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68" r:id="rId33"/>
    <p:sldId id="269" r:id="rId34"/>
    <p:sldId id="270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6562BA-5519-4733-977C-750978E09569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6562BA-5519-4733-977C-750978E09569}" type="datetimeFigureOut">
              <a:rPr lang="ko-KR" altLang="en-US" smtClean="0"/>
              <a:t>2015-06-15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55AEA5-7647-4202-8E1D-7C1A97B468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90/ape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Oracle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2015.5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Port for 'Oracle Database Listener': 1521 (</a:t>
            </a:r>
            <a:r>
              <a:rPr lang="ko-KR" altLang="en-US" sz="1400" dirty="0" err="1" smtClean="0"/>
              <a:t>디비접속하기</a:t>
            </a:r>
            <a:r>
              <a:rPr lang="ko-KR" altLang="en-US" sz="1400" dirty="0" smtClean="0"/>
              <a:t> 위한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포트</a:t>
            </a:r>
            <a:r>
              <a:rPr lang="en-US" altLang="ko-KR" sz="1400" dirty="0" smtClean="0"/>
              <a:t>)</a:t>
            </a:r>
          </a:p>
          <a:p>
            <a:pPr>
              <a:buNone/>
            </a:pPr>
            <a:r>
              <a:rPr lang="en-US" altLang="ko-KR" sz="1400" dirty="0" smtClean="0"/>
              <a:t>Port for 'Oracle Services for Microsoft Transaction Server': 2030(</a:t>
            </a:r>
            <a:r>
              <a:rPr lang="ko-KR" altLang="en-US" sz="1400" dirty="0" err="1" smtClean="0"/>
              <a:t>오라클</a:t>
            </a:r>
            <a:r>
              <a:rPr lang="ko-KR" altLang="en-US" sz="1400" dirty="0" smtClean="0"/>
              <a:t> 서비스포트</a:t>
            </a:r>
            <a:r>
              <a:rPr lang="en-US" altLang="ko-KR" sz="1400" dirty="0" smtClean="0"/>
              <a:t>)</a:t>
            </a:r>
          </a:p>
          <a:p>
            <a:pPr>
              <a:buNone/>
            </a:pPr>
            <a:r>
              <a:rPr lang="en-US" altLang="ko-KR" sz="1400" dirty="0" smtClean="0"/>
              <a:t>Port for 'Oracle HTTP Listener': 8080(</a:t>
            </a:r>
            <a:r>
              <a:rPr lang="ko-KR" altLang="en-US" sz="1400" dirty="0" err="1" smtClean="0"/>
              <a:t>오라클</a:t>
            </a:r>
            <a:r>
              <a:rPr lang="en-US" altLang="ko-KR" sz="1400" dirty="0" smtClean="0"/>
              <a:t>XE GUI </a:t>
            </a:r>
            <a:r>
              <a:rPr lang="ko-KR" altLang="en-US" sz="1400" dirty="0" smtClean="0"/>
              <a:t>환경 인터페이스 포트</a:t>
            </a:r>
            <a:r>
              <a:rPr lang="en-US" altLang="ko-KR" sz="1400" dirty="0" smtClean="0"/>
              <a:t>)</a:t>
            </a:r>
          </a:p>
          <a:p>
            <a:pPr>
              <a:buNone/>
            </a:pPr>
            <a:r>
              <a:rPr lang="en-US" altLang="ko-KR" sz="1800" dirty="0" smtClean="0"/>
              <a:t> </a:t>
            </a:r>
          </a:p>
          <a:p>
            <a:pPr>
              <a:buNone/>
            </a:pPr>
            <a:r>
              <a:rPr lang="en-US" altLang="ko-KR" sz="1800" dirty="0" smtClean="0"/>
              <a:t>HTTP </a:t>
            </a:r>
            <a:r>
              <a:rPr lang="ko-KR" altLang="en-US" sz="1800" dirty="0" smtClean="0"/>
              <a:t>포트가 </a:t>
            </a:r>
            <a:r>
              <a:rPr lang="en-US" altLang="ko-KR" sz="1800" dirty="0" smtClean="0"/>
              <a:t>8080</a:t>
            </a:r>
            <a:r>
              <a:rPr lang="ko-KR" altLang="en-US" sz="1800" dirty="0" smtClean="0"/>
              <a:t>이라 나중에 </a:t>
            </a:r>
            <a:r>
              <a:rPr lang="en-US" altLang="ko-KR" sz="1800" dirty="0" smtClean="0"/>
              <a:t>Tomcat </a:t>
            </a:r>
            <a:r>
              <a:rPr lang="ko-KR" altLang="en-US" sz="1800" dirty="0" smtClean="0"/>
              <a:t>설치하면 포트 충돌이 나니까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톰캣도</a:t>
            </a:r>
            <a:r>
              <a:rPr lang="ko-KR" altLang="en-US" sz="1800" dirty="0" smtClean="0"/>
              <a:t> 기본적으로 </a:t>
            </a:r>
            <a:r>
              <a:rPr lang="en-US" altLang="ko-KR" sz="1800" dirty="0" smtClean="0"/>
              <a:t>8080</a:t>
            </a:r>
            <a:r>
              <a:rPr lang="ko-KR" altLang="en-US" sz="1800" dirty="0" smtClean="0"/>
              <a:t>을 쓰죠</a:t>
            </a:r>
            <a:r>
              <a:rPr lang="en-US" altLang="ko-KR" sz="1800" dirty="0" smtClean="0"/>
              <a:t>) </a:t>
            </a:r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설치 마치고 다른 포트로 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미리 바꾸어 두는 것이 좋을 듯 합니다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ko-KR" altLang="en-US" sz="1800" dirty="0" smtClean="0"/>
              <a:t>설치를 종료합니다</a:t>
            </a:r>
            <a:r>
              <a:rPr lang="en-US" altLang="ko-KR" sz="1800" dirty="0" smtClean="0"/>
              <a:t>.</a:t>
            </a:r>
          </a:p>
          <a:p>
            <a:pPr lvl="0">
              <a:buNone/>
            </a:pP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2143116"/>
            <a:ext cx="4000528" cy="30242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ko-KR" altLang="en-US" sz="1800" dirty="0" smtClean="0"/>
              <a:t>이제 정상적으로 설치되었는지 확인합니다</a:t>
            </a:r>
            <a:r>
              <a:rPr lang="en-US" altLang="ko-KR" sz="1800" dirty="0" smtClean="0"/>
              <a:t>.</a:t>
            </a:r>
          </a:p>
          <a:p>
            <a:pPr lvl="0">
              <a:buNone/>
            </a:pPr>
            <a:r>
              <a:rPr lang="ko-KR" altLang="en-US" sz="1800" dirty="0" smtClean="0"/>
              <a:t>시작에서 </a:t>
            </a:r>
            <a:r>
              <a:rPr lang="en-US" altLang="ko-KR" sz="1800" dirty="0" smtClean="0"/>
              <a:t>Oracle Database 11g Express Edition</a:t>
            </a:r>
            <a:r>
              <a:rPr lang="ko-KR" altLang="en-US" sz="1800" dirty="0" smtClean="0"/>
              <a:t>을 찾아 봅니다</a:t>
            </a:r>
            <a:r>
              <a:rPr lang="en-US" altLang="ko-KR" sz="1800" dirty="0" smtClean="0"/>
              <a:t>. 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006" y="2403839"/>
            <a:ext cx="3076178" cy="376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5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ko-KR" altLang="en-US" sz="1800" dirty="0" smtClean="0"/>
              <a:t>콘솔 창에서 </a:t>
            </a:r>
            <a:r>
              <a:rPr lang="en-US" altLang="ko-KR" sz="1800" dirty="0" err="1" smtClean="0"/>
              <a:t>lsnrctl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이라고 기입합니다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2060029"/>
            <a:ext cx="63627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83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ko-KR" altLang="en-US" sz="1800" dirty="0" smtClean="0"/>
              <a:t>그 다음으로 </a:t>
            </a:r>
            <a:r>
              <a:rPr lang="en-US" altLang="ko-KR" sz="1800" dirty="0" smtClean="0"/>
              <a:t>status</a:t>
            </a:r>
            <a:r>
              <a:rPr lang="ko-KR" altLang="en-US" sz="1800" dirty="0" smtClean="0"/>
              <a:t>를 기입합니다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2060029"/>
            <a:ext cx="63627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7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ko-KR" altLang="en-US" sz="1800" dirty="0" smtClean="0"/>
              <a:t>이것은 </a:t>
            </a:r>
            <a:r>
              <a:rPr lang="ko-KR" altLang="en-US" sz="1800" dirty="0" err="1" smtClean="0"/>
              <a:t>오라클</a:t>
            </a:r>
            <a:r>
              <a:rPr lang="ko-KR" altLang="en-US" sz="1800" dirty="0" smtClean="0"/>
              <a:t> 서버의 </a:t>
            </a:r>
            <a:r>
              <a:rPr lang="ko-KR" altLang="en-US" sz="1800" dirty="0" err="1" smtClean="0"/>
              <a:t>리스너로서</a:t>
            </a:r>
            <a:r>
              <a:rPr lang="ko-KR" altLang="en-US" sz="1800" dirty="0" smtClean="0"/>
              <a:t> 실행이 되어 있어야만 연결할 수 있는</a:t>
            </a:r>
            <a:endParaRPr lang="en-US" altLang="ko-KR" sz="1800" dirty="0" smtClean="0"/>
          </a:p>
          <a:p>
            <a:pPr lvl="0">
              <a:buNone/>
            </a:pPr>
            <a:r>
              <a:rPr lang="ko-KR" altLang="en-US" sz="1800" dirty="0" smtClean="0"/>
              <a:t>기능입니다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2132037"/>
            <a:ext cx="63627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54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ko-KR" altLang="en-US" sz="1800" dirty="0" smtClean="0"/>
              <a:t>콘솔 창에 </a:t>
            </a:r>
            <a:r>
              <a:rPr lang="en-US" altLang="ko-KR" sz="1800" dirty="0" err="1"/>
              <a:t>lsnrctl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services</a:t>
            </a:r>
            <a:r>
              <a:rPr lang="ko-KR" altLang="en-US" sz="1800" dirty="0" smtClean="0"/>
              <a:t>라고 기입해도 됩니다</a:t>
            </a:r>
            <a:r>
              <a:rPr lang="en-US" altLang="ko-KR" sz="1800" dirty="0" smtClean="0"/>
              <a:t>.</a:t>
            </a:r>
          </a:p>
          <a:p>
            <a:pPr lvl="0">
              <a:buNone/>
            </a:pP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844824"/>
            <a:ext cx="63627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34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ko-KR" altLang="en-US" sz="1800" dirty="0" smtClean="0"/>
              <a:t>그러면 통신을 하기 위한 설정으로 프로토콜과 </a:t>
            </a:r>
            <a:r>
              <a:rPr lang="ko-KR" altLang="en-US" sz="1800" dirty="0" err="1" smtClean="0"/>
              <a:t>포트등은</a:t>
            </a:r>
            <a:r>
              <a:rPr lang="ko-KR" altLang="en-US" sz="1800" dirty="0" smtClean="0"/>
              <a:t> 어디서 설정하는지</a:t>
            </a:r>
            <a:endParaRPr lang="en-US" altLang="ko-KR" sz="1800" dirty="0" smtClean="0"/>
          </a:p>
          <a:p>
            <a:pPr lvl="0">
              <a:buNone/>
            </a:pPr>
            <a:r>
              <a:rPr lang="ko-KR" altLang="en-US" sz="1800" dirty="0" smtClean="0"/>
              <a:t>봅니다</a:t>
            </a:r>
            <a:r>
              <a:rPr lang="en-US" altLang="ko-KR" sz="1800" dirty="0" smtClean="0"/>
              <a:t>.</a:t>
            </a:r>
          </a:p>
          <a:p>
            <a:pPr lvl="0">
              <a:buNone/>
            </a:pPr>
            <a:r>
              <a:rPr lang="en-US" altLang="ko-KR" sz="1800" dirty="0"/>
              <a:t>C:\</a:t>
            </a:r>
            <a:r>
              <a:rPr lang="en-US" altLang="ko-KR" sz="1800" dirty="0" smtClean="0"/>
              <a:t>oraclexe\app\oracle\product\11.2.0\server\network\ADMIN</a:t>
            </a:r>
          </a:p>
          <a:p>
            <a:pPr lvl="0">
              <a:buNone/>
            </a:pPr>
            <a:r>
              <a:rPr lang="en-US" altLang="ko-KR" sz="1800" dirty="0" smtClean="0"/>
              <a:t>(</a:t>
            </a:r>
            <a:r>
              <a:rPr lang="ko-KR" altLang="en-US" sz="1800" dirty="0" smtClean="0"/>
              <a:t>버전에 따라서 경로가 다름</a:t>
            </a:r>
            <a:r>
              <a:rPr lang="en-US" altLang="ko-KR" sz="1800" dirty="0" smtClean="0"/>
              <a:t>)</a:t>
            </a:r>
          </a:p>
          <a:p>
            <a:pPr lvl="0">
              <a:buNone/>
            </a:pPr>
            <a:r>
              <a:rPr lang="ko-KR" altLang="en-US" sz="1800" dirty="0" smtClean="0"/>
              <a:t>에 있는 파일을 봅니다</a:t>
            </a:r>
            <a:r>
              <a:rPr lang="en-US" altLang="ko-KR" sz="1800" dirty="0" smtClean="0"/>
              <a:t>.</a:t>
            </a:r>
          </a:p>
          <a:p>
            <a:pPr lvl="0">
              <a:buNone/>
            </a:pPr>
            <a:endParaRPr lang="en-US" altLang="ko-KR" sz="1800" dirty="0"/>
          </a:p>
          <a:p>
            <a:pPr lvl="0">
              <a:buNone/>
            </a:pPr>
            <a:r>
              <a:rPr lang="en-US" altLang="ko-KR" sz="1800" dirty="0" err="1"/>
              <a:t>listener.ora</a:t>
            </a:r>
            <a:endParaRPr lang="en-US" altLang="ko-KR" sz="1800" dirty="0"/>
          </a:p>
          <a:p>
            <a:pPr lvl="0">
              <a:buNone/>
            </a:pPr>
            <a:r>
              <a:rPr lang="en-US" altLang="ko-KR" sz="1800" dirty="0" err="1" smtClean="0"/>
              <a:t>sqlnet.ora</a:t>
            </a:r>
            <a:endParaRPr lang="en-US" altLang="ko-KR" sz="1800" dirty="0" smtClean="0"/>
          </a:p>
          <a:p>
            <a:pPr lvl="0">
              <a:buNone/>
            </a:pPr>
            <a:r>
              <a:rPr lang="en-US" altLang="ko-KR" sz="1800" dirty="0" err="1"/>
              <a:t>tnsnames.ora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51053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altLang="ko-KR" sz="1800" dirty="0" err="1" smtClean="0"/>
              <a:t>listener.ora</a:t>
            </a:r>
            <a:endParaRPr lang="en-US" altLang="ko-KR" sz="1800" dirty="0"/>
          </a:p>
          <a:p>
            <a:pPr lvl="0">
              <a:buNone/>
            </a:pPr>
            <a:endParaRPr lang="en-US" altLang="ko-KR" sz="1800" dirty="0" smtClean="0"/>
          </a:p>
          <a:p>
            <a:pPr lvl="0">
              <a:buNone/>
            </a:pPr>
            <a:r>
              <a:rPr lang="en-US" altLang="ko-KR" sz="1800" dirty="0"/>
              <a:t>SID_LIST_LISTENER =</a:t>
            </a:r>
          </a:p>
          <a:p>
            <a:pPr lvl="0">
              <a:buNone/>
            </a:pPr>
            <a:r>
              <a:rPr lang="en-US" altLang="ko-KR" sz="1800" dirty="0"/>
              <a:t>  (SID_LIST =</a:t>
            </a:r>
          </a:p>
          <a:p>
            <a:pPr lvl="0">
              <a:buNone/>
            </a:pPr>
            <a:r>
              <a:rPr lang="en-US" altLang="ko-KR" sz="1800" dirty="0"/>
              <a:t>    (SID_DESC =</a:t>
            </a:r>
          </a:p>
          <a:p>
            <a:pPr lvl="0">
              <a:buNone/>
            </a:pPr>
            <a:r>
              <a:rPr lang="en-US" altLang="ko-KR" sz="1800" dirty="0"/>
              <a:t>      (SID_NAME = </a:t>
            </a:r>
            <a:r>
              <a:rPr lang="en-US" altLang="ko-KR" sz="1800" dirty="0" err="1"/>
              <a:t>PLSExtProc</a:t>
            </a:r>
            <a:r>
              <a:rPr lang="en-US" altLang="ko-KR" sz="1800" dirty="0"/>
              <a:t>)</a:t>
            </a:r>
          </a:p>
          <a:p>
            <a:pPr lvl="0">
              <a:buNone/>
            </a:pPr>
            <a:r>
              <a:rPr lang="en-US" altLang="ko-KR" sz="1800" dirty="0"/>
              <a:t>      (ORACLE_HOME = C:\oraclexe\app\oracle\product\11.2.0\server)</a:t>
            </a:r>
          </a:p>
          <a:p>
            <a:pPr lvl="0">
              <a:buNone/>
            </a:pPr>
            <a:r>
              <a:rPr lang="en-US" altLang="ko-KR" sz="1800" dirty="0"/>
              <a:t>      (PROGRAM = </a:t>
            </a:r>
            <a:r>
              <a:rPr lang="en-US" altLang="ko-KR" sz="1800" dirty="0" err="1"/>
              <a:t>extproc</a:t>
            </a:r>
            <a:r>
              <a:rPr lang="en-US" altLang="ko-KR" sz="1800" dirty="0"/>
              <a:t>)</a:t>
            </a:r>
          </a:p>
          <a:p>
            <a:pPr lvl="0">
              <a:buNone/>
            </a:pPr>
            <a:r>
              <a:rPr lang="en-US" altLang="ko-KR" sz="1800" dirty="0"/>
              <a:t>    )</a:t>
            </a:r>
          </a:p>
          <a:p>
            <a:pPr lvl="0">
              <a:buNone/>
            </a:pPr>
            <a:r>
              <a:rPr lang="en-US" altLang="ko-KR" sz="1800" dirty="0"/>
              <a:t>    (SID_DESC =</a:t>
            </a:r>
          </a:p>
          <a:p>
            <a:pPr lvl="0">
              <a:buNone/>
            </a:pPr>
            <a:r>
              <a:rPr lang="en-US" altLang="ko-KR" sz="1800" dirty="0"/>
              <a:t>      (SID_NAME = </a:t>
            </a:r>
            <a:r>
              <a:rPr lang="en-US" altLang="ko-KR" sz="1800" dirty="0" err="1">
                <a:solidFill>
                  <a:srgbClr val="FF0000"/>
                </a:solidFill>
              </a:rPr>
              <a:t>CLRExtProc</a:t>
            </a:r>
            <a:r>
              <a:rPr lang="en-US" altLang="ko-KR" sz="1800" dirty="0"/>
              <a:t>)</a:t>
            </a:r>
          </a:p>
          <a:p>
            <a:pPr lvl="0">
              <a:buNone/>
            </a:pPr>
            <a:r>
              <a:rPr lang="en-US" altLang="ko-KR" sz="1800" dirty="0"/>
              <a:t>      (ORACLE_HOME = C:\oraclexe\app\oracle\product\11.2.0\server)</a:t>
            </a:r>
          </a:p>
          <a:p>
            <a:pPr lvl="0">
              <a:buNone/>
            </a:pPr>
            <a:r>
              <a:rPr lang="en-US" altLang="ko-KR" sz="1800" dirty="0"/>
              <a:t>      (PROGRAM = </a:t>
            </a:r>
            <a:r>
              <a:rPr lang="en-US" altLang="ko-KR" sz="1800" dirty="0" err="1"/>
              <a:t>extproc</a:t>
            </a:r>
            <a:r>
              <a:rPr lang="en-US" altLang="ko-KR" sz="1800" dirty="0"/>
              <a:t>)</a:t>
            </a:r>
          </a:p>
          <a:p>
            <a:pPr lvl="0">
              <a:buNone/>
            </a:pPr>
            <a:r>
              <a:rPr lang="en-US" altLang="ko-KR" sz="1800" dirty="0"/>
              <a:t>    )</a:t>
            </a:r>
          </a:p>
          <a:p>
            <a:pPr lvl="0">
              <a:buNone/>
            </a:pPr>
            <a:r>
              <a:rPr lang="en-US" altLang="ko-KR" sz="1800" dirty="0"/>
              <a:t>  </a:t>
            </a:r>
            <a:r>
              <a:rPr lang="en-US" altLang="ko-KR" sz="1800" dirty="0" smtClean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0260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lvl="0">
              <a:buNone/>
            </a:pPr>
            <a:endParaRPr lang="en-US" altLang="ko-KR" sz="1800" dirty="0"/>
          </a:p>
          <a:p>
            <a:pPr lvl="0">
              <a:buNone/>
            </a:pPr>
            <a:r>
              <a:rPr lang="en-US" altLang="ko-KR" sz="1800" dirty="0"/>
              <a:t>LISTENER =</a:t>
            </a:r>
          </a:p>
          <a:p>
            <a:pPr lvl="0">
              <a:buNone/>
            </a:pPr>
            <a:r>
              <a:rPr lang="en-US" altLang="ko-KR" sz="1800" dirty="0"/>
              <a:t>  (DESCRIPTION_LIST =</a:t>
            </a:r>
          </a:p>
          <a:p>
            <a:pPr lvl="0">
              <a:buNone/>
            </a:pPr>
            <a:r>
              <a:rPr lang="en-US" altLang="ko-KR" sz="1800" dirty="0"/>
              <a:t>    (DESCRIPTION =</a:t>
            </a:r>
          </a:p>
          <a:p>
            <a:pPr lvl="0">
              <a:buNone/>
            </a:pPr>
            <a:r>
              <a:rPr lang="en-US" altLang="ko-KR" sz="1800" dirty="0"/>
              <a:t>      (ADDRESS = (PROTOCOL = IPC)(KEY = EXTPROC1))</a:t>
            </a:r>
          </a:p>
          <a:p>
            <a:pPr lvl="0">
              <a:buNone/>
            </a:pPr>
            <a:r>
              <a:rPr lang="en-US" altLang="ko-KR" sz="1800" dirty="0"/>
              <a:t>      (ADDRESS = (PROTOCOL = TCP)(HOST = </a:t>
            </a:r>
            <a:r>
              <a:rPr lang="en-US" altLang="ko-KR" sz="1800" dirty="0" err="1" smtClean="0">
                <a:solidFill>
                  <a:srgbClr val="FF0000"/>
                </a:solidFill>
              </a:rPr>
              <a:t>xxx.xxx.xxx.xxx</a:t>
            </a:r>
            <a:r>
              <a:rPr lang="en-US" altLang="ko-KR" sz="1800" dirty="0" smtClean="0"/>
              <a:t>)(</a:t>
            </a:r>
            <a:r>
              <a:rPr lang="en-US" altLang="ko-KR" sz="1800" dirty="0"/>
              <a:t>PORT = </a:t>
            </a:r>
            <a:r>
              <a:rPr lang="en-US" altLang="ko-KR" sz="1800" dirty="0">
                <a:solidFill>
                  <a:srgbClr val="FF0000"/>
                </a:solidFill>
              </a:rPr>
              <a:t>1521</a:t>
            </a:r>
            <a:r>
              <a:rPr lang="en-US" altLang="ko-KR" sz="1800" dirty="0"/>
              <a:t>))</a:t>
            </a:r>
          </a:p>
          <a:p>
            <a:pPr lvl="0">
              <a:buNone/>
            </a:pPr>
            <a:r>
              <a:rPr lang="en-US" altLang="ko-KR" sz="1800" dirty="0"/>
              <a:t>    )</a:t>
            </a:r>
          </a:p>
          <a:p>
            <a:pPr lvl="0">
              <a:buNone/>
            </a:pPr>
            <a:r>
              <a:rPr lang="en-US" altLang="ko-KR" sz="1800" dirty="0"/>
              <a:t>  )</a:t>
            </a:r>
          </a:p>
          <a:p>
            <a:pPr lvl="0">
              <a:buNone/>
            </a:pPr>
            <a:endParaRPr lang="en-US" altLang="ko-KR" sz="1800" dirty="0"/>
          </a:p>
          <a:p>
            <a:pPr lvl="0">
              <a:buNone/>
            </a:pPr>
            <a:r>
              <a:rPr lang="en-US" altLang="ko-KR" sz="1800" dirty="0"/>
              <a:t>DEFAULT_SERVICE_LISTENER = (XE)</a:t>
            </a:r>
            <a:endParaRPr lang="en-US" altLang="ko-KR" sz="1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550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Oracle 11g Express Edition 11g Release 2 </a:t>
            </a:r>
            <a:r>
              <a:rPr lang="ko-KR" altLang="en-US" sz="1800" b="1" dirty="0" smtClean="0"/>
              <a:t>다운로드 및 설치</a:t>
            </a:r>
            <a:endParaRPr lang="en-US" altLang="ko-KR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62" y="2214554"/>
            <a:ext cx="7245276" cy="32861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58289" y="2660600"/>
            <a:ext cx="777109" cy="214314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9382" y="3331434"/>
            <a:ext cx="1242339" cy="240441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altLang="ko-KR" sz="1800" dirty="0" err="1" smtClean="0"/>
              <a:t>tnsnames.ora</a:t>
            </a:r>
            <a:endParaRPr lang="en-US" altLang="ko-KR" sz="1800" dirty="0" smtClean="0"/>
          </a:p>
          <a:p>
            <a:pPr lvl="0">
              <a:buNone/>
            </a:pPr>
            <a:endParaRPr lang="en-US" altLang="ko-KR" sz="1800" dirty="0"/>
          </a:p>
          <a:p>
            <a:pPr lvl="0"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XE</a:t>
            </a:r>
            <a:r>
              <a:rPr lang="en-US" altLang="ko-KR" sz="1800" dirty="0"/>
              <a:t> =</a:t>
            </a:r>
          </a:p>
          <a:p>
            <a:pPr lvl="0">
              <a:buNone/>
            </a:pPr>
            <a:r>
              <a:rPr lang="en-US" altLang="ko-KR" sz="1800" dirty="0"/>
              <a:t>  (DESCRIPTION =</a:t>
            </a:r>
          </a:p>
          <a:p>
            <a:pPr lvl="0">
              <a:buNone/>
            </a:pPr>
            <a:r>
              <a:rPr lang="en-US" altLang="ko-KR" sz="1800" dirty="0"/>
              <a:t>    (ADDRESS = (PROTOCOL = TCP)(HOST = </a:t>
            </a:r>
            <a:r>
              <a:rPr lang="en-US" altLang="ko-KR" sz="1800" dirty="0" err="1" smtClean="0"/>
              <a:t>xxx.xxx.xxx.xxx</a:t>
            </a:r>
            <a:r>
              <a:rPr lang="en-US" altLang="ko-KR" sz="1800" dirty="0" smtClean="0"/>
              <a:t>)(</a:t>
            </a:r>
            <a:r>
              <a:rPr lang="en-US" altLang="ko-KR" sz="1800" dirty="0"/>
              <a:t>PORT = 1521))</a:t>
            </a:r>
          </a:p>
          <a:p>
            <a:pPr lvl="0">
              <a:buNone/>
            </a:pPr>
            <a:r>
              <a:rPr lang="en-US" altLang="ko-KR" sz="1800" dirty="0"/>
              <a:t>    (CONNECT_DATA =</a:t>
            </a:r>
          </a:p>
          <a:p>
            <a:pPr lvl="0">
              <a:buNone/>
            </a:pPr>
            <a:r>
              <a:rPr lang="en-US" altLang="ko-KR" sz="1800" dirty="0"/>
              <a:t>      (SERVER = DEDICATED)</a:t>
            </a:r>
          </a:p>
          <a:p>
            <a:pPr lvl="0">
              <a:buNone/>
            </a:pPr>
            <a:r>
              <a:rPr lang="en-US" altLang="ko-KR" sz="1800" dirty="0"/>
              <a:t>      (SERVICE_NAME = </a:t>
            </a:r>
            <a:r>
              <a:rPr lang="en-US" altLang="ko-KR" sz="1800" dirty="0">
                <a:solidFill>
                  <a:srgbClr val="FF0000"/>
                </a:solidFill>
              </a:rPr>
              <a:t>XE</a:t>
            </a:r>
            <a:r>
              <a:rPr lang="en-US" altLang="ko-KR" sz="1800" dirty="0"/>
              <a:t>)</a:t>
            </a:r>
          </a:p>
          <a:p>
            <a:pPr lvl="0">
              <a:buNone/>
            </a:pPr>
            <a:r>
              <a:rPr lang="en-US" altLang="ko-KR" sz="1800" dirty="0"/>
              <a:t>    )</a:t>
            </a:r>
          </a:p>
          <a:p>
            <a:pPr lvl="0">
              <a:buNone/>
            </a:pPr>
            <a:r>
              <a:rPr lang="en-US" altLang="ko-KR" sz="1800" dirty="0"/>
              <a:t>  )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52071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altLang="ko-KR" sz="1800" dirty="0"/>
              <a:t>EXTPROC_CONNECTION_DATA =</a:t>
            </a:r>
          </a:p>
          <a:p>
            <a:pPr lvl="0">
              <a:buNone/>
            </a:pPr>
            <a:r>
              <a:rPr lang="en-US" altLang="ko-KR" sz="1800" dirty="0"/>
              <a:t>  (DESCRIPTION =</a:t>
            </a:r>
          </a:p>
          <a:p>
            <a:pPr lvl="0">
              <a:buNone/>
            </a:pPr>
            <a:r>
              <a:rPr lang="en-US" altLang="ko-KR" sz="1800" dirty="0"/>
              <a:t>    (ADDRESS_LIST =</a:t>
            </a:r>
          </a:p>
          <a:p>
            <a:pPr lvl="0">
              <a:buNone/>
            </a:pPr>
            <a:r>
              <a:rPr lang="en-US" altLang="ko-KR" sz="1800" dirty="0"/>
              <a:t>      (ADDRESS = (PROTOCOL = IPC)(KEY = EXTPROC1))</a:t>
            </a:r>
          </a:p>
          <a:p>
            <a:pPr lvl="0">
              <a:buNone/>
            </a:pPr>
            <a:r>
              <a:rPr lang="en-US" altLang="ko-KR" sz="1800" dirty="0"/>
              <a:t>    )</a:t>
            </a:r>
          </a:p>
          <a:p>
            <a:pPr lvl="0">
              <a:buNone/>
            </a:pPr>
            <a:r>
              <a:rPr lang="en-US" altLang="ko-KR" sz="1800" dirty="0"/>
              <a:t>    (CONNECT_DATA =</a:t>
            </a:r>
          </a:p>
          <a:p>
            <a:pPr lvl="0">
              <a:buNone/>
            </a:pPr>
            <a:r>
              <a:rPr lang="en-US" altLang="ko-KR" sz="1800" dirty="0"/>
              <a:t>      (SID = </a:t>
            </a:r>
            <a:r>
              <a:rPr lang="en-US" altLang="ko-KR" sz="1800" dirty="0" err="1"/>
              <a:t>PLSExtProc</a:t>
            </a:r>
            <a:r>
              <a:rPr lang="en-US" altLang="ko-KR" sz="1800" dirty="0"/>
              <a:t>)</a:t>
            </a:r>
          </a:p>
          <a:p>
            <a:pPr lvl="0">
              <a:buNone/>
            </a:pPr>
            <a:r>
              <a:rPr lang="en-US" altLang="ko-KR" sz="1800" dirty="0"/>
              <a:t>      (PRESENTATION = RO)</a:t>
            </a:r>
          </a:p>
          <a:p>
            <a:pPr lvl="0">
              <a:buNone/>
            </a:pPr>
            <a:r>
              <a:rPr lang="en-US" altLang="ko-KR" sz="1800" dirty="0"/>
              <a:t>    )</a:t>
            </a:r>
          </a:p>
          <a:p>
            <a:pPr lvl="0">
              <a:buNone/>
            </a:pPr>
            <a:r>
              <a:rPr lang="en-US" altLang="ko-KR" sz="1800" dirty="0"/>
              <a:t>  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1455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altLang="ko-KR" sz="1800" dirty="0" smtClean="0"/>
              <a:t>ORACLR_CONNECTION_DATA </a:t>
            </a:r>
            <a:r>
              <a:rPr lang="en-US" altLang="ko-KR" sz="1800" dirty="0"/>
              <a:t>= </a:t>
            </a:r>
          </a:p>
          <a:p>
            <a:pPr lvl="0">
              <a:buNone/>
            </a:pPr>
            <a:r>
              <a:rPr lang="en-US" altLang="ko-KR" sz="1800" dirty="0"/>
              <a:t>  (DESCRIPTION = </a:t>
            </a:r>
          </a:p>
          <a:p>
            <a:pPr lvl="0">
              <a:buNone/>
            </a:pPr>
            <a:r>
              <a:rPr lang="en-US" altLang="ko-KR" sz="1800" dirty="0"/>
              <a:t>    (ADDRESS_LIST = </a:t>
            </a:r>
          </a:p>
          <a:p>
            <a:pPr lvl="0">
              <a:buNone/>
            </a:pPr>
            <a:r>
              <a:rPr lang="en-US" altLang="ko-KR" sz="1800" dirty="0"/>
              <a:t>      (ADDRESS = (PROTOCOL = IPC)(KEY = EXTPROC1)) </a:t>
            </a:r>
          </a:p>
          <a:p>
            <a:pPr lvl="0">
              <a:buNone/>
            </a:pPr>
            <a:r>
              <a:rPr lang="en-US" altLang="ko-KR" sz="1800" dirty="0"/>
              <a:t>    ) </a:t>
            </a:r>
          </a:p>
          <a:p>
            <a:pPr lvl="0">
              <a:buNone/>
            </a:pPr>
            <a:r>
              <a:rPr lang="en-US" altLang="ko-KR" sz="1800" dirty="0"/>
              <a:t>    (CONNECT_DATA = </a:t>
            </a:r>
          </a:p>
          <a:p>
            <a:pPr lvl="0">
              <a:buNone/>
            </a:pPr>
            <a:r>
              <a:rPr lang="en-US" altLang="ko-KR" sz="1800" dirty="0"/>
              <a:t>      (SID = </a:t>
            </a:r>
            <a:r>
              <a:rPr lang="en-US" altLang="ko-KR" sz="1800" dirty="0" err="1">
                <a:solidFill>
                  <a:srgbClr val="FF0000"/>
                </a:solidFill>
              </a:rPr>
              <a:t>CLRExtProc</a:t>
            </a:r>
            <a:r>
              <a:rPr lang="en-US" altLang="ko-KR" sz="1800" dirty="0"/>
              <a:t>) </a:t>
            </a:r>
          </a:p>
          <a:p>
            <a:pPr lvl="0">
              <a:buNone/>
            </a:pPr>
            <a:r>
              <a:rPr lang="en-US" altLang="ko-KR" sz="1800" dirty="0"/>
              <a:t>      (PRESENTATION = RO) </a:t>
            </a:r>
          </a:p>
          <a:p>
            <a:pPr lvl="0">
              <a:buNone/>
            </a:pPr>
            <a:r>
              <a:rPr lang="en-US" altLang="ko-KR" sz="1800" dirty="0"/>
              <a:t>    ) </a:t>
            </a:r>
          </a:p>
          <a:p>
            <a:pPr lvl="0">
              <a:buNone/>
            </a:pPr>
            <a:r>
              <a:rPr lang="en-US" altLang="ko-KR" sz="1800" dirty="0"/>
              <a:t>  ) 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2052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ko-KR" altLang="en-US" sz="1800" dirty="0" smtClean="0"/>
              <a:t>그리고 콘솔상에 있는 상태를 확인해 봅니다</a:t>
            </a:r>
            <a:r>
              <a:rPr lang="en-US" altLang="ko-KR" sz="1800" dirty="0" smtClean="0"/>
              <a:t>.</a:t>
            </a:r>
          </a:p>
          <a:p>
            <a:pPr lvl="0">
              <a:buNone/>
            </a:pPr>
            <a:endParaRPr lang="en-US" altLang="ko-KR" sz="1800" dirty="0" smtClean="0"/>
          </a:p>
          <a:p>
            <a:pPr lvl="0">
              <a:buNone/>
            </a:pPr>
            <a:r>
              <a:rPr lang="en-US" altLang="ko-KR" sz="1800" dirty="0"/>
              <a:t>Service "</a:t>
            </a:r>
            <a:r>
              <a:rPr lang="en-US" altLang="ko-KR" sz="1800" dirty="0" err="1"/>
              <a:t>CLRExtProc</a:t>
            </a:r>
            <a:r>
              <a:rPr lang="en-US" altLang="ko-KR" sz="1800" dirty="0"/>
              <a:t>" has 1 instance(s).</a:t>
            </a:r>
          </a:p>
          <a:p>
            <a:pPr lvl="0">
              <a:buNone/>
            </a:pPr>
            <a:r>
              <a:rPr lang="en-US" altLang="ko-KR" sz="1800" dirty="0"/>
              <a:t>  Instance "</a:t>
            </a:r>
            <a:r>
              <a:rPr lang="en-US" altLang="ko-KR" sz="1800" dirty="0" err="1"/>
              <a:t>CLRExtProc</a:t>
            </a:r>
            <a:r>
              <a:rPr lang="en-US" altLang="ko-KR" sz="1800" dirty="0"/>
              <a:t>", status UNKNOWN, has 1 handler(s) for this service...</a:t>
            </a:r>
          </a:p>
          <a:p>
            <a:pPr lvl="0">
              <a:buNone/>
            </a:pPr>
            <a:r>
              <a:rPr lang="en-US" altLang="ko-KR" sz="1800" dirty="0"/>
              <a:t>    Handler(s):</a:t>
            </a:r>
          </a:p>
          <a:p>
            <a:pPr lvl="0">
              <a:buNone/>
            </a:pPr>
            <a:r>
              <a:rPr lang="en-US" altLang="ko-KR" sz="1800" dirty="0"/>
              <a:t>      "DEDICATED" established:0 refused:0</a:t>
            </a:r>
          </a:p>
          <a:p>
            <a:pPr lvl="0">
              <a:buNone/>
            </a:pPr>
            <a:r>
              <a:rPr lang="en-US" altLang="ko-KR" sz="1800" dirty="0"/>
              <a:t>         LOCAL SERVER</a:t>
            </a:r>
          </a:p>
          <a:p>
            <a:pPr lvl="0">
              <a:buNone/>
            </a:pPr>
            <a:r>
              <a:rPr lang="en-US" altLang="ko-KR" sz="1800" dirty="0"/>
              <a:t>Service "</a:t>
            </a:r>
            <a:r>
              <a:rPr lang="en-US" altLang="ko-KR" sz="1800" dirty="0" err="1"/>
              <a:t>PLSExtProc</a:t>
            </a:r>
            <a:r>
              <a:rPr lang="en-US" altLang="ko-KR" sz="1800" dirty="0"/>
              <a:t>" has 1 instance(s).</a:t>
            </a:r>
          </a:p>
          <a:p>
            <a:pPr lvl="0">
              <a:buNone/>
            </a:pPr>
            <a:r>
              <a:rPr lang="en-US" altLang="ko-KR" sz="1800" dirty="0"/>
              <a:t>  Instance "</a:t>
            </a:r>
            <a:r>
              <a:rPr lang="en-US" altLang="ko-KR" sz="1800" dirty="0" err="1"/>
              <a:t>PLSExtProc</a:t>
            </a:r>
            <a:r>
              <a:rPr lang="en-US" altLang="ko-KR" sz="1800" dirty="0"/>
              <a:t>", status UNKNOWN, has 1 handler(s) for this service...</a:t>
            </a:r>
          </a:p>
          <a:p>
            <a:pPr lvl="0">
              <a:buNone/>
            </a:pPr>
            <a:r>
              <a:rPr lang="en-US" altLang="ko-KR" sz="1800" dirty="0"/>
              <a:t>    Handler(s):</a:t>
            </a:r>
          </a:p>
          <a:p>
            <a:pPr lvl="0">
              <a:buNone/>
            </a:pPr>
            <a:r>
              <a:rPr lang="en-US" altLang="ko-KR" sz="1800" dirty="0"/>
              <a:t>      "DEDICATED" established:0 refused:0</a:t>
            </a:r>
          </a:p>
          <a:p>
            <a:pPr lvl="0">
              <a:buNone/>
            </a:pPr>
            <a:r>
              <a:rPr lang="en-US" altLang="ko-KR" sz="1800" dirty="0"/>
              <a:t>         LOCAL </a:t>
            </a:r>
            <a:r>
              <a:rPr lang="en-US" altLang="ko-KR" sz="1800" dirty="0" smtClean="0"/>
              <a:t>SERVER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9576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lvl="0">
              <a:buNone/>
            </a:pPr>
            <a:endParaRPr lang="en-US" altLang="ko-KR" sz="1800" dirty="0" smtClean="0"/>
          </a:p>
          <a:p>
            <a:pPr lvl="0">
              <a:buNone/>
            </a:pPr>
            <a:r>
              <a:rPr lang="en-US" altLang="ko-KR" sz="1800" dirty="0" smtClean="0"/>
              <a:t>Service </a:t>
            </a:r>
            <a:r>
              <a:rPr lang="en-US" altLang="ko-KR" sz="1800" dirty="0"/>
              <a:t>"XEXDB" has 1 instance(s).</a:t>
            </a:r>
          </a:p>
          <a:p>
            <a:pPr lvl="0">
              <a:buNone/>
            </a:pPr>
            <a:r>
              <a:rPr lang="en-US" altLang="ko-KR" sz="1800" dirty="0"/>
              <a:t>  Instance "</a:t>
            </a:r>
            <a:r>
              <a:rPr lang="en-US" altLang="ko-KR" sz="1800" dirty="0" err="1"/>
              <a:t>xe</a:t>
            </a:r>
            <a:r>
              <a:rPr lang="en-US" altLang="ko-KR" sz="1800" dirty="0"/>
              <a:t>", status READY, has 1 handler(s) for this service...</a:t>
            </a:r>
          </a:p>
          <a:p>
            <a:pPr lvl="0">
              <a:buNone/>
            </a:pPr>
            <a:r>
              <a:rPr lang="en-US" altLang="ko-KR" sz="1800" dirty="0"/>
              <a:t>    Handler(s):</a:t>
            </a:r>
          </a:p>
          <a:p>
            <a:pPr lvl="0">
              <a:buNone/>
            </a:pPr>
            <a:r>
              <a:rPr lang="en-US" altLang="ko-KR" sz="1800" dirty="0"/>
              <a:t>      "D000" established:0 refused:0 current:0 max:1022 </a:t>
            </a:r>
            <a:r>
              <a:rPr lang="en-US" altLang="ko-KR" sz="1800" dirty="0" err="1"/>
              <a:t>state:ready</a:t>
            </a:r>
            <a:endParaRPr lang="en-US" altLang="ko-KR" sz="1800" dirty="0"/>
          </a:p>
          <a:p>
            <a:pPr lvl="0">
              <a:buNone/>
            </a:pPr>
            <a:r>
              <a:rPr lang="en-US" altLang="ko-KR" sz="1800" dirty="0"/>
              <a:t>         DISPATCHER &lt;machine: DBS-PC, </a:t>
            </a:r>
            <a:r>
              <a:rPr lang="en-US" altLang="ko-KR" sz="1800" dirty="0" err="1"/>
              <a:t>pid</a:t>
            </a:r>
            <a:r>
              <a:rPr lang="en-US" altLang="ko-KR" sz="1800" dirty="0"/>
              <a:t>: 6932&gt;</a:t>
            </a:r>
          </a:p>
          <a:p>
            <a:pPr lvl="0">
              <a:buNone/>
            </a:pPr>
            <a:r>
              <a:rPr lang="en-US" altLang="ko-KR" sz="1800" dirty="0"/>
              <a:t>         (ADDRESS=(PROTOCOL=</a:t>
            </a:r>
            <a:r>
              <a:rPr lang="en-US" altLang="ko-KR" sz="1800" dirty="0" err="1"/>
              <a:t>tcp</a:t>
            </a:r>
            <a:r>
              <a:rPr lang="en-US" altLang="ko-KR" sz="1800" dirty="0"/>
              <a:t>)(HOST=</a:t>
            </a:r>
            <a:r>
              <a:rPr lang="en-US" altLang="ko-KR" sz="1800" dirty="0" err="1"/>
              <a:t>dbs</a:t>
            </a:r>
            <a:r>
              <a:rPr lang="en-US" altLang="ko-KR" sz="1800" dirty="0"/>
              <a:t>-PC)(PORT=55783))</a:t>
            </a:r>
          </a:p>
          <a:p>
            <a:pPr lvl="0">
              <a:buNone/>
            </a:pPr>
            <a:r>
              <a:rPr lang="en-US" altLang="ko-KR" sz="1800" dirty="0"/>
              <a:t>Service "</a:t>
            </a:r>
            <a:r>
              <a:rPr lang="en-US" altLang="ko-KR" sz="1800" dirty="0" err="1"/>
              <a:t>xe</a:t>
            </a:r>
            <a:r>
              <a:rPr lang="en-US" altLang="ko-KR" sz="1800" dirty="0"/>
              <a:t>" has 1 instance(s).</a:t>
            </a:r>
          </a:p>
          <a:p>
            <a:pPr lvl="0">
              <a:buNone/>
            </a:pPr>
            <a:r>
              <a:rPr lang="en-US" altLang="ko-KR" sz="1800" dirty="0"/>
              <a:t>  Instance "</a:t>
            </a:r>
            <a:r>
              <a:rPr lang="en-US" altLang="ko-KR" sz="1800" dirty="0" err="1">
                <a:solidFill>
                  <a:srgbClr val="FF0000"/>
                </a:solidFill>
              </a:rPr>
              <a:t>xe</a:t>
            </a:r>
            <a:r>
              <a:rPr lang="en-US" altLang="ko-KR" sz="1800" dirty="0"/>
              <a:t>", status </a:t>
            </a:r>
            <a:r>
              <a:rPr lang="en-US" altLang="ko-KR" sz="1800" dirty="0">
                <a:solidFill>
                  <a:srgbClr val="FF0000"/>
                </a:solidFill>
              </a:rPr>
              <a:t>READY</a:t>
            </a:r>
            <a:r>
              <a:rPr lang="en-US" altLang="ko-KR" sz="1800" dirty="0"/>
              <a:t>, has 1 handler(s) for this service...</a:t>
            </a:r>
          </a:p>
          <a:p>
            <a:pPr lvl="0">
              <a:buNone/>
            </a:pPr>
            <a:r>
              <a:rPr lang="en-US" altLang="ko-KR" sz="1800" dirty="0"/>
              <a:t>    Handler(s):</a:t>
            </a:r>
          </a:p>
          <a:p>
            <a:pPr lvl="0">
              <a:buNone/>
            </a:pPr>
            <a:r>
              <a:rPr lang="en-US" altLang="ko-KR" sz="1800" dirty="0"/>
              <a:t>      "DEDICATED" established:0 refused:0 </a:t>
            </a:r>
            <a:r>
              <a:rPr lang="en-US" altLang="ko-KR" sz="1800" dirty="0" err="1"/>
              <a:t>state:ready</a:t>
            </a:r>
            <a:endParaRPr lang="en-US" altLang="ko-KR" sz="1800" dirty="0"/>
          </a:p>
          <a:p>
            <a:pPr lvl="0">
              <a:buNone/>
            </a:pPr>
            <a:r>
              <a:rPr lang="en-US" altLang="ko-KR" sz="1800" dirty="0"/>
              <a:t>         LOCAL SERVER</a:t>
            </a:r>
          </a:p>
          <a:p>
            <a:pPr lvl="0">
              <a:buNone/>
            </a:pPr>
            <a:r>
              <a:rPr lang="en-US" altLang="ko-KR" sz="1800" dirty="0"/>
              <a:t>The command completed successfully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51157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lvl="0">
              <a:buNone/>
            </a:pPr>
            <a:endParaRPr lang="en-US" altLang="ko-KR" sz="1800" dirty="0" smtClean="0"/>
          </a:p>
          <a:p>
            <a:pPr lvl="0">
              <a:buNone/>
            </a:pPr>
            <a:r>
              <a:rPr lang="en-US" altLang="ko-KR" sz="1800" dirty="0" smtClean="0"/>
              <a:t>Service </a:t>
            </a:r>
            <a:r>
              <a:rPr lang="en-US" altLang="ko-KR" sz="1800" dirty="0"/>
              <a:t>"XEXDB" has 1 instance(s).</a:t>
            </a:r>
          </a:p>
          <a:p>
            <a:pPr lvl="0">
              <a:buNone/>
            </a:pPr>
            <a:r>
              <a:rPr lang="en-US" altLang="ko-KR" sz="1800" dirty="0"/>
              <a:t>  Instance "</a:t>
            </a:r>
            <a:r>
              <a:rPr lang="en-US" altLang="ko-KR" sz="1800" dirty="0" err="1"/>
              <a:t>xe</a:t>
            </a:r>
            <a:r>
              <a:rPr lang="en-US" altLang="ko-KR" sz="1800" dirty="0"/>
              <a:t>", status READY, has 1 handler(s) for this service...</a:t>
            </a:r>
          </a:p>
          <a:p>
            <a:pPr lvl="0">
              <a:buNone/>
            </a:pPr>
            <a:r>
              <a:rPr lang="en-US" altLang="ko-KR" sz="1800" dirty="0"/>
              <a:t>    Handler(s):</a:t>
            </a:r>
          </a:p>
          <a:p>
            <a:pPr lvl="0">
              <a:buNone/>
            </a:pPr>
            <a:r>
              <a:rPr lang="en-US" altLang="ko-KR" sz="1800" dirty="0"/>
              <a:t>      "D000" established:0 refused:0 current:0 max:1022 </a:t>
            </a:r>
            <a:r>
              <a:rPr lang="en-US" altLang="ko-KR" sz="1800" dirty="0" err="1"/>
              <a:t>state:ready</a:t>
            </a:r>
            <a:endParaRPr lang="en-US" altLang="ko-KR" sz="1800" dirty="0"/>
          </a:p>
          <a:p>
            <a:pPr lvl="0">
              <a:buNone/>
            </a:pPr>
            <a:r>
              <a:rPr lang="en-US" altLang="ko-KR" sz="1800" dirty="0"/>
              <a:t>         DISPATCHER &lt;machine: DBS-PC, </a:t>
            </a:r>
            <a:r>
              <a:rPr lang="en-US" altLang="ko-KR" sz="1800" dirty="0" err="1"/>
              <a:t>pid</a:t>
            </a:r>
            <a:r>
              <a:rPr lang="en-US" altLang="ko-KR" sz="1800" dirty="0"/>
              <a:t>: 6932&gt;</a:t>
            </a:r>
          </a:p>
          <a:p>
            <a:pPr lvl="0">
              <a:buNone/>
            </a:pPr>
            <a:r>
              <a:rPr lang="en-US" altLang="ko-KR" sz="1800" dirty="0"/>
              <a:t>         (ADDRESS=(PROTOCOL=</a:t>
            </a:r>
            <a:r>
              <a:rPr lang="en-US" altLang="ko-KR" sz="1800" dirty="0" err="1"/>
              <a:t>tcp</a:t>
            </a:r>
            <a:r>
              <a:rPr lang="en-US" altLang="ko-KR" sz="1800" dirty="0"/>
              <a:t>)(HOST=</a:t>
            </a:r>
            <a:r>
              <a:rPr lang="en-US" altLang="ko-KR" sz="1800" dirty="0" err="1"/>
              <a:t>dbs</a:t>
            </a:r>
            <a:r>
              <a:rPr lang="en-US" altLang="ko-KR" sz="1800" dirty="0"/>
              <a:t>-PC)(PORT=55783))</a:t>
            </a:r>
          </a:p>
          <a:p>
            <a:pPr lvl="0">
              <a:buNone/>
            </a:pPr>
            <a:r>
              <a:rPr lang="en-US" altLang="ko-KR" sz="1800" dirty="0"/>
              <a:t>Service "</a:t>
            </a:r>
            <a:r>
              <a:rPr lang="en-US" altLang="ko-KR" sz="1800" dirty="0" err="1"/>
              <a:t>xe</a:t>
            </a:r>
            <a:r>
              <a:rPr lang="en-US" altLang="ko-KR" sz="1800" dirty="0"/>
              <a:t>" has 1 instance(s).</a:t>
            </a:r>
          </a:p>
          <a:p>
            <a:pPr lvl="0">
              <a:buNone/>
            </a:pPr>
            <a:r>
              <a:rPr lang="en-US" altLang="ko-KR" sz="1800" dirty="0"/>
              <a:t>  Instance "</a:t>
            </a:r>
            <a:r>
              <a:rPr lang="en-US" altLang="ko-KR" sz="1800" dirty="0" err="1">
                <a:solidFill>
                  <a:srgbClr val="FF0000"/>
                </a:solidFill>
              </a:rPr>
              <a:t>xe</a:t>
            </a:r>
            <a:r>
              <a:rPr lang="en-US" altLang="ko-KR" sz="1800" dirty="0"/>
              <a:t>", status </a:t>
            </a:r>
            <a:r>
              <a:rPr lang="en-US" altLang="ko-KR" sz="1800" dirty="0">
                <a:solidFill>
                  <a:srgbClr val="FF0000"/>
                </a:solidFill>
              </a:rPr>
              <a:t>READY</a:t>
            </a:r>
            <a:r>
              <a:rPr lang="en-US" altLang="ko-KR" sz="1800" dirty="0"/>
              <a:t>, has 1 handler(s) for this service...</a:t>
            </a:r>
          </a:p>
          <a:p>
            <a:pPr lvl="0">
              <a:buNone/>
            </a:pPr>
            <a:r>
              <a:rPr lang="en-US" altLang="ko-KR" sz="1800" dirty="0"/>
              <a:t>    Handler(s):</a:t>
            </a:r>
          </a:p>
          <a:p>
            <a:pPr lvl="0">
              <a:buNone/>
            </a:pPr>
            <a:r>
              <a:rPr lang="en-US" altLang="ko-KR" sz="1800" dirty="0"/>
              <a:t>      "DEDICATED" established:0 refused:0 </a:t>
            </a:r>
            <a:r>
              <a:rPr lang="en-US" altLang="ko-KR" sz="1800" dirty="0" err="1"/>
              <a:t>state:ready</a:t>
            </a:r>
            <a:endParaRPr lang="en-US" altLang="ko-KR" sz="1800" dirty="0"/>
          </a:p>
          <a:p>
            <a:pPr lvl="0">
              <a:buNone/>
            </a:pPr>
            <a:r>
              <a:rPr lang="en-US" altLang="ko-KR" sz="1800" dirty="0"/>
              <a:t>         LOCAL SERVER</a:t>
            </a:r>
          </a:p>
          <a:p>
            <a:pPr lvl="0">
              <a:buNone/>
            </a:pPr>
            <a:r>
              <a:rPr lang="en-US" altLang="ko-KR" sz="1800" dirty="0"/>
              <a:t>The command completed successfully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08857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ko-KR" altLang="en-US" sz="1800" dirty="0" smtClean="0"/>
              <a:t>그 다음으로 </a:t>
            </a:r>
            <a:r>
              <a:rPr lang="en-US" altLang="ko-KR" sz="1800" dirty="0" smtClean="0"/>
              <a:t>Run SQL Command Line </a:t>
            </a:r>
            <a:r>
              <a:rPr lang="ko-KR" altLang="en-US" sz="1800" dirty="0" smtClean="0"/>
              <a:t>을 클릭하여 </a:t>
            </a:r>
            <a:r>
              <a:rPr lang="en-US" altLang="ko-KR" sz="1800" dirty="0" smtClean="0"/>
              <a:t>SQL *Plus</a:t>
            </a:r>
            <a:r>
              <a:rPr lang="ko-KR" altLang="en-US" sz="1800" dirty="0" smtClean="0"/>
              <a:t>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실행합니다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2" y="1916832"/>
            <a:ext cx="2428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33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ko-KR" altLang="en-US" sz="1800" dirty="0" smtClean="0"/>
              <a:t>명령어로 </a:t>
            </a:r>
            <a:r>
              <a:rPr lang="en-US" altLang="ko-KR" sz="1800" dirty="0" smtClean="0"/>
              <a:t>conn</a:t>
            </a:r>
            <a:r>
              <a:rPr lang="ko-KR" altLang="en-US" sz="1800" dirty="0" smtClean="0"/>
              <a:t>라고 기입해 봅니다</a:t>
            </a:r>
            <a:r>
              <a:rPr lang="en-US" altLang="ko-KR" sz="1800" dirty="0" smtClean="0"/>
              <a:t>.</a:t>
            </a:r>
          </a:p>
          <a:p>
            <a:pPr lvl="0">
              <a:buNone/>
            </a:pP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2060029"/>
            <a:ext cx="63627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ko-KR" altLang="en-US" sz="1800" dirty="0" smtClean="0"/>
              <a:t>이 부분에 다음과 같이 기입합니다</a:t>
            </a:r>
            <a:endParaRPr lang="en-US" altLang="ko-KR" sz="1800" dirty="0" smtClean="0"/>
          </a:p>
          <a:p>
            <a:pPr lvl="0">
              <a:buNone/>
            </a:pPr>
            <a:endParaRPr lang="en-US" altLang="ko-KR" sz="1800" dirty="0"/>
          </a:p>
          <a:p>
            <a:pPr lvl="0">
              <a:buNone/>
            </a:pPr>
            <a:r>
              <a:rPr lang="en-US" altLang="ko-KR" sz="1800" dirty="0"/>
              <a:t>SQL&gt; conn</a:t>
            </a:r>
          </a:p>
          <a:p>
            <a:pPr lvl="0">
              <a:buNone/>
            </a:pPr>
            <a:r>
              <a:rPr lang="en-US" altLang="ko-KR" sz="1800" dirty="0"/>
              <a:t>Enter user-name: system</a:t>
            </a:r>
          </a:p>
          <a:p>
            <a:pPr lvl="0">
              <a:buNone/>
            </a:pPr>
            <a:r>
              <a:rPr lang="en-US" altLang="ko-KR" sz="1800" dirty="0"/>
              <a:t>Enter password</a:t>
            </a:r>
            <a:r>
              <a:rPr lang="en-US" altLang="ko-KR" sz="1800" dirty="0" smtClean="0"/>
              <a:t>:			-- </a:t>
            </a:r>
            <a:r>
              <a:rPr lang="ko-KR" altLang="en-US" sz="1800" dirty="0" smtClean="0"/>
              <a:t>입력했던 비번</a:t>
            </a:r>
            <a:endParaRPr lang="en-US" altLang="ko-KR" sz="1800" dirty="0"/>
          </a:p>
          <a:p>
            <a:pPr lvl="0">
              <a:buNone/>
            </a:pPr>
            <a:r>
              <a:rPr lang="en-US" altLang="ko-KR" sz="1800" dirty="0"/>
              <a:t>Connected.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17804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ko-KR" altLang="en-US" sz="1800" dirty="0" smtClean="0"/>
              <a:t>만약 정상적으로 실행되지 않는 경우</a:t>
            </a:r>
            <a:r>
              <a:rPr lang="en-US" altLang="ko-KR" sz="1800" dirty="0" smtClean="0"/>
              <a:t>, </a:t>
            </a:r>
          </a:p>
          <a:p>
            <a:pPr lvl="0">
              <a:buNone/>
            </a:pPr>
            <a:r>
              <a:rPr lang="ko-KR" altLang="en-US" sz="1800" dirty="0" smtClean="0"/>
              <a:t>제어판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관리도구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서비스를 실행하고 </a:t>
            </a:r>
            <a:r>
              <a:rPr lang="en-US" altLang="ko-KR" sz="1800" dirty="0" smtClean="0"/>
              <a:t>Oracle </a:t>
            </a:r>
            <a:r>
              <a:rPr lang="ko-KR" altLang="en-US" sz="1800" dirty="0" smtClean="0"/>
              <a:t>관련 항목에서 </a:t>
            </a:r>
            <a:endParaRPr lang="en-US" altLang="ko-KR" sz="1800" dirty="0" smtClean="0"/>
          </a:p>
          <a:p>
            <a:pPr lvl="0">
              <a:buNone/>
            </a:pPr>
            <a:r>
              <a:rPr lang="en-US" altLang="ko-KR" sz="1800" dirty="0" err="1" smtClean="0"/>
              <a:t>OarcleServiceXE</a:t>
            </a:r>
            <a:r>
              <a:rPr lang="ko-KR" altLang="en-US" sz="1800" dirty="0" smtClean="0"/>
              <a:t>와 </a:t>
            </a:r>
            <a:endParaRPr lang="en-US" altLang="ko-KR" sz="1800" dirty="0" smtClean="0"/>
          </a:p>
          <a:p>
            <a:pPr lvl="0">
              <a:buNone/>
            </a:pPr>
            <a:r>
              <a:rPr lang="en-US" altLang="ko-KR" sz="1800" dirty="0" err="1" smtClean="0"/>
              <a:t>OracleXETNSListener</a:t>
            </a:r>
            <a:r>
              <a:rPr lang="ko-KR" altLang="en-US" sz="1800" dirty="0" smtClean="0"/>
              <a:t>가 </a:t>
            </a:r>
            <a:endParaRPr lang="en-US" altLang="ko-KR" sz="1800" dirty="0" smtClean="0"/>
          </a:p>
          <a:p>
            <a:pPr lvl="0">
              <a:buNone/>
            </a:pPr>
            <a:r>
              <a:rPr lang="ko-KR" altLang="en-US" sz="1800" dirty="0" smtClean="0"/>
              <a:t>시작되었는지 확인해 봅니다</a:t>
            </a:r>
            <a:r>
              <a:rPr lang="en-US" altLang="ko-KR" sz="1800" dirty="0" smtClean="0"/>
              <a:t>.</a:t>
            </a:r>
          </a:p>
          <a:p>
            <a:pPr lvl="0">
              <a:buNone/>
            </a:pPr>
            <a:endParaRPr lang="en-US" altLang="ko-KR" sz="1800" dirty="0"/>
          </a:p>
          <a:p>
            <a:pPr lvl="0">
              <a:buNone/>
            </a:pPr>
            <a:r>
              <a:rPr lang="ko-KR" altLang="en-US" sz="1800" dirty="0" smtClean="0"/>
              <a:t>만약 시작되어 있지 않는 경우 시작시킵니다</a:t>
            </a:r>
            <a:r>
              <a:rPr lang="en-US" altLang="ko-KR" sz="1800" dirty="0" smtClean="0"/>
              <a:t>.</a:t>
            </a:r>
          </a:p>
          <a:p>
            <a:pPr lvl="0">
              <a:buNone/>
            </a:pP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5256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800" dirty="0" smtClean="0"/>
              <a:t>라이선스에 대해 동의를 하고 </a:t>
            </a:r>
            <a:r>
              <a:rPr lang="en-US" altLang="ko-KR" sz="1800" b="1" dirty="0" smtClean="0"/>
              <a:t>Oracle Database Express Edition 11</a:t>
            </a:r>
            <a:r>
              <a:rPr lang="en-US" altLang="ko-KR" sz="1800" b="1" i="1" dirty="0" smtClean="0"/>
              <a:t>g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pPr>
              <a:buNone/>
            </a:pPr>
            <a:r>
              <a:rPr lang="en-US" altLang="ko-KR" sz="1800" b="1" dirty="0" smtClean="0"/>
              <a:t>Release 2 for Windows x32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를</a:t>
            </a:r>
            <a:r>
              <a:rPr lang="ko-KR" altLang="en-US" sz="1800" dirty="0" smtClean="0"/>
              <a:t> 선택하여 다운로드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회원가입이 안되어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있으면 가입 후 다운로드 가능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후 적당한 곳에 </a:t>
            </a:r>
            <a:r>
              <a:rPr lang="en-US" altLang="ko-KR" sz="1800" dirty="0" smtClean="0"/>
              <a:t>zip </a:t>
            </a:r>
            <a:r>
              <a:rPr lang="ko-KR" altLang="en-US" sz="1800" dirty="0" smtClean="0"/>
              <a:t>파일을 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저장합니다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  <p:pic>
        <p:nvPicPr>
          <p:cNvPr id="7" name="그림 6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22" y="2721134"/>
            <a:ext cx="6357950" cy="386377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2569970" y="4455259"/>
            <a:ext cx="285752" cy="285752"/>
          </a:xfrm>
          <a:prstGeom prst="rightArrow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77340" y="4732302"/>
            <a:ext cx="2580477" cy="42862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ko-KR" altLang="en-US" sz="1800" dirty="0" smtClean="0"/>
              <a:t>그러면 여기서 </a:t>
            </a:r>
            <a:r>
              <a:rPr lang="en-US" altLang="ko-KR" sz="1800" dirty="0" smtClean="0"/>
              <a:t>HR </a:t>
            </a:r>
            <a:r>
              <a:rPr lang="ko-KR" altLang="en-US" sz="1800" dirty="0" smtClean="0"/>
              <a:t>계정도 자신의 비번으로 설정해 놓습니다</a:t>
            </a:r>
            <a:r>
              <a:rPr lang="en-US" altLang="ko-KR" sz="1800" dirty="0" smtClean="0"/>
              <a:t>.</a:t>
            </a:r>
          </a:p>
          <a:p>
            <a:pPr lvl="0">
              <a:buNone/>
            </a:pPr>
            <a:r>
              <a:rPr lang="ko-KR" altLang="en-US" sz="1800" dirty="0" smtClean="0"/>
              <a:t>다음과 같이 기입합니다</a:t>
            </a:r>
            <a:r>
              <a:rPr lang="en-US" altLang="ko-KR" sz="1800" dirty="0" smtClean="0"/>
              <a:t>.</a:t>
            </a:r>
          </a:p>
          <a:p>
            <a:pPr lvl="0">
              <a:buNone/>
            </a:pPr>
            <a:endParaRPr lang="en-US" altLang="ko-KR" sz="1800" dirty="0"/>
          </a:p>
          <a:p>
            <a:pPr lvl="0">
              <a:buNone/>
            </a:pPr>
            <a:r>
              <a:rPr lang="en-US" altLang="ko-KR" sz="1800" dirty="0"/>
              <a:t>SQL&gt; conn</a:t>
            </a:r>
          </a:p>
          <a:p>
            <a:pPr lvl="0">
              <a:buNone/>
            </a:pPr>
            <a:r>
              <a:rPr lang="en-US" altLang="ko-KR" sz="1800" dirty="0"/>
              <a:t>Enter user-name: system</a:t>
            </a:r>
          </a:p>
          <a:p>
            <a:pPr lvl="0">
              <a:buNone/>
            </a:pPr>
            <a:r>
              <a:rPr lang="en-US" altLang="ko-KR" sz="1800" dirty="0"/>
              <a:t>Enter password:</a:t>
            </a:r>
          </a:p>
          <a:p>
            <a:pPr lvl="0">
              <a:buNone/>
            </a:pPr>
            <a:r>
              <a:rPr lang="en-US" altLang="ko-KR" sz="1800" dirty="0"/>
              <a:t>Connected.</a:t>
            </a:r>
          </a:p>
          <a:p>
            <a:pPr lvl="0">
              <a:buNone/>
            </a:pPr>
            <a:r>
              <a:rPr lang="en-US" altLang="ko-KR" sz="1800" dirty="0"/>
              <a:t>SQL&gt; alter user </a:t>
            </a:r>
            <a:r>
              <a:rPr lang="en-US" altLang="ko-KR" sz="1800" dirty="0" err="1"/>
              <a:t>hr</a:t>
            </a:r>
            <a:endParaRPr lang="en-US" altLang="ko-KR" sz="1800" dirty="0"/>
          </a:p>
          <a:p>
            <a:pPr lvl="0">
              <a:buNone/>
            </a:pPr>
            <a:r>
              <a:rPr lang="en-US" altLang="ko-KR" sz="1800" dirty="0"/>
              <a:t>  2  identified by </a:t>
            </a:r>
            <a:r>
              <a:rPr lang="en-US" altLang="ko-KR" sz="1800" dirty="0" err="1"/>
              <a:t>hr</a:t>
            </a:r>
            <a:endParaRPr lang="en-US" altLang="ko-KR" sz="1800" dirty="0"/>
          </a:p>
          <a:p>
            <a:pPr lvl="0">
              <a:buNone/>
            </a:pPr>
            <a:r>
              <a:rPr lang="en-US" altLang="ko-KR" sz="1800" dirty="0"/>
              <a:t>  3  account unlock;</a:t>
            </a:r>
          </a:p>
          <a:p>
            <a:pPr lvl="0">
              <a:buNone/>
            </a:pPr>
            <a:endParaRPr lang="en-US" altLang="ko-KR" sz="1800" dirty="0"/>
          </a:p>
          <a:p>
            <a:pPr lvl="0">
              <a:buNone/>
            </a:pPr>
            <a:r>
              <a:rPr lang="en-US" altLang="ko-KR" sz="1800" dirty="0"/>
              <a:t>User altered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12152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 lvl="0">
              <a:buNone/>
            </a:pPr>
            <a:endParaRPr lang="en-US" altLang="ko-KR" sz="1800" dirty="0"/>
          </a:p>
          <a:p>
            <a:pPr lvl="0">
              <a:buNone/>
            </a:pPr>
            <a:r>
              <a:rPr lang="en-US" altLang="ko-KR" sz="1800" dirty="0"/>
              <a:t>SQL&gt; disc</a:t>
            </a:r>
          </a:p>
          <a:p>
            <a:pPr lvl="0">
              <a:buNone/>
            </a:pPr>
            <a:r>
              <a:rPr lang="en-US" altLang="ko-KR" sz="1800" dirty="0"/>
              <a:t>Disconnected from Oracle Database 11g Express Edition Release 11.2.0.2.0 - </a:t>
            </a:r>
            <a:r>
              <a:rPr lang="en-US" altLang="ko-KR" sz="1800" dirty="0" smtClean="0"/>
              <a:t>Production</a:t>
            </a:r>
            <a:endParaRPr lang="en-US" altLang="ko-KR" sz="1800" dirty="0"/>
          </a:p>
          <a:p>
            <a:pPr lvl="0">
              <a:buNone/>
            </a:pPr>
            <a:r>
              <a:rPr lang="en-US" altLang="ko-KR" sz="1800" dirty="0"/>
              <a:t>SQL&gt; conn </a:t>
            </a:r>
            <a:r>
              <a:rPr lang="en-US" altLang="ko-KR" sz="1800" dirty="0" err="1"/>
              <a:t>hr</a:t>
            </a:r>
            <a:r>
              <a:rPr lang="en-US" altLang="ko-KR" sz="1800" dirty="0"/>
              <a:t>/</a:t>
            </a:r>
            <a:r>
              <a:rPr lang="en-US" altLang="ko-KR" sz="1800" dirty="0" err="1"/>
              <a:t>hr</a:t>
            </a:r>
            <a:endParaRPr lang="en-US" altLang="ko-KR" sz="1800" dirty="0"/>
          </a:p>
          <a:p>
            <a:pPr lvl="0">
              <a:buNone/>
            </a:pPr>
            <a:r>
              <a:rPr lang="en-US" altLang="ko-KR" sz="1800" dirty="0"/>
              <a:t>Connected.</a:t>
            </a:r>
          </a:p>
          <a:p>
            <a:pPr lvl="0">
              <a:buNone/>
            </a:pPr>
            <a:r>
              <a:rPr lang="en-US" altLang="ko-KR" sz="1800" dirty="0"/>
              <a:t>SQL&gt;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64576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1800" dirty="0"/>
              <a:t> </a:t>
            </a:r>
            <a:r>
              <a:rPr lang="ko-KR" altLang="en-US" sz="1800" dirty="0" smtClean="0"/>
              <a:t>참고</a:t>
            </a:r>
            <a:r>
              <a:rPr lang="en-US" altLang="ko-KR" sz="1800" dirty="0" smtClean="0"/>
              <a:t>&gt;&gt;</a:t>
            </a:r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ko-KR" altLang="en-US" sz="1800" dirty="0" smtClean="0"/>
              <a:t>나중을 위해 </a:t>
            </a:r>
            <a:r>
              <a:rPr lang="ko-KR" altLang="en-US" sz="1800" dirty="0" err="1" smtClean="0"/>
              <a:t>톰캣의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http port 8080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oracle http port</a:t>
            </a:r>
            <a:r>
              <a:rPr lang="ko-KR" altLang="en-US" sz="1800" dirty="0" smtClean="0"/>
              <a:t>가 충돌하지 않도록 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관리자로 접속해서 오라클쪽을 </a:t>
            </a:r>
            <a:r>
              <a:rPr lang="en-US" altLang="ko-KR" sz="1800" dirty="0" smtClean="0"/>
              <a:t>9090</a:t>
            </a:r>
            <a:r>
              <a:rPr lang="ko-KR" altLang="en-US" sz="1800" dirty="0" smtClean="0"/>
              <a:t>으로 변경 해 둡니다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altLang="ko-KR" sz="1800" dirty="0" smtClean="0"/>
              <a:t>(ORACLE11g XE</a:t>
            </a:r>
            <a:r>
              <a:rPr lang="ko-KR" altLang="en-US" sz="1800" dirty="0" smtClean="0"/>
              <a:t>는 관리를 웹에서 할 수 있도록 </a:t>
            </a:r>
            <a:r>
              <a:rPr lang="en-US" altLang="ko-KR" sz="1800" dirty="0" smtClean="0"/>
              <a:t>HTTP </a:t>
            </a:r>
            <a:r>
              <a:rPr lang="ko-KR" altLang="en-US" sz="1800" dirty="0" smtClean="0"/>
              <a:t>서비스를 제공하는데 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그때 쓰는 포트가 </a:t>
            </a:r>
            <a:r>
              <a:rPr lang="en-US" altLang="ko-KR" sz="1800" dirty="0" smtClean="0"/>
              <a:t>8080</a:t>
            </a:r>
            <a:r>
              <a:rPr lang="ko-KR" altLang="en-US" sz="1800" dirty="0" smtClean="0"/>
              <a:t>번이다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C:\Users\dbs&gt;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sqlplus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/ as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sysdba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SQL*Plus: Release 11.2.0.2.0 Production on </a:t>
            </a:r>
            <a:r>
              <a:rPr lang="ko-KR" altLang="en-US" sz="1800" dirty="0" smtClean="0"/>
              <a:t>화 </a:t>
            </a:r>
            <a:r>
              <a:rPr lang="en-US" altLang="ko-KR" sz="1800" dirty="0" smtClean="0"/>
              <a:t>5</a:t>
            </a:r>
            <a:r>
              <a:rPr lang="ko-KR" altLang="en-US" sz="1800" dirty="0" smtClean="0"/>
              <a:t>월 </a:t>
            </a:r>
            <a:r>
              <a:rPr lang="en-US" altLang="ko-KR" sz="1800" dirty="0" smtClean="0"/>
              <a:t>26 19:18:00 2015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Copyright (c) 1982, 2010, Oracle.  All rights reserved.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Connected to:</a:t>
            </a:r>
          </a:p>
          <a:p>
            <a:pPr>
              <a:buNone/>
            </a:pPr>
            <a:r>
              <a:rPr lang="en-US" altLang="ko-KR" sz="1800" dirty="0" smtClean="0"/>
              <a:t>Oracle Database 11g Express Edition Release 11.2.0.2.0 - Production</a:t>
            </a:r>
          </a:p>
          <a:p>
            <a:pPr lvl="0">
              <a:buNone/>
            </a:pP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smtClean="0"/>
              <a:t>SQL&gt;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select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dbms_xdb.getHttpport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() from dual;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DBMS_XDB.GETHTTPPORT()</a:t>
            </a:r>
          </a:p>
          <a:p>
            <a:pPr>
              <a:buNone/>
            </a:pPr>
            <a:r>
              <a:rPr lang="en-US" altLang="ko-KR" sz="1800" dirty="0" smtClean="0"/>
              <a:t>----------------------</a:t>
            </a:r>
          </a:p>
          <a:p>
            <a:pPr>
              <a:buNone/>
            </a:pPr>
            <a:r>
              <a:rPr lang="en-US" altLang="ko-KR" sz="1800" dirty="0" smtClean="0"/>
              <a:t>                  8080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SQL&gt;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exec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dbms_xdb.setHttpport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(9090);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PL/SQL procedure successfully completed.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SQL&gt;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select 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dbms_xdb.getHttpport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() from dual;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DBMS_XDB.GETHTTPPORT()</a:t>
            </a:r>
          </a:p>
          <a:p>
            <a:pPr>
              <a:buNone/>
            </a:pPr>
            <a:r>
              <a:rPr lang="en-US" altLang="ko-KR" sz="1800" dirty="0" smtClean="0"/>
              <a:t>----------------------</a:t>
            </a:r>
          </a:p>
          <a:p>
            <a:pPr>
              <a:buNone/>
            </a:pPr>
            <a:r>
              <a:rPr lang="en-US" altLang="ko-KR" sz="1800" dirty="0" smtClean="0"/>
              <a:t>                  9090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SQL&gt; </a:t>
            </a:r>
            <a:r>
              <a:rPr lang="en-US" altLang="ko-KR" sz="1800" dirty="0" smtClean="0">
                <a:solidFill>
                  <a:srgbClr val="FF0000"/>
                </a:solidFill>
              </a:rPr>
              <a:t>exit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ORACLE XE </a:t>
            </a:r>
            <a:r>
              <a:rPr lang="ko-KR" altLang="en-US" sz="1800" dirty="0" smtClean="0"/>
              <a:t>웹 관리 페이지로 로그인 하려면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hlinkClick r:id="rId2"/>
              </a:rPr>
              <a:t>http://localhost:9090/apex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로 하시면 되고</a:t>
            </a:r>
            <a:r>
              <a:rPr lang="en-US" altLang="ko-KR" sz="1800" dirty="0" smtClean="0"/>
              <a:t>,</a:t>
            </a:r>
          </a:p>
          <a:p>
            <a:pPr>
              <a:buNone/>
            </a:pPr>
            <a:r>
              <a:rPr lang="ko-KR" altLang="en-US" sz="1800" dirty="0" smtClean="0"/>
              <a:t>로그인 창 나오면 </a:t>
            </a:r>
            <a:r>
              <a:rPr lang="en-US" altLang="ko-KR" sz="1800" dirty="0" smtClean="0"/>
              <a:t>sys </a:t>
            </a:r>
            <a:r>
              <a:rPr lang="ko-KR" altLang="en-US" sz="1800" dirty="0" smtClean="0"/>
              <a:t>계정과 설치할 때 입력했던 암호 넣으시면 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압축을 풀고 </a:t>
            </a:r>
            <a:r>
              <a:rPr lang="en-US" altLang="ko-KR" sz="1800" dirty="0" smtClean="0"/>
              <a:t>OracleXE112_Win32\DISK1\setup.exe</a:t>
            </a:r>
            <a:r>
              <a:rPr lang="ko-KR" altLang="en-US" sz="1800" dirty="0" smtClean="0"/>
              <a:t>를 실행합니다</a:t>
            </a:r>
            <a:r>
              <a:rPr lang="en-US" altLang="ko-KR" sz="1800" dirty="0" smtClean="0"/>
              <a:t>.</a:t>
            </a:r>
          </a:p>
          <a:p>
            <a:pPr lvl="0">
              <a:buNone/>
            </a:pPr>
            <a:endParaRPr lang="ko-KR" altLang="en-US" sz="1800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  <p:pic>
        <p:nvPicPr>
          <p:cNvPr id="10" name="그림 9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53" y="2143116"/>
            <a:ext cx="4006811" cy="30289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800" dirty="0" smtClean="0"/>
              <a:t>이제 설치를 시작합니다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  <p:pic>
        <p:nvPicPr>
          <p:cNvPr id="6" name="그림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2143117"/>
            <a:ext cx="4000528" cy="302420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035464" y="4814215"/>
            <a:ext cx="285752" cy="285752"/>
          </a:xfrm>
          <a:prstGeom prst="rightArrow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ko-KR" altLang="en-US" sz="1800" dirty="0" err="1" smtClean="0"/>
              <a:t>라이센스</a:t>
            </a:r>
            <a:r>
              <a:rPr lang="ko-KR" altLang="en-US" sz="1800" dirty="0" smtClean="0"/>
              <a:t> 동의합니다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  <p:pic>
        <p:nvPicPr>
          <p:cNvPr id="9" name="그림 8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2143116"/>
            <a:ext cx="4000528" cy="30242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ko-KR" altLang="en-US" sz="1800" dirty="0" smtClean="0"/>
              <a:t>이번에는 설치할 경로를 선택하는데 </a:t>
            </a:r>
            <a:r>
              <a:rPr lang="en-US" altLang="ko-KR" sz="1800" dirty="0" smtClean="0"/>
              <a:t>default</a:t>
            </a:r>
            <a:r>
              <a:rPr lang="ko-KR" altLang="en-US" sz="1800" dirty="0" smtClean="0"/>
              <a:t>로 </a:t>
            </a:r>
            <a:r>
              <a:rPr lang="en-US" altLang="ko-KR" sz="1800" dirty="0" smtClean="0"/>
              <a:t>c:\oraclexe</a:t>
            </a:r>
            <a:r>
              <a:rPr lang="ko-KR" altLang="en-US" sz="1800" dirty="0" smtClean="0"/>
              <a:t>로 했습니다</a:t>
            </a:r>
            <a:r>
              <a:rPr lang="en-US" altLang="ko-KR" sz="1800" dirty="0" smtClean="0"/>
              <a:t>.</a:t>
            </a:r>
          </a:p>
          <a:p>
            <a:pPr lvl="0">
              <a:buNone/>
            </a:pP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  <p:pic>
        <p:nvPicPr>
          <p:cNvPr id="7" name="그림 6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2143116"/>
            <a:ext cx="4000528" cy="30242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ko-KR" altLang="en-US" sz="1800" dirty="0" err="1" smtClean="0"/>
              <a:t>오라클의</a:t>
            </a:r>
            <a:r>
              <a:rPr lang="ko-KR" altLang="en-US" sz="1800" dirty="0" smtClean="0"/>
              <a:t> 두 관리 계정 </a:t>
            </a:r>
            <a:r>
              <a:rPr lang="en-US" altLang="ko-KR" sz="1800" dirty="0" smtClean="0"/>
              <a:t>SYS, SYSTEM </a:t>
            </a:r>
            <a:r>
              <a:rPr lang="ko-KR" altLang="en-US" sz="1800" dirty="0" smtClean="0"/>
              <a:t>사용자의 패스워드를 입력합니다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altLang="ko-KR" sz="1800" dirty="0" smtClean="0"/>
              <a:t>(</a:t>
            </a:r>
            <a:r>
              <a:rPr lang="ko-KR" altLang="en-US" sz="1800" dirty="0" smtClean="0"/>
              <a:t>입력한 값은 기억해 둡니다</a:t>
            </a:r>
            <a:r>
              <a:rPr lang="en-US" altLang="ko-KR" sz="1800" dirty="0" smtClean="0"/>
              <a:t>)</a:t>
            </a: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  <p:pic>
        <p:nvPicPr>
          <p:cNvPr id="6" name="그림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2143116"/>
            <a:ext cx="4000528" cy="30242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57784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ko-KR" altLang="en-US" sz="1800" dirty="0" smtClean="0"/>
              <a:t>기본적인 포트 정보를 보여주는데</a:t>
            </a:r>
            <a:r>
              <a:rPr lang="en-US" altLang="ko-KR" sz="1800" dirty="0" smtClean="0"/>
              <a:t>,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11g Express Edition 11g</a:t>
            </a:r>
            <a:endParaRPr lang="ko-KR" altLang="en-US" sz="3600" dirty="0"/>
          </a:p>
        </p:txBody>
      </p:sp>
      <p:pic>
        <p:nvPicPr>
          <p:cNvPr id="7" name="그림 6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2143117"/>
            <a:ext cx="4000528" cy="302420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201</TotalTime>
  <Words>1180</Words>
  <Application>Microsoft Office PowerPoint</Application>
  <PresentationFormat>화면 슬라이드 쇼(4:3)</PresentationFormat>
  <Paragraphs>243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광장</vt:lpstr>
      <vt:lpstr>Oracle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  <vt:lpstr>Oracle 11g Express Edition 11g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dbs</cp:lastModifiedBy>
  <cp:revision>11</cp:revision>
  <dcterms:created xsi:type="dcterms:W3CDTF">2015-05-26T08:56:53Z</dcterms:created>
  <dcterms:modified xsi:type="dcterms:W3CDTF">2015-06-15T07:55:11Z</dcterms:modified>
</cp:coreProperties>
</file>