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7" r:id="rId2"/>
    <p:sldId id="258" r:id="rId3"/>
    <p:sldId id="259" r:id="rId4"/>
    <p:sldId id="338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337" r:id="rId14"/>
    <p:sldId id="339" r:id="rId15"/>
    <p:sldId id="417" r:id="rId16"/>
    <p:sldId id="418" r:id="rId17"/>
    <p:sldId id="419" r:id="rId18"/>
    <p:sldId id="420" r:id="rId19"/>
    <p:sldId id="421" r:id="rId20"/>
    <p:sldId id="422" r:id="rId21"/>
    <p:sldId id="367" r:id="rId22"/>
    <p:sldId id="423" r:id="rId23"/>
    <p:sldId id="424" r:id="rId24"/>
    <p:sldId id="425" r:id="rId25"/>
    <p:sldId id="410" r:id="rId26"/>
    <p:sldId id="411" r:id="rId27"/>
    <p:sldId id="427" r:id="rId28"/>
    <p:sldId id="426" r:id="rId29"/>
    <p:sldId id="429" r:id="rId30"/>
    <p:sldId id="428" r:id="rId31"/>
    <p:sldId id="430" r:id="rId32"/>
    <p:sldId id="431" r:id="rId33"/>
    <p:sldId id="433" r:id="rId34"/>
    <p:sldId id="432" r:id="rId35"/>
    <p:sldId id="434" r:id="rId36"/>
    <p:sldId id="435" r:id="rId37"/>
    <p:sldId id="436" r:id="rId38"/>
    <p:sldId id="437" r:id="rId39"/>
    <p:sldId id="438" r:id="rId40"/>
    <p:sldId id="440" r:id="rId41"/>
    <p:sldId id="439" r:id="rId42"/>
    <p:sldId id="441" r:id="rId43"/>
    <p:sldId id="442" r:id="rId44"/>
    <p:sldId id="444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0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1B7D0-9497-430D-89E3-832D226526D9}" type="datetimeFigureOut">
              <a:rPr lang="ko-KR" altLang="en-US" smtClean="0"/>
              <a:t>2015-06-18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042FE-7296-4076-A0EB-3FB42893F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50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인덱스의 종류에 대해서 알아보도록 하겠습니다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인덱스는 개념에 따른 분류로 칼럼의 개수에 따른 분류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칼럼의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중복 값에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따른 분류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파티션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유무에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따른 분류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정렬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형태에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따른 분류로 나눌수 있는데 칼람 개수에 따른 분류 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개의 칼럼으로 이루어진 단일 칼럼 인덱스와 여러 갈럼으로 이루어진 복합인덱스로 구분이 됩니다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복합 인덱스는 최대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칼럼까지 가능 합니다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97A78-2DCB-4934-B194-CC662C935B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3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칼럼의 중복값에 따른 분류로 유일 인덱스와 비 유일 인덱스로 나누어 집니다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유일 인덱스는 칼럼안의 값이 중복이 되지 않는 내용이고 중복이 된다면 비 유일 인덱스 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97A78-2DCB-4934-B194-CC662C935B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3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파티션 유무에 따른 분류로 분할 인덱스 와 비분할 인덱스로 나누어 지는데 분할 인덱스는 파티션 테이블에 적용되는 방법이다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 분할에 사용되는 파티션 기능을 사용하여 인덱스를 분할한다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분할된 인덱스는 관리하기도 편하고 각 세그먼트를 여러 개의 테이블 스페이스에 나누어 저장하므로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경합을 줄이는 효과를 얻을수 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97A78-2DCB-4934-B194-CC662C935B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3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정렬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형태에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따른 분류로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정상 인덱스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내림차순 인덱스 와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역방향 인덱스로 나누어진다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인덱스는 오름차순으로 정렬이 되는데 내림차순 인덱스는 정렬이 꺼꾸로 이루어진 내용입니다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역방향 인덱스는 보여지는 내용은 일반 인덱스와 비슷하나 내부적으로는 값을 꺼꾸로 지정하여 인덱싱을 한다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역방향 인덱스는 주로 연속적인 순번의 삭제가 빈번하게 이루어질때 사용된다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97A78-2DCB-4934-B194-CC662C935BB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32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구조형태에 따른 분류로 가장기본이 되는 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B-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트리 인덱스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비트맵인덱스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인덱스 조직테이블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스피어럴 인덱스로 나누어지는데 가장 기본은 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B-TREE </a:t>
            </a:r>
            <a:r>
              <a:rPr lang="ko-KR" alt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인텍스 입니다</a:t>
            </a:r>
            <a:r>
              <a:rPr lang="en-US" altLang="ko-KR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ar-SA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행에 대한 접근도 동일하게 처리하는 구조로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TREE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모양을 가지고 있어서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TREE </a:t>
            </a:r>
            <a:r>
              <a:rPr lang="ar-SA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구조로 라고</a:t>
            </a:r>
            <a:r>
              <a:rPr lang="ko-KR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</a:t>
            </a:r>
            <a:r>
              <a:rPr lang="ar-SA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부른다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ar-SA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만일 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국가라는 테이블에 자료가 저장이 될 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1001 ~ 1100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유럽 주소이고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1101 ~ 1200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아시아 주소라면 아시아 국가를 찾을 때 유럽부분에 대한 정보를 참고 할 필요가 없기 때문에 유럽 지역의 주소를 무시하면 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아시아 안에서 본인이 찾기를 원한 내용이 동남 지역이 아닌 동북 지역이라면 다시 동남지역의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1101 ~ 1150 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주소를 무시하고 남은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1151 ~ 1200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중에서 해당 내용만 검색하는 </a:t>
            </a:r>
            <a:r>
              <a:rPr lang="ar-SA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방식이다</a:t>
            </a:r>
            <a:r>
              <a:rPr lang="en-US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ar-SA" altLang="ko-KR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물론 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오라클 서버가 만드는 인덱스는 트리형태로 정렬된 여러 개의 저장소 페이지로 구성이되며 각 페이지는 키값이 데이터 자체를 가리킬 때까지 트리구조의 아래쪽으로 향하는 페이지에 대한 주소값과 일련의 키값만을 갖고 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97A78-2DCB-4934-B194-CC662C935BB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32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오라클에서 사용할 수 있는 또다른 형태의 인덱스 구조로 인덱스를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BITMAP 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구조로 표현하여 대용량의 데이터와 복잡한 질의를 처리할때 주로 사용한다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검색에 사용되는 컬럼의 특별한 값을 인덱스로 저장하는방법이다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컬럼안의 데이터의 값이 조금씩 분포되어 있을 때 적합한 인덱스로 인덱스에서는 컬럼의 값을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BITMAP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저장한다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하나의 컬럼에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조건이 복잡하게 주어지면 해당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BITMAP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내용을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AND, OR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연산을 통해 결과 값을 보여준다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97A78-2DCB-4934-B194-CC662C935BB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32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 자체를 인덱스 구조로 저장하는 형태이다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(Primary Key)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순서에 따라 정렬이 되어 저장된다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기본적인 구조는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B-Tree 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인덱스와 비슷하지만 최종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Leaf Level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B-Tree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인덱스의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ROWID 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 기본키와 테이블의 데이터 구조로 구성이된다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테이블의 크기의 비율을 정해서 비율이 넘는 데이터는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Overflow 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테이블스페이스에 저장을 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ar-SA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수정이 빈번한 내용에서는 적합하지 않은 구조지만 물리적으로 특별한 순서로 저장되어야 할 때 적합한 구조다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97A78-2DCB-4934-B194-CC662C935B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32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TABLE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DEV.myspatial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fid NUMBER PRIMARY KEY,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name VARCHAR2(32),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shape MDSYS.SDO_GEOMETRY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user_sdo_geom_metadata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('GIS_BIT','GEOM',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SDO_DIM_ARRAY(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좌표체계에 맞게 수정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</a:t>
            </a:r>
            <a:r>
              <a:rPr lang="pt-B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SDO_DIM_ELEMENT('X', 227966.500016588, 244230.191603035, 5E-8),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</a:t>
            </a:r>
            <a:r>
              <a:rPr lang="pt-B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SDO_DIM_ELEMENT('Y', 306103.342456544, 328227.69480568, 5E-8)),'‘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MDSYS.USER_SDO_GEOM_METADATA VALUES(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myspatial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','shape', MDSYS.SDO_DIM_ARRAY(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MDSYS.SDO_DIM_ELEMENT('X',0,100,0.05),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MDSYS.SDO_DIM_ELEMENT('Y',0,100,0.05)),NULL);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index MYSPATIAL_IDX ON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myspatial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(SHAPE)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INDEXTYPE IS MDSYS.SPATIAL_INDEX;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INDEX GISUSR.A_BOUNDNAME_SDX1 ON GISUSR.A_BOUNDNAME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(GEOM)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INDEXTYPE IS MDSYS.SPATIAL_INDEX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PARAMETERS('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tablespace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spaidx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')</a:t>
            </a:r>
            <a:endParaRPr lang="ko-KR" alt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NOPARALLEL</a:t>
            </a:r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MDSYS.USER_SDO_GEOM_METADATA;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myspatial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VALUES(10, 'HEO AREA', MDSYS.SDO_GEOMETRY(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2003,NULL, NULL,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MDSYS.SDO_ELEM_INFO_ARRAY(1,1003,1,19,2003,1),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MDSYS.SDO_ORDINATE_ARRAY(0,0,10,0,10,10,0,10,0,0,4,4,6,4,6,6,4,6,4,4)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  ));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DEFINE OFF;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CTEST.EXPORT_8307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(SIG_CD, BUL_MAN_NO, RN_CD, RDS_MAN_NO, BULD_MNNM, BULD_SLNO, RD_MGT_SN, BDTYP_CD, BD_MGT_SN, EMD_CD, LI_CD, MNTN_YN, LNBR_MNNM, LNBR_SLNO, CCODE, JIBUN, NA_NAME, GEOM)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Values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(11110, 29512, 3.1, 683, 94,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0, 'P11110000683',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'04001', '1111014000100630038000001', '140', '00', '0',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60, 40, '1111014000', '63-38', '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삼청로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94',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"MDSYS"."SDO_GEOMETRY"(3,8307,NULL,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MDSYS"."SDO_ELEM_INFO_ARRAY"(1,3,1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),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MDSYS"."SDO_ORDINATE_ARRAY"(126.981986,37.583758,126.98206,37.583746,126.982042,37.583685,126.981966,37.583693,126.981986,37.583758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))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CTEST.EXPORT_8307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(SIG_CD, BUL_MAN_NO, RN_CD, RDS_MAN_NO, BULD_MNNM, BULD_SLNO, RD_MGT_SN, BDTYP_CD, BD_MGT_SN, EMD_CD, LI_CD, MNTN_YN, LNBR_MNNM, LNBR_SLNO, CCODE, JIBUN, NA_NAME, GEOM)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Values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(11110, 29657, 4.10052, 3013, 18,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0, 'P11110003013',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'01001', '1111011000101680003029611', '110', '00', '0',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200, 3, '1111011000', '168-3', '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필운대로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18',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"MDSYS"."SDO_GEOMETRY"(3,8307,NULL,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MDSYS"."SDO_ELEM_INFO_ARRAY"(1,3,1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),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MDSYS"."SDO_ORDINATE_ARRAY"(126.968187,37.57858,126.968233,37.578584,126.968236,37.578582,126.968243,37.578539,126.968242,37.578537,126.968227,37.578536,126.968225,37.578533,126.968231,37.578512,126.968233,37.578512,126.968236,37.578494,126.968247,37.578494,126.968249,37.578493,126.96825,37.578488,126.968249,37.578486,126.968175,37.57848,126.968171,37.578509,126.968176,37.578513,126.968186,37.578513,126.968179,37.578551,126.968184,37.578567,126.968188,37.578572,126.968187,37.57858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))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CTEST.EXPORT_8307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(SIG_CD, BUL_MAN_NO, RN_CD, RDS_MAN_NO, BULD_MNNM, BULD_SLNO, RD_MGT_SN, BDTYP_CD, BD_MGT_SN, EMD_CD, LI_CD, MNTN_YN, LNBR_MNNM, LNBR_SLNO, CCODE, JIBUN, NA_NAME, GEOM)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Values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(11110, 29658, 4.10029, 3358, 29,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3, 'P11110003358',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'01003', '1111018400102100018024151', '184', '00', '0',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200, 20, '1111018400', '210-18', '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자하문로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29-3',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"MDSYS"."SDO_GEOMETRY"(3,8307,NULL,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MDSYS"."SDO_ELEM_INFO_ARRAY"(1,3,1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),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MDSYS"."SDO_ORDINATE_ARRAY"(126.964882,37.594728,126.964999,37.594791,126.965006,37.594783,126.965022,37.594792,126.965015,37.5948,126.965044,37.594816,126.965107,37.594743,126.965066,37.594721,126.96506,37.594728,126.965029,37.594712,126.965041,37.594698,126.965014,37.594684,126.964997,37.594703,126.964981,37.594694,126.964988,37.594686,126.964945,37.594663,126.964923,37.594689,126.964918,37.594687,126.964882,37.594728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))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CTEST.EXPORT_8307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(SIG_CD, BUL_MAN_NO, RN_CD, RDS_MAN_NO, BULD_MNNM, BULD_SLNO, RD_MGT_SN, BDTYP_CD, BD_MGT_SN, EMD_CD, LI_CD, MNTN_YN, LNBR_MNNM, LNBR_SLNO, CCODE, JIBUN, NA_NAME, GEOM)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Values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(11110, 29661, 3.1, 1636, 106,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11, 'P11110001636',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'04001', '1111014000100570000025818', '140', '00', '0',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60, 0, '1111014000', '57', '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삼청로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106-11',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"MDSYS"."SDO_GEOMETRY"(3,8307,NULL,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MDSYS"."SDO_ELEM_INFO_ARRAY"(1,3,1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),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MDSYS"."SDO_ORDINATE_ARRAY"(126.982702,37.584991,126.982748,37.584984,126.982807,37.584954,126.982822,37.584934,126.982831,37.5849,126.982797,37.584903,126.982794,37.584901,126.982747,37.584883,126.982749,37.584852,126.982701,37.584849,126.982679,37.584856,126.982683,37.58492,126.982689,37.584982,126.982693,37.584988,126.982702,37.584991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))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into CTEST.EXPORT_8307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(SIG_CD, BUL_MAN_NO, RN_CD, RDS_MAN_NO, BULD_MNNM, BULD_SLNO, RD_MGT_SN, BDTYP_CD, BD_MGT_SN, EMD_CD, LI_CD, MNTN_YN, LNBR_MNNM, LNBR_SLNO, CCODE, JIBUN, NA_NAME, GEOM)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Values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(11110, 29662, 4.1, 3085, 3,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0, 'P11110003085',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'08202', '1111012100100010183028797', '121', '00', '0',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1, 200, '1111012100', '1-183', '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경희궁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가길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3',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"MDSYS"."SDO_GEOMETRY"(3,8307,NULL,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MDSYS"."SDO_ELEM_INFO_ARRAY"(1,3,1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),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"MDSYS"."SDO_ORDINATE_ARRAY"(126.969316,37.572162,126.96935,37.572157,126.96937,37.572151,126.969392,37.572138,126.969414,37.572124,126.969428,37.572113,126.969443,37.572097,126.969456,37.572075,126.969456,37.572068,126.969446,37.572069,126.969446,37.572052,126.969464,37.57205,126.969489,37.572014,126.969489,37.572006,126.969476,37.571999,126.969287,37.572011,126.969291,37.572113,126.969315,37.572111,126.969316,37.572162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,NULL)))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COMMIT;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                           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* from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myspatial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97A78-2DCB-4934-B194-CC662C935BB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3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09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09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09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09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09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09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09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09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2015-06-18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인덱스의 </a:t>
            </a:r>
            <a:r>
              <a:rPr lang="ko-KR" altLang="en-US" sz="2800" b="1" dirty="0">
                <a:solidFill>
                  <a:srgbClr val="000000"/>
                </a:solidFill>
                <a:latin typeface="+mj-ea"/>
              </a:rPr>
              <a:t>개념</a:t>
            </a:r>
            <a:endParaRPr lang="en-US" altLang="ko-KR" sz="2800" b="1" dirty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인덱스 </a:t>
            </a:r>
            <a:r>
              <a:rPr lang="ko-KR" altLang="en-US" sz="2800" b="1" dirty="0">
                <a:solidFill>
                  <a:srgbClr val="000000"/>
                </a:solidFill>
                <a:latin typeface="+mj-ea"/>
              </a:rPr>
              <a:t>관리</a:t>
            </a: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None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None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None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>
                <a:solidFill>
                  <a:srgbClr val="1749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HY헤드라인M" pitchFamily="18" charset="-127"/>
              </a:rPr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827584" y="1629048"/>
            <a:ext cx="7200000" cy="86384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99592" y="1628800"/>
            <a:ext cx="720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3716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8288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2860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인덱스의 구조 형태에 따른 분류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2.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비트맵 인덱스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323528" y="764629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/>
          <a:p>
            <a:pPr fontAlgn="base"/>
            <a:r>
              <a:rPr lang="en-US" altLang="ko-KR" sz="2800" b="1" dirty="0">
                <a:latin typeface="굴림" charset="-127"/>
                <a:ea typeface="굴림" charset="-127"/>
              </a:rPr>
              <a:t>2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dirty="0" smtClean="0">
                <a:latin typeface="+mj-lt"/>
                <a:ea typeface="굴림" charset="-127"/>
              </a:rPr>
              <a:t>인덱스의 종류</a:t>
            </a:r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 – </a:t>
            </a:r>
            <a:r>
              <a:rPr lang="ko-KR" altLang="en-US" sz="2800" b="1" dirty="0" smtClean="0">
                <a:latin typeface="굴림" pitchFamily="50" charset="-127"/>
                <a:ea typeface="굴림" pitchFamily="50" charset="-127"/>
              </a:rPr>
              <a:t>구조 형태에 따른 분류</a:t>
            </a:r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(2/4)</a:t>
            </a:r>
            <a:endParaRPr lang="en-US" altLang="ko-KR" sz="28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588826"/>
              </p:ext>
            </p:extLst>
          </p:nvPr>
        </p:nvGraphicFramePr>
        <p:xfrm>
          <a:off x="900392" y="3111293"/>
          <a:ext cx="7200000" cy="3126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비트맵 이미지" r:id="rId4" imgW="8104762" imgH="3514286" progId="Paint.Picture">
                  <p:embed/>
                </p:oleObj>
              </mc:Choice>
              <mc:Fallback>
                <p:oleObj name="비트맵 이미지" r:id="rId4" imgW="8104762" imgH="35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392" y="3111293"/>
                        <a:ext cx="7200000" cy="3126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09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827584" y="1629048"/>
            <a:ext cx="7200000" cy="86384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99592" y="1628800"/>
            <a:ext cx="720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3716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8288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2860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인덱스의 구조 형태에 따른 분류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3.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인덱스 조직 테이블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(Index Organized Table : IOT)</a:t>
            </a: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323528" y="764629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/>
          <a:p>
            <a:pPr fontAlgn="base"/>
            <a:r>
              <a:rPr lang="en-US" altLang="ko-KR" sz="2800" b="1" dirty="0">
                <a:latin typeface="굴림" charset="-127"/>
                <a:ea typeface="굴림" charset="-127"/>
              </a:rPr>
              <a:t>2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dirty="0" smtClean="0">
                <a:latin typeface="+mj-lt"/>
                <a:ea typeface="굴림" charset="-127"/>
              </a:rPr>
              <a:t>인덱스의 종류</a:t>
            </a:r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 – </a:t>
            </a:r>
            <a:r>
              <a:rPr lang="ko-KR" altLang="en-US" sz="2800" b="1" dirty="0" smtClean="0">
                <a:latin typeface="굴림" pitchFamily="50" charset="-127"/>
                <a:ea typeface="굴림" pitchFamily="50" charset="-127"/>
              </a:rPr>
              <a:t>구조 형태에 따른 분류</a:t>
            </a:r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(3/4)</a:t>
            </a:r>
            <a:endParaRPr lang="en-US" altLang="ko-KR" sz="28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702220"/>
              </p:ext>
            </p:extLst>
          </p:nvPr>
        </p:nvGraphicFramePr>
        <p:xfrm>
          <a:off x="899592" y="2637352"/>
          <a:ext cx="7200000" cy="39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비트맵 이미지" r:id="rId4" imgW="7763959" imgH="5068007" progId="Paint.Picture">
                  <p:embed/>
                </p:oleObj>
              </mc:Choice>
              <mc:Fallback>
                <p:oleObj name="비트맵 이미지" r:id="rId4" imgW="7763959" imgH="5068007" progId="Paint.Picture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7352"/>
                        <a:ext cx="7200000" cy="39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4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827584" y="1629048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99592" y="1628800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3716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8288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2860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인덱스의 구조 형태에 따른 분류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4.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스피어럴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인텍스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(MDSYS.SDO_GEOMETRY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지형관련 인덱스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- SDO_GEOMETRY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칼럼에 대한 인덱스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생성방법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단계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1 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만들기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CREATE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TABLE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테이블명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(</a:t>
            </a: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  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일반칼럼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테이터타입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  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지형칼럼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MDSYS.SDO_GEOMETRY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);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단계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2 : USER_SDO_GEOM_METADATA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에 자료 등록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단계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3 :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스피어럴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인덱스 만들기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CREATE INDEX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인덱스명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ON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테이블명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지형칼럼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INDEXTYPE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IS MDSYS.SPATIAL_INDEX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323528" y="764629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/>
          <a:p>
            <a:pPr fontAlgn="base"/>
            <a:r>
              <a:rPr lang="en-US" altLang="ko-KR" sz="2800" b="1" dirty="0">
                <a:latin typeface="굴림" charset="-127"/>
                <a:ea typeface="굴림" charset="-127"/>
              </a:rPr>
              <a:t>2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dirty="0" smtClean="0">
                <a:latin typeface="+mj-lt"/>
                <a:ea typeface="굴림" charset="-127"/>
              </a:rPr>
              <a:t>인덱스의 종류</a:t>
            </a:r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 – </a:t>
            </a:r>
            <a:r>
              <a:rPr lang="ko-KR" altLang="en-US" sz="2800" b="1" dirty="0" smtClean="0">
                <a:latin typeface="굴림" pitchFamily="50" charset="-127"/>
                <a:ea typeface="굴림" pitchFamily="50" charset="-127"/>
              </a:rPr>
              <a:t>구조 형태에 따른 분류</a:t>
            </a:r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(4/4)</a:t>
            </a:r>
            <a:endParaRPr lang="en-US" altLang="ko-KR" sz="280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037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0388" y="3208338"/>
            <a:ext cx="8088312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인덱스 자동 생성과 삭제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인덱스 수동 생성과 삭제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종류별 인덱스 생성</a:t>
            </a:r>
            <a:endParaRPr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인덱스 수정</a:t>
            </a:r>
            <a:endParaRPr kumimoji="0"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523514" y="2938463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-8546" y="2517775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9" name="Rectangle 17"/>
          <p:cNvSpPr txBox="1">
            <a:spLocks noChangeArrowheads="1"/>
          </p:cNvSpPr>
          <p:nvPr/>
        </p:nvSpPr>
        <p:spPr>
          <a:xfrm>
            <a:off x="560388" y="2463800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kumimoji="0" lang="ko-KR" altLang="en-US" sz="2400" b="1" dirty="0" smtClean="0">
                <a:latin typeface="+mj-lt"/>
                <a:ea typeface="+mj-ea"/>
                <a:cs typeface="+mj-cs"/>
              </a:rPr>
              <a:t>인덱스의 관리</a:t>
            </a:r>
            <a:endParaRPr kumimoji="0" lang="en-US" altLang="ko-KR" sz="2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827584" y="1629048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99592" y="1628800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3716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8288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2860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인덱스 자동 생성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표현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식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(CONSTRAINT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제약조건명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{PRIMARY KEY|UNIQUE})</a:t>
            </a:r>
          </a:p>
          <a:p>
            <a:pPr marL="0" indent="0"/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생성시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기본키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(PRIMARY KEY)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와 고유키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(UNIQUE)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설정하면 자동으로 인덱스 생성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인덱스 자동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삭제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표현식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(DROP CONSTRAINT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제약조건명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  자동으로 생성된 인덱스는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기본 키와 고유 키를 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  삭제하면 자동으로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삭제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※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기존의 생성된 인덱스와 연계된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기본키와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고유키는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인덱스 자동삭제 안됨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323528" y="764629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/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인덱스 자동 생성 및 삭제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--</a:t>
            </a:r>
            <a:r>
              <a:rPr lang="ko-KR" altLang="en-US" dirty="0"/>
              <a:t>인덱스 생성</a:t>
            </a:r>
          </a:p>
          <a:p>
            <a:r>
              <a:rPr lang="en-US" altLang="ko-KR" dirty="0"/>
              <a:t>--</a:t>
            </a:r>
            <a:r>
              <a:rPr lang="ko-KR" altLang="en-US" dirty="0"/>
              <a:t>인덱스 자동생성</a:t>
            </a:r>
          </a:p>
          <a:p>
            <a:r>
              <a:rPr lang="en-US" altLang="ko-KR" dirty="0"/>
              <a:t>--</a:t>
            </a:r>
            <a:r>
              <a:rPr lang="ko-KR" altLang="en-US" dirty="0"/>
              <a:t>테이블 생성시 생성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CREATE TABLE </a:t>
            </a:r>
            <a:r>
              <a:rPr lang="en-US" altLang="ko-KR" dirty="0"/>
              <a:t>HR.TB_TEST_01 (</a:t>
            </a:r>
          </a:p>
          <a:p>
            <a:r>
              <a:rPr lang="en-US" altLang="ko-KR" dirty="0"/>
              <a:t>    KEY_01  VARCHAR2(10),</a:t>
            </a:r>
          </a:p>
          <a:p>
            <a:r>
              <a:rPr lang="en-US" altLang="ko-KR" dirty="0"/>
              <a:t>    KEY_02  VARCHAR2(10),</a:t>
            </a:r>
          </a:p>
          <a:p>
            <a:r>
              <a:rPr lang="en-US" altLang="ko-KR" dirty="0"/>
              <a:t>    COL_01  VARCHAR2(100),</a:t>
            </a:r>
          </a:p>
          <a:p>
            <a:r>
              <a:rPr lang="en-US" altLang="ko-KR" dirty="0"/>
              <a:t>    COL_02  VARCHAR2(100),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00FF"/>
                </a:solidFill>
              </a:rPr>
              <a:t>CONSTRAINT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PK_TB_TEST_01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PRIMARY KEY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KEY_01, KEY_02</a:t>
            </a:r>
            <a:r>
              <a:rPr lang="en-US" altLang="ko-KR" dirty="0"/>
              <a:t>),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00FF"/>
                </a:solidFill>
              </a:rPr>
              <a:t>CONSTRAINT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UK_TB_TEST_01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UNIQUE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rgbClr val="FF0000"/>
                </a:solidFill>
              </a:rPr>
              <a:t>KEY_01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);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41416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--</a:t>
            </a:r>
            <a:r>
              <a:rPr lang="ko-KR" altLang="en-US" dirty="0"/>
              <a:t>생성확인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/>
              <a:t>ALL_INDEXES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</a:t>
            </a:r>
            <a:r>
              <a:rPr lang="en-US" altLang="ko-KR" dirty="0"/>
              <a:t>INDEX_NAME</a:t>
            </a:r>
            <a:r>
              <a:rPr lang="en-US" altLang="ko-KR" dirty="0">
                <a:solidFill>
                  <a:srgbClr val="0000FF"/>
                </a:solidFill>
              </a:rPr>
              <a:t> IN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'PK_TB_TEST_01', 'UK_TB_TEST_01'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OWNER, CONSTRAINT_NAME, TABLE_NAME, INDEX_OWNER, INDEX_NAME 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/>
              <a:t>ALL_CONSTRAINTS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</a:t>
            </a:r>
            <a:r>
              <a:rPr lang="en-US" altLang="ko-KR" dirty="0"/>
              <a:t>INDEX_NAME</a:t>
            </a:r>
            <a:r>
              <a:rPr lang="en-US" altLang="ko-KR" dirty="0">
                <a:solidFill>
                  <a:srgbClr val="0000FF"/>
                </a:solidFill>
              </a:rPr>
              <a:t> IN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'PK_TB_TEST_01', 'UK_TB_TEST_01</a:t>
            </a:r>
            <a:r>
              <a:rPr lang="en-US" altLang="ko-KR" dirty="0" smtClean="0">
                <a:solidFill>
                  <a:srgbClr val="FF0000"/>
                </a:solidFill>
              </a:rPr>
              <a:t>'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제약조건 명과 인덱스 명이 동일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1142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--</a:t>
            </a:r>
            <a:r>
              <a:rPr lang="ko-KR" altLang="en-US" dirty="0"/>
              <a:t>테이블 </a:t>
            </a:r>
            <a:r>
              <a:rPr lang="ko-KR" altLang="en-US" dirty="0" err="1"/>
              <a:t>삭제시</a:t>
            </a:r>
            <a:r>
              <a:rPr lang="ko-KR" altLang="en-US" dirty="0"/>
              <a:t> 자동삭제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DROP TABLE </a:t>
            </a:r>
            <a:r>
              <a:rPr lang="en-US" altLang="ko-KR" dirty="0"/>
              <a:t>HR.TB_TEST_01 </a:t>
            </a:r>
            <a:r>
              <a:rPr lang="en-US" altLang="ko-KR" dirty="0">
                <a:solidFill>
                  <a:srgbClr val="0000FF"/>
                </a:solidFill>
              </a:rPr>
              <a:t>PURGE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삭제확인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/>
              <a:t>ALL_INDEXES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</a:t>
            </a:r>
            <a:r>
              <a:rPr lang="en-US" altLang="ko-KR" dirty="0"/>
              <a:t>INDEX_NAME</a:t>
            </a:r>
            <a:r>
              <a:rPr lang="en-US" altLang="ko-KR" dirty="0">
                <a:solidFill>
                  <a:srgbClr val="0000FF"/>
                </a:solidFill>
              </a:rPr>
              <a:t> IN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'PK_TB_TEST_01', 'UK_TB_TEST_01'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OWNER, CONSTRAINT_NAME, TABLE_NAME, INDEX_OWNER, </a:t>
            </a:r>
            <a:r>
              <a:rPr lang="en-US" altLang="ko-KR" dirty="0">
                <a:solidFill>
                  <a:srgbClr val="0000FF"/>
                </a:solidFill>
              </a:rPr>
              <a:t>INDEX_NAME 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/>
              <a:t>ALL_CONSTRAINTS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</a:t>
            </a:r>
            <a:r>
              <a:rPr lang="en-US" altLang="ko-KR" dirty="0"/>
              <a:t>INDEX_NAME</a:t>
            </a:r>
            <a:r>
              <a:rPr lang="en-US" altLang="ko-KR" dirty="0">
                <a:solidFill>
                  <a:srgbClr val="0000FF"/>
                </a:solidFill>
              </a:rPr>
              <a:t> IN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'PK_TB_TEST_01', 'UK_TB_TEST_01'</a:t>
            </a:r>
            <a:r>
              <a:rPr lang="en-US" altLang="ko-KR" dirty="0"/>
              <a:t>);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844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--</a:t>
            </a:r>
            <a:r>
              <a:rPr lang="ko-KR" altLang="en-US" dirty="0"/>
              <a:t>테이블 </a:t>
            </a:r>
            <a:r>
              <a:rPr lang="ko-KR" altLang="en-US" dirty="0" err="1"/>
              <a:t>수정시</a:t>
            </a:r>
            <a:r>
              <a:rPr lang="ko-KR" altLang="en-US" dirty="0"/>
              <a:t> 생성</a:t>
            </a:r>
          </a:p>
          <a:p>
            <a:r>
              <a:rPr lang="en-US" altLang="ko-KR" dirty="0"/>
              <a:t>--</a:t>
            </a:r>
            <a:r>
              <a:rPr lang="ko-KR" altLang="en-US" dirty="0"/>
              <a:t>테이블 생성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CREATE TABLE </a:t>
            </a:r>
            <a:r>
              <a:rPr lang="en-US" altLang="ko-KR" dirty="0"/>
              <a:t>HR.TB_TEST_01 (</a:t>
            </a:r>
          </a:p>
          <a:p>
            <a:r>
              <a:rPr lang="en-US" altLang="ko-KR" dirty="0"/>
              <a:t>    KEY_01  VARCHAR2(10),</a:t>
            </a:r>
          </a:p>
          <a:p>
            <a:r>
              <a:rPr lang="en-US" altLang="ko-KR" dirty="0"/>
              <a:t>    KEY_02  VARCHAR2(10),</a:t>
            </a:r>
          </a:p>
          <a:p>
            <a:r>
              <a:rPr lang="en-US" altLang="ko-KR" dirty="0"/>
              <a:t>    COL_01  VARCHAR2(100),</a:t>
            </a:r>
          </a:p>
          <a:p>
            <a:r>
              <a:rPr lang="en-US" altLang="ko-KR" dirty="0"/>
              <a:t>    COL_02  VARCHAR2(100)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--</a:t>
            </a:r>
            <a:r>
              <a:rPr lang="ko-KR" altLang="en-US" dirty="0"/>
              <a:t>테이블 </a:t>
            </a:r>
            <a:r>
              <a:rPr lang="ko-KR" altLang="en-US" dirty="0" err="1"/>
              <a:t>수정시</a:t>
            </a:r>
            <a:r>
              <a:rPr lang="ko-KR" altLang="en-US" dirty="0"/>
              <a:t> 생성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ALTER TABLE </a:t>
            </a:r>
            <a:r>
              <a:rPr lang="en-US" altLang="ko-KR" dirty="0"/>
              <a:t>HR.TB_TEST_01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ADD CONSTRAINT </a:t>
            </a:r>
            <a:r>
              <a:rPr lang="en-US" altLang="ko-KR" dirty="0">
                <a:solidFill>
                  <a:srgbClr val="FF0000"/>
                </a:solidFill>
              </a:rPr>
              <a:t>PK_TB_TEST_01 </a:t>
            </a:r>
            <a:r>
              <a:rPr lang="en-US" altLang="ko-KR" dirty="0">
                <a:solidFill>
                  <a:srgbClr val="0000FF"/>
                </a:solidFill>
              </a:rPr>
              <a:t>PRIMARY KEY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KEY_01, KEY_02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ADD CONSTRAINT </a:t>
            </a:r>
            <a:r>
              <a:rPr lang="en-US" altLang="ko-KR" dirty="0">
                <a:solidFill>
                  <a:srgbClr val="FF0000"/>
                </a:solidFill>
              </a:rPr>
              <a:t>UK_TB_TEST_01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UNIQUE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rgbClr val="FF0000"/>
                </a:solidFill>
              </a:rPr>
              <a:t>KEY_01</a:t>
            </a:r>
            <a:r>
              <a:rPr lang="en-US" altLang="ko-KR" dirty="0"/>
              <a:t>);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11893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--</a:t>
            </a:r>
            <a:r>
              <a:rPr lang="ko-KR" altLang="en-US" dirty="0"/>
              <a:t>생성확인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/>
              <a:t>ALL_INDEXES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</a:t>
            </a:r>
            <a:r>
              <a:rPr lang="en-US" altLang="ko-KR" dirty="0"/>
              <a:t>INDEX_NAME</a:t>
            </a:r>
            <a:r>
              <a:rPr lang="en-US" altLang="ko-KR" dirty="0">
                <a:solidFill>
                  <a:srgbClr val="0000FF"/>
                </a:solidFill>
              </a:rPr>
              <a:t> IN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'PK_TB_TEST_01', 'UK_TB_TEST_01'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OWNER, CONSTRAINT_NAME, TABLE_NAME, INDEX_OWNER, </a:t>
            </a:r>
            <a:r>
              <a:rPr lang="en-US" altLang="ko-KR" dirty="0">
                <a:solidFill>
                  <a:srgbClr val="0000FF"/>
                </a:solidFill>
              </a:rPr>
              <a:t>INDEX_NAME 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/>
              <a:t>ALL_CONSTRAINTS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</a:t>
            </a:r>
            <a:r>
              <a:rPr lang="en-US" altLang="ko-KR" dirty="0"/>
              <a:t>INDEX_NAME</a:t>
            </a:r>
            <a:r>
              <a:rPr lang="en-US" altLang="ko-KR" dirty="0">
                <a:solidFill>
                  <a:srgbClr val="0000FF"/>
                </a:solidFill>
              </a:rPr>
              <a:t> IN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'PK_TB_TEST_01', 'UK_TB_TEST_01'</a:t>
            </a:r>
            <a:r>
              <a:rPr lang="en-US" altLang="ko-KR" dirty="0"/>
              <a:t>);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9126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60388" y="3208338"/>
            <a:ext cx="8088312" cy="885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인덱스 란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인덱스의 종류</a:t>
            </a:r>
            <a:endParaRPr kumimoji="0" lang="en-US" altLang="ko-KR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523514" y="2938463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-8546" y="2517775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>
          <a:xfrm>
            <a:off x="560388" y="2463800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3200"/>
            </a:lvl1pPr>
          </a:lstStyle>
          <a:p>
            <a:pPr eaLnBrk="0" hangingPunct="0">
              <a:defRPr/>
            </a:pPr>
            <a:r>
              <a:rPr kumimoji="0" lang="ko-KR" altLang="en-US" sz="2400" b="1" dirty="0" smtClean="0">
                <a:latin typeface="+mj-lt"/>
                <a:ea typeface="+mj-ea"/>
                <a:cs typeface="+mj-cs"/>
              </a:rPr>
              <a:t>인덱스의 개념</a:t>
            </a:r>
            <a:endParaRPr kumimoji="0" lang="en-US" altLang="ko-KR" sz="2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--</a:t>
            </a:r>
            <a:r>
              <a:rPr lang="ko-KR" altLang="en-US" dirty="0"/>
              <a:t>제약조건 </a:t>
            </a:r>
            <a:r>
              <a:rPr lang="ko-KR" altLang="en-US" dirty="0" err="1"/>
              <a:t>삭제시</a:t>
            </a:r>
            <a:r>
              <a:rPr lang="ko-KR" altLang="en-US" dirty="0"/>
              <a:t> 자동삭제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ALTER TABLE </a:t>
            </a:r>
            <a:r>
              <a:rPr lang="en-US" altLang="ko-KR" dirty="0"/>
              <a:t>HR.TB_TEST_01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DROP CONSTRAINT </a:t>
            </a:r>
            <a:r>
              <a:rPr lang="en-US" altLang="ko-KR" dirty="0">
                <a:solidFill>
                  <a:srgbClr val="FF0000"/>
                </a:solidFill>
              </a:rPr>
              <a:t>PK_TB_TEST_01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DROP CONSTRAINT </a:t>
            </a:r>
            <a:r>
              <a:rPr lang="en-US" altLang="ko-KR" dirty="0">
                <a:solidFill>
                  <a:srgbClr val="FF0000"/>
                </a:solidFill>
              </a:rPr>
              <a:t>UK_TB_TEST_01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삭제확인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/>
              <a:t>ALL_INDEXES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</a:t>
            </a:r>
            <a:r>
              <a:rPr lang="en-US" altLang="ko-KR" dirty="0"/>
              <a:t>INDEX_NAME</a:t>
            </a:r>
            <a:r>
              <a:rPr lang="en-US" altLang="ko-KR" dirty="0">
                <a:solidFill>
                  <a:srgbClr val="0000FF"/>
                </a:solidFill>
              </a:rPr>
              <a:t> IN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'PK_TB_TEST_01', 'UK_TB_TEST_01'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SELECT </a:t>
            </a:r>
            <a:r>
              <a:rPr lang="en-US" altLang="ko-KR" dirty="0"/>
              <a:t>OWNER, CONSTRAINT_NAME, TABLE_NAME, INDEX_OWNER, </a:t>
            </a:r>
            <a:r>
              <a:rPr lang="en-US" altLang="ko-KR" dirty="0">
                <a:solidFill>
                  <a:srgbClr val="0000FF"/>
                </a:solidFill>
              </a:rPr>
              <a:t>INDEX_NAME 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/>
              <a:t>ALL_CONSTRAINTS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</a:t>
            </a:r>
            <a:r>
              <a:rPr lang="en-US" altLang="ko-KR" dirty="0"/>
              <a:t>INDEX_NAME</a:t>
            </a:r>
            <a:r>
              <a:rPr lang="en-US" altLang="ko-KR" dirty="0">
                <a:solidFill>
                  <a:srgbClr val="0000FF"/>
                </a:solidFill>
              </a:rPr>
              <a:t> IN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'PK_TB_TEST_01', 'UK_TB_TEST_01'</a:t>
            </a:r>
            <a:r>
              <a:rPr lang="en-US" altLang="ko-KR" dirty="0"/>
              <a:t>);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89347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45"/>
          <p:cNvSpPr>
            <a:spLocks noChangeArrowheads="1"/>
          </p:cNvSpPr>
          <p:nvPr/>
        </p:nvSpPr>
        <p:spPr bwMode="auto">
          <a:xfrm>
            <a:off x="827584" y="1629048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2" name="Text Box 446"/>
          <p:cNvSpPr txBox="1">
            <a:spLocks noChangeArrowheads="1"/>
          </p:cNvSpPr>
          <p:nvPr/>
        </p:nvSpPr>
        <p:spPr bwMode="auto">
          <a:xfrm>
            <a:off x="899592" y="1628800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3716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8288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2860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인덱스 수동 생성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표현식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CREATE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[UNIQUE|BITMAP] INDEX [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스카마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.]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인덱스명</a:t>
            </a:r>
            <a:endParaRPr lang="ko-KR" altLang="en-US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ON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스키마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.]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 명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(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[ASC|DESC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][,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칼럼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ASC|DESC]]...)</a:t>
            </a: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[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TABLESPACE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테이블스페이스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[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PCTFREE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값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][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INITTRANS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값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][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MAXTRANS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값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[storage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][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LOGGING|NOLOGGING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][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NOSORT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][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REVERSE];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-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NOSORT :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기존의 데이터가 정렬이 되어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있는지 확인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※ NOSORT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옵션은 생성시에만 적용됨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- REVERSE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역방향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인텍스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생성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(B-Tree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인덱스만 가능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인덱스 수동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삭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제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표현식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(DROP INDEX [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스카마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.]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인덱스명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;)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3" name="Rectangle 444"/>
          <p:cNvSpPr>
            <a:spLocks noChangeArrowheads="1"/>
          </p:cNvSpPr>
          <p:nvPr/>
        </p:nvSpPr>
        <p:spPr bwMode="auto">
          <a:xfrm>
            <a:off x="323528" y="764629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/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인덱스 수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동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 생성 및 삭제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2080" y="1700808"/>
            <a:ext cx="269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ASC:</a:t>
            </a:r>
            <a:r>
              <a:rPr lang="ko-KR" altLang="en-US" sz="1400" dirty="0" smtClean="0"/>
              <a:t>오름차순   </a:t>
            </a:r>
            <a:r>
              <a:rPr lang="en-US" altLang="ko-KR" sz="1400" dirty="0" smtClean="0"/>
              <a:t>DESC:</a:t>
            </a:r>
            <a:r>
              <a:rPr lang="ko-KR" altLang="en-US" sz="1400" dirty="0" smtClean="0"/>
              <a:t>내림차순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--</a:t>
            </a:r>
            <a:r>
              <a:rPr lang="ko-KR" altLang="en-US" dirty="0"/>
              <a:t>기존에 생성된 인덱스에 제약조건 적용한 경우</a:t>
            </a:r>
          </a:p>
          <a:p>
            <a:r>
              <a:rPr lang="en-US" altLang="ko-KR" dirty="0"/>
              <a:t>--</a:t>
            </a:r>
            <a:r>
              <a:rPr lang="ko-KR" altLang="en-US" dirty="0"/>
              <a:t>수동으로 인덱스 </a:t>
            </a:r>
            <a:r>
              <a:rPr lang="ko-KR" altLang="en-US" dirty="0" smtClean="0"/>
              <a:t>생성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CREATE INDEX </a:t>
            </a:r>
            <a:r>
              <a:rPr lang="en-US" altLang="ko-KR" dirty="0">
                <a:solidFill>
                  <a:srgbClr val="FF0000"/>
                </a:solidFill>
              </a:rPr>
              <a:t>HR.IDX_TB_TEST_01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ON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HR.TB_TEST_01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KEY_01, KEY_02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생성확인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/>
              <a:t>ALL_INDEXES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</a:t>
            </a:r>
            <a:r>
              <a:rPr lang="en-US" altLang="ko-KR" dirty="0"/>
              <a:t>INDEX_NAME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FF0000"/>
                </a:solidFill>
              </a:rPr>
              <a:t>'IDX_TB_TEST_01</a:t>
            </a:r>
            <a:r>
              <a:rPr lang="en-US" altLang="ko-KR" dirty="0" smtClean="0">
                <a:solidFill>
                  <a:srgbClr val="FF0000"/>
                </a:solidFill>
              </a:rPr>
              <a:t>'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제약 조건은 없음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OWNER, CONSTRAINT_NAME, TABLE_NAME, INDEX_OWNER, </a:t>
            </a:r>
            <a:r>
              <a:rPr lang="en-US" altLang="ko-KR" dirty="0">
                <a:solidFill>
                  <a:srgbClr val="0000FF"/>
                </a:solidFill>
              </a:rPr>
              <a:t>INDEX_NAME 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/>
              <a:t>ALL_CONSTRAINTS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</a:t>
            </a:r>
            <a:r>
              <a:rPr lang="en-US" altLang="ko-KR" dirty="0"/>
              <a:t>INDEX_NAME = </a:t>
            </a:r>
            <a:r>
              <a:rPr lang="en-US" altLang="ko-KR" dirty="0">
                <a:solidFill>
                  <a:srgbClr val="FF0000"/>
                </a:solidFill>
              </a:rPr>
              <a:t>'IDX_TB_TEST_01'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01379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--</a:t>
            </a:r>
            <a:r>
              <a:rPr lang="ko-KR" altLang="en-US" dirty="0"/>
              <a:t>제약조건 생성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ALTER TABLE </a:t>
            </a:r>
            <a:r>
              <a:rPr lang="en-US" altLang="ko-KR" dirty="0"/>
              <a:t>HR.TB_TEST_01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ADD CONSTRAINTS </a:t>
            </a:r>
            <a:r>
              <a:rPr lang="en-US" altLang="ko-KR" dirty="0">
                <a:solidFill>
                  <a:srgbClr val="FF0000"/>
                </a:solidFill>
              </a:rPr>
              <a:t>PK_TB_TEST_01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PRIMARY KEY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KEY_01, KEY_02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생성확인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OWNER, CONSTRAINT_NAME, TABLE_NAME, INDEX_OWNER, </a:t>
            </a:r>
            <a:r>
              <a:rPr lang="en-US" altLang="ko-KR" dirty="0">
                <a:solidFill>
                  <a:srgbClr val="0000FF"/>
                </a:solidFill>
              </a:rPr>
              <a:t>INDEX_NAME 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/>
              <a:t>ALL_CONSTRAINTS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</a:t>
            </a:r>
            <a:r>
              <a:rPr lang="en-US" altLang="ko-KR" dirty="0"/>
              <a:t>INDEX_NAME = </a:t>
            </a:r>
            <a:r>
              <a:rPr lang="en-US" altLang="ko-KR" dirty="0">
                <a:solidFill>
                  <a:srgbClr val="FF0000"/>
                </a:solidFill>
              </a:rPr>
              <a:t>'IDX_TB_TEST_01</a:t>
            </a:r>
            <a:r>
              <a:rPr lang="en-US" altLang="ko-KR" dirty="0" smtClean="0">
                <a:solidFill>
                  <a:srgbClr val="FF0000"/>
                </a:solidFill>
              </a:rPr>
              <a:t>'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제약 조건 명과 인덱스 명이 다름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36731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--</a:t>
            </a:r>
            <a:r>
              <a:rPr lang="ko-KR" altLang="en-US" dirty="0"/>
              <a:t>수동으로 제약조건 삭제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ALTER TABLE </a:t>
            </a:r>
            <a:r>
              <a:rPr lang="en-US" altLang="ko-KR" dirty="0"/>
              <a:t>HR.TB_TEST_01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DROP CONSTRAINTS </a:t>
            </a:r>
            <a:r>
              <a:rPr lang="en-US" altLang="ko-KR" dirty="0"/>
              <a:t>PK_TB_TEST_01;</a:t>
            </a:r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삭제확인</a:t>
            </a:r>
            <a:r>
              <a:rPr lang="en-US" altLang="ko-KR" dirty="0"/>
              <a:t>(</a:t>
            </a:r>
            <a:r>
              <a:rPr lang="ko-KR" altLang="en-US" dirty="0"/>
              <a:t>기존에 수동으로 생성된 인덱스는 삭제 안됨</a:t>
            </a:r>
            <a:r>
              <a:rPr lang="en-US" altLang="ko-KR" dirty="0"/>
              <a:t>)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/>
              <a:t>ALL_INDEXES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</a:t>
            </a:r>
            <a:r>
              <a:rPr lang="en-US" altLang="ko-KR" dirty="0"/>
              <a:t>INDEX_NAME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FF0000"/>
                </a:solidFill>
              </a:rPr>
              <a:t>'IDX_TB_TEST_01'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제약 조건만 삭제 된다</a:t>
            </a:r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OWNER, CONSTRAINT_NAME, TABLE_NAME, INDEX_OWNER, </a:t>
            </a:r>
            <a:r>
              <a:rPr lang="en-US" altLang="ko-KR" dirty="0">
                <a:solidFill>
                  <a:srgbClr val="0000FF"/>
                </a:solidFill>
              </a:rPr>
              <a:t>INDEX_NAME 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/>
              <a:t>ALL_CONSTRAINTS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</a:t>
            </a:r>
            <a:r>
              <a:rPr lang="en-US" altLang="ko-KR" dirty="0"/>
              <a:t>INDEX_NAME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FF0000"/>
                </a:solidFill>
              </a:rPr>
              <a:t>'IDX_TB_TEST_01'</a:t>
            </a:r>
            <a:r>
              <a:rPr lang="en-US" altLang="ko-KR" dirty="0"/>
              <a:t>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67217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827584" y="1629048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99592" y="1628800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3716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8288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2860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오름차순 인덱스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CREATE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[UNIQUE] INDEX [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스키마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.]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인덱스명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 [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스키마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.]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테이블명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(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칼럼명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[ASC] [,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칼럼명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[ASC]]...);</a:t>
            </a: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CREATE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INDEX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IDX_TEST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ON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TEST_TBL (COL_01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);</a:t>
            </a: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내림차순 인덱스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CREATE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[UNIQUE] INDEX [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스키마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.]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인덱스명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 [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스키마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.]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테이블명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(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칼럼명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DESC [,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칼럼명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DESC]...);</a:t>
            </a: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CREATE INDEX IDX_TEST ON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TEST_TBL (COL_01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DESC);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323528" y="764629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/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종류별 인덱스 생성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(1/2)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205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827584" y="1629049"/>
            <a:ext cx="7200000" cy="2862074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99592" y="1628800"/>
            <a:ext cx="7200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3716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8288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2860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역방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향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인덱스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CREATE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[UNIQUE] INDEX [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스키마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.]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인덱스명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 [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스키마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.]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테이블명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(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칼럼명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[ASC] [,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칼럼명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ASC]]...) REVERSE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CREATE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INDEX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IDX_TEST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ON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TEST_TBL (COL_01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REVERSE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순차적 삭제가 많이 발생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하는 경우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사용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323528" y="764629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/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종류별 </a:t>
            </a:r>
            <a:r>
              <a:rPr lang="ko-KR" altLang="en-US" sz="2800" b="1" dirty="0">
                <a:latin typeface="굴림" charset="-127"/>
                <a:ea typeface="굴림" charset="-127"/>
              </a:rPr>
              <a:t>인덱스 생성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(2/2)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graphicFrame>
        <p:nvGraphicFramePr>
          <p:cNvPr id="11" name="개체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099170"/>
              </p:ext>
            </p:extLst>
          </p:nvPr>
        </p:nvGraphicFramePr>
        <p:xfrm>
          <a:off x="899592" y="4653136"/>
          <a:ext cx="5040560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비트맵 이미지" r:id="rId3" imgW="7763959" imgH="5068007" progId="Paint.Picture">
                  <p:embed/>
                </p:oleObj>
              </mc:Choice>
              <mc:Fallback>
                <p:oleObj name="비트맵 이미지" r:id="rId3" imgW="7763959" imgH="5068007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653136"/>
                        <a:ext cx="5040560" cy="1944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086288"/>
              </p:ext>
            </p:extLst>
          </p:nvPr>
        </p:nvGraphicFramePr>
        <p:xfrm>
          <a:off x="6156176" y="4592558"/>
          <a:ext cx="2592288" cy="92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비트맵 이미지" r:id="rId5" imgW="8183117" imgH="3514286" progId="Paint.Picture">
                  <p:embed/>
                </p:oleObj>
              </mc:Choice>
              <mc:Fallback>
                <p:oleObj name="비트맵 이미지" r:id="rId5" imgW="8183117" imgH="3514286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4592558"/>
                        <a:ext cx="2592288" cy="921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859451"/>
              </p:ext>
            </p:extLst>
          </p:nvPr>
        </p:nvGraphicFramePr>
        <p:xfrm>
          <a:off x="6156176" y="5540092"/>
          <a:ext cx="261907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비트맵 이미지" r:id="rId7" imgW="8183117" imgH="3514286" progId="Paint.Picture">
                  <p:embed/>
                </p:oleObj>
              </mc:Choice>
              <mc:Fallback>
                <p:oleObj name="비트맵 이미지" r:id="rId7" imgW="8183117" imgH="3514286" progId="Paint.Picture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540092"/>
                        <a:ext cx="2619078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909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/>
              <a:t>인덱스 수동 생성 및 삭제</a:t>
            </a:r>
          </a:p>
          <a:p>
            <a:r>
              <a:rPr lang="en-US" altLang="ko-KR" dirty="0"/>
              <a:t>--</a:t>
            </a:r>
            <a:r>
              <a:rPr lang="ko-KR" altLang="en-US" dirty="0"/>
              <a:t>일반</a:t>
            </a:r>
            <a:r>
              <a:rPr lang="en-US" altLang="ko-KR" dirty="0"/>
              <a:t>(</a:t>
            </a:r>
            <a:r>
              <a:rPr lang="ko-KR" altLang="en-US" dirty="0"/>
              <a:t>오름차순</a:t>
            </a:r>
            <a:r>
              <a:rPr lang="en-US" altLang="ko-KR" dirty="0"/>
              <a:t>) </a:t>
            </a:r>
            <a:r>
              <a:rPr lang="ko-KR" altLang="en-US" dirty="0"/>
              <a:t>인덱스</a:t>
            </a:r>
          </a:p>
          <a:p>
            <a:endParaRPr lang="ko-KR" altLang="en-US" dirty="0"/>
          </a:p>
          <a:p>
            <a:r>
              <a:rPr lang="en-US" altLang="ko-KR" dirty="0"/>
              <a:t>--</a:t>
            </a:r>
            <a:r>
              <a:rPr lang="ko-KR" altLang="en-US" dirty="0"/>
              <a:t>인덱스 삭제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DROP INDEX </a:t>
            </a:r>
            <a:r>
              <a:rPr lang="en-US" altLang="ko-KR" dirty="0"/>
              <a:t>HR.IDX_TB_TEST_01; </a:t>
            </a:r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데이터 입력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INSERT INTO </a:t>
            </a:r>
            <a:r>
              <a:rPr lang="en-US" altLang="ko-KR" dirty="0">
                <a:solidFill>
                  <a:srgbClr val="FF0000"/>
                </a:solidFill>
              </a:rPr>
              <a:t>HR.TB_TEST_01</a:t>
            </a:r>
            <a:r>
              <a:rPr lang="en-US" altLang="ko-KR" dirty="0"/>
              <a:t> (KEY_01, KEY_02, COL_01, COL_02)</a:t>
            </a:r>
          </a:p>
          <a:p>
            <a:r>
              <a:rPr lang="en-US" altLang="ko-KR" dirty="0"/>
              <a:t>VALUES ('AAA1', 'AAA2', 'AAA3', 'AAA4');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INSERT INTO </a:t>
            </a:r>
            <a:r>
              <a:rPr lang="en-US" altLang="ko-KR" dirty="0">
                <a:solidFill>
                  <a:srgbClr val="FF0000"/>
                </a:solidFill>
              </a:rPr>
              <a:t>HR.TB_TEST_01</a:t>
            </a:r>
            <a:r>
              <a:rPr lang="en-US" altLang="ko-KR" dirty="0"/>
              <a:t> (KEY_01, KEY_02, COL_01, COL_02)</a:t>
            </a:r>
          </a:p>
          <a:p>
            <a:r>
              <a:rPr lang="en-US" altLang="ko-KR" dirty="0"/>
              <a:t>VALUES ('CCC1', 'CCC2', 'CCC3', 'CCC4');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INSERT INTO </a:t>
            </a:r>
            <a:r>
              <a:rPr lang="en-US" altLang="ko-KR" dirty="0">
                <a:solidFill>
                  <a:srgbClr val="FF0000"/>
                </a:solidFill>
              </a:rPr>
              <a:t>HR.TB_TEST_01</a:t>
            </a:r>
            <a:r>
              <a:rPr lang="en-US" altLang="ko-KR" dirty="0"/>
              <a:t> (KEY_01, KEY_02, COL_01, COL_02)</a:t>
            </a:r>
          </a:p>
          <a:p>
            <a:r>
              <a:rPr lang="en-US" altLang="ko-KR" dirty="0"/>
              <a:t>VALUES ('BBB1', 'BBB2', 'BBB3', 'BBB4');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8148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</a:t>
            </a:r>
            <a:r>
              <a:rPr lang="en-US" altLang="ko-KR" dirty="0">
                <a:solidFill>
                  <a:srgbClr val="0000FF"/>
                </a:solidFill>
              </a:rPr>
              <a:t>INTO </a:t>
            </a:r>
            <a:r>
              <a:rPr lang="en-US" altLang="ko-KR" dirty="0">
                <a:solidFill>
                  <a:srgbClr val="FF0000"/>
                </a:solidFill>
              </a:rPr>
              <a:t>HR.TB_TEST_01</a:t>
            </a:r>
            <a:r>
              <a:rPr lang="en-US" altLang="ko-KR" dirty="0"/>
              <a:t> (KEY_01, KEY_02, COL_01, COL_02)</a:t>
            </a:r>
          </a:p>
          <a:p>
            <a:r>
              <a:rPr lang="en-US" altLang="ko-KR" dirty="0"/>
              <a:t>VALUES ('EEE1', 'EEE2', 'EEE3', 'EEE4');</a:t>
            </a:r>
          </a:p>
          <a:p>
            <a:endParaRPr lang="en-US" altLang="ko-KR" dirty="0"/>
          </a:p>
          <a:p>
            <a:r>
              <a:rPr lang="en-US" altLang="ko-KR" dirty="0"/>
              <a:t>COMMIT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데이터 확인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>
                <a:solidFill>
                  <a:srgbClr val="FF0000"/>
                </a:solidFill>
              </a:rPr>
              <a:t>HR.TB_TEST_01</a:t>
            </a:r>
            <a:r>
              <a:rPr lang="en-US" altLang="ko-KR" dirty="0"/>
              <a:t>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84382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인덱스 생성시 </a:t>
            </a:r>
            <a:r>
              <a:rPr lang="en-US" altLang="ko-KR" dirty="0"/>
              <a:t>NOSORT </a:t>
            </a:r>
            <a:r>
              <a:rPr lang="ko-KR" altLang="en-US" dirty="0"/>
              <a:t>옵션 사용</a:t>
            </a:r>
            <a:r>
              <a:rPr lang="en-US" altLang="ko-KR" dirty="0"/>
              <a:t>(</a:t>
            </a:r>
            <a:r>
              <a:rPr lang="ko-KR" altLang="en-US" dirty="0"/>
              <a:t>인덱스 생성시에만 적용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--</a:t>
            </a:r>
            <a:r>
              <a:rPr lang="ko-KR" altLang="en-US" dirty="0"/>
              <a:t>인덱스 생성 에러 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순차적이 아니므로</a:t>
            </a:r>
            <a:endParaRPr lang="ko-KR" altLang="en-US" dirty="0"/>
          </a:p>
          <a:p>
            <a:r>
              <a:rPr lang="en-US" altLang="ko-KR" dirty="0">
                <a:solidFill>
                  <a:srgbClr val="0000FF"/>
                </a:solidFill>
              </a:rPr>
              <a:t>CREATE INDEX </a:t>
            </a:r>
            <a:r>
              <a:rPr lang="en-US" altLang="ko-KR" dirty="0"/>
              <a:t>HR.IDX_TB_TEST_01 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ON </a:t>
            </a:r>
            <a:r>
              <a:rPr lang="en-US" altLang="ko-KR" dirty="0">
                <a:solidFill>
                  <a:srgbClr val="FF0000"/>
                </a:solidFill>
              </a:rPr>
              <a:t>HR.TB_TEST_01</a:t>
            </a:r>
            <a:r>
              <a:rPr lang="en-US" altLang="ko-KR" dirty="0"/>
              <a:t> (KEY_01) </a:t>
            </a:r>
            <a:r>
              <a:rPr lang="en-US" altLang="ko-KR" dirty="0">
                <a:solidFill>
                  <a:srgbClr val="0000FF"/>
                </a:solidFill>
              </a:rPr>
              <a:t>NOSORT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982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827584" y="1629048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99592" y="1628800"/>
            <a:ext cx="7200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3716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8288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2860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행의 특정 값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(ROWID)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와 특정 칼럼의 정렬된 값을 결합하여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목록화한 것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이러한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구조를 이용해 특정 행 또는 특정 세트를 빠르게 접근하기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위한 것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대표적으로 트리 형식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비트맵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스피어럴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방식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트리 형식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가장 기본이 되는 인덱스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비트맵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비트맵 인덱스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스피어럴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지리 좌표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지도관련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에서 사용되는 인덱스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323528" y="764629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/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인덱스 란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?</a:t>
            </a:r>
            <a:r>
              <a:rPr lang="en-US" altLang="ko-KR" sz="2800" b="1" dirty="0" smtClean="0"/>
              <a:t> (1/2)</a:t>
            </a:r>
            <a:endParaRPr lang="en-US" altLang="ko-KR" sz="28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/>
              <a:t>정렬된 데이터로 입력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TRUNCATE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TABLE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HR.TB_TEST_01</a:t>
            </a:r>
            <a:r>
              <a:rPr lang="en-US" altLang="ko-KR" dirty="0" smtClean="0"/>
              <a:t>;	-- </a:t>
            </a:r>
            <a:r>
              <a:rPr lang="ko-KR" altLang="en-US" dirty="0" smtClean="0"/>
              <a:t>원래대로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>
                <a:solidFill>
                  <a:srgbClr val="0000FF"/>
                </a:solidFill>
              </a:rPr>
              <a:t>INSERT INTO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HR.TB_TEST_01</a:t>
            </a:r>
            <a:r>
              <a:rPr lang="en-US" altLang="ko-KR" dirty="0"/>
              <a:t> (KEY_01, KEY_02, COL_01, COL_02)</a:t>
            </a:r>
          </a:p>
          <a:p>
            <a:r>
              <a:rPr lang="en-US" altLang="ko-KR" dirty="0"/>
              <a:t>VALUES ('AAA1', 'AAA2', 'AAA3', 'AAA4');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INSERT INTO </a:t>
            </a:r>
            <a:r>
              <a:rPr lang="en-US" altLang="ko-KR" dirty="0">
                <a:solidFill>
                  <a:srgbClr val="FF0000"/>
                </a:solidFill>
              </a:rPr>
              <a:t>HR.TB_TEST_01</a:t>
            </a:r>
            <a:r>
              <a:rPr lang="en-US" altLang="ko-KR" dirty="0"/>
              <a:t> (KEY_01, KEY_02, COL_01, COL_02)</a:t>
            </a:r>
          </a:p>
          <a:p>
            <a:r>
              <a:rPr lang="en-US" altLang="ko-KR" dirty="0"/>
              <a:t>VALUES ('BBB1', 'BBB2', 'BBB3', 'BBB4');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INSERT INTO </a:t>
            </a:r>
            <a:r>
              <a:rPr lang="en-US" altLang="ko-KR" dirty="0">
                <a:solidFill>
                  <a:srgbClr val="FF0000"/>
                </a:solidFill>
              </a:rPr>
              <a:t>HR.TB_TEST_01</a:t>
            </a:r>
            <a:r>
              <a:rPr lang="en-US" altLang="ko-KR" dirty="0"/>
              <a:t> (KEY_01, KEY_02, COL_01, COL_02)</a:t>
            </a:r>
          </a:p>
          <a:p>
            <a:r>
              <a:rPr lang="en-US" altLang="ko-KR" dirty="0"/>
              <a:t>VALUES ('CCC1', 'CCC2', 'CCC3', 'CCC4');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INSERT INTO </a:t>
            </a:r>
            <a:r>
              <a:rPr lang="en-US" altLang="ko-KR" dirty="0">
                <a:solidFill>
                  <a:srgbClr val="FF0000"/>
                </a:solidFill>
              </a:rPr>
              <a:t>HR.TB_TEST_01</a:t>
            </a:r>
            <a:r>
              <a:rPr lang="en-US" altLang="ko-KR" dirty="0"/>
              <a:t> (KEY_01, KEY_02, COL_01, COL_02)</a:t>
            </a:r>
          </a:p>
          <a:p>
            <a:r>
              <a:rPr lang="en-US" altLang="ko-KR" dirty="0"/>
              <a:t>VALUES ('EEE1', 'EEE2', 'EEE3', 'EEE4');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en-US" altLang="ko-KR" dirty="0"/>
              <a:t>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24630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--</a:t>
            </a:r>
            <a:r>
              <a:rPr lang="en-US" altLang="ko-KR" dirty="0"/>
              <a:t>NOSORT </a:t>
            </a:r>
            <a:r>
              <a:rPr lang="ko-KR" altLang="en-US" dirty="0"/>
              <a:t>옵션으로 인덱스 </a:t>
            </a:r>
            <a:r>
              <a:rPr lang="ko-KR" altLang="en-US" dirty="0" smtClean="0"/>
              <a:t>생성됨</a:t>
            </a:r>
            <a:endParaRPr lang="ko-KR" altLang="en-US" dirty="0"/>
          </a:p>
          <a:p>
            <a:r>
              <a:rPr lang="en-US" altLang="ko-KR" dirty="0">
                <a:solidFill>
                  <a:srgbClr val="0000FF"/>
                </a:solidFill>
              </a:rPr>
              <a:t>CREATE INDEX </a:t>
            </a:r>
            <a:r>
              <a:rPr lang="en-US" altLang="ko-KR" dirty="0">
                <a:solidFill>
                  <a:srgbClr val="FF0000"/>
                </a:solidFill>
              </a:rPr>
              <a:t>HR.IDX_TB_TEST_01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00FF"/>
                </a:solidFill>
              </a:rPr>
              <a:t>ON</a:t>
            </a:r>
            <a:r>
              <a:rPr lang="en-US" altLang="ko-KR" dirty="0"/>
              <a:t> HR.TB_TEST_01 (KEY_01) </a:t>
            </a:r>
            <a:r>
              <a:rPr lang="en-US" altLang="ko-KR" dirty="0">
                <a:solidFill>
                  <a:srgbClr val="0000FF"/>
                </a:solidFill>
              </a:rPr>
              <a:t>NOSORT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인덱스 </a:t>
            </a:r>
            <a:r>
              <a:rPr lang="ko-KR" altLang="en-US" dirty="0" smtClean="0"/>
              <a:t>생성 이후에는 </a:t>
            </a:r>
            <a:r>
              <a:rPr lang="ko-KR" altLang="en-US" dirty="0">
                <a:solidFill>
                  <a:srgbClr val="FF0000"/>
                </a:solidFill>
              </a:rPr>
              <a:t>순차적</a:t>
            </a:r>
            <a:r>
              <a:rPr lang="ko-KR" altLang="en-US" dirty="0"/>
              <a:t>이 아니더라도 입력가능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INSERT INTO </a:t>
            </a:r>
            <a:r>
              <a:rPr lang="en-US" altLang="ko-KR" dirty="0">
                <a:solidFill>
                  <a:srgbClr val="FF0000"/>
                </a:solidFill>
              </a:rPr>
              <a:t>HR.TB_TEST_01</a:t>
            </a:r>
            <a:r>
              <a:rPr lang="en-US" altLang="ko-KR" dirty="0"/>
              <a:t> (KEY_01, KEY_02, COL_01, COL_02)</a:t>
            </a:r>
          </a:p>
          <a:p>
            <a:r>
              <a:rPr lang="en-US" altLang="ko-KR" dirty="0"/>
              <a:t>VALUES ('DDD1', 'DDD2', 'DDD3', 'DDD4</a:t>
            </a:r>
            <a:r>
              <a:rPr lang="en-US" altLang="ko-KR" dirty="0" smtClean="0"/>
              <a:t>');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생성시에만 순차적으로 되어 있어야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--</a:t>
            </a:r>
            <a:r>
              <a:rPr lang="ko-KR" altLang="en-US" dirty="0"/>
              <a:t>데이터 확인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HR.TB_TEST_01</a:t>
            </a:r>
            <a:r>
              <a:rPr lang="en-US" altLang="ko-KR" dirty="0"/>
              <a:t>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6759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/*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주</a:t>
            </a:r>
            <a:r>
              <a:rPr lang="en-US" altLang="ko-KR" dirty="0"/>
              <a:t>) SORT </a:t>
            </a:r>
            <a:r>
              <a:rPr lang="ko-KR" altLang="en-US" dirty="0"/>
              <a:t>일어나는 작업</a:t>
            </a:r>
          </a:p>
          <a:p>
            <a:r>
              <a:rPr lang="en-US" altLang="ko-KR" dirty="0"/>
              <a:t>1. ORDER BY</a:t>
            </a:r>
          </a:p>
          <a:p>
            <a:r>
              <a:rPr lang="en-US" altLang="ko-KR" dirty="0"/>
              <a:t>2. GROUP BY, HAVING</a:t>
            </a:r>
          </a:p>
          <a:p>
            <a:r>
              <a:rPr lang="en-US" altLang="ko-KR" dirty="0"/>
              <a:t>3. INDEX</a:t>
            </a:r>
          </a:p>
          <a:p>
            <a:r>
              <a:rPr lang="en-US" altLang="ko-KR" dirty="0"/>
              <a:t>4. UNION, MINUS, INTERSECT (SET OPERATED)</a:t>
            </a:r>
          </a:p>
          <a:p>
            <a:r>
              <a:rPr lang="en-US" altLang="ko-KR" dirty="0"/>
              <a:t>5. SORT MERGE JOIN</a:t>
            </a:r>
          </a:p>
          <a:p>
            <a:r>
              <a:rPr lang="en-US" altLang="ko-KR" dirty="0"/>
              <a:t>*/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--</a:t>
            </a:r>
            <a:r>
              <a:rPr lang="ko-KR" altLang="en-US" dirty="0"/>
              <a:t>인덱스 적용 확인</a:t>
            </a:r>
            <a:r>
              <a:rPr lang="en-US" altLang="ko-KR" dirty="0"/>
              <a:t>(</a:t>
            </a:r>
            <a:r>
              <a:rPr lang="ko-KR" altLang="en-US" dirty="0"/>
              <a:t>관련 칼럼 사용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>
                <a:solidFill>
                  <a:srgbClr val="FF0000"/>
                </a:solidFill>
              </a:rPr>
              <a:t>HR.TB_TEST_01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 KEY_01 </a:t>
            </a:r>
            <a:r>
              <a:rPr lang="en-US" altLang="ko-KR" dirty="0">
                <a:solidFill>
                  <a:srgbClr val="0000FF"/>
                </a:solidFill>
              </a:rPr>
              <a:t>IN</a:t>
            </a:r>
            <a:r>
              <a:rPr lang="en-US" altLang="ko-KR" dirty="0"/>
              <a:t> ('AAA1', 'BBB1', 'CCC1','EEE1', 'DDD1</a:t>
            </a:r>
            <a:r>
              <a:rPr lang="en-US" altLang="ko-KR" dirty="0" smtClean="0"/>
              <a:t>');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9817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힌트의 사용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/* +INDEX (TB_TEST_01 IDX_TB_TEST_01) */ </a:t>
            </a:r>
            <a:r>
              <a:rPr lang="en-US" altLang="ko-KR" dirty="0"/>
              <a:t>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 HR.TB_TEST_01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 KEY_01 </a:t>
            </a:r>
            <a:r>
              <a:rPr lang="en-US" altLang="ko-KR" dirty="0">
                <a:solidFill>
                  <a:srgbClr val="0000FF"/>
                </a:solidFill>
              </a:rPr>
              <a:t>IN</a:t>
            </a:r>
            <a:r>
              <a:rPr lang="en-US" altLang="ko-KR" dirty="0"/>
              <a:t> ('AAA1', 'BBB1', 'CCC1','EEE1', 'DDD1');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인덱스 삭제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DROP INDEX </a:t>
            </a:r>
            <a:r>
              <a:rPr lang="en-US" altLang="ko-KR" dirty="0">
                <a:solidFill>
                  <a:srgbClr val="FF0000"/>
                </a:solidFill>
              </a:rPr>
              <a:t>HR.IDX_TB_TEST_01</a:t>
            </a:r>
            <a:r>
              <a:rPr lang="en-US" altLang="ko-KR" dirty="0" smtClean="0"/>
              <a:t>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여기서 </a:t>
            </a:r>
            <a:r>
              <a:rPr lang="en-US" altLang="ko-KR" dirty="0" smtClean="0"/>
              <a:t>/* ... */ 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주석문이며</a:t>
            </a:r>
            <a:r>
              <a:rPr lang="en-US" altLang="ko-KR" dirty="0" smtClean="0"/>
              <a:t>, /* +...  */ </a:t>
            </a:r>
            <a:r>
              <a:rPr lang="ko-KR" altLang="en-US" dirty="0" smtClean="0"/>
              <a:t>는 힌트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50279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/>
              <a:t>내림차순 인덱스</a:t>
            </a:r>
          </a:p>
          <a:p>
            <a:r>
              <a:rPr lang="en-US" altLang="ko-KR" dirty="0"/>
              <a:t>--</a:t>
            </a:r>
            <a:r>
              <a:rPr lang="ko-KR" altLang="en-US" dirty="0"/>
              <a:t>데이터 확인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/>
              <a:t>HR.TB_TEST_01;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내림차순 인덱스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CREATE INDEX </a:t>
            </a:r>
            <a:r>
              <a:rPr lang="en-US" altLang="ko-KR" dirty="0"/>
              <a:t>HR.IDX_TB_TEST_01 </a:t>
            </a:r>
            <a:r>
              <a:rPr lang="en-US" altLang="ko-KR" dirty="0">
                <a:solidFill>
                  <a:srgbClr val="0000FF"/>
                </a:solidFill>
              </a:rPr>
              <a:t>ON</a:t>
            </a:r>
            <a:r>
              <a:rPr lang="en-US" altLang="ko-KR" dirty="0"/>
              <a:t> HR.TB_TEST_01 (KEY_01 </a:t>
            </a:r>
            <a:r>
              <a:rPr lang="en-US" altLang="ko-KR" dirty="0">
                <a:solidFill>
                  <a:srgbClr val="FF0000"/>
                </a:solidFill>
              </a:rPr>
              <a:t>DESC</a:t>
            </a:r>
            <a:r>
              <a:rPr lang="en-US" altLang="ko-KR" dirty="0"/>
              <a:t>);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인덱스 적용 확인</a:t>
            </a:r>
            <a:r>
              <a:rPr lang="en-US" altLang="ko-KR" dirty="0"/>
              <a:t>(</a:t>
            </a:r>
            <a:r>
              <a:rPr lang="ko-KR" altLang="en-US" dirty="0"/>
              <a:t>관련 칼럼 사용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 HR.TB_TEST_01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 KEY_01 </a:t>
            </a:r>
            <a:r>
              <a:rPr lang="en-US" altLang="ko-KR" dirty="0">
                <a:solidFill>
                  <a:srgbClr val="0000FF"/>
                </a:solidFill>
              </a:rPr>
              <a:t>IN</a:t>
            </a:r>
            <a:r>
              <a:rPr lang="en-US" altLang="ko-KR" dirty="0"/>
              <a:t> ('AAA1', 'BBB1', 'CCC1','EEE1', 'DDD1</a:t>
            </a:r>
            <a:r>
              <a:rPr lang="en-US" altLang="ko-KR" dirty="0" smtClean="0"/>
              <a:t>');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적용이 안됨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5857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강제적으로 인덱스 적용</a:t>
            </a:r>
            <a:r>
              <a:rPr lang="en-US" altLang="ko-KR" dirty="0"/>
              <a:t>(HINT </a:t>
            </a:r>
            <a:r>
              <a:rPr lang="ko-KR" altLang="en-US" dirty="0"/>
              <a:t>사용</a:t>
            </a:r>
            <a:r>
              <a:rPr lang="en-US" altLang="ko-KR" dirty="0" smtClean="0"/>
              <a:t>)	</a:t>
            </a:r>
            <a:r>
              <a:rPr lang="en-US" altLang="ko-KR" dirty="0" smtClean="0">
                <a:solidFill>
                  <a:srgbClr val="FF0000"/>
                </a:solidFill>
              </a:rPr>
              <a:t>-- 12c</a:t>
            </a:r>
            <a:r>
              <a:rPr lang="ko-KR" altLang="en-US" dirty="0" smtClean="0">
                <a:solidFill>
                  <a:srgbClr val="FF0000"/>
                </a:solidFill>
              </a:rPr>
              <a:t>에서는 다른 결과가 나온다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SELECT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/*+ INDEX (TB_TEST_01 IDX_TB_TEST_01)*/ </a:t>
            </a:r>
            <a:r>
              <a:rPr lang="en-US" altLang="ko-KR" dirty="0"/>
              <a:t>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 HR.TB_TEST_01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</a:t>
            </a:r>
            <a:r>
              <a:rPr lang="en-US" altLang="ko-KR" dirty="0"/>
              <a:t> KEY_01 </a:t>
            </a:r>
            <a:r>
              <a:rPr lang="en-US" altLang="ko-KR" dirty="0">
                <a:solidFill>
                  <a:srgbClr val="0000FF"/>
                </a:solidFill>
              </a:rPr>
              <a:t>IN</a:t>
            </a:r>
            <a:r>
              <a:rPr lang="en-US" altLang="ko-KR" dirty="0"/>
              <a:t> ('AAA1', 'BBB1', 'CCC1','EEE1', 'DDD1');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인덱스 삭제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DROP INDEX </a:t>
            </a:r>
            <a:r>
              <a:rPr lang="en-US" altLang="ko-KR" dirty="0">
                <a:solidFill>
                  <a:srgbClr val="FF0000"/>
                </a:solidFill>
              </a:rPr>
              <a:t>HR.IDX_TB_TEST_01</a:t>
            </a:r>
            <a:r>
              <a:rPr lang="en-US" altLang="ko-KR" dirty="0"/>
              <a:t>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1295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--</a:t>
            </a:r>
            <a:r>
              <a:rPr lang="ko-KR" altLang="en-US" dirty="0"/>
              <a:t>역방향 인덱스는 자체 메커니즘에만 차이가 존재해서 차이를 느끼기 </a:t>
            </a:r>
            <a:r>
              <a:rPr lang="ko-KR" altLang="en-US" dirty="0" err="1"/>
              <a:t>힘듬</a:t>
            </a:r>
            <a:endParaRPr lang="ko-KR" altLang="en-US" dirty="0"/>
          </a:p>
          <a:p>
            <a:r>
              <a:rPr lang="en-US" altLang="ko-KR" dirty="0"/>
              <a:t>--</a:t>
            </a:r>
            <a:r>
              <a:rPr lang="ko-KR" altLang="en-US" dirty="0"/>
              <a:t>역방향 인덱스</a:t>
            </a:r>
          </a:p>
          <a:p>
            <a:r>
              <a:rPr lang="en-US" altLang="ko-KR" dirty="0"/>
              <a:t>--</a:t>
            </a:r>
            <a:r>
              <a:rPr lang="ko-KR" altLang="en-US" dirty="0"/>
              <a:t>내림차순과 역방향 인덱스를 동시에 사용 에러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CREATE INDEX </a:t>
            </a:r>
            <a:r>
              <a:rPr lang="en-US" altLang="ko-KR" dirty="0"/>
              <a:t>HR.IDX_TB_TEST_01 </a:t>
            </a:r>
            <a:r>
              <a:rPr lang="en-US" altLang="ko-KR" dirty="0">
                <a:solidFill>
                  <a:srgbClr val="0000FF"/>
                </a:solidFill>
              </a:rPr>
              <a:t>ON</a:t>
            </a:r>
            <a:r>
              <a:rPr lang="en-US" altLang="ko-KR" dirty="0"/>
              <a:t> HR.TB_TEST_01 (KEY_01 </a:t>
            </a:r>
            <a:r>
              <a:rPr lang="en-US" altLang="ko-KR" dirty="0">
                <a:solidFill>
                  <a:srgbClr val="FF0000"/>
                </a:solidFill>
              </a:rPr>
              <a:t>DESC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rgbClr val="FF0000"/>
                </a:solidFill>
              </a:rPr>
              <a:t>REVERSE</a:t>
            </a:r>
            <a:r>
              <a:rPr lang="en-US" altLang="ko-KR" dirty="0"/>
              <a:t>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역방향 인덱스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CREATE INDEX </a:t>
            </a:r>
            <a:r>
              <a:rPr lang="en-US" altLang="ko-KR" dirty="0"/>
              <a:t>HR.IDX_TB_TEST_01 </a:t>
            </a:r>
            <a:r>
              <a:rPr lang="en-US" altLang="ko-KR" dirty="0">
                <a:solidFill>
                  <a:srgbClr val="0000FF"/>
                </a:solidFill>
              </a:rPr>
              <a:t>ON</a:t>
            </a:r>
            <a:r>
              <a:rPr lang="en-US" altLang="ko-KR" dirty="0"/>
              <a:t> HR.TB_TEST_01 (KEY_01) </a:t>
            </a:r>
            <a:r>
              <a:rPr lang="en-US" altLang="ko-KR" dirty="0">
                <a:solidFill>
                  <a:srgbClr val="FF0000"/>
                </a:solidFill>
              </a:rPr>
              <a:t>REVERSE</a:t>
            </a:r>
            <a:r>
              <a:rPr lang="en-US" altLang="ko-KR" dirty="0"/>
              <a:t>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5079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--INDEX </a:t>
            </a:r>
            <a:r>
              <a:rPr lang="ko-KR" altLang="en-US" dirty="0"/>
              <a:t>사용시에 정렬이 됨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 </a:t>
            </a:r>
            <a:r>
              <a:rPr lang="en-US" altLang="ko-KR" dirty="0"/>
              <a:t>/*+ index (TB_TEST_01 IDX_TB_TEST_01) */ 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</a:t>
            </a:r>
            <a:r>
              <a:rPr lang="en-US" altLang="ko-KR" dirty="0"/>
              <a:t> HR.TB_TEST_01</a:t>
            </a:r>
          </a:p>
          <a:p>
            <a:r>
              <a:rPr lang="en-US" altLang="ko-KR" dirty="0"/>
              <a:t>WHERE KEY_01 = ANY ('AAA1', 'CCC1', 'BBB1', 'EEE1', 'DDD1');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인덱스 삭제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DROP INDEX </a:t>
            </a:r>
            <a:r>
              <a:rPr lang="en-US" altLang="ko-KR" dirty="0"/>
              <a:t>HR.IDX_TB_TEST_01;</a:t>
            </a:r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테이블 삭제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DROP TABLE </a:t>
            </a:r>
            <a:r>
              <a:rPr lang="en-US" altLang="ko-KR" dirty="0"/>
              <a:t>HR.TB_TEST_01 </a:t>
            </a:r>
            <a:r>
              <a:rPr lang="en-US" altLang="ko-KR" dirty="0">
                <a:solidFill>
                  <a:srgbClr val="0000FF"/>
                </a:solidFill>
              </a:rPr>
              <a:t>PURGE</a:t>
            </a:r>
            <a:r>
              <a:rPr lang="en-US" altLang="ko-KR" dirty="0"/>
              <a:t>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28931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--</a:t>
            </a:r>
            <a:r>
              <a:rPr lang="ko-KR" altLang="en-US" dirty="0"/>
              <a:t>일반테이블과 인덱스테이블의 비교</a:t>
            </a:r>
          </a:p>
          <a:p>
            <a:r>
              <a:rPr lang="en-US" altLang="ko-KR" dirty="0"/>
              <a:t>-- </a:t>
            </a:r>
            <a:r>
              <a:rPr lang="ko-KR" altLang="en-US" dirty="0"/>
              <a:t>일반테이블 만들기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CREATE TABLE </a:t>
            </a:r>
            <a:r>
              <a:rPr lang="en-US" altLang="ko-KR" dirty="0"/>
              <a:t>HR.TB_TEST_01 (</a:t>
            </a:r>
          </a:p>
          <a:p>
            <a:r>
              <a:rPr lang="en-US" altLang="ko-KR" dirty="0"/>
              <a:t>    KEY_01  VARCHAR2(10),</a:t>
            </a:r>
          </a:p>
          <a:p>
            <a:r>
              <a:rPr lang="en-US" altLang="ko-KR" dirty="0"/>
              <a:t>    COL_01  VARCHAR2(100),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00FF"/>
                </a:solidFill>
              </a:rPr>
              <a:t>CONSTRAINTS </a:t>
            </a:r>
            <a:r>
              <a:rPr lang="en-US" altLang="ko-KR" dirty="0"/>
              <a:t>PK_TB_TEST_01 </a:t>
            </a:r>
            <a:r>
              <a:rPr lang="en-US" altLang="ko-KR" dirty="0">
                <a:solidFill>
                  <a:srgbClr val="0000FF"/>
                </a:solidFill>
              </a:rPr>
              <a:t>PRIMARY KEY </a:t>
            </a:r>
            <a:r>
              <a:rPr lang="en-US" altLang="ko-KR" dirty="0"/>
              <a:t>(KEY_01)</a:t>
            </a:r>
          </a:p>
          <a:p>
            <a:r>
              <a:rPr lang="en-US" altLang="ko-KR" dirty="0"/>
              <a:t>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8996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자료입력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INSERT INTO </a:t>
            </a:r>
            <a:r>
              <a:rPr lang="en-US" altLang="ko-KR" dirty="0"/>
              <a:t>HR.TB_TEST_01 (KEY_01, COL_01)</a:t>
            </a:r>
          </a:p>
          <a:p>
            <a:r>
              <a:rPr lang="en-US" altLang="ko-KR" dirty="0"/>
              <a:t>VALUES ('AAAA', 'AAAA');</a:t>
            </a:r>
          </a:p>
          <a:p>
            <a:r>
              <a:rPr lang="en-US" altLang="ko-KR" dirty="0"/>
              <a:t>        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INSERT INTO </a:t>
            </a:r>
            <a:r>
              <a:rPr lang="en-US" altLang="ko-KR" dirty="0"/>
              <a:t>HR.TB_TEST_01 (KEY_01, COL_01)</a:t>
            </a:r>
          </a:p>
          <a:p>
            <a:r>
              <a:rPr lang="en-US" altLang="ko-KR" dirty="0"/>
              <a:t>VALUES ('DDDD', 'DDDD');</a:t>
            </a:r>
          </a:p>
          <a:p>
            <a:r>
              <a:rPr lang="en-US" altLang="ko-KR" dirty="0"/>
              <a:t>        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INSERT INTO </a:t>
            </a:r>
            <a:r>
              <a:rPr lang="en-US" altLang="ko-KR" dirty="0"/>
              <a:t>HR.TB_TEST_01 (KEY_01, COL_01)</a:t>
            </a:r>
          </a:p>
          <a:p>
            <a:r>
              <a:rPr lang="en-US" altLang="ko-KR" dirty="0"/>
              <a:t>VALUES ('CCCC', 'CCCC');         </a:t>
            </a:r>
          </a:p>
          <a:p>
            <a:r>
              <a:rPr lang="en-US" altLang="ko-KR" dirty="0"/>
              <a:t>        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INSERT INTO </a:t>
            </a:r>
            <a:r>
              <a:rPr lang="en-US" altLang="ko-KR" dirty="0"/>
              <a:t>HR.TB_TEST_01 (KEY_01, COL_01)</a:t>
            </a:r>
          </a:p>
          <a:p>
            <a:r>
              <a:rPr lang="en-US" altLang="ko-KR" dirty="0"/>
              <a:t>VALUES ('BBBB', 'BBBB');</a:t>
            </a:r>
          </a:p>
          <a:p>
            <a:r>
              <a:rPr lang="en-US" altLang="ko-KR" dirty="0"/>
              <a:t>         </a:t>
            </a:r>
          </a:p>
          <a:p>
            <a:r>
              <a:rPr lang="en-US" altLang="ko-KR" dirty="0"/>
              <a:t>COMMIT</a:t>
            </a:r>
            <a:r>
              <a:rPr lang="en-US" altLang="ko-KR" dirty="0" smtClean="0"/>
              <a:t>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391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utoShape 445"/>
          <p:cNvSpPr>
            <a:spLocks noChangeArrowheads="1"/>
          </p:cNvSpPr>
          <p:nvPr/>
        </p:nvSpPr>
        <p:spPr bwMode="auto">
          <a:xfrm>
            <a:off x="827584" y="1629048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7" name="Text Box 446"/>
          <p:cNvSpPr txBox="1">
            <a:spLocks noChangeArrowheads="1"/>
          </p:cNvSpPr>
          <p:nvPr/>
        </p:nvSpPr>
        <p:spPr bwMode="auto">
          <a:xfrm>
            <a:off x="899592" y="1628800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3716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8288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2860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인덱스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생성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기준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인덱스를 생성하여야 하는 경우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1.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SQL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문에서 칼럼이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WHERE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절 또는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JOIN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의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조건에서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자주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사용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2.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칼럼에 광범위한 값이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포함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3.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칼럼에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많은 수의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NULL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값을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포함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4.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대형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테이블이고 대부분의 질의가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10~15%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이하로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읽어들 일 것으로 예상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인덱스를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생성하지 말아야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하는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경우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1.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테이블에 자료의 양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행의 수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이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적을 때</a:t>
            </a: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2.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칼럼이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WHERE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조건으로 자주 사용되지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않을 때</a:t>
            </a:r>
            <a:endParaRPr lang="ko-KR" altLang="en-US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3.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질의 대부분이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10~15%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이상 읽어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들일 것으로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예상</a:t>
            </a:r>
          </a:p>
          <a:p>
            <a:pPr marL="0" indent="0"/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4.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테이블이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자주 삽입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수정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삭제될 때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48" name="Rectangle 444"/>
          <p:cNvSpPr>
            <a:spLocks noChangeArrowheads="1"/>
          </p:cNvSpPr>
          <p:nvPr/>
        </p:nvSpPr>
        <p:spPr bwMode="auto">
          <a:xfrm>
            <a:off x="323528" y="764629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/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인덱스 란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?</a:t>
            </a:r>
            <a:r>
              <a:rPr lang="en-US" altLang="ko-KR" sz="2800" b="1" dirty="0" smtClean="0"/>
              <a:t> (2/2)</a:t>
            </a:r>
            <a:endParaRPr lang="en-US" altLang="ko-KR" sz="28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    </a:t>
            </a:r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자료조회</a:t>
            </a:r>
            <a:r>
              <a:rPr lang="en-US" altLang="ko-KR" dirty="0"/>
              <a:t>-</a:t>
            </a:r>
            <a:r>
              <a:rPr lang="ko-KR" altLang="en-US" dirty="0"/>
              <a:t>일반자료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/>
              <a:t>HR.TB_TEST_01;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1085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DROP TABLE </a:t>
            </a:r>
            <a:r>
              <a:rPr lang="en-US" altLang="ko-KR" dirty="0"/>
              <a:t>HR.TB_TEST_01 PURGE;</a:t>
            </a:r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인덱스 구조 테이블 만들기</a:t>
            </a:r>
            <a:r>
              <a:rPr lang="en-US" altLang="ko-KR" dirty="0"/>
              <a:t>(</a:t>
            </a:r>
            <a:r>
              <a:rPr lang="ko-KR" altLang="en-US" dirty="0"/>
              <a:t>오류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--</a:t>
            </a:r>
            <a:r>
              <a:rPr lang="ko-KR" altLang="en-US" dirty="0"/>
              <a:t>키가 없으면 인덱스 구조 테이블 생성 못함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CREATE TABLE </a:t>
            </a:r>
            <a:r>
              <a:rPr lang="en-US" altLang="ko-KR" dirty="0"/>
              <a:t>HR.TB_TEST_01 (</a:t>
            </a:r>
          </a:p>
          <a:p>
            <a:r>
              <a:rPr lang="en-US" altLang="ko-KR" dirty="0"/>
              <a:t>    KEY_01  VARCHAR2(10),</a:t>
            </a:r>
          </a:p>
          <a:p>
            <a:r>
              <a:rPr lang="en-US" altLang="ko-KR" dirty="0"/>
              <a:t>    COL_01  VARCHAR2(100)</a:t>
            </a:r>
          </a:p>
          <a:p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ORGANIZATION INDEX</a:t>
            </a:r>
            <a:r>
              <a:rPr lang="en-US" altLang="ko-KR" dirty="0"/>
              <a:t>;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1577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인덱스 구조 테이블 만들기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CREATE TABLE </a:t>
            </a:r>
            <a:r>
              <a:rPr lang="en-US" altLang="ko-KR" dirty="0"/>
              <a:t>HR.TB_TEST_01 (</a:t>
            </a:r>
          </a:p>
          <a:p>
            <a:r>
              <a:rPr lang="en-US" altLang="ko-KR" dirty="0"/>
              <a:t>    KEY_01  VARCHAR2(10),</a:t>
            </a:r>
          </a:p>
          <a:p>
            <a:r>
              <a:rPr lang="en-US" altLang="ko-KR" dirty="0"/>
              <a:t>    COL_01  VARCHAR2(100),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00FF"/>
                </a:solidFill>
              </a:rPr>
              <a:t>CONSTRAINTS</a:t>
            </a:r>
            <a:r>
              <a:rPr lang="en-US" altLang="ko-KR" dirty="0"/>
              <a:t> PK_TB_TEST_01 </a:t>
            </a:r>
            <a:r>
              <a:rPr lang="en-US" altLang="ko-KR" dirty="0">
                <a:solidFill>
                  <a:srgbClr val="FF0000"/>
                </a:solidFill>
              </a:rPr>
              <a:t>PRIMARY KEY </a:t>
            </a:r>
            <a:r>
              <a:rPr lang="en-US" altLang="ko-KR" dirty="0"/>
              <a:t>(KEY_01)</a:t>
            </a:r>
          </a:p>
          <a:p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ORGANIZATION INDEX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6512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자료입력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INSERT INTO </a:t>
            </a:r>
            <a:r>
              <a:rPr lang="en-US" altLang="ko-KR" dirty="0"/>
              <a:t>HR.TB_TEST_01 (KEY_01, COL_01)</a:t>
            </a:r>
          </a:p>
          <a:p>
            <a:r>
              <a:rPr lang="en-US" altLang="ko-KR" dirty="0"/>
              <a:t>VALUES ('AAAA', 'AAAA');</a:t>
            </a:r>
          </a:p>
          <a:p>
            <a:r>
              <a:rPr lang="en-US" altLang="ko-KR" dirty="0"/>
              <a:t>        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INSERT INTO </a:t>
            </a:r>
            <a:r>
              <a:rPr lang="en-US" altLang="ko-KR" dirty="0"/>
              <a:t>HR.TB_TEST_01 (KEY_01, COL_01)</a:t>
            </a:r>
          </a:p>
          <a:p>
            <a:r>
              <a:rPr lang="en-US" altLang="ko-KR" dirty="0"/>
              <a:t>VALUES ('DDDD', 'DDDD');</a:t>
            </a:r>
          </a:p>
          <a:p>
            <a:r>
              <a:rPr lang="en-US" altLang="ko-KR" dirty="0"/>
              <a:t>        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INSERT INTO </a:t>
            </a:r>
            <a:r>
              <a:rPr lang="en-US" altLang="ko-KR" dirty="0"/>
              <a:t>HR.TB_TEST_01 (KEY_01, COL_01)</a:t>
            </a:r>
          </a:p>
          <a:p>
            <a:r>
              <a:rPr lang="en-US" altLang="ko-KR" dirty="0"/>
              <a:t>VALUES ('CCCC', 'CCCC');        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    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INSERT INTO </a:t>
            </a:r>
            <a:r>
              <a:rPr lang="en-US" altLang="ko-KR" dirty="0"/>
              <a:t>HR.TB_TEST_01 (KEY_01, COL_01)</a:t>
            </a:r>
          </a:p>
          <a:p>
            <a:r>
              <a:rPr lang="en-US" altLang="ko-KR" dirty="0"/>
              <a:t>VALUES ('BBBB', 'BBBB');</a:t>
            </a:r>
          </a:p>
          <a:p>
            <a:r>
              <a:rPr lang="en-US" altLang="ko-KR" dirty="0"/>
              <a:t>        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COMMIT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0322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--</a:t>
            </a:r>
            <a:r>
              <a:rPr lang="ko-KR" altLang="en-US" dirty="0"/>
              <a:t>자료조회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/>
              <a:t>HR.TB_TEST_01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어떤 순서대로 입력해도 키 값에 의해서 정렬된 순서대로 모여주게 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060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827584" y="1629047"/>
            <a:ext cx="7200000" cy="162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99592" y="1628800"/>
            <a:ext cx="7200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3716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8288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2860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개념에 따른 분류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칼럼의 갯수에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따른 분류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1.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단일 칼럼 인덱스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2.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복합 인덱스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최대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32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 칼럼 가능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</p:txBody>
      </p:sp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323528" y="764629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/>
          <a:p>
            <a:pPr fontAlgn="base"/>
            <a:r>
              <a:rPr lang="en-US" altLang="ko-KR" sz="2800" b="1" dirty="0">
                <a:latin typeface="굴림" charset="-127"/>
                <a:ea typeface="굴림" charset="-127"/>
              </a:rPr>
              <a:t>2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dirty="0" smtClean="0">
                <a:latin typeface="+mj-lt"/>
                <a:ea typeface="굴림" charset="-127"/>
              </a:rPr>
              <a:t>인덱스의 종류</a:t>
            </a:r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 – </a:t>
            </a:r>
            <a:r>
              <a:rPr lang="ko-KR" altLang="en-US" sz="2800" b="1" dirty="0" smtClean="0">
                <a:latin typeface="굴림" pitchFamily="50" charset="-127"/>
                <a:ea typeface="굴림" pitchFamily="50" charset="-127"/>
              </a:rPr>
              <a:t>개념에 따른 분류</a:t>
            </a:r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(1/4)</a:t>
            </a:r>
            <a:endParaRPr lang="en-US" altLang="ko-KR" sz="28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개체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758566"/>
              </p:ext>
            </p:extLst>
          </p:nvPr>
        </p:nvGraphicFramePr>
        <p:xfrm>
          <a:off x="899592" y="3699759"/>
          <a:ext cx="3600000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비트맵 이미지" r:id="rId4" imgW="8183117" imgH="3514286" progId="Paint.Picture">
                  <p:embed/>
                </p:oleObj>
              </mc:Choice>
              <mc:Fallback>
                <p:oleObj name="비트맵 이미지" r:id="rId4" imgW="8183117" imgH="3514286" progId="Paint.Picture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699759"/>
                        <a:ext cx="3600000" cy="252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7" name="개체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779228"/>
              </p:ext>
            </p:extLst>
          </p:nvPr>
        </p:nvGraphicFramePr>
        <p:xfrm>
          <a:off x="4644408" y="3683022"/>
          <a:ext cx="3600000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비트맵 이미지" r:id="rId6" imgW="7895238" imgH="3514286" progId="Paint.Picture">
                  <p:embed/>
                </p:oleObj>
              </mc:Choice>
              <mc:Fallback>
                <p:oleObj name="비트맵 이미지" r:id="rId6" imgW="7895238" imgH="3514286" progId="Paint.Picture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408" y="3683022"/>
                        <a:ext cx="3600000" cy="252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2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827584" y="1629047"/>
            <a:ext cx="7200000" cy="162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99592" y="1628800"/>
            <a:ext cx="7200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3716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8288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2860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개념에 따른 분류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칼럼의 중복 값에 따른 분류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1.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유일 인덱스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2.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비유일 인덱스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876496"/>
              </p:ext>
            </p:extLst>
          </p:nvPr>
        </p:nvGraphicFramePr>
        <p:xfrm>
          <a:off x="899992" y="3694452"/>
          <a:ext cx="3600000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비트맵 이미지" r:id="rId4" imgW="8183117" imgH="3514286" progId="Paint.Picture">
                  <p:embed/>
                </p:oleObj>
              </mc:Choice>
              <mc:Fallback>
                <p:oleObj name="비트맵 이미지" r:id="rId4" imgW="8183117" imgH="3514286" progId="Paint.Picture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992" y="3694452"/>
                        <a:ext cx="3600000" cy="252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000230"/>
              </p:ext>
            </p:extLst>
          </p:nvPr>
        </p:nvGraphicFramePr>
        <p:xfrm>
          <a:off x="4644008" y="3694452"/>
          <a:ext cx="3600000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비트맵 이미지" r:id="rId6" imgW="8164065" imgH="3514286" progId="Paint.Picture">
                  <p:embed/>
                </p:oleObj>
              </mc:Choice>
              <mc:Fallback>
                <p:oleObj name="비트맵 이미지" r:id="rId6" imgW="8164065" imgH="3514286" progId="Paint.Picture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694452"/>
                        <a:ext cx="3600000" cy="252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44"/>
          <p:cNvSpPr>
            <a:spLocks noChangeArrowheads="1"/>
          </p:cNvSpPr>
          <p:nvPr/>
        </p:nvSpPr>
        <p:spPr bwMode="auto">
          <a:xfrm>
            <a:off x="323528" y="764629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/>
          <a:p>
            <a:pPr fontAlgn="base"/>
            <a:r>
              <a:rPr lang="en-US" altLang="ko-KR" sz="2800" b="1" dirty="0">
                <a:latin typeface="굴림" charset="-127"/>
                <a:ea typeface="굴림" charset="-127"/>
              </a:rPr>
              <a:t>2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dirty="0" smtClean="0">
                <a:latin typeface="+mj-lt"/>
                <a:ea typeface="굴림" charset="-127"/>
              </a:rPr>
              <a:t>인덱스의 종류</a:t>
            </a:r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 – </a:t>
            </a:r>
            <a:r>
              <a:rPr lang="ko-KR" altLang="en-US" sz="2800" b="1" dirty="0" smtClean="0">
                <a:latin typeface="굴림" pitchFamily="50" charset="-127"/>
                <a:ea typeface="굴림" pitchFamily="50" charset="-127"/>
              </a:rPr>
              <a:t>개념에 따른 분류</a:t>
            </a:r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(2/4)</a:t>
            </a:r>
            <a:endParaRPr lang="en-US" altLang="ko-KR" sz="280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62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827584" y="1629047"/>
            <a:ext cx="7200000" cy="162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99592" y="1628800"/>
            <a:ext cx="7200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3716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8288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2860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개념에 따른 분류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파티션 유무에 따른 분류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1.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분할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인덱스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파티션테이블에서 사용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2.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비분할 인덱스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0746557"/>
              </p:ext>
            </p:extLst>
          </p:nvPr>
        </p:nvGraphicFramePr>
        <p:xfrm>
          <a:off x="899992" y="3429000"/>
          <a:ext cx="3600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비트맵 이미지" r:id="rId4" imgW="7392432" imgH="3924848" progId="Paint.Picture">
                  <p:embed/>
                </p:oleObj>
              </mc:Choice>
              <mc:Fallback>
                <p:oleObj name="비트맵 이미지" r:id="rId4" imgW="7392432" imgH="3924848" progId="Paint.Picture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992" y="3429000"/>
                        <a:ext cx="3600000" cy="288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개체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460754"/>
              </p:ext>
            </p:extLst>
          </p:nvPr>
        </p:nvGraphicFramePr>
        <p:xfrm>
          <a:off x="4644008" y="3717032"/>
          <a:ext cx="3600000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비트맵 이미지" r:id="rId6" imgW="8183117" imgH="3514286" progId="Paint.Picture">
                  <p:embed/>
                </p:oleObj>
              </mc:Choice>
              <mc:Fallback>
                <p:oleObj name="비트맵 이미지" r:id="rId6" imgW="8183117" imgH="3514286" progId="Paint.Picture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717032"/>
                        <a:ext cx="3600000" cy="252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44"/>
          <p:cNvSpPr>
            <a:spLocks noChangeArrowheads="1"/>
          </p:cNvSpPr>
          <p:nvPr/>
        </p:nvSpPr>
        <p:spPr bwMode="auto">
          <a:xfrm>
            <a:off x="323528" y="764629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/>
          <a:p>
            <a:pPr fontAlgn="base"/>
            <a:r>
              <a:rPr lang="en-US" altLang="ko-KR" sz="2800" b="1" dirty="0">
                <a:latin typeface="굴림" charset="-127"/>
                <a:ea typeface="굴림" charset="-127"/>
              </a:rPr>
              <a:t>2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dirty="0" smtClean="0">
                <a:latin typeface="+mj-lt"/>
                <a:ea typeface="굴림" charset="-127"/>
              </a:rPr>
              <a:t>인덱스의 종류</a:t>
            </a:r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 – </a:t>
            </a:r>
            <a:r>
              <a:rPr lang="ko-KR" altLang="en-US" sz="2800" b="1" dirty="0" smtClean="0">
                <a:latin typeface="굴림" pitchFamily="50" charset="-127"/>
                <a:ea typeface="굴림" pitchFamily="50" charset="-127"/>
              </a:rPr>
              <a:t>개념에 따른 분류</a:t>
            </a:r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(3/4)</a:t>
            </a:r>
            <a:endParaRPr lang="en-US" altLang="ko-KR" sz="280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5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827584" y="1629047"/>
            <a:ext cx="7200000" cy="162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99592" y="1628800"/>
            <a:ext cx="7200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3716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8288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2860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개념에 따른 분류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정렬 형태에 따른 분류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1.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정상 인덱스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2.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내림차순 인덱스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3.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역방향 인덱스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846780"/>
              </p:ext>
            </p:extLst>
          </p:nvPr>
        </p:nvGraphicFramePr>
        <p:xfrm>
          <a:off x="251520" y="3705882"/>
          <a:ext cx="2880000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비트맵 이미지" r:id="rId4" imgW="8183117" imgH="3514286" progId="Paint.Picture">
                  <p:embed/>
                </p:oleObj>
              </mc:Choice>
              <mc:Fallback>
                <p:oleObj name="비트맵 이미지" r:id="rId4" imgW="8183117" imgH="3514286" progId="Paint.Picture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705882"/>
                        <a:ext cx="2880000" cy="252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5" name="개체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72630"/>
              </p:ext>
            </p:extLst>
          </p:nvPr>
        </p:nvGraphicFramePr>
        <p:xfrm>
          <a:off x="3171683" y="3694172"/>
          <a:ext cx="2880000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비트맵 이미지" r:id="rId6" imgW="8183117" imgH="3514286" progId="Paint.Picture">
                  <p:embed/>
                </p:oleObj>
              </mc:Choice>
              <mc:Fallback>
                <p:oleObj name="비트맵 이미지" r:id="rId6" imgW="8183117" imgH="3514286" progId="Paint.Picture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683" y="3694172"/>
                        <a:ext cx="2880000" cy="252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" name="개체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121508"/>
              </p:ext>
            </p:extLst>
          </p:nvPr>
        </p:nvGraphicFramePr>
        <p:xfrm>
          <a:off x="6095598" y="3682742"/>
          <a:ext cx="2880000" cy="25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비트맵 이미지" r:id="rId8" imgW="8183117" imgH="3514286" progId="Paint.Picture">
                  <p:embed/>
                </p:oleObj>
              </mc:Choice>
              <mc:Fallback>
                <p:oleObj name="비트맵 이미지" r:id="rId8" imgW="8183117" imgH="3514286" progId="Paint.Picture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598" y="3682742"/>
                        <a:ext cx="2880000" cy="252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44"/>
          <p:cNvSpPr>
            <a:spLocks noChangeArrowheads="1"/>
          </p:cNvSpPr>
          <p:nvPr/>
        </p:nvSpPr>
        <p:spPr bwMode="auto">
          <a:xfrm>
            <a:off x="323528" y="764629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/>
          <a:p>
            <a:pPr fontAlgn="base"/>
            <a:r>
              <a:rPr lang="en-US" altLang="ko-KR" sz="2800" b="1" dirty="0">
                <a:latin typeface="굴림" charset="-127"/>
                <a:ea typeface="굴림" charset="-127"/>
              </a:rPr>
              <a:t>2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dirty="0" smtClean="0">
                <a:latin typeface="+mj-lt"/>
                <a:ea typeface="굴림" charset="-127"/>
              </a:rPr>
              <a:t>인덱스의 종류</a:t>
            </a:r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 – </a:t>
            </a:r>
            <a:r>
              <a:rPr lang="ko-KR" altLang="en-US" sz="2800" b="1" dirty="0" smtClean="0">
                <a:latin typeface="굴림" pitchFamily="50" charset="-127"/>
                <a:ea typeface="굴림" pitchFamily="50" charset="-127"/>
              </a:rPr>
              <a:t>개념에 따른 분류</a:t>
            </a:r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(4/4)</a:t>
            </a:r>
            <a:endParaRPr lang="en-US" altLang="ko-KR" sz="2800" b="1" dirty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6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827584" y="1629048"/>
            <a:ext cx="7200000" cy="86384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99592" y="1628800"/>
            <a:ext cx="720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9144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3716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8288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286000" indent="-457200" algn="l" fontAlgn="base" latinLnBrk="1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인덱스의 구조 형태에 따른 분류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1. B-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트리 인덱스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323528" y="764629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/>
          <a:p>
            <a:pPr fontAlgn="base"/>
            <a:r>
              <a:rPr lang="en-US" altLang="ko-KR" sz="2800" b="1" dirty="0">
                <a:latin typeface="굴림" charset="-127"/>
                <a:ea typeface="굴림" charset="-127"/>
              </a:rPr>
              <a:t>2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dirty="0" smtClean="0">
                <a:latin typeface="+mj-lt"/>
                <a:ea typeface="굴림" charset="-127"/>
              </a:rPr>
              <a:t>인덱스의 종류</a:t>
            </a:r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 – </a:t>
            </a:r>
            <a:r>
              <a:rPr lang="ko-KR" altLang="en-US" sz="2800" b="1" dirty="0" smtClean="0">
                <a:latin typeface="굴림" pitchFamily="50" charset="-127"/>
                <a:ea typeface="굴림" pitchFamily="50" charset="-127"/>
              </a:rPr>
              <a:t>구조 형태에 따른 분류</a:t>
            </a:r>
            <a:r>
              <a:rPr lang="en-US" altLang="ko-KR" sz="2800" b="1" dirty="0" smtClean="0">
                <a:latin typeface="굴림" pitchFamily="50" charset="-127"/>
                <a:ea typeface="굴림" pitchFamily="50" charset="-127"/>
              </a:rPr>
              <a:t>(1/4)</a:t>
            </a:r>
            <a:endParaRPr lang="en-US" altLang="ko-KR" sz="28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056410"/>
              </p:ext>
            </p:extLst>
          </p:nvPr>
        </p:nvGraphicFramePr>
        <p:xfrm>
          <a:off x="899592" y="2637352"/>
          <a:ext cx="7200000" cy="39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비트맵 이미지" r:id="rId4" imgW="7763959" imgH="5068007" progId="Paint.Picture">
                  <p:embed/>
                </p:oleObj>
              </mc:Choice>
              <mc:Fallback>
                <p:oleObj name="비트맵 이미지" r:id="rId4" imgW="7763959" imgH="5068007" progId="Paint.Picture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7352"/>
                        <a:ext cx="7200000" cy="39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99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6529</TotalTime>
  <Words>3143</Words>
  <Application>Microsoft Office PowerPoint</Application>
  <PresentationFormat>화면 슬라이드 쇼(4:3)</PresentationFormat>
  <Paragraphs>588</Paragraphs>
  <Slides>44</Slides>
  <Notes>8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6" baseType="lpstr">
      <vt:lpstr>광장</vt:lpstr>
      <vt:lpstr>비트맵 이미지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148</cp:revision>
  <dcterms:created xsi:type="dcterms:W3CDTF">2015-05-26T03:02:29Z</dcterms:created>
  <dcterms:modified xsi:type="dcterms:W3CDTF">2015-06-18T02:53:40Z</dcterms:modified>
</cp:coreProperties>
</file>