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://www.gurubee.net/download/attachments/24870953/1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개요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구성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실행과정</a:t>
            </a: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기타 구성 요소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11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DDL, DML, DCL </a:t>
            </a:r>
            <a:r>
              <a:rPr lang="ko-KR" altLang="en-US" sz="2000" b="1" smtClean="0"/>
              <a:t>이외의 요소들 </a:t>
            </a:r>
            <a:endParaRPr lang="en-US" altLang="ko-KR" sz="2000" b="1" smtClean="0"/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en-US" altLang="ko-KR" sz="2000" b="1" smtClean="0"/>
          </a:p>
        </p:txBody>
      </p: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05" y="2414481"/>
            <a:ext cx="6919560" cy="3243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 실행 과정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실행 분석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9" name="Rectangle 17"/>
          <p:cNvSpPr txBox="1">
            <a:spLocks noChangeArrowheads="1"/>
          </p:cNvSpPr>
          <p:nvPr/>
        </p:nvSpPr>
        <p:spPr>
          <a:xfrm>
            <a:off x="568902" y="257967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실행과정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실행 과정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11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2" name="Picture 2" descr="http://www.gurubee.net/download/attachments/24870953/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0877" y="2187026"/>
            <a:ext cx="688628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5"/>
          <p:cNvSpPr txBox="1"/>
          <p:nvPr/>
        </p:nvSpPr>
        <p:spPr>
          <a:xfrm>
            <a:off x="1972872" y="3843210"/>
            <a:ext cx="1027845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b="1" smtClean="0">
                <a:latin typeface="Arial" pitchFamily="34" charset="0"/>
                <a:cs typeface="Arial" pitchFamily="34" charset="0"/>
              </a:rPr>
              <a:t>Parse SQL</a:t>
            </a:r>
            <a:endParaRPr lang="ko-KR" altLang="en-US" sz="13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jigi.net/attach/1/432818777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2"/>
          <p:cNvSpPr txBox="1"/>
          <p:nvPr/>
        </p:nvSpPr>
        <p:spPr>
          <a:xfrm>
            <a:off x="6524153" y="116632"/>
            <a:ext cx="2588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smtClean="0">
                <a:solidFill>
                  <a:srgbClr val="FF0000"/>
                </a:solidFill>
                <a:latin typeface="+mn-ea"/>
              </a:rPr>
              <a:t>그림 출처 </a:t>
            </a:r>
            <a:r>
              <a:rPr lang="en-US" altLang="ko-KR" sz="120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</a:rPr>
              <a:t>지기닷넷 </a:t>
            </a:r>
            <a:r>
              <a:rPr lang="en-US" altLang="ko-KR" sz="1200" smtClean="0">
                <a:solidFill>
                  <a:srgbClr val="FF0000"/>
                </a:solidFill>
                <a:latin typeface="+mn-ea"/>
              </a:rPr>
              <a:t>: www.jigi.net</a:t>
            </a:r>
            <a:endParaRPr lang="ko-KR" altLang="en-US" sz="12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5521" y="548680"/>
            <a:ext cx="4320480" cy="151216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5228009" y="554772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480366" y="548680"/>
            <a:ext cx="1559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해석단계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(Parser)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80723" y="2190006"/>
            <a:ext cx="2592288" cy="76922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310914" y="2945894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563271" y="2939802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공유 풀 확인 단계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7216025" y="4175502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smtClean="0">
                <a:solidFill>
                  <a:srgbClr val="FF0000"/>
                </a:solidFill>
              </a:rPr>
              <a:t>(Least Recently Used)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3913" y="2136284"/>
            <a:ext cx="4749154" cy="4687426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5722944" y="1778908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11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2.2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1" name="TextBox 14"/>
          <p:cNvSpPr txBox="1"/>
          <p:nvPr/>
        </p:nvSpPr>
        <p:spPr>
          <a:xfrm>
            <a:off x="5975301" y="1825079"/>
            <a:ext cx="1122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chemeClr val="accent1"/>
                </a:solidFill>
                <a:latin typeface="+mn-ea"/>
              </a:rPr>
              <a:t>Hard Parse</a:t>
            </a:r>
            <a:endParaRPr lang="ko-KR" altLang="en-US" sz="1400" b="1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5441" y="3607307"/>
            <a:ext cx="2304256" cy="906980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619497" y="3284984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11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2.1</a:t>
            </a:r>
            <a:endParaRPr lang="en-US" altLang="ko-KR" sz="16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TextBox 17"/>
          <p:cNvSpPr txBox="1"/>
          <p:nvPr/>
        </p:nvSpPr>
        <p:spPr>
          <a:xfrm>
            <a:off x="871854" y="3331155"/>
            <a:ext cx="105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chemeClr val="accent1"/>
                </a:solidFill>
                <a:latin typeface="+mn-ea"/>
              </a:rPr>
              <a:t>Soft Parse</a:t>
            </a:r>
            <a:endParaRPr lang="ko-KR" altLang="en-US" sz="1400" b="1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76867" y="3215963"/>
            <a:ext cx="1399014" cy="573077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2442557" y="2947804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2672054" y="293637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최적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화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 단계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52731" y="4531980"/>
            <a:ext cx="2119094" cy="1129268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-5715" y="4919826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189492" y="491982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구문실행 단계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Oval 18"/>
          <p:cNvSpPr>
            <a:spLocks noChangeArrowheads="1"/>
          </p:cNvSpPr>
          <p:nvPr/>
        </p:nvSpPr>
        <p:spPr bwMode="auto">
          <a:xfrm>
            <a:off x="2482584" y="384428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2723511" y="3743320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행 소스 </a:t>
            </a:r>
            <a:endParaRPr lang="en-US" altLang="ko-KR" sz="1400" b="1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생성 단계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581247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실행 분석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2279" y="1970417"/>
            <a:ext cx="3891277" cy="1496109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62360" tIns="32472" rIns="32472" bIns="32472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967" indent="-168967" defTabSz="915001" fontAlgn="t"/>
            <a:endParaRPr lang="en-US" altLang="ko-KR" sz="1300" b="1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  <a:p>
            <a:pPr marL="168967" indent="-168967" defTabSz="915001" fontAlgn="t"/>
            <a:r>
              <a:rPr lang="en-US" altLang="ko-KR" sz="130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SELECT A.FIRST_NAME, A.LAST_NAME, B.DEPARTMENT_NAME</a:t>
            </a:r>
          </a:p>
          <a:p>
            <a:pPr marL="168967" indent="-168967" defTabSz="915001" fontAlgn="t"/>
            <a:r>
              <a:rPr lang="en-US" altLang="ko-KR" sz="130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  FROM EMPLOYEES A, DEPARTMENTS B</a:t>
            </a:r>
          </a:p>
          <a:p>
            <a:pPr marL="168967" indent="-168967" defTabSz="915001" fontAlgn="t"/>
            <a:r>
              <a:rPr lang="en-US" altLang="ko-KR" sz="130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 WHERE A.DEPARTMENT_ID = B.DEPARTMENT_ID</a:t>
            </a:r>
          </a:p>
          <a:p>
            <a:pPr marL="168967" indent="-168967" defTabSz="915001" fontAlgn="t"/>
            <a:r>
              <a:rPr lang="en-US" altLang="ko-KR" sz="130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   AND A.FIRST_NAME LIKE 'John</a:t>
            </a:r>
            <a:r>
              <a:rPr lang="en-US" altLang="ko-KR" sz="1300" smtClean="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%'</a:t>
            </a:r>
            <a:endParaRPr lang="en-US" altLang="ko-KR" sz="1300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2141" y="1805458"/>
            <a:ext cx="1036815" cy="294057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32472" tIns="32472" rIns="32472" bIns="32472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3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SQL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11228" y="1965533"/>
            <a:ext cx="3891277" cy="1496109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62360" tIns="32472" rIns="32472" bIns="32472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967" indent="-168967" defTabSz="915001" fontAlgn="t"/>
            <a:endParaRPr lang="en-US" altLang="ko-KR" sz="900" b="1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681090" y="1800574"/>
            <a:ext cx="1036815" cy="294057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32472" tIns="32472" rIns="32472" bIns="32472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3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실행계획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71348" y="3765734"/>
            <a:ext cx="5663721" cy="250422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62360" tIns="32472" rIns="32472" bIns="32472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967" indent="-168967" defTabSz="915001" fontAlgn="t"/>
            <a:endParaRPr lang="en-US" altLang="ko-KR" sz="900" b="1" smtClean="0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  <a:p>
            <a:pPr marL="168967" indent="-168967" defTabSz="915001" fontAlgn="t"/>
            <a:r>
              <a:rPr lang="en-US" altLang="ko-KR" sz="900" b="1" smtClean="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---------------------------------------------------------------------------------------------</a:t>
            </a:r>
            <a:endParaRPr lang="en-US" altLang="ko-KR" sz="900" b="1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 Id  | Operation                     | Name        | Rows  | Bytes | Cost (%CPU)| Time     |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---------------------------------------------------------------------------------------------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   0 | SELECT STATEMENT              |             |     1 |    34 |     3   (0)| 00:00:01 |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   1 |  NESTED LOOPS                 |             |       |       |            |          |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   2 |   NESTED LOOPS                |             |     1 |    34 |     3   (0)| 00:00:01 |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   3 |    TABLE ACCESS BY INDEX ROWID| EMPLOYEES   |     1 |    18 |     2   (0)| 00:00:01 |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|*  4 |     INDEX SKIP SCAN           | EMP_NAME_IX |     1 |       |     1   (0)| 00:00:01 |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|*  5 |    INDEX UNIQUE SCAN          | DEPT_ID_PK  |     1 |       |     0   (0)| 00:00:01 |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|   6 |   TABLE ACCESS BY INDEX ROWID | DEPARTMENTS |     1 |    16 |     1   (0)| 00:00:01 |</a:t>
            </a:r>
          </a:p>
          <a:p>
            <a:pPr marL="168967" indent="-168967" defTabSz="915001" fontAlgn="t"/>
            <a:r>
              <a:rPr lang="en-US" altLang="ko-KR" sz="900" b="1" smtClean="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---------------------------------------------------------------------------------------------</a:t>
            </a:r>
          </a:p>
          <a:p>
            <a:pPr marL="168967" indent="-168967" defTabSz="915001" fontAlgn="t"/>
            <a:r>
              <a:rPr lang="en-US" altLang="ko-KR" sz="900" b="1" smtClean="0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Predicate </a:t>
            </a:r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Information (identified by operation id):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---------------------------------------------------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   4 - access("A"."FIRST_NAME" LIKE 'John%')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       filter("A"."FIRST_NAME" LIKE 'John%')</a:t>
            </a:r>
          </a:p>
          <a:p>
            <a:pPr marL="168967" indent="-168967" defTabSz="915001" fontAlgn="t"/>
            <a:r>
              <a:rPr lang="en-US" altLang="ko-KR" sz="900" b="1">
                <a:solidFill>
                  <a:srgbClr val="000000"/>
                </a:solidFill>
                <a:latin typeface="SimHei" pitchFamily="2" charset="-122"/>
                <a:ea typeface="SimHei" pitchFamily="2" charset="-122"/>
              </a:rPr>
              <a:t>   5 - access("A"."DEPARTMENT_ID"="B"."DEPARTMENT_ID")</a:t>
            </a:r>
          </a:p>
          <a:p>
            <a:pPr marL="168967" indent="-168967" defTabSz="915001" fontAlgn="t"/>
            <a:endParaRPr lang="en-US" altLang="ko-KR" sz="900" b="1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941210" y="3600773"/>
            <a:ext cx="1609045" cy="355369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32472" tIns="32472" rIns="32472" bIns="32472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3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돋움" pitchFamily="50" charset="-127"/>
              </a:rPr>
              <a:t>DBMS_XPLAN</a:t>
            </a:r>
            <a:endParaRPr lang="en-US" altLang="ko-KR" sz="13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82141" y="145151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634498" y="1445418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사용자의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SQL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884355" y="2136826"/>
            <a:ext cx="3744416" cy="1264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4675740" y="1451510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1" name="TextBox 18"/>
          <p:cNvSpPr txBox="1"/>
          <p:nvPr/>
        </p:nvSpPr>
        <p:spPr>
          <a:xfrm>
            <a:off x="4928097" y="144541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세부적인 실행계획은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Optimizer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가 판단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26158" y="4253730"/>
            <a:ext cx="2304255" cy="202302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62360" tIns="32472" rIns="32472" bIns="32472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967" indent="-168967" defTabSz="915001" fontAlgn="t"/>
            <a:endParaRPr lang="en-US" altLang="ko-KR" sz="900" b="1" smtClean="0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  <a:p>
            <a:r>
              <a:rPr lang="en-US" altLang="ko-KR" sz="900" smtClean="0">
                <a:solidFill>
                  <a:srgbClr val="FF0000"/>
                </a:solidFill>
              </a:rPr>
              <a:t>EXPLAIN </a:t>
            </a:r>
            <a:r>
              <a:rPr lang="en-US" altLang="ko-KR" sz="900">
                <a:solidFill>
                  <a:srgbClr val="FF0000"/>
                </a:solidFill>
              </a:rPr>
              <a:t>PLAN FOR</a:t>
            </a:r>
          </a:p>
          <a:p>
            <a:r>
              <a:rPr lang="en-US" altLang="ko-KR" sz="900"/>
              <a:t>SELECT A.FIRST_NAME</a:t>
            </a:r>
            <a:r>
              <a:rPr lang="en-US" altLang="ko-KR" sz="900" smtClean="0"/>
              <a:t>,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       A.LAST_NAME,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       B.DEPARTMENT_NAME</a:t>
            </a:r>
            <a:endParaRPr lang="en-US" altLang="ko-KR" sz="900"/>
          </a:p>
          <a:p>
            <a:r>
              <a:rPr lang="en-US" altLang="ko-KR" sz="900"/>
              <a:t>  FROM EMPLOYEES A</a:t>
            </a:r>
            <a:r>
              <a:rPr lang="en-US" altLang="ko-KR" sz="900" smtClean="0"/>
              <a:t>,</a:t>
            </a:r>
          </a:p>
          <a:p>
            <a:r>
              <a:rPr lang="en-US" altLang="ko-KR" sz="900"/>
              <a:t> </a:t>
            </a:r>
            <a:r>
              <a:rPr lang="en-US" altLang="ko-KR" sz="900" smtClean="0"/>
              <a:t>          </a:t>
            </a:r>
            <a:r>
              <a:rPr lang="en-US" altLang="ko-KR" sz="900"/>
              <a:t>DEPARTMENTS B</a:t>
            </a:r>
          </a:p>
          <a:p>
            <a:r>
              <a:rPr lang="en-US" altLang="ko-KR" sz="900"/>
              <a:t> WHERE A.DEPARTMENT_ID </a:t>
            </a:r>
            <a:endParaRPr lang="en-US" altLang="ko-KR" sz="900" smtClean="0"/>
          </a:p>
          <a:p>
            <a:r>
              <a:rPr lang="en-US" altLang="ko-KR" sz="900"/>
              <a:t> </a:t>
            </a:r>
            <a:r>
              <a:rPr lang="en-US" altLang="ko-KR" sz="900" smtClean="0"/>
              <a:t>       = </a:t>
            </a:r>
            <a:r>
              <a:rPr lang="en-US" altLang="ko-KR" sz="900"/>
              <a:t>B.DEPARTMENT_ID</a:t>
            </a:r>
          </a:p>
          <a:p>
            <a:r>
              <a:rPr lang="en-US" altLang="ko-KR" sz="900"/>
              <a:t>   AND A.FIRST_NAME LIKE 'John</a:t>
            </a:r>
            <a:r>
              <a:rPr lang="en-US" altLang="ko-KR" sz="900" smtClean="0"/>
              <a:t>%';</a:t>
            </a:r>
          </a:p>
          <a:p>
            <a:endParaRPr lang="en-US" altLang="ko-KR" sz="900" b="1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  <a:p>
            <a:r>
              <a:rPr lang="en-US" altLang="ko-KR" sz="900">
                <a:solidFill>
                  <a:srgbClr val="FF0000"/>
                </a:solidFill>
              </a:rPr>
              <a:t>SELECT * </a:t>
            </a:r>
          </a:p>
          <a:p>
            <a:r>
              <a:rPr lang="en-US" altLang="ko-KR" sz="900">
                <a:solidFill>
                  <a:srgbClr val="FF0000"/>
                </a:solidFill>
              </a:rPr>
              <a:t>  FROM TABLE(DBMS_XPLAN.DISPLAY)</a:t>
            </a:r>
            <a:r>
              <a:rPr lang="en-US" altLang="ko-KR" sz="900"/>
              <a:t>;</a:t>
            </a:r>
            <a:endParaRPr lang="en-US" altLang="ko-KR" sz="900" b="1">
              <a:solidFill>
                <a:srgbClr val="000000"/>
              </a:solidFill>
              <a:latin typeface="SimHei" pitchFamily="2" charset="-122"/>
              <a:ea typeface="SimHei" pitchFamily="2" charset="-122"/>
            </a:endParaRP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382141" y="3732906"/>
            <a:ext cx="304800" cy="304800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/>
            <a:r>
              <a:rPr lang="en-US" altLang="ko-KR" sz="2000" b="1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</a:t>
            </a:r>
            <a:endParaRPr lang="en-US" altLang="ko-KR" sz="2000" b="1" dirty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634498" y="3617088"/>
            <a:ext cx="222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DBMS_XPLAN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을 이용한 </a:t>
            </a:r>
            <a:endParaRPr lang="en-US" altLang="ko-KR" sz="1400" b="1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정확한 실행내역 확인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6020" y="3108772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역활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의 수행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29146" y="2838897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2914" y="2418209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6020" y="23642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개요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1974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년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IBM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연구소에서 발표된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SEQUEL(Structured English QUery Language)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에서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유래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특징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1.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비절차적인 언어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2.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대화식 질의어 사용 가능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3.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다른 종류의 범용 프로그래밍 언어로 작성된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프로그램에 내장 시킨 형태로도 사용 가능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4.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각각의 레코드 단위가 아닌 레코드 집합 단위로 처리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5.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관계대수와 관계해석을 기초로한 고급 데이터 언어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6.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이해하기 쉬운 형태로 표현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en-US" altLang="ko-KR" sz="2800" b="1"/>
              <a:t>SQL(Structured Query Language</a:t>
            </a:r>
            <a:r>
              <a:rPr lang="en-US" altLang="ko-KR" sz="2800" b="1" smtClean="0"/>
              <a:t>) </a:t>
            </a:r>
            <a:endParaRPr lang="en-US" altLang="ko-KR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스키마 객체 생성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변경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제거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CREATE, ALTER, DROP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데이터의 조회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입력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SELECT, INSERT, UPDATE, DELETE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트렌잭션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/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세션 관리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COMMIT, ROLLBACK, CONN, DISC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권한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관리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GRANT, REVOKE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SQL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역활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767"/>
          <p:cNvCxnSpPr>
            <a:cxnSpLocks noChangeShapeType="1"/>
          </p:cNvCxnSpPr>
          <p:nvPr/>
        </p:nvCxnSpPr>
        <p:spPr bwMode="auto">
          <a:xfrm rot="5400000" flipH="1" flipV="1">
            <a:off x="445173" y="4260325"/>
            <a:ext cx="1573540" cy="945733"/>
          </a:xfrm>
          <a:prstGeom prst="bentConnector3">
            <a:avLst>
              <a:gd name="adj1" fmla="val 82687"/>
            </a:avLst>
          </a:prstGeom>
          <a:noFill/>
          <a:ln w="19050" algn="ctr">
            <a:solidFill>
              <a:srgbClr val="0240A6"/>
            </a:solidFill>
            <a:prstDash val="sysDash"/>
            <a:round/>
            <a:headEnd type="triangle"/>
            <a:tailEnd type="none" w="med" len="lg"/>
          </a:ln>
        </p:spPr>
      </p:cxnSp>
      <p:cxnSp>
        <p:nvCxnSpPr>
          <p:cNvPr id="6" name="Shape 767"/>
          <p:cNvCxnSpPr>
            <a:cxnSpLocks noChangeShapeType="1"/>
            <a:stCxn id="10" idx="2"/>
          </p:cNvCxnSpPr>
          <p:nvPr/>
        </p:nvCxnSpPr>
        <p:spPr bwMode="auto">
          <a:xfrm rot="16200000" flipH="1">
            <a:off x="508577" y="2471140"/>
            <a:ext cx="1423306" cy="973709"/>
          </a:xfrm>
          <a:prstGeom prst="bentConnector3">
            <a:avLst>
              <a:gd name="adj1" fmla="val 80516"/>
            </a:avLst>
          </a:prstGeom>
          <a:noFill/>
          <a:ln w="19050" algn="ctr">
            <a:solidFill>
              <a:srgbClr val="C00000"/>
            </a:solidFill>
            <a:prstDash val="sysDash"/>
            <a:round/>
            <a:headEnd type="triangle"/>
            <a:tailEnd type="none" w="med" len="lg"/>
          </a:ln>
        </p:spPr>
      </p:cxnSp>
      <p:pic>
        <p:nvPicPr>
          <p:cNvPr id="7" name="Picture 185" descr="04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33" y="1662242"/>
            <a:ext cx="8620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41015" y="2092454"/>
            <a:ext cx="3847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>
              <a:buClr>
                <a:srgbClr val="003399"/>
              </a:buClr>
              <a:buSzPct val="60000"/>
            </a:pPr>
            <a:r>
              <a:rPr lang="ko-KR" altLang="en-US" sz="1000" dirty="0" smtClean="0">
                <a:latin typeface="+mn-ea"/>
              </a:rPr>
              <a:t>사용자</a:t>
            </a:r>
            <a:endParaRPr lang="en-US" altLang="ko-KR" sz="1000" dirty="0">
              <a:latin typeface="+mn-ea"/>
            </a:endParaRPr>
          </a:p>
        </p:txBody>
      </p:sp>
      <p:pic>
        <p:nvPicPr>
          <p:cNvPr id="11" name="Picture 25" descr="j043394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33" y="1401892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722"/>
          <p:cNvSpPr>
            <a:spLocks noChangeArrowheads="1"/>
          </p:cNvSpPr>
          <p:nvPr/>
        </p:nvSpPr>
        <p:spPr bwMode="auto">
          <a:xfrm flipH="1">
            <a:off x="1128747" y="2640637"/>
            <a:ext cx="3601050" cy="2289648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1B412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-53975" algn="ctr" defTabSz="762000" eaLnBrk="0" hangingPunct="0">
              <a:buFontTx/>
              <a:buChar char="•"/>
            </a:pPr>
            <a:endParaRPr lang="ko-KR" altLang="en-US" sz="80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4" name="Rectangle 76" descr="그림51"/>
          <p:cNvSpPr>
            <a:spLocks noChangeArrowheads="1"/>
          </p:cNvSpPr>
          <p:nvPr/>
        </p:nvSpPr>
        <p:spPr bwMode="auto">
          <a:xfrm flipH="1">
            <a:off x="1128430" y="2554020"/>
            <a:ext cx="3600000" cy="288000"/>
          </a:xfrm>
          <a:prstGeom prst="rect">
            <a:avLst/>
          </a:prstGeom>
          <a:gradFill>
            <a:gsLst>
              <a:gs pos="4000">
                <a:srgbClr val="2A22D0"/>
              </a:gs>
              <a:gs pos="10000">
                <a:schemeClr val="bg1"/>
              </a:gs>
              <a:gs pos="19000">
                <a:srgbClr val="0117B7"/>
              </a:gs>
            </a:gsLst>
            <a:lin ang="5400000" scaled="0"/>
          </a:gradFill>
          <a:ln w="12700" algn="ctr">
            <a:solidFill>
              <a:srgbClr val="0117B7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defRPr/>
            </a:pPr>
            <a:r>
              <a:rPr lang="ko-KR" altLang="en-US" sz="1200" spc="-150" dirty="0" smtClean="0">
                <a:solidFill>
                  <a:srgbClr val="FFFFFF"/>
                </a:solidFill>
                <a:latin typeface="+mj-lt"/>
                <a:ea typeface="굴림체" pitchFamily="49" charset="-127"/>
              </a:rPr>
              <a:t>조회 결과</a:t>
            </a:r>
            <a:endParaRPr lang="ko-KR" altLang="en-US" sz="1200" spc="-150" dirty="0">
              <a:solidFill>
                <a:srgbClr val="FFFFFF"/>
              </a:solidFill>
              <a:latin typeface="+mj-lt"/>
              <a:ea typeface="굴림체" pitchFamily="49" charset="-127"/>
            </a:endParaRPr>
          </a:p>
        </p:txBody>
      </p:sp>
      <p:pic>
        <p:nvPicPr>
          <p:cNvPr id="15" name="Picture 18" descr="j0431576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5702" y="5519961"/>
            <a:ext cx="6667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05067" y="6119466"/>
            <a:ext cx="81272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>
              <a:buClr>
                <a:srgbClr val="003399"/>
              </a:buClr>
              <a:buSzPct val="60000"/>
            </a:pPr>
            <a:r>
              <a:rPr lang="ko-KR" altLang="en-US" sz="1000" dirty="0" smtClean="0">
                <a:latin typeface="+mn-ea"/>
              </a:rPr>
              <a:t>응용 프로그램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7" name="Rectangle 722"/>
          <p:cNvSpPr>
            <a:spLocks noChangeArrowheads="1"/>
          </p:cNvSpPr>
          <p:nvPr/>
        </p:nvSpPr>
        <p:spPr bwMode="auto">
          <a:xfrm flipH="1">
            <a:off x="1245587" y="1416500"/>
            <a:ext cx="1728841" cy="866604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1B412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-53975" algn="ctr" defTabSz="762000" eaLnBrk="0" hangingPunct="0">
              <a:buFontTx/>
              <a:buChar char="•"/>
            </a:pPr>
            <a:endParaRPr lang="ko-KR" altLang="en-US" sz="800">
              <a:solidFill>
                <a:schemeClr val="bg1"/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8" name="Rectangle 76" descr="그림51"/>
          <p:cNvSpPr>
            <a:spLocks noChangeArrowheads="1"/>
          </p:cNvSpPr>
          <p:nvPr/>
        </p:nvSpPr>
        <p:spPr bwMode="auto">
          <a:xfrm flipH="1">
            <a:off x="1245270" y="1329884"/>
            <a:ext cx="1729159" cy="230509"/>
          </a:xfrm>
          <a:prstGeom prst="rect">
            <a:avLst/>
          </a:prstGeom>
          <a:gradFill>
            <a:gsLst>
              <a:gs pos="4000">
                <a:srgbClr val="2A22D0"/>
              </a:gs>
              <a:gs pos="10000">
                <a:schemeClr val="bg1"/>
              </a:gs>
              <a:gs pos="19000">
                <a:srgbClr val="0117B7"/>
              </a:gs>
            </a:gsLst>
            <a:lin ang="5400000" scaled="0"/>
          </a:gradFill>
          <a:ln w="12700" algn="ctr">
            <a:solidFill>
              <a:srgbClr val="0117B7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>
              <a:defRPr/>
            </a:pPr>
            <a:r>
              <a:rPr lang="ko-KR" altLang="en-US" sz="1200" spc="-150" dirty="0" smtClean="0">
                <a:solidFill>
                  <a:srgbClr val="FFFFFF"/>
                </a:solidFill>
                <a:latin typeface="+mj-lt"/>
                <a:ea typeface="굴림체" pitchFamily="49" charset="-127"/>
              </a:rPr>
              <a:t>대화형 </a:t>
            </a:r>
            <a:r>
              <a:rPr lang="en-US" altLang="ko-KR" sz="1200" spc="-150" dirty="0" smtClean="0">
                <a:solidFill>
                  <a:srgbClr val="FFFFFF"/>
                </a:solidFill>
                <a:latin typeface="+mj-lt"/>
                <a:ea typeface="굴림체" pitchFamily="49" charset="-127"/>
              </a:rPr>
              <a:t>SQL</a:t>
            </a:r>
            <a:endParaRPr lang="ko-KR" altLang="en-US" sz="1200" spc="-150" dirty="0">
              <a:solidFill>
                <a:srgbClr val="FFFFFF"/>
              </a:solidFill>
              <a:latin typeface="+mj-lt"/>
              <a:ea typeface="굴림체" pitchFamily="49" charset="-127"/>
            </a:endParaRPr>
          </a:p>
        </p:txBody>
      </p:sp>
      <p:sp>
        <p:nvSpPr>
          <p:cNvPr id="19" name="Rectangle 1571"/>
          <p:cNvSpPr>
            <a:spLocks noChangeArrowheads="1"/>
          </p:cNvSpPr>
          <p:nvPr/>
        </p:nvSpPr>
        <p:spPr bwMode="auto">
          <a:xfrm>
            <a:off x="1351912" y="1650035"/>
            <a:ext cx="1427002" cy="6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+mj-lt"/>
              </a:rPr>
              <a:t>SELECT *</a:t>
            </a:r>
            <a:endParaRPr lang="ko-KR" altLang="ko-KR" sz="1000" dirty="0" smtClean="0">
              <a:latin typeface="+mj-lt"/>
            </a:endParaRPr>
          </a:p>
          <a:p>
            <a:r>
              <a:rPr lang="en-US" altLang="ko-KR" sz="1000" dirty="0" smtClean="0">
                <a:latin typeface="+mj-lt"/>
              </a:rPr>
              <a:t>FROM EMPLOYEES</a:t>
            </a:r>
            <a:endParaRPr lang="ko-KR" altLang="ko-KR" sz="1000" dirty="0" smtClean="0">
              <a:latin typeface="+mj-lt"/>
            </a:endParaRPr>
          </a:p>
          <a:p>
            <a:r>
              <a:rPr lang="en-US" altLang="ko-KR" sz="1000" dirty="0" smtClean="0">
                <a:latin typeface="+mj-lt"/>
              </a:rPr>
              <a:t>WHERE SALARY &gt; 10000</a:t>
            </a:r>
            <a:endParaRPr lang="ko-KR" altLang="ko-KR" sz="1000" dirty="0">
              <a:latin typeface="+mj-lt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51698" y="5299521"/>
            <a:ext cx="1729159" cy="953220"/>
            <a:chOff x="1402681" y="315540"/>
            <a:chExt cx="1729159" cy="953220"/>
          </a:xfrm>
        </p:grpSpPr>
        <p:sp>
          <p:nvSpPr>
            <p:cNvPr id="74" name="Rectangle 722"/>
            <p:cNvSpPr>
              <a:spLocks noChangeArrowheads="1"/>
            </p:cNvSpPr>
            <p:nvPr/>
          </p:nvSpPr>
          <p:spPr bwMode="auto">
            <a:xfrm flipH="1">
              <a:off x="1402998" y="402156"/>
              <a:ext cx="1728841" cy="86660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1B412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buFontTx/>
                <a:buChar char="•"/>
              </a:pPr>
              <a:endParaRPr lang="ko-KR" altLang="en-US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sp>
          <p:nvSpPr>
            <p:cNvPr id="75" name="Rectangle 76" descr="그림51"/>
            <p:cNvSpPr>
              <a:spLocks noChangeArrowheads="1"/>
            </p:cNvSpPr>
            <p:nvPr/>
          </p:nvSpPr>
          <p:spPr bwMode="auto">
            <a:xfrm flipH="1">
              <a:off x="1402681" y="315540"/>
              <a:ext cx="1729159" cy="230509"/>
            </a:xfrm>
            <a:prstGeom prst="rect">
              <a:avLst/>
            </a:prstGeom>
            <a:gradFill>
              <a:gsLst>
                <a:gs pos="4000">
                  <a:srgbClr val="2A22D0"/>
                </a:gs>
                <a:gs pos="10000">
                  <a:schemeClr val="bg1"/>
                </a:gs>
                <a:gs pos="19000">
                  <a:srgbClr val="0117B7"/>
                </a:gs>
              </a:gsLst>
              <a:lin ang="5400000" scaled="0"/>
            </a:gradFill>
            <a:ln w="12700" algn="ctr">
              <a:solidFill>
                <a:srgbClr val="0117B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2000">
                <a:defRPr/>
              </a:pPr>
              <a:r>
                <a:rPr lang="ko-KR" altLang="en-US" sz="1200" spc="-150" dirty="0" smtClean="0">
                  <a:solidFill>
                    <a:srgbClr val="FFFFFF"/>
                  </a:solidFill>
                  <a:latin typeface="+mj-lt"/>
                  <a:ea typeface="굴림체" pitchFamily="49" charset="-127"/>
                </a:rPr>
                <a:t>프로그램방식 </a:t>
              </a:r>
              <a:r>
                <a:rPr lang="en-US" altLang="ko-KR" sz="1200" spc="-150" dirty="0" smtClean="0">
                  <a:solidFill>
                    <a:srgbClr val="FFFFFF"/>
                  </a:solidFill>
                  <a:latin typeface="+mj-lt"/>
                  <a:ea typeface="굴림체" pitchFamily="49" charset="-127"/>
                </a:rPr>
                <a:t>SQL</a:t>
              </a:r>
              <a:endParaRPr lang="ko-KR" altLang="en-US" sz="1200" spc="-150" dirty="0">
                <a:solidFill>
                  <a:srgbClr val="FFFFFF"/>
                </a:solidFill>
                <a:latin typeface="+mj-lt"/>
                <a:ea typeface="굴림체" pitchFamily="49" charset="-127"/>
              </a:endParaRPr>
            </a:p>
          </p:txBody>
        </p:sp>
        <p:sp>
          <p:nvSpPr>
            <p:cNvPr id="76" name="Rectangle 1571"/>
            <p:cNvSpPr>
              <a:spLocks noChangeArrowheads="1"/>
            </p:cNvSpPr>
            <p:nvPr/>
          </p:nvSpPr>
          <p:spPr bwMode="auto">
            <a:xfrm>
              <a:off x="1509323" y="635691"/>
              <a:ext cx="1427002" cy="61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+mj-lt"/>
                </a:rPr>
                <a:t>SELECT *</a:t>
              </a:r>
              <a:endParaRPr lang="ko-KR" altLang="ko-KR" sz="1000" dirty="0" smtClean="0">
                <a:latin typeface="+mj-lt"/>
              </a:endParaRPr>
            </a:p>
            <a:p>
              <a:r>
                <a:rPr lang="en-US" altLang="ko-KR" sz="1000" dirty="0" smtClean="0">
                  <a:latin typeface="+mj-lt"/>
                </a:rPr>
                <a:t>FROM EMPLOYEES</a:t>
              </a:r>
              <a:endParaRPr lang="ko-KR" altLang="ko-KR" sz="1000" dirty="0" smtClean="0">
                <a:latin typeface="+mj-lt"/>
              </a:endParaRPr>
            </a:p>
            <a:p>
              <a:r>
                <a:rPr lang="en-US" altLang="ko-KR" sz="1000" dirty="0" smtClean="0">
                  <a:latin typeface="+mj-lt"/>
                </a:rPr>
                <a:t>WHERE SALARY &gt; 10000</a:t>
              </a:r>
              <a:endParaRPr lang="ko-KR" altLang="ko-KR" sz="1000" dirty="0">
                <a:latin typeface="+mj-lt"/>
              </a:endParaRPr>
            </a:p>
          </p:txBody>
        </p:sp>
      </p:grpSp>
      <p:pic>
        <p:nvPicPr>
          <p:cNvPr id="21" name="Object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7297" y="2880718"/>
            <a:ext cx="3454400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345"/>
          <p:cNvSpPr txBox="1">
            <a:spLocks noChangeArrowheads="1"/>
          </p:cNvSpPr>
          <p:nvPr/>
        </p:nvSpPr>
        <p:spPr bwMode="auto">
          <a:xfrm>
            <a:off x="685919" y="3470682"/>
            <a:ext cx="2693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dirty="0" smtClean="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rPr>
              <a:t>응답</a:t>
            </a:r>
            <a:endParaRPr lang="ko-KR" altLang="en-US" sz="1200" spc="-150" dirty="0">
              <a:solidFill>
                <a:srgbClr val="C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+mn-ea"/>
            </a:endParaRPr>
          </a:p>
        </p:txBody>
      </p:sp>
      <p:sp>
        <p:nvSpPr>
          <p:cNvPr id="23" name="TextBox 100"/>
          <p:cNvSpPr txBox="1"/>
          <p:nvPr/>
        </p:nvSpPr>
        <p:spPr>
          <a:xfrm>
            <a:off x="697349" y="3949338"/>
            <a:ext cx="2693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dirty="0" smtClean="0">
                <a:solidFill>
                  <a:srgbClr val="2A22D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rPr>
              <a:t>응답</a:t>
            </a:r>
            <a:endParaRPr lang="ko-KR" altLang="en-US" sz="1200" spc="-150" dirty="0">
              <a:solidFill>
                <a:srgbClr val="2A22D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021050" y="1545908"/>
            <a:ext cx="2341947" cy="4494097"/>
            <a:chOff x="5544320" y="1052736"/>
            <a:chExt cx="1836000" cy="4494097"/>
          </a:xfrm>
        </p:grpSpPr>
        <p:sp>
          <p:nvSpPr>
            <p:cNvPr id="36" name="Rectangle 384"/>
            <p:cNvSpPr>
              <a:spLocks noChangeArrowheads="1"/>
            </p:cNvSpPr>
            <p:nvPr/>
          </p:nvSpPr>
          <p:spPr bwMode="auto">
            <a:xfrm>
              <a:off x="5544320" y="1154833"/>
              <a:ext cx="1836000" cy="4392000"/>
            </a:xfrm>
            <a:prstGeom prst="rect">
              <a:avLst/>
            </a:prstGeom>
            <a:solidFill>
              <a:srgbClr val="C8E6F8"/>
            </a:solidFill>
            <a:ln w="3175" algn="ctr">
              <a:solidFill>
                <a:srgbClr val="57B0E7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2000">
                <a:lnSpc>
                  <a:spcPct val="90000"/>
                </a:lnSpc>
              </a:pPr>
              <a:endParaRPr lang="ko-KR" altLang="en-US" sz="1200">
                <a:latin typeface="+mj-lt"/>
                <a:ea typeface="HY헤드라인M" pitchFamily="18" charset="-127"/>
              </a:endParaRPr>
            </a:p>
          </p:txBody>
        </p:sp>
        <p:sp>
          <p:nvSpPr>
            <p:cNvPr id="37" name="Rectangle 76"/>
            <p:cNvSpPr>
              <a:spLocks noChangeArrowheads="1"/>
            </p:cNvSpPr>
            <p:nvPr/>
          </p:nvSpPr>
          <p:spPr bwMode="auto">
            <a:xfrm flipH="1">
              <a:off x="5586852" y="1193824"/>
              <a:ext cx="1440562" cy="183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ctr" defTabSz="762000">
                <a:lnSpc>
                  <a:spcPct val="90000"/>
                </a:lnSpc>
                <a:buClr>
                  <a:srgbClr val="003399"/>
                </a:buClr>
                <a:buSzPct val="60000"/>
              </a:pPr>
              <a:r>
                <a:rPr lang="en-US" altLang="ko-KR" sz="1000" dirty="0" smtClean="0">
                  <a:solidFill>
                    <a:srgbClr val="FFFFFF"/>
                  </a:solidFill>
                  <a:latin typeface="+mj-lt"/>
                  <a:ea typeface="HY헤드라인M" pitchFamily="18" charset="-127"/>
                </a:rPr>
                <a:t>DBMS</a:t>
              </a:r>
              <a:endParaRPr lang="en-US" altLang="ko-KR" sz="1000" dirty="0">
                <a:solidFill>
                  <a:srgbClr val="FFFFFF"/>
                </a:solidFill>
                <a:latin typeface="+mj-lt"/>
                <a:ea typeface="HY헤드라인M" pitchFamily="18" charset="-127"/>
              </a:endParaRPr>
            </a:p>
          </p:txBody>
        </p:sp>
        <p:pic>
          <p:nvPicPr>
            <p:cNvPr id="38" name="Picture 24" descr="j0431637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72849" y="1052736"/>
              <a:ext cx="540212" cy="539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9" name="그룹 38"/>
            <p:cNvGrpSpPr>
              <a:grpSpLocks/>
            </p:cNvGrpSpPr>
            <p:nvPr/>
          </p:nvGrpSpPr>
          <p:grpSpPr bwMode="auto">
            <a:xfrm>
              <a:off x="5605662" y="1658758"/>
              <a:ext cx="1249362" cy="171450"/>
              <a:chOff x="-1209292" y="1457744"/>
              <a:chExt cx="2331907" cy="206022"/>
            </a:xfrm>
          </p:grpSpPr>
          <p:sp>
            <p:nvSpPr>
              <p:cNvPr id="72" name="AutoShape 172"/>
              <p:cNvSpPr>
                <a:spLocks noChangeArrowheads="1"/>
              </p:cNvSpPr>
              <p:nvPr/>
            </p:nvSpPr>
            <p:spPr bwMode="auto">
              <a:xfrm>
                <a:off x="-1209292" y="1457744"/>
                <a:ext cx="2331907" cy="206022"/>
              </a:xfrm>
              <a:prstGeom prst="roundRect">
                <a:avLst>
                  <a:gd name="adj" fmla="val 3754"/>
                </a:avLst>
              </a:prstGeom>
              <a:gradFill>
                <a:gsLst>
                  <a:gs pos="4000">
                    <a:srgbClr val="0168FF"/>
                  </a:gs>
                  <a:gs pos="10000">
                    <a:schemeClr val="bg1"/>
                  </a:gs>
                  <a:gs pos="19000">
                    <a:srgbClr val="0087E2"/>
                  </a:gs>
                </a:gsLst>
                <a:lin ang="5400000" scaled="0"/>
              </a:gradFill>
              <a:ln w="12700" algn="ctr">
                <a:solidFill>
                  <a:srgbClr val="0058D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62000">
                  <a:lnSpc>
                    <a:spcPct val="90000"/>
                  </a:lnSpc>
                  <a:defRPr/>
                </a:pPr>
                <a:endParaRPr lang="ko-KR" altLang="ko-KR" dirty="0">
                  <a:solidFill>
                    <a:srgbClr val="FFFFFF"/>
                  </a:solidFill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73" name="Rectangle 236"/>
              <p:cNvSpPr>
                <a:spLocks noChangeArrowheads="1"/>
              </p:cNvSpPr>
              <p:nvPr/>
            </p:nvSpPr>
            <p:spPr bwMode="auto">
              <a:xfrm>
                <a:off x="-1091584" y="1470802"/>
                <a:ext cx="1694069" cy="16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0513" indent="-290513" defTabSz="500063" eaLnBrk="0" hangingPunct="0">
                  <a:buClr>
                    <a:srgbClr val="003399"/>
                  </a:buClr>
                  <a:buSzPct val="60000"/>
                </a:pPr>
                <a:r>
                  <a:rPr lang="en-US" altLang="ko-KR" sz="900" dirty="0" smtClean="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Parser</a:t>
                </a:r>
                <a:endParaRPr lang="en-US" altLang="ko-KR" sz="900" dirty="0">
                  <a:solidFill>
                    <a:schemeClr val="bg1"/>
                  </a:solidFill>
                  <a:latin typeface="+mj-lt"/>
                  <a:ea typeface="HY견고딕" pitchFamily="18" charset="-127"/>
                </a:endParaRPr>
              </a:p>
            </p:txBody>
          </p:sp>
        </p:grpSp>
        <p:sp>
          <p:nvSpPr>
            <p:cNvPr id="40" name="Rectangle 1564"/>
            <p:cNvSpPr>
              <a:spLocks noChangeArrowheads="1"/>
            </p:cNvSpPr>
            <p:nvPr/>
          </p:nvSpPr>
          <p:spPr bwMode="auto">
            <a:xfrm>
              <a:off x="5599312" y="1813303"/>
              <a:ext cx="1665523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41" name="그룹 40"/>
            <p:cNvGrpSpPr>
              <a:grpSpLocks/>
            </p:cNvGrpSpPr>
            <p:nvPr/>
          </p:nvGrpSpPr>
          <p:grpSpPr bwMode="auto">
            <a:xfrm>
              <a:off x="5625739" y="1864483"/>
              <a:ext cx="1604249" cy="590916"/>
              <a:chOff x="3502933" y="1705216"/>
              <a:chExt cx="712738" cy="410122"/>
            </a:xfrm>
          </p:grpSpPr>
          <p:grpSp>
            <p:nvGrpSpPr>
              <p:cNvPr id="68" name="그룹 67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70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71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en-US" altLang="ko-KR" sz="900" dirty="0" smtClean="0">
                      <a:solidFill>
                        <a:srgbClr val="FFFFFF"/>
                      </a:solidFill>
                      <a:latin typeface="+mn-ea"/>
                    </a:rPr>
                    <a:t>SQL</a:t>
                  </a:r>
                  <a:r>
                    <a:rPr lang="ko-KR" altLang="en-US" sz="900" dirty="0" smtClean="0">
                      <a:solidFill>
                        <a:srgbClr val="FFFFFF"/>
                      </a:solidFill>
                      <a:latin typeface="+mn-ea"/>
                    </a:rPr>
                    <a:t>문 분석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9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12903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dirty="0" smtClean="0">
                    <a:latin typeface="+mj-lt"/>
                  </a:rPr>
                  <a:t> </a:t>
                </a:r>
                <a:r>
                  <a:rPr lang="ko-KR" altLang="en-US" sz="1000" dirty="0" smtClean="0">
                    <a:latin typeface="+mj-lt"/>
                  </a:rPr>
                  <a:t>메모리에 있는지 확인</a:t>
                </a:r>
                <a:endParaRPr lang="en-US" altLang="ko-KR" sz="1000" dirty="0" smtClean="0">
                  <a:latin typeface="+mj-lt"/>
                </a:endParaRPr>
              </a:p>
              <a:p>
                <a:pPr marL="82550" indent="-82550" defTabSz="417513">
                  <a:buClr>
                    <a:srgbClr val="6CA62C"/>
                  </a:buClr>
                  <a:defRPr/>
                </a:pPr>
                <a:r>
                  <a:rPr lang="en-US" altLang="ko-KR" sz="1000" dirty="0" smtClean="0">
                    <a:latin typeface="+mj-lt"/>
                  </a:rPr>
                  <a:t>   </a:t>
                </a:r>
                <a:r>
                  <a:rPr lang="ko-KR" altLang="en-US" sz="1000" dirty="0" err="1" smtClean="0">
                    <a:latin typeface="+mj-lt"/>
                  </a:rPr>
                  <a:t>존재시</a:t>
                </a:r>
                <a:r>
                  <a:rPr lang="ko-KR" altLang="en-US" sz="1000" dirty="0" smtClean="0">
                    <a:latin typeface="+mj-lt"/>
                  </a:rPr>
                  <a:t> 바로 실행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grpSp>
          <p:nvGrpSpPr>
            <p:cNvPr id="42" name="그룹 41"/>
            <p:cNvGrpSpPr>
              <a:grpSpLocks/>
            </p:cNvGrpSpPr>
            <p:nvPr/>
          </p:nvGrpSpPr>
          <p:grpSpPr bwMode="auto">
            <a:xfrm>
              <a:off x="5606052" y="2578236"/>
              <a:ext cx="1249362" cy="171450"/>
              <a:chOff x="-1209292" y="1457744"/>
              <a:chExt cx="2331907" cy="206022"/>
            </a:xfrm>
          </p:grpSpPr>
          <p:sp>
            <p:nvSpPr>
              <p:cNvPr id="66" name="AutoShape 172"/>
              <p:cNvSpPr>
                <a:spLocks noChangeArrowheads="1"/>
              </p:cNvSpPr>
              <p:nvPr/>
            </p:nvSpPr>
            <p:spPr bwMode="auto">
              <a:xfrm>
                <a:off x="-1209292" y="1457744"/>
                <a:ext cx="2331907" cy="206022"/>
              </a:xfrm>
              <a:prstGeom prst="roundRect">
                <a:avLst>
                  <a:gd name="adj" fmla="val 3754"/>
                </a:avLst>
              </a:prstGeom>
              <a:gradFill>
                <a:gsLst>
                  <a:gs pos="4000">
                    <a:srgbClr val="0168FF"/>
                  </a:gs>
                  <a:gs pos="10000">
                    <a:schemeClr val="bg1"/>
                  </a:gs>
                  <a:gs pos="19000">
                    <a:srgbClr val="0087E2"/>
                  </a:gs>
                </a:gsLst>
                <a:lin ang="5400000" scaled="0"/>
              </a:gradFill>
              <a:ln w="12700" algn="ctr">
                <a:solidFill>
                  <a:srgbClr val="0058D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62000">
                  <a:lnSpc>
                    <a:spcPct val="90000"/>
                  </a:lnSpc>
                  <a:defRPr/>
                </a:pPr>
                <a:endParaRPr lang="ko-KR" altLang="ko-KR" dirty="0">
                  <a:solidFill>
                    <a:srgbClr val="FFFFFF"/>
                  </a:solidFill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67" name="Rectangle 236"/>
              <p:cNvSpPr>
                <a:spLocks noChangeArrowheads="1"/>
              </p:cNvSpPr>
              <p:nvPr/>
            </p:nvSpPr>
            <p:spPr bwMode="auto">
              <a:xfrm>
                <a:off x="-1091584" y="1470802"/>
                <a:ext cx="1694069" cy="16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0513" indent="-290513" defTabSz="500063" eaLnBrk="0" hangingPunct="0">
                  <a:buClr>
                    <a:srgbClr val="003399"/>
                  </a:buClr>
                  <a:buSzPct val="60000"/>
                </a:pPr>
                <a:r>
                  <a:rPr lang="en-US" altLang="ko-KR" sz="900" dirty="0" smtClean="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Optimizer</a:t>
                </a:r>
                <a:endParaRPr lang="en-US" altLang="ko-KR" sz="900" dirty="0">
                  <a:solidFill>
                    <a:schemeClr val="bg1"/>
                  </a:solidFill>
                  <a:latin typeface="+mj-lt"/>
                  <a:ea typeface="HY견고딕" pitchFamily="18" charset="-127"/>
                </a:endParaRPr>
              </a:p>
            </p:txBody>
          </p:sp>
        </p:grpSp>
        <p:sp>
          <p:nvSpPr>
            <p:cNvPr id="43" name="Rectangle 1564"/>
            <p:cNvSpPr>
              <a:spLocks noChangeArrowheads="1"/>
            </p:cNvSpPr>
            <p:nvPr/>
          </p:nvSpPr>
          <p:spPr bwMode="auto">
            <a:xfrm>
              <a:off x="5599702" y="2732781"/>
              <a:ext cx="1665523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44" name="그룹 43"/>
            <p:cNvGrpSpPr>
              <a:grpSpLocks/>
            </p:cNvGrpSpPr>
            <p:nvPr/>
          </p:nvGrpSpPr>
          <p:grpSpPr bwMode="auto">
            <a:xfrm>
              <a:off x="5626129" y="2783961"/>
              <a:ext cx="1604249" cy="590916"/>
              <a:chOff x="3502933" y="1705216"/>
              <a:chExt cx="712738" cy="410122"/>
            </a:xfrm>
          </p:grpSpPr>
          <p:grpSp>
            <p:nvGrpSpPr>
              <p:cNvPr id="62" name="그룹 61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64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65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en-US" altLang="ko-KR" sz="900" dirty="0" smtClean="0">
                      <a:solidFill>
                        <a:srgbClr val="FFFFFF"/>
                      </a:solidFill>
                      <a:latin typeface="+mn-ea"/>
                    </a:rPr>
                    <a:t>SQL</a:t>
                  </a:r>
                  <a:r>
                    <a:rPr lang="ko-KR" altLang="en-US" sz="900" dirty="0" smtClean="0">
                      <a:solidFill>
                        <a:srgbClr val="FFFFFF"/>
                      </a:solidFill>
                      <a:latin typeface="+mn-ea"/>
                    </a:rPr>
                    <a:t> 실행계획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3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12903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dirty="0" smtClean="0">
                    <a:latin typeface="+mj-lt"/>
                  </a:rPr>
                  <a:t> CBO(Cost Based Optimizer)</a:t>
                </a:r>
              </a:p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dirty="0" smtClean="0">
                    <a:latin typeface="+mj-lt"/>
                  </a:rPr>
                  <a:t> RBO(Rule Based Optimizer)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sp>
          <p:nvSpPr>
            <p:cNvPr id="45" name="AutoShape 172"/>
            <p:cNvSpPr>
              <a:spLocks noChangeArrowheads="1"/>
            </p:cNvSpPr>
            <p:nvPr/>
          </p:nvSpPr>
          <p:spPr bwMode="auto">
            <a:xfrm>
              <a:off x="5622678" y="3530964"/>
              <a:ext cx="1584000" cy="171450"/>
            </a:xfrm>
            <a:prstGeom prst="roundRect">
              <a:avLst>
                <a:gd name="adj" fmla="val 3754"/>
              </a:avLst>
            </a:prstGeom>
            <a:gradFill>
              <a:gsLst>
                <a:gs pos="4000">
                  <a:srgbClr val="0168FF"/>
                </a:gs>
                <a:gs pos="10000">
                  <a:schemeClr val="bg1"/>
                </a:gs>
                <a:gs pos="19000">
                  <a:srgbClr val="0087E2"/>
                </a:gs>
              </a:gsLst>
              <a:lin ang="5400000" scaled="0"/>
            </a:gradFill>
            <a:ln w="12700" algn="ctr">
              <a:solidFill>
                <a:srgbClr val="0058D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2000">
                <a:lnSpc>
                  <a:spcPct val="90000"/>
                </a:lnSpc>
                <a:defRPr/>
              </a:pPr>
              <a:endParaRPr lang="ko-KR" altLang="ko-KR" dirty="0">
                <a:solidFill>
                  <a:srgbClr val="FFFFFF"/>
                </a:solidFill>
                <a:latin typeface="+mj-lt"/>
                <a:ea typeface="HY헤드라인M" pitchFamily="18" charset="-127"/>
              </a:endParaRPr>
            </a:p>
          </p:txBody>
        </p:sp>
        <p:sp>
          <p:nvSpPr>
            <p:cNvPr id="46" name="Rectangle 236"/>
            <p:cNvSpPr>
              <a:spLocks noChangeArrowheads="1"/>
            </p:cNvSpPr>
            <p:nvPr/>
          </p:nvSpPr>
          <p:spPr bwMode="auto">
            <a:xfrm>
              <a:off x="5685741" y="3541791"/>
              <a:ext cx="1512000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defTabSz="500063" eaLnBrk="0" hangingPunct="0">
                <a:buClr>
                  <a:srgbClr val="003399"/>
                </a:buClr>
                <a:buSzPct val="60000"/>
              </a:pPr>
              <a:r>
                <a:rPr lang="en-US" altLang="ko-KR" sz="900" dirty="0" smtClean="0">
                  <a:solidFill>
                    <a:schemeClr val="bg1"/>
                  </a:solidFill>
                  <a:latin typeface="+mj-lt"/>
                  <a:ea typeface="HY견고딕" pitchFamily="18" charset="-127"/>
                </a:rPr>
                <a:t>Row Source Generation</a:t>
              </a:r>
              <a:endParaRPr lang="en-US" altLang="ko-KR" sz="900" dirty="0">
                <a:solidFill>
                  <a:schemeClr val="bg1"/>
                </a:solidFill>
                <a:latin typeface="+mj-lt"/>
                <a:ea typeface="HY견고딕" pitchFamily="18" charset="-127"/>
              </a:endParaRPr>
            </a:p>
          </p:txBody>
        </p:sp>
        <p:sp>
          <p:nvSpPr>
            <p:cNvPr id="47" name="Rectangle 1564"/>
            <p:cNvSpPr>
              <a:spLocks noChangeArrowheads="1"/>
            </p:cNvSpPr>
            <p:nvPr/>
          </p:nvSpPr>
          <p:spPr bwMode="auto">
            <a:xfrm>
              <a:off x="5616328" y="3685511"/>
              <a:ext cx="1665523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48" name="그룹 47"/>
            <p:cNvGrpSpPr>
              <a:grpSpLocks/>
            </p:cNvGrpSpPr>
            <p:nvPr/>
          </p:nvGrpSpPr>
          <p:grpSpPr bwMode="auto">
            <a:xfrm>
              <a:off x="5642755" y="3736691"/>
              <a:ext cx="1604249" cy="590916"/>
              <a:chOff x="3502933" y="1705216"/>
              <a:chExt cx="712738" cy="410122"/>
            </a:xfrm>
          </p:grpSpPr>
          <p:grpSp>
            <p:nvGrpSpPr>
              <p:cNvPr id="58" name="그룹 57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60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61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en-US" altLang="ko-KR" sz="900" dirty="0" smtClean="0">
                      <a:solidFill>
                        <a:srgbClr val="FFFFFF"/>
                      </a:solidFill>
                      <a:latin typeface="+mn-ea"/>
                    </a:rPr>
                    <a:t>SQL </a:t>
                  </a:r>
                  <a:r>
                    <a:rPr lang="ko-KR" altLang="en-US" sz="900" dirty="0" smtClean="0">
                      <a:solidFill>
                        <a:srgbClr val="FFFFFF"/>
                      </a:solidFill>
                      <a:latin typeface="+mn-ea"/>
                    </a:rPr>
                    <a:t>수행 코드 변환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9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12903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dirty="0" smtClean="0">
                    <a:latin typeface="+mj-lt"/>
                  </a:rPr>
                  <a:t> </a:t>
                </a:r>
                <a:r>
                  <a:rPr lang="ko-KR" altLang="en-US" sz="1000" dirty="0" smtClean="0">
                    <a:latin typeface="+mj-lt"/>
                  </a:rPr>
                  <a:t>실재 수행이 가능한</a:t>
                </a:r>
                <a:endParaRPr lang="en-US" altLang="ko-KR" sz="1000" dirty="0" smtClean="0">
                  <a:latin typeface="+mj-lt"/>
                </a:endParaRPr>
              </a:p>
              <a:p>
                <a:pPr marL="82550" indent="-82550" defTabSz="417513">
                  <a:buClr>
                    <a:srgbClr val="6CA62C"/>
                  </a:buClr>
                  <a:defRPr/>
                </a:pPr>
                <a:r>
                  <a:rPr lang="en-US" altLang="ko-KR" sz="1000" dirty="0" smtClean="0">
                    <a:latin typeface="+mj-lt"/>
                  </a:rPr>
                  <a:t>   </a:t>
                </a:r>
                <a:r>
                  <a:rPr lang="ko-KR" altLang="en-US" sz="1000" dirty="0" smtClean="0">
                    <a:latin typeface="+mj-lt"/>
                  </a:rPr>
                  <a:t>형태로 변환 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grpSp>
          <p:nvGrpSpPr>
            <p:cNvPr id="49" name="그룹 48"/>
            <p:cNvGrpSpPr>
              <a:grpSpLocks/>
            </p:cNvGrpSpPr>
            <p:nvPr/>
          </p:nvGrpSpPr>
          <p:grpSpPr bwMode="auto">
            <a:xfrm>
              <a:off x="5622678" y="4467070"/>
              <a:ext cx="1249362" cy="171450"/>
              <a:chOff x="-1209292" y="1457744"/>
              <a:chExt cx="2331907" cy="206022"/>
            </a:xfrm>
          </p:grpSpPr>
          <p:sp>
            <p:nvSpPr>
              <p:cNvPr id="56" name="AutoShape 172"/>
              <p:cNvSpPr>
                <a:spLocks noChangeArrowheads="1"/>
              </p:cNvSpPr>
              <p:nvPr/>
            </p:nvSpPr>
            <p:spPr bwMode="auto">
              <a:xfrm>
                <a:off x="-1209292" y="1457744"/>
                <a:ext cx="2331907" cy="206022"/>
              </a:xfrm>
              <a:prstGeom prst="roundRect">
                <a:avLst>
                  <a:gd name="adj" fmla="val 3754"/>
                </a:avLst>
              </a:prstGeom>
              <a:gradFill>
                <a:gsLst>
                  <a:gs pos="4000">
                    <a:srgbClr val="0168FF"/>
                  </a:gs>
                  <a:gs pos="10000">
                    <a:schemeClr val="bg1"/>
                  </a:gs>
                  <a:gs pos="19000">
                    <a:srgbClr val="0087E2"/>
                  </a:gs>
                </a:gsLst>
                <a:lin ang="5400000" scaled="0"/>
              </a:gradFill>
              <a:ln w="12700" algn="ctr">
                <a:solidFill>
                  <a:srgbClr val="0058D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62000">
                  <a:lnSpc>
                    <a:spcPct val="90000"/>
                  </a:lnSpc>
                  <a:defRPr/>
                </a:pPr>
                <a:endParaRPr lang="ko-KR" altLang="ko-KR" dirty="0">
                  <a:solidFill>
                    <a:srgbClr val="FFFFFF"/>
                  </a:solidFill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57" name="Rectangle 236"/>
              <p:cNvSpPr>
                <a:spLocks noChangeArrowheads="1"/>
              </p:cNvSpPr>
              <p:nvPr/>
            </p:nvSpPr>
            <p:spPr bwMode="auto">
              <a:xfrm>
                <a:off x="-1091584" y="1470755"/>
                <a:ext cx="1694070" cy="166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0513" indent="-290513" defTabSz="500063" eaLnBrk="0" hangingPunct="0">
                  <a:buClr>
                    <a:srgbClr val="003399"/>
                  </a:buClr>
                  <a:buSzPct val="60000"/>
                </a:pPr>
                <a:r>
                  <a:rPr lang="en-US" altLang="ko-KR" sz="900" dirty="0" smtClean="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SQL Engine</a:t>
                </a:r>
                <a:endParaRPr lang="en-US" altLang="ko-KR" sz="900" dirty="0">
                  <a:solidFill>
                    <a:schemeClr val="bg1"/>
                  </a:solidFill>
                  <a:latin typeface="+mj-lt"/>
                  <a:ea typeface="HY견고딕" pitchFamily="18" charset="-127"/>
                </a:endParaRPr>
              </a:p>
            </p:txBody>
          </p:sp>
        </p:grpSp>
        <p:sp>
          <p:nvSpPr>
            <p:cNvPr id="50" name="Rectangle 1564"/>
            <p:cNvSpPr>
              <a:spLocks noChangeArrowheads="1"/>
            </p:cNvSpPr>
            <p:nvPr/>
          </p:nvSpPr>
          <p:spPr bwMode="auto">
            <a:xfrm>
              <a:off x="5616328" y="4621615"/>
              <a:ext cx="1665523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51" name="그룹 50"/>
            <p:cNvGrpSpPr>
              <a:grpSpLocks/>
            </p:cNvGrpSpPr>
            <p:nvPr/>
          </p:nvGrpSpPr>
          <p:grpSpPr bwMode="auto">
            <a:xfrm>
              <a:off x="5642755" y="4672795"/>
              <a:ext cx="1604249" cy="590916"/>
              <a:chOff x="3502933" y="1705216"/>
              <a:chExt cx="712738" cy="410122"/>
            </a:xfrm>
          </p:grpSpPr>
          <p:grpSp>
            <p:nvGrpSpPr>
              <p:cNvPr id="52" name="그룹 51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54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55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en-US" altLang="ko-KR" sz="900" dirty="0" smtClean="0">
                      <a:solidFill>
                        <a:srgbClr val="FFFFFF"/>
                      </a:solidFill>
                      <a:latin typeface="+mn-ea"/>
                    </a:rPr>
                    <a:t>SQL</a:t>
                  </a:r>
                  <a:r>
                    <a:rPr lang="ko-KR" altLang="en-US" sz="900" dirty="0" smtClean="0">
                      <a:solidFill>
                        <a:srgbClr val="FFFFFF"/>
                      </a:solidFill>
                      <a:latin typeface="+mn-ea"/>
                    </a:rPr>
                    <a:t> 실행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3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12903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dirty="0" smtClean="0">
                    <a:latin typeface="+mj-lt"/>
                  </a:rPr>
                  <a:t> </a:t>
                </a:r>
                <a:r>
                  <a:rPr lang="ko-KR" altLang="en-US" sz="1000" dirty="0" smtClean="0">
                    <a:latin typeface="+mj-lt"/>
                  </a:rPr>
                  <a:t>실행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pic>
        <p:nvPicPr>
          <p:cNvPr id="25" name="Picture 8" descr="st0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7054" y="3387013"/>
            <a:ext cx="11176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754133" y="4200332"/>
            <a:ext cx="76944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>
              <a:buClr>
                <a:srgbClr val="003399"/>
              </a:buClr>
              <a:buSzPct val="60000"/>
            </a:pPr>
            <a:r>
              <a:rPr lang="ko-KR" altLang="en-US" sz="1000" dirty="0" smtClean="0">
                <a:latin typeface="+mn-ea"/>
              </a:rPr>
              <a:t>데이터베이스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27" name="Shape 767"/>
          <p:cNvCxnSpPr>
            <a:cxnSpLocks noChangeShapeType="1"/>
          </p:cNvCxnSpPr>
          <p:nvPr/>
        </p:nvCxnSpPr>
        <p:spPr bwMode="auto">
          <a:xfrm flipH="1">
            <a:off x="3008719" y="1849802"/>
            <a:ext cx="19800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 type="triangle"/>
            <a:tailEnd type="none" w="med" len="lg"/>
          </a:ln>
        </p:spPr>
      </p:cxnSp>
      <p:cxnSp>
        <p:nvCxnSpPr>
          <p:cNvPr id="28" name="Shape 767"/>
          <p:cNvCxnSpPr>
            <a:cxnSpLocks noChangeShapeType="1"/>
          </p:cNvCxnSpPr>
          <p:nvPr/>
        </p:nvCxnSpPr>
        <p:spPr bwMode="auto">
          <a:xfrm flipH="1">
            <a:off x="2992286" y="5819439"/>
            <a:ext cx="2016000" cy="0"/>
          </a:xfrm>
          <a:prstGeom prst="straightConnector1">
            <a:avLst/>
          </a:prstGeom>
          <a:noFill/>
          <a:ln w="19050" algn="ctr">
            <a:solidFill>
              <a:srgbClr val="0240A6"/>
            </a:solidFill>
            <a:prstDash val="sysDash"/>
            <a:round/>
            <a:headEnd type="triangle"/>
            <a:tailEnd type="none" w="med" len="lg"/>
          </a:ln>
        </p:spPr>
      </p:cxnSp>
      <p:sp>
        <p:nvSpPr>
          <p:cNvPr id="29" name="TextBox 106"/>
          <p:cNvSpPr txBox="1"/>
          <p:nvPr/>
        </p:nvSpPr>
        <p:spPr>
          <a:xfrm>
            <a:off x="3753476" y="5609714"/>
            <a:ext cx="2693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dirty="0" smtClean="0">
                <a:solidFill>
                  <a:srgbClr val="2A22D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rPr>
              <a:t>요청</a:t>
            </a:r>
            <a:endParaRPr lang="ko-KR" altLang="en-US" sz="1200" spc="-150" dirty="0">
              <a:solidFill>
                <a:srgbClr val="2A22D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+mn-ea"/>
            </a:endParaRPr>
          </a:p>
        </p:txBody>
      </p:sp>
      <p:sp>
        <p:nvSpPr>
          <p:cNvPr id="30" name="TextBox 345"/>
          <p:cNvSpPr txBox="1">
            <a:spLocks noChangeArrowheads="1"/>
          </p:cNvSpPr>
          <p:nvPr/>
        </p:nvSpPr>
        <p:spPr bwMode="auto">
          <a:xfrm>
            <a:off x="3668405" y="1649274"/>
            <a:ext cx="26930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dirty="0" smtClean="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rPr>
              <a:t>요청</a:t>
            </a:r>
            <a:endParaRPr lang="ko-KR" altLang="en-US" sz="1200" spc="-150" dirty="0">
              <a:solidFill>
                <a:srgbClr val="C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+mn-ea"/>
            </a:endParaRPr>
          </a:p>
        </p:txBody>
      </p:sp>
      <p:cxnSp>
        <p:nvCxnSpPr>
          <p:cNvPr id="31" name="Shape 767"/>
          <p:cNvCxnSpPr>
            <a:cxnSpLocks noChangeShapeType="1"/>
          </p:cNvCxnSpPr>
          <p:nvPr/>
        </p:nvCxnSpPr>
        <p:spPr bwMode="auto">
          <a:xfrm flipH="1">
            <a:off x="7358149" y="3705825"/>
            <a:ext cx="3960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 type="triangle"/>
            <a:tailEnd type="none" w="med" len="lg"/>
          </a:ln>
        </p:spPr>
      </p:cxnSp>
      <p:cxnSp>
        <p:nvCxnSpPr>
          <p:cNvPr id="32" name="Shape 767"/>
          <p:cNvCxnSpPr>
            <a:cxnSpLocks noChangeShapeType="1"/>
          </p:cNvCxnSpPr>
          <p:nvPr/>
        </p:nvCxnSpPr>
        <p:spPr bwMode="auto">
          <a:xfrm flipH="1">
            <a:off x="7358149" y="3974101"/>
            <a:ext cx="360000" cy="0"/>
          </a:xfrm>
          <a:prstGeom prst="straightConnector1">
            <a:avLst/>
          </a:prstGeom>
          <a:noFill/>
          <a:ln w="19050" algn="ctr">
            <a:solidFill>
              <a:srgbClr val="0240A6"/>
            </a:solidFill>
            <a:prstDash val="sysDash"/>
            <a:round/>
            <a:headEnd type="none"/>
            <a:tailEnd type="triangle" w="med" len="lg"/>
          </a:ln>
        </p:spPr>
      </p:cxnSp>
      <p:cxnSp>
        <p:nvCxnSpPr>
          <p:cNvPr id="33" name="Shape 767"/>
          <p:cNvCxnSpPr>
            <a:cxnSpLocks noChangeShapeType="1"/>
          </p:cNvCxnSpPr>
          <p:nvPr/>
        </p:nvCxnSpPr>
        <p:spPr bwMode="auto">
          <a:xfrm flipH="1">
            <a:off x="4729797" y="3686392"/>
            <a:ext cx="2880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 type="none"/>
            <a:tailEnd type="triangle" w="med" len="lg"/>
          </a:ln>
        </p:spPr>
      </p:cxnSp>
      <p:cxnSp>
        <p:nvCxnSpPr>
          <p:cNvPr id="34" name="Shape 767"/>
          <p:cNvCxnSpPr>
            <a:cxnSpLocks noChangeShapeType="1"/>
          </p:cNvCxnSpPr>
          <p:nvPr/>
        </p:nvCxnSpPr>
        <p:spPr bwMode="auto">
          <a:xfrm flipH="1">
            <a:off x="4729797" y="3956682"/>
            <a:ext cx="288000" cy="0"/>
          </a:xfrm>
          <a:prstGeom prst="straightConnector1">
            <a:avLst/>
          </a:prstGeom>
          <a:noFill/>
          <a:ln w="19050" algn="ctr">
            <a:solidFill>
              <a:srgbClr val="0240A6"/>
            </a:solidFill>
            <a:prstDash val="sysDash"/>
            <a:round/>
            <a:headEnd type="none"/>
            <a:tailEnd type="triangle" w="med" len="lg"/>
          </a:ln>
        </p:spPr>
      </p:cxnSp>
      <p:sp>
        <p:nvSpPr>
          <p:cNvPr id="35" name="Rectangle 444"/>
          <p:cNvSpPr>
            <a:spLocks noChangeArrowheads="1"/>
          </p:cNvSpPr>
          <p:nvPr/>
        </p:nvSpPr>
        <p:spPr bwMode="auto">
          <a:xfrm>
            <a:off x="238125" y="584647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SQL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의 수행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12"/>
          <p:cNvSpPr txBox="1"/>
          <p:nvPr/>
        </p:nvSpPr>
        <p:spPr>
          <a:xfrm>
            <a:off x="568902" y="2893328"/>
            <a:ext cx="8088312" cy="181588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DDL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DML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DCL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기타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구성 요소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532028" y="262345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79" name="Rectangle 20"/>
          <p:cNvSpPr>
            <a:spLocks noChangeArrowheads="1"/>
          </p:cNvSpPr>
          <p:nvPr/>
        </p:nvSpPr>
        <p:spPr bwMode="auto">
          <a:xfrm>
            <a:off x="-32" y="220276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80" name="Rectangle 17"/>
          <p:cNvSpPr txBox="1">
            <a:spLocks noChangeArrowheads="1"/>
          </p:cNvSpPr>
          <p:nvPr/>
        </p:nvSpPr>
        <p:spPr>
          <a:xfrm>
            <a:off x="568902" y="214879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구</a:t>
            </a:r>
            <a:r>
              <a:rPr lang="ko-KR" altLang="en-US" sz="2400" b="1">
                <a:latin typeface="+mj-lt"/>
                <a:ea typeface="+mj-ea"/>
                <a:cs typeface="+mj-cs"/>
              </a:rPr>
              <a:t>성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DDL </a:t>
            </a:r>
            <a:r>
              <a:rPr lang="en-US" altLang="ko-KR" sz="2800" b="1">
                <a:latin typeface="굴림" charset="-127"/>
                <a:ea typeface="굴림" charset="-127"/>
              </a:rPr>
              <a:t>(Data Definition Language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27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데이터베이스 </a:t>
            </a:r>
            <a:r>
              <a:rPr lang="ko-KR" altLang="en-US" sz="2000" b="1"/>
              <a:t>및 테이블의 구조를 정의하거나 변경 </a:t>
            </a:r>
            <a:endParaRPr lang="en-US" altLang="ko-KR" sz="2000" b="1" smtClean="0"/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en-US" altLang="ko-KR" sz="2000" b="1" smtClean="0"/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05" y="2412470"/>
            <a:ext cx="6919560" cy="304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en-US" altLang="ko-KR" sz="2800" b="1">
                <a:latin typeface="굴림" charset="-127"/>
                <a:ea typeface="굴림" charset="-127"/>
              </a:rPr>
              <a:t>DML (Data Manipulation Language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11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/>
              <a:t>데이터의 삽입</a:t>
            </a:r>
            <a:r>
              <a:rPr lang="en-US" altLang="ko-KR" sz="2000" b="1"/>
              <a:t>, </a:t>
            </a:r>
            <a:r>
              <a:rPr lang="ko-KR" altLang="en-US" sz="2000" b="1"/>
              <a:t>삭제</a:t>
            </a:r>
            <a:r>
              <a:rPr lang="en-US" altLang="ko-KR" sz="2000" b="1"/>
              <a:t>, </a:t>
            </a:r>
            <a:r>
              <a:rPr lang="ko-KR" altLang="en-US" sz="2000" b="1"/>
              <a:t>검색과 수정 등을 </a:t>
            </a:r>
            <a:r>
              <a:rPr lang="ko-KR" altLang="en-US" sz="2000" b="1" smtClean="0"/>
              <a:t>처리</a:t>
            </a:r>
            <a:endParaRPr lang="en-US" altLang="ko-KR" sz="2000" b="1" smtClean="0"/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en-US" altLang="ko-KR" sz="2000" b="1" smtClean="0"/>
          </a:p>
        </p:txBody>
      </p:sp>
      <p:pic>
        <p:nvPicPr>
          <p:cNvPr id="1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05" y="2414480"/>
            <a:ext cx="6919560" cy="3273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3. DCL (Data Control Language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27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/>
              <a:t>데이터베이스 사용자의 권한을 제어 </a:t>
            </a:r>
            <a:endParaRPr lang="en-US" altLang="ko-KR" sz="2000" b="1" smtClean="0"/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en-US" altLang="ko-KR" sz="2000" b="1" smtClean="0"/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05" y="2406468"/>
            <a:ext cx="6919560" cy="316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1198</TotalTime>
  <Words>611</Words>
  <Application>Microsoft Office PowerPoint</Application>
  <PresentationFormat>화면 슬라이드 쇼(4:3)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광장</vt:lpstr>
      <vt:lpstr>INDEX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46</cp:revision>
  <dcterms:created xsi:type="dcterms:W3CDTF">2015-05-26T03:02:29Z</dcterms:created>
  <dcterms:modified xsi:type="dcterms:W3CDTF">2015-06-01T04:50:07Z</dcterms:modified>
</cp:coreProperties>
</file>