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3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9" r:id="rId24"/>
    <p:sldId id="277" r:id="rId25"/>
    <p:sldId id="280" r:id="rId26"/>
    <p:sldId id="281" r:id="rId27"/>
    <p:sldId id="282" r:id="rId28"/>
    <p:sldId id="283" r:id="rId29"/>
    <p:sldId id="295" r:id="rId30"/>
    <p:sldId id="296" r:id="rId31"/>
    <p:sldId id="297" r:id="rId32"/>
    <p:sldId id="298" r:id="rId33"/>
    <p:sldId id="299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292" r:id="rId55"/>
    <p:sldId id="293" r:id="rId56"/>
    <p:sldId id="294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7" r:id="rId68"/>
    <p:sldId id="323" r:id="rId69"/>
    <p:sldId id="324" r:id="rId70"/>
    <p:sldId id="329" r:id="rId71"/>
    <p:sldId id="330" r:id="rId72"/>
    <p:sldId id="325" r:id="rId73"/>
    <p:sldId id="326" r:id="rId74"/>
    <p:sldId id="331" r:id="rId75"/>
    <p:sldId id="332" r:id="rId76"/>
    <p:sldId id="333" r:id="rId77"/>
    <p:sldId id="334" r:id="rId78"/>
    <p:sldId id="335" r:id="rId79"/>
    <p:sldId id="337" r:id="rId80"/>
    <p:sldId id="338" r:id="rId81"/>
    <p:sldId id="339" r:id="rId82"/>
    <p:sldId id="349" r:id="rId83"/>
    <p:sldId id="350" r:id="rId84"/>
    <p:sldId id="346" r:id="rId85"/>
    <p:sldId id="345" r:id="rId86"/>
    <p:sldId id="347" r:id="rId87"/>
    <p:sldId id="348" r:id="rId88"/>
    <p:sldId id="340" r:id="rId89"/>
    <p:sldId id="341" r:id="rId90"/>
    <p:sldId id="342" r:id="rId9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2015-07-23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2015-07-23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서브 쿼리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특수 쿼리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테이블의 결합 </a:t>
            </a:r>
            <a:r>
              <a:rPr lang="en-US" altLang="ko-KR" sz="2800" b="1" dirty="0" smtClean="0">
                <a:solidFill>
                  <a:srgbClr val="000000"/>
                </a:solidFill>
                <a:latin typeface="+mj-ea"/>
              </a:rPr>
              <a:t>(</a:t>
            </a: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합집합</a:t>
            </a:r>
            <a:r>
              <a:rPr lang="en-US" altLang="ko-KR" sz="2800" b="1" dirty="0" smtClean="0">
                <a:solidFill>
                  <a:srgbClr val="000000"/>
                </a:solidFill>
                <a:latin typeface="+mj-ea"/>
              </a:rPr>
              <a:t>, 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+mj-ea"/>
              </a:rPr>
              <a:t>차집합</a:t>
            </a:r>
            <a:r>
              <a:rPr lang="en-US" altLang="ko-KR" sz="2800" b="1" dirty="0" smtClean="0">
                <a:solidFill>
                  <a:srgbClr val="000000"/>
                </a:solidFill>
                <a:latin typeface="+mj-ea"/>
              </a:rPr>
              <a:t>)</a:t>
            </a: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rgbClr val="1749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HY헤드라인M" pitchFamily="18" charset="-127"/>
              </a:rPr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다중행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서브 쿼리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둘 이상의 행이 결과값으로 반환되는 서브 쿼리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다중행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단일칼럼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경우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FROM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 과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절에서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사용가능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FIRST_NAME, SALARY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EMPLOYEES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WHERE JOB_ID IN (SELECT JOB_ID FROM JOBS);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다중행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다중칼럼 경우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FROM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절 과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절에서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사용가능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FROM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절에서 테이블 대신으로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사용될때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인라인뷰라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한다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WHERE (SALARY, JOB_ID) IN (SELECT SALARY, JOB_ID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WHERE JOB_ID = 'IT_PROG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');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서브 쿼리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(Subquery)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의 종류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다중 행 서브쿼리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</a:t>
            </a:r>
            <a:r>
              <a:rPr lang="en-US" altLang="ko-KR" sz="1800" dirty="0"/>
              <a:t> FIRST_NAME, SALARY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EMPLOYEES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WHERE</a:t>
            </a:r>
            <a:r>
              <a:rPr lang="en-US" altLang="ko-KR" sz="1800" dirty="0"/>
              <a:t> JOB_ID </a:t>
            </a:r>
            <a:r>
              <a:rPr lang="en-US" altLang="ko-KR" sz="1800" dirty="0">
                <a:solidFill>
                  <a:srgbClr val="FF0000"/>
                </a:solidFill>
              </a:rPr>
              <a:t>IN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(SELECT JOB_ID FROM JOBS)</a:t>
            </a:r>
            <a:r>
              <a:rPr lang="en-US" altLang="ko-KR" sz="1800" dirty="0"/>
              <a:t>;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SALARY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JOB_ID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=</a:t>
            </a:r>
            <a:r>
              <a:rPr lang="en-US" altLang="ko-KR" sz="1800" dirty="0" smtClean="0">
                <a:solidFill>
                  <a:srgbClr val="FF0000"/>
                </a:solidFill>
              </a:rPr>
              <a:t> ANY (SELECT JOB_ID FROM JOBS)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START_DATE, END_DATE, JOB_ID, </a:t>
            </a:r>
          </a:p>
          <a:p>
            <a:pPr>
              <a:buNone/>
            </a:pPr>
            <a:r>
              <a:rPr lang="en-US" altLang="ko-KR" sz="1800" dirty="0" smtClean="0"/>
              <a:t>DEPARTMENT_ID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JOB_HISTORY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(EMPLOYEE_ID, START_DATE) IN (SELECT EMPLOYEE_ID, HIRE_DATE FROM EMPLOYEES)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A.EMPLOYEE_ID, A.FIRST_NAME, A.JOB_ID, B.SAL_SUM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(SELECT JOB_ID, SUM(SALARY) AS SAL_SUM FROM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					GROUP BY JOB_ID)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A.JOB_ID = B.JOB_ID;</a:t>
            </a:r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en-US" altLang="ko-KR" sz="1800" dirty="0"/>
              <a:t> (SELECT JOB_ID, SUM(SALARY) AS SAL_SUM FROM EMPLOYEES</a:t>
            </a:r>
          </a:p>
          <a:p>
            <a:pPr>
              <a:buNone/>
            </a:pPr>
            <a:r>
              <a:rPr lang="en-US" altLang="ko-KR" sz="1800" dirty="0" smtClean="0"/>
              <a:t>GROUP </a:t>
            </a:r>
            <a:r>
              <a:rPr lang="en-US" altLang="ko-KR" sz="1800" dirty="0"/>
              <a:t>BY JOB_ID) </a:t>
            </a:r>
            <a:r>
              <a:rPr lang="ko-KR" altLang="en-US" sz="1800" dirty="0" smtClean="0"/>
              <a:t>이 부분이 </a:t>
            </a:r>
            <a:r>
              <a:rPr lang="ko-KR" altLang="en-US" sz="1800" dirty="0" err="1" smtClean="0"/>
              <a:t>인라인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뷰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8223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상관 관계 서브 쿼리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–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사용상 주의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!!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내부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서브쿼리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와 외부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메인쿼리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가 서로 관계를 맺는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서브 쿼리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외부 쿼리에서 행 하나당 내부 쿼리가 한번씩 실행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SELECT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절과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절에서 사용가능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SALARY, (SELECT AVG(SALARY) FROM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EMPLOYEES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 WHERE A.JOB_ID = C.JOB_ID)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WHERE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 &gt; (SELECT AVG(SALARY)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FROM EMPLOYEES B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WHERE A.JOB_ID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B.JOB_ID);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서브 쿼리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(Subquery)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의 종류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상관관계 서브쿼리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SALARY, 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AVG(SALARY)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				FROM</a:t>
            </a:r>
            <a:r>
              <a:rPr lang="en-US" altLang="ko-KR" sz="1800" dirty="0" smtClean="0"/>
              <a:t> EMPLOYEES C</a:t>
            </a:r>
          </a:p>
          <a:p>
            <a:pPr>
              <a:buNone/>
            </a:pPr>
            <a:r>
              <a:rPr lang="en-US" altLang="ko-KR" sz="1800" dirty="0" smtClean="0"/>
              <a:t>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A.JOB_ID = C.JOB_ID)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SALARY &gt; 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AVG(SALARY) </a:t>
            </a:r>
          </a:p>
          <a:p>
            <a:pPr>
              <a:buNone/>
            </a:pPr>
            <a:r>
              <a:rPr lang="en-US" altLang="ko-KR" sz="1800" dirty="0" smtClean="0"/>
              <a:t>                 		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B </a:t>
            </a:r>
          </a:p>
          <a:p>
            <a:pPr>
              <a:buNone/>
            </a:pPr>
            <a:r>
              <a:rPr lang="en-US" altLang="ko-KR" sz="1800" dirty="0" smtClean="0"/>
              <a:t>                 		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A.JOB_ID = B.JOB_ID);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먼저 내용</a:t>
            </a:r>
            <a:r>
              <a:rPr lang="en-US" altLang="ko-KR" sz="1800" dirty="0" smtClean="0"/>
              <a:t>(SALARY)</a:t>
            </a:r>
            <a:r>
              <a:rPr lang="ko-KR" altLang="en-US" sz="1800" dirty="0" smtClean="0"/>
              <a:t>을 갖고 오고 안에 있는 내용</a:t>
            </a:r>
            <a:r>
              <a:rPr lang="en-US" altLang="ko-KR" sz="1800" dirty="0" smtClean="0"/>
              <a:t>(…)</a:t>
            </a:r>
            <a:r>
              <a:rPr lang="ko-KR" altLang="en-US" sz="1800" dirty="0" smtClean="0"/>
              <a:t>을 걸러낸다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SELECT [</a:t>
            </a:r>
            <a:r>
              <a:rPr lang="en-US" altLang="ko-KR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FROM [</a:t>
            </a:r>
            <a:r>
              <a:rPr lang="en-US" altLang="ko-KR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WHERE 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SALARY, DEPT_SALARY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(SELECT AVG(SALARY) FROM 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WHERE A.JOB_ID = C.JOB_ID)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A, (SELECT DEPARTMENT_ID,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AVG(SALARY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AS DEPT_SALARY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GROUP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DEPARTMENT_ID) 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WHERE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 = B.DEPARTMENT_ID 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AND SALARY &gt; (SELECT AVG(SALARY)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FROM EMPLOYEES D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WHERE A.JOB_ID = D.JOB_ID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);</a:t>
            </a:r>
            <a:endParaRPr lang="en-US" altLang="ko-KR" sz="2000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서브 쿼리가 사용될 수 있는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SQL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(1/4)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UPDATE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UPDATE TABLE SET Column = 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 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UPDATE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SET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 = (SELECT AVG(SALARY) FROM 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 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WHERE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A.JOB_ID 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B.JOB_ID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WHERE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 &gt; (SELECT AVG(SALARY) FROM 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WHERE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A.JOB_ID 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C.JOB_ID);</a:t>
            </a:r>
          </a:p>
          <a:p>
            <a:pPr marL="0" indent="0"/>
            <a:endParaRPr lang="en-US" altLang="ko-KR" sz="2000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DELETE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DELETE FROM TABLE WHERE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DELETE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 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WHERE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 &gt; (SELECT AVG(SALARY) FROM 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 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WHERE A.JOB_ID 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B.JOB_ID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);</a:t>
            </a:r>
          </a:p>
          <a:p>
            <a:pPr marL="0" indent="0"/>
            <a:endParaRPr lang="en-US" altLang="ko-KR" sz="2000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서브 쿼리가 사용될 수 있는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SQL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(2/4)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CREATE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CREATE {TABLE|VIEW} AS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FROM [</a:t>
            </a:r>
            <a:r>
              <a:rPr lang="en-US" altLang="ko-KR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WHERE 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CRATE TABLE EMPLOYEES_BK AS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SALARY, DEPT_SALARY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(SELECT AVG(SALARY) FROM 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WHERE A.JOB_ID = C.JOB_ID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AS JOB_SALARY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(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DEPARTMENT_ID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 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AVG(SALARY) AS DEPT_SALARY FROM EMPLOYEES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GROUP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DEPARTMENT_ID) 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WHERE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 = B.DEPARTMENT_ID 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AND SALARY &gt; (SELECT AVG(SALARY)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FROM EMPLOYEES D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WHERE A.JOB_ID 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D.JOB_ID);</a:t>
            </a:r>
            <a:endParaRPr lang="en-US" altLang="ko-KR" sz="2000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서브 쿼리가 사용될 수 있는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SQL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(3/4)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INSERT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INSERT INTO TABLE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FROM [</a:t>
            </a:r>
            <a:r>
              <a:rPr lang="en-US" altLang="ko-KR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WHERE 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INSERT INTO EMPLOYEES_BK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SALARY, DEPT_SALARY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(SELECT AVG(SALARY) FROM 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WHERE A.JOB_ID = C.JOB_ID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AS JOB_SALARY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(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DEPARTMENT_ID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 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AVG(SALARY) AS DEPT_SALARY FROM EMPLOYEES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GROUP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DEPARTMENT_ID) 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WHERE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 = B.DEPARTMENT_ID 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AND SALARY &gt; (SELECT AVG(SALARY)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FROM EMPLOYEES D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WHERE A.JOB_ID 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D.JOB_ID);</a:t>
            </a:r>
            <a:endParaRPr lang="en-US" altLang="ko-KR" sz="2000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서브 쿼리가 사용될 수 있는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SQL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(4/4)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568902" y="2677885"/>
            <a:ext cx="8088312" cy="224676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흐름 제어문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TOP n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문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분석 함수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WINDOWING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절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532028" y="2408010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-32" y="1987322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1" name="Rectangle 17"/>
          <p:cNvSpPr txBox="1">
            <a:spLocks noChangeArrowheads="1"/>
          </p:cNvSpPr>
          <p:nvPr/>
        </p:nvSpPr>
        <p:spPr>
          <a:xfrm>
            <a:off x="568902" y="1933347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ko-KR" altLang="en-US" sz="2400" b="1" smtClean="0">
                <a:latin typeface="+mj-lt"/>
                <a:ea typeface="+mj-ea"/>
                <a:cs typeface="+mj-cs"/>
              </a:rPr>
              <a:t>특수 쿼리</a:t>
            </a:r>
            <a:endParaRPr kumimoji="0" lang="en-US" altLang="ko-KR" sz="2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2"/>
          <p:cNvSpPr txBox="1"/>
          <p:nvPr/>
        </p:nvSpPr>
        <p:spPr>
          <a:xfrm>
            <a:off x="568902" y="3324215"/>
            <a:ext cx="8088312" cy="95410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서브 쿼리의 종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류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서브쿼리가 사용 될 수 있는 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SQL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문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532028" y="3054340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-32" y="2633652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1" name="Rectangle 17"/>
          <p:cNvSpPr txBox="1">
            <a:spLocks noChangeArrowheads="1"/>
          </p:cNvSpPr>
          <p:nvPr/>
        </p:nvSpPr>
        <p:spPr>
          <a:xfrm>
            <a:off x="568902" y="2579677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서브 쿼리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CASE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조건에 따라 다른 결과를 보여줘야 할 때 사용  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럼의 값에 대한 비교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CASE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조건대상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WHEN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 THEN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실행값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         WHEN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2 THEN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실행값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2 … 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         [ELSE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실행값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 END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PHONE_NUMBER,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CASE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SUBSTR(PHONE_NUMBER, 1, 3)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'515' THEN 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서울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'590' THEN 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대전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'659' THEN 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부산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'603' THEN 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광주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ELSE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기타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 END AS AREA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EMPLOYEES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흐름제어문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흐름 </a:t>
            </a:r>
            <a:r>
              <a:rPr lang="ko-KR" altLang="en-US" sz="1800" dirty="0" err="1" smtClean="0"/>
              <a:t>제어문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/>
              <a:t>--CASE</a:t>
            </a:r>
            <a:r>
              <a:rPr lang="ko-KR" altLang="en-US" sz="1800" dirty="0" smtClean="0"/>
              <a:t>문</a:t>
            </a:r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칼럼의 값에 대한 비교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PHONE_NUMBER,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CASE </a:t>
            </a:r>
            <a:r>
              <a:rPr lang="en-US" altLang="ko-KR" sz="1800" dirty="0" smtClean="0">
                <a:solidFill>
                  <a:srgbClr val="0000FF"/>
                </a:solidFill>
              </a:rPr>
              <a:t>SUBSTR(PHONE_NUMBER, 1, 3)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'515'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서울</a:t>
            </a:r>
            <a:r>
              <a:rPr lang="en-US" altLang="ko-KR" sz="1800" dirty="0" smtClean="0"/>
              <a:t>‘		// 515 -&gt; </a:t>
            </a:r>
            <a:r>
              <a:rPr lang="ko-KR" altLang="en-US" sz="1800" dirty="0" smtClean="0"/>
              <a:t>서울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'590'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대전</a:t>
            </a:r>
            <a:r>
              <a:rPr lang="en-US" altLang="ko-KR" sz="1800" dirty="0" smtClean="0"/>
              <a:t>‘		// 590 -&gt; </a:t>
            </a:r>
            <a:r>
              <a:rPr lang="ko-KR" altLang="en-US" sz="1800" dirty="0" smtClean="0"/>
              <a:t>대전 </a:t>
            </a:r>
            <a:r>
              <a:rPr lang="en-US" altLang="ko-KR" sz="1800" dirty="0" smtClean="0"/>
              <a:t>	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'659'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부산</a:t>
            </a:r>
            <a:r>
              <a:rPr lang="en-US" altLang="ko-KR" sz="1800" dirty="0" smtClean="0"/>
              <a:t>‘		// 659 -&gt; </a:t>
            </a:r>
            <a:r>
              <a:rPr lang="ko-KR" altLang="en-US" sz="1800" dirty="0" smtClean="0"/>
              <a:t>부산 </a:t>
            </a:r>
            <a:r>
              <a:rPr lang="en-US" altLang="ko-KR" sz="1800" dirty="0" smtClean="0"/>
              <a:t>	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'603'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광주</a:t>
            </a:r>
            <a:r>
              <a:rPr lang="en-US" altLang="ko-KR" sz="1800" dirty="0" smtClean="0"/>
              <a:t>‘		// 603 -&gt; </a:t>
            </a:r>
            <a:r>
              <a:rPr lang="ko-KR" altLang="en-US" sz="1800" dirty="0" smtClean="0"/>
              <a:t>광주 </a:t>
            </a:r>
            <a:r>
              <a:rPr lang="en-US" altLang="ko-KR" sz="1800" dirty="0" smtClean="0"/>
              <a:t>	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ELSE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기타</a:t>
            </a:r>
            <a:r>
              <a:rPr lang="en-US" altLang="ko-KR" sz="1800" dirty="0" smtClean="0"/>
              <a:t>' </a:t>
            </a:r>
            <a:r>
              <a:rPr lang="en-US" altLang="ko-KR" sz="1800" dirty="0" smtClean="0">
                <a:solidFill>
                  <a:srgbClr val="FF0000"/>
                </a:solidFill>
              </a:rPr>
              <a:t>END</a:t>
            </a:r>
            <a:r>
              <a:rPr lang="en-US" altLang="ko-KR" sz="1800" dirty="0" smtClean="0"/>
              <a:t> AS AREA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사용자 정의에 따른 흐름 제어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CASE WHEN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조건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 THEN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실행값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WHEN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조건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2 THEN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실행값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2 … [ELSE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실행값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 END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PHONE_NUMBER,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CASE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SUBSTR(PHONE_NUMBER, 1, 3)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= '515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 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   THEN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서울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SUBSTR(PHONE_NUMBER, 1, 3) =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'590'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   THEN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대전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SUBSTR(PHONE_NUMBER, 1, 3) =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'659'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   THEN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부산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SUBSTR(PHONE_NUMBER, 1, 3) =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'603'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   THEN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광주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ELSE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기타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 END AS AREA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EMPLOYEES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흐름제어문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사용자 정의에 따른 흐름 제어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PHONE_NUMBER,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CASE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SUBSTR(PHONE_NUMBER, 1, 3) &gt;= '515' </a:t>
            </a:r>
          </a:p>
          <a:p>
            <a:pPr>
              <a:buNone/>
            </a:pPr>
            <a:r>
              <a:rPr lang="en-US" altLang="ko-KR" sz="1800" dirty="0" smtClean="0"/>
              <a:t>             	</a:t>
            </a:r>
            <a:r>
              <a:rPr lang="en-US" altLang="ko-KR" sz="1800" dirty="0" smtClean="0">
                <a:solidFill>
                  <a:srgbClr val="FF0000"/>
                </a:solidFill>
              </a:rPr>
              <a:t>AND</a:t>
            </a:r>
            <a:r>
              <a:rPr lang="en-US" altLang="ko-KR" sz="1800" dirty="0" smtClean="0"/>
              <a:t> SUBSTR(PHONE_NUMBER, 1, 3) &lt; '590'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서울</a:t>
            </a:r>
            <a:r>
              <a:rPr lang="en-US" altLang="ko-KR" sz="1800" dirty="0" smtClean="0"/>
              <a:t>'</a:t>
            </a:r>
          </a:p>
          <a:p>
            <a:pPr>
              <a:buNone/>
            </a:pPr>
            <a:r>
              <a:rPr lang="en-US" altLang="ko-KR" sz="1800" dirty="0" smtClean="0"/>
              <a:t>     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SUBSTR(PHONE_NUMBER, 1, 3) = '590'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대전</a:t>
            </a:r>
            <a:r>
              <a:rPr lang="en-US" altLang="ko-KR" sz="1800" dirty="0" smtClean="0"/>
              <a:t>'</a:t>
            </a:r>
          </a:p>
          <a:p>
            <a:pPr>
              <a:buNone/>
            </a:pPr>
            <a:r>
              <a:rPr lang="en-US" altLang="ko-KR" sz="1800" dirty="0" smtClean="0"/>
              <a:t>     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SUBSTR(PHONE_NUMBER, 1, 3) = '659'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부산</a:t>
            </a:r>
            <a:r>
              <a:rPr lang="en-US" altLang="ko-KR" sz="1800" dirty="0" smtClean="0"/>
              <a:t>'</a:t>
            </a:r>
          </a:p>
          <a:p>
            <a:pPr>
              <a:buNone/>
            </a:pPr>
            <a:r>
              <a:rPr lang="en-US" altLang="ko-KR" sz="1800" dirty="0" smtClean="0"/>
              <a:t>     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SUBSTR(PHONE_NUMBER, 1, 3) &lt;= '603'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광주</a:t>
            </a:r>
            <a:r>
              <a:rPr lang="en-US" altLang="ko-KR" sz="1800" dirty="0" smtClean="0"/>
              <a:t>'</a:t>
            </a:r>
          </a:p>
          <a:p>
            <a:pPr>
              <a:buNone/>
            </a:pPr>
            <a:r>
              <a:rPr lang="en-US" altLang="ko-KR" sz="1800" dirty="0" smtClean="0"/>
              <a:t>     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ELSE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기타</a:t>
            </a:r>
            <a:r>
              <a:rPr lang="en-US" altLang="ko-KR" sz="1800" dirty="0" smtClean="0"/>
              <a:t>' </a:t>
            </a:r>
            <a:r>
              <a:rPr lang="en-US" altLang="ko-KR" sz="1800" dirty="0" smtClean="0">
                <a:solidFill>
                  <a:srgbClr val="FF0000"/>
                </a:solidFill>
              </a:rPr>
              <a:t>END</a:t>
            </a:r>
            <a:r>
              <a:rPr lang="en-US" altLang="ko-KR" sz="1800" dirty="0" smtClean="0"/>
              <a:t> AS AREA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DECODE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조건에 따라 다른 결과를 보여줘야 할 때 사용 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DECODE 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조건대상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1,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실행값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1, …, [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기본값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 )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PHONE_NUMBER,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DECODE (SUBSTR(PHONE_NUMBER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1, 3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),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'515', '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서울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', '590',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대전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',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'659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',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부산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',</a:t>
            </a: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'603', '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광주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', '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기타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') AS AREA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EMPLOYEES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NVL2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NULL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값에 대한 분배처리에서 사용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NVL2 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대상칼럼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NULL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이 아닌경우 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NULL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인 경우 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PHONE_NUMBER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NVL2 (MANAGER_ID, '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직원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', '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사장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')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AS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JOB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FROM EMPLOYEES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흐름제어문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--DECODE</a:t>
            </a:r>
            <a:r>
              <a:rPr lang="ko-KR" altLang="en-US" sz="1800" dirty="0" smtClean="0"/>
              <a:t>문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PHONE_NUMBER,</a:t>
            </a:r>
          </a:p>
          <a:p>
            <a:pPr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DECODE</a:t>
            </a:r>
            <a:r>
              <a:rPr lang="en-US" altLang="ko-KR" sz="1800" dirty="0" smtClean="0"/>
              <a:t> (SUBSTR(PHONE_NUMBER, 1, 3),</a:t>
            </a:r>
          </a:p>
          <a:p>
            <a:pPr>
              <a:buNone/>
            </a:pPr>
            <a:r>
              <a:rPr lang="en-US" altLang="ko-KR" sz="1800" dirty="0" smtClean="0"/>
              <a:t>      '515', '</a:t>
            </a:r>
            <a:r>
              <a:rPr lang="ko-KR" altLang="en-US" sz="1800" dirty="0" smtClean="0"/>
              <a:t>서울</a:t>
            </a:r>
            <a:r>
              <a:rPr lang="en-US" altLang="ko-KR" sz="1800" dirty="0" smtClean="0"/>
              <a:t>', '590', '</a:t>
            </a:r>
            <a:r>
              <a:rPr lang="ko-KR" altLang="en-US" sz="1800" dirty="0" smtClean="0"/>
              <a:t>대전</a:t>
            </a:r>
            <a:r>
              <a:rPr lang="en-US" altLang="ko-KR" sz="1800" dirty="0" smtClean="0"/>
              <a:t>', '659', '</a:t>
            </a:r>
            <a:r>
              <a:rPr lang="ko-KR" altLang="en-US" sz="1800" dirty="0" smtClean="0"/>
              <a:t>부산</a:t>
            </a:r>
            <a:r>
              <a:rPr lang="en-US" altLang="ko-KR" sz="1800" dirty="0" smtClean="0"/>
              <a:t>',</a:t>
            </a:r>
          </a:p>
          <a:p>
            <a:pPr>
              <a:buNone/>
            </a:pPr>
            <a:r>
              <a:rPr lang="en-US" altLang="ko-KR" sz="1800" dirty="0" smtClean="0"/>
              <a:t>      '603', '</a:t>
            </a:r>
            <a:r>
              <a:rPr lang="ko-KR" altLang="en-US" sz="1800" dirty="0" smtClean="0"/>
              <a:t>광주</a:t>
            </a:r>
            <a:r>
              <a:rPr lang="en-US" altLang="ko-KR" sz="1800" dirty="0" smtClean="0"/>
              <a:t>', '</a:t>
            </a:r>
            <a:r>
              <a:rPr lang="ko-KR" altLang="en-US" sz="1800" dirty="0" smtClean="0"/>
              <a:t>기타</a:t>
            </a:r>
            <a:r>
              <a:rPr lang="en-US" altLang="ko-KR" sz="1800" dirty="0" smtClean="0"/>
              <a:t>')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AREA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--NVL2</a:t>
            </a:r>
            <a:r>
              <a:rPr lang="ko-KR" altLang="en-US" sz="1800" dirty="0" smtClean="0"/>
              <a:t>문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MANAGER_ID</a:t>
            </a:r>
          </a:p>
          <a:p>
            <a:pPr>
              <a:buNone/>
            </a:pPr>
            <a:r>
              <a:rPr lang="en-US" altLang="ko-KR" sz="1800" dirty="0" smtClean="0"/>
              <a:t>     , NVL(MANAGER_ID, EMPLOYEE_ID)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NVL2</a:t>
            </a:r>
            <a:r>
              <a:rPr lang="en-US" altLang="ko-KR" sz="1800" dirty="0" smtClean="0"/>
              <a:t>(MANAGER_ID, '</a:t>
            </a:r>
            <a:r>
              <a:rPr lang="ko-KR" altLang="en-US" sz="1800" dirty="0" smtClean="0"/>
              <a:t>직원</a:t>
            </a:r>
            <a:r>
              <a:rPr lang="en-US" altLang="ko-KR" sz="1800" dirty="0" smtClean="0"/>
              <a:t>', '</a:t>
            </a:r>
            <a:r>
              <a:rPr lang="ko-KR" altLang="en-US" sz="1800" dirty="0" smtClean="0"/>
              <a:t>사장</a:t>
            </a:r>
            <a:r>
              <a:rPr lang="en-US" altLang="ko-KR" sz="1800" dirty="0" smtClean="0"/>
              <a:t>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// MANAGER_ID </a:t>
            </a:r>
            <a:r>
              <a:rPr lang="ko-KR" altLang="en-US" sz="1800" dirty="0" smtClean="0"/>
              <a:t>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없는 경우에는 사장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있으면 직원으로 나온다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TOP n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전체 결과에서 상위부터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개의 레코드만 조회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오라클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12c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에서 처리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[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OFFSET </a:t>
            </a:r>
            <a:r>
              <a:rPr lang="en-US" altLang="ko-KR" sz="2000" b="1" dirty="0" err="1">
                <a:latin typeface="돋움체" pitchFamily="49" charset="-127"/>
                <a:ea typeface="돋움체" pitchFamily="49" charset="-127"/>
              </a:rPr>
              <a:t>offset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{ </a:t>
            </a:r>
            <a:r>
              <a:rPr lang="en-US" altLang="ko-KR" sz="2000" b="1" dirty="0">
                <a:solidFill>
                  <a:schemeClr val="accent1"/>
                </a:solidFill>
                <a:latin typeface="돋움체" pitchFamily="49" charset="-127"/>
                <a:ea typeface="돋움체" pitchFamily="49" charset="-127"/>
              </a:rPr>
              <a:t>ROW | ROWS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} ]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[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FETCH { </a:t>
            </a:r>
            <a:r>
              <a:rPr lang="en-US" altLang="ko-KR" sz="2000" b="1" dirty="0">
                <a:solidFill>
                  <a:schemeClr val="accent1"/>
                </a:solidFill>
                <a:latin typeface="돋움체" pitchFamily="49" charset="-127"/>
                <a:ea typeface="돋움체" pitchFamily="49" charset="-127"/>
              </a:rPr>
              <a:t>FIRST | NEXT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}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[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{ </a:t>
            </a:r>
            <a:r>
              <a:rPr lang="en-US" altLang="ko-KR" sz="2000" b="1" dirty="0" err="1">
                <a:latin typeface="돋움체" pitchFamily="49" charset="-127"/>
                <a:ea typeface="돋움체" pitchFamily="49" charset="-127"/>
              </a:rPr>
              <a:t>rowcount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|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percent </a:t>
            </a:r>
            <a:r>
              <a:rPr lang="en-US" altLang="ko-KR" sz="2000" b="1" dirty="0" err="1" smtClean="0">
                <a:latin typeface="돋움체" pitchFamily="49" charset="-127"/>
                <a:ea typeface="돋움체" pitchFamily="49" charset="-127"/>
              </a:rPr>
              <a:t>PERCENT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} ]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{ </a:t>
            </a:r>
            <a:r>
              <a:rPr lang="en-US" altLang="ko-KR" sz="2000" b="1" dirty="0">
                <a:solidFill>
                  <a:schemeClr val="accent1"/>
                </a:solidFill>
                <a:latin typeface="돋움체" pitchFamily="49" charset="-127"/>
                <a:ea typeface="돋움체" pitchFamily="49" charset="-127"/>
              </a:rPr>
              <a:t>ROW | ROWS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} { ONLY | WITH TIES }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PHONE_NUMBER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ORDER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FIRST_NAME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OFFSET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5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ROWS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FETCH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NEXT 5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ROWS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ONLY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 | ROWS, FIRST | NEXT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의 기능 차이는 없고 의미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구분용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(12c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Release 1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12.1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현재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TOP n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ROWNUM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을 이용한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TOP n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처리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ROWNUM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은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테이블에서 일련번호를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가진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가상칼럼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가장 오래전 부터 사용해온 방식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(10g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이전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칼럼들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ROWNUM FROM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( SELECT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칼럼들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FROM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조건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ORDER BY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정렬조건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WHERE ROWNUM &lt;=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건수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* FROM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( SELECT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PHONE_NUMBER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FROM EMPLOYEES ORDER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 )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WHERE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ROWNUM &lt; 6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ROWNUM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은 반드시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번 부터 사용해야만 사용 가능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중간번호만 사용은 불가능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TOP n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분석함수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이용한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TOP n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처리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10g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이후에 생긴 분석함수를 이용하는 방법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(RANK(), ROW_NUMBER(), DENSE_RANK()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함수 이용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RANK() –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공동순위 지정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(ex 1,2,2,4,5,5,7...)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ROW_NUMBER() –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공동순위 없음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(ex 1,2,3,4,5,6,7...)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DENSE_RANK() –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공동그룹 순위 지정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(ex 1,2,2,3,3...)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칼럼들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FROM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( SELECT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칼럼들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분석함수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OVER 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정렬조건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 AS RANK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FROM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조건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WHERE RANK &lt;=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건수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* FROM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( SELECT EMPLOYEE_ID, FIRST_NAME, PHONE_NUMBER,  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ROW_NUMBER() OVER(ORDER BY FIRST_NAME) AS RANK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FROM EMPLOYEES) WHERE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RANK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&lt; 6;</a:t>
            </a: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TOP n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altLang="ko-KR" sz="1800" dirty="0" smtClean="0"/>
              <a:t>--TOP N </a:t>
            </a:r>
            <a:r>
              <a:rPr lang="ko-KR" altLang="en-US" sz="1800" dirty="0" smtClean="0"/>
              <a:t>쿼리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오라클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12c </a:t>
            </a:r>
            <a:r>
              <a:rPr lang="ko-KR" altLang="en-US" sz="1800" dirty="0" smtClean="0">
                <a:solidFill>
                  <a:srgbClr val="FF0000"/>
                </a:solidFill>
              </a:rPr>
              <a:t>에서 처리</a:t>
            </a:r>
          </a:p>
          <a:p>
            <a:pPr>
              <a:buNone/>
            </a:pPr>
            <a:r>
              <a:rPr lang="en-US" altLang="ko-KR" sz="1800" dirty="0" smtClean="0"/>
              <a:t>[ OFFSET </a:t>
            </a:r>
            <a:r>
              <a:rPr lang="en-US" altLang="ko-KR" sz="1800" dirty="0" err="1" smtClean="0"/>
              <a:t>offset</a:t>
            </a:r>
            <a:r>
              <a:rPr lang="en-US" altLang="ko-KR" sz="1800" dirty="0" smtClean="0"/>
              <a:t> { ROW | ROWS } ]	// </a:t>
            </a:r>
            <a:r>
              <a:rPr lang="ko-KR" altLang="en-US" sz="1800" dirty="0" smtClean="0"/>
              <a:t>몇 개만 넘겨라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[ FETCH { FIRST | NEXT } 		// </a:t>
            </a:r>
            <a:r>
              <a:rPr lang="ko-KR" altLang="en-US" sz="1800" dirty="0" smtClean="0"/>
              <a:t>몇 개만 가지고 와라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[ { </a:t>
            </a:r>
            <a:r>
              <a:rPr lang="en-US" altLang="ko-KR" sz="1800" dirty="0" err="1" smtClean="0"/>
              <a:t>rowcount</a:t>
            </a:r>
            <a:r>
              <a:rPr lang="en-US" altLang="ko-KR" sz="1800" dirty="0" smtClean="0"/>
              <a:t> | percent </a:t>
            </a:r>
            <a:r>
              <a:rPr lang="en-US" altLang="ko-KR" sz="1800" dirty="0" err="1" smtClean="0"/>
              <a:t>PERCENT</a:t>
            </a:r>
            <a:r>
              <a:rPr lang="en-US" altLang="ko-KR" sz="1800" dirty="0" smtClean="0"/>
              <a:t> } ]	</a:t>
            </a:r>
          </a:p>
          <a:p>
            <a:pPr>
              <a:buNone/>
            </a:pPr>
            <a:r>
              <a:rPr lang="en-US" altLang="ko-KR" sz="1800" dirty="0" smtClean="0"/>
              <a:t>{ ROW | ROWS } { ONLY | WITH TIES } ]	// ONLY(</a:t>
            </a:r>
            <a:r>
              <a:rPr lang="ko-KR" altLang="en-US" sz="1800" dirty="0" smtClean="0"/>
              <a:t>지정수만큼</a:t>
            </a:r>
            <a:r>
              <a:rPr lang="en-US" altLang="ko-KR" sz="1800" dirty="0" smtClean="0"/>
              <a:t>) TIES(</a:t>
            </a:r>
            <a:r>
              <a:rPr lang="ko-KR" altLang="en-US" sz="1800" dirty="0" smtClean="0"/>
              <a:t>동일한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OFFSET</a:t>
            </a:r>
            <a:r>
              <a:rPr lang="en-US" altLang="ko-KR" sz="1800" dirty="0" smtClean="0"/>
              <a:t> 2 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FETCH</a:t>
            </a:r>
            <a:r>
              <a:rPr lang="en-US" altLang="ko-KR" sz="1800" dirty="0" smtClean="0"/>
              <a:t> FIRST 2 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ONLY</a:t>
            </a:r>
            <a:r>
              <a:rPr lang="en-US" altLang="ko-KR" sz="1800" dirty="0" smtClean="0"/>
              <a:t>;     -- or </a:t>
            </a:r>
            <a:r>
              <a:rPr lang="en-US" altLang="ko-KR" sz="1800" dirty="0" smtClean="0">
                <a:solidFill>
                  <a:srgbClr val="FF0000"/>
                </a:solidFill>
              </a:rPr>
              <a:t>WITH TIES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OFFSET</a:t>
            </a:r>
            <a:r>
              <a:rPr lang="en-US" altLang="ko-KR" sz="1800" dirty="0" smtClean="0"/>
              <a:t> 5 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FETCH</a:t>
            </a:r>
            <a:r>
              <a:rPr lang="en-US" altLang="ko-KR" sz="1800" dirty="0" smtClean="0"/>
              <a:t> FIRST 5 </a:t>
            </a:r>
            <a:r>
              <a:rPr lang="en-US" altLang="ko-KR" sz="1800" dirty="0" smtClean="0">
                <a:solidFill>
                  <a:srgbClr val="FF0000"/>
                </a:solidFill>
              </a:rPr>
              <a:t>PERCENT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WITH TIES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단일행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서브 쿼리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한 개의 행으로 결과값이 반환되는 서브 쿼리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단일행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단일칼럼 경우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주로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FROM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 과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절에서 사용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FIRST_NAME, (SELECT MAX(SALARY) FROM JOBS)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EMPLOYEES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WHERE SALARY &gt; (SELECT AVG(SALARY)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);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단일행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다중칼럼 경우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FROM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절과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절에서 사용가능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 사용 불가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WHERE (SALARY, JOB_ID) = (SELECT SALARY, JOB_ID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WHERE EMPLOYEE_ID = 101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);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반드시 단일 행이 되는 조건을 기억하자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2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서브 쿼리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(Subquery)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의 종류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오라클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12c </a:t>
            </a:r>
            <a:r>
              <a:rPr lang="ko-KR" altLang="en-US" sz="1800" dirty="0" smtClean="0">
                <a:solidFill>
                  <a:srgbClr val="FF0000"/>
                </a:solidFill>
              </a:rPr>
              <a:t>이전 버전에서 처리</a:t>
            </a:r>
          </a:p>
          <a:p>
            <a:pPr>
              <a:buNone/>
            </a:pPr>
            <a:r>
              <a:rPr lang="en-US" altLang="ko-KR" sz="1800" dirty="0" smtClean="0"/>
              <a:t>--ROWNUM</a:t>
            </a:r>
            <a:r>
              <a:rPr lang="ko-KR" altLang="en-US" sz="1800" dirty="0" smtClean="0"/>
              <a:t>을 이용한 방법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전통적인 방법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ROWNUM</a:t>
            </a:r>
            <a:r>
              <a:rPr lang="en-US" altLang="ko-KR" sz="1800" dirty="0" smtClean="0"/>
              <a:t>,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	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ROWNUM</a:t>
            </a:r>
            <a:r>
              <a:rPr lang="en-US" altLang="ko-KR" sz="1800" dirty="0" smtClean="0"/>
              <a:t>,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ROWNUM</a:t>
            </a:r>
            <a:r>
              <a:rPr lang="en-US" altLang="ko-KR" sz="1800" dirty="0" smtClean="0"/>
              <a:t> &lt; 6;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 ROWNUM</a:t>
            </a:r>
            <a:r>
              <a:rPr lang="ko-KR" altLang="en-US" sz="1800" dirty="0" smtClean="0">
                <a:solidFill>
                  <a:srgbClr val="FF0000"/>
                </a:solidFill>
              </a:rPr>
              <a:t>은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가상의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컬럼이다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--ERROR </a:t>
            </a:r>
            <a:r>
              <a:rPr lang="ko-KR" altLang="en-US" sz="1800" dirty="0" smtClean="0">
                <a:solidFill>
                  <a:srgbClr val="FF0000"/>
                </a:solidFill>
              </a:rPr>
              <a:t>가 나오진 않지만 값이 출력되지 않음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ROWNUM,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SELECT </a:t>
            </a:r>
            <a:r>
              <a:rPr lang="en-US" altLang="ko-KR" sz="1800" dirty="0" smtClean="0"/>
              <a:t>ROWNUM, EMPLOYEE_ID, FIRST_NAME, PHONE_NUMBER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WHERE ROWNUM &gt;= 3 AND ROWNUM &lt;= 9;</a:t>
            </a:r>
          </a:p>
          <a:p>
            <a:pPr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중간부터의 값은 산출할 수 없음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--ERROR </a:t>
            </a:r>
            <a:r>
              <a:rPr lang="ko-KR" altLang="en-US" sz="1800" dirty="0" smtClean="0">
                <a:solidFill>
                  <a:srgbClr val="FF0000"/>
                </a:solidFill>
              </a:rPr>
              <a:t>가 나오진 않지만 값이 출력되지 않음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ROWNUM,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SELECT </a:t>
            </a:r>
            <a:r>
              <a:rPr lang="en-US" altLang="ko-KR" sz="1800" dirty="0" smtClean="0"/>
              <a:t>ROWNUM, EMPLOYEE_ID, FIRST_NAME, PHONE_NUMBER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WHERE ROWNUM = 3;</a:t>
            </a:r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ko-KR" altLang="en-US" sz="1800" dirty="0" smtClean="0">
                <a:solidFill>
                  <a:srgbClr val="FF0000"/>
                </a:solidFill>
              </a:rPr>
              <a:t>정상 출력되도록 하기 위해서는 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WHERE ROWNUM &lt;= 3; 	</a:t>
            </a:r>
          </a:p>
          <a:p>
            <a:pPr>
              <a:buNone/>
            </a:pPr>
            <a:r>
              <a:rPr lang="ko-KR" altLang="en-US" sz="1800" dirty="0" err="1" smtClean="0">
                <a:solidFill>
                  <a:srgbClr val="FF0000"/>
                </a:solidFill>
              </a:rPr>
              <a:t>로</a:t>
            </a:r>
            <a:r>
              <a:rPr lang="ko-KR" altLang="en-US" sz="1800" dirty="0" smtClean="0">
                <a:solidFill>
                  <a:srgbClr val="FF0000"/>
                </a:solidFill>
              </a:rPr>
              <a:t> 해서 </a:t>
            </a:r>
            <a:r>
              <a:rPr lang="en-US" altLang="ko-KR" sz="1800" dirty="0" smtClean="0">
                <a:solidFill>
                  <a:srgbClr val="FF0000"/>
                </a:solidFill>
              </a:rPr>
              <a:t>1</a:t>
            </a:r>
            <a:r>
              <a:rPr lang="ko-KR" altLang="en-US" sz="1800" dirty="0" smtClean="0">
                <a:solidFill>
                  <a:srgbClr val="FF0000"/>
                </a:solidFill>
              </a:rPr>
              <a:t>부터 나올 수 있는 조건으로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변경한다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ko-KR" altLang="en-US" sz="1800" dirty="0" smtClean="0">
                <a:solidFill>
                  <a:srgbClr val="FF0000"/>
                </a:solidFill>
              </a:rPr>
              <a:t>그러면 중간에 값을 하나만 출력하고 싶은 경우</a:t>
            </a:r>
            <a:r>
              <a:rPr lang="en-US" altLang="ko-KR" sz="1800" dirty="0" smtClean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페이징</a:t>
            </a:r>
            <a:r>
              <a:rPr lang="ko-KR" altLang="en-US" sz="1800" dirty="0" smtClean="0"/>
              <a:t> 처리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ROWNUM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solidFill>
                  <a:srgbClr val="FF0000"/>
                </a:solidFill>
              </a:rPr>
              <a:t>ROW_CNT</a:t>
            </a:r>
            <a:r>
              <a:rPr lang="en-US" altLang="ko-KR" sz="1800" dirty="0" smtClean="0"/>
              <a:t>, EMPLOYEE_ID, </a:t>
            </a:r>
            <a:r>
              <a:rPr lang="en-US" altLang="ko-KR" sz="1800" dirty="0" smtClean="0">
                <a:solidFill>
                  <a:srgbClr val="FFC000"/>
                </a:solidFill>
              </a:rPr>
              <a:t>FIRST_NAME</a:t>
            </a:r>
            <a:r>
              <a:rPr lang="en-US" altLang="ko-KR" sz="1800" dirty="0" smtClean="0"/>
              <a:t>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ROWNUM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ROW_CNT</a:t>
            </a:r>
            <a:r>
              <a:rPr lang="en-US" altLang="ko-KR" sz="1800" dirty="0" smtClean="0"/>
              <a:t>, EMPLOYEE_ID, </a:t>
            </a:r>
            <a:r>
              <a:rPr lang="en-US" altLang="ko-KR" sz="1800" dirty="0" smtClean="0">
                <a:solidFill>
                  <a:srgbClr val="FFC000"/>
                </a:solidFill>
              </a:rPr>
              <a:t>FIRST_NAME</a:t>
            </a:r>
            <a:r>
              <a:rPr lang="en-US" altLang="ko-KR" sz="1800" dirty="0" smtClean="0"/>
              <a:t>, 	PHONE_NUMBER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	(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ROWNUM</a:t>
            </a:r>
            <a:r>
              <a:rPr lang="en-US" altLang="ko-KR" sz="1800" dirty="0" smtClean="0"/>
              <a:t>, EMPLOYEE_ID, </a:t>
            </a:r>
            <a:r>
              <a:rPr lang="en-US" altLang="ko-KR" sz="1800" dirty="0" smtClean="0">
                <a:solidFill>
                  <a:srgbClr val="FFC000"/>
                </a:solidFill>
              </a:rPr>
              <a:t>FIRST_NAME</a:t>
            </a:r>
            <a:r>
              <a:rPr lang="en-US" altLang="ko-KR" sz="1800" dirty="0" smtClean="0"/>
              <a:t>, PHONE_NUMBER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C000"/>
                </a:solidFill>
              </a:rPr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)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ROWNUM</a:t>
            </a:r>
            <a:r>
              <a:rPr lang="en-US" altLang="ko-KR" sz="1800" dirty="0" smtClean="0"/>
              <a:t> &lt; 100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ROW_CNT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BETWEEN</a:t>
            </a:r>
            <a:r>
              <a:rPr lang="en-US" altLang="ko-KR" sz="1800" dirty="0" smtClean="0"/>
              <a:t> 3 </a:t>
            </a:r>
            <a:r>
              <a:rPr lang="en-US" altLang="ko-KR" sz="1800" dirty="0" smtClean="0">
                <a:solidFill>
                  <a:srgbClr val="0000FF"/>
                </a:solidFill>
              </a:rPr>
              <a:t>AND</a:t>
            </a:r>
            <a:r>
              <a:rPr lang="en-US" altLang="ko-KR" sz="1800" dirty="0" smtClean="0"/>
              <a:t> 9;</a:t>
            </a:r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분석 함수란 무엇인가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?</a:t>
            </a:r>
          </a:p>
          <a:p>
            <a:pPr marL="0" indent="0"/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"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순위 함수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", "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윈도우 함수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"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모두 같은 의미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행과 행간의 관계를 쉽게 정의하기 위해 만든 함수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DW (Data Warehouse)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에서 발전된 기능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분석 함수 구문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SELECT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분석함수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파라미터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   OVER ([PARTITION BY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 [ORDER BY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         [WINDOWING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FROM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FIRST_NAME, JOB_ID,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SUM(SALARY) OVER (PARTITION BY JOB_ID),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SUM(SALARY) OVER (ORDER BY JOB_ID ROWS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     UNBOUNDED PRECEDING) 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EMPLOYEES;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분석 함수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(1/7)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분석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함수의 종류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분석 함수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(2/7)</a:t>
            </a:r>
            <a:r>
              <a:rPr lang="en-US" altLang="ko-KR" sz="2800" b="1" smtClean="0"/>
              <a:t> </a:t>
            </a:r>
            <a:endParaRPr lang="en-US" altLang="ko-KR" sz="2800" b="1" dirty="0"/>
          </a:p>
        </p:txBody>
      </p:sp>
      <p:pic>
        <p:nvPicPr>
          <p:cNvPr id="9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766" y="2065870"/>
            <a:ext cx="7291448" cy="351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대표적인 분석 함수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RANK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특정칼럼에 대한 순위를 구함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중복 허용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RANK() OVER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(PARTITION 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JOB_ID ORDER BY SALARY)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DENSE_RANK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: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RANK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함수와 비슷하나 순번이 다름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DENSE_RANK() OVER (ORDER BY SALARY DESC)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ROW_NUMBER :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특정칼럼에 대한 순위를 구함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중복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X)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ROW_NUMBER()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 DESC)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그룹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기존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그룹함수와 동일기능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설명 생략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FIRST_VALUE(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처음에 나오는 값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FIRST_VALUE(SALARY)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(ORDER BY SALARY DESC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LAST_VALUE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마지막에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나오는 값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LAST_VALUE(SALARY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SALARY DESC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LAG(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현재 로우의 바로 이전 로우의 값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LAG(SALARY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SALARY DESC)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분석 함수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(3/7)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818186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LEAD(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현재 로우의 바로 이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후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로우의 값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LEAD(SALARY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SALARY DESC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628650" indent="-62865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CUME_DIST()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전체건수에서 현재행건수 비율 누적 값 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628650" indent="-62865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최종적으로 마지막에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된다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CUME_DIST()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SALARY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PERCENT_RANK() :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행의 순서별 비율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제일 먼저 나오는것이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0,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마지막이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이다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PERCENT_RANK() OVER (ORDER BY SALARY DESC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NTILE(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숫자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전체건수를 숫자로 나누어 군별로 표시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전체건수를 나누어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부터 숫자로 표현된다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NTILE(4)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ORDER BY SALARY DESC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RATIO_TO_REPORT(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전체중 합계의 해당 비율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각각을 비율값을 합치면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 된다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RATIO_TO_REPORT(SALARY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(PARTITION BY SALARY)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분석 함수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</a:t>
            </a:r>
            <a:r>
              <a:rPr lang="en-US" altLang="ko-KR" sz="2800" b="1">
                <a:latin typeface="굴림" charset="-127"/>
                <a:ea typeface="굴림" charset="-127"/>
              </a:rPr>
              <a:t>4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/7)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선형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및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통계 분석 함수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CORR(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1,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2)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상관 계수 반환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CORR(MIN_SALARY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MAX_SALARY) OVER (ORDER BY JOB_ID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COVAR_POP(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1,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2)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공분산을 반환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COVAR_POP(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MIN_SALARY,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MAX_SALARY)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OVER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JOB_ID)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COVAR_SAMP(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1,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2) :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공분산을 반환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COVAR_SAMP(MIN_SALARY, MAX_SALARY)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OVER (ORDER BY JOB_ID)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STDDEV(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표준편차를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반환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STDDEV(MIN_SALARY) OVER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BY JOB_ID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STDDEV_POP(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모집단 표준편차를 계산하고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모집단 분산의 제곱근을 반환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STDDEV_POP(MIN_SALARY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JOB_ID)</a:t>
            </a: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분석 함수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</a:t>
            </a:r>
            <a:r>
              <a:rPr lang="en-US" altLang="ko-KR" sz="2800" b="1">
                <a:latin typeface="굴림" charset="-127"/>
                <a:ea typeface="굴림" charset="-127"/>
              </a:rPr>
              <a:t>5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/7)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indent="-62865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STDDEV_SAMP(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누적 표준편차를 계산하고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628650" indent="-62865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표준분산의 제곱근을 반환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STDDEV_SAMP(MIN_SALARY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JOB_ID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628650" indent="-62865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VARIANCE(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분산을 반환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VARIANCE(MIN_SALARY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JOB_ID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628650" indent="-62865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VAR_POP(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숫자 집합의 모집단 분산을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반환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VAR_POP(MIN_SALARY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JOB_ID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628650" indent="-62865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VAR_SAMP(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숫자 집합의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표준 분산을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반환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VAR_SAMP(MIN_SALARY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JOB_ID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628650" indent="-62865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REGR_XXXX(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파라미터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: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선형회기 함수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REGR_XXXX(MIN_SALARY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JOB_ID)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분석 함수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</a:t>
            </a:r>
            <a:r>
              <a:rPr lang="en-US" altLang="ko-KR" sz="2800" b="1">
                <a:latin typeface="굴림" charset="-127"/>
                <a:ea typeface="굴림" charset="-127"/>
              </a:rPr>
              <a:t>6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/7)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단일행</a:t>
            </a:r>
            <a:r>
              <a:rPr lang="ko-KR" altLang="en-US" sz="1800" dirty="0" smtClean="0"/>
              <a:t> 서버쿼리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평균 </a:t>
            </a:r>
            <a:r>
              <a:rPr lang="en-US" altLang="ko-KR" sz="1800" dirty="0" smtClean="0"/>
              <a:t>SALARY </a:t>
            </a:r>
            <a:r>
              <a:rPr lang="ko-KR" altLang="en-US" sz="1800" dirty="0" smtClean="0"/>
              <a:t>구하기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SUM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en-US" altLang="ko-KR" sz="1800" dirty="0" smtClean="0"/>
              <a:t>SALARY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en-US" altLang="ko-KR" sz="1800" dirty="0" smtClean="0"/>
              <a:t>, COUNT(*)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 691416 / 107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AVG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*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EMPLOYEES;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OVER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PARTITION BY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ORDER BY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WINDOWING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절로 구성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PARTITION BY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절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일반적인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SQL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문에서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GROUP BY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 의미와 동일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집계와 주로 많이 사용됨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SUM(SALARY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(PARTITION 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JOB_ID)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ORDER BY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절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일반적인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SQL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문에서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ORDER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 의미와 동일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순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위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와 정렬에서 주로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많이 사용됨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ROW_NUMBER ()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 DESC)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WINDOWING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절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분석함수의 대상이 되는 행의 기준 범위를 지정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ROWS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와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RANGE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둘중 하나 지정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ROWS: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물리적 결과 행의 수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RANGE: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논리적값의 범위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분석 함수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</a:t>
            </a:r>
            <a:r>
              <a:rPr lang="en-US" altLang="ko-KR" sz="2800" b="1">
                <a:latin typeface="굴림" charset="-127"/>
                <a:ea typeface="굴림" charset="-127"/>
              </a:rPr>
              <a:t>7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/7)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분석함수를 이용한 방법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ROWNUM, </a:t>
            </a:r>
            <a:r>
              <a:rPr lang="en-US" altLang="ko-KR" sz="1800" dirty="0" smtClean="0">
                <a:solidFill>
                  <a:srgbClr val="00B050"/>
                </a:solidFill>
              </a:rPr>
              <a:t>ROW_CNT</a:t>
            </a:r>
            <a:r>
              <a:rPr lang="en-US" altLang="ko-KR" sz="1800" dirty="0" smtClean="0"/>
              <a:t>,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PHONE_NUMBER,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ROW_NUMBER</a:t>
            </a:r>
            <a:r>
              <a:rPr lang="en-US" altLang="ko-KR" sz="1800" dirty="0" smtClean="0"/>
              <a:t>()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</a:t>
            </a:r>
            <a:r>
              <a:rPr lang="en-US" altLang="ko-KR" sz="1800" dirty="0" smtClean="0"/>
              <a:t> FIRST_NAME)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ROW_CNT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ROW_CNT</a:t>
            </a:r>
            <a:r>
              <a:rPr lang="en-US" altLang="ko-KR" sz="1800" dirty="0" smtClean="0"/>
              <a:t> &lt; 6;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ROWNUM, </a:t>
            </a:r>
            <a:r>
              <a:rPr lang="en-US" altLang="ko-KR" sz="1800" dirty="0" smtClean="0">
                <a:solidFill>
                  <a:srgbClr val="00B050"/>
                </a:solidFill>
              </a:rPr>
              <a:t>ROW_CNT</a:t>
            </a:r>
            <a:r>
              <a:rPr lang="en-US" altLang="ko-KR" sz="1800" dirty="0" smtClean="0"/>
              <a:t>,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PHONE_NUMBER,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ROW_NUMBER</a:t>
            </a:r>
            <a:r>
              <a:rPr lang="en-US" altLang="ko-KR" sz="1800" dirty="0" smtClean="0"/>
              <a:t>()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</a:t>
            </a:r>
            <a:r>
              <a:rPr lang="en-US" altLang="ko-KR" sz="1800" dirty="0" smtClean="0"/>
              <a:t> FIRST_NAME)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ROW_CNT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EMPLOYEES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ROW_CNT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BETWEEN 3 AND 9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분석함수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순위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RANK()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SALARY DESC)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RANK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DENSE_RANK()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SALARY DESC) 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DENSE_RANK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ROW_NUMBER()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SALARY DESC)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ROW_NUMBER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 </a:t>
            </a:r>
            <a:r>
              <a:rPr lang="en-US" altLang="ko-KR" sz="1800" dirty="0" smtClean="0">
                <a:solidFill>
                  <a:srgbClr val="0000FF"/>
                </a:solidFill>
              </a:rPr>
              <a:t>DESC</a:t>
            </a:r>
            <a:r>
              <a:rPr lang="en-US" altLang="ko-KR" sz="1800" dirty="0" smtClean="0"/>
              <a:t>; 	--</a:t>
            </a:r>
            <a:r>
              <a:rPr lang="ko-KR" altLang="en-US" sz="1800" dirty="0" smtClean="0"/>
              <a:t>역순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그룹 안에서의 순위 </a:t>
            </a:r>
            <a:r>
              <a:rPr lang="en-US" altLang="ko-KR" sz="1800" dirty="0" smtClean="0"/>
              <a:t>(PARTITION BY)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RANK()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 </a:t>
            </a:r>
            <a:r>
              <a:rPr lang="en-US" altLang="ko-KR" sz="1800" dirty="0" smtClean="0">
                <a:solidFill>
                  <a:srgbClr val="0000FF"/>
                </a:solidFill>
              </a:rPr>
              <a:t>DESC</a:t>
            </a:r>
            <a:r>
              <a:rPr lang="en-US" altLang="ko-KR" sz="1800" dirty="0" smtClean="0"/>
              <a:t>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RANK,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DENSE_RANK()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 </a:t>
            </a:r>
            <a:r>
              <a:rPr lang="en-US" altLang="ko-KR" sz="1800" dirty="0" smtClean="0">
                <a:solidFill>
                  <a:srgbClr val="0000FF"/>
                </a:solidFill>
              </a:rPr>
              <a:t>DESC</a:t>
            </a:r>
            <a:r>
              <a:rPr lang="en-US" altLang="ko-KR" sz="1800" dirty="0" smtClean="0"/>
              <a:t>) 	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DENSE_RANK,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ROW_NUMBER()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 </a:t>
            </a:r>
            <a:r>
              <a:rPr lang="en-US" altLang="ko-KR" sz="1800" dirty="0" smtClean="0">
                <a:solidFill>
                  <a:srgbClr val="0000FF"/>
                </a:solidFill>
              </a:rPr>
              <a:t>DESC</a:t>
            </a:r>
            <a:r>
              <a:rPr lang="en-US" altLang="ko-KR" sz="1800" dirty="0" smtClean="0"/>
              <a:t>) 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ROW_NUMBER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     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JOB_ID, SALARY </a:t>
            </a:r>
            <a:r>
              <a:rPr lang="en-US" altLang="ko-KR" sz="1800" dirty="0" smtClean="0">
                <a:solidFill>
                  <a:srgbClr val="0000FF"/>
                </a:solidFill>
              </a:rPr>
              <a:t>DESC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집계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전체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SUM(SALARY)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TOT_SUM, </a:t>
            </a:r>
          </a:p>
          <a:p>
            <a:pPr>
              <a:buNone/>
            </a:pPr>
            <a:r>
              <a:rPr lang="en-US" altLang="ko-KR" sz="1800" dirty="0" smtClean="0"/>
              <a:t>	COUNT(*)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TOT_CNT, </a:t>
            </a:r>
          </a:p>
          <a:p>
            <a:pPr>
              <a:buNone/>
            </a:pPr>
            <a:r>
              <a:rPr lang="en-US" altLang="ko-KR" sz="1800" dirty="0" smtClean="0"/>
              <a:t>	AVG(SALARY)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TOT_AVG, </a:t>
            </a:r>
          </a:p>
          <a:p>
            <a:pPr>
              <a:buNone/>
            </a:pPr>
            <a:r>
              <a:rPr lang="en-US" altLang="ko-KR" sz="1800" dirty="0" smtClean="0"/>
              <a:t>	MAX(SALARY)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TOT_MAX, </a:t>
            </a:r>
          </a:p>
          <a:p>
            <a:pPr>
              <a:buNone/>
            </a:pPr>
            <a:r>
              <a:rPr lang="en-US" altLang="ko-KR" sz="1800" dirty="0" smtClean="0"/>
              <a:t>	MIN(SALARY)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TOT_MIN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JOB_ID, FIRST_NAME;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그룹 안에서 집계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SUM(SALARY)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(PARTITION BY JOB_ID)</a:t>
            </a:r>
            <a:r>
              <a:rPr lang="en-US" altLang="ko-KR" sz="1800" dirty="0" smtClean="0"/>
              <a:t> PART_SAL, </a:t>
            </a:r>
          </a:p>
          <a:p>
            <a:pPr>
              <a:buNone/>
            </a:pPr>
            <a:r>
              <a:rPr lang="en-US" altLang="ko-KR" sz="1800" dirty="0" smtClean="0"/>
              <a:t>	COUNT(*)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(PARTITION BY JOB_ID)</a:t>
            </a:r>
            <a:r>
              <a:rPr lang="en-US" altLang="ko-KR" sz="1800" dirty="0" smtClean="0"/>
              <a:t> PART_CNT, </a:t>
            </a:r>
          </a:p>
          <a:p>
            <a:pPr>
              <a:buNone/>
            </a:pPr>
            <a:r>
              <a:rPr lang="en-US" altLang="ko-KR" sz="1800" dirty="0" smtClean="0"/>
              <a:t>	AVG(SALARY)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(PARTITION BY JOB_ID)</a:t>
            </a:r>
            <a:r>
              <a:rPr lang="en-US" altLang="ko-KR" sz="1800" dirty="0" smtClean="0"/>
              <a:t> PART_AVG, </a:t>
            </a:r>
          </a:p>
          <a:p>
            <a:pPr>
              <a:buNone/>
            </a:pPr>
            <a:r>
              <a:rPr lang="en-US" altLang="ko-KR" sz="1800" dirty="0" smtClean="0"/>
              <a:t>	MAX(SALARY)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(PARTITION BY JOB_ID)</a:t>
            </a:r>
            <a:r>
              <a:rPr lang="en-US" altLang="ko-KR" sz="1800" dirty="0" smtClean="0"/>
              <a:t> PART_MAX, </a:t>
            </a:r>
          </a:p>
          <a:p>
            <a:pPr>
              <a:buNone/>
            </a:pPr>
            <a:r>
              <a:rPr lang="en-US" altLang="ko-KR" sz="1800" dirty="0" smtClean="0"/>
              <a:t>	MIN(SALARY)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(PARTITION BY JOB_ID)</a:t>
            </a:r>
            <a:r>
              <a:rPr lang="en-US" altLang="ko-KR" sz="1800" dirty="0" smtClean="0"/>
              <a:t> PART_MIN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JOB_ID, FIRST_NAME;</a:t>
            </a:r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정렬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800" dirty="0" smtClean="0"/>
              <a:t>FIRST_NAME, JOB_ID, SALARY,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FIRST_VALUE(FIRST_NAME)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FIRST_NAME) FIRST_SAL,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LAST_VALUE(FIRST_NAME)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FIRST_NAME) LAST_SAL,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LAG(FIRST_NAME)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FIRST_NAME) LAG_SAL,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LEAD(FIRST_NAME)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FIRST_NAME) LEAD_SAL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그룹 안에서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FIRST_VALUE(FIRST_NAME)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 ORDER BY </a:t>
            </a:r>
          </a:p>
          <a:p>
            <a:pPr>
              <a:buNone/>
            </a:pPr>
            <a:r>
              <a:rPr lang="en-US" altLang="ko-KR" sz="1800" dirty="0" smtClean="0"/>
              <a:t>						FIRST_NAME) FIRST_SAL,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LAST_VALUE(FIRST_NAME)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 ORDER BY </a:t>
            </a:r>
          </a:p>
          <a:p>
            <a:pPr>
              <a:buNone/>
            </a:pPr>
            <a:r>
              <a:rPr lang="en-US" altLang="ko-KR" sz="1800" dirty="0" smtClean="0"/>
              <a:t>						FIRST_NAME) LAST_SAL,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LAG(FIRST_NAME)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 ORDER BY </a:t>
            </a:r>
          </a:p>
          <a:p>
            <a:pPr>
              <a:buNone/>
            </a:pPr>
            <a:r>
              <a:rPr lang="en-US" altLang="ko-KR" sz="1800" dirty="0" smtClean="0"/>
              <a:t>						FIRST_NAME) LAG_SAL,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LEAD(FIRST_NAME)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 ORDER BY </a:t>
            </a:r>
          </a:p>
          <a:p>
            <a:pPr>
              <a:buNone/>
            </a:pPr>
            <a:r>
              <a:rPr lang="en-US" altLang="ko-KR" sz="1800" dirty="0" smtClean="0"/>
              <a:t>						FIRST_NAME) LEAD_SAL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JOB_ID, FIRST_NAME;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비율</a:t>
            </a:r>
          </a:p>
          <a:p>
            <a:pPr>
              <a:buNone/>
            </a:pPr>
            <a:r>
              <a:rPr lang="en-US" altLang="ko-KR" sz="1400" dirty="0" smtClean="0"/>
              <a:t>-- CUME_DIST() : </a:t>
            </a:r>
            <a:r>
              <a:rPr lang="ko-KR" altLang="en-US" sz="1400" dirty="0" smtClean="0"/>
              <a:t>전체건수에서 현재 행 건수 비율 누적한 값으로 최종적으로 마지막에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 된다</a:t>
            </a:r>
          </a:p>
          <a:p>
            <a:pPr>
              <a:buNone/>
            </a:pPr>
            <a:r>
              <a:rPr lang="en-US" altLang="ko-KR" sz="1400" dirty="0" smtClean="0"/>
              <a:t>-- PERCENT_RANK() : </a:t>
            </a:r>
            <a:r>
              <a:rPr lang="ko-KR" altLang="en-US" sz="1400" dirty="0" smtClean="0"/>
              <a:t>행의 순서 별 비율 제일 먼저 나오는 것이 </a:t>
            </a:r>
            <a:r>
              <a:rPr lang="en-US" altLang="ko-KR" sz="1400" dirty="0" smtClean="0"/>
              <a:t>0, </a:t>
            </a:r>
            <a:r>
              <a:rPr lang="ko-KR" altLang="en-US" sz="1400" dirty="0" smtClean="0"/>
              <a:t>마지막이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-- NTILE(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전체건수를 숫자로 나누어 군별로 표시</a:t>
            </a:r>
          </a:p>
          <a:p>
            <a:pPr>
              <a:buNone/>
            </a:pPr>
            <a:r>
              <a:rPr lang="en-US" altLang="ko-KR" sz="1400" dirty="0" smtClean="0"/>
              <a:t>--               </a:t>
            </a:r>
            <a:r>
              <a:rPr lang="ko-KR" altLang="en-US" sz="1400" dirty="0" smtClean="0"/>
              <a:t>전체건수를 나누어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부터 숫자로 표현된다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-- RATIO_TO_REPORT(</a:t>
            </a:r>
            <a:r>
              <a:rPr lang="ko-KR" altLang="en-US" sz="1400" dirty="0" smtClean="0"/>
              <a:t>칼럼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전체 중 합계의 해당 비율 각각을 비율 값을 합치면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 된다</a:t>
            </a:r>
            <a:endParaRPr lang="en-US" altLang="ko-KR" sz="1400" dirty="0" smtClean="0"/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CUME_DIST()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CUME_SAL,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PERCENT_RANK()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PERC_SAL,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NTILE(10)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NTILE_SAL,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RATIO_TO_REPORT(SALARY)</a:t>
            </a:r>
            <a:r>
              <a:rPr lang="en-US" altLang="ko-KR" sz="1800" dirty="0" smtClean="0"/>
              <a:t> OVER ()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RATIO_SAL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새로운 데이터 입력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INSERT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INTO</a:t>
            </a:r>
            <a:r>
              <a:rPr lang="en-US" altLang="ko-KR" sz="1800" dirty="0" smtClean="0"/>
              <a:t> EMPLOYEES (EMPLOYEE_ID, FIRST_NAME, LAST_NAME, </a:t>
            </a:r>
          </a:p>
          <a:p>
            <a:pPr>
              <a:buNone/>
            </a:pPr>
            <a:r>
              <a:rPr lang="en-US" altLang="ko-KR" sz="1800" dirty="0" smtClean="0"/>
              <a:t>   EMAIL, PHONE_NUMBER, HIRE_DATE,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JOB_ID, SALARY,  </a:t>
            </a:r>
          </a:p>
          <a:p>
            <a:pPr>
              <a:buNone/>
            </a:pPr>
            <a:r>
              <a:rPr lang="en-US" altLang="ko-KR" sz="1800" dirty="0" smtClean="0"/>
              <a:t>   MANAGER_ID, DEPARTMENT_ID) </a:t>
            </a:r>
          </a:p>
          <a:p>
            <a:pPr>
              <a:buNone/>
            </a:pPr>
            <a:r>
              <a:rPr lang="en-US" altLang="ko-KR" sz="1800" dirty="0" smtClean="0"/>
              <a:t>VALUES ( 999, '</a:t>
            </a:r>
            <a:r>
              <a:rPr lang="en-US" altLang="ko-KR" sz="1800" dirty="0" err="1" smtClean="0"/>
              <a:t>TaeHo</a:t>
            </a:r>
            <a:r>
              <a:rPr lang="en-US" altLang="ko-KR" sz="1800" dirty="0" smtClean="0"/>
              <a:t>', 'Lee',</a:t>
            </a:r>
          </a:p>
          <a:p>
            <a:pPr>
              <a:buNone/>
            </a:pPr>
            <a:r>
              <a:rPr lang="en-US" altLang="ko-KR" sz="1800" dirty="0" smtClean="0"/>
              <a:t>	'SAAKHAN', '555.555.555', TO_DATE('20131101', 'YYYYMMDD'),</a:t>
            </a:r>
          </a:p>
          <a:p>
            <a:pPr>
              <a:buNone/>
            </a:pPr>
            <a:r>
              <a:rPr lang="en-US" altLang="ko-KR" sz="1800" dirty="0" smtClean="0"/>
              <a:t>	'IT_PROG', 12000,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102, 60);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그룹 안에서의 비율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CUME_DIST()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PARTITION BY </a:t>
            </a:r>
            <a:r>
              <a:rPr lang="en-US" altLang="ko-KR" sz="1800" dirty="0" smtClean="0"/>
              <a:t>JOB_ID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CUME_SAL,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PERCENT_RANK()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PARTITION BY </a:t>
            </a:r>
            <a:r>
              <a:rPr lang="en-US" altLang="ko-KR" sz="1800" dirty="0" smtClean="0"/>
              <a:t>JOB_ID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PERC_SAL,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NTILE(10)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PARTITION BY </a:t>
            </a:r>
            <a:r>
              <a:rPr lang="en-US" altLang="ko-KR" sz="1800" dirty="0" smtClean="0"/>
              <a:t>JOB_ID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NTILE_SAL,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RATIO_TO_REPORT(SALARY)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RATIO_SAL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선형 및 통계 분석 함수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800" dirty="0" smtClean="0"/>
              <a:t>FIRST_NAME, JOB_ID, SALARY,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CORR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COR_SAL,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COVAR_POP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CORP_SAL,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COVAR_SAMP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CORS_SAL,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STDDEV</a:t>
            </a:r>
            <a:r>
              <a:rPr lang="en-US" altLang="ko-KR" sz="1800" dirty="0" smtClean="0"/>
              <a:t>(SALARY)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HIRE_DATE)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STD_SAL,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STDDEV_POP</a:t>
            </a:r>
            <a:r>
              <a:rPr lang="en-US" altLang="ko-KR" sz="1800" dirty="0" smtClean="0"/>
              <a:t>(SALARY)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HIRE_DATE)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STDP_SAL,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STDDEV_SAMP</a:t>
            </a:r>
            <a:r>
              <a:rPr lang="en-US" altLang="ko-KR" sz="1800" dirty="0" smtClean="0"/>
              <a:t>(SALARY)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AS STDS_SAL,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VARIANCE</a:t>
            </a:r>
            <a:r>
              <a:rPr lang="en-US" altLang="ko-KR" sz="1800" dirty="0" smtClean="0"/>
              <a:t>(SALARY)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VAR_SAL,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VAR_POP</a:t>
            </a:r>
            <a:r>
              <a:rPr lang="en-US" altLang="ko-KR" sz="1800" dirty="0" smtClean="0"/>
              <a:t>(SALARY)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VARP_SAL,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VAR_SAMP</a:t>
            </a:r>
            <a:r>
              <a:rPr lang="en-US" altLang="ko-KR" sz="1800" dirty="0" smtClean="0"/>
              <a:t>(SALARY)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VARS_SAL,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REGR_SLOPE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SLOPE_SAL,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REGR_INTERCEPT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INTCPT_SAL, 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REGR_COUNT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COUNT_SAL,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REGR_R2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R2_SAL,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REGR_AVGX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AVGX_SAL,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REGR_AVGY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AVGY_SAL,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REGR_SXX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SXX_SAL,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REGR_SYY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SYY_SAL,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REGR_SXY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SXY_SAL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JOB_ID, FIRST_NAME;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818186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분석함수의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대상이 되는 행 기준의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범위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ROWS(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물리적 결과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와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RANGE(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논리적 범위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로 사용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형태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ROWS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or RANGE]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&lt;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시작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단어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&gt;</a:t>
            </a: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형태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2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[ROWS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or RANGE] BETWEEN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&lt;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시작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단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어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&gt;</a:t>
            </a: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                     AND &lt;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종료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단어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&gt;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시작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단어 사용 가능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1.UNBOUNDED PRECEDING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미지정 이전 건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2.CURRENT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ROW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현재 건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3.&lt;SQL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표현식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&gt; PRECEDING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이전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or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FOLLOWING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이후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BETWEEN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 없는 경우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FOLLOWING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 못함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종료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단어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1.UNBOUNDED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FOLLOWING 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미지정 이후 건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2.CURRENT ROW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현재 건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3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.&lt;SQL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표현식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&gt; PRECEDING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이전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or FOLLOWING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이후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WINDOWING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절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(1/3)</a:t>
            </a:r>
            <a:endParaRPr lang="en-US" altLang="ko-KR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ROWS [BETWEEN] –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정렬된 로우 기준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물리적 결과로 나온 로우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(ROW)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를 기준으로 표현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JOB_ID, SALARY,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SUM(SALARY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BY FIRST_NAME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ROWS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UNBOUNDED PRECEDING ) J_SAL_W1,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SUM(SALARY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FIRST_NAME ROWS 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CURRENT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ROW) J_SAL_W2,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SUM(SALARY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FIRST_NAME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ROWS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3 PRECEDING) J_SAL_W3,       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SUM(SALARY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ROWS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BETWEEN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1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FOLLOWING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  AND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2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FOLLOWING)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J_SAL_W4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ORDER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FIRST_NAME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WINDOWING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절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(2/3)</a:t>
            </a:r>
            <a:endParaRPr lang="en-US" altLang="ko-KR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RANGE [BETWEEN] –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조회된 칼럼의 값을 기준으로 표현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칼럼의 값을 기준으로 값을 더하거나 빼서 계산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JOB_ID, SALARY,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COUNT(*) OVER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 RANGE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UNBOUNDED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PRECEDING ) J_SAL_W1,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COUNT(*) OVER (ORDER BY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SALARY RANGE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 CURRENT ROW) J_SAL_W2,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COUNT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(*)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SALARY RANGE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3000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PRECEDING) J_SAL_W3,       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COUNT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(*)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(ORDER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 RANGE BETWEEN 2000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PRECEDING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  AND 3000 FOLLOWING)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J_SAL_W4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ORDER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SALARY;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WINDOWING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절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(3/3)</a:t>
            </a:r>
            <a:endParaRPr lang="en-US" altLang="ko-KR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--WINDOWING</a:t>
            </a:r>
            <a:r>
              <a:rPr lang="ko-KR" altLang="en-US" sz="1800" dirty="0" smtClean="0"/>
              <a:t>절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정렬을 이용하여 이해하기 </a:t>
            </a:r>
            <a:r>
              <a:rPr lang="en-US" altLang="ko-KR" sz="1800" dirty="0" smtClean="0"/>
              <a:t>windowing</a:t>
            </a:r>
            <a:r>
              <a:rPr lang="ko-KR" altLang="en-US" sz="1800" dirty="0" smtClean="0"/>
              <a:t>절이 없을 때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FIRST_VALUE</a:t>
            </a:r>
            <a:r>
              <a:rPr lang="en-US" altLang="ko-KR" sz="1800" dirty="0" smtClean="0"/>
              <a:t>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FIRST_SAL,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LAST_VALUE</a:t>
            </a:r>
            <a:r>
              <a:rPr lang="en-US" altLang="ko-KR" sz="1800" dirty="0" smtClean="0"/>
              <a:t>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LAST_SAL,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LAG</a:t>
            </a:r>
            <a:r>
              <a:rPr lang="en-US" altLang="ko-KR" sz="1800" dirty="0" smtClean="0"/>
              <a:t>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LAG_SAL,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LEAD</a:t>
            </a:r>
            <a:r>
              <a:rPr lang="en-US" altLang="ko-KR" sz="1800" dirty="0" smtClean="0"/>
              <a:t>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LEAD_SAL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FIRST_NAME;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--ERROR </a:t>
            </a:r>
            <a:r>
              <a:rPr lang="ko-KR" altLang="en-US" sz="1800" dirty="0" smtClean="0"/>
              <a:t>범위가 명확한 것은 </a:t>
            </a:r>
            <a:r>
              <a:rPr lang="en-US" altLang="ko-KR" sz="1800" dirty="0"/>
              <a:t>windowing</a:t>
            </a:r>
            <a:r>
              <a:rPr lang="ko-KR" altLang="en-US" sz="1800" dirty="0" smtClean="0"/>
              <a:t> 절이 필요 없다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FIRST_VALUE(FIRST_NAME)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FIRST_SAL,</a:t>
            </a:r>
          </a:p>
          <a:p>
            <a:pPr>
              <a:buNone/>
            </a:pPr>
            <a:r>
              <a:rPr lang="en-US" altLang="ko-KR" sz="1800" dirty="0" smtClean="0"/>
              <a:t>	LAST_VALUE(FIRST_NAME)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LAST_SAL, </a:t>
            </a:r>
          </a:p>
          <a:p>
            <a:pPr>
              <a:buNone/>
            </a:pPr>
            <a:r>
              <a:rPr lang="en-US" altLang="ko-KR" sz="1800" dirty="0" smtClean="0"/>
              <a:t>	LAG(FIRST_NAME)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 </a:t>
            </a:r>
          </a:p>
          <a:p>
            <a:pPr>
              <a:buNone/>
            </a:pPr>
            <a:r>
              <a:rPr lang="en-US" altLang="ko-KR" sz="1800" dirty="0" smtClean="0"/>
              <a:t>		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UNBOUNDED PRECEDING)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LAG_SAL, </a:t>
            </a:r>
          </a:p>
          <a:p>
            <a:pPr>
              <a:buNone/>
            </a:pPr>
            <a:r>
              <a:rPr lang="en-US" altLang="ko-KR" sz="1800" dirty="0" smtClean="0"/>
              <a:t>	LEAD(FIRST_NAME)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 </a:t>
            </a:r>
          </a:p>
          <a:p>
            <a:pPr>
              <a:buNone/>
            </a:pPr>
            <a:r>
              <a:rPr lang="en-US" altLang="ko-KR" sz="1800" dirty="0" smtClean="0"/>
              <a:t>		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UNBOUNDED PRECEDING)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LEAD_SAL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--ROWS</a:t>
            </a:r>
            <a:r>
              <a:rPr lang="ko-KR" altLang="en-US" sz="1800" dirty="0" smtClean="0"/>
              <a:t>로 물리적 범위를 지정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FIRST_VALUE(FIRST_NAME)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BETWEEN UNBOUNDED PRECEDING AND UNBOUNDED </a:t>
            </a:r>
          </a:p>
          <a:p>
            <a:pPr>
              <a:buNone/>
            </a:pPr>
            <a:r>
              <a:rPr lang="en-US" altLang="ko-KR" sz="1800" dirty="0" smtClean="0"/>
              <a:t>						FOLLOWING)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UN_FIRST,</a:t>
            </a:r>
          </a:p>
          <a:p>
            <a:pPr>
              <a:buNone/>
            </a:pPr>
            <a:r>
              <a:rPr lang="en-US" altLang="ko-KR" sz="1800" dirty="0" smtClean="0"/>
              <a:t>	LAST_VALUE(FIRST_NAME)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 </a:t>
            </a:r>
            <a:r>
              <a:rPr lang="en-US" altLang="ko-KR" sz="1800" dirty="0" smtClean="0"/>
              <a:t>BETWEEN UNBOUNDED PRECEDING AND UNBOUNDED </a:t>
            </a:r>
          </a:p>
          <a:p>
            <a:pPr>
              <a:buNone/>
            </a:pPr>
            <a:r>
              <a:rPr lang="en-US" altLang="ko-KR" sz="1800" dirty="0" smtClean="0"/>
              <a:t>						FOLLOWING)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UN_LAST,</a:t>
            </a:r>
          </a:p>
          <a:p>
            <a:pPr>
              <a:buNone/>
            </a:pPr>
            <a:r>
              <a:rPr lang="en-US" altLang="ko-KR" sz="1800" dirty="0" smtClean="0"/>
              <a:t>	FIRST_VALUE(FIRST_NAME)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BETWEEN UNBOUNDED PRECEDING AND CURRENT ROW)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CUR_FIRST,</a:t>
            </a:r>
          </a:p>
          <a:p>
            <a:pPr>
              <a:buNone/>
            </a:pPr>
            <a:r>
              <a:rPr lang="en-US" altLang="ko-KR" sz="1800" dirty="0" smtClean="0"/>
              <a:t>	LAST_VALUE(FIRST_NAME)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BETWEEN UNBOUNDED PRECEDING AND CURRENT ROW)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CUR_LAST,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계속적으로 평균값을 구할 수 있는 쿼리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SALARY,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SUM(SALARY)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SUM,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COUNT(*)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CNT,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SUM(SALARY)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/>
              <a:t>       	/ 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COUNT(*)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>
                <a:solidFill>
                  <a:srgbClr val="FF0000"/>
                </a:solidFill>
              </a:rPr>
              <a:t>AVG</a:t>
            </a:r>
          </a:p>
          <a:p>
            <a:pPr>
              <a:buNone/>
            </a:pPr>
            <a:r>
              <a:rPr lang="en-US" altLang="ko-KR" sz="1800" dirty="0" smtClean="0"/>
              <a:t>FROM EMPLOYEES;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FIRST_VALUE(FIRST_NAME)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BETWEEN 3 PRECEDING AND 3 FOLLOWING)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FIX_FIRST,</a:t>
            </a:r>
          </a:p>
          <a:p>
            <a:pPr>
              <a:buNone/>
            </a:pPr>
            <a:r>
              <a:rPr lang="en-US" altLang="ko-KR" sz="1800" dirty="0" smtClean="0"/>
              <a:t>	LAST_VALUE(FIRST_NAME)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BETWEEN 3 PRECEDING AND 3 FOLLOWING)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FIX_LAST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--RANGE</a:t>
            </a:r>
            <a:r>
              <a:rPr lang="ko-KR" altLang="en-US" sz="1800" dirty="0" smtClean="0"/>
              <a:t>로 논리적 범위를 지정</a:t>
            </a:r>
          </a:p>
          <a:p>
            <a:pPr>
              <a:buNone/>
            </a:pPr>
            <a:r>
              <a:rPr lang="en-US" altLang="ko-KR" sz="1800" dirty="0" smtClean="0"/>
              <a:t>--ERROR </a:t>
            </a:r>
            <a:r>
              <a:rPr lang="ko-KR" altLang="en-US" sz="1800" dirty="0" smtClean="0"/>
              <a:t>문자형은 논리적 범위 지정으로 사용 못함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FIRST_VALUE(FIRST_NAME)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RANGE BETWEEN UNBOUNDED PRECEDING AND UNBOUNDED </a:t>
            </a:r>
          </a:p>
          <a:p>
            <a:pPr>
              <a:buNone/>
            </a:pPr>
            <a:r>
              <a:rPr lang="en-US" altLang="ko-KR" sz="1800" dirty="0" smtClean="0"/>
              <a:t>				FOLLOWING)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UN_FIRST,</a:t>
            </a:r>
          </a:p>
          <a:p>
            <a:pPr>
              <a:buNone/>
            </a:pPr>
            <a:r>
              <a:rPr lang="en-US" altLang="ko-KR" sz="1800" dirty="0" smtClean="0"/>
              <a:t>	LAST_VALUE(FIRST_NAME)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RANGE BETWEEN UNBOUNDED PRECEDING AND UNBOUNDED </a:t>
            </a:r>
          </a:p>
          <a:p>
            <a:pPr>
              <a:buNone/>
            </a:pPr>
            <a:r>
              <a:rPr lang="en-US" altLang="ko-KR" sz="1800" dirty="0" smtClean="0"/>
              <a:t>				FOLLOWING)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UN_LAST,</a:t>
            </a:r>
          </a:p>
          <a:p>
            <a:pPr>
              <a:buNone/>
            </a:pPr>
            <a:r>
              <a:rPr lang="en-US" altLang="ko-KR" sz="1800" dirty="0" smtClean="0"/>
              <a:t>	FIRST_VALUE(FIRST_NAME)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RANGE BETWEEN UNBOUNDED PRECEDING AND CURRENT ROW) </a:t>
            </a:r>
          </a:p>
          <a:p>
            <a:pPr>
              <a:buNone/>
            </a:pPr>
            <a:r>
              <a:rPr lang="en-US" altLang="ko-KR" sz="1800" dirty="0" smtClean="0"/>
              <a:t>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CUR_FIRST, </a:t>
            </a:r>
          </a:p>
          <a:p>
            <a:pPr>
              <a:buNone/>
            </a:pPr>
            <a:r>
              <a:rPr lang="en-US" altLang="ko-KR" sz="1800" dirty="0" smtClean="0"/>
              <a:t>	LAST_VALUE(FIRST_NAME)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RANGE BETWEEN UNBOUNDED PRECEDING AND CURRENT ROW) </a:t>
            </a:r>
          </a:p>
          <a:p>
            <a:pPr>
              <a:buNone/>
            </a:pPr>
            <a:r>
              <a:rPr lang="en-US" altLang="ko-KR" sz="1800" dirty="0" smtClean="0"/>
              <a:t>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CUR_LAST,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FIRST_VALUE(FIRST_NAME)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RANGE</a:t>
            </a:r>
            <a:r>
              <a:rPr lang="en-US" altLang="ko-KR" sz="1800" dirty="0" smtClean="0"/>
              <a:t> BETWEEN 3 PRECEDING AND 3 FOLLOWING)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FIX_FIRST,</a:t>
            </a:r>
          </a:p>
          <a:p>
            <a:pPr>
              <a:buNone/>
            </a:pPr>
            <a:r>
              <a:rPr lang="en-US" altLang="ko-KR" sz="1800" dirty="0" smtClean="0"/>
              <a:t>	LAST_VALUE(FIRST_NAME)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RANGE</a:t>
            </a:r>
            <a:r>
              <a:rPr lang="en-US" altLang="ko-KR" sz="1800" dirty="0" smtClean="0"/>
              <a:t> BETWEEN 3 PRECEDING AND 3 FOLLOWING)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FIX_LAST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숫자 형의 자료여야 한다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ROW_NUMBER()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ROW_CNT,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COUNT(*) OVER</a:t>
            </a:r>
            <a:r>
              <a:rPr lang="en-US" altLang="ko-KR" sz="1800" dirty="0" smtClean="0"/>
              <a:t>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 </a:t>
            </a:r>
          </a:p>
          <a:p>
            <a:pPr>
              <a:buNone/>
            </a:pPr>
            <a:r>
              <a:rPr lang="en-US" altLang="ko-KR" sz="1800" dirty="0" smtClean="0"/>
              <a:t>		RANGE BETWEEN UNBOUNDED PRECEDING  AND UNBOUNDED </a:t>
            </a:r>
          </a:p>
          <a:p>
            <a:pPr>
              <a:buNone/>
            </a:pPr>
            <a:r>
              <a:rPr lang="en-US" altLang="ko-KR" sz="1800" dirty="0" smtClean="0"/>
              <a:t>				FOLLOWING)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UN_SAL,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COUNT(*) OVER</a:t>
            </a:r>
            <a:r>
              <a:rPr lang="en-US" altLang="ko-KR" sz="1800" dirty="0" smtClean="0"/>
              <a:t>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</a:t>
            </a:r>
          </a:p>
          <a:p>
            <a:pPr>
              <a:buNone/>
            </a:pPr>
            <a:r>
              <a:rPr lang="en-US" altLang="ko-KR" sz="1800" dirty="0" smtClean="0"/>
              <a:t>		RANGE BETWEEN UNBOUNDED PRECEDING  AND CURRENT ROW) </a:t>
            </a:r>
          </a:p>
          <a:p>
            <a:pPr>
              <a:buNone/>
            </a:pPr>
            <a:r>
              <a:rPr lang="en-US" altLang="ko-KR" sz="1800" dirty="0" smtClean="0"/>
              <a:t>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CUR_SAL,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COUNT(*)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</a:t>
            </a:r>
            <a:r>
              <a:rPr lang="en-US" altLang="ko-KR" sz="1800" dirty="0" smtClean="0"/>
              <a:t>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</a:t>
            </a:r>
          </a:p>
          <a:p>
            <a:pPr>
              <a:buNone/>
            </a:pPr>
            <a:r>
              <a:rPr lang="en-US" altLang="ko-KR" sz="1800" dirty="0" smtClean="0"/>
              <a:t>		RANGE BETWEEN 500 PRECEDING AND 500 FOLLOWING) </a:t>
            </a:r>
          </a:p>
          <a:p>
            <a:pPr>
              <a:buNone/>
            </a:pPr>
            <a:r>
              <a:rPr lang="en-US" altLang="ko-KR" sz="1800" dirty="0" smtClean="0"/>
              <a:t>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FIX_SAL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568902" y="2893328"/>
            <a:ext cx="8088312" cy="181588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집합 연산자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합집합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(UNION, UNION ALL)</a:t>
            </a: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교집합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(INTERSECT)</a:t>
            </a: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차집합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(MINUS)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532028" y="2623453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32" y="2202765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>
          <a:xfrm>
            <a:off x="568902" y="2148790"/>
            <a:ext cx="439735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ko-KR" altLang="en-US" sz="2400" b="1" smtClean="0">
                <a:latin typeface="+mj-lt"/>
                <a:ea typeface="+mj-ea"/>
                <a:cs typeface="+mj-cs"/>
              </a:rPr>
              <a:t>테이블의 결합</a:t>
            </a:r>
            <a:r>
              <a:rPr lang="en-US" altLang="ko-KR" sz="2400" b="1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2400" b="1" smtClean="0">
                <a:latin typeface="+mj-lt"/>
                <a:ea typeface="+mj-ea"/>
                <a:cs typeface="+mj-cs"/>
              </a:rPr>
              <a:t>합집합</a:t>
            </a:r>
            <a:r>
              <a:rPr lang="en-US" altLang="ko-KR" sz="2400" b="1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2400" b="1" smtClean="0">
                <a:latin typeface="+mj-lt"/>
                <a:ea typeface="+mj-ea"/>
                <a:cs typeface="+mj-cs"/>
              </a:rPr>
              <a:t>차집합</a:t>
            </a:r>
            <a:r>
              <a:rPr lang="en-US" altLang="ko-KR" sz="2400" b="1" smtClean="0">
                <a:latin typeface="+mj-lt"/>
                <a:ea typeface="+mj-ea"/>
                <a:cs typeface="+mj-cs"/>
              </a:rPr>
              <a:t>)</a:t>
            </a:r>
            <a:endParaRPr kumimoji="0" lang="en-US" altLang="ko-KR" sz="2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집합 연산자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여러 개의 쿼리 결과를 한 개의 결과로 요약하는 연산자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SELECT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문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[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집합 연산자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SELECT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문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][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집합연산자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SELECT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문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]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SALARY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EMPLOYEES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UNION ALL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JOB_TITLE, MIN_SALARY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JOBS</a:t>
            </a:r>
          </a:p>
          <a:p>
            <a:pPr marL="354013" indent="-354013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집합 연산자로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결과를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요약 하기 위해서는 각각의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쿼리의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결과의 칼럼의 수와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데이터타입이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동일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하여야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한다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집합 연산자 종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류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합집합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UNION [ALL]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교집합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INTERSECT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차집합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MINUS</a:t>
            </a: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집합 연산자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합집합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A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집합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+ B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집합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UNION ALL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연산자는 결과 값이 중복되어도 그대로 보여주는 반면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UNION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연산자는 중복되지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않게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보여준다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A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UNION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B;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A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UNION ALL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B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39062" y="2775516"/>
            <a:ext cx="3118954" cy="136786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합집합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(UNION, UNION ALL)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50559" y="2809806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0070C0"/>
                </a:solidFill>
              </a:rPr>
              <a:t>A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endParaRPr lang="en-US" altLang="ko-KR" smtClean="0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  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130679" y="2809806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rgbClr val="0070C0"/>
                </a:solidFill>
              </a:rPr>
              <a:t>B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pPr algn="ctr"/>
            <a:endParaRPr lang="en-US" altLang="ko-KR">
              <a:solidFill>
                <a:srgbClr val="0070C0"/>
              </a:solidFill>
            </a:endParaRPr>
          </a:p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4410599" y="338587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1, 2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5562727" y="338587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4</a:t>
            </a:r>
            <a:r>
              <a:rPr lang="en-US" altLang="ko-KR" smtClean="0">
                <a:solidFill>
                  <a:srgbClr val="FF0000"/>
                </a:solidFill>
              </a:rPr>
              <a:t>, 5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5123303" y="32729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39063" y="4464994"/>
            <a:ext cx="3118953" cy="136786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905688" y="4491282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0070C0"/>
                </a:solidFill>
              </a:rPr>
              <a:t>A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endParaRPr lang="en-US" altLang="ko-KR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  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311558" y="4491282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rgbClr val="0070C0"/>
                </a:solidFill>
              </a:rPr>
              <a:t>B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pPr algn="ctr"/>
            <a:endParaRPr lang="en-US" altLang="ko-KR">
              <a:solidFill>
                <a:srgbClr val="0070C0"/>
              </a:solidFill>
            </a:endParaRPr>
          </a:p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4193720" y="506734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1, 2, 3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5598719" y="505805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3, 4, 5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집합연산자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합집합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/>
              <a:t>--UNION ALL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JOB_ID IN ('AD_VP', 'FI_ACCOUNT')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UNION ALL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JOBS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JOB_ID IN ('AD_VP', 'FI_ACCOUNT');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교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집합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A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집합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와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B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집합 동시에 존재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INTERSECT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연산자는 각각의 쿼리에서 반환된 공통 결과를 중복되지 않게 보여준다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354013" indent="-354013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A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INTERSECT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B;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JOIN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으로 처리 가능 하다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 (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서브쿼리 이용도 가능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87553" y="3143248"/>
            <a:ext cx="311305" cy="136786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교집합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(INTERSECT)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14810" y="3177538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0070C0"/>
                </a:solidFill>
              </a:rPr>
              <a:t>A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endParaRPr lang="en-US" altLang="ko-KR" smtClean="0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  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294930" y="3177538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rgbClr val="0070C0"/>
                </a:solidFill>
              </a:rPr>
              <a:t>B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pPr algn="ctr"/>
            <a:endParaRPr lang="en-US" altLang="ko-KR">
              <a:solidFill>
                <a:srgbClr val="0070C0"/>
              </a:solidFill>
            </a:endParaRPr>
          </a:p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4574850" y="375360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1, 2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5726978" y="375360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4</a:t>
            </a:r>
            <a:r>
              <a:rPr lang="en-US" altLang="ko-KR" smtClean="0">
                <a:solidFill>
                  <a:srgbClr val="FF0000"/>
                </a:solidFill>
              </a:rPr>
              <a:t>, 5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5287554" y="3640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2066" y="2428868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공통된 결과인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3</a:t>
            </a:r>
            <a:r>
              <a:rPr lang="ko-KR" altLang="en-US" dirty="0" smtClean="0">
                <a:solidFill>
                  <a:srgbClr val="0000FF"/>
                </a:solidFill>
              </a:rPr>
              <a:t>만 보여 주게된다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445"/>
          <p:cNvSpPr>
            <a:spLocks noChangeArrowheads="1"/>
          </p:cNvSpPr>
          <p:nvPr/>
        </p:nvSpPr>
        <p:spPr bwMode="auto">
          <a:xfrm>
            <a:off x="872462" y="128586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6"/>
          <p:cNvSpPr txBox="1"/>
          <p:nvPr/>
        </p:nvSpPr>
        <p:spPr>
          <a:xfrm>
            <a:off x="1130381" y="3818030"/>
            <a:ext cx="6715172" cy="9541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DISTINCT A.EMPLOYEE_ID </a:t>
            </a:r>
            <a:endParaRPr lang="en-US" altLang="ko-KR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FROM EMPLOYEES A, DEPARTMENTS B</a:t>
            </a:r>
          </a:p>
          <a:p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 </a:t>
            </a:r>
            <a:r>
              <a:rPr lang="en-US" altLang="ko-KR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A.EMPLOYEE_ID </a:t>
            </a:r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= B.MANAGER_ID</a:t>
            </a:r>
            <a:endParaRPr lang="en-US" altLang="ko-KR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 rot="5400000">
            <a:off x="4131917" y="3102510"/>
            <a:ext cx="360040" cy="648072"/>
          </a:xfrm>
          <a:prstGeom prst="rightArrow">
            <a:avLst>
              <a:gd name="adj1" fmla="val 50000"/>
              <a:gd name="adj2" fmla="val 314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TextBox 8"/>
          <p:cNvSpPr txBox="1"/>
          <p:nvPr/>
        </p:nvSpPr>
        <p:spPr>
          <a:xfrm>
            <a:off x="1130381" y="1532014"/>
            <a:ext cx="6715172" cy="1477328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EMPLOYEE_ID </a:t>
            </a:r>
          </a:p>
          <a:p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INTERSECT</a:t>
            </a:r>
            <a:endParaRPr lang="en-US" altLang="ko-KR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MANAGER_ID</a:t>
            </a:r>
          </a:p>
          <a:p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DEPARTMENTS</a:t>
            </a:r>
            <a:endParaRPr lang="en-US" altLang="ko-KR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16200000" flipH="1">
            <a:off x="3178959" y="2678901"/>
            <a:ext cx="1857388" cy="1643074"/>
          </a:xfrm>
          <a:prstGeom prst="bentConnector3">
            <a:avLst>
              <a:gd name="adj1" fmla="val 6265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6200000" flipH="1">
            <a:off x="2536017" y="2536025"/>
            <a:ext cx="2214578" cy="571504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SALARY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SALARY &gt; (SELECT AVG(SALARY) FROM EMPLOYEES)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평균 값보다 큰 데이터만 출력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</a:t>
            </a:r>
            <a:r>
              <a:rPr lang="en-US" altLang="ko-KR" sz="1800" dirty="0">
                <a:solidFill>
                  <a:srgbClr val="FF0000"/>
                </a:solidFill>
              </a:rPr>
              <a:t>ERROR 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18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 사용 </a:t>
            </a:r>
            <a:r>
              <a:rPr lang="ko-KR" altLang="en-US" sz="18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불가의 경우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--single-row </a:t>
            </a:r>
            <a:r>
              <a:rPr lang="en-US" altLang="ko-KR" sz="1800" dirty="0">
                <a:solidFill>
                  <a:srgbClr val="FF0000"/>
                </a:solidFill>
              </a:rPr>
              <a:t>subquery returns more than one </a:t>
            </a:r>
            <a:r>
              <a:rPr lang="en-US" altLang="ko-KR" sz="1800" dirty="0" smtClean="0">
                <a:solidFill>
                  <a:srgbClr val="FF0000"/>
                </a:solidFill>
              </a:rPr>
              <a:t>row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--(</a:t>
            </a:r>
            <a:r>
              <a:rPr lang="ko-KR" altLang="en-US" sz="1800" dirty="0" smtClean="0">
                <a:solidFill>
                  <a:srgbClr val="FF0000"/>
                </a:solidFill>
              </a:rPr>
              <a:t>단일 행 하위 질의에 </a:t>
            </a:r>
            <a:r>
              <a:rPr lang="en-US" altLang="ko-KR" sz="1800" dirty="0" smtClean="0">
                <a:solidFill>
                  <a:srgbClr val="FF0000"/>
                </a:solidFill>
              </a:rPr>
              <a:t>2</a:t>
            </a:r>
            <a:r>
              <a:rPr lang="ko-KR" altLang="en-US" sz="1800" dirty="0" smtClean="0">
                <a:solidFill>
                  <a:srgbClr val="FF0000"/>
                </a:solidFill>
              </a:rPr>
              <a:t>개 이상의 행이 리턴 되었습니다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</a:t>
            </a:r>
            <a:r>
              <a:rPr lang="en-US" altLang="ko-KR" sz="1800" dirty="0" smtClean="0">
                <a:solidFill>
                  <a:srgbClr val="FF0000"/>
                </a:solidFill>
              </a:rPr>
              <a:t>(SELECT SALARY FROM EMPLOYEES)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이 문제를 해결하기 위해서 다음과 같은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가지 방법이 있음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집합연산자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교집합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INTERSECT		-- </a:t>
            </a:r>
            <a:r>
              <a:rPr lang="ko-KR" altLang="en-US" sz="1800" dirty="0" smtClean="0">
                <a:solidFill>
                  <a:srgbClr val="FF0000"/>
                </a:solidFill>
              </a:rPr>
              <a:t>중복된 내용을 배제하고 보여준다</a:t>
            </a:r>
            <a:r>
              <a:rPr lang="en-US" altLang="ko-KR" sz="1800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JOBS;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--JOIN</a:t>
            </a:r>
            <a:r>
              <a:rPr lang="ko-KR" altLang="en-US" sz="1800" dirty="0" smtClean="0"/>
              <a:t>으로 표현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DISTINCT</a:t>
            </a:r>
            <a:r>
              <a:rPr lang="en-US" altLang="ko-KR" sz="1800" dirty="0" smtClean="0"/>
              <a:t> A.JOB_ID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JOBS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A.JOB_ID = B.JOB_ID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서브쿼리로 표현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800" dirty="0" smtClean="0">
                <a:solidFill>
                  <a:srgbClr val="FF0000"/>
                </a:solidFill>
              </a:rPr>
              <a:t>DISTINCT</a:t>
            </a:r>
            <a:r>
              <a:rPr lang="en-US" altLang="ko-KR" sz="1800" dirty="0" smtClean="0"/>
              <a:t> A.JOB_ID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A.JOB_ID </a:t>
            </a:r>
            <a:r>
              <a:rPr lang="en-US" altLang="ko-KR" sz="1800" dirty="0" smtClean="0">
                <a:solidFill>
                  <a:srgbClr val="FF0000"/>
                </a:solidFill>
              </a:rPr>
              <a:t>IN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(SELECT B.JOB_ID FROM JOBS B)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차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집합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A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집합 에서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B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집합 목록을 제거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MINUS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연산자는 첫 번째 결과에서 두 번째 결과를 뺀 나머지 결과를 중복 되지 않게 보여준다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A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MINUS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B;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OUTER JOIN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으로 처리 가능 하다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.(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서브쿼리 이용도 가능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47453" y="3347020"/>
            <a:ext cx="1083798" cy="136786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차집합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(MINUS)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409744" y="3381310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0070C0"/>
                </a:solidFill>
              </a:rPr>
              <a:t>A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endParaRPr lang="en-US" altLang="ko-KR" smtClean="0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  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489864" y="3381310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rgbClr val="0070C0"/>
                </a:solidFill>
              </a:rPr>
              <a:t>B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pPr algn="ctr"/>
            <a:endParaRPr lang="en-US" altLang="ko-KR">
              <a:solidFill>
                <a:srgbClr val="0070C0"/>
              </a:solidFill>
            </a:endParaRPr>
          </a:p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4769784" y="395737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1, 2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5921912" y="395737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4</a:t>
            </a:r>
            <a:r>
              <a:rPr lang="en-US" altLang="ko-KR" smtClean="0">
                <a:solidFill>
                  <a:srgbClr val="FF0000"/>
                </a:solidFill>
              </a:rPr>
              <a:t>, 5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5482488" y="3844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628" y="2772127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A</a:t>
            </a:r>
            <a:r>
              <a:rPr lang="ko-KR" altLang="en-US" dirty="0" smtClean="0">
                <a:solidFill>
                  <a:srgbClr val="0000FF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B</a:t>
            </a:r>
            <a:r>
              <a:rPr lang="ko-KR" altLang="en-US" dirty="0" smtClean="0">
                <a:solidFill>
                  <a:srgbClr val="0000FF"/>
                </a:solidFill>
              </a:rPr>
              <a:t>에 중복된 </a:t>
            </a:r>
            <a:r>
              <a:rPr lang="en-US" altLang="ko-KR" dirty="0" smtClean="0">
                <a:solidFill>
                  <a:srgbClr val="0000FF"/>
                </a:solidFill>
              </a:rPr>
              <a:t>3</a:t>
            </a:r>
            <a:r>
              <a:rPr lang="ko-KR" altLang="en-US" dirty="0" smtClean="0">
                <a:solidFill>
                  <a:srgbClr val="0000FF"/>
                </a:solidFill>
              </a:rPr>
              <a:t>을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뺀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1, 2</a:t>
            </a:r>
            <a:r>
              <a:rPr lang="ko-KR" altLang="en-US" dirty="0" smtClean="0">
                <a:solidFill>
                  <a:srgbClr val="0000FF"/>
                </a:solidFill>
              </a:rPr>
              <a:t>만 보여 주게 된다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928662" y="1071546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186581" y="3989336"/>
            <a:ext cx="6870873" cy="120032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SELECT DISTINCT A.EMPLOYEE_ID 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FROM EMPLOYEES A, DEPARTMENTS B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 A.EMPLOYEE_ID = B.MANAGER_ID (+)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AND B.MANAGER_ID IS NULL</a:t>
            </a:r>
            <a:endParaRPr lang="en-US" altLang="ko-KR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 rot="5400000">
            <a:off x="4473869" y="3031072"/>
            <a:ext cx="360040" cy="648072"/>
          </a:xfrm>
          <a:prstGeom prst="rightArrow">
            <a:avLst>
              <a:gd name="adj1" fmla="val 50000"/>
              <a:gd name="adj2" fmla="val 314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8"/>
          <p:cNvSpPr txBox="1"/>
          <p:nvPr/>
        </p:nvSpPr>
        <p:spPr>
          <a:xfrm>
            <a:off x="1193833" y="1389138"/>
            <a:ext cx="6707919" cy="1477328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EMPLOYEE_ID </a:t>
            </a:r>
          </a:p>
          <a:p>
            <a:r>
              <a:rPr lang="en-US" altLang="ko-KR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r>
              <a:rPr lang="en-US" altLang="ko-KR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MINUS</a:t>
            </a:r>
            <a:endParaRPr lang="en-US" altLang="ko-KR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MANAGER_ID</a:t>
            </a:r>
          </a:p>
          <a:p>
            <a:r>
              <a:rPr lang="en-US" altLang="ko-KR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DEPARTMENTS</a:t>
            </a:r>
            <a:endParaRPr lang="en-US" altLang="ko-KR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집합연산자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차집합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MINUS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JOBS;	-- </a:t>
            </a:r>
            <a:r>
              <a:rPr lang="ko-KR" altLang="en-US" sz="1800" dirty="0" smtClean="0"/>
              <a:t>차이가 없으므로 아무 것도 출력되지 않는다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차이가 있는 것으로 하면</a:t>
            </a:r>
            <a:r>
              <a:rPr lang="en-US" altLang="ko-KR" sz="1800" dirty="0" smtClean="0"/>
              <a:t>, EMPLOYEE_ID, MANAGER_ID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MINUS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MANAGER_ID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--OUTER JOIN</a:t>
            </a:r>
            <a:r>
              <a:rPr lang="ko-KR" altLang="en-US" sz="1800" dirty="0" smtClean="0"/>
              <a:t>으로 표현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DISTINCT</a:t>
            </a:r>
            <a:r>
              <a:rPr lang="en-US" altLang="ko-KR" sz="1800" dirty="0" smtClean="0"/>
              <a:t> A.EMPLOYEE_ID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A.EMPLOYEE_ID=B.MANAGER_ID </a:t>
            </a:r>
            <a:r>
              <a:rPr lang="en-US" altLang="ko-KR" sz="1800" dirty="0" smtClean="0">
                <a:solidFill>
                  <a:srgbClr val="FF0000"/>
                </a:solidFill>
              </a:rPr>
              <a:t>(+)</a:t>
            </a:r>
            <a:r>
              <a:rPr lang="en-US" altLang="ko-KR" sz="1800" dirty="0" smtClean="0"/>
              <a:t>	-- </a:t>
            </a:r>
            <a:r>
              <a:rPr lang="ko-KR" altLang="en-US" sz="1800" dirty="0" smtClean="0"/>
              <a:t>여기까지 </a:t>
            </a:r>
            <a:r>
              <a:rPr lang="en-US" altLang="ko-KR" sz="1800" dirty="0" smtClean="0"/>
              <a:t>Outer Join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AND</a:t>
            </a:r>
            <a:r>
              <a:rPr lang="en-US" altLang="ko-KR" sz="1800" dirty="0" smtClean="0"/>
              <a:t> B.EMPLOYEE_ID </a:t>
            </a:r>
            <a:r>
              <a:rPr lang="en-US" altLang="ko-KR" sz="1800" dirty="0" smtClean="0">
                <a:solidFill>
                  <a:srgbClr val="0000FF"/>
                </a:solidFill>
              </a:rPr>
              <a:t>IS NULL</a:t>
            </a:r>
            <a:r>
              <a:rPr lang="en-US" altLang="ko-KR" sz="1800" dirty="0" smtClean="0"/>
              <a:t>		-- B </a:t>
            </a:r>
            <a:r>
              <a:rPr lang="ko-KR" altLang="en-US" sz="1800" dirty="0" smtClean="0"/>
              <a:t>안에 있는 요소를 빼준다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A.EMPLOYEE_ID;</a:t>
            </a:r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서브쿼리로 표현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DISTINCT</a:t>
            </a:r>
            <a:r>
              <a:rPr lang="en-US" altLang="ko-KR" sz="1800" dirty="0" smtClean="0"/>
              <a:t> A.EMPLOYEE_ID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A.EMPLOYEE_ID </a:t>
            </a:r>
            <a:r>
              <a:rPr lang="en-US" altLang="ko-KR" sz="1800" dirty="0" smtClean="0">
                <a:solidFill>
                  <a:srgbClr val="FF0000"/>
                </a:solidFill>
              </a:rPr>
              <a:t>NOT IN 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B.MANAGER_ID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EMPLOYEES B);</a:t>
            </a:r>
          </a:p>
          <a:p>
            <a:pPr>
              <a:buNone/>
            </a:pPr>
            <a:r>
              <a:rPr lang="en-US" altLang="ko-KR" sz="1800" dirty="0" smtClean="0"/>
              <a:t>-- NOT IN</a:t>
            </a:r>
            <a:r>
              <a:rPr lang="ko-KR" altLang="en-US" sz="1800" dirty="0" smtClean="0"/>
              <a:t>으로는 아무 것도 나오지 않게 된다 그러므로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--NOT EXISTS</a:t>
            </a:r>
            <a:r>
              <a:rPr lang="ko-KR" altLang="en-US" sz="1800" dirty="0" smtClean="0"/>
              <a:t>로 표현해야 한다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DISTINCT</a:t>
            </a:r>
            <a:r>
              <a:rPr lang="en-US" altLang="ko-KR" sz="1800" dirty="0" smtClean="0"/>
              <a:t> A.EMPLOYEE_ID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NOT EXISTS 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1 </a:t>
            </a:r>
          </a:p>
          <a:p>
            <a:pPr>
              <a:buNone/>
            </a:pPr>
            <a:r>
              <a:rPr lang="en-US" altLang="ko-KR" sz="1800" dirty="0" smtClean="0"/>
              <a:t>            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B</a:t>
            </a:r>
          </a:p>
          <a:p>
            <a:pPr>
              <a:buNone/>
            </a:pPr>
            <a:r>
              <a:rPr lang="en-US" altLang="ko-KR" sz="1800" dirty="0" smtClean="0"/>
              <a:t>           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A.EMPLOYEE_ID = B.MANAGER_ID);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SELECT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[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그룹함수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FROM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WHERE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조건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[GROUP BY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그룹핑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목록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[HAVING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그룹함수 조건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[ORDER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정렬 목록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[START WITH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계층쿼리 조건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[CONNECT BY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계층쿼리 연계 조건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JOIN (ANSI JOIN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과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ORACLE JOIN)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 목록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FROM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 목록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WHERE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 연계 조건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-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정리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8" y="1610962"/>
            <a:ext cx="775833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서브 쿼리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서브쿼리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()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형식으로 사용되며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단일행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서브쿼리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(SELECT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절에서 사용되는 서브쿼리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조건에 주의 한다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354013" indent="-354013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단일행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서브 쿼리가 되는 조건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1.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단일 그룹함수를 사용한 경우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2.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조건으로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PK(Primary Key)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를 지정한 경우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3. ROWNUM = 1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이라는 조건의 지정  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특수 쿼리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흐름제어문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CASE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문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DECODE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문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NVL2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TOP N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쿼리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OFFSET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X ROWS FETCH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NEXT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X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ROWS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ONLY(12c)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    ROWNUM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을 이용하는 방법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 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분석함수를 이용하는 방법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정리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(2/2)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1</a:t>
            </a:r>
            <a:r>
              <a:rPr lang="en-US" altLang="ko-KR" sz="1800" dirty="0"/>
              <a:t>) </a:t>
            </a:r>
            <a:r>
              <a:rPr lang="en-US" altLang="ko-KR" sz="1800" dirty="0" smtClean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Kochhar</a:t>
            </a:r>
            <a:r>
              <a:rPr lang="ko-KR" altLang="ko-KR" sz="1800" dirty="0" smtClean="0"/>
              <a:t>의 </a:t>
            </a:r>
            <a:r>
              <a:rPr lang="ko-KR" altLang="ko-KR" sz="1800" dirty="0"/>
              <a:t>급여보다 많은 사원의 정보를 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담당업무</a:t>
            </a:r>
            <a:r>
              <a:rPr lang="en-US" altLang="ko-KR" sz="1800" dirty="0"/>
              <a:t>,</a:t>
            </a:r>
            <a:r>
              <a:rPr lang="ko-KR" altLang="ko-KR" sz="1800" dirty="0"/>
              <a:t>급여를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0787" y="3425552"/>
            <a:ext cx="41624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10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단일 행이 되는 조건</a:t>
            </a:r>
          </a:p>
          <a:p>
            <a:pPr>
              <a:buNone/>
            </a:pPr>
            <a:r>
              <a:rPr lang="en-US" altLang="ko-KR" sz="1800" dirty="0" smtClean="0"/>
              <a:t>--1</a:t>
            </a:r>
            <a:r>
              <a:rPr lang="ko-KR" altLang="en-US" sz="1800" dirty="0" smtClean="0"/>
              <a:t>단일그룹함수 사용</a:t>
            </a:r>
            <a:r>
              <a:rPr lang="en-US" altLang="ko-KR" sz="1800" dirty="0" smtClean="0"/>
              <a:t>.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MAX</a:t>
            </a:r>
            <a:r>
              <a:rPr lang="en-US" altLang="ko-KR" sz="1800" dirty="0" smtClean="0"/>
              <a:t>(SALARY)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--2.PK</a:t>
            </a:r>
            <a:r>
              <a:rPr lang="ko-KR" altLang="en-US" sz="1800" dirty="0" smtClean="0"/>
              <a:t>를 조건으로 사용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SALARY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>
                <a:solidFill>
                  <a:srgbClr val="FF0000"/>
                </a:solidFill>
              </a:rPr>
              <a:t> EMPLOYEE_ID = 101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--3.ROWNUM = 1</a:t>
            </a:r>
            <a:r>
              <a:rPr lang="ko-KR" altLang="en-US" sz="1800" dirty="0" smtClean="0"/>
              <a:t>을 조건으로 사용</a:t>
            </a:r>
            <a:r>
              <a:rPr lang="en-US" altLang="ko-KR" sz="1800" dirty="0" smtClean="0"/>
              <a:t>(ROWNUM</a:t>
            </a:r>
            <a:r>
              <a:rPr lang="ko-KR" altLang="en-US" sz="1800" dirty="0" smtClean="0"/>
              <a:t>은 임의의 </a:t>
            </a:r>
            <a:r>
              <a:rPr lang="ko-KR" altLang="en-US" sz="1800" dirty="0" err="1" smtClean="0"/>
              <a:t>컬럼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SALARY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EMPLOYEES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>
                <a:solidFill>
                  <a:srgbClr val="FF0000"/>
                </a:solidFill>
              </a:rPr>
              <a:t> ROWNUM = 1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2)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급여의 평균보다 적은 사원의 정보를 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담당업무</a:t>
            </a:r>
            <a:r>
              <a:rPr lang="en-US" altLang="ko-KR" sz="1800" dirty="0"/>
              <a:t>,</a:t>
            </a:r>
            <a:r>
              <a:rPr lang="ko-KR" altLang="ko-KR" sz="1800" dirty="0"/>
              <a:t>급여</a:t>
            </a:r>
            <a:r>
              <a:rPr lang="en-US" altLang="ko-KR" sz="1800" dirty="0"/>
              <a:t>,</a:t>
            </a:r>
            <a:r>
              <a:rPr lang="ko-KR" altLang="ko-KR" sz="1800" dirty="0"/>
              <a:t>부서번호를 출력하여라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7850" y="2654771"/>
            <a:ext cx="54483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7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3)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100</a:t>
            </a:r>
            <a:r>
              <a:rPr lang="ko-KR" altLang="ko-KR" sz="1800" dirty="0"/>
              <a:t>번 부서의 최소 급여보다 </a:t>
            </a:r>
            <a:r>
              <a:rPr lang="ko-KR" altLang="en-US" sz="1800" dirty="0" smtClean="0"/>
              <a:t>최소 </a:t>
            </a:r>
            <a:r>
              <a:rPr lang="ko-KR" altLang="en-US" sz="1800" dirty="0" smtClean="0"/>
              <a:t>급여가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많은 </a:t>
            </a:r>
            <a:r>
              <a:rPr lang="ko-KR" altLang="en-US" sz="1800" dirty="0" smtClean="0"/>
              <a:t>다른 </a:t>
            </a:r>
            <a:r>
              <a:rPr lang="ko-KR" altLang="ko-KR" sz="1800" dirty="0" smtClean="0"/>
              <a:t>모든 부서</a:t>
            </a:r>
            <a:r>
              <a:rPr lang="ko-KR" altLang="en-US" sz="1800" dirty="0" smtClean="0"/>
              <a:t>를 </a:t>
            </a:r>
            <a:r>
              <a:rPr lang="ko-KR" altLang="ko-KR" sz="1800" dirty="0" smtClean="0"/>
              <a:t>출력하라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ko-KR" altLang="ko-KR" sz="1800" dirty="0">
              <a:solidFill>
                <a:srgbClr val="0000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2060848"/>
            <a:ext cx="602741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15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4) </a:t>
            </a:r>
            <a:r>
              <a:rPr lang="ko-KR" altLang="ko-KR" sz="1800" dirty="0"/>
              <a:t>업무별로 최소 급여를 받는 사원의 정보를 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/>
              <a:t>,</a:t>
            </a:r>
            <a:r>
              <a:rPr lang="ko-KR" altLang="ko-KR" sz="1800" dirty="0"/>
              <a:t>부서번호를 출력하여라</a:t>
            </a:r>
            <a:r>
              <a:rPr lang="en-US" altLang="ko-KR" sz="1800" dirty="0"/>
              <a:t>. </a:t>
            </a:r>
            <a:r>
              <a:rPr lang="ko-KR" altLang="ko-KR" sz="1800" dirty="0"/>
              <a:t>단 업무별로 정렬하여라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853729"/>
            <a:ext cx="5173762" cy="404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18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5) </a:t>
            </a:r>
            <a:r>
              <a:rPr lang="en-US" altLang="ko-KR" sz="1800" dirty="0"/>
              <a:t>EMPLOYEES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ko-KR" altLang="ko-KR" sz="1800" dirty="0" smtClean="0"/>
              <a:t>과</a:t>
            </a:r>
            <a:r>
              <a:rPr lang="en-US" altLang="ko-KR" sz="1800" dirty="0"/>
              <a:t> DEPARTMENTS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업무가</a:t>
            </a:r>
            <a:r>
              <a:rPr lang="en-US" altLang="ko-KR" sz="1800" dirty="0"/>
              <a:t> </a:t>
            </a:r>
            <a:r>
              <a:rPr lang="ko-KR" altLang="en-US" sz="1800" dirty="0" err="1" smtClean="0"/>
              <a:t>세일드맨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사원의 정보를 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/>
              <a:t>,</a:t>
            </a:r>
            <a:r>
              <a:rPr lang="ko-KR" altLang="ko-KR" sz="1800" dirty="0"/>
              <a:t>부서명</a:t>
            </a:r>
            <a:r>
              <a:rPr lang="en-US" altLang="ko-KR" sz="1800" dirty="0"/>
              <a:t>,</a:t>
            </a:r>
            <a:r>
              <a:rPr lang="ko-KR" altLang="ko-KR" sz="1800" dirty="0"/>
              <a:t>근무지를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ko-KR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9312" y="3429000"/>
            <a:ext cx="4905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53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6) </a:t>
            </a:r>
            <a:r>
              <a:rPr lang="en-US" sz="1800" dirty="0" smtClean="0"/>
              <a:t> EMP </a:t>
            </a:r>
            <a:r>
              <a:rPr lang="ko-KR" altLang="en-US" sz="1800" dirty="0" smtClean="0"/>
              <a:t>테이블에서 가장 많은 사원을 갖는 </a:t>
            </a:r>
            <a:r>
              <a:rPr lang="en-US" altLang="ko-KR" sz="1800" dirty="0" smtClean="0"/>
              <a:t>MANAGER</a:t>
            </a:r>
            <a:r>
              <a:rPr lang="ko-KR" altLang="en-US" sz="1800" dirty="0" smtClean="0"/>
              <a:t>의 사원번호를 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출력하라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3789040"/>
            <a:ext cx="1619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10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7) </a:t>
            </a:r>
            <a:r>
              <a:rPr lang="en-US" sz="1800" dirty="0" smtClean="0"/>
              <a:t>EMP </a:t>
            </a:r>
            <a:r>
              <a:rPr lang="ko-KR" altLang="en-US" sz="1800" dirty="0" smtClean="0"/>
              <a:t>테이블에서 가장 많은 사원이 속해있는 부서번호와 사원수를 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출력하라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>
              <a:solidFill>
                <a:srgbClr val="0000FF"/>
              </a:solidFill>
            </a:endParaRPr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3717032"/>
            <a:ext cx="2562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10738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8) </a:t>
            </a:r>
            <a:r>
              <a:rPr lang="en-US" sz="1800" dirty="0" smtClean="0"/>
              <a:t> EMP </a:t>
            </a:r>
            <a:r>
              <a:rPr lang="ko-KR" altLang="en-US" sz="1800" dirty="0" smtClean="0"/>
              <a:t>테이블에서 사원번호가 </a:t>
            </a:r>
            <a:r>
              <a:rPr lang="en-US" altLang="ko-KR" sz="1800" dirty="0" smtClean="0"/>
              <a:t>123</a:t>
            </a:r>
            <a:r>
              <a:rPr lang="ko-KR" altLang="en-US" sz="1800" dirty="0" smtClean="0"/>
              <a:t>인 사원의 직업과 같고 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사원번호가 </a:t>
            </a:r>
            <a:r>
              <a:rPr lang="en-US" altLang="ko-KR" sz="1800" dirty="0" smtClean="0"/>
              <a:t>192</a:t>
            </a:r>
            <a:r>
              <a:rPr lang="ko-KR" altLang="en-US" sz="1800" dirty="0" smtClean="0"/>
              <a:t>인 사원의 급여</a:t>
            </a:r>
            <a:r>
              <a:rPr lang="en-US" altLang="ko-KR" sz="1800" dirty="0" smtClean="0"/>
              <a:t>(</a:t>
            </a:r>
            <a:r>
              <a:rPr lang="en-US" sz="1800" dirty="0" smtClean="0"/>
              <a:t>SAL)</a:t>
            </a:r>
            <a:r>
              <a:rPr lang="ko-KR" altLang="en-US" sz="1800" dirty="0" smtClean="0"/>
              <a:t>보다 많은 사원의 사원번호</a:t>
            </a:r>
            <a:r>
              <a:rPr lang="en-US" altLang="ko-KR" sz="1800" dirty="0" smtClean="0"/>
              <a:t>, 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, </a:t>
            </a:r>
          </a:p>
          <a:p>
            <a:pPr>
              <a:buNone/>
            </a:pPr>
            <a:r>
              <a:rPr lang="ko-KR" altLang="en-US" sz="1800" dirty="0" smtClean="0"/>
              <a:t>직업</a:t>
            </a:r>
            <a:r>
              <a:rPr lang="en-US" altLang="ko-KR" sz="1800" dirty="0" smtClean="0"/>
              <a:t>, </a:t>
            </a:r>
            <a:r>
              <a:rPr lang="ko-KR" altLang="en-US" sz="1800" dirty="0" smtClean="0"/>
              <a:t>급여를 출력하라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3933056"/>
            <a:ext cx="4286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10738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9) </a:t>
            </a:r>
            <a:r>
              <a:rPr lang="en-US" sz="1800" dirty="0" smtClean="0"/>
              <a:t> </a:t>
            </a:r>
            <a:r>
              <a:rPr lang="ko-KR" altLang="en-US" sz="1800" dirty="0" smtClean="0"/>
              <a:t> 직업</a:t>
            </a:r>
            <a:r>
              <a:rPr lang="en-US" altLang="ko-KR" sz="1800" dirty="0" smtClean="0"/>
              <a:t>(</a:t>
            </a:r>
            <a:r>
              <a:rPr lang="en-US" sz="1800" dirty="0" smtClean="0"/>
              <a:t>JOB)</a:t>
            </a:r>
            <a:r>
              <a:rPr lang="ko-KR" altLang="en-US" sz="1800" dirty="0" smtClean="0"/>
              <a:t>별로 최소 급여를 받는 사원의 정보를 사원번호</a:t>
            </a:r>
            <a:r>
              <a:rPr lang="en-US" altLang="ko-KR" sz="1800" dirty="0" smtClean="0"/>
              <a:t>, 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, </a:t>
            </a:r>
            <a:r>
              <a:rPr lang="ko-KR" altLang="en-US" sz="1800" dirty="0" smtClean="0"/>
              <a:t>업무</a:t>
            </a:r>
            <a:r>
              <a:rPr lang="en-US" altLang="ko-KR" sz="1800" dirty="0" smtClean="0"/>
              <a:t>, </a:t>
            </a:r>
            <a:r>
              <a:rPr lang="ko-KR" altLang="en-US" sz="1800" dirty="0" smtClean="0"/>
              <a:t>부서명을 출력하라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1 : </a:t>
            </a:r>
            <a:r>
              <a:rPr lang="ko-KR" altLang="en-US" sz="1800" dirty="0" smtClean="0"/>
              <a:t>직업별로 내림차순 정렬</a:t>
            </a:r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2852936"/>
            <a:ext cx="5182829" cy="366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10738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10)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업무별로 최소 급여를 받는 사원의 정보를 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/>
              <a:t>,</a:t>
            </a:r>
            <a:r>
              <a:rPr lang="ko-KR" altLang="ko-KR" sz="1800" dirty="0"/>
              <a:t>입사일자</a:t>
            </a:r>
            <a:r>
              <a:rPr lang="en-US" altLang="ko-KR" sz="1800" dirty="0"/>
              <a:t>,</a:t>
            </a:r>
            <a:r>
              <a:rPr lang="ko-KR" altLang="ko-KR" sz="1800" dirty="0"/>
              <a:t>급여</a:t>
            </a:r>
            <a:r>
              <a:rPr lang="en-US" altLang="ko-KR" sz="1800" dirty="0"/>
              <a:t>,</a:t>
            </a:r>
            <a:r>
              <a:rPr lang="ko-KR" altLang="ko-KR" sz="1800" dirty="0"/>
              <a:t>부서번호를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 (IN)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886212"/>
            <a:ext cx="5390356" cy="35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90763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11)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50</a:t>
            </a:r>
            <a:r>
              <a:rPr lang="ko-KR" altLang="ko-KR" sz="1800" dirty="0"/>
              <a:t>번 부서의 최소 급여를 받는 사원 보다 많은 급여를 받는 사원의 정보를 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/>
              <a:t>,</a:t>
            </a:r>
            <a:r>
              <a:rPr lang="ko-KR" altLang="ko-KR" sz="1800" dirty="0"/>
              <a:t>입사일자</a:t>
            </a:r>
            <a:r>
              <a:rPr lang="en-US" altLang="ko-KR" sz="1800" dirty="0"/>
              <a:t>,</a:t>
            </a:r>
            <a:r>
              <a:rPr lang="ko-KR" altLang="ko-KR" sz="1800" dirty="0"/>
              <a:t>급여</a:t>
            </a:r>
            <a:r>
              <a:rPr lang="en-US" altLang="ko-KR" sz="1800" dirty="0"/>
              <a:t>,</a:t>
            </a:r>
            <a:r>
              <a:rPr lang="ko-KR" altLang="ko-KR" sz="1800" dirty="0"/>
              <a:t>부서번호를 </a:t>
            </a:r>
            <a:r>
              <a:rPr lang="ko-KR" altLang="ko-KR" sz="1800" dirty="0" smtClean="0"/>
              <a:t>출력하라</a:t>
            </a:r>
            <a:r>
              <a:rPr lang="en-US" altLang="ko-KR" sz="1800" dirty="0"/>
              <a:t>. </a:t>
            </a:r>
            <a:r>
              <a:rPr lang="ko-KR" altLang="ko-KR" sz="1800" dirty="0"/>
              <a:t>단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50</a:t>
            </a:r>
            <a:r>
              <a:rPr lang="ko-KR" altLang="ko-KR" sz="1800" dirty="0"/>
              <a:t>번은 </a:t>
            </a:r>
            <a:r>
              <a:rPr lang="ko-KR" altLang="ko-KR" sz="1800" dirty="0" smtClean="0"/>
              <a:t>제외</a:t>
            </a:r>
            <a:r>
              <a:rPr lang="en-US" altLang="ko-KR" sz="1800" dirty="0" smtClean="0"/>
              <a:t> (ANY)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2060848"/>
            <a:ext cx="5615186" cy="39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983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단일 행 다중 </a:t>
            </a:r>
            <a:r>
              <a:rPr lang="ko-KR" altLang="en-US" sz="1800" dirty="0" err="1" smtClean="0"/>
              <a:t>컬럼</a:t>
            </a:r>
            <a:r>
              <a:rPr lang="en-US" altLang="ko-KR" sz="1800" dirty="0" smtClean="0"/>
              <a:t>(SELECT</a:t>
            </a:r>
            <a:r>
              <a:rPr lang="ko-KR" altLang="en-US" sz="1800" dirty="0" smtClean="0"/>
              <a:t>문에서 사용 못함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START_DATE, END_DATE, JOB_ID, DEPARTMENT_ID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JOB_HISTORY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(EMPLOYEE_ID, START_DATE) = (SELECT EMPLOYEE_ID, HIRE_DATE FROM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                                  WHERE EMPLOYEE_ID = 102)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r>
              <a:rPr lang="en-US" altLang="ko-KR" sz="1800" dirty="0" smtClean="0"/>
              <a:t>         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오류                                  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 </a:t>
            </a:r>
            <a:r>
              <a:rPr lang="en-US" altLang="ko-KR" sz="1800" dirty="0" smtClean="0">
                <a:solidFill>
                  <a:srgbClr val="FF0000"/>
                </a:solidFill>
              </a:rPr>
              <a:t>(SELECT EMPLOYEE_ID, HIRE_DATE FROM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                                         WHERE EMPLOYEE_ID = 102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12)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50</a:t>
            </a:r>
            <a:r>
              <a:rPr lang="ko-KR" altLang="ko-KR" sz="1800" dirty="0"/>
              <a:t>번 부서의 최고 급여를 받는 사원 보다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많은 </a:t>
            </a:r>
            <a:r>
              <a:rPr lang="ko-KR" altLang="ko-KR" sz="1800" dirty="0"/>
              <a:t>급여를 받는 사원의 정보를 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/>
              <a:t>,</a:t>
            </a:r>
            <a:r>
              <a:rPr lang="ko-KR" altLang="ko-KR" sz="1800" dirty="0"/>
              <a:t>입사일자</a:t>
            </a:r>
            <a:r>
              <a:rPr lang="en-US" altLang="ko-KR" sz="1800" dirty="0"/>
              <a:t>,</a:t>
            </a:r>
            <a:r>
              <a:rPr lang="ko-KR" altLang="ko-KR" sz="1800" dirty="0"/>
              <a:t>급여</a:t>
            </a:r>
            <a:r>
              <a:rPr lang="en-US" altLang="ko-KR" sz="1800" dirty="0"/>
              <a:t>,</a:t>
            </a:r>
            <a:r>
              <a:rPr lang="ko-KR" altLang="ko-KR" sz="1800" dirty="0" smtClean="0"/>
              <a:t>부서번호를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출력하라</a:t>
            </a:r>
            <a:r>
              <a:rPr lang="en-US" altLang="ko-KR" sz="1800" dirty="0"/>
              <a:t>. </a:t>
            </a:r>
            <a:r>
              <a:rPr lang="ko-KR" altLang="ko-KR" sz="1800" dirty="0" smtClean="0"/>
              <a:t>단</a:t>
            </a:r>
            <a:r>
              <a:rPr lang="en-US" altLang="ko-KR" sz="1800" dirty="0" smtClean="0"/>
              <a:t>50</a:t>
            </a:r>
            <a:r>
              <a:rPr lang="ko-KR" altLang="ko-KR" sz="1800" dirty="0"/>
              <a:t>번은 </a:t>
            </a:r>
            <a:r>
              <a:rPr lang="ko-KR" altLang="ko-KR" sz="1800" dirty="0" smtClean="0"/>
              <a:t>제외</a:t>
            </a:r>
            <a:r>
              <a:rPr lang="en-US" altLang="ko-KR" sz="1800" dirty="0" smtClean="0"/>
              <a:t> (ALL)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5341" y="3311941"/>
            <a:ext cx="5423123" cy="32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7287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3633</TotalTime>
  <Words>4430</Words>
  <Application>Microsoft Office PowerPoint</Application>
  <PresentationFormat>화면 슬라이드 쇼(4:3)</PresentationFormat>
  <Paragraphs>1058</Paragraphs>
  <Slides>90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91" baseType="lpstr">
      <vt:lpstr>광장</vt:lpstr>
      <vt:lpstr>INDEX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javaand</cp:lastModifiedBy>
  <cp:revision>104</cp:revision>
  <dcterms:created xsi:type="dcterms:W3CDTF">2015-05-26T03:02:29Z</dcterms:created>
  <dcterms:modified xsi:type="dcterms:W3CDTF">2015-07-23T05:08:45Z</dcterms:modified>
</cp:coreProperties>
</file>