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338" r:id="rId5"/>
    <p:sldId id="369" r:id="rId6"/>
    <p:sldId id="367" r:id="rId7"/>
    <p:sldId id="368" r:id="rId8"/>
    <p:sldId id="337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3" r:id="rId32"/>
    <p:sldId id="364" r:id="rId33"/>
    <p:sldId id="365" r:id="rId34"/>
    <p:sldId id="366" r:id="rId35"/>
    <p:sldId id="370" r:id="rId36"/>
    <p:sldId id="371" r:id="rId37"/>
    <p:sldId id="372" r:id="rId38"/>
    <p:sldId id="37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110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800" b="1" dirty="0" err="1" smtClean="0">
                <a:solidFill>
                  <a:srgbClr val="000000"/>
                </a:solidFill>
                <a:latin typeface="+mj-ea"/>
              </a:rPr>
              <a:t>뷰</a:t>
            </a: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 생성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err="1" smtClean="0">
                <a:solidFill>
                  <a:srgbClr val="000000"/>
                </a:solidFill>
                <a:latin typeface="+mj-ea"/>
              </a:rPr>
              <a:t>뷰의</a:t>
            </a: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 데이터 관리</a:t>
            </a:r>
          </a:p>
          <a:p>
            <a:pPr latinLnBrk="0">
              <a:buNone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None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생성시 에러 발생</a:t>
            </a:r>
            <a:r>
              <a:rPr lang="en-US" altLang="ko-KR" dirty="0" smtClean="0"/>
              <a:t>...</a:t>
            </a:r>
            <a:r>
              <a:rPr lang="ko-KR" altLang="en-US" dirty="0" err="1" smtClean="0"/>
              <a:t>알리어스를</a:t>
            </a:r>
            <a:r>
              <a:rPr lang="ko-KR" altLang="en-US" dirty="0" smtClean="0"/>
              <a:t> 설정하지 않았기 때문에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VIEW </a:t>
            </a:r>
            <a:r>
              <a:rPr lang="en-US" altLang="ko-KR" dirty="0" smtClean="0"/>
              <a:t>UV_TEST_02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/>
              <a:t>JOB_ID, JOB_TITLE, MIN_SALARY * 1.1</a:t>
            </a:r>
          </a:p>
          <a:p>
            <a:r>
              <a:rPr lang="en-US" altLang="ko-KR" dirty="0" smtClean="0"/>
              <a:t>FROM HR.JOBS;</a:t>
            </a:r>
          </a:p>
          <a:p>
            <a:r>
              <a:rPr lang="en-US" altLang="ko-KR" dirty="0" smtClean="0"/>
              <a:t>		-- "must name this expression with a column alias"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생성시 에러 발생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강제생성으로 생성은 된다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</a:t>
            </a:r>
            <a:r>
              <a:rPr lang="en-US" altLang="ko-KR" dirty="0" smtClean="0">
                <a:solidFill>
                  <a:srgbClr val="FF0000"/>
                </a:solidFill>
              </a:rPr>
              <a:t>FORCE</a:t>
            </a:r>
            <a:r>
              <a:rPr lang="en-US" altLang="ko-KR" dirty="0" smtClean="0">
                <a:solidFill>
                  <a:srgbClr val="0000FF"/>
                </a:solidFill>
              </a:rPr>
              <a:t> VIEW </a:t>
            </a:r>
            <a:r>
              <a:rPr lang="en-US" altLang="ko-KR" dirty="0" smtClean="0"/>
              <a:t>UV_TEST_02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/>
              <a:t>JOB_ID, JOB_TITLE, MIN_SALARY * 1.1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HR.JOBS;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문제 발생부분 수정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OR REPLACE </a:t>
            </a:r>
            <a:r>
              <a:rPr lang="en-US" altLang="ko-KR" dirty="0" smtClean="0"/>
              <a:t>VIEW UV_TEST_02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/>
              <a:t>JOB_ID, JOB_TITLE, MIN_SALARY * 1.1 </a:t>
            </a:r>
            <a:r>
              <a:rPr lang="en-US" altLang="ko-KR" dirty="0" smtClean="0">
                <a:solidFill>
                  <a:srgbClr val="FF0000"/>
                </a:solidFill>
              </a:rPr>
              <a:t>AS NEXT_SALARY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HR.JOBS;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 OR REPLACE </a:t>
            </a:r>
            <a:r>
              <a:rPr lang="ko-KR" altLang="en-US" dirty="0" smtClean="0"/>
              <a:t>옵션을 설정하고</a:t>
            </a:r>
            <a:endParaRPr lang="en-US" altLang="ko-KR" dirty="0" smtClean="0"/>
          </a:p>
          <a:p>
            <a:r>
              <a:rPr lang="en-US" altLang="ko-KR" dirty="0" smtClean="0"/>
              <a:t>-- AS NEXT_SALARY </a:t>
            </a:r>
            <a:r>
              <a:rPr lang="ko-KR" altLang="en-US" dirty="0" err="1" smtClean="0"/>
              <a:t>알리어스를</a:t>
            </a:r>
            <a:r>
              <a:rPr lang="ko-KR" altLang="en-US" dirty="0" smtClean="0"/>
              <a:t> 설정한다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만들기</a:t>
            </a:r>
          </a:p>
          <a:p>
            <a:r>
              <a:rPr lang="en-US" altLang="ko-KR" dirty="0" smtClean="0"/>
              <a:t>CREATE VIEW </a:t>
            </a:r>
            <a:r>
              <a:rPr lang="en-US" altLang="ko-KR" dirty="0" smtClean="0">
                <a:solidFill>
                  <a:srgbClr val="FF0000"/>
                </a:solidFill>
              </a:rPr>
              <a:t>UV_TEST_03 </a:t>
            </a:r>
          </a:p>
          <a:p>
            <a:r>
              <a:rPr lang="en-US" altLang="ko-KR" dirty="0" smtClean="0"/>
              <a:t>AS</a:t>
            </a:r>
          </a:p>
          <a:p>
            <a:r>
              <a:rPr lang="en-US" altLang="ko-KR" dirty="0" smtClean="0"/>
              <a:t>SELECT JOB_ID, JOB_TITLE, NEXT_SALARY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smtClean="0">
                <a:solidFill>
                  <a:srgbClr val="0000FF"/>
                </a:solidFill>
              </a:rPr>
              <a:t>UV_TEST_02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내용확인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>
                <a:solidFill>
                  <a:srgbClr val="FF0000"/>
                </a:solidFill>
              </a:rPr>
              <a:t>UV_TEST_03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사용된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VIEW </a:t>
            </a:r>
            <a:r>
              <a:rPr lang="en-US" altLang="ko-KR" dirty="0" smtClean="0">
                <a:solidFill>
                  <a:srgbClr val="FF0000"/>
                </a:solidFill>
              </a:rPr>
              <a:t>UV_TEST_02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내용확인 </a:t>
            </a:r>
            <a:r>
              <a:rPr lang="en-US" altLang="ko-KR" dirty="0" smtClean="0"/>
              <a:t>-- </a:t>
            </a:r>
            <a:r>
              <a:rPr lang="ko-KR" altLang="en-US" dirty="0" smtClean="0"/>
              <a:t>에러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>
                <a:solidFill>
                  <a:srgbClr val="FF0000"/>
                </a:solidFill>
              </a:rPr>
              <a:t>UV_TEST_03</a:t>
            </a:r>
            <a:r>
              <a:rPr lang="en-US" altLang="ko-KR" dirty="0" smtClean="0"/>
              <a:t>;	-- UV_TEST_02</a:t>
            </a:r>
            <a:r>
              <a:rPr lang="ko-KR" altLang="en-US" dirty="0" smtClean="0"/>
              <a:t>가 삭제 되었기 때문에 비정상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해결책은</a:t>
            </a:r>
            <a:r>
              <a:rPr lang="en-US" altLang="ko-KR" dirty="0" smtClean="0"/>
              <a:t>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문제 발생부분 수정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>
                <a:solidFill>
                  <a:srgbClr val="FF0000"/>
                </a:solidFill>
              </a:rPr>
              <a:t>UV_TEST_02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JOB_ID, JOB_TITLE, MIN_SALARY * 1.1 AS NEXT_SALARY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HR.JOBS;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UV_TEST_02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생성만으로는 동작하지 않는다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컴파일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VIEW </a:t>
            </a:r>
            <a:r>
              <a:rPr lang="en-US" altLang="ko-KR" dirty="0" smtClean="0">
                <a:solidFill>
                  <a:srgbClr val="FF0000"/>
                </a:solidFill>
              </a:rPr>
              <a:t>UV_TEST_03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COMPILE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사용된 </a:t>
            </a:r>
            <a:r>
              <a:rPr lang="ko-KR" altLang="en-US" dirty="0" err="1" smtClean="0"/>
              <a:t>모든뷰</a:t>
            </a:r>
            <a:r>
              <a:rPr lang="ko-KR" altLang="en-US" dirty="0" smtClean="0"/>
              <a:t> 제거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VIEW </a:t>
            </a:r>
            <a:r>
              <a:rPr lang="en-US" altLang="ko-KR" dirty="0" smtClean="0">
                <a:solidFill>
                  <a:srgbClr val="FF0000"/>
                </a:solidFill>
              </a:rPr>
              <a:t>UV_TEST_01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VIEW </a:t>
            </a:r>
            <a:r>
              <a:rPr lang="en-US" altLang="ko-KR" dirty="0" smtClean="0">
                <a:solidFill>
                  <a:srgbClr val="FF0000"/>
                </a:solidFill>
              </a:rPr>
              <a:t>UV_TEST_02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VIEW </a:t>
            </a:r>
            <a:r>
              <a:rPr lang="en-US" altLang="ko-KR" dirty="0" smtClean="0">
                <a:solidFill>
                  <a:srgbClr val="FF0000"/>
                </a:solidFill>
              </a:rPr>
              <a:t>UV_TEST_03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568902" y="3358487"/>
            <a:ext cx="8088312" cy="8855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데이터의 관리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데이터의 관리 제한조건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532028" y="3088612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32" y="2667924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68902" y="2613949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뷰의 데이터 관리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뷰를 이용한 데이터의 관리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입력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(INSERT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명령 이용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수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정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(UPDATE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명령 이용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삭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제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(DELETE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명령 이용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뷰의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제약조건 보다 테이블의 제약조건이 우선시 되며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CHECK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이외 제약조건은 실제 적용되지 않음에 주의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데이터의 관리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뷰를 이용한 데이터의 관리 제한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단순뷰 형태 제외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INTERSECT, MINUS, UNION, UNION ALL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포함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DISTINCT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포함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그룹 함수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(AVG, COUNT, MAX, MIN, SUM)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포함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CONNECT BY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포함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JOIN</a:t>
            </a: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생성시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WITH READ ONLY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생성시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WITH CHECK OPTION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데이터의 관리 제한조건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--2.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데이터 관리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관리를 위한 테이블 만들기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>
                <a:solidFill>
                  <a:srgbClr val="FF0000"/>
                </a:solidFill>
              </a:rPr>
              <a:t>TB_TEST_01</a:t>
            </a:r>
            <a:r>
              <a:rPr lang="en-US" altLang="ko-KR" dirty="0" smtClean="0"/>
              <a:t> (</a:t>
            </a:r>
          </a:p>
          <a:p>
            <a:r>
              <a:rPr lang="en-US" altLang="ko-KR" dirty="0" smtClean="0"/>
              <a:t>    KEY_01  VARCHAR2(10),</a:t>
            </a:r>
          </a:p>
          <a:p>
            <a:r>
              <a:rPr lang="en-US" altLang="ko-KR" dirty="0" smtClean="0"/>
              <a:t>    KEY_02  VARCHAR2(10),</a:t>
            </a:r>
          </a:p>
          <a:p>
            <a:r>
              <a:rPr lang="en-US" altLang="ko-KR" dirty="0" smtClean="0"/>
              <a:t>    COL_01  VARCHAR2(100),</a:t>
            </a:r>
          </a:p>
          <a:p>
            <a:r>
              <a:rPr lang="en-US" altLang="ko-KR" dirty="0" smtClean="0"/>
              <a:t>    COL_02  VARCHAR2(100),</a:t>
            </a:r>
          </a:p>
          <a:p>
            <a:r>
              <a:rPr lang="en-US" altLang="ko-KR" dirty="0" smtClean="0"/>
              <a:t>    CONSTRAINT </a:t>
            </a:r>
            <a:r>
              <a:rPr lang="en-US" altLang="ko-KR" dirty="0" smtClean="0">
                <a:solidFill>
                  <a:srgbClr val="FF0000"/>
                </a:solidFill>
              </a:rPr>
              <a:t>PK_TEST_01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PRIMARY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KEY_01, KEY_02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>
                <a:solidFill>
                  <a:srgbClr val="FF0000"/>
                </a:solidFill>
              </a:rPr>
              <a:t>TB_TEST_01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/>
          <p:nvPr/>
        </p:nvSpPr>
        <p:spPr>
          <a:xfrm>
            <a:off x="568902" y="3324215"/>
            <a:ext cx="8088312" cy="95410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뷰 생성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뷰 컴파일 및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삭제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32028" y="305434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-32" y="263365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>
          <a:xfrm>
            <a:off x="568902" y="2579677"/>
            <a:ext cx="121700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뷰 생성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입력 테이블을 이용한 단순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만들기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/>
              <a:t>UV_TEST_01 (</a:t>
            </a:r>
          </a:p>
          <a:p>
            <a:r>
              <a:rPr lang="en-US" altLang="ko-KR" dirty="0" smtClean="0"/>
              <a:t>    KEY_01,</a:t>
            </a:r>
          </a:p>
          <a:p>
            <a:r>
              <a:rPr lang="en-US" altLang="ko-KR" dirty="0" smtClean="0"/>
              <a:t>    KEY_02,</a:t>
            </a:r>
          </a:p>
          <a:p>
            <a:r>
              <a:rPr lang="en-US" altLang="ko-KR" dirty="0" smtClean="0"/>
              <a:t>    COL_01,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92D050"/>
                </a:solidFill>
              </a:rPr>
              <a:t>CONSTRAINT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PK_UV_TEST_01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PRIMARY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92D050"/>
                </a:solidFill>
              </a:rPr>
              <a:t>DISABLE NOVALIDATE</a:t>
            </a:r>
          </a:p>
          <a:p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KEY_01, KEY_02, 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TB_TEST_01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입력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</a:t>
            </a:r>
            <a:r>
              <a:rPr lang="en-US" altLang="ko-KR" dirty="0" smtClean="0">
                <a:solidFill>
                  <a:srgbClr val="FF0000"/>
                </a:solidFill>
              </a:rPr>
              <a:t>KEY_01, KEY_02, 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'AAA', 'AAA'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입력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</a:t>
            </a:r>
            <a:r>
              <a:rPr lang="en-US" altLang="ko-KR" dirty="0" smtClean="0">
                <a:solidFill>
                  <a:srgbClr val="FF0000"/>
                </a:solidFill>
              </a:rPr>
              <a:t>KEY_01, KEY_02, 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'BBB', 'AAA'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입력</a:t>
            </a:r>
            <a:r>
              <a:rPr lang="en-US" altLang="ko-KR" dirty="0" smtClean="0"/>
              <a:t>	--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...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제약조건에 위배된다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</a:t>
            </a:r>
            <a:r>
              <a:rPr lang="en-US" altLang="ko-KR" dirty="0" smtClean="0">
                <a:solidFill>
                  <a:srgbClr val="FF0000"/>
                </a:solidFill>
              </a:rPr>
              <a:t>KEY_01, KEY_02, 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'BBB', 'AAA'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COMMIT;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TB_TEST_01;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자료수정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UV_TEST_01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 = 'BBB'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KEY_01 = 'AAA'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AND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KEY_02 = 'AAA'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COMMIT;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TB_TEST_01;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DELETE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>
                <a:solidFill>
                  <a:srgbClr val="FF0000"/>
                </a:solidFill>
              </a:rPr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KEY_01 = 'AAA'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AND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KEY_02 = 'AAA'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COMMIT;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TB_TEST_01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입력 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--READ ONLY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</a:t>
            </a:r>
            <a:r>
              <a:rPr lang="en-US" altLang="ko-KR" dirty="0" smtClean="0"/>
              <a:t> 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KEY_01, KEY_02, 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WITH READ ONLY</a:t>
            </a:r>
            <a:r>
              <a:rPr lang="en-US" altLang="ko-KR" dirty="0" smtClean="0"/>
              <a:t>;		-- </a:t>
            </a:r>
            <a:r>
              <a:rPr lang="ko-KR" altLang="en-US" dirty="0" smtClean="0"/>
              <a:t>읽기전용으로 설정된다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오류확인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COL_01)</a:t>
            </a:r>
          </a:p>
          <a:p>
            <a:r>
              <a:rPr lang="en-US" altLang="ko-KR" dirty="0" smtClean="0"/>
              <a:t>VALUES ('BBB', 'AAA', 'AAA');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오류확인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 </a:t>
            </a:r>
            <a:r>
              <a:rPr lang="en-US" altLang="ko-KR" dirty="0" smtClean="0"/>
              <a:t>UV_TEST_01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COL_01 = 'BBB'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KEY_01 = 'AAA'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AND</a:t>
            </a:r>
            <a:r>
              <a:rPr lang="en-US" altLang="ko-KR" dirty="0" smtClean="0"/>
              <a:t> KEY_02 = 'BBB';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오류확인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DELETE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KEY_01 = 'AAA'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AND</a:t>
            </a:r>
            <a:r>
              <a:rPr lang="en-US" altLang="ko-KR" dirty="0" smtClean="0"/>
              <a:t> KEY_02 = 'BBB';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--WITH CHECK OPTION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/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KEY_01, KEY_02, 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 IN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'AAA', 'BBB'</a:t>
            </a:r>
            <a:r>
              <a:rPr lang="en-US" altLang="ko-KR" dirty="0" smtClean="0"/>
              <a:t>)		-- ‘AAA’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‘BBB’ </a:t>
            </a:r>
            <a:r>
              <a:rPr lang="ko-KR" altLang="en-US" dirty="0" smtClean="0"/>
              <a:t>만 입력가능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WITH </a:t>
            </a:r>
            <a:r>
              <a:rPr lang="en-US" altLang="ko-KR" dirty="0" smtClean="0">
                <a:solidFill>
                  <a:srgbClr val="FF0000"/>
                </a:solidFill>
              </a:rPr>
              <a:t>CHECK OPTION </a:t>
            </a:r>
            <a:r>
              <a:rPr lang="en-US" altLang="ko-KR" dirty="0" smtClean="0">
                <a:solidFill>
                  <a:srgbClr val="0000FF"/>
                </a:solidFill>
              </a:rPr>
              <a:t>CONSTRAINT </a:t>
            </a:r>
            <a:r>
              <a:rPr lang="en-US" altLang="ko-KR" dirty="0" smtClean="0"/>
              <a:t>CHK_UV_TEST_01;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--COL_01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'AAA'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'BBB'</a:t>
            </a:r>
            <a:r>
              <a:rPr lang="ko-KR" altLang="en-US" dirty="0" smtClean="0"/>
              <a:t>만 가능한 </a:t>
            </a:r>
            <a:r>
              <a:rPr lang="en-US" altLang="ko-KR" dirty="0" smtClean="0">
                <a:solidFill>
                  <a:srgbClr val="FF0000"/>
                </a:solidFill>
              </a:rPr>
              <a:t>CHECK </a:t>
            </a:r>
            <a:r>
              <a:rPr lang="ko-KR" altLang="en-US" dirty="0" smtClean="0">
                <a:solidFill>
                  <a:srgbClr val="FF0000"/>
                </a:solidFill>
              </a:rPr>
              <a:t>옵션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자료입력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('BBB', 'AAA', </a:t>
            </a:r>
            <a:r>
              <a:rPr lang="en-US" altLang="ko-KR" dirty="0" smtClean="0">
                <a:solidFill>
                  <a:srgbClr val="FF0000"/>
                </a:solidFill>
              </a:rPr>
              <a:t>'AAA'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('BBB', 'BBB', </a:t>
            </a:r>
            <a:r>
              <a:rPr lang="en-US" altLang="ko-KR" dirty="0" smtClean="0">
                <a:solidFill>
                  <a:srgbClr val="FF0000"/>
                </a:solidFill>
              </a:rPr>
              <a:t>'BBB'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('BBB', 'BBB', </a:t>
            </a:r>
            <a:r>
              <a:rPr lang="en-US" altLang="ko-KR" dirty="0" smtClean="0">
                <a:solidFill>
                  <a:srgbClr val="FF0000"/>
                </a:solidFill>
              </a:rPr>
              <a:t>'CCC'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COMMIT;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자료수정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UV_TEST_01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 = 'AAA'</a:t>
            </a:r>
            <a:r>
              <a:rPr lang="en-US" altLang="ko-KR" dirty="0" smtClean="0"/>
              <a:t>	-- 'AAA' </a:t>
            </a:r>
            <a:r>
              <a:rPr lang="ko-KR" altLang="en-US" dirty="0" smtClean="0"/>
              <a:t>로 수정가능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KEY_01 = 'BBB‘				-- ‘BBB’ -&gt; ‘AAA’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AND </a:t>
            </a:r>
            <a:r>
              <a:rPr lang="en-US" altLang="ko-KR" dirty="0" smtClean="0"/>
              <a:t>KEY_02 = 'BBB';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UV_TEST_01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 = 'CCC'	</a:t>
            </a:r>
            <a:r>
              <a:rPr lang="en-US" altLang="ko-KR" dirty="0" smtClean="0"/>
              <a:t>-- 'CCC' </a:t>
            </a:r>
            <a:r>
              <a:rPr lang="ko-KR" altLang="en-US" dirty="0" smtClean="0"/>
              <a:t>수정불능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KEY_01 = 'BBB'</a:t>
            </a:r>
            <a:r>
              <a:rPr lang="en-US" altLang="ko-KR" dirty="0"/>
              <a:t>			</a:t>
            </a:r>
            <a:r>
              <a:rPr lang="en-US" altLang="ko-KR" dirty="0" smtClean="0"/>
              <a:t>	-- </a:t>
            </a:r>
            <a:r>
              <a:rPr lang="en-US" altLang="ko-KR" dirty="0"/>
              <a:t>‘BBB’ -&gt; </a:t>
            </a:r>
            <a:r>
              <a:rPr lang="en-US" altLang="ko-KR" dirty="0" smtClean="0"/>
              <a:t>‘CCC’ 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AND</a:t>
            </a:r>
            <a:r>
              <a:rPr lang="en-US" altLang="ko-KR" dirty="0" smtClean="0"/>
              <a:t> KEY_02 = 'BBB';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COMMIT;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이용한 데이터 관리 제한조건</a:t>
            </a:r>
          </a:p>
          <a:p>
            <a:r>
              <a:rPr lang="en-US" altLang="ko-KR" dirty="0" smtClean="0"/>
              <a:t>--INTERSECT, MINUS, UNION, UNION ALL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/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/>
              <a:t>KEY_01, KEY_02, 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UNION ALL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KEY_01, KEY_02, 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445"/>
          <p:cNvSpPr>
            <a:spLocks noChangeArrowheads="1"/>
          </p:cNvSpPr>
          <p:nvPr/>
        </p:nvSpPr>
        <p:spPr bwMode="auto">
          <a:xfrm>
            <a:off x="742181" y="1568398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 Box 446"/>
          <p:cNvSpPr txBox="1">
            <a:spLocks noChangeArrowheads="1"/>
          </p:cNvSpPr>
          <p:nvPr/>
        </p:nvSpPr>
        <p:spPr bwMode="auto">
          <a:xfrm>
            <a:off x="814189" y="1568150"/>
            <a:ext cx="720000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뷰 생성 또는 변경 문법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CREATE [OR REPLACE] [FORCE|NOFORCE] VIEW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뷰</a:t>
            </a:r>
            <a:r>
              <a:rPr lang="ko-KR" altLang="en-US" b="1" smtClean="0">
                <a:latin typeface="돋움체" pitchFamily="49" charset="-127"/>
                <a:ea typeface="돋움체" pitchFamily="49" charset="-127"/>
              </a:rPr>
              <a:t>명</a:t>
            </a:r>
            <a:endParaRPr lang="en-US" altLang="ko-KR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smtClean="0">
                <a:latin typeface="돋움체" pitchFamily="49" charset="-127"/>
                <a:ea typeface="돋움체" pitchFamily="49" charset="-127"/>
              </a:rPr>
              <a:t>  [( alias1 [, alias2, alias3, …]</a:t>
            </a:r>
          </a:p>
          <a:p>
            <a:pPr marL="0" indent="0"/>
            <a:r>
              <a:rPr lang="en-US" altLang="ko-KR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smtClean="0">
                <a:latin typeface="돋움체" pitchFamily="49" charset="-127"/>
                <a:ea typeface="돋움체" pitchFamily="49" charset="-127"/>
              </a:rPr>
              <a:t>  [</a:t>
            </a:r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UNIQUE RELY DISABLE NOVALIDATE</a:t>
            </a:r>
            <a:r>
              <a:rPr lang="en-US" altLang="ko-KR" b="1" smtClean="0">
                <a:latin typeface="돋움체" pitchFamily="49" charset="-127"/>
                <a:ea typeface="돋움체" pitchFamily="49" charset="-127"/>
              </a:rPr>
              <a:t>],</a:t>
            </a:r>
          </a:p>
          <a:p>
            <a:pPr marL="0" indent="0"/>
            <a:r>
              <a:rPr lang="en-US" altLang="ko-KR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smtClean="0">
                <a:latin typeface="돋움체" pitchFamily="49" charset="-127"/>
                <a:ea typeface="돋움체" pitchFamily="49" charset="-127"/>
              </a:rPr>
              <a:t>  [</a:t>
            </a:r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CONSTRAINT </a:t>
            </a:r>
            <a:r>
              <a:rPr lang="ko-KR" altLang="en-US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제약조건명 </a:t>
            </a:r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PRIMARY KEY (</a:t>
            </a:r>
            <a:r>
              <a:rPr lang="ko-KR" altLang="en-US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칼럼명</a:t>
            </a:r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 RELY </a:t>
            </a:r>
          </a:p>
          <a:p>
            <a:pPr marL="0" indent="0"/>
            <a:r>
              <a:rPr lang="en-US" altLang="ko-KR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DISABLE NOVALIDATE</a:t>
            </a:r>
            <a:r>
              <a:rPr lang="en-US" altLang="ko-KR" b="1" smtClean="0">
                <a:latin typeface="돋움체" pitchFamily="49" charset="-127"/>
                <a:ea typeface="돋움체" pitchFamily="49" charset="-127"/>
              </a:rPr>
              <a:t>])]</a:t>
            </a: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AS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서브쿼리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[WITH CHECK OPTION [CONSTRAINT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제약조건명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[WITH READ ONLY]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서브쿼리에서 함수나 중복된 칼럼명으로 사용하여 컬럼명으로 사용되지 못한경우는 알리아스로 지정해야 함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WITH CHECK OPTION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CHECK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제약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-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WITH READ ONLY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읽기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전용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0" name="Rectangle 444"/>
          <p:cNvSpPr>
            <a:spLocks noChangeArrowheads="1"/>
          </p:cNvSpPr>
          <p:nvPr/>
        </p:nvSpPr>
        <p:spPr bwMode="auto">
          <a:xfrm>
            <a:off x="238125" y="70397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뷰 생성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오류확인</a:t>
            </a:r>
            <a:r>
              <a:rPr lang="en-US" altLang="ko-KR" dirty="0" smtClean="0"/>
              <a:t>(union all</a:t>
            </a:r>
            <a:r>
              <a:rPr lang="ko-KR" altLang="en-US" dirty="0" smtClean="0"/>
              <a:t>로 작성된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는 조작을 못한다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COL_01)</a:t>
            </a:r>
          </a:p>
          <a:p>
            <a:r>
              <a:rPr lang="en-US" altLang="ko-KR" dirty="0" smtClean="0"/>
              <a:t>VALUES ('CCC', 'CCC', 'CCC');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--DISTINCT (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/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>
                <a:solidFill>
                  <a:srgbClr val="FF0000"/>
                </a:solidFill>
              </a:rPr>
              <a:t>DISTINCT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KEY_01, KEY_02, 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 아님</a:t>
            </a:r>
            <a:r>
              <a:rPr lang="en-US" altLang="ko-KR" dirty="0" smtClean="0"/>
              <a:t>(DISTINCT</a:t>
            </a:r>
            <a:r>
              <a:rPr lang="ko-KR" altLang="en-US" dirty="0" smtClean="0"/>
              <a:t>에 의해서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임으로 인식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COL_01)</a:t>
            </a:r>
          </a:p>
          <a:p>
            <a:r>
              <a:rPr lang="en-US" altLang="ko-KR" dirty="0" smtClean="0"/>
              <a:t>VALUES ('CCC', 'DDD', 'CCC');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그룹함수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/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/>
              <a:t>KEY_01, KEY_02, </a:t>
            </a:r>
            <a:r>
              <a:rPr lang="en-US" altLang="ko-KR" dirty="0" smtClean="0">
                <a:solidFill>
                  <a:srgbClr val="FF0000"/>
                </a:solidFill>
              </a:rPr>
              <a:t>MAX(COL_01)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AS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GROUP BY </a:t>
            </a:r>
            <a:r>
              <a:rPr lang="en-US" altLang="ko-KR" dirty="0" smtClean="0"/>
              <a:t>KEY_01, KEY_02;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         </a:t>
            </a:r>
            <a:r>
              <a:rPr lang="en-US" altLang="ko-KR" dirty="0" smtClean="0"/>
              <a:t>...</a:t>
            </a:r>
            <a:r>
              <a:rPr lang="ko-KR" altLang="en-US" dirty="0" err="1" smtClean="0"/>
              <a:t>가상컬럼을</a:t>
            </a:r>
            <a:r>
              <a:rPr lang="ko-KR" altLang="en-US" dirty="0" smtClean="0"/>
              <a:t> 이용한 입력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('AAAA', 'EEE', </a:t>
            </a:r>
            <a:r>
              <a:rPr lang="en-US" altLang="ko-KR" dirty="0" smtClean="0">
                <a:solidFill>
                  <a:srgbClr val="FF0000"/>
                </a:solidFill>
              </a:rPr>
              <a:t>'AAA'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 없음</a:t>
            </a:r>
            <a:r>
              <a:rPr lang="en-US" altLang="ko-KR" dirty="0" smtClean="0"/>
              <a:t>	...</a:t>
            </a:r>
            <a:r>
              <a:rPr lang="ko-KR" altLang="en-US" dirty="0" smtClean="0"/>
              <a:t>키 값에만 입력 가능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</a:t>
            </a:r>
            <a:r>
              <a:rPr lang="en-US" altLang="ko-KR" dirty="0" smtClean="0">
                <a:solidFill>
                  <a:srgbClr val="FF0000"/>
                </a:solidFill>
              </a:rPr>
              <a:t>KEY_01, KEY_02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'AAAA', 'DDD'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--CONNECT BY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</a:t>
            </a:r>
            <a:r>
              <a:rPr lang="en-US" altLang="ko-KR" dirty="0" smtClean="0"/>
              <a:t>VIEW 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KEY_01, KEY_02, 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CONNECT BY </a:t>
            </a:r>
            <a:r>
              <a:rPr lang="en-US" altLang="ko-KR" dirty="0" smtClean="0"/>
              <a:t>KEY_01 = KEY_02;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오류확인</a:t>
            </a:r>
            <a:r>
              <a:rPr lang="en-US" altLang="ko-KR" dirty="0"/>
              <a:t>(CONNECT </a:t>
            </a:r>
            <a:r>
              <a:rPr lang="en-US" altLang="ko-KR" dirty="0" smtClean="0"/>
              <a:t>BY</a:t>
            </a:r>
            <a:r>
              <a:rPr lang="ko-KR" altLang="en-US" dirty="0" smtClean="0"/>
              <a:t>로 해서 입력이 불가능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COL_01)</a:t>
            </a:r>
          </a:p>
          <a:p>
            <a:r>
              <a:rPr lang="en-US" altLang="ko-KR" dirty="0" smtClean="0"/>
              <a:t>VALUES ('AAAA', 'FFF', 'AAA');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--JOIN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/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A.KEY_02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A.COL_01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TB_TEST_01 A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50"/>
                </a:solidFill>
              </a:rPr>
              <a:t>JOBS B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A.KEY_01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B050"/>
                </a:solidFill>
              </a:rPr>
              <a:t>B.JOB_ID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AND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A.KEY_02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B050"/>
                </a:solidFill>
              </a:rPr>
              <a:t>B.JOB_TITLE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오류안남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COL_01)</a:t>
            </a:r>
          </a:p>
          <a:p>
            <a:r>
              <a:rPr lang="en-US" altLang="ko-KR" dirty="0" smtClean="0"/>
              <a:t>VALUES ('AAA', 'FFF', 'AAA');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복합내용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OR REPLACE VIEW </a:t>
            </a:r>
            <a:r>
              <a:rPr lang="en-US" altLang="ko-KR" dirty="0" smtClean="0"/>
              <a:t>UV_TEST_01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A.KEY_01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rgbClr val="FF0000"/>
                </a:solidFill>
              </a:rPr>
              <a:t> A.KEY_02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A.COL_01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50"/>
                </a:solidFill>
              </a:rPr>
              <a:t>B.MAX_SALARY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>
                <a:solidFill>
                  <a:srgbClr val="FF0000"/>
                </a:solidFill>
              </a:rPr>
              <a:t>TB_TEST_01 A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50"/>
                </a:solidFill>
              </a:rPr>
              <a:t>JOBS B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A.KEY_01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B050"/>
                </a:solidFill>
              </a:rPr>
              <a:t>B.JOB_ID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AND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A.KEY_02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B050"/>
                </a:solidFill>
              </a:rPr>
              <a:t>B.JOB_TITLE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오류확인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복합적인 내용의 </a:t>
            </a:r>
            <a:r>
              <a:rPr lang="ko-KR" altLang="en-US" dirty="0" err="1" smtClean="0"/>
              <a:t>뷰일</a:t>
            </a:r>
            <a:r>
              <a:rPr lang="ko-KR" altLang="en-US" dirty="0" smtClean="0"/>
              <a:t> 경우에는 오류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UV_TEST_01(KEY_01, KEY_02, COL_01, MAX_SALARY)</a:t>
            </a:r>
          </a:p>
          <a:p>
            <a:r>
              <a:rPr lang="en-US" altLang="ko-KR" dirty="0" smtClean="0"/>
              <a:t>VALUES ('AAA', 'FFF', 'AAA', 100);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COMMIT;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/>
              <a:t>문제</a:t>
            </a:r>
            <a:r>
              <a:rPr lang="en-US" altLang="ko-KR" dirty="0"/>
              <a:t>1) EMPLOYEES </a:t>
            </a:r>
            <a:r>
              <a:rPr lang="ko-KR" altLang="ko-KR" dirty="0"/>
              <a:t>테이블에서</a:t>
            </a:r>
            <a:r>
              <a:rPr lang="en-US" altLang="ko-KR" dirty="0"/>
              <a:t> 20</a:t>
            </a:r>
            <a:r>
              <a:rPr lang="ko-KR" altLang="ko-KR" dirty="0"/>
              <a:t>번 부서의 세부 사항을 포함하는</a:t>
            </a:r>
            <a:r>
              <a:rPr lang="en-US" altLang="ko-KR" dirty="0"/>
              <a:t> EMP_20 VIEW</a:t>
            </a:r>
            <a:r>
              <a:rPr lang="ko-KR" altLang="ko-KR" dirty="0"/>
              <a:t>를 생성 </a:t>
            </a:r>
            <a:r>
              <a:rPr lang="ko-KR" altLang="ko-KR" dirty="0" smtClean="0"/>
              <a:t>하라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3212976"/>
            <a:ext cx="8532440" cy="11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4884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/>
              <a:t>문제</a:t>
            </a:r>
            <a:r>
              <a:rPr lang="en-US" altLang="ko-KR" dirty="0"/>
              <a:t>2) EMPLOYEES </a:t>
            </a:r>
            <a:r>
              <a:rPr lang="ko-KR" altLang="ko-KR" dirty="0" smtClean="0"/>
              <a:t>테이블에서</a:t>
            </a:r>
            <a:r>
              <a:rPr lang="en-US" altLang="ko-KR" dirty="0" smtClean="0"/>
              <a:t> </a:t>
            </a:r>
            <a:r>
              <a:rPr lang="en-US" altLang="ko-KR" dirty="0"/>
              <a:t>30</a:t>
            </a:r>
            <a:r>
              <a:rPr lang="ko-KR" altLang="ko-KR" dirty="0"/>
              <a:t>번 부서만</a:t>
            </a:r>
            <a:r>
              <a:rPr lang="en-US" altLang="ko-KR" dirty="0"/>
              <a:t> EMPLOYEE_ID </a:t>
            </a:r>
            <a:r>
              <a:rPr lang="ko-KR" altLang="ko-KR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emp_no</a:t>
            </a:r>
            <a:r>
              <a:rPr lang="en-US" altLang="ko-KR" dirty="0" smtClean="0"/>
              <a:t> </a:t>
            </a:r>
            <a:r>
              <a:rPr lang="ko-KR" altLang="ko-KR" dirty="0" smtClean="0"/>
              <a:t>로</a:t>
            </a:r>
            <a:r>
              <a:rPr lang="en-US" altLang="ko-KR" dirty="0" smtClean="0"/>
              <a:t> LAST_NAME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name</a:t>
            </a:r>
            <a:r>
              <a:rPr lang="ko-KR" altLang="en-US" dirty="0" smtClean="0"/>
              <a:t>으</a:t>
            </a:r>
            <a:r>
              <a:rPr lang="ko-KR" altLang="ko-KR" dirty="0" smtClean="0"/>
              <a:t>로</a:t>
            </a:r>
            <a:r>
              <a:rPr lang="en-US" altLang="ko-KR" dirty="0" smtClean="0"/>
              <a:t> SALARY</a:t>
            </a:r>
            <a:r>
              <a:rPr lang="ko-KR" altLang="ko-KR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sal</a:t>
            </a:r>
            <a:r>
              <a:rPr lang="ko-KR" altLang="ko-KR" dirty="0" smtClean="0"/>
              <a:t>로 </a:t>
            </a:r>
            <a:r>
              <a:rPr lang="ko-KR" altLang="ko-KR" dirty="0"/>
              <a:t>바꾸어</a:t>
            </a:r>
            <a:r>
              <a:rPr lang="en-US" altLang="ko-KR" dirty="0"/>
              <a:t> EMP_30 VIEW</a:t>
            </a:r>
            <a:r>
              <a:rPr lang="ko-KR" altLang="ko-KR" dirty="0"/>
              <a:t>를 </a:t>
            </a:r>
            <a:r>
              <a:rPr lang="ko-KR" altLang="ko-KR" dirty="0" smtClean="0"/>
              <a:t>생성하라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1825" y="3190850"/>
            <a:ext cx="2800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5982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3) </a:t>
            </a:r>
            <a:r>
              <a:rPr lang="ko-KR" altLang="ko-KR" dirty="0"/>
              <a:t>부서별로 부서명</a:t>
            </a:r>
            <a:r>
              <a:rPr lang="en-US" altLang="ko-KR" dirty="0"/>
              <a:t>,</a:t>
            </a:r>
            <a:r>
              <a:rPr lang="ko-KR" altLang="ko-KR" dirty="0"/>
              <a:t>최소 급여</a:t>
            </a:r>
            <a:r>
              <a:rPr lang="en-US" altLang="ko-KR" dirty="0"/>
              <a:t>,</a:t>
            </a:r>
            <a:r>
              <a:rPr lang="ko-KR" altLang="ko-KR" dirty="0"/>
              <a:t>최대 급여</a:t>
            </a:r>
            <a:r>
              <a:rPr lang="en-US" altLang="ko-KR" dirty="0"/>
              <a:t>,</a:t>
            </a:r>
            <a:r>
              <a:rPr lang="ko-KR" altLang="ko-KR" dirty="0"/>
              <a:t>부서의 평균 급여를 포함하는</a:t>
            </a:r>
            <a:r>
              <a:rPr lang="en-US" altLang="ko-KR" dirty="0"/>
              <a:t> DEPT_SUM VIEW</a:t>
            </a:r>
            <a:r>
              <a:rPr lang="ko-KR" altLang="ko-KR" dirty="0"/>
              <a:t>을 생성하여라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024585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ko-KR" dirty="0"/>
              <a:t>앞에서 생성한</a:t>
            </a:r>
            <a:r>
              <a:rPr lang="en-US" altLang="ko-KR" dirty="0"/>
              <a:t> </a:t>
            </a:r>
            <a:r>
              <a:rPr lang="en-US" altLang="ko-KR" dirty="0" smtClean="0"/>
              <a:t>EMP_20,EMP_30 </a:t>
            </a:r>
            <a:r>
              <a:rPr lang="en-US" altLang="ko-KR" dirty="0"/>
              <a:t>VIEW</a:t>
            </a:r>
            <a:r>
              <a:rPr lang="ko-KR" altLang="ko-KR" dirty="0"/>
              <a:t>을 삭제하여라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14777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뷰 컴파일 문법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ALTER VIEW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뷰명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COMPILE;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ALTER VIEW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는 컴파일로만 이용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수정은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REPLACE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뷰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삭제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DROP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VIEW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뷰명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뷰삭제는 생성한 사용자나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 ANY VIEW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권한있는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사용자 만 가능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다른 뷰에 사용이 되었더라도 경고 없이 바로 삭제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뷰 컴파일 및 삭제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b="1" dirty="0">
                <a:latin typeface="+mj-lt"/>
                <a:ea typeface="+mj-ea"/>
              </a:rPr>
              <a:t>Oracle - VIEW</a:t>
            </a:r>
            <a:br>
              <a:rPr lang="en-US" altLang="ko-KR" b="1" dirty="0">
                <a:latin typeface="+mj-lt"/>
                <a:ea typeface="+mj-ea"/>
              </a:rPr>
            </a:br>
            <a:endParaRPr lang="en-US" altLang="ko-KR" b="1" dirty="0" smtClean="0">
              <a:latin typeface="+mj-lt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뷰는</a:t>
            </a:r>
            <a:r>
              <a:rPr lang="ko-KR" altLang="en-US" dirty="0" smtClean="0"/>
              <a:t> 하나의 </a:t>
            </a:r>
            <a:r>
              <a:rPr lang="ko-KR" altLang="en-US" dirty="0"/>
              <a:t>가상 테이블이라 생각 하시면 됩니다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뷰는</a:t>
            </a:r>
            <a:r>
              <a:rPr lang="ko-KR" altLang="en-US" dirty="0" smtClean="0"/>
              <a:t> </a:t>
            </a:r>
            <a:r>
              <a:rPr lang="ko-KR" altLang="en-US" dirty="0"/>
              <a:t>실제 데이터가 저장 되는 것은 아니지만 </a:t>
            </a:r>
            <a:r>
              <a:rPr lang="ko-KR" altLang="en-US" dirty="0" err="1"/>
              <a:t>뷰를</a:t>
            </a:r>
            <a:r>
              <a:rPr lang="ko-KR" altLang="en-US" dirty="0"/>
              <a:t> 통해 데이터를 </a:t>
            </a:r>
            <a:r>
              <a:rPr lang="ko-KR" altLang="en-US" dirty="0" smtClean="0"/>
              <a:t>관리할</a:t>
            </a:r>
            <a:endParaRPr lang="en-US" altLang="ko-KR" dirty="0" smtClean="0"/>
          </a:p>
          <a:p>
            <a:r>
              <a:rPr lang="ko-KR" altLang="en-US" dirty="0" smtClean="0"/>
              <a:t>    수 있습니다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뷰는</a:t>
            </a:r>
            <a:r>
              <a:rPr lang="ko-KR" altLang="en-US" dirty="0" smtClean="0"/>
              <a:t> 복잡한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통해 얻을 수 있는 결과를 간단한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써서 구할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수 있게 합니다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한 개의 </a:t>
            </a:r>
            <a:r>
              <a:rPr lang="ko-KR" altLang="en-US" dirty="0" err="1"/>
              <a:t>뷰로</a:t>
            </a:r>
            <a:r>
              <a:rPr lang="ko-KR" altLang="en-US" dirty="0"/>
              <a:t> 여러 테이블에 대한 데이터를 검색할 수 있습니다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특정 </a:t>
            </a:r>
            <a:r>
              <a:rPr lang="ko-KR" altLang="en-US" dirty="0"/>
              <a:t>평가기준에 따른 사용자 별로 다른 데이터를 액세스할 수 있도록 합니다</a:t>
            </a:r>
            <a:br>
              <a:rPr lang="ko-KR" altLang="en-US" dirty="0"/>
            </a:br>
            <a:r>
              <a:rPr lang="ko-KR" altLang="en-US" dirty="0"/>
              <a:t> </a:t>
            </a:r>
          </a:p>
          <a:p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005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b="1" dirty="0" smtClean="0"/>
              <a:t>VIEW</a:t>
            </a:r>
            <a:r>
              <a:rPr lang="ko-KR" altLang="en-US" b="1" dirty="0" smtClean="0"/>
              <a:t>를 사용하는 경우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데이터베이스 액세스를 </a:t>
            </a:r>
            <a:r>
              <a:rPr lang="ko-KR" altLang="en-US" b="1" dirty="0" smtClean="0"/>
              <a:t>제한하기 위해서</a:t>
            </a:r>
            <a:endParaRPr lang="ko-KR" altLang="en-US" dirty="0"/>
          </a:p>
          <a:p>
            <a:r>
              <a:rPr lang="en-US" altLang="ko-KR" dirty="0"/>
              <a:t>view</a:t>
            </a:r>
            <a:r>
              <a:rPr lang="ko-KR" altLang="en-US" dirty="0"/>
              <a:t>는 선택적인 내용을 보여주기 때문에 액세스를 제한합니다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복잡한 질의를 쉽게 만들어 준다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dirty="0"/>
              <a:t>group</a:t>
            </a:r>
            <a:r>
              <a:rPr lang="ko-KR" altLang="en-US" dirty="0"/>
              <a:t>나 </a:t>
            </a:r>
            <a:r>
              <a:rPr lang="en-US" altLang="ko-KR" dirty="0"/>
              <a:t>order by</a:t>
            </a:r>
            <a:r>
              <a:rPr lang="ko-KR" altLang="en-US" dirty="0"/>
              <a:t>와 같은 복잡한 질의의 정보를 </a:t>
            </a:r>
            <a:r>
              <a:rPr lang="en-US" altLang="ko-KR" dirty="0"/>
              <a:t>view</a:t>
            </a:r>
            <a:r>
              <a:rPr lang="ko-KR" altLang="en-US" dirty="0"/>
              <a:t>로 저장시켜놓으면 </a:t>
            </a:r>
            <a:endParaRPr lang="en-US" altLang="ko-KR" dirty="0" smtClean="0"/>
          </a:p>
          <a:p>
            <a:r>
              <a:rPr lang="ko-KR" altLang="en-US" dirty="0" smtClean="0"/>
              <a:t>다음부터는 </a:t>
            </a:r>
            <a:r>
              <a:rPr lang="en-US" altLang="ko-KR" dirty="0"/>
              <a:t>view</a:t>
            </a:r>
            <a:r>
              <a:rPr lang="ko-KR" altLang="en-US" dirty="0"/>
              <a:t>의 정보만 가져오면 되므로 쉽게 </a:t>
            </a:r>
            <a:r>
              <a:rPr lang="ko-KR" altLang="en-US" dirty="0" smtClean="0"/>
              <a:t>사용 가능합니다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데이터의 독립성을 허용하기 </a:t>
            </a:r>
            <a:r>
              <a:rPr lang="ko-KR" altLang="en-US" b="1" dirty="0" smtClean="0"/>
              <a:t>위해서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다양하고 빠른 조회를 위해 사용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테이블의 수를 줄이고 성능향상을 가져온다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639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/>
              <a:t>VIEW </a:t>
            </a:r>
            <a:r>
              <a:rPr lang="ko-KR" altLang="en-US" b="1" dirty="0"/>
              <a:t>사용시점</a:t>
            </a:r>
            <a:r>
              <a:rPr lang="ko-KR" altLang="en-US" dirty="0"/>
              <a:t> </a:t>
            </a:r>
          </a:p>
          <a:p>
            <a:r>
              <a:rPr lang="ko-KR" altLang="en-US" dirty="0"/>
              <a:t>해당 프로젝트에서 관리차원이나 유지보수차원을 중요시 여긴다면 </a:t>
            </a:r>
            <a:r>
              <a:rPr lang="en-US" altLang="ko-KR" dirty="0"/>
              <a:t>VIEW</a:t>
            </a:r>
            <a:r>
              <a:rPr lang="ko-KR" altLang="en-US" dirty="0"/>
              <a:t>를</a:t>
            </a:r>
          </a:p>
          <a:p>
            <a:r>
              <a:rPr lang="ko-KR" altLang="en-US" dirty="0" smtClean="0"/>
              <a:t>사용하는 게 좋습니다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/>
              <a:t>※ VIEW</a:t>
            </a:r>
            <a:r>
              <a:rPr lang="ko-KR" altLang="en-US" b="1" dirty="0"/>
              <a:t>는 생성시 </a:t>
            </a:r>
            <a:r>
              <a:rPr lang="en-US" altLang="ko-KR" b="1" dirty="0"/>
              <a:t>SQL</a:t>
            </a:r>
            <a:r>
              <a:rPr lang="ko-KR" altLang="en-US" b="1" dirty="0" err="1"/>
              <a:t>쿼리문</a:t>
            </a:r>
            <a:r>
              <a:rPr lang="en-US" altLang="ko-KR" b="1" dirty="0"/>
              <a:t>(SELECT * FROM TABLE) </a:t>
            </a:r>
            <a:r>
              <a:rPr lang="ko-KR" altLang="en-US" b="1" dirty="0"/>
              <a:t>형태로 저장이 됩니다</a:t>
            </a:r>
            <a:r>
              <a:rPr lang="en-US" altLang="ko-KR" b="1" dirty="0" smtClean="0"/>
              <a:t>.</a:t>
            </a:r>
          </a:p>
          <a:p>
            <a:endParaRPr lang="ko-KR" altLang="en-US" dirty="0"/>
          </a:p>
          <a:p>
            <a:r>
              <a:rPr lang="en-US" altLang="ko-KR" b="1" dirty="0"/>
              <a:t>※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테이블이란 </a:t>
            </a:r>
            <a:r>
              <a:rPr lang="ko-KR" altLang="en-US" dirty="0"/>
              <a:t>표현은 잘못된 표현입니다</a:t>
            </a:r>
            <a:r>
              <a:rPr lang="en-US" altLang="ko-KR" dirty="0"/>
              <a:t>.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쿼리가 </a:t>
            </a:r>
            <a:r>
              <a:rPr lang="ko-KR" altLang="en-US" dirty="0"/>
              <a:t>맞는 표현입니다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197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--11.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</a:p>
          <a:p>
            <a:r>
              <a:rPr lang="en-US" altLang="ko-KR" dirty="0" smtClean="0"/>
              <a:t>--1.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관리</a:t>
            </a:r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</a:t>
            </a:r>
            <a:r>
              <a:rPr lang="en-US" altLang="ko-KR" dirty="0" smtClean="0">
                <a:solidFill>
                  <a:srgbClr val="FF0000"/>
                </a:solidFill>
              </a:rPr>
              <a:t>VIEW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UV_TEST_01(</a:t>
            </a:r>
          </a:p>
          <a:p>
            <a:r>
              <a:rPr lang="en-US" altLang="ko-KR" dirty="0" smtClean="0"/>
              <a:t>  JOB_ID </a:t>
            </a:r>
            <a:r>
              <a:rPr lang="en-US" altLang="ko-KR" dirty="0" smtClean="0">
                <a:solidFill>
                  <a:srgbClr val="0000FF"/>
                </a:solidFill>
              </a:rPr>
              <a:t>UNIQUE</a:t>
            </a:r>
            <a:r>
              <a:rPr lang="en-US" altLang="ko-KR" dirty="0" smtClean="0"/>
              <a:t> RELY </a:t>
            </a:r>
            <a:r>
              <a:rPr lang="en-US" altLang="ko-KR" dirty="0" smtClean="0">
                <a:solidFill>
                  <a:srgbClr val="0000FF"/>
                </a:solidFill>
              </a:rPr>
              <a:t>DISABLE NOVALIDATE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JOB_TITLE,</a:t>
            </a:r>
          </a:p>
          <a:p>
            <a:r>
              <a:rPr lang="en-US" altLang="ko-KR" dirty="0" smtClean="0"/>
              <a:t>  MIN_SALARY</a:t>
            </a:r>
          </a:p>
          <a:p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JOB_ID, JOB_TITLE, MIN_SALARY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HR.JOBS</a:t>
            </a:r>
            <a:r>
              <a:rPr lang="en-US" altLang="ko-KR" dirty="0" smtClean="0"/>
              <a:t>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smtClean="0">
                <a:solidFill>
                  <a:srgbClr val="0000FF"/>
                </a:solidFill>
              </a:rPr>
              <a:t> UNIQUE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 옵션을 사용할 때는 반드시 </a:t>
            </a:r>
            <a:r>
              <a:rPr lang="en-US" altLang="ko-KR" dirty="0" smtClean="0">
                <a:solidFill>
                  <a:srgbClr val="0000FF"/>
                </a:solidFill>
              </a:rPr>
              <a:t>DISABLE NOVALIDATE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함께 사용한다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 OR REPLACE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OR REPLACE </a:t>
            </a:r>
            <a:r>
              <a:rPr lang="en-US" altLang="ko-KR" dirty="0" smtClean="0">
                <a:solidFill>
                  <a:srgbClr val="0000FF"/>
                </a:solidFill>
              </a:rPr>
              <a:t>VIEW </a:t>
            </a:r>
            <a:r>
              <a:rPr lang="en-US" altLang="ko-KR" dirty="0" smtClean="0"/>
              <a:t>UV_TEST_01(</a:t>
            </a:r>
          </a:p>
          <a:p>
            <a:r>
              <a:rPr lang="en-US" altLang="ko-KR" dirty="0" smtClean="0"/>
              <a:t>  JOB_ID UNIQUE RELY DISABLE NOVALIDATE,</a:t>
            </a:r>
          </a:p>
          <a:p>
            <a:r>
              <a:rPr lang="en-US" altLang="ko-KR" dirty="0" smtClean="0"/>
              <a:t>  JOB_TITLE,</a:t>
            </a:r>
          </a:p>
          <a:p>
            <a:r>
              <a:rPr lang="en-US" altLang="ko-KR" dirty="0" smtClean="0"/>
              <a:t>  MIN_SALARY</a:t>
            </a:r>
          </a:p>
          <a:p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JOB_ID, JOB_TITLE, MIN_SALARY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HR.JOBS;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5836</TotalTime>
  <Words>1280</Words>
  <Application>Microsoft Office PowerPoint</Application>
  <PresentationFormat>화면 슬라이드 쇼(4:3)</PresentationFormat>
  <Paragraphs>429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광장</vt:lpstr>
      <vt:lpstr>INDEX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LG</cp:lastModifiedBy>
  <cp:revision>132</cp:revision>
  <dcterms:created xsi:type="dcterms:W3CDTF">2015-05-26T03:02:29Z</dcterms:created>
  <dcterms:modified xsi:type="dcterms:W3CDTF">2015-07-15T09:14:23Z</dcterms:modified>
</cp:coreProperties>
</file>