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embeddedFontLst>
    <p:embeddedFont>
      <p:font typeface="Anton" charset="1" panose="00000500000000000000"/>
      <p:regular r:id="rId46"/>
    </p:embeddedFont>
    <p:embeddedFont>
      <p:font typeface="IBM Plex Sans Italics" charset="1" panose="020B0503050203000203"/>
      <p:regular r:id="rId47"/>
    </p:embeddedFont>
    <p:embeddedFont>
      <p:font typeface="Poppins Medium" charset="1" panose="00000600000000000000"/>
      <p:regular r:id="rId51"/>
    </p:embeddedFont>
    <p:embeddedFont>
      <p:font typeface="Poppins Medium Italics" charset="1" panose="00000600000000000000"/>
      <p:regular r:id="rId52"/>
    </p:embeddedFont>
    <p:embeddedFont>
      <p:font typeface="Open Sans" charset="1" panose="020B0606030504020204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notesMasters/notesMaster1.xml" Type="http://schemas.openxmlformats.org/officeDocument/2006/relationships/notesMaster"/><Relationship Id="rId49" Target="theme/theme2.xml" Type="http://schemas.openxmlformats.org/officeDocument/2006/relationships/theme"/><Relationship Id="rId5" Target="tableStyles.xml" Type="http://schemas.openxmlformats.org/officeDocument/2006/relationships/tableStyles"/><Relationship Id="rId50" Target="notesSlides/notesSlide1.xml" Type="http://schemas.openxmlformats.org/officeDocument/2006/relationships/notesSlide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today’s interconnected world, the protection of information has become a critical priority. However, terms like Information Security and Cybersecurity are often used interchangeably, leading to confusion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5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5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5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jpeg" Type="http://schemas.openxmlformats.org/officeDocument/2006/relationships/image"/><Relationship Id="rId7" Target="../media/image1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5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jpeg" Type="http://schemas.openxmlformats.org/officeDocument/2006/relationships/image"/><Relationship Id="rId7" Target="../media/image17.jpeg" Type="http://schemas.openxmlformats.org/officeDocument/2006/relationships/image"/><Relationship Id="rId8" Target="../media/image1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5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jpeg" Type="http://schemas.openxmlformats.org/officeDocument/2006/relationships/image"/><Relationship Id="rId7" Target="../media/image17.jpeg" Type="http://schemas.openxmlformats.org/officeDocument/2006/relationships/image"/><Relationship Id="rId8" Target="../media/image18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Relationship Id="rId9" Target="../media/image23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jpeg" Type="http://schemas.openxmlformats.org/officeDocument/2006/relationships/image"/><Relationship Id="rId2" Target="../media/image4.jpeg" Type="http://schemas.openxmlformats.org/officeDocument/2006/relationships/image"/><Relationship Id="rId3" Target="../media/image1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Relationship Id="rId9" Target="../media/image23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jpeg" Type="http://schemas.openxmlformats.org/officeDocument/2006/relationships/image"/><Relationship Id="rId2" Target="../media/image4.jpeg" Type="http://schemas.openxmlformats.org/officeDocument/2006/relationships/image"/><Relationship Id="rId3" Target="../media/image1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Relationship Id="rId9" Target="../media/image23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5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5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5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5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5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jpe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2" Target="../media/image4.jpeg" Type="http://schemas.openxmlformats.org/officeDocument/2006/relationships/image"/><Relationship Id="rId3" Target="../media/image25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jpe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2" Target="../media/image4.jpeg" Type="http://schemas.openxmlformats.org/officeDocument/2006/relationships/image"/><Relationship Id="rId3" Target="../media/image25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jpe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1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1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1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1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486804"/>
            <a:ext cx="12334954" cy="1884393"/>
            <a:chOff x="0" y="0"/>
            <a:chExt cx="4873068" cy="744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73068" cy="744451"/>
            </a:xfrm>
            <a:custGeom>
              <a:avLst/>
              <a:gdLst/>
              <a:ahLst/>
              <a:cxnLst/>
              <a:rect r="r" b="b" t="t" l="l"/>
              <a:pathLst>
                <a:path h="744451" w="4873068">
                  <a:moveTo>
                    <a:pt x="0" y="0"/>
                  </a:moveTo>
                  <a:lnTo>
                    <a:pt x="4873068" y="0"/>
                  </a:lnTo>
                  <a:lnTo>
                    <a:pt x="4873068" y="744451"/>
                  </a:lnTo>
                  <a:lnTo>
                    <a:pt x="0" y="74445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73068" cy="77302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679077" y="1462841"/>
            <a:ext cx="1147828" cy="1147828"/>
          </a:xfrm>
          <a:custGeom>
            <a:avLst/>
            <a:gdLst/>
            <a:ahLst/>
            <a:cxnLst/>
            <a:rect r="r" b="b" t="t" l="l"/>
            <a:pathLst>
              <a:path h="1147828" w="1147828">
                <a:moveTo>
                  <a:pt x="0" y="0"/>
                </a:moveTo>
                <a:lnTo>
                  <a:pt x="1147828" y="0"/>
                </a:lnTo>
                <a:lnTo>
                  <a:pt x="1147828" y="1147828"/>
                </a:lnTo>
                <a:lnTo>
                  <a:pt x="0" y="11478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9874" y="3200984"/>
            <a:ext cx="11692251" cy="397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5"/>
              </a:lnSpc>
            </a:pPr>
            <a:r>
              <a:rPr lang="en-US" sz="5660" spc="-1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INFORMATION SECURITY &amp;</a:t>
            </a:r>
            <a:r>
              <a:rPr lang="en-US" sz="5660" spc="-1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Cybersecurity </a:t>
            </a:r>
          </a:p>
          <a:p>
            <a:pPr algn="ctr">
              <a:lnSpc>
                <a:spcPts val="7925"/>
              </a:lnSpc>
            </a:pPr>
            <a:r>
              <a:rPr lang="en-US" sz="5660" spc="-1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:</a:t>
            </a:r>
          </a:p>
          <a:p>
            <a:pPr algn="l">
              <a:lnSpc>
                <a:spcPts val="7925"/>
              </a:lnSpc>
            </a:pPr>
          </a:p>
          <a:p>
            <a:pPr algn="l">
              <a:lnSpc>
                <a:spcPts val="792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029595" y="5128778"/>
            <a:ext cx="8275764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i="true" spc="-50">
                <a:solidFill>
                  <a:srgbClr val="FFFFFF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What is the Difference?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20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97594" y="565307"/>
            <a:ext cx="240985" cy="240985"/>
          </a:xfrm>
          <a:custGeom>
            <a:avLst/>
            <a:gdLst/>
            <a:ahLst/>
            <a:cxnLst/>
            <a:rect r="r" b="b" t="t" l="l"/>
            <a:pathLst>
              <a:path h="240985" w="240985">
                <a:moveTo>
                  <a:pt x="0" y="0"/>
                </a:moveTo>
                <a:lnTo>
                  <a:pt x="240985" y="0"/>
                </a:lnTo>
                <a:lnTo>
                  <a:pt x="240985" y="240986"/>
                </a:lnTo>
                <a:lnTo>
                  <a:pt x="0" y="240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28341" y="1836193"/>
            <a:ext cx="8343090" cy="1058893"/>
            <a:chOff x="0" y="0"/>
            <a:chExt cx="3296036" cy="4183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6036" cy="418328"/>
            </a:xfrm>
            <a:custGeom>
              <a:avLst/>
              <a:gdLst/>
              <a:ahLst/>
              <a:cxnLst/>
              <a:rect r="r" b="b" t="t" l="l"/>
              <a:pathLst>
                <a:path h="418328" w="3296036">
                  <a:moveTo>
                    <a:pt x="0" y="0"/>
                  </a:moveTo>
                  <a:lnTo>
                    <a:pt x="3296036" y="0"/>
                  </a:lnTo>
                  <a:lnTo>
                    <a:pt x="3296036" y="418328"/>
                  </a:lnTo>
                  <a:lnTo>
                    <a:pt x="0" y="41832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296036" cy="446903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597505"/>
            <a:ext cx="12334954" cy="1884393"/>
            <a:chOff x="0" y="0"/>
            <a:chExt cx="4873068" cy="7444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73068" cy="744451"/>
            </a:xfrm>
            <a:custGeom>
              <a:avLst/>
              <a:gdLst/>
              <a:ahLst/>
              <a:cxnLst/>
              <a:rect r="r" b="b" t="t" l="l"/>
              <a:pathLst>
                <a:path h="744451" w="4873068">
                  <a:moveTo>
                    <a:pt x="0" y="0"/>
                  </a:moveTo>
                  <a:lnTo>
                    <a:pt x="4873068" y="0"/>
                  </a:lnTo>
                  <a:lnTo>
                    <a:pt x="4873068" y="744451"/>
                  </a:lnTo>
                  <a:lnTo>
                    <a:pt x="0" y="74445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873068" cy="77302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77117" y="1606304"/>
            <a:ext cx="4220476" cy="4220476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49553" t="0" r="-4955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15192" y="1045387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6" y="0"/>
                </a:lnTo>
                <a:lnTo>
                  <a:pt x="3868616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716611" y="3198357"/>
            <a:ext cx="6054820" cy="252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5"/>
              </a:lnSpc>
              <a:spcBef>
                <a:spcPct val="0"/>
              </a:spcBef>
            </a:pPr>
            <a:r>
              <a:rPr lang="en-US" b="true" sz="238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Cybersecurity refers to the practices and measures taken to protect computer systems, networks, and sensitive information from unauthorized access, use, disclosure, disruption, modification, or destruction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38579" y="1501529"/>
            <a:ext cx="8263598" cy="91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6"/>
              </a:lnSpc>
              <a:spcBef>
                <a:spcPct val="0"/>
              </a:spcBef>
            </a:pPr>
            <a:r>
              <a:rPr lang="en-US" sz="533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WHAT IS CYBERSECURITY?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29894" y="1010809"/>
            <a:ext cx="8932212" cy="1855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6"/>
              </a:lnSpc>
              <a:spcBef>
                <a:spcPct val="0"/>
              </a:spcBef>
            </a:pPr>
            <a:r>
              <a:rPr lang="en-US" sz="533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TARGETS OF CYBERSECURITY THREATS INCLUDE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39469" y="2892525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6249" r="223" b="-6249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753462" y="3732944"/>
            <a:ext cx="2144086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Networks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39469" y="2892525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-6249" r="223" b="-6249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4706" t="0" r="-4706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92347" y="609600"/>
            <a:ext cx="2144086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Devices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39469" y="2892525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-6249" r="223" b="-6249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-4706" t="0" r="-4706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335079" y="2892525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-1050" r="223" b="-105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892347" y="5500330"/>
            <a:ext cx="2507047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39469" y="2892525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-6249" r="223" b="-6249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-4706" t="0" r="-4706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335079" y="2892525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223" t="-1050" r="223" b="-105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815973" y="5999473"/>
            <a:ext cx="2795659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centers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4892347" y="4238078"/>
            <a:ext cx="2276554" cy="2276554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-71" t="0" r="-71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323306" y="3280172"/>
            <a:ext cx="2104951" cy="2104951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6249" r="223" b="-6249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80374" y="6265006"/>
            <a:ext cx="446809" cy="27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2"/>
              </a:lnSpc>
              <a:spcBef>
                <a:spcPct val="0"/>
              </a:spcBef>
            </a:pPr>
            <a:r>
              <a:rPr lang="en-US" b="true" sz="15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423450" y="2227697"/>
            <a:ext cx="2104951" cy="2104951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4706" t="0" r="-4706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606675" y="3280172"/>
            <a:ext cx="2104951" cy="2104951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-1050" r="223" b="-105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5423450" y="4524300"/>
            <a:ext cx="2104951" cy="2104951"/>
            <a:chOff x="0" y="0"/>
            <a:chExt cx="14840029" cy="148400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-71" t="0" r="-71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018452" y="63600"/>
            <a:ext cx="8693174" cy="178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6"/>
              </a:lnSpc>
              <a:spcBef>
                <a:spcPct val="0"/>
              </a:spcBef>
            </a:pPr>
            <a:r>
              <a:rPr lang="en-US" sz="519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TARGETS OF CYBERSECURITY THREATS INCLUDE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29894" y="1010809"/>
            <a:ext cx="8932212" cy="91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6"/>
              </a:lnSpc>
              <a:spcBef>
                <a:spcPct val="0"/>
              </a:spcBef>
            </a:pPr>
            <a:r>
              <a:rPr lang="en-US" sz="533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COMMON TYPES OF CYBER THREATS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-13082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85864" y="2816325"/>
            <a:ext cx="2910278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breaches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-13082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12430" t="0" r="-22677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92347" y="387943"/>
            <a:ext cx="2422619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Identity theft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7628" y="1076911"/>
            <a:ext cx="9292871" cy="419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1"/>
              </a:lnSpc>
            </a:pPr>
            <a:r>
              <a:rPr lang="en-US" sz="702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INFORMATION SECURITY </a:t>
            </a:r>
          </a:p>
          <a:p>
            <a:pPr algn="ctr">
              <a:lnSpc>
                <a:spcPts val="6531"/>
              </a:lnSpc>
            </a:pPr>
          </a:p>
          <a:p>
            <a:pPr algn="ctr">
              <a:lnSpc>
                <a:spcPts val="6531"/>
              </a:lnSpc>
            </a:pPr>
            <a:r>
              <a:rPr lang="en-US" sz="702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VS. </a:t>
            </a:r>
          </a:p>
          <a:p>
            <a:pPr algn="ctr">
              <a:lnSpc>
                <a:spcPts val="6531"/>
              </a:lnSpc>
            </a:pPr>
          </a:p>
          <a:p>
            <a:pPr algn="ctr">
              <a:lnSpc>
                <a:spcPts val="6531"/>
              </a:lnSpc>
            </a:pPr>
            <a:r>
              <a:rPr lang="en-US" sz="702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CYBERSECURITY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02892" y="1586586"/>
            <a:ext cx="2627890" cy="1863413"/>
          </a:xfrm>
          <a:custGeom>
            <a:avLst/>
            <a:gdLst/>
            <a:ahLst/>
            <a:cxnLst/>
            <a:rect r="r" b="b" t="t" l="l"/>
            <a:pathLst>
              <a:path h="1863413" w="2627890">
                <a:moveTo>
                  <a:pt x="0" y="0"/>
                </a:moveTo>
                <a:lnTo>
                  <a:pt x="2627890" y="0"/>
                </a:lnTo>
                <a:lnTo>
                  <a:pt x="2627890" y="1863413"/>
                </a:lnTo>
                <a:lnTo>
                  <a:pt x="0" y="1863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590499" y="5582925"/>
            <a:ext cx="2627890" cy="1863413"/>
          </a:xfrm>
          <a:custGeom>
            <a:avLst/>
            <a:gdLst/>
            <a:ahLst/>
            <a:cxnLst/>
            <a:rect r="r" b="b" t="t" l="l"/>
            <a:pathLst>
              <a:path h="1863413" w="2627890">
                <a:moveTo>
                  <a:pt x="2627889" y="0"/>
                </a:moveTo>
                <a:lnTo>
                  <a:pt x="0" y="0"/>
                </a:lnTo>
                <a:lnTo>
                  <a:pt x="0" y="1863413"/>
                </a:lnTo>
                <a:lnTo>
                  <a:pt x="2627889" y="1863413"/>
                </a:lnTo>
                <a:lnTo>
                  <a:pt x="262788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-13082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-12430" t="0" r="-22677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-4296" t="0" r="-3736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892347" y="387943"/>
            <a:ext cx="2422619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Malware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-13082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-12430" t="0" r="-22677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-4296" t="0" r="-3736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02710" y="609600"/>
            <a:ext cx="8240086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Ransomware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-15369" t="0" r="-13561" b="0"/>
              </a:stretch>
            </a:blipFill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-13082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-12430" t="0" r="-22677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-4296" t="0" r="-3736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184030" y="609600"/>
            <a:ext cx="3292343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Phishing attacks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>
                <a:alphaModFix amt="50000"/>
              </a:blip>
              <a:stretch>
                <a:fillRect l="-15369" t="0" r="-13561" b="0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4892347" y="4238078"/>
            <a:ext cx="2276554" cy="2276554"/>
            <a:chOff x="0" y="0"/>
            <a:chExt cx="14840029" cy="1484002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-15137" t="0" r="-15142" b="0"/>
              </a:stretch>
            </a:blipFill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-13082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-12430" t="0" r="-22677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-4296" t="0" r="-3736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973894" y="609600"/>
            <a:ext cx="3712615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Social engineering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>
                <a:alphaModFix amt="50000"/>
              </a:blip>
              <a:stretch>
                <a:fillRect l="-15369" t="0" r="-13561" b="0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4892347" y="4238078"/>
            <a:ext cx="2276554" cy="2276554"/>
            <a:chOff x="0" y="0"/>
            <a:chExt cx="14840029" cy="1484002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>
                <a:alphaModFix amt="50000"/>
              </a:blip>
              <a:stretch>
                <a:fillRect l="-15137" t="0" r="-15142" b="0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8242215" y="4238078"/>
            <a:ext cx="2276554" cy="2276554"/>
            <a:chOff x="0" y="0"/>
            <a:chExt cx="14840029" cy="1484002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0" r="-1865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-13082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12430" t="0" r="-22677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-4296" t="0" r="-3736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-15369" t="0" r="-13561" b="0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4892347" y="4238078"/>
            <a:ext cx="2276554" cy="2276554"/>
            <a:chOff x="0" y="0"/>
            <a:chExt cx="14840029" cy="1484002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-15137" t="0" r="-15142" b="0"/>
              </a:stretch>
            </a:blip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8242215" y="4238078"/>
            <a:ext cx="2276554" cy="2276554"/>
            <a:chOff x="0" y="0"/>
            <a:chExt cx="14840029" cy="148400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0" r="-1865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402710" y="478985"/>
            <a:ext cx="8932212" cy="91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6"/>
              </a:lnSpc>
              <a:spcBef>
                <a:spcPct val="0"/>
              </a:spcBef>
            </a:pPr>
            <a:r>
              <a:rPr lang="en-US" sz="533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COMMON TYPES OF CYBER THREATS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537119" y="990068"/>
            <a:ext cx="13266238" cy="67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SPECIALIZED AREAS OF CYBERSECURITY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325508" y="609600"/>
            <a:ext cx="3865441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 security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365349" y="609600"/>
            <a:ext cx="3330550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Network security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223" t="0" r="223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545345" y="609600"/>
            <a:ext cx="3101311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Cloud security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223" t="0" r="223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523321" y="609600"/>
            <a:ext cx="5145359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loss prevention (DLP)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-6795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088" y="2043902"/>
            <a:ext cx="12334954" cy="2900393"/>
            <a:chOff x="0" y="0"/>
            <a:chExt cx="4873068" cy="11458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73068" cy="1145834"/>
            </a:xfrm>
            <a:custGeom>
              <a:avLst/>
              <a:gdLst/>
              <a:ahLst/>
              <a:cxnLst/>
              <a:rect r="r" b="b" t="t" l="l"/>
              <a:pathLst>
                <a:path h="1145834" w="4873068">
                  <a:moveTo>
                    <a:pt x="0" y="0"/>
                  </a:moveTo>
                  <a:lnTo>
                    <a:pt x="4873068" y="0"/>
                  </a:lnTo>
                  <a:lnTo>
                    <a:pt x="4873068" y="1145834"/>
                  </a:lnTo>
                  <a:lnTo>
                    <a:pt x="0" y="1145834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873068" cy="1174409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27819" y="694076"/>
            <a:ext cx="7621578" cy="187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2"/>
              </a:lnSpc>
            </a:pPr>
            <a:r>
              <a:rPr lang="en-US" sz="682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         WHAT  IS INFORMATION </a:t>
            </a:r>
            <a:r>
              <a:rPr lang="en-US" sz="682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Security 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8811928" y="13793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6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6" y="2743200"/>
                </a:lnTo>
                <a:lnTo>
                  <a:pt x="386861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19010" y="3103428"/>
            <a:ext cx="7587190" cy="357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5"/>
              </a:lnSpc>
              <a:spcBef>
                <a:spcPct val="0"/>
              </a:spcBef>
            </a:pPr>
            <a:r>
              <a:rPr lang="en-US" b="true" sz="3389" i="true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A set of practices and protocols and technologies used to protect sensitive information from unauthorized access, use, disclosure, disruption, modification, or destruction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167020" y="4762175"/>
            <a:ext cx="2678361" cy="2743200"/>
          </a:xfrm>
          <a:custGeom>
            <a:avLst/>
            <a:gdLst/>
            <a:ahLst/>
            <a:cxnLst/>
            <a:rect r="r" b="b" t="t" l="l"/>
            <a:pathLst>
              <a:path h="2743200" w="2678361">
                <a:moveTo>
                  <a:pt x="0" y="0"/>
                </a:moveTo>
                <a:lnTo>
                  <a:pt x="2678360" y="0"/>
                </a:lnTo>
                <a:lnTo>
                  <a:pt x="2678360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223" t="0" r="223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453389" y="609600"/>
            <a:ext cx="7609678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Identity and Access Management (IAM)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>
                <a:alphaModFix amt="50000"/>
              </a:blip>
              <a:stretch>
                <a:fillRect l="223" t="0" r="223" b="-6795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4892347" y="4238078"/>
            <a:ext cx="2276554" cy="2276554"/>
            <a:chOff x="0" y="0"/>
            <a:chExt cx="14840029" cy="1484002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223" t="0" r="223" b="0"/>
              </a:stretch>
            </a:blipFill>
          </p:spPr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alphaModFix amt="50000"/>
              </a:blip>
              <a:stretch>
                <a:fillRect l="223" t="0" r="223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337018" y="609600"/>
            <a:ext cx="5546527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 and endpoint security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>
                <a:alphaModFix amt="50000"/>
              </a:blip>
              <a:stretch>
                <a:fillRect l="223" t="0" r="223" b="-6795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4892347" y="4238078"/>
            <a:ext cx="2276554" cy="2276554"/>
            <a:chOff x="0" y="0"/>
            <a:chExt cx="14840029" cy="1484002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>
                <a:alphaModFix amt="50000"/>
              </a:blip>
              <a:stretch>
                <a:fillRect l="223" t="0" r="223" b="0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8242215" y="4238078"/>
            <a:ext cx="2276554" cy="2276554"/>
            <a:chOff x="0" y="0"/>
            <a:chExt cx="14840029" cy="1484002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-3845" r="223" b="-3845"/>
              </a:stretch>
            </a:blipFill>
          </p:spPr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73355" y="6422460"/>
            <a:ext cx="14046200" cy="4178300"/>
            <a:chOff x="0" y="0"/>
            <a:chExt cx="5549116" cy="16506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73232" y="1754248"/>
            <a:ext cx="2276554" cy="2276554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8323385" y="149325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5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5" y="2743200"/>
                </a:lnTo>
                <a:lnTo>
                  <a:pt x="38686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92347" y="1754248"/>
            <a:ext cx="2276554" cy="2276554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242215" y="1754248"/>
            <a:ext cx="2276554" cy="2276554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0" r="223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531597" y="-109100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673232" y="4238078"/>
            <a:ext cx="2276554" cy="2276554"/>
            <a:chOff x="0" y="0"/>
            <a:chExt cx="14840029" cy="148400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-6795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4892347" y="4238078"/>
            <a:ext cx="2276554" cy="2276554"/>
            <a:chOff x="0" y="0"/>
            <a:chExt cx="14840029" cy="1484002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223" t="0" r="223" b="0"/>
              </a:stretch>
            </a:blip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8242215" y="4238078"/>
            <a:ext cx="2276554" cy="2276554"/>
            <a:chOff x="0" y="0"/>
            <a:chExt cx="14840029" cy="148400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223" t="-3845" r="223" b="-3845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258866" y="347042"/>
            <a:ext cx="9543516" cy="91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6"/>
              </a:lnSpc>
              <a:spcBef>
                <a:spcPct val="0"/>
              </a:spcBef>
            </a:pPr>
            <a:r>
              <a:rPr lang="en-US" sz="533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SPECIALIZED AREAS OF CYBERSECURITY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4580" y="550031"/>
            <a:ext cx="240985" cy="240985"/>
          </a:xfrm>
          <a:custGeom>
            <a:avLst/>
            <a:gdLst/>
            <a:ahLst/>
            <a:cxnLst/>
            <a:rect r="r" b="b" t="t" l="l"/>
            <a:pathLst>
              <a:path h="240985" w="240985">
                <a:moveTo>
                  <a:pt x="0" y="0"/>
                </a:moveTo>
                <a:lnTo>
                  <a:pt x="240985" y="0"/>
                </a:lnTo>
                <a:lnTo>
                  <a:pt x="240985" y="240986"/>
                </a:lnTo>
                <a:lnTo>
                  <a:pt x="0" y="24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368300" y="1330418"/>
            <a:ext cx="14046200" cy="4178300"/>
            <a:chOff x="0" y="0"/>
            <a:chExt cx="5549116" cy="16506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8761128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6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6" y="2743200"/>
                </a:lnTo>
                <a:lnTo>
                  <a:pt x="3868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688540" y="3132999"/>
            <a:ext cx="13266238" cy="67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THREE KEY COMPONENTS OF CYBERSECURITY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08095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4580" y="550031"/>
            <a:ext cx="240985" cy="240985"/>
          </a:xfrm>
          <a:custGeom>
            <a:avLst/>
            <a:gdLst/>
            <a:ahLst/>
            <a:cxnLst/>
            <a:rect r="r" b="b" t="t" l="l"/>
            <a:pathLst>
              <a:path h="240985" w="240985">
                <a:moveTo>
                  <a:pt x="0" y="0"/>
                </a:moveTo>
                <a:lnTo>
                  <a:pt x="240985" y="0"/>
                </a:lnTo>
                <a:lnTo>
                  <a:pt x="240985" y="240986"/>
                </a:lnTo>
                <a:lnTo>
                  <a:pt x="0" y="24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368300" y="1330418"/>
            <a:ext cx="14046200" cy="4178300"/>
            <a:chOff x="0" y="0"/>
            <a:chExt cx="5549116" cy="16506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1053" y="2501900"/>
            <a:ext cx="2651218" cy="26512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true" flipV="false" rot="0">
            <a:off x="8761128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6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6" y="2743200"/>
                </a:lnTo>
                <a:lnTo>
                  <a:pt x="38686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10800000">
            <a:off x="869436" y="2765518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11053" y="5757583"/>
            <a:ext cx="10474839" cy="1263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5812" indent="-257906" lvl="1">
              <a:lnSpc>
                <a:spcPts val="3344"/>
              </a:lnSpc>
              <a:buFont typeface="Arial"/>
              <a:buChar char="•"/>
            </a:pPr>
            <a:r>
              <a:rPr lang="en-US" b="true" sz="238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End-users: Understand best practices, data backup, training.</a:t>
            </a:r>
          </a:p>
          <a:p>
            <a:pPr algn="ctr" marL="515812" indent="-257906" lvl="1">
              <a:lnSpc>
                <a:spcPts val="3344"/>
              </a:lnSpc>
              <a:buFont typeface="Arial"/>
              <a:buChar char="•"/>
            </a:pPr>
            <a:r>
              <a:rPr lang="en-US" b="true" sz="238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Professionals: Roles include CISO, engineers, architects, analysts.</a:t>
            </a:r>
          </a:p>
          <a:p>
            <a:pPr algn="ctr">
              <a:lnSpc>
                <a:spcPts val="334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532240" y="1595221"/>
            <a:ext cx="1808843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People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4580" y="550031"/>
            <a:ext cx="240985" cy="240985"/>
          </a:xfrm>
          <a:custGeom>
            <a:avLst/>
            <a:gdLst/>
            <a:ahLst/>
            <a:cxnLst/>
            <a:rect r="r" b="b" t="t" l="l"/>
            <a:pathLst>
              <a:path h="240985" w="240985">
                <a:moveTo>
                  <a:pt x="0" y="0"/>
                </a:moveTo>
                <a:lnTo>
                  <a:pt x="240985" y="0"/>
                </a:lnTo>
                <a:lnTo>
                  <a:pt x="240985" y="240986"/>
                </a:lnTo>
                <a:lnTo>
                  <a:pt x="0" y="24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368300" y="1330418"/>
            <a:ext cx="14046200" cy="4178300"/>
            <a:chOff x="0" y="0"/>
            <a:chExt cx="5549116" cy="16506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1053" y="2501900"/>
            <a:ext cx="2651218" cy="26512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true" flipV="false" rot="0">
            <a:off x="8761128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6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6" y="2743200"/>
                </a:lnTo>
                <a:lnTo>
                  <a:pt x="38686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522049" y="2466204"/>
            <a:ext cx="2651218" cy="2651218"/>
            <a:chOff x="0" y="0"/>
            <a:chExt cx="14840029" cy="148400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-208095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105992" y="5578601"/>
            <a:ext cx="9097615" cy="1279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3037" indent="-256518" lvl="1">
              <a:lnSpc>
                <a:spcPts val="3326"/>
              </a:lnSpc>
              <a:buFont typeface="Arial"/>
              <a:buChar char="•"/>
            </a:pPr>
            <a:r>
              <a:rPr lang="en-US" b="true" sz="237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Continuity &amp; Disaster Recovery frameworks.</a:t>
            </a:r>
          </a:p>
          <a:p>
            <a:pPr algn="l" marL="513037" indent="-256518" lvl="1">
              <a:lnSpc>
                <a:spcPts val="3326"/>
              </a:lnSpc>
              <a:buFont typeface="Arial"/>
              <a:buChar char="•"/>
            </a:pPr>
            <a:r>
              <a:rPr lang="en-US" b="true" sz="237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Policies: Password rules, mandatory updates.</a:t>
            </a:r>
          </a:p>
          <a:p>
            <a:pPr algn="ctr">
              <a:lnSpc>
                <a:spcPts val="3326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936803" y="1413289"/>
            <a:ext cx="2015553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Processes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4580" y="550031"/>
            <a:ext cx="240985" cy="240985"/>
          </a:xfrm>
          <a:custGeom>
            <a:avLst/>
            <a:gdLst/>
            <a:ahLst/>
            <a:cxnLst/>
            <a:rect r="r" b="b" t="t" l="l"/>
            <a:pathLst>
              <a:path h="240985" w="240985">
                <a:moveTo>
                  <a:pt x="0" y="0"/>
                </a:moveTo>
                <a:lnTo>
                  <a:pt x="240985" y="0"/>
                </a:lnTo>
                <a:lnTo>
                  <a:pt x="240985" y="240986"/>
                </a:lnTo>
                <a:lnTo>
                  <a:pt x="0" y="24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368300" y="1330418"/>
            <a:ext cx="14046200" cy="4178300"/>
            <a:chOff x="0" y="0"/>
            <a:chExt cx="5549116" cy="16506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1053" y="2501900"/>
            <a:ext cx="2651218" cy="26512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>
                <a:alphaModFix amt="50000"/>
              </a:blip>
              <a:stretch>
                <a:fillRect l="223" t="0" r="22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true" flipV="false" rot="0">
            <a:off x="8761128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6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6" y="2743200"/>
                </a:lnTo>
                <a:lnTo>
                  <a:pt x="38686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859956" y="2501900"/>
            <a:ext cx="2651218" cy="2651218"/>
            <a:chOff x="0" y="0"/>
            <a:chExt cx="14840029" cy="148400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50000"/>
                  </a:srgbClr>
                </a:gs>
                <a:gs pos="100000">
                  <a:srgbClr val="4612B6">
                    <a:alpha val="50000"/>
                  </a:srgbClr>
                </a:gs>
              </a:gsLst>
              <a:lin ang="2700000"/>
            </a:gra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>
                <a:alphaModFix amt="50000"/>
              </a:blip>
              <a:stretch>
                <a:fillRect l="223" t="0" r="223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8761128" y="2501900"/>
            <a:ext cx="2651218" cy="2651218"/>
            <a:chOff x="0" y="0"/>
            <a:chExt cx="14840029" cy="148400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223" t="0" r="223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-208095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193372" y="5615149"/>
            <a:ext cx="7743401" cy="1037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Tools: Firewalls, anti-malware, DNS filters, intrusion detection.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61128" y="387943"/>
            <a:ext cx="2509110" cy="51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  <a:spcBef>
                <a:spcPct val="0"/>
              </a:spcBef>
            </a:pPr>
            <a:r>
              <a:rPr lang="en-US" b="true" sz="29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Technology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4580" y="550031"/>
            <a:ext cx="240985" cy="240985"/>
          </a:xfrm>
          <a:custGeom>
            <a:avLst/>
            <a:gdLst/>
            <a:ahLst/>
            <a:cxnLst/>
            <a:rect r="r" b="b" t="t" l="l"/>
            <a:pathLst>
              <a:path h="240985" w="240985">
                <a:moveTo>
                  <a:pt x="0" y="0"/>
                </a:moveTo>
                <a:lnTo>
                  <a:pt x="240985" y="0"/>
                </a:lnTo>
                <a:lnTo>
                  <a:pt x="240985" y="240986"/>
                </a:lnTo>
                <a:lnTo>
                  <a:pt x="0" y="24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927100" y="1869550"/>
            <a:ext cx="14046200" cy="4178300"/>
            <a:chOff x="0" y="0"/>
            <a:chExt cx="5549116" cy="16506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1053" y="2501900"/>
            <a:ext cx="2651218" cy="265121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true" flipV="false" rot="0">
            <a:off x="8761128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6" y="0"/>
                </a:moveTo>
                <a:lnTo>
                  <a:pt x="0" y="0"/>
                </a:lnTo>
                <a:lnTo>
                  <a:pt x="0" y="2743200"/>
                </a:lnTo>
                <a:lnTo>
                  <a:pt x="3868616" y="2743200"/>
                </a:lnTo>
                <a:lnTo>
                  <a:pt x="38686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785461" y="1057987"/>
            <a:ext cx="13266238" cy="67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THREE KEY COMPONENTS OF CYBERSECURITY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4859956" y="2501900"/>
            <a:ext cx="2651218" cy="2651218"/>
            <a:chOff x="0" y="0"/>
            <a:chExt cx="14840029" cy="148400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223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8761128" y="2501900"/>
            <a:ext cx="2651218" cy="2651218"/>
            <a:chOff x="0" y="0"/>
            <a:chExt cx="14840029" cy="148400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223" t="0" r="223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-208095" y="1671421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68300" y="1330418"/>
            <a:ext cx="14046200" cy="2017551"/>
            <a:chOff x="0" y="0"/>
            <a:chExt cx="5549116" cy="7970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9116" cy="797057"/>
            </a:xfrm>
            <a:custGeom>
              <a:avLst/>
              <a:gdLst/>
              <a:ahLst/>
              <a:cxnLst/>
              <a:rect r="r" b="b" t="t" l="l"/>
              <a:pathLst>
                <a:path h="797057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797057"/>
                  </a:lnTo>
                  <a:lnTo>
                    <a:pt x="0" y="797057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9116" cy="835157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2085" y="1690661"/>
            <a:ext cx="11627830" cy="130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BRIDGING THE GAP BETWEEN INFOSEC AND CYBERSECURITY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48066" y="2339193"/>
            <a:ext cx="2327700" cy="1650551"/>
          </a:xfrm>
          <a:custGeom>
            <a:avLst/>
            <a:gdLst/>
            <a:ahLst/>
            <a:cxnLst/>
            <a:rect r="r" b="b" t="t" l="l"/>
            <a:pathLst>
              <a:path h="1650551" w="2327700">
                <a:moveTo>
                  <a:pt x="0" y="0"/>
                </a:moveTo>
                <a:lnTo>
                  <a:pt x="2327700" y="0"/>
                </a:lnTo>
                <a:lnTo>
                  <a:pt x="2327700" y="1650552"/>
                </a:lnTo>
                <a:lnTo>
                  <a:pt x="0" y="16505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9688620" y="2314971"/>
            <a:ext cx="2327700" cy="1650551"/>
          </a:xfrm>
          <a:custGeom>
            <a:avLst/>
            <a:gdLst/>
            <a:ahLst/>
            <a:cxnLst/>
            <a:rect r="r" b="b" t="t" l="l"/>
            <a:pathLst>
              <a:path h="1650551" w="2327700">
                <a:moveTo>
                  <a:pt x="2327701" y="0"/>
                </a:moveTo>
                <a:lnTo>
                  <a:pt x="0" y="0"/>
                </a:lnTo>
                <a:lnTo>
                  <a:pt x="0" y="1650551"/>
                </a:lnTo>
                <a:lnTo>
                  <a:pt x="2327701" y="1650551"/>
                </a:lnTo>
                <a:lnTo>
                  <a:pt x="23277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09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170084" y="3140246"/>
            <a:ext cx="3851832" cy="3851832"/>
            <a:chOff x="0" y="0"/>
            <a:chExt cx="14840029" cy="148400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11339" t="0" r="-11339" b="0"/>
              </a:stretch>
            </a:blipFill>
          </p:spPr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85361" y="565307"/>
            <a:ext cx="1021278" cy="1021278"/>
          </a:xfrm>
          <a:custGeom>
            <a:avLst/>
            <a:gdLst/>
            <a:ahLst/>
            <a:cxnLst/>
            <a:rect r="r" b="b" t="t" l="l"/>
            <a:pathLst>
              <a:path h="1021278" w="1021278">
                <a:moveTo>
                  <a:pt x="0" y="0"/>
                </a:moveTo>
                <a:lnTo>
                  <a:pt x="1021278" y="0"/>
                </a:lnTo>
                <a:lnTo>
                  <a:pt x="1021278" y="1021279"/>
                </a:lnTo>
                <a:lnTo>
                  <a:pt x="0" y="10212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07797" y="3592874"/>
            <a:ext cx="4976406" cy="71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561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02892" y="1586586"/>
            <a:ext cx="2627890" cy="1863413"/>
          </a:xfrm>
          <a:custGeom>
            <a:avLst/>
            <a:gdLst/>
            <a:ahLst/>
            <a:cxnLst/>
            <a:rect r="r" b="b" t="t" l="l"/>
            <a:pathLst>
              <a:path h="1863413" w="2627890">
                <a:moveTo>
                  <a:pt x="0" y="0"/>
                </a:moveTo>
                <a:lnTo>
                  <a:pt x="2627890" y="0"/>
                </a:lnTo>
                <a:lnTo>
                  <a:pt x="2627890" y="1863413"/>
                </a:lnTo>
                <a:lnTo>
                  <a:pt x="0" y="1863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0590499" y="5582925"/>
            <a:ext cx="2627890" cy="1863413"/>
          </a:xfrm>
          <a:custGeom>
            <a:avLst/>
            <a:gdLst/>
            <a:ahLst/>
            <a:cxnLst/>
            <a:rect r="r" b="b" t="t" l="l"/>
            <a:pathLst>
              <a:path h="1863413" w="2627890">
                <a:moveTo>
                  <a:pt x="2627889" y="0"/>
                </a:moveTo>
                <a:lnTo>
                  <a:pt x="0" y="0"/>
                </a:lnTo>
                <a:lnTo>
                  <a:pt x="0" y="1863413"/>
                </a:lnTo>
                <a:lnTo>
                  <a:pt x="2627889" y="1863413"/>
                </a:lnTo>
                <a:lnTo>
                  <a:pt x="26278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99260" y="1133899"/>
            <a:ext cx="5371671" cy="3328296"/>
            <a:chOff x="0" y="0"/>
            <a:chExt cx="2122142" cy="1314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2142" cy="1314882"/>
            </a:xfrm>
            <a:custGeom>
              <a:avLst/>
              <a:gdLst/>
              <a:ahLst/>
              <a:cxnLst/>
              <a:rect r="r" b="b" t="t" l="l"/>
              <a:pathLst>
                <a:path h="1314882" w="212214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22142" cy="1343457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08100" y="1514986"/>
            <a:ext cx="230294" cy="230294"/>
            <a:chOff x="0" y="0"/>
            <a:chExt cx="90980" cy="909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8100" y="4321647"/>
            <a:ext cx="230294" cy="230294"/>
            <a:chOff x="0" y="0"/>
            <a:chExt cx="90980" cy="909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863477" y="1655533"/>
            <a:ext cx="693686" cy="693686"/>
          </a:xfrm>
          <a:custGeom>
            <a:avLst/>
            <a:gdLst/>
            <a:ahLst/>
            <a:cxnLst/>
            <a:rect r="r" b="b" t="t" l="l"/>
            <a:pathLst>
              <a:path h="693686" w="693686">
                <a:moveTo>
                  <a:pt x="0" y="0"/>
                </a:moveTo>
                <a:lnTo>
                  <a:pt x="693686" y="0"/>
                </a:lnTo>
                <a:lnTo>
                  <a:pt x="693686" y="693686"/>
                </a:lnTo>
                <a:lnTo>
                  <a:pt x="0" y="6936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63477" y="2727082"/>
            <a:ext cx="4249690" cy="953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0"/>
              </a:lnSpc>
            </a:pPr>
            <a:r>
              <a:rPr lang="en-US" sz="751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INFOSEC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8394" y="1976195"/>
            <a:ext cx="4938004" cy="109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143" indent="-222072" lvl="1">
              <a:lnSpc>
                <a:spcPts val="2880"/>
              </a:lnSpc>
              <a:buFont typeface="Arial"/>
              <a:buChar char="•"/>
            </a:pPr>
            <a:r>
              <a:rPr lang="en-US" b="true" sz="205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prevent misuse of data.</a:t>
            </a:r>
          </a:p>
          <a:p>
            <a:pPr algn="l" marL="444143" indent="-222072" lvl="1">
              <a:lnSpc>
                <a:spcPts val="2880"/>
              </a:lnSpc>
              <a:buFont typeface="Arial"/>
              <a:buChar char="•"/>
            </a:pPr>
            <a:r>
              <a:rPr lang="en-US" b="true" sz="205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ensure business continuity  and trust.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9069" y="1444889"/>
            <a:ext cx="264160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Importance 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0321" y="5207226"/>
            <a:ext cx="4610100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electronic or physical 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tangible or intangible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9069" y="4251551"/>
            <a:ext cx="6719411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Protected information may take any form, such as :</a:t>
            </a:r>
            <a:r>
              <a:rPr lang="en-US" b="true" sz="24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</a:p>
        </p:txBody>
      </p:sp>
      <p:sp>
        <p:nvSpPr>
          <p:cNvPr name="Freeform 22" id="22"/>
          <p:cNvSpPr/>
          <p:nvPr/>
        </p:nvSpPr>
        <p:spPr>
          <a:xfrm flipH="true" flipV="true" rot="0">
            <a:off x="9371364" y="2707808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3868616" y="2743200"/>
                </a:moveTo>
                <a:lnTo>
                  <a:pt x="0" y="2743200"/>
                </a:lnTo>
                <a:lnTo>
                  <a:pt x="0" y="0"/>
                </a:lnTo>
                <a:lnTo>
                  <a:pt x="3868616" y="0"/>
                </a:lnTo>
                <a:lnTo>
                  <a:pt x="3868616" y="27432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375420" y="4911702"/>
            <a:ext cx="848917" cy="869468"/>
          </a:xfrm>
          <a:custGeom>
            <a:avLst/>
            <a:gdLst/>
            <a:ahLst/>
            <a:cxnLst/>
            <a:rect r="r" b="b" t="t" l="l"/>
            <a:pathLst>
              <a:path h="869468" w="848917">
                <a:moveTo>
                  <a:pt x="0" y="0"/>
                </a:moveTo>
                <a:lnTo>
                  <a:pt x="848917" y="0"/>
                </a:lnTo>
                <a:lnTo>
                  <a:pt x="848917" y="869468"/>
                </a:lnTo>
                <a:lnTo>
                  <a:pt x="0" y="869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10941" y="3029262"/>
            <a:ext cx="5570118" cy="15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7"/>
              </a:lnSpc>
            </a:pPr>
            <a:r>
              <a:rPr lang="en-US" sz="628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 FOR YOUR ATTENTION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02892" y="1586586"/>
            <a:ext cx="2627890" cy="1863413"/>
          </a:xfrm>
          <a:custGeom>
            <a:avLst/>
            <a:gdLst/>
            <a:ahLst/>
            <a:cxnLst/>
            <a:rect r="r" b="b" t="t" l="l"/>
            <a:pathLst>
              <a:path h="1863413" w="2627890">
                <a:moveTo>
                  <a:pt x="0" y="0"/>
                </a:moveTo>
                <a:lnTo>
                  <a:pt x="2627890" y="0"/>
                </a:lnTo>
                <a:lnTo>
                  <a:pt x="2627890" y="1863413"/>
                </a:lnTo>
                <a:lnTo>
                  <a:pt x="0" y="18634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590499" y="5582925"/>
            <a:ext cx="2627890" cy="1863413"/>
          </a:xfrm>
          <a:custGeom>
            <a:avLst/>
            <a:gdLst/>
            <a:ahLst/>
            <a:cxnLst/>
            <a:rect r="r" b="b" t="t" l="l"/>
            <a:pathLst>
              <a:path h="1863413" w="2627890">
                <a:moveTo>
                  <a:pt x="2627889" y="0"/>
                </a:moveTo>
                <a:lnTo>
                  <a:pt x="0" y="0"/>
                </a:lnTo>
                <a:lnTo>
                  <a:pt x="0" y="1863413"/>
                </a:lnTo>
                <a:lnTo>
                  <a:pt x="2627889" y="1863413"/>
                </a:lnTo>
                <a:lnTo>
                  <a:pt x="262788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7819" y="1975408"/>
            <a:ext cx="1913181" cy="19131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gradFill>
                <a:gsLst>
                  <a:gs pos="0">
                    <a:srgbClr val="006CCD">
                      <a:alpha val="100000"/>
                    </a:srgbClr>
                  </a:gs>
                  <a:gs pos="100000">
                    <a:srgbClr val="050024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40716" y="-275370"/>
            <a:ext cx="6193988" cy="8884541"/>
            <a:chOff x="0" y="0"/>
            <a:chExt cx="2208686" cy="3168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8686" cy="3168098"/>
            </a:xfrm>
            <a:custGeom>
              <a:avLst/>
              <a:gdLst/>
              <a:ahLst/>
              <a:cxnLst/>
              <a:rect r="r" b="b" t="t" l="l"/>
              <a:pathLst>
                <a:path h="3168098" w="2208686">
                  <a:moveTo>
                    <a:pt x="0" y="0"/>
                  </a:moveTo>
                  <a:lnTo>
                    <a:pt x="2208686" y="0"/>
                  </a:lnTo>
                  <a:lnTo>
                    <a:pt x="2208686" y="3168098"/>
                  </a:lnTo>
                  <a:lnTo>
                    <a:pt x="0" y="31680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208686" cy="3196673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01226" y="4186635"/>
            <a:ext cx="806304" cy="825824"/>
          </a:xfrm>
          <a:custGeom>
            <a:avLst/>
            <a:gdLst/>
            <a:ahLst/>
            <a:cxnLst/>
            <a:rect r="r" b="b" t="t" l="l"/>
            <a:pathLst>
              <a:path h="825824" w="806304">
                <a:moveTo>
                  <a:pt x="0" y="0"/>
                </a:moveTo>
                <a:lnTo>
                  <a:pt x="806304" y="0"/>
                </a:lnTo>
                <a:lnTo>
                  <a:pt x="806304" y="825824"/>
                </a:lnTo>
                <a:lnTo>
                  <a:pt x="0" y="8258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34808" y="2260377"/>
            <a:ext cx="1299202" cy="129920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36694" y="1468876"/>
            <a:ext cx="4953584" cy="4953584"/>
          </a:xfrm>
          <a:custGeom>
            <a:avLst/>
            <a:gdLst/>
            <a:ahLst/>
            <a:cxnLst/>
            <a:rect r="r" b="b" t="t" l="l"/>
            <a:pathLst>
              <a:path h="4953584" w="4953584">
                <a:moveTo>
                  <a:pt x="0" y="0"/>
                </a:moveTo>
                <a:lnTo>
                  <a:pt x="4953585" y="0"/>
                </a:lnTo>
                <a:lnTo>
                  <a:pt x="4953585" y="4953584"/>
                </a:lnTo>
                <a:lnTo>
                  <a:pt x="0" y="4953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rnd">
            <a:noFill/>
            <a:prstDash val="sysDot"/>
            <a:round/>
          </a:ln>
        </p:spPr>
      </p:sp>
      <p:sp>
        <p:nvSpPr>
          <p:cNvPr name="TextBox 17" id="17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3640" y="522182"/>
            <a:ext cx="6666108" cy="67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INFOSEC FUNDAMENTALS</a:t>
            </a: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7819" y="1975408"/>
            <a:ext cx="1913181" cy="19131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gradFill>
                <a:gsLst>
                  <a:gs pos="0">
                    <a:srgbClr val="006CCD">
                      <a:alpha val="100000"/>
                    </a:srgbClr>
                  </a:gs>
                  <a:gs pos="100000">
                    <a:srgbClr val="050024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40716" y="-275370"/>
            <a:ext cx="6193988" cy="8884541"/>
            <a:chOff x="0" y="0"/>
            <a:chExt cx="2208686" cy="3168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8686" cy="3168098"/>
            </a:xfrm>
            <a:custGeom>
              <a:avLst/>
              <a:gdLst/>
              <a:ahLst/>
              <a:cxnLst/>
              <a:rect r="r" b="b" t="t" l="l"/>
              <a:pathLst>
                <a:path h="3168098" w="2208686">
                  <a:moveTo>
                    <a:pt x="0" y="0"/>
                  </a:moveTo>
                  <a:lnTo>
                    <a:pt x="2208686" y="0"/>
                  </a:lnTo>
                  <a:lnTo>
                    <a:pt x="2208686" y="3168098"/>
                  </a:lnTo>
                  <a:lnTo>
                    <a:pt x="0" y="31680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208686" cy="3196673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51675" y="3429000"/>
            <a:ext cx="4716539" cy="4830719"/>
          </a:xfrm>
          <a:custGeom>
            <a:avLst/>
            <a:gdLst/>
            <a:ahLst/>
            <a:cxnLst/>
            <a:rect r="r" b="b" t="t" l="l"/>
            <a:pathLst>
              <a:path h="4830719" w="4716539">
                <a:moveTo>
                  <a:pt x="0" y="0"/>
                </a:moveTo>
                <a:lnTo>
                  <a:pt x="4716538" y="0"/>
                </a:lnTo>
                <a:lnTo>
                  <a:pt x="4716538" y="4830719"/>
                </a:lnTo>
                <a:lnTo>
                  <a:pt x="0" y="4830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34808" y="2260377"/>
            <a:ext cx="1299202" cy="129920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36694" y="1468876"/>
            <a:ext cx="4953584" cy="4953584"/>
          </a:xfrm>
          <a:custGeom>
            <a:avLst/>
            <a:gdLst/>
            <a:ahLst/>
            <a:cxnLst/>
            <a:rect r="r" b="b" t="t" l="l"/>
            <a:pathLst>
              <a:path h="4953584" w="4953584">
                <a:moveTo>
                  <a:pt x="0" y="0"/>
                </a:moveTo>
                <a:lnTo>
                  <a:pt x="4953585" y="0"/>
                </a:lnTo>
                <a:lnTo>
                  <a:pt x="4953585" y="4953584"/>
                </a:lnTo>
                <a:lnTo>
                  <a:pt x="0" y="4953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rnd">
            <a:noFill/>
            <a:prstDash val="sysDot"/>
            <a:round/>
          </a:ln>
        </p:spPr>
      </p:sp>
      <p:sp>
        <p:nvSpPr>
          <p:cNvPr name="TextBox 17" id="17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3640" y="522182"/>
            <a:ext cx="6666108" cy="67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INFOSEC FUNDAMENTALS</a:t>
            </a: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786692" y="1200395"/>
            <a:ext cx="2853589" cy="285358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Protection of data against unauthorized access (cryptography, passwords)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7819" y="1975408"/>
            <a:ext cx="1913181" cy="19131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gradFill>
                <a:gsLst>
                  <a:gs pos="0">
                    <a:srgbClr val="006CCD">
                      <a:alpha val="100000"/>
                    </a:srgbClr>
                  </a:gs>
                  <a:gs pos="100000">
                    <a:srgbClr val="050024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40716" y="-275370"/>
            <a:ext cx="6193988" cy="8884541"/>
            <a:chOff x="0" y="0"/>
            <a:chExt cx="2208686" cy="3168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8686" cy="3168098"/>
            </a:xfrm>
            <a:custGeom>
              <a:avLst/>
              <a:gdLst/>
              <a:ahLst/>
              <a:cxnLst/>
              <a:rect r="r" b="b" t="t" l="l"/>
              <a:pathLst>
                <a:path h="3168098" w="2208686">
                  <a:moveTo>
                    <a:pt x="0" y="0"/>
                  </a:moveTo>
                  <a:lnTo>
                    <a:pt x="2208686" y="0"/>
                  </a:lnTo>
                  <a:lnTo>
                    <a:pt x="2208686" y="3168098"/>
                  </a:lnTo>
                  <a:lnTo>
                    <a:pt x="0" y="31680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208686" cy="3196673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047284" y="2909978"/>
            <a:ext cx="2550869" cy="2612622"/>
          </a:xfrm>
          <a:custGeom>
            <a:avLst/>
            <a:gdLst/>
            <a:ahLst/>
            <a:cxnLst/>
            <a:rect r="r" b="b" t="t" l="l"/>
            <a:pathLst>
              <a:path h="2612622" w="2550869">
                <a:moveTo>
                  <a:pt x="0" y="0"/>
                </a:moveTo>
                <a:lnTo>
                  <a:pt x="2550868" y="0"/>
                </a:lnTo>
                <a:lnTo>
                  <a:pt x="2550868" y="2612621"/>
                </a:lnTo>
                <a:lnTo>
                  <a:pt x="0" y="2612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34808" y="2260377"/>
            <a:ext cx="1299202" cy="129920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36694" y="1468876"/>
            <a:ext cx="4953584" cy="4953584"/>
          </a:xfrm>
          <a:custGeom>
            <a:avLst/>
            <a:gdLst/>
            <a:ahLst/>
            <a:cxnLst/>
            <a:rect r="r" b="b" t="t" l="l"/>
            <a:pathLst>
              <a:path h="4953584" w="4953584">
                <a:moveTo>
                  <a:pt x="0" y="0"/>
                </a:moveTo>
                <a:lnTo>
                  <a:pt x="4953585" y="0"/>
                </a:lnTo>
                <a:lnTo>
                  <a:pt x="4953585" y="4953584"/>
                </a:lnTo>
                <a:lnTo>
                  <a:pt x="0" y="4953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rnd">
            <a:noFill/>
            <a:prstDash val="sysDot"/>
            <a:round/>
          </a:ln>
        </p:spPr>
      </p:sp>
      <p:sp>
        <p:nvSpPr>
          <p:cNvPr name="TextBox 17" id="17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3640" y="522182"/>
            <a:ext cx="6666108" cy="67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INFOSEC FUNDAMENTALS</a:t>
            </a: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785602" y="3945668"/>
            <a:ext cx="2853589" cy="285358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Maintaining Accurency, making sure that data is not tampered with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7819" y="1975408"/>
            <a:ext cx="1913181" cy="19131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gradFill>
                <a:gsLst>
                  <a:gs pos="0">
                    <a:srgbClr val="006CCD">
                      <a:alpha val="100000"/>
                    </a:srgbClr>
                  </a:gs>
                  <a:gs pos="100000">
                    <a:srgbClr val="050024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40716" y="-275370"/>
            <a:ext cx="6193988" cy="8884541"/>
            <a:chOff x="0" y="0"/>
            <a:chExt cx="2208686" cy="3168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8686" cy="3168098"/>
            </a:xfrm>
            <a:custGeom>
              <a:avLst/>
              <a:gdLst/>
              <a:ahLst/>
              <a:cxnLst/>
              <a:rect r="r" b="b" t="t" l="l"/>
              <a:pathLst>
                <a:path h="3168098" w="2208686">
                  <a:moveTo>
                    <a:pt x="0" y="0"/>
                  </a:moveTo>
                  <a:lnTo>
                    <a:pt x="2208686" y="0"/>
                  </a:lnTo>
                  <a:lnTo>
                    <a:pt x="2208686" y="3168098"/>
                  </a:lnTo>
                  <a:lnTo>
                    <a:pt x="0" y="31680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208686" cy="3196673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38833" y="1468876"/>
            <a:ext cx="3506333" cy="3591216"/>
          </a:xfrm>
          <a:custGeom>
            <a:avLst/>
            <a:gdLst/>
            <a:ahLst/>
            <a:cxnLst/>
            <a:rect r="r" b="b" t="t" l="l"/>
            <a:pathLst>
              <a:path h="3591216" w="3506333">
                <a:moveTo>
                  <a:pt x="0" y="0"/>
                </a:moveTo>
                <a:lnTo>
                  <a:pt x="3506334" y="0"/>
                </a:lnTo>
                <a:lnTo>
                  <a:pt x="3506334" y="3591216"/>
                </a:lnTo>
                <a:lnTo>
                  <a:pt x="0" y="3591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34808" y="2260377"/>
            <a:ext cx="1299202" cy="129920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36694" y="1468876"/>
            <a:ext cx="4953584" cy="4953584"/>
          </a:xfrm>
          <a:custGeom>
            <a:avLst/>
            <a:gdLst/>
            <a:ahLst/>
            <a:cxnLst/>
            <a:rect r="r" b="b" t="t" l="l"/>
            <a:pathLst>
              <a:path h="4953584" w="4953584">
                <a:moveTo>
                  <a:pt x="0" y="0"/>
                </a:moveTo>
                <a:lnTo>
                  <a:pt x="4953585" y="0"/>
                </a:lnTo>
                <a:lnTo>
                  <a:pt x="4953585" y="4953584"/>
                </a:lnTo>
                <a:lnTo>
                  <a:pt x="0" y="4953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rnd">
            <a:noFill/>
            <a:prstDash val="sysDot"/>
            <a:round/>
          </a:ln>
        </p:spPr>
      </p:sp>
      <p:grpSp>
        <p:nvGrpSpPr>
          <p:cNvPr name="Group 17" id="17"/>
          <p:cNvGrpSpPr/>
          <p:nvPr/>
        </p:nvGrpSpPr>
        <p:grpSpPr>
          <a:xfrm rot="0">
            <a:off x="6647637" y="3945668"/>
            <a:ext cx="2853589" cy="285358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Constant accessibility for authorized users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3640" y="522182"/>
            <a:ext cx="6666108" cy="67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INFOSEC FUNDAMENTALS</a:t>
            </a:r>
            <a:r>
              <a:rPr lang="en-US" sz="5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20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97594" y="565307"/>
            <a:ext cx="240985" cy="240985"/>
          </a:xfrm>
          <a:custGeom>
            <a:avLst/>
            <a:gdLst/>
            <a:ahLst/>
            <a:cxnLst/>
            <a:rect r="r" b="b" t="t" l="l"/>
            <a:pathLst>
              <a:path h="240985" w="240985">
                <a:moveTo>
                  <a:pt x="0" y="0"/>
                </a:moveTo>
                <a:lnTo>
                  <a:pt x="240985" y="0"/>
                </a:lnTo>
                <a:lnTo>
                  <a:pt x="240985" y="240986"/>
                </a:lnTo>
                <a:lnTo>
                  <a:pt x="0" y="240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28341" y="1836193"/>
            <a:ext cx="8343090" cy="1058893"/>
            <a:chOff x="0" y="0"/>
            <a:chExt cx="3296036" cy="4183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6036" cy="418328"/>
            </a:xfrm>
            <a:custGeom>
              <a:avLst/>
              <a:gdLst/>
              <a:ahLst/>
              <a:cxnLst/>
              <a:rect r="r" b="b" t="t" l="l"/>
              <a:pathLst>
                <a:path h="418328" w="3296036">
                  <a:moveTo>
                    <a:pt x="0" y="0"/>
                  </a:moveTo>
                  <a:lnTo>
                    <a:pt x="3296036" y="0"/>
                  </a:lnTo>
                  <a:lnTo>
                    <a:pt x="3296036" y="418328"/>
                  </a:lnTo>
                  <a:lnTo>
                    <a:pt x="0" y="41832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296036" cy="446903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597505"/>
            <a:ext cx="12334954" cy="1884393"/>
            <a:chOff x="0" y="0"/>
            <a:chExt cx="4873068" cy="7444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73068" cy="744451"/>
            </a:xfrm>
            <a:custGeom>
              <a:avLst/>
              <a:gdLst/>
              <a:ahLst/>
              <a:cxnLst/>
              <a:rect r="r" b="b" t="t" l="l"/>
              <a:pathLst>
                <a:path h="744451" w="4873068">
                  <a:moveTo>
                    <a:pt x="0" y="0"/>
                  </a:moveTo>
                  <a:lnTo>
                    <a:pt x="4873068" y="0"/>
                  </a:lnTo>
                  <a:lnTo>
                    <a:pt x="4873068" y="744451"/>
                  </a:lnTo>
                  <a:lnTo>
                    <a:pt x="0" y="74445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873068" cy="773026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69436" y="1576749"/>
            <a:ext cx="4220476" cy="4220476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49553" t="0" r="-49553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42578" y="943787"/>
            <a:ext cx="3868615" cy="2743200"/>
          </a:xfrm>
          <a:custGeom>
            <a:avLst/>
            <a:gdLst/>
            <a:ahLst/>
            <a:cxnLst/>
            <a:rect r="r" b="b" t="t" l="l"/>
            <a:pathLst>
              <a:path h="2743200" w="3868615">
                <a:moveTo>
                  <a:pt x="0" y="0"/>
                </a:moveTo>
                <a:lnTo>
                  <a:pt x="3868615" y="0"/>
                </a:lnTo>
                <a:lnTo>
                  <a:pt x="38686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03640" y="6019845"/>
            <a:ext cx="494786" cy="494786"/>
            <a:chOff x="0" y="0"/>
            <a:chExt cx="195471" cy="1954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33867" lIns="33867" bIns="33867" rIns="33867"/>
            <a:lstStyle/>
            <a:p>
              <a:pPr algn="ctr">
                <a:lnSpc>
                  <a:spcPts val="146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538579" y="3324225"/>
            <a:ext cx="8263598" cy="91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6"/>
              </a:lnSpc>
              <a:spcBef>
                <a:spcPct val="0"/>
              </a:spcBef>
            </a:pPr>
            <a:r>
              <a:rPr lang="en-US" sz="533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WHAT IS CYBERSECURITY?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7819" y="6124575"/>
            <a:ext cx="483234" cy="29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  <a:spcBef>
                <a:spcPct val="0"/>
              </a:spcBef>
            </a:pPr>
            <a:r>
              <a:rPr lang="en-US" b="true" sz="16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DAGcCaUZd4s</dc:identifier>
  <dcterms:modified xsi:type="dcterms:W3CDTF">2011-08-01T06:04:30Z</dcterms:modified>
  <cp:revision>1</cp:revision>
  <dc:title>Cyber&amp;Infosec.pdf</dc:title>
</cp:coreProperties>
</file>