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1020" r:id="rId2"/>
    <p:sldId id="1106" r:id="rId3"/>
    <p:sldId id="1108" r:id="rId4"/>
    <p:sldId id="1105" r:id="rId5"/>
    <p:sldId id="1112" r:id="rId6"/>
    <p:sldId id="1113" r:id="rId7"/>
    <p:sldId id="1114" r:id="rId8"/>
    <p:sldId id="1116" r:id="rId9"/>
    <p:sldId id="1117" r:id="rId10"/>
    <p:sldId id="1118" r:id="rId11"/>
    <p:sldId id="1115" r:id="rId12"/>
    <p:sldId id="1119" r:id="rId13"/>
    <p:sldId id="112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0000FF"/>
    <a:srgbClr val="FFCCFF"/>
    <a:srgbClr val="E7E6E6"/>
    <a:srgbClr val="EDEDED"/>
    <a:srgbClr val="FFFF99"/>
    <a:srgbClr val="FED0FB"/>
    <a:srgbClr val="FFF2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 autoAdjust="0"/>
    <p:restoredTop sz="94078" autoAdjust="0"/>
  </p:normalViewPr>
  <p:slideViewPr>
    <p:cSldViewPr snapToGrid="0" snapToObjects="1">
      <p:cViewPr>
        <p:scale>
          <a:sx n="86" d="100"/>
          <a:sy n="86" d="100"/>
        </p:scale>
        <p:origin x="1023" y="3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04518-E356-B44C-84F1-31D922ADA751}" type="datetimeFigureOut">
              <a:rPr kumimoji="1" lang="zh-CN" altLang="en-US" smtClean="0"/>
              <a:pPr/>
              <a:t>2019/5/14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B01F9-4D0B-3943-A5AA-F0811B6EC6EF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0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B01F9-4D0B-3943-A5AA-F0811B6EC6EF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853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B01F9-4D0B-3943-A5AA-F0811B6EC6EF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3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B01F9-4D0B-3943-A5AA-F0811B6EC6EF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26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42E6-3782-4E17-8A15-AD01B932C20F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94129"/>
          </a:xfrm>
          <a:prstGeom prst="rect">
            <a:avLst/>
          </a:prstGeom>
          <a:solidFill>
            <a:srgbClr val="761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0" y="273517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76144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5856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94129"/>
          </a:xfrm>
          <a:prstGeom prst="rect">
            <a:avLst/>
          </a:prstGeom>
          <a:solidFill>
            <a:srgbClr val="761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4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63257"/>
            <a:ext cx="1192897" cy="2920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76DF3390-06FC-4092-8AF3-98F8FE7D7A0E}" type="datetime1">
              <a:rPr kumimoji="1" lang="zh-CN" altLang="en-US" smtClean="0"/>
              <a:t>2019/5/14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45164" y="6563257"/>
            <a:ext cx="1698835" cy="294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E21DEAEE-8766-D44B-9FD7-A7E2CF09E619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273517"/>
            <a:ext cx="6962775" cy="6540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614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en-US" sz="3600" b="1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94129"/>
          </a:xfrm>
          <a:prstGeom prst="rect">
            <a:avLst/>
          </a:prstGeom>
          <a:solidFill>
            <a:srgbClr val="761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5" y="81115"/>
            <a:ext cx="2181225" cy="8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ny-Island/DBSCAN_Inse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 descr="ts_info_p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"/>
          <a:stretch>
            <a:fillRect/>
          </a:stretch>
        </p:blipFill>
        <p:spPr bwMode="auto">
          <a:xfrm>
            <a:off x="-36513" y="6096000"/>
            <a:ext cx="9180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CDD8-F757-4802-82FF-248822F2E41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2288" y="2665614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ρ-Approximation DBSCAN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630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86077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l-GR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ρ-</a:t>
            </a:r>
            <a:r>
              <a:rPr lang="en-US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Approximation DBSCAN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759" y="1186452"/>
            <a:ext cx="877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2604" y="1407622"/>
            <a:ext cx="7730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Solve  </a:t>
            </a:r>
            <a:r>
              <a:rPr lang="en-US" altLang="zh-CN" dirty="0" smtClean="0"/>
              <a:t>ρ-approximation </a:t>
            </a:r>
            <a:r>
              <a:rPr lang="en-US" altLang="zh-CN" dirty="0" smtClean="0"/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every points, do Query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Determine core points and core </a:t>
            </a:r>
            <a:r>
              <a:rPr lang="en-US" altLang="zh-CN" dirty="0" smtClean="0"/>
              <a:t>cells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Construct edge</a:t>
            </a:r>
            <a:r>
              <a:rPr lang="en-US" altLang="zh-CN" dirty="0" smtClean="0"/>
              <a:t>: </a:t>
            </a:r>
            <a:r>
              <a:rPr lang="en-US" altLang="zh-CN" dirty="0" smtClean="0"/>
              <a:t>for every cell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Traverse all neighbor </a:t>
            </a:r>
            <a:r>
              <a:rPr lang="en-US" altLang="zh-CN" dirty="0" smtClean="0"/>
              <a:t>cell and construct edges.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Time cost O(n) because of fast Query operation.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34" y="3349486"/>
            <a:ext cx="3528406" cy="32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6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86077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Semi-Dynamic 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Insert-only</a:t>
            </a:r>
            <a:endParaRPr lang="en-US" altLang="zh-CN" sz="36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53192" y="1213657"/>
                <a:ext cx="733182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Semi-Dynamic </a:t>
                </a:r>
                <a:r>
                  <a:rPr lang="en-US" altLang="zh-CN" dirty="0" smtClean="0"/>
                  <a:t>means all updates are insertions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New point structure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remember a vicinity count </a:t>
                </a:r>
                <a:r>
                  <a:rPr lang="en-US" altLang="zh-CN" i="1" dirty="0" err="1" smtClean="0"/>
                  <a:t>vincnt</a:t>
                </a:r>
                <a:r>
                  <a:rPr lang="en-US" altLang="zh-CN" i="1" dirty="0" smtClean="0"/>
                  <a:t>(p)</a:t>
                </a:r>
                <a:r>
                  <a:rPr lang="en-US" altLang="zh-CN" dirty="0" smtClean="0"/>
                  <a:t> which equals the number of points of P covered by B(p,</a:t>
                </a:r>
                <a:r>
                  <a:rPr lang="el-GR" altLang="zh-CN" dirty="0"/>
                  <a:t>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). Once </a:t>
                </a:r>
                <a:r>
                  <a:rPr lang="en-US" altLang="zh-CN" i="1" dirty="0" err="1" smtClean="0"/>
                  <a:t>vincnt</a:t>
                </a:r>
                <a:r>
                  <a:rPr lang="en-US" altLang="zh-CN" i="1" dirty="0" smtClean="0"/>
                  <a:t>(p)</a:t>
                </a:r>
                <a:r>
                  <a:rPr lang="en-US" altLang="zh-CN" dirty="0" smtClean="0"/>
                  <a:t> reaches  </a:t>
                </a:r>
                <a:r>
                  <a:rPr lang="en-US" altLang="zh-CN" i="1" dirty="0" err="1" smtClean="0"/>
                  <a:t>MinPts</a:t>
                </a:r>
                <a:r>
                  <a:rPr lang="en-US" altLang="zh-CN" i="1" dirty="0" smtClean="0"/>
                  <a:t>, </a:t>
                </a:r>
                <a:r>
                  <a:rPr lang="en-US" altLang="zh-CN" dirty="0" smtClean="0"/>
                  <a:t>p becomes a core point.</a:t>
                </a:r>
                <a:endParaRPr lang="en-US" altLang="zh-CN" i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When points become new core points</a:t>
                </a:r>
                <a:r>
                  <a:rPr lang="en-US" altLang="zh-CN" dirty="0" smtClean="0"/>
                  <a:t>, check if new edge is addable.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This algorithm can ensure the insertion cost is O(1)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2" y="1213657"/>
                <a:ext cx="7331825" cy="1754326"/>
              </a:xfrm>
              <a:prstGeom prst="rect">
                <a:avLst/>
              </a:prstGeom>
              <a:blipFill>
                <a:blip r:embed="rId2"/>
                <a:stretch>
                  <a:fillRect l="-499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6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" y="112940"/>
            <a:ext cx="760337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Fully-Dynamic </a:t>
            </a:r>
            <a:r>
              <a:rPr lang="en-US" altLang="zh-CN" sz="3600" dirty="0" err="1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Insert&amp;Deletion</a:t>
            </a:r>
            <a:endParaRPr lang="en-US" altLang="zh-CN" sz="36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53192" y="1213657"/>
                <a:ext cx="73318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Double approximation is required when both insertion and deletion is supported. When B(q</a:t>
                </a:r>
                <a:r>
                  <a:rPr lang="en-US" altLang="zh-CN" dirty="0" smtClean="0"/>
                  <a:t>, </a:t>
                </a:r>
                <a:r>
                  <a:rPr lang="en-US" altLang="zh-CN" dirty="0"/>
                  <a:t>(1 + </a:t>
                </a:r>
                <a:r>
                  <a:rPr lang="el-GR" altLang="zh-CN" dirty="0"/>
                  <a:t>ρ)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) covers less than </a:t>
                </a:r>
                <a:r>
                  <a:rPr lang="zh-CN" altLang="en-US" dirty="0" smtClean="0"/>
                  <a:t> </a:t>
                </a:r>
                <a:r>
                  <a:rPr lang="en-US" altLang="zh-CN" dirty="0" err="1" smtClean="0"/>
                  <a:t>MinPts</a:t>
                </a:r>
                <a:r>
                  <a:rPr lang="en-US" altLang="zh-CN" dirty="0" smtClean="0"/>
                  <a:t> points, consider q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 non-</a:t>
                </a:r>
                <a:r>
                  <a:rPr lang="en-US" altLang="zh-CN" dirty="0" smtClean="0"/>
                  <a:t>core point, otherwise conside</a:t>
                </a:r>
                <a:r>
                  <a:rPr lang="en-US" altLang="zh-CN" dirty="0" smtClean="0"/>
                  <a:t>r it a core point.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Maintain a point pair</a:t>
                </a:r>
                <a:r>
                  <a:rPr lang="en-US" altLang="zh-CN" dirty="0"/>
                  <a:t>(</a:t>
                </a:r>
                <a:r>
                  <a:rPr lang="en-US" altLang="zh-CN" dirty="0" err="1" smtClean="0"/>
                  <a:t>p1</a:t>
                </a:r>
                <a:r>
                  <a:rPr lang="en-US" altLang="zh-CN" dirty="0" smtClean="0"/>
                  <a:t>*,</a:t>
                </a:r>
                <a:r>
                  <a:rPr lang="en-US" altLang="zh-CN" dirty="0" err="1" smtClean="0"/>
                  <a:t>p2</a:t>
                </a:r>
                <a:r>
                  <a:rPr lang="en-US" altLang="zh-CN" dirty="0" smtClean="0"/>
                  <a:t>*</a:t>
                </a:r>
                <a:r>
                  <a:rPr lang="en-US" altLang="zh-CN" dirty="0" smtClean="0"/>
                  <a:t>) between two cells. S</a:t>
                </a:r>
                <a:r>
                  <a:rPr lang="en-US" altLang="zh-CN" dirty="0" smtClean="0"/>
                  <a:t>olve </a:t>
                </a:r>
                <a:r>
                  <a:rPr lang="en-US" altLang="zh-CN" dirty="0" err="1" smtClean="0"/>
                  <a:t>aBCP</a:t>
                </a:r>
                <a:r>
                  <a:rPr lang="en-US" altLang="zh-CN" dirty="0" smtClean="0"/>
                  <a:t> problems when updates happen.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92" y="1213657"/>
                <a:ext cx="7331825" cy="1477328"/>
              </a:xfrm>
              <a:prstGeom prst="rect">
                <a:avLst/>
              </a:prstGeom>
              <a:blipFill>
                <a:blip r:embed="rId2"/>
                <a:stretch>
                  <a:fillRect l="-499" t="-206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76844" y="2815244"/>
            <a:ext cx="8478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————————————————————————————————————————</a:t>
            </a:r>
          </a:p>
          <a:p>
            <a:r>
              <a:rPr lang="en-US" altLang="zh-CN" dirty="0" smtClean="0"/>
              <a:t>The most important </a:t>
            </a:r>
            <a:r>
              <a:rPr lang="en-US" altLang="zh-CN" dirty="0" err="1" smtClean="0"/>
              <a:t>imporvmen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 of </a:t>
            </a:r>
            <a:r>
              <a:rPr lang="en-US" altLang="zh-CN" dirty="0" smtClean="0"/>
              <a:t>Approximation-DBSCAN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 is the new query </a:t>
            </a:r>
            <a:r>
              <a:rPr lang="en-US" altLang="zh-CN" dirty="0" smtClean="0"/>
              <a:t>method.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9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" y="112940"/>
            <a:ext cx="760337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xperiment</a:t>
            </a:r>
            <a:endParaRPr lang="en-US" altLang="zh-CN" sz="36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3192" y="1213657"/>
            <a:ext cx="7331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To construct d-dimension Cells: Hashing.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my experiment: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2-D algorithm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Insert points and build </a:t>
            </a:r>
            <a:r>
              <a:rPr lang="en-US" altLang="zh-CN" dirty="0" err="1" smtClean="0"/>
              <a:t>GridCells</a:t>
            </a:r>
            <a:r>
              <a:rPr lang="en-US" altLang="zh-CN" dirty="0" smtClean="0"/>
              <a:t> level by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Use new query method to determine core points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Build edges between </a:t>
            </a:r>
            <a:r>
              <a:rPr lang="en-US" altLang="zh-CN" dirty="0" err="1" smtClean="0"/>
              <a:t>GridCells</a:t>
            </a:r>
            <a:r>
              <a:rPr lang="en-US" altLang="zh-CN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/>
              <a:t>C</a:t>
            </a:r>
            <a:r>
              <a:rPr lang="en-US" altLang="zh-CN" dirty="0" smtClean="0"/>
              <a:t>lustering : Assign cluster ID by DFS.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 smtClean="0"/>
              <a:t>Determine noises.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CN" dirty="0"/>
          </a:p>
          <a:p>
            <a:pPr lvl="1"/>
            <a:r>
              <a:rPr lang="en-US" altLang="zh-CN" dirty="0" smtClean="0"/>
              <a:t>Project: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github.com</a:t>
            </a:r>
            <a:r>
              <a:rPr lang="en-US" altLang="zh-CN" dirty="0">
                <a:hlinkClick r:id="rId3"/>
              </a:rPr>
              <a:t>/Sunny-Island/</a:t>
            </a:r>
            <a:r>
              <a:rPr lang="en-US" altLang="zh-CN" dirty="0" err="1">
                <a:hlinkClick r:id="rId3"/>
              </a:rPr>
              <a:t>DBSCAN_Insert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04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940"/>
            <a:ext cx="557506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DBSCAN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algorithm</a:t>
            </a:r>
            <a:endParaRPr lang="zh-CN" altLang="en-US" sz="30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3564" y="1424247"/>
            <a:ext cx="6744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Algorithm 1 </a:t>
            </a:r>
            <a:r>
              <a:rPr lang="en-US" altLang="zh-CN" dirty="0" smtClean="0"/>
              <a:t>DBSCAN(D, </a:t>
            </a:r>
            <a:r>
              <a:rPr lang="el-GR" altLang="zh-CN" dirty="0"/>
              <a:t>ε</a:t>
            </a:r>
            <a:r>
              <a:rPr lang="el-GR" altLang="zh-CN" dirty="0" smtClean="0"/>
              <a:t>,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minPts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———————————————————————————————</a:t>
            </a:r>
          </a:p>
          <a:p>
            <a:r>
              <a:rPr lang="en-US" altLang="zh-CN" dirty="0"/>
              <a:t>1: </a:t>
            </a:r>
            <a:r>
              <a:rPr lang="en-US" altLang="zh-CN" dirty="0" smtClean="0"/>
              <a:t> {</a:t>
            </a:r>
            <a:r>
              <a:rPr lang="en-US" altLang="zh-CN" dirty="0"/>
              <a:t>D is a set of unclassified points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2</a:t>
            </a:r>
            <a:r>
              <a:rPr lang="en-US" altLang="zh-CN" dirty="0" smtClean="0"/>
              <a:t>:  </a:t>
            </a:r>
            <a:r>
              <a:rPr lang="en-US" altLang="zh-CN" dirty="0"/>
              <a:t>{ε is the maximum distance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3:  {</a:t>
            </a:r>
            <a:r>
              <a:rPr lang="en-US" altLang="zh-CN" dirty="0" err="1"/>
              <a:t>minPts</a:t>
            </a:r>
            <a:r>
              <a:rPr lang="en-US" altLang="zh-CN" dirty="0"/>
              <a:t> is the minimum points to form a cluster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4: </a:t>
            </a:r>
            <a:r>
              <a:rPr lang="en-US" altLang="zh-CN" dirty="0" smtClean="0"/>
              <a:t> Initialize </a:t>
            </a:r>
            <a:r>
              <a:rPr lang="en-US" altLang="zh-CN" dirty="0"/>
              <a:t>cluster id C = 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5: 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for</a:t>
            </a:r>
            <a:r>
              <a:rPr lang="en-US" altLang="zh-CN" dirty="0" smtClean="0"/>
              <a:t> </a:t>
            </a:r>
            <a:r>
              <a:rPr lang="en-US" altLang="zh-CN" dirty="0"/>
              <a:t>each unclassified point p ∈ D </a:t>
            </a:r>
            <a:r>
              <a:rPr lang="en-US" altLang="zh-CN" b="1" dirty="0" smtClean="0"/>
              <a:t>do</a:t>
            </a:r>
          </a:p>
          <a:p>
            <a:r>
              <a:rPr lang="en-US" altLang="zh-CN" dirty="0" smtClean="0"/>
              <a:t>6</a:t>
            </a:r>
            <a:r>
              <a:rPr lang="en-US" altLang="zh-CN" dirty="0"/>
              <a:t>:  </a:t>
            </a:r>
            <a:r>
              <a:rPr lang="en-US" altLang="zh-CN" dirty="0" smtClean="0"/>
              <a:t>	N</a:t>
            </a:r>
            <a:r>
              <a:rPr lang="el-GR" altLang="zh-CN" dirty="0"/>
              <a:t>ε(</a:t>
            </a:r>
            <a:r>
              <a:rPr lang="en-US" altLang="zh-CN" dirty="0"/>
              <a:t>p) = </a:t>
            </a:r>
            <a:r>
              <a:rPr lang="en-US" altLang="zh-CN" dirty="0" err="1"/>
              <a:t>RangeQuery</a:t>
            </a:r>
            <a:r>
              <a:rPr lang="en-US" altLang="zh-CN" dirty="0"/>
              <a:t>(p, </a:t>
            </a:r>
            <a:r>
              <a:rPr lang="el-GR" altLang="zh-CN" dirty="0"/>
              <a:t>ε</a:t>
            </a:r>
            <a:r>
              <a:rPr lang="el-GR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7:     </a:t>
            </a:r>
            <a:r>
              <a:rPr lang="en-US" altLang="zh-CN" b="1" dirty="0"/>
              <a:t>if </a:t>
            </a:r>
            <a:r>
              <a:rPr lang="en-US" altLang="zh-CN" dirty="0"/>
              <a:t>|N</a:t>
            </a:r>
            <a:r>
              <a:rPr lang="el-GR" altLang="zh-CN" dirty="0"/>
              <a:t>ε(</a:t>
            </a:r>
            <a:r>
              <a:rPr lang="en-US" altLang="zh-CN" dirty="0"/>
              <a:t>p)| ≥ </a:t>
            </a:r>
            <a:r>
              <a:rPr lang="en-US" altLang="zh-CN" dirty="0" err="1"/>
              <a:t>minPts</a:t>
            </a:r>
            <a:r>
              <a:rPr lang="en-US" altLang="zh-CN" dirty="0"/>
              <a:t> </a:t>
            </a:r>
            <a:r>
              <a:rPr lang="en-US" altLang="zh-CN" b="1" dirty="0" smtClean="0"/>
              <a:t>then</a:t>
            </a:r>
            <a:endParaRPr lang="en-US" altLang="zh-CN" dirty="0" smtClean="0"/>
          </a:p>
          <a:p>
            <a:r>
              <a:rPr lang="en-US" altLang="zh-CN" dirty="0" smtClean="0"/>
              <a:t>8: 	</a:t>
            </a:r>
            <a:r>
              <a:rPr lang="en-US" altLang="zh-CN" dirty="0"/>
              <a:t>	Set p’s cluster id to </a:t>
            </a:r>
            <a:r>
              <a:rPr lang="en-US" altLang="zh-CN" dirty="0" smtClean="0"/>
              <a:t>C</a:t>
            </a:r>
          </a:p>
          <a:p>
            <a:r>
              <a:rPr lang="en-US" altLang="zh-CN" dirty="0"/>
              <a:t>9:		</a:t>
            </a:r>
            <a:r>
              <a:rPr lang="en-US" altLang="zh-CN" dirty="0" err="1"/>
              <a:t>ExpandCluster</a:t>
            </a:r>
            <a:r>
              <a:rPr lang="en-US" altLang="zh-CN" dirty="0"/>
              <a:t>(</a:t>
            </a:r>
            <a:r>
              <a:rPr lang="en-US" altLang="zh-CN" dirty="0" err="1"/>
              <a:t>p,N</a:t>
            </a:r>
            <a:r>
              <a:rPr lang="el-GR" altLang="zh-CN" dirty="0"/>
              <a:t>ε(</a:t>
            </a:r>
            <a:r>
              <a:rPr lang="en-US" altLang="zh-CN" dirty="0"/>
              <a:t>p), C, </a:t>
            </a:r>
            <a:r>
              <a:rPr lang="el-GR" altLang="zh-CN" dirty="0"/>
              <a:t>ε, </a:t>
            </a:r>
            <a:r>
              <a:rPr lang="en-US" altLang="zh-CN" dirty="0" err="1"/>
              <a:t>minPts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en-US" altLang="zh-CN" dirty="0"/>
              <a:t>10:		C ← C +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11:	</a:t>
            </a:r>
            <a:r>
              <a:rPr lang="en-US" altLang="zh-CN" b="1" dirty="0" smtClean="0"/>
              <a:t>else</a:t>
            </a:r>
          </a:p>
          <a:p>
            <a:r>
              <a:rPr lang="en-US" altLang="zh-CN" dirty="0"/>
              <a:t>12:		Label p as noise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121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940"/>
            <a:ext cx="611816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DBSCAN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algorithm</a:t>
            </a:r>
            <a:endParaRPr lang="zh-CN" altLang="en-US" sz="30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3564" y="1424247"/>
            <a:ext cx="6744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Algorithm 2 </a:t>
            </a:r>
            <a:r>
              <a:rPr lang="en-US" altLang="zh-CN" dirty="0" err="1"/>
              <a:t>ExpandCluster</a:t>
            </a:r>
            <a:r>
              <a:rPr lang="en-US" altLang="zh-CN" dirty="0"/>
              <a:t>(</a:t>
            </a:r>
            <a:r>
              <a:rPr lang="en-US" altLang="zh-CN" dirty="0" err="1"/>
              <a:t>p,NeighborPts,C</a:t>
            </a:r>
            <a:r>
              <a:rPr lang="en-US" altLang="zh-CN" dirty="0"/>
              <a:t>, </a:t>
            </a:r>
            <a:r>
              <a:rPr lang="el-GR" altLang="zh-CN" dirty="0"/>
              <a:t>ε, </a:t>
            </a:r>
            <a:r>
              <a:rPr lang="en-US" altLang="zh-CN" dirty="0" err="1"/>
              <a:t>minPts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———————————————————————————————</a:t>
            </a:r>
          </a:p>
          <a:p>
            <a:r>
              <a:rPr lang="en-US" altLang="zh-CN" dirty="0"/>
              <a:t>1: </a:t>
            </a:r>
            <a:r>
              <a:rPr lang="en-US" altLang="zh-CN" dirty="0" smtClean="0"/>
              <a:t> </a:t>
            </a:r>
            <a:r>
              <a:rPr lang="en-US" altLang="zh-CN" b="1" dirty="0"/>
              <a:t>for</a:t>
            </a:r>
            <a:r>
              <a:rPr lang="en-US" altLang="zh-CN" dirty="0"/>
              <a:t> each point q ∈ </a:t>
            </a:r>
            <a:r>
              <a:rPr lang="en-US" altLang="zh-CN" dirty="0" err="1"/>
              <a:t>NeighborPts</a:t>
            </a:r>
            <a:r>
              <a:rPr lang="en-US" altLang="zh-CN" dirty="0"/>
              <a:t> </a:t>
            </a:r>
            <a:r>
              <a:rPr lang="en-US" altLang="zh-CN" b="1" dirty="0" smtClean="0"/>
              <a:t>do</a:t>
            </a:r>
          </a:p>
          <a:p>
            <a:r>
              <a:rPr lang="en-US" altLang="zh-CN" dirty="0" smtClean="0"/>
              <a:t>2: 	 </a:t>
            </a:r>
            <a:r>
              <a:rPr lang="en-US" altLang="zh-CN" b="1" dirty="0"/>
              <a:t>if</a:t>
            </a:r>
            <a:r>
              <a:rPr lang="en-US" altLang="zh-CN" dirty="0"/>
              <a:t> q is unclassified </a:t>
            </a:r>
            <a:r>
              <a:rPr lang="en-US" altLang="zh-CN" b="1" dirty="0" smtClean="0"/>
              <a:t>then</a:t>
            </a:r>
          </a:p>
          <a:p>
            <a:r>
              <a:rPr lang="en-US" altLang="zh-CN" dirty="0" smtClean="0"/>
              <a:t>3</a:t>
            </a:r>
            <a:r>
              <a:rPr lang="en-US" altLang="zh-CN" dirty="0"/>
              <a:t>:  		N</a:t>
            </a:r>
            <a:r>
              <a:rPr lang="el-GR" altLang="zh-CN" dirty="0"/>
              <a:t>ε(</a:t>
            </a:r>
            <a:r>
              <a:rPr lang="en-US" altLang="zh-CN" dirty="0"/>
              <a:t>q) = </a:t>
            </a:r>
            <a:r>
              <a:rPr lang="en-US" altLang="zh-CN" dirty="0" err="1"/>
              <a:t>RangeQuery</a:t>
            </a:r>
            <a:r>
              <a:rPr lang="en-US" altLang="zh-CN" dirty="0"/>
              <a:t>(q, </a:t>
            </a:r>
            <a:r>
              <a:rPr lang="el-GR" altLang="zh-CN" dirty="0"/>
              <a:t>ε)</a:t>
            </a:r>
            <a:endParaRPr lang="en-US" altLang="zh-CN" dirty="0" smtClean="0"/>
          </a:p>
          <a:p>
            <a:r>
              <a:rPr lang="en-US" altLang="zh-CN" dirty="0"/>
              <a:t>4: </a:t>
            </a:r>
            <a:r>
              <a:rPr lang="en-US" altLang="zh-CN" dirty="0" smtClean="0"/>
              <a:t> </a:t>
            </a:r>
            <a:r>
              <a:rPr lang="en-US" altLang="zh-CN" dirty="0"/>
              <a:t>		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</a:t>
            </a:r>
            <a:r>
              <a:rPr lang="en-US" altLang="zh-CN" dirty="0"/>
              <a:t>|N</a:t>
            </a:r>
            <a:r>
              <a:rPr lang="el-GR" altLang="zh-CN" dirty="0"/>
              <a:t>ε(</a:t>
            </a:r>
            <a:r>
              <a:rPr lang="en-US" altLang="zh-CN" dirty="0"/>
              <a:t>p)| ≥ </a:t>
            </a:r>
            <a:r>
              <a:rPr lang="en-US" altLang="zh-CN" dirty="0" err="1"/>
              <a:t>minPts</a:t>
            </a:r>
            <a:r>
              <a:rPr lang="en-US" altLang="zh-CN" dirty="0"/>
              <a:t> </a:t>
            </a:r>
            <a:r>
              <a:rPr lang="en-US" altLang="zh-CN" b="1" dirty="0"/>
              <a:t>then</a:t>
            </a:r>
            <a:endParaRPr lang="en-US" altLang="zh-CN" b="1" dirty="0" smtClean="0"/>
          </a:p>
          <a:p>
            <a:r>
              <a:rPr lang="en-US" altLang="zh-CN" dirty="0"/>
              <a:t>5: </a:t>
            </a:r>
            <a:r>
              <a:rPr lang="en-US" altLang="zh-CN" dirty="0" smtClean="0"/>
              <a:t> </a:t>
            </a:r>
            <a:r>
              <a:rPr lang="en-US" altLang="zh-CN" b="1" dirty="0"/>
              <a:t>			</a:t>
            </a:r>
            <a:r>
              <a:rPr lang="en-US" altLang="zh-CN" dirty="0" err="1"/>
              <a:t>NeighborPts</a:t>
            </a:r>
            <a:r>
              <a:rPr lang="en-US" altLang="zh-CN" dirty="0"/>
              <a:t> = </a:t>
            </a:r>
            <a:r>
              <a:rPr lang="en-US" altLang="zh-CN" dirty="0" err="1"/>
              <a:t>NeighborPts</a:t>
            </a:r>
            <a:r>
              <a:rPr lang="en-US" altLang="zh-CN" dirty="0"/>
              <a:t> ∪N</a:t>
            </a:r>
            <a:r>
              <a:rPr lang="el-GR" altLang="zh-CN" dirty="0"/>
              <a:t>ε(</a:t>
            </a:r>
            <a:r>
              <a:rPr lang="en-US" altLang="zh-CN" dirty="0"/>
              <a:t>q)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/>
              <a:t>:  </a:t>
            </a:r>
            <a:r>
              <a:rPr lang="en-US" altLang="zh-CN" dirty="0" smtClean="0"/>
              <a:t>	</a:t>
            </a:r>
            <a:r>
              <a:rPr lang="en-US" altLang="zh-CN" b="1" dirty="0"/>
              <a:t>if</a:t>
            </a:r>
            <a:r>
              <a:rPr lang="en-US" altLang="zh-CN" dirty="0"/>
              <a:t> q does not belong to any cluster </a:t>
            </a:r>
            <a:r>
              <a:rPr lang="en-US" altLang="zh-CN" b="1" dirty="0" smtClean="0"/>
              <a:t>then</a:t>
            </a:r>
          </a:p>
          <a:p>
            <a:r>
              <a:rPr lang="en-US" altLang="zh-CN" dirty="0" smtClean="0"/>
              <a:t>7:     </a:t>
            </a:r>
            <a:r>
              <a:rPr lang="en-US" altLang="zh-CN" b="1" dirty="0"/>
              <a:t>		</a:t>
            </a:r>
            <a:r>
              <a:rPr lang="en-US" altLang="zh-CN" dirty="0"/>
              <a:t>Set q’s cluster id to </a:t>
            </a:r>
            <a:r>
              <a:rPr lang="en-US" altLang="zh-CN" dirty="0" smtClean="0"/>
              <a:t>C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2727" y="4660669"/>
            <a:ext cx="7686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Regardless of</a:t>
            </a:r>
            <a:r>
              <a:rPr lang="el-GR" altLang="zh-CN" dirty="0"/>
              <a:t> </a:t>
            </a:r>
            <a:r>
              <a:rPr lang="el-GR" altLang="zh-CN" dirty="0" smtClean="0"/>
              <a:t>ε</a:t>
            </a:r>
            <a:r>
              <a:rPr lang="en-US" altLang="zh-CN" dirty="0" smtClean="0"/>
              <a:t> and</a:t>
            </a:r>
            <a:r>
              <a:rPr lang="el-GR" altLang="zh-CN" dirty="0" smtClean="0"/>
              <a:t> </a:t>
            </a:r>
            <a:r>
              <a:rPr lang="en-US" altLang="zh-CN" dirty="0" err="1" smtClean="0"/>
              <a:t>minPts</a:t>
            </a:r>
            <a:r>
              <a:rPr lang="en-US" altLang="zh-CN" dirty="0" smtClean="0"/>
              <a:t>, the algorithm actually runs in  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</a:t>
            </a:r>
            <a:r>
              <a:rPr lang="en-US" altLang="zh-CN" baseline="30000" dirty="0" err="1" smtClean="0"/>
              <a:t>2</a:t>
            </a:r>
            <a:r>
              <a:rPr lang="en-US" altLang="zh-CN" dirty="0"/>
              <a:t>)</a:t>
            </a:r>
            <a:r>
              <a:rPr lang="en-US" altLang="zh-CN" dirty="0" smtClean="0"/>
              <a:t>worst case time, not 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).</a:t>
            </a:r>
            <a:r>
              <a:rPr lang="en-US" altLang="zh-CN" baseline="30000" dirty="0" smtClean="0"/>
              <a:t>[</a:t>
            </a:r>
            <a:r>
              <a:rPr lang="en-US" altLang="zh-CN" b="1" baseline="30000" dirty="0" smtClean="0"/>
              <a:t>1</a:t>
            </a:r>
            <a:r>
              <a:rPr lang="en-US" altLang="zh-CN" b="1" baseline="30000" dirty="0" smtClean="0"/>
              <a:t>]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new </a:t>
            </a:r>
            <a:r>
              <a:rPr lang="en-US" altLang="zh-CN" dirty="0" err="1" smtClean="0"/>
              <a:t>2D</a:t>
            </a:r>
            <a:r>
              <a:rPr lang="en-US" altLang="zh-CN" dirty="0" smtClean="0"/>
              <a:t> algorithm truly runs in O</a:t>
            </a:r>
            <a:r>
              <a:rPr lang="en-US" altLang="zh-CN" dirty="0"/>
              <a:t>(</a:t>
            </a:r>
            <a:r>
              <a:rPr lang="en-US" altLang="zh-CN" dirty="0" err="1" smtClean="0"/>
              <a:t>nlogn</a:t>
            </a:r>
            <a:r>
              <a:rPr lang="en-US" altLang="zh-CN" dirty="0"/>
              <a:t>)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gridDBSCAN</a:t>
            </a: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803564" y="6288918"/>
            <a:ext cx="6323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[1] </a:t>
            </a:r>
            <a:r>
              <a:rPr lang="zh-CN" altLang="en-US" sz="1050" dirty="0" smtClean="0"/>
              <a:t>Junhao </a:t>
            </a:r>
            <a:r>
              <a:rPr lang="zh-CN" altLang="en-US" sz="1050" dirty="0"/>
              <a:t>Gan and Yufei Tao. Dbscan </a:t>
            </a:r>
            <a:r>
              <a:rPr lang="zh-CN" altLang="en-US" sz="1050" dirty="0" smtClean="0"/>
              <a:t>revisited</a:t>
            </a:r>
            <a:r>
              <a:rPr lang="zh-CN" altLang="en-US" sz="1050" dirty="0"/>
              <a:t>: mis-claim, un-fixability, and approximation. In SIGMOD</a:t>
            </a:r>
            <a:r>
              <a:rPr lang="zh-CN" altLang="en-US" sz="1050" dirty="0" smtClean="0"/>
              <a:t>,</a:t>
            </a:r>
            <a:r>
              <a:rPr lang="en-US" altLang="zh-CN" sz="1050" dirty="0" smtClean="0"/>
              <a:t>2015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176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87739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2d-GridDBSCAN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400" baseline="300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[</a:t>
            </a:r>
            <a:r>
              <a:rPr lang="en-US" altLang="zh-CN" sz="2400" baseline="300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2]</a:t>
            </a:r>
            <a:endParaRPr lang="zh-CN" altLang="en-US" sz="2000" baseline="300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0807" y="1252953"/>
            <a:ext cx="435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Step 1: Sorting based Partitioning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7258"/>
          <a:stretch/>
        </p:blipFill>
        <p:spPr>
          <a:xfrm>
            <a:off x="1104697" y="1769534"/>
            <a:ext cx="6701654" cy="41142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3564" y="6288918"/>
            <a:ext cx="59048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/>
              <a:t>[</a:t>
            </a:r>
            <a:r>
              <a:rPr lang="en-US" altLang="zh-CN" sz="1050" dirty="0" smtClean="0"/>
              <a:t>1]</a:t>
            </a:r>
            <a:r>
              <a:rPr lang="en-US" altLang="zh-CN" sz="1050" dirty="0" err="1" smtClean="0"/>
              <a:t>Gunawan</a:t>
            </a:r>
            <a:r>
              <a:rPr lang="en-US" altLang="zh-CN" sz="1050" dirty="0"/>
              <a:t>, A. A faster algorithm for DBSCAN</a:t>
            </a:r>
            <a:r>
              <a:rPr lang="zh-CN" altLang="en-US" sz="1050" dirty="0" smtClean="0"/>
              <a:t>. </a:t>
            </a:r>
            <a:r>
              <a:rPr lang="en-US" altLang="zh-CN" sz="1050" dirty="0" smtClean="0"/>
              <a:t>Master’s thesis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29386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47838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2d-GridDBSCAN</a:t>
            </a:r>
            <a:endParaRPr lang="zh-CN" altLang="en-US" sz="30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265" y="1252953"/>
            <a:ext cx="8196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Step 2: Determining Core points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traverse each cells</a:t>
            </a:r>
            <a:r>
              <a:rPr lang="zh-CN" altLang="en-US" dirty="0" smtClean="0"/>
              <a:t>，</a:t>
            </a:r>
            <a:r>
              <a:rPr lang="en-US" altLang="zh-CN" b="1" dirty="0" smtClean="0"/>
              <a:t>if</a:t>
            </a:r>
            <a:r>
              <a:rPr lang="en-US" altLang="zh-CN" dirty="0" smtClean="0"/>
              <a:t> |cells| &gt;</a:t>
            </a:r>
            <a:r>
              <a:rPr lang="en-US" altLang="zh-CN" dirty="0" err="1" smtClean="0"/>
              <a:t>minPts</a:t>
            </a:r>
            <a:r>
              <a:rPr lang="en-US" altLang="zh-CN" dirty="0" smtClean="0"/>
              <a:t>, mark all points core points.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 </a:t>
            </a:r>
            <a:r>
              <a:rPr lang="en-US" altLang="zh-CN" b="1" dirty="0" smtClean="0"/>
              <a:t>else </a:t>
            </a:r>
            <a:r>
              <a:rPr lang="en-US" altLang="zh-CN" dirty="0" smtClean="0"/>
              <a:t>search neighbor cells</a:t>
            </a:r>
          </a:p>
          <a:p>
            <a:endParaRPr lang="en-US" altLang="zh-CN" b="1" dirty="0" smtClean="0"/>
          </a:p>
          <a:p>
            <a:endParaRPr lang="en-US" altLang="zh-CN" dirty="0"/>
          </a:p>
          <a:p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62" y="2502947"/>
            <a:ext cx="3226550" cy="31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47838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3600" dirty="0" err="1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2d-GridDBSCAN</a:t>
            </a:r>
            <a:endParaRPr lang="zh-CN" altLang="en-US" sz="3000" dirty="0">
              <a:solidFill>
                <a:srgbClr val="76144C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759" y="1186452"/>
            <a:ext cx="877824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Step 3: Merging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/>
              <a:t>Build </a:t>
            </a:r>
            <a:r>
              <a:rPr lang="en-US" altLang="zh-CN" sz="2000" dirty="0" err="1" smtClean="0"/>
              <a:t>Voronoi</a:t>
            </a:r>
            <a:r>
              <a:rPr lang="en-US" altLang="zh-CN" sz="2000" dirty="0"/>
              <a:t> diagram, it only takes </a:t>
            </a:r>
            <a:r>
              <a:rPr lang="en-US" altLang="zh-CN" sz="2000" dirty="0" smtClean="0"/>
              <a:t>O(log n</a:t>
            </a:r>
            <a:r>
              <a:rPr lang="en-US" altLang="zh-CN" sz="2000" dirty="0"/>
              <a:t>) to find the nearest point from </a:t>
            </a:r>
            <a:r>
              <a:rPr lang="en-US" altLang="zh-CN" sz="2000" dirty="0" smtClean="0"/>
              <a:t>a  neighboring </a:t>
            </a:r>
            <a:r>
              <a:rPr lang="en-US" altLang="zh-CN" sz="2000" dirty="0"/>
              <a:t>cell’s </a:t>
            </a:r>
            <a:r>
              <a:rPr lang="en-US" altLang="zh-CN" sz="2000" dirty="0" smtClean="0"/>
              <a:t>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r>
              <a:rPr lang="en-US" altLang="zh-CN" sz="2000" dirty="0" smtClean="0"/>
              <a:t>Total merging time is 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Step 4</a:t>
            </a:r>
            <a:r>
              <a:rPr lang="zh-CN" altLang="en-US" sz="2000" dirty="0" smtClean="0"/>
              <a:t>：</a:t>
            </a:r>
            <a:r>
              <a:rPr lang="en-US" altLang="zh-CN" sz="2000" dirty="0"/>
              <a:t>Determining border points and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Total time is O(</a:t>
            </a:r>
            <a:r>
              <a:rPr lang="en-US" altLang="zh-CN" sz="2000" dirty="0" err="1" smtClean="0"/>
              <a:t>nlog</a:t>
            </a:r>
            <a:r>
              <a:rPr lang="en-US" altLang="zh-CN" sz="2000" dirty="0" smtClean="0"/>
              <a:t> 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02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86077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l-GR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ρ-</a:t>
            </a:r>
            <a:r>
              <a:rPr lang="en-US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Approximation DBSCAN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759" y="1186452"/>
            <a:ext cx="877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2603" y="1407622"/>
            <a:ext cx="6894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Query will cost lots of time(</a:t>
            </a:r>
            <a:r>
              <a:rPr lang="en-US" altLang="zh-CN" dirty="0" err="1" smtClean="0"/>
              <a:t>Ologn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how to </a:t>
            </a:r>
            <a:r>
              <a:rPr lang="en-US" altLang="zh-CN" dirty="0" smtClean="0"/>
              <a:t>decrease </a:t>
            </a:r>
            <a:r>
              <a:rPr lang="en-US" altLang="zh-CN" dirty="0" smtClean="0"/>
              <a:t>query</a:t>
            </a:r>
            <a:r>
              <a:rPr lang="en-US" altLang="zh-CN" dirty="0"/>
              <a:t> </a:t>
            </a:r>
            <a:r>
              <a:rPr lang="en-US" altLang="zh-CN" dirty="0" smtClean="0"/>
              <a:t>time cost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GridDBSCAN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precision </a:t>
            </a:r>
            <a:r>
              <a:rPr lang="en-US" altLang="zh-CN" dirty="0" smtClean="0"/>
              <a:t>is low</a:t>
            </a:r>
            <a:r>
              <a:rPr lang="en-US" altLang="zh-CN" dirty="0" smtClean="0">
                <a:sym typeface="Wingdings" panose="05000000000000000000" pitchFamily="2" charset="2"/>
              </a:rPr>
              <a:t> how to improve the precision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Further Grid partition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quadtree</a:t>
            </a:r>
            <a:r>
              <a:rPr lang="en-US" altLang="zh-CN" dirty="0" smtClean="0"/>
              <a:t>-like </a:t>
            </a:r>
            <a:r>
              <a:rPr lang="en-US" altLang="zh-CN" dirty="0"/>
              <a:t>hierarchical grid partitioning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12714"/>
          <a:stretch/>
        </p:blipFill>
        <p:spPr>
          <a:xfrm>
            <a:off x="974580" y="2829121"/>
            <a:ext cx="6883719" cy="32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86077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l-GR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ρ-</a:t>
            </a:r>
            <a:r>
              <a:rPr lang="en-US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Approximation DBSCAN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759" y="1186452"/>
            <a:ext cx="877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42603" y="1407622"/>
                <a:ext cx="7525789" cy="4352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How to divide Grid further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Divide to single point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 high time cost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Consider both precision and partition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CN" dirty="0" smtClean="0"/>
                  <a:t>new parameter: </a:t>
                </a:r>
                <a:r>
                  <a:rPr lang="en-US" altLang="zh-CN" dirty="0"/>
                  <a:t>ρ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ρ  decides </a:t>
                </a:r>
                <a:r>
                  <a:rPr lang="en-US" altLang="zh-CN" dirty="0" smtClean="0"/>
                  <a:t>the length of side of  of smallest </a:t>
                </a:r>
                <a:r>
                  <a:rPr lang="en-US" altLang="zh-CN" dirty="0" smtClean="0"/>
                  <a:t>Grid</a:t>
                </a:r>
                <a:r>
                  <a:rPr lang="en-US" altLang="zh-CN" dirty="0" smtClean="0"/>
                  <a:t>, </a:t>
                </a:r>
                <a:r>
                  <a:rPr lang="en-US" altLang="zh-CN" dirty="0" smtClean="0"/>
                  <a:t>and the maximum error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Conclusion: </a:t>
                </a:r>
                <a:r>
                  <a:rPr lang="en-US" altLang="zh-CN" dirty="0" err="1" smtClean="0"/>
                  <a:t>devide</a:t>
                </a:r>
                <a:r>
                  <a:rPr lang="en-US" altLang="zh-CN" dirty="0" smtClean="0"/>
                  <a:t> recursively </a:t>
                </a:r>
                <a:r>
                  <a:rPr lang="en-US" altLang="zh-CN" dirty="0" smtClean="0"/>
                  <a:t>until the smallest length of side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l-GR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" y="1407622"/>
                <a:ext cx="7525789" cy="4352987"/>
              </a:xfrm>
              <a:prstGeom prst="rect">
                <a:avLst/>
              </a:prstGeom>
              <a:blipFill>
                <a:blip r:embed="rId3"/>
                <a:stretch>
                  <a:fillRect l="-567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3491346" y="3875933"/>
            <a:ext cx="1524000" cy="1524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404063" y="3788650"/>
            <a:ext cx="1698566" cy="16985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86498" y="4089954"/>
            <a:ext cx="216131" cy="216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015346" y="3291840"/>
            <a:ext cx="1535083" cy="798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94563" y="4306085"/>
            <a:ext cx="1503218" cy="33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572597" y="3291840"/>
            <a:ext cx="1338350" cy="1338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023713" y="4778923"/>
                <a:ext cx="534634" cy="618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altLang="zh-CN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l-GR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l-GR" altLang="zh-CN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altLang="zh-CN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3" y="4778923"/>
                <a:ext cx="534634" cy="618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 flipV="1">
            <a:off x="6572597" y="3347258"/>
            <a:ext cx="1285701" cy="1290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6819283" y="3544261"/>
                <a:ext cx="534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i="1" dirty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l-GR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altLang="zh-CN" i="1" dirty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283" y="3544261"/>
                <a:ext cx="53463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B970-781D-4FE1-ADD3-17630C1841FB}" type="datetime1">
              <a:rPr kumimoji="1" lang="zh-CN" altLang="en-US" smtClean="0"/>
              <a:t>2019/5/14</a:t>
            </a:fld>
            <a:endParaRPr kumimoji="1"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EAEE-8766-D44B-9FD7-A7E2CF09E619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500E9F-DB41-45E3-AFE7-147D8037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2940"/>
            <a:ext cx="686077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har char="•"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3600" dirty="0" smtClean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l-GR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ρ-</a:t>
            </a:r>
            <a:r>
              <a:rPr lang="en-US" altLang="zh-CN" sz="3600" dirty="0">
                <a:solidFill>
                  <a:srgbClr val="76144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Approximation DBSCAN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5759" y="1186452"/>
            <a:ext cx="8778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81397" y="1407622"/>
                <a:ext cx="8362603" cy="6036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/>
                  <a:t>Query</a:t>
                </a:r>
                <a:r>
                  <a:rPr lang="zh-CN" altLang="en-US" sz="2400" b="1" dirty="0" smtClean="0"/>
                  <a:t> </a:t>
                </a:r>
                <a:r>
                  <a:rPr lang="en-US" altLang="zh-CN" sz="2400" b="1" dirty="0" smtClean="0"/>
                  <a:t>improvement (q,</a:t>
                </a:r>
                <a:r>
                  <a:rPr lang="el-GR" altLang="zh-CN" sz="2400" dirty="0"/>
                  <a:t> </a:t>
                </a:r>
                <a14:m>
                  <m:oMath xmlns:m="http://schemas.openxmlformats.org/officeDocument/2006/math">
                    <m:r>
                      <a:rPr lang="el-GR" altLang="zh-CN" sz="2400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400" b="1" dirty="0" smtClean="0"/>
                  <a:t>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————————————————————————————————————</a:t>
                </a:r>
                <a:endParaRPr lang="en-US" altLang="zh-CN" dirty="0"/>
              </a:p>
              <a:p>
                <a:endParaRPr lang="en-US" altLang="zh-CN" b="1" baseline="30000" dirty="0" smtClean="0"/>
              </a:p>
              <a:p>
                <a:r>
                  <a:rPr lang="en-US" altLang="zh-CN" dirty="0" smtClean="0"/>
                  <a:t>Traverse every cell from root 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• </a:t>
                </a:r>
                <a:r>
                  <a:rPr lang="en-US" altLang="zh-CN" dirty="0"/>
                  <a:t>If c is disjoint with B(q,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), ignore it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• </a:t>
                </a:r>
                <a:r>
                  <a:rPr lang="en-US" altLang="zh-CN" dirty="0"/>
                  <a:t>If c is fully covered by B(q,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(1 + ρ)), add 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(c) to ans.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• </a:t>
                </a:r>
                <a:r>
                  <a:rPr lang="en-US" altLang="zh-CN" dirty="0"/>
                  <a:t>When neither of the above holds, check if c is a leaf cell in H. 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If </a:t>
                </a:r>
                <a:r>
                  <a:rPr lang="en-US" altLang="zh-CN" dirty="0"/>
                  <a:t>not, process the child cells of c in the same manner. 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Otherwise </a:t>
                </a:r>
                <a:r>
                  <a:rPr lang="en-US" altLang="zh-CN" dirty="0"/>
                  <a:t>(i.e., c is a leaf), add 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(c) to </a:t>
                </a:r>
                <a:r>
                  <a:rPr lang="en-US" altLang="zh-CN" dirty="0" err="1"/>
                  <a:t>ans</a:t>
                </a:r>
                <a:r>
                  <a:rPr lang="en-US" altLang="zh-CN" dirty="0"/>
                  <a:t> only if c intersects B(q,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————————————————————————————————————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Because the depth of the tree can be considered as constant</a:t>
                </a:r>
                <a:r>
                  <a:rPr lang="en-US" altLang="zh-CN" dirty="0" smtClean="0"/>
                  <a:t>, time cost of </a:t>
                </a:r>
                <a:r>
                  <a:rPr lang="en-US" altLang="zh-CN" dirty="0" smtClean="0"/>
                  <a:t>Query will be decreased to O(1)</a:t>
                </a:r>
                <a:endParaRPr lang="en-US" altLang="zh-CN" dirty="0" smtClean="0"/>
              </a:p>
              <a:p>
                <a:r>
                  <a:rPr lang="en-US" altLang="zh-CN" dirty="0" smtClean="0"/>
                  <a:t>Note</a:t>
                </a:r>
                <a:r>
                  <a:rPr lang="zh-CN" altLang="en-US" dirty="0" smtClean="0"/>
                  <a:t>：</a:t>
                </a:r>
                <a:r>
                  <a:rPr lang="en-US" altLang="zh-CN" dirty="0"/>
                  <a:t> In general, a d-dimensional grid of cells with side length l </a:t>
                </a:r>
                <a:r>
                  <a:rPr lang="en-US" altLang="zh-CN" dirty="0" err="1" smtClean="0"/>
                  <a:t>hasO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（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</m:t>
                            </m:r>
                          </m:den>
                        </m:f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m:rPr>
                            <m:nor/>
                          </m:rPr>
                          <a:rPr lang="en-US" altLang="zh-CN" dirty="0"/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b="1" baseline="30000" dirty="0"/>
                  <a:t>[</a:t>
                </a:r>
                <a:r>
                  <a:rPr lang="en-US" altLang="zh-CN" b="1" baseline="30000" dirty="0" smtClean="0"/>
                  <a:t>1]</a:t>
                </a:r>
                <a:r>
                  <a:rPr lang="en-US" altLang="zh-CN" b="1" dirty="0" smtClean="0"/>
                  <a:t> </a:t>
                </a:r>
                <a:r>
                  <a:rPr lang="en-US" altLang="zh-CN" dirty="0" smtClean="0"/>
                  <a:t>cells </a:t>
                </a:r>
                <a:r>
                  <a:rPr lang="en-US" altLang="zh-CN" dirty="0"/>
                  <a:t>intersecting the boundary of a sphere </a:t>
                </a:r>
                <a:r>
                  <a:rPr lang="en-US" altLang="zh-CN" dirty="0" smtClean="0"/>
                  <a:t>with radius θ.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7" y="1407622"/>
                <a:ext cx="8362603" cy="6036974"/>
              </a:xfrm>
              <a:prstGeom prst="rect">
                <a:avLst/>
              </a:prstGeom>
              <a:blipFill>
                <a:blip r:embed="rId2"/>
                <a:stretch>
                  <a:fillRect l="-948" t="-808" r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108364" y="6323215"/>
            <a:ext cx="63564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dirty="0" smtClean="0"/>
              <a:t>[1] </a:t>
            </a:r>
            <a:r>
              <a:rPr lang="zh-CN" altLang="en-US" sz="1050" dirty="0" smtClean="0"/>
              <a:t>Junhao </a:t>
            </a:r>
            <a:r>
              <a:rPr lang="zh-CN" altLang="en-US" sz="1050" dirty="0"/>
              <a:t>Gan and Yufei Tao. Dbscan </a:t>
            </a:r>
            <a:r>
              <a:rPr lang="zh-CN" altLang="en-US" sz="1050" dirty="0" smtClean="0"/>
              <a:t>revisited</a:t>
            </a:r>
            <a:r>
              <a:rPr lang="zh-CN" altLang="en-US" sz="1050" dirty="0"/>
              <a:t>: mis-claim, un-fixability, and approximation. In SIGMOD</a:t>
            </a:r>
            <a:r>
              <a:rPr lang="zh-CN" altLang="en-US" sz="1050" dirty="0" smtClean="0"/>
              <a:t>,</a:t>
            </a:r>
            <a:r>
              <a:rPr lang="en-US" altLang="zh-CN" sz="1050" dirty="0" smtClean="0"/>
              <a:t>2015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25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  <wetp:taskpane dockstate="right" visibility="0" width="525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D4DE236-9133-4A87-9B31-3C5B96431372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8D8D27D-FF50-4572-A4EC-42DC4CC7A079}">
  <we:reference id="wa104380955" version="2.2.1.0" store="zh-CN" storeType="OMEX"/>
  <we:alternateReferences>
    <we:reference id="wa104380955" version="2.2.1.0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8508</TotalTime>
  <Words>775</Words>
  <Application>Microsoft Office PowerPoint</Application>
  <PresentationFormat>全屏显示(4:3)</PresentationFormat>
  <Paragraphs>173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wyf;mp</dc:creator>
  <cp:lastModifiedBy>赵 家贝</cp:lastModifiedBy>
  <cp:revision>759</cp:revision>
  <dcterms:created xsi:type="dcterms:W3CDTF">2019-02-18T00:45:23Z</dcterms:created>
  <dcterms:modified xsi:type="dcterms:W3CDTF">2019-05-14T04:17:28Z</dcterms:modified>
</cp:coreProperties>
</file>