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78" r:id="rId3"/>
    <p:sldId id="279" r:id="rId4"/>
    <p:sldId id="270" r:id="rId5"/>
    <p:sldId id="305" r:id="rId6"/>
    <p:sldId id="291" r:id="rId7"/>
    <p:sldId id="306" r:id="rId8"/>
    <p:sldId id="307" r:id="rId9"/>
    <p:sldId id="258" r:id="rId10"/>
    <p:sldId id="288" r:id="rId11"/>
    <p:sldId id="294" r:id="rId12"/>
    <p:sldId id="295" r:id="rId13"/>
    <p:sldId id="296" r:id="rId14"/>
    <p:sldId id="302" r:id="rId15"/>
    <p:sldId id="297" r:id="rId16"/>
    <p:sldId id="298" r:id="rId17"/>
    <p:sldId id="299" r:id="rId18"/>
    <p:sldId id="300" r:id="rId19"/>
    <p:sldId id="303" r:id="rId20"/>
    <p:sldId id="304" r:id="rId21"/>
    <p:sldId id="301" r:id="rId22"/>
    <p:sldId id="281" r:id="rId23"/>
    <p:sldId id="274" r:id="rId24"/>
    <p:sldId id="289" r:id="rId25"/>
    <p:sldId id="275" r:id="rId26"/>
    <p:sldId id="292" r:id="rId27"/>
    <p:sldId id="313" r:id="rId28"/>
    <p:sldId id="283" r:id="rId29"/>
    <p:sldId id="308" r:id="rId30"/>
    <p:sldId id="282" r:id="rId31"/>
    <p:sldId id="276" r:id="rId32"/>
    <p:sldId id="310" r:id="rId33"/>
    <p:sldId id="309" r:id="rId34"/>
    <p:sldId id="285" r:id="rId35"/>
    <p:sldId id="311" r:id="rId36"/>
    <p:sldId id="293" r:id="rId37"/>
    <p:sldId id="312"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0F09E-3DCC-3106-1AB4-BD2B30544D64}" v="470" dt="2024-05-06T04:16:27.742"/>
    <p1510:client id="{1C1777DF-5EC3-01BB-7F65-AF27D7380B19}" v="8" dt="2024-05-05T22:11:17.327"/>
    <p1510:client id="{34CA64D3-78A7-3954-7606-0692C147E00C}" v="5822" dt="2024-05-05T19:54:14.360"/>
    <p1510:client id="{5582CCF1-CADC-633D-6B65-82AF48D61782}" v="1063" dt="2024-05-05T18:37:10.628"/>
    <p1510:client id="{6C0CA18E-9E0F-50A6-02EB-B1F64BF6B2AA}" v="19" dt="2024-05-06T08:02:44.967"/>
    <p1510:client id="{7EAF804B-3DD3-FA5F-9C0F-238276C23F97}" v="329" dt="2024-05-06T02:08:56.182"/>
    <p1510:client id="{B557D199-D5D1-BA36-1190-E0BE037C57B3}" v="33" dt="2024-05-05T22:27:01.731"/>
    <p1510:client id="{E037F50D-EC7B-CE0F-AF2B-97EBF3F92CDA}" v="236" dt="2024-05-06T04:48:03.820"/>
    <p1510:client id="{E5AE2D9D-A882-A8C5-1203-07D5CAB9AAA1}" v="1659" dt="2024-05-05T16:45:45.260"/>
    <p1510:client id="{F1B6E4DC-5D2F-9079-3CA4-938BBE5E2861}" v="4266" dt="2024-05-05T18:22:4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1"/>
    </inkml:context>
    <inkml:brush xml:id="br0">
      <inkml:brushProperty name="width" value="0.1" units="cm"/>
      <inkml:brushProperty name="height" value="0.1" units="cm"/>
    </inkml:brush>
  </inkml:definitions>
  <inkml:trace contextRef="#ctx0" brushRef="#br0">10694 6701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2"/>
    </inkml:context>
    <inkml:brush xml:id="br0">
      <inkml:brushProperty name="width" value="0.1" units="cm"/>
      <inkml:brushProperty name="height" value="0.1" units="cm"/>
    </inkml:brush>
  </inkml:definitions>
  <inkml:trace contextRef="#ctx0" brushRef="#br0">10694 6701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3"/>
    </inkml:context>
    <inkml:brush xml:id="br0">
      <inkml:brushProperty name="width" value="0.1" units="cm"/>
      <inkml:brushProperty name="height" value="0.1" units="cm"/>
    </inkml:brush>
  </inkml:definitions>
  <inkml:trace contextRef="#ctx0" brushRef="#br0">10694 6701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4"/>
    </inkml:context>
    <inkml:brush xml:id="br0">
      <inkml:brushProperty name="width" value="0.1" units="cm"/>
      <inkml:brushProperty name="height" value="0.1" units="cm"/>
    </inkml:brush>
  </inkml:definitions>
  <inkml:trace contextRef="#ctx0" brushRef="#br0">18961 14893 16383 0 0,'5'0'0'0'0,"7"0"0"0"0,7 0 0 0 0,5 0 0 0 0,4 0 0 0 0,2 0 0 0 0,2 0 0 0 0,0 0 0 0 0,0 0 0 0 0,0 0 0 0 0,-1 0 0 0 0,0 0 0 0 0,0 0 0 0 0,0 0 0 0 0,0-5 0 0 0,0-2 0 0 0,-1 1 0 0 0,1 0 0 0 0,-1 2 0 0 0,-4-3 0 0 0,-2-1 0 0 0,0 1 0 0 0,1 1 0 0 0,2 3 0 0 0,-4 6 0 0 0,-1 3 0 0 0,-3 5 0 0 0,-1 2 0 0 0,3-2 0 0 0,-3 2 0 0 0,1-1 0 0 0,-3 3 0 0 0,-4 4 0 0 0,1-1 0 0 0,-1 1 0 0 0,2-2 0 0 0,-2 1 0 0 0,4-3 0 0 0,-3 2 0 0 0,4-3 0 0 0,-3 3 0 0 0,2-3 0 0 0,-1 2 0 0 0,-4 4 0 0 0,2-2 0 0 0,-2 1 0 0 0,3-3 0 0 0,-1 2 0 0 0,3-3 0 0 0,-2 2 0 0 0,2 3 0 0 0,-2 3 0 0 0,-3 3 0 0 0,2-3 0 0 0,-1 0 0 0 0,-3 1 0 0 0,-3 2 0 0 0,3-3 0 0 0,-1-1 0 0 0,5-4 0 0 0,-1 0 0 0 0,-2 2 0 0 0,2-2 0 0 0,-1 1 0 0 0,-1 3 0 0 0,-4 2 0 0 0,3-2 0 0 0,0 0 0 0 0,-2 1 0 0 0,-1 2 0 0 0,-3 3 0 0 0,4-5 0 0 0,1 0 0 0 0,4-4 0 0 0,0 0 0 0 0,-2 1 0 0 0,-3 4 0 0 0,-2 2 0 0 0,-3 2 0 0 0,-1 1 0 0 0,5-3 0 0 0,0-2 0 0 0,1 0 0 0 0,-3 2 0 0 0,0 1 0 0 0,-2 2 0 0 0,-1 1 0 0 0,-1 0 0 0 0,0 1 0 0 0,0 0 0 0 0,0 0 0 0 0,-1-1 0 0 0,1 1 0 0 0,0 0 0 0 0,0 0 0 0 0,-5-6 0 0 0,-2-1 0 0 0,0 0 0 0 0,-3-4 0 0 0,-1 0 0 0 0,-3-3 0 0 0,-5-5 0 0 0,1 1 0 0 0,4 3 0 0 0,-2-1 0 0 0,3 3 0 0 0,-2-3 0 0 0,-4-3 0 0 0,2 1 0 0 0,-2-1 0 0 0,2 2 0 0 0,0-1 0 0 0,-4-3 0 0 0,-2-3 0 0 0,-4-2 0 0 0,4 2 0 0 0,0 1 0 0 0,-1-2 0 0 0,-2-1 0 0 0,4 4 0 0 0,0-1 0 0 0,-2 0 0 0 0,-1-3 0 0 0,-2-1 0 0 0,-2-2 0 0 0,0-1 0 0 0,-2-1 0 0 0,0 0 0 0 0,0-1 0 0 0,0 1 0 0 0,0 0 0 0 0,0-1 0 0 0,1 1 0 0 0,-1 0 0 0 0,0 0 0 0 0,0 0 0 0 0,1 0 0 0 0,-1 0 0 0 0,0 0 0 0 0,1 0 0 0 0,-1 0 0 0 0,0 0 0 0 0,1 0 0 0 0,-1 0 0 0 0,0 0 0 0 0,1 0 0 0 0,4-5 0 0 0,2-2 0 0 0,0 0 0 0 0,-1 2 0 0 0,-2 1 0 0 0,-1 2 0 0 0,-2-4 0 0 0,0-2 0 0 0,5-4 0 0 0,1 0 0 0 0,0 2 0 0 0,3-3 0 0 0,1 2 0 0 0,3-4 0 0 0,0 2 0 0 0,2-3 0 0 0,-1 2 0 0 0,2-3 0 0 0,-2 3 0 0 0,2-3 0 0 0,4-3 0 0 0,-3 2 0 0 0,2-1 0 0 0,2-3 0 0 0,-2 2 0 0 0,0 0 0 0 0,3-2 0 0 0,2-3 0 0 0,2-2 0 0 0,3-2 0 0 0,-5-1 0 0 0,-1 0 0 0 0,0-1 0 0 0,-3 5 0 0 0,0 2 0 0 0,2-1 0 0 0,1 0 0 0 0,-2 3 0 0 0,0 0 0 0 0,1-1 0 0 0,2-1 0 0 0,-2 2 0 0 0,-1 0 0 0 0,1-1 0 0 0,3-2 0 0 0,1-2 0 0 0,-3 4 0 0 0,0 0 0 0 0,0-1 0 0 0,2-2 0 0 0,1-1 0 0 0,2-2 0 0 0,1-1 0 0 0,1 0 0 0 0,0-1 0 0 0,1 0 0 0 0,-1 0 0 0 0,0 0 0 0 0,0 0 0 0 0,1 0 0 0 0,-1 1 0 0 0,0-1 0 0 0,0 0 0 0 0,5 1 0 0 0,2-1 0 0 0,-1 0 0 0 0,0 1 0 0 0,-2-1 0 0 0,3 0 0 0 0,1 1 0 0 0,5 4 0 0 0,-1 2 0 0 0,-2 0 0 0 0,-3-1 0 0 0,-2-2 0 0 0,3 4 0 0 0,5 6 0 0 0,1 0 0 0 0,3 4 0 0 0,-2-2 0 0 0,3 2 0 0 0,2 3 0 0 0,-1-2 0 0 0,1 1 0 0 0,2 3 0 0 0,3-3 0 0 0,-3-5 0 0 0,0 1 0 0 0,1 2 0 0 0,3 4 0 0 0,1 3 0 0 0,2 3 0 0 0,1 2 0 0 0,0 1 0 0 0,-4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5"/>
    </inkml:context>
    <inkml:brush xml:id="br0">
      <inkml:brushProperty name="width" value="0.1" units="cm"/>
      <inkml:brushProperty name="height" value="0.1" units="cm"/>
    </inkml:brush>
  </inkml:definitions>
  <inkml:trace contextRef="#ctx0" brushRef="#br0">16010 14144 16383 0 0,'5'0'0'0'0,"7"0"0"0"0,7 0 0 0 0,5 0 0 0 0,4 0 0 0 0,2 0 0 0 0,-3-5 0 0 0,-2-2 0 0 0,-5-5 0 0 0,-1 0 0 0 0,2 1 0 0 0,3 3 0 0 0,-3-2 0 0 0,0 0 0 0 0,1 3 0 0 0,-2-4 0 0 0,1 0 0 0 0,1 3 0 0 0,2 2 0 0 0,3 2 0 0 0,-4-3 0 0 0,0-1 0 0 0,-4-4 0 0 0,0 0 0 0 0,2 2 0 0 0,2 3 0 0 0,-2-3 0 0 0,0 1 0 0 0,2 1 0 0 0,2 2 0 0 0,2-2 0 0 0,2-1 0 0 0,1 1 0 0 0,1 3 0 0 0,-6-4 0 0 0,0-5 0 0 0,-1 0 0 0 0,2 2 0 0 0,1 3 0 0 0,-4-2 0 0 0,0 1 0 0 0,0 2 0 0 0,3 2 0 0 0,1 3 0 0 0,-4-4 0 0 0,0-1 0 0 0,-5-4 0 0 0,1 0 0 0 0,2 3 0 0 0,2 1 0 0 0,-2-2 0 0 0,0 1 0 0 0,2 1 0 0 0,2 3 0 0 0,2 1 0 0 0,2 2 0 0 0,-4-4 0 0 0,-2-1 0 0 0,2 1 0 0 0,1 1 0 0 0,1 2 0 0 0,2 1 0 0 0,-5-5 0 0 0,-1 0 0 0 0,1 1 0 0 0,2 1 0 0 0,1 1 0 0 0,2 2 0 0 0,0 1 0 0 0,2 1 0 0 0,0 0 0 0 0,0 0 0 0 0,0 0 0 0 0,-1 1 0 0 0,1-1 0 0 0,0 0 0 0 0,0 0 0 0 0,0 0 0 0 0,-1 0 0 0 0,1 0 0 0 0,0 0 0 0 0,-1 0 0 0 0,1 0 0 0 0,0 0 0 0 0,-6 5 0 0 0,-1 2 0 0 0,0 0 0 0 0,1-2 0 0 0,2-1 0 0 0,2-2 0 0 0,-5 5 0 0 0,-1 0 0 0 0,1 5 0 0 0,2 0 0 0 0,1-2 0 0 0,1-2 0 0 0,2-4 0 0 0,0 4 0 0 0,1 0 0 0 0,0-1 0 0 0,0-2 0 0 0,-5 4 0 0 0,-2 0 0 0 0,0-2 0 0 0,-4 4 0 0 0,0-1 0 0 0,2-1 0 0 0,2 2 0 0 0,2 0 0 0 0,-2 3 0 0 0,-2-1 0 0 0,2-2 0 0 0,-4 1 0 0 0,1 0 0 0 0,1-3 0 0 0,-3 2 0 0 0,1 0 0 0 0,2-2 0 0 0,-3 2 0 0 0,1 0 0 0 0,-3 2 0 0 0,0 0 0 0 0,4-2 0 0 0,2-4 0 0 0,-2 3 0 0 0,0-1 0 0 0,-3 4 0 0 0,0-1 0 0 0,3-2 0 0 0,-2 2 0 0 0,0 0 0 0 0,-3 2 0 0 0,2-1 0 0 0,2 3 0 0 0,-2 3 0 0 0,1-1 0 0 0,3-3 0 0 0,-3 0 0 0 0,-4 3 0 0 0,0-1 0 0 0,-2 1 0 0 0,2-2 0 0 0,-2 1 0 0 0,2-2 0 0 0,-1 2 0 0 0,-3 3 0 0 0,2 3 0 0 0,3-2 0 0 0,0 0 0 0 0,-3 3 0 0 0,-5 1 0 0 0,3-3 0 0 0,-1 0 0 0 0,3-3 0 0 0,-1-1 0 0 0,4-3 0 0 0,-3 2 0 0 0,-2 2 0 0 0,2-1 0 0 0,-1 1 0 0 0,-3 2 0 0 0,2-1 0 0 0,0 0 0 0 0,-3 2 0 0 0,-2 3 0 0 0,3-4 0 0 0,0 1 0 0 0,-2 2 0 0 0,-1 1 0 0 0,2-3 0 0 0,1 0 0 0 0,-1 1 0 0 0,2-3 0 0 0,1 0 0 0 0,-3 2 0 0 0,4-2 0 0 0,-1-1 0 0 0,-3 3 0 0 0,4-2 0 0 0,-1-1 0 0 0,-3 3 0 0 0,-2 3 0 0 0,3-3 0 0 0,0-1 0 0 0,-1 3 0 0 0,2-4 0 0 0,1 0 0 0 0,-3 2 0 0 0,3-2 0 0 0,0-11 0 0 0,-2-11 0 0 0,-3-11 0 0 0,-2-9 0 0 0,-2-5 0 0 0,-1-4 0 0 0,-1-1 0 0 0,0-1 0 0 0,-1 0 0 0 0,1 1 0 0 0,-1 0 0 0 0,1 0 0 0 0,0 1 0 0 0,0 1 0 0 0,0-1 0 0 0,0 0 0 0 0,0 1 0 0 0,0-1 0 0 0,0 0 0 0 0,0 1 0 0 0,0-1 0 0 0,0 1 0 0 0,0 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5T18:10:40.876"/>
    </inkml:context>
    <inkml:brush xml:id="br0">
      <inkml:brushProperty name="width" value="0.1" units="cm"/>
      <inkml:brushProperty name="height" value="0.1" units="cm"/>
    </inkml:brush>
  </inkml:definitions>
  <inkml:trace contextRef="#ctx0" brushRef="#br0">19238 14889 16383 0 0,'-5'0'0'0'0,"-7"0"0"0"0,-7 0 0 0 0,0-6 0 0 0,-2 0 0 0 0,-2-1 0 0 0,-3 2 0 0 0,-3 1 0 0 0,0 1 0 0 0,-2 2 0 0 0,5-5 0 0 0,2 0 0 0 0,0-1 0 0 0,-2-3 0 0 0,-1-1 0 0 0,-2 3 0 0 0,0 1 0 0 0,-2 3 0 0 0,1 2 0 0 0,-1 1 0 0 0,0 1 0 0 0,5-5 0 0 0,2-2 0 0 0,0 1 0 0 0,-2 1 0 0 0,0 2 0 0 0,-3 0 0 0 0,0 2 0 0 0,-1 1 0 0 0,4-5 0 0 0,2-2 0 0 0,0 0 0 0 0,-2 2 0 0 0,-1 2 0 0 0,-1 1 0 0 0,3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7.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7CF53-0E06-3DF0-BCC9-EF96EBFA0045}"/>
              </a:ext>
            </a:extLst>
          </p:cNvPr>
          <p:cNvSpPr>
            <a:spLocks noGrp="1"/>
          </p:cNvSpPr>
          <p:nvPr>
            <p:ph type="ctrTitle"/>
          </p:nvPr>
        </p:nvSpPr>
        <p:spPr>
          <a:xfrm>
            <a:off x="1677666" y="2509267"/>
            <a:ext cx="8751131" cy="1525900"/>
          </a:xfrm>
        </p:spPr>
        <p:txBody>
          <a:bodyPr>
            <a:normAutofit/>
          </a:bodyPr>
          <a:lstStyle/>
          <a:p>
            <a:pPr algn="l"/>
            <a:r>
              <a:rPr lang="en-US" sz="4800">
                <a:solidFill>
                  <a:srgbClr val="FFFFFF"/>
                </a:solidFill>
                <a:ea typeface="+mj-lt"/>
                <a:cs typeface="+mj-lt"/>
              </a:rPr>
              <a:t>Harnessing </a:t>
            </a:r>
            <a:r>
              <a:rPr lang="en-US" sz="4800" err="1">
                <a:solidFill>
                  <a:srgbClr val="FFFFFF"/>
                </a:solidFill>
                <a:ea typeface="+mj-lt"/>
                <a:cs typeface="+mj-lt"/>
              </a:rPr>
              <a:t>OCaml</a:t>
            </a:r>
            <a:r>
              <a:rPr lang="en-US" sz="4800">
                <a:solidFill>
                  <a:srgbClr val="FFFFFF"/>
                </a:solidFill>
                <a:ea typeface="+mj-lt"/>
                <a:cs typeface="+mj-lt"/>
              </a:rPr>
              <a:t> for</a:t>
            </a:r>
            <a:endParaRPr lang="en-US"/>
          </a:p>
          <a:p>
            <a:pPr algn="l"/>
            <a:r>
              <a:rPr lang="en-US" sz="4800">
                <a:solidFill>
                  <a:srgbClr val="FFFFFF"/>
                </a:solidFill>
              </a:rPr>
              <a:t>Parallel Programming</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8AA10D-7727-22E2-B68A-3AA5314DE1B1}"/>
              </a:ext>
            </a:extLst>
          </p:cNvPr>
          <p:cNvSpPr>
            <a:spLocks noGrp="1"/>
          </p:cNvSpPr>
          <p:nvPr>
            <p:ph type="subTitle" idx="1"/>
          </p:nvPr>
        </p:nvSpPr>
        <p:spPr>
          <a:xfrm>
            <a:off x="1782380" y="4434377"/>
            <a:ext cx="7055893" cy="1696489"/>
          </a:xfrm>
        </p:spPr>
        <p:txBody>
          <a:bodyPr vert="horz" lIns="91440" tIns="45720" rIns="91440" bIns="45720" rtlCol="0" anchor="t">
            <a:normAutofit fontScale="92500" lnSpcReduction="20000"/>
          </a:bodyPr>
          <a:lstStyle/>
          <a:p>
            <a:pPr algn="l"/>
            <a:r>
              <a:rPr lang="en-US" sz="2800" u="sng">
                <a:solidFill>
                  <a:srgbClr val="FFFFFF"/>
                </a:solidFill>
              </a:rPr>
              <a:t>Team Number 4</a:t>
            </a:r>
            <a:r>
              <a:rPr lang="en-US" sz="2800">
                <a:solidFill>
                  <a:srgbClr val="FFFFFF"/>
                </a:solidFill>
              </a:rPr>
              <a:t>:</a:t>
            </a:r>
          </a:p>
          <a:p>
            <a:pPr algn="l"/>
            <a:r>
              <a:rPr lang="en-US" sz="2800">
                <a:solidFill>
                  <a:srgbClr val="FFFFFF"/>
                </a:solidFill>
                <a:ea typeface="+mn-lt"/>
                <a:cs typeface="+mn-lt"/>
              </a:rPr>
              <a:t>Keshav Chandak (IMT2021003)</a:t>
            </a:r>
            <a:endParaRPr lang="en-US" sz="2800">
              <a:solidFill>
                <a:srgbClr val="000000"/>
              </a:solidFill>
              <a:ea typeface="+mn-lt"/>
              <a:cs typeface="+mn-lt"/>
            </a:endParaRPr>
          </a:p>
          <a:p>
            <a:pPr algn="l"/>
            <a:r>
              <a:rPr lang="en-US" sz="2800">
                <a:solidFill>
                  <a:srgbClr val="FFFFFF"/>
                </a:solidFill>
                <a:ea typeface="+mn-lt"/>
                <a:cs typeface="+mn-lt"/>
              </a:rPr>
              <a:t>Sunny Kaushik (IMT2021007)</a:t>
            </a:r>
            <a:endParaRPr lang="en-US" sz="2800">
              <a:solidFill>
                <a:srgbClr val="000000"/>
              </a:solidFill>
              <a:ea typeface="+mn-lt"/>
              <a:cs typeface="+mn-lt"/>
            </a:endParaRPr>
          </a:p>
          <a:p>
            <a:pPr algn="l"/>
            <a:r>
              <a:rPr lang="en-US" sz="2800">
                <a:solidFill>
                  <a:srgbClr val="FFFFFF"/>
                </a:solidFill>
              </a:rPr>
              <a:t>Rohit Shah (IMT2021027)</a:t>
            </a:r>
          </a:p>
        </p:txBody>
      </p:sp>
      <p:sp>
        <p:nvSpPr>
          <p:cNvPr id="5" name="Title 1">
            <a:extLst>
              <a:ext uri="{FF2B5EF4-FFF2-40B4-BE49-F238E27FC236}">
                <a16:creationId xmlns:a16="http://schemas.microsoft.com/office/drawing/2014/main" id="{0C7D3073-E455-C348-4E24-9EBC99E218C3}"/>
              </a:ext>
            </a:extLst>
          </p:cNvPr>
          <p:cNvSpPr txBox="1">
            <a:spLocks/>
          </p:cNvSpPr>
          <p:nvPr/>
        </p:nvSpPr>
        <p:spPr>
          <a:xfrm>
            <a:off x="1679812" y="729836"/>
            <a:ext cx="8751131" cy="15259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solidFill>
                  <a:srgbClr val="FFFFFF"/>
                </a:solidFill>
              </a:rPr>
              <a:t>Implementation &amp; Study Project:</a:t>
            </a:r>
          </a:p>
        </p:txBody>
      </p:sp>
    </p:spTree>
    <p:extLst>
      <p:ext uri="{BB962C8B-B14F-4D97-AF65-F5344CB8AC3E}">
        <p14:creationId xmlns:p14="http://schemas.microsoft.com/office/powerpoint/2010/main" val="78154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Perf tool – on nbody.exe</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C7A9C8C-635A-06B8-EBD0-BD5E8959299A}"/>
              </a:ext>
            </a:extLst>
          </p:cNvPr>
          <p:cNvSpPr>
            <a:spLocks noGrp="1"/>
          </p:cNvSpPr>
          <p:nvPr>
            <p:ph idx="1"/>
          </p:nvPr>
        </p:nvSpPr>
        <p:spPr>
          <a:xfrm>
            <a:off x="107515" y="1856940"/>
            <a:ext cx="4910204" cy="4351338"/>
          </a:xfrm>
        </p:spPr>
        <p:txBody>
          <a:bodyPr vert="horz" lIns="91440" tIns="45720" rIns="91440" bIns="45720" rtlCol="0" anchor="t">
            <a:normAutofit/>
          </a:bodyPr>
          <a:lstStyle/>
          <a:p>
            <a:pPr marL="0" indent="0">
              <a:buNone/>
            </a:pPr>
            <a:r>
              <a:rPr lang="en-US"/>
              <a:t>Provides insights into:</a:t>
            </a:r>
          </a:p>
          <a:p>
            <a:pPr marL="457200" indent="-457200"/>
            <a:r>
              <a:rPr lang="en-US"/>
              <a:t>Program execution</a:t>
            </a:r>
          </a:p>
          <a:p>
            <a:pPr marL="457200" indent="-457200"/>
            <a:r>
              <a:rPr lang="en-US"/>
              <a:t>CPU usage</a:t>
            </a:r>
          </a:p>
          <a:p>
            <a:pPr marL="457200" indent="-457200"/>
            <a:r>
              <a:rPr lang="en-US">
                <a:highlight>
                  <a:srgbClr val="FFFF00"/>
                </a:highlight>
              </a:rPr>
              <a:t>Function call traces</a:t>
            </a:r>
            <a:r>
              <a:rPr lang="en-US"/>
              <a:t> (IMP)</a:t>
            </a:r>
          </a:p>
          <a:p>
            <a:pPr marL="457200" indent="-457200"/>
            <a:endParaRPr lang="en-US"/>
          </a:p>
          <a:p>
            <a:pPr marL="0" indent="0">
              <a:buNone/>
            </a:pPr>
            <a:r>
              <a:rPr lang="en-US" b="1" i="1"/>
              <a:t>advance</a:t>
            </a:r>
            <a:r>
              <a:rPr lang="en-US"/>
              <a:t> function of nbody.exe</a:t>
            </a:r>
          </a:p>
          <a:p>
            <a:pPr marL="0" indent="0">
              <a:buNone/>
            </a:pPr>
            <a:r>
              <a:rPr lang="en-US"/>
              <a:t>accounts for 99.43% of total execution time</a:t>
            </a:r>
          </a:p>
        </p:txBody>
      </p:sp>
      <p:pic>
        <p:nvPicPr>
          <p:cNvPr id="8" name="Picture 7" descr="A screenshot of a computer program&#10;&#10;Description automatically generated">
            <a:extLst>
              <a:ext uri="{FF2B5EF4-FFF2-40B4-BE49-F238E27FC236}">
                <a16:creationId xmlns:a16="http://schemas.microsoft.com/office/drawing/2014/main" id="{06C6C2ED-D088-DB33-D7F7-A6CBEC564CFB}"/>
              </a:ext>
            </a:extLst>
          </p:cNvPr>
          <p:cNvPicPr>
            <a:picLocks noChangeAspect="1"/>
          </p:cNvPicPr>
          <p:nvPr/>
        </p:nvPicPr>
        <p:blipFill>
          <a:blip r:embed="rId2"/>
          <a:stretch>
            <a:fillRect/>
          </a:stretch>
        </p:blipFill>
        <p:spPr>
          <a:xfrm>
            <a:off x="5028097" y="1858027"/>
            <a:ext cx="7167095" cy="4624192"/>
          </a:xfrm>
          <a:prstGeom prst="rect">
            <a:avLst/>
          </a:prstGeom>
        </p:spPr>
      </p:pic>
    </p:spTree>
    <p:extLst>
      <p:ext uri="{BB962C8B-B14F-4D97-AF65-F5344CB8AC3E}">
        <p14:creationId xmlns:p14="http://schemas.microsoft.com/office/powerpoint/2010/main" val="264125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Amdahl's law for nbody.exe</a:t>
            </a:r>
            <a:endParaRPr lang="en-US" sz="4000">
              <a:solidFill>
                <a:srgbClr val="000000"/>
              </a:solidFill>
              <a:ea typeface="+mj-lt"/>
              <a:cs typeface="+mj-lt"/>
            </a:endParaRPr>
          </a:p>
          <a:p>
            <a:endParaRPr lang="en-US"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496585" y="1960504"/>
            <a:ext cx="11513077" cy="4632248"/>
          </a:xfrm>
        </p:spPr>
        <p:txBody>
          <a:bodyPr vert="horz" lIns="91440" tIns="45720" rIns="91440" bIns="45720" rtlCol="0" anchor="t">
            <a:noAutofit/>
          </a:bodyPr>
          <a:lstStyle/>
          <a:p>
            <a:pPr marL="0" indent="0">
              <a:buNone/>
            </a:pPr>
            <a:r>
              <a:rPr lang="en-US"/>
              <a:t>We have (p = .943) and assuming infinite degree of parallelism (s —&gt; ∞)</a:t>
            </a:r>
          </a:p>
          <a:p>
            <a:pPr marL="0" indent="0">
              <a:buNone/>
            </a:pPr>
            <a:endParaRPr lang="en-US"/>
          </a:p>
          <a:p>
            <a:pPr marL="0" indent="0">
              <a:buNone/>
            </a:pPr>
            <a:endParaRPr lang="en-US"/>
          </a:p>
          <a:p>
            <a:pPr marL="0" indent="0">
              <a:buNone/>
            </a:pPr>
            <a:endParaRPr lang="en-US"/>
          </a:p>
          <a:p>
            <a:pPr marL="0" indent="0">
              <a:buNone/>
            </a:pPr>
            <a:r>
              <a:rPr lang="en-US"/>
              <a:t>However, considering practical scenario (s = 8)</a:t>
            </a:r>
          </a:p>
          <a:p>
            <a:pPr marL="0" indent="0">
              <a:buNone/>
            </a:pPr>
            <a:endParaRPr lang="en-US"/>
          </a:p>
          <a:p>
            <a:pPr marL="0" indent="0">
              <a:buNone/>
            </a:pPr>
            <a:endParaRPr lang="en-US"/>
          </a:p>
          <a:p>
            <a:pPr marL="0" indent="0">
              <a:buNone/>
            </a:pPr>
            <a:endParaRPr lang="en-US"/>
          </a:p>
          <a:p>
            <a:pPr marL="0" indent="0">
              <a:buNone/>
            </a:pPr>
            <a:r>
              <a:rPr lang="en-US"/>
              <a:t>For (p &lt; .9) max speedup possible is only 2 times.</a:t>
            </a:r>
          </a:p>
          <a:p>
            <a:pPr marL="0" indent="0">
              <a:buNone/>
            </a:pPr>
            <a:endParaRPr lang="en-US"/>
          </a:p>
        </p:txBody>
      </p:sp>
      <p:pic>
        <p:nvPicPr>
          <p:cNvPr id="4" name="Picture 3">
            <a:extLst>
              <a:ext uri="{FF2B5EF4-FFF2-40B4-BE49-F238E27FC236}">
                <a16:creationId xmlns:a16="http://schemas.microsoft.com/office/drawing/2014/main" id="{B3B7AE0B-1366-56F5-BB96-F2E6122A56F8}"/>
              </a:ext>
            </a:extLst>
          </p:cNvPr>
          <p:cNvPicPr>
            <a:picLocks noChangeAspect="1"/>
          </p:cNvPicPr>
          <p:nvPr/>
        </p:nvPicPr>
        <p:blipFill>
          <a:blip r:embed="rId2"/>
          <a:stretch>
            <a:fillRect/>
          </a:stretch>
        </p:blipFill>
        <p:spPr>
          <a:xfrm>
            <a:off x="3796626" y="2587408"/>
            <a:ext cx="4619625" cy="952500"/>
          </a:xfrm>
          <a:prstGeom prst="rect">
            <a:avLst/>
          </a:prstGeom>
        </p:spPr>
      </p:pic>
      <p:pic>
        <p:nvPicPr>
          <p:cNvPr id="6" name="Picture 5" descr="A black line with numbers&#10;&#10;Description automatically generated">
            <a:extLst>
              <a:ext uri="{FF2B5EF4-FFF2-40B4-BE49-F238E27FC236}">
                <a16:creationId xmlns:a16="http://schemas.microsoft.com/office/drawing/2014/main" id="{8055289F-B6ED-29F8-8232-DD4A4D165213}"/>
              </a:ext>
            </a:extLst>
          </p:cNvPr>
          <p:cNvPicPr>
            <a:picLocks noChangeAspect="1"/>
          </p:cNvPicPr>
          <p:nvPr/>
        </p:nvPicPr>
        <p:blipFill>
          <a:blip r:embed="rId3"/>
          <a:stretch>
            <a:fillRect/>
          </a:stretch>
        </p:blipFill>
        <p:spPr>
          <a:xfrm>
            <a:off x="3648988" y="4543230"/>
            <a:ext cx="4914900" cy="923925"/>
          </a:xfrm>
          <a:prstGeom prst="rect">
            <a:avLst/>
          </a:prstGeom>
        </p:spPr>
      </p:pic>
    </p:spTree>
    <p:extLst>
      <p:ext uri="{BB962C8B-B14F-4D97-AF65-F5344CB8AC3E}">
        <p14:creationId xmlns:p14="http://schemas.microsoft.com/office/powerpoint/2010/main" val="29363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46413" y="397680"/>
            <a:ext cx="9888496" cy="900131"/>
          </a:xfrm>
        </p:spPr>
        <p:txBody>
          <a:bodyPr anchor="t">
            <a:normAutofit fontScale="90000"/>
          </a:bodyPr>
          <a:lstStyle/>
          <a:p>
            <a:r>
              <a:rPr lang="en-US" sz="4000">
                <a:solidFill>
                  <a:schemeClr val="bg1"/>
                </a:solidFill>
              </a:rPr>
              <a:t>Limitations of divide &amp; conquer approach in recursive algorithms (height of binary tree)</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496585" y="1960504"/>
            <a:ext cx="11513077" cy="4632248"/>
          </a:xfrm>
        </p:spPr>
        <p:txBody>
          <a:bodyPr vert="horz" lIns="91440" tIns="45720" rIns="91440" bIns="45720" rtlCol="0" anchor="t">
            <a:noAutofit/>
          </a:bodyPr>
          <a:lstStyle/>
          <a:p>
            <a:pPr marL="0" indent="0">
              <a:buNone/>
            </a:pPr>
            <a:r>
              <a:rPr lang="en-US"/>
              <a:t>Working of parallel recursive algorithm – leading to deadlock</a:t>
            </a:r>
          </a:p>
        </p:txBody>
      </p:sp>
      <p:pic>
        <p:nvPicPr>
          <p:cNvPr id="4" name="Picture 3" descr="A diagram of a tree&#10;&#10;Description automatically generated">
            <a:extLst>
              <a:ext uri="{FF2B5EF4-FFF2-40B4-BE49-F238E27FC236}">
                <a16:creationId xmlns:a16="http://schemas.microsoft.com/office/drawing/2014/main" id="{764F8A8F-D497-AB0C-16A9-C1CBACBCF1D2}"/>
              </a:ext>
            </a:extLst>
          </p:cNvPr>
          <p:cNvPicPr>
            <a:picLocks noChangeAspect="1"/>
          </p:cNvPicPr>
          <p:nvPr/>
        </p:nvPicPr>
        <p:blipFill rotWithShape="1">
          <a:blip r:embed="rId2"/>
          <a:srcRect l="17630" r="1156" b="187"/>
          <a:stretch/>
        </p:blipFill>
        <p:spPr>
          <a:xfrm>
            <a:off x="5499888" y="2743020"/>
            <a:ext cx="6211715" cy="4059566"/>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CCEA53-16FB-3750-F9C7-8D4BDB7F13A6}"/>
                  </a:ext>
                </a:extLst>
              </p14:cNvPr>
              <p14:cNvContentPartPr/>
              <p14:nvPr/>
            </p14:nvContentPartPr>
            <p14:xfrm>
              <a:off x="4055464" y="2781984"/>
              <a:ext cx="11482" cy="11482"/>
            </p14:xfrm>
          </p:contentPart>
        </mc:Choice>
        <mc:Fallback xmlns="">
          <p:pic>
            <p:nvPicPr>
              <p:cNvPr id="7" name="Ink 6">
                <a:extLst>
                  <a:ext uri="{FF2B5EF4-FFF2-40B4-BE49-F238E27FC236}">
                    <a16:creationId xmlns:a16="http://schemas.microsoft.com/office/drawing/2014/main" id="{83CCEA53-16FB-3750-F9C7-8D4BDB7F13A6}"/>
                  </a:ext>
                </a:extLst>
              </p:cNvPr>
              <p:cNvPicPr/>
              <p:nvPr/>
            </p:nvPicPr>
            <p:blipFill>
              <a:blip r:embed="rId4"/>
              <a:stretch>
                <a:fillRect/>
              </a:stretch>
            </p:blipFill>
            <p:spPr>
              <a:xfrm>
                <a:off x="3481364" y="2207884"/>
                <a:ext cx="1148200" cy="1148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75672A88-9CC0-85A8-43A4-32A89522D34D}"/>
                  </a:ext>
                </a:extLst>
              </p14:cNvPr>
              <p14:cNvContentPartPr/>
              <p14:nvPr/>
            </p14:nvContentPartPr>
            <p14:xfrm>
              <a:off x="4055464" y="2781984"/>
              <a:ext cx="11482" cy="11482"/>
            </p14:xfrm>
          </p:contentPart>
        </mc:Choice>
        <mc:Fallback xmlns="">
          <p:pic>
            <p:nvPicPr>
              <p:cNvPr id="8" name="Ink 7">
                <a:extLst>
                  <a:ext uri="{FF2B5EF4-FFF2-40B4-BE49-F238E27FC236}">
                    <a16:creationId xmlns:a16="http://schemas.microsoft.com/office/drawing/2014/main" id="{75672A88-9CC0-85A8-43A4-32A89522D34D}"/>
                  </a:ext>
                </a:extLst>
              </p:cNvPr>
              <p:cNvPicPr/>
              <p:nvPr/>
            </p:nvPicPr>
            <p:blipFill>
              <a:blip r:embed="rId4"/>
              <a:stretch>
                <a:fillRect/>
              </a:stretch>
            </p:blipFill>
            <p:spPr>
              <a:xfrm>
                <a:off x="3481364" y="2207884"/>
                <a:ext cx="1148200" cy="114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0C792AE-C713-6419-C81D-7C283CC1545A}"/>
                  </a:ext>
                </a:extLst>
              </p14:cNvPr>
              <p14:cNvContentPartPr/>
              <p14:nvPr/>
            </p14:nvContentPartPr>
            <p14:xfrm>
              <a:off x="4055464" y="2781984"/>
              <a:ext cx="11482" cy="11482"/>
            </p14:xfrm>
          </p:contentPart>
        </mc:Choice>
        <mc:Fallback xmlns="">
          <p:pic>
            <p:nvPicPr>
              <p:cNvPr id="9" name="Ink 8">
                <a:extLst>
                  <a:ext uri="{FF2B5EF4-FFF2-40B4-BE49-F238E27FC236}">
                    <a16:creationId xmlns:a16="http://schemas.microsoft.com/office/drawing/2014/main" id="{40C792AE-C713-6419-C81D-7C283CC1545A}"/>
                  </a:ext>
                </a:extLst>
              </p:cNvPr>
              <p:cNvPicPr/>
              <p:nvPr/>
            </p:nvPicPr>
            <p:blipFill>
              <a:blip r:embed="rId4"/>
              <a:stretch>
                <a:fillRect/>
              </a:stretch>
            </p:blipFill>
            <p:spPr>
              <a:xfrm>
                <a:off x="3481364" y="2207884"/>
                <a:ext cx="1148200" cy="1148200"/>
              </a:xfrm>
              <a:prstGeom prst="rect">
                <a:avLst/>
              </a:prstGeom>
            </p:spPr>
          </p:pic>
        </mc:Fallback>
      </mc:AlternateContent>
      <p:sp>
        <p:nvSpPr>
          <p:cNvPr id="27" name="TextBox 26">
            <a:extLst>
              <a:ext uri="{FF2B5EF4-FFF2-40B4-BE49-F238E27FC236}">
                <a16:creationId xmlns:a16="http://schemas.microsoft.com/office/drawing/2014/main" id="{C150B9ED-1FB3-E456-32B4-6B3DF61F85C3}"/>
              </a:ext>
            </a:extLst>
          </p:cNvPr>
          <p:cNvSpPr txBox="1"/>
          <p:nvPr/>
        </p:nvSpPr>
        <p:spPr>
          <a:xfrm>
            <a:off x="8504144" y="365778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threads_left</a:t>
            </a:r>
            <a:r>
              <a:rPr lang="en-US"/>
              <a:t> = 8</a:t>
            </a:r>
          </a:p>
        </p:txBody>
      </p:sp>
      <p:sp>
        <p:nvSpPr>
          <p:cNvPr id="28" name="TextBox 27">
            <a:extLst>
              <a:ext uri="{FF2B5EF4-FFF2-40B4-BE49-F238E27FC236}">
                <a16:creationId xmlns:a16="http://schemas.microsoft.com/office/drawing/2014/main" id="{7927A23B-AC84-A06A-C3CA-32D17A640E7C}"/>
              </a:ext>
            </a:extLst>
          </p:cNvPr>
          <p:cNvSpPr txBox="1"/>
          <p:nvPr/>
        </p:nvSpPr>
        <p:spPr>
          <a:xfrm>
            <a:off x="10017100" y="4414940"/>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threads_left</a:t>
            </a:r>
            <a:r>
              <a:rPr lang="en-US"/>
              <a:t> = 6</a:t>
            </a:r>
          </a:p>
        </p:txBody>
      </p:sp>
      <p:sp>
        <p:nvSpPr>
          <p:cNvPr id="29" name="TextBox 28">
            <a:extLst>
              <a:ext uri="{FF2B5EF4-FFF2-40B4-BE49-F238E27FC236}">
                <a16:creationId xmlns:a16="http://schemas.microsoft.com/office/drawing/2014/main" id="{5113ECE3-1D04-D90C-5346-3B66411B4CF0}"/>
              </a:ext>
            </a:extLst>
          </p:cNvPr>
          <p:cNvSpPr txBox="1"/>
          <p:nvPr/>
        </p:nvSpPr>
        <p:spPr>
          <a:xfrm>
            <a:off x="10569273" y="543532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threads_left</a:t>
            </a:r>
            <a:r>
              <a:rPr lang="en-US"/>
              <a:t> = 2</a:t>
            </a:r>
          </a:p>
        </p:txBody>
      </p:sp>
      <p:sp>
        <p:nvSpPr>
          <p:cNvPr id="33" name="TextBox 32">
            <a:extLst>
              <a:ext uri="{FF2B5EF4-FFF2-40B4-BE49-F238E27FC236}">
                <a16:creationId xmlns:a16="http://schemas.microsoft.com/office/drawing/2014/main" id="{1EC0F1AC-E9D5-75B1-4A42-146C2BC789C2}"/>
              </a:ext>
            </a:extLst>
          </p:cNvPr>
          <p:cNvSpPr txBox="1"/>
          <p:nvPr/>
        </p:nvSpPr>
        <p:spPr>
          <a:xfrm>
            <a:off x="585969" y="5803998"/>
            <a:ext cx="4674142" cy="9343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Say node 8 uses - 2 threads to find height for nodes 16, 17. They're waiting for free thread to call height on lower.</a:t>
            </a:r>
          </a:p>
        </p:txBody>
      </p:sp>
      <p:pic>
        <p:nvPicPr>
          <p:cNvPr id="34" name="Picture 33" descr="A computer code with text">
            <a:extLst>
              <a:ext uri="{FF2B5EF4-FFF2-40B4-BE49-F238E27FC236}">
                <a16:creationId xmlns:a16="http://schemas.microsoft.com/office/drawing/2014/main" id="{0B96CD15-6AB2-2BED-2028-1363A8370277}"/>
              </a:ext>
            </a:extLst>
          </p:cNvPr>
          <p:cNvPicPr>
            <a:picLocks noChangeAspect="1"/>
          </p:cNvPicPr>
          <p:nvPr/>
        </p:nvPicPr>
        <p:blipFill>
          <a:blip r:embed="rId7"/>
          <a:stretch>
            <a:fillRect/>
          </a:stretch>
        </p:blipFill>
        <p:spPr>
          <a:xfrm>
            <a:off x="-38790" y="2833963"/>
            <a:ext cx="6085234" cy="2614682"/>
          </a:xfrm>
          <a:prstGeom prst="rect">
            <a:avLst/>
          </a:prstGeom>
        </p:spPr>
      </p:pic>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6F69227B-564E-DE3F-0303-FBA21CFD883C}"/>
                  </a:ext>
                </a:extLst>
              </p14:cNvPr>
              <p14:cNvContentPartPr/>
              <p14:nvPr/>
            </p14:nvContentPartPr>
            <p14:xfrm>
              <a:off x="5537924" y="6116113"/>
              <a:ext cx="674663" cy="675386"/>
            </p14:xfrm>
          </p:contentPart>
        </mc:Choice>
        <mc:Fallback xmlns="">
          <p:pic>
            <p:nvPicPr>
              <p:cNvPr id="35" name="Ink 34">
                <a:extLst>
                  <a:ext uri="{FF2B5EF4-FFF2-40B4-BE49-F238E27FC236}">
                    <a16:creationId xmlns:a16="http://schemas.microsoft.com/office/drawing/2014/main" id="{6F69227B-564E-DE3F-0303-FBA21CFD883C}"/>
                  </a:ext>
                </a:extLst>
              </p:cNvPr>
              <p:cNvPicPr/>
              <p:nvPr/>
            </p:nvPicPr>
            <p:blipFill>
              <a:blip r:embed="rId9"/>
              <a:stretch>
                <a:fillRect/>
              </a:stretch>
            </p:blipFill>
            <p:spPr>
              <a:xfrm>
                <a:off x="5519933" y="6098122"/>
                <a:ext cx="710285" cy="7110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3EEF5167-C855-33B4-BBCD-683276B39AF9}"/>
                  </a:ext>
                </a:extLst>
              </p14:cNvPr>
              <p14:cNvContentPartPr/>
              <p14:nvPr/>
            </p14:nvContentPartPr>
            <p14:xfrm>
              <a:off x="4423086" y="5575585"/>
              <a:ext cx="1403308" cy="578692"/>
            </p14:xfrm>
          </p:contentPart>
        </mc:Choice>
        <mc:Fallback xmlns="">
          <p:pic>
            <p:nvPicPr>
              <p:cNvPr id="36" name="Ink 35">
                <a:extLst>
                  <a:ext uri="{FF2B5EF4-FFF2-40B4-BE49-F238E27FC236}">
                    <a16:creationId xmlns:a16="http://schemas.microsoft.com/office/drawing/2014/main" id="{3EEF5167-C855-33B4-BBCD-683276B39AF9}"/>
                  </a:ext>
                </a:extLst>
              </p:cNvPr>
              <p:cNvPicPr/>
              <p:nvPr/>
            </p:nvPicPr>
            <p:blipFill>
              <a:blip r:embed="rId11"/>
              <a:stretch>
                <a:fillRect/>
              </a:stretch>
            </p:blipFill>
            <p:spPr>
              <a:xfrm>
                <a:off x="4405090" y="5557591"/>
                <a:ext cx="1438940" cy="614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952F0B64-3E72-652A-8901-5FDECCF638B5}"/>
                  </a:ext>
                </a:extLst>
              </p14:cNvPr>
              <p14:cNvContentPartPr/>
              <p14:nvPr/>
            </p14:nvContentPartPr>
            <p14:xfrm>
              <a:off x="5484795" y="6072744"/>
              <a:ext cx="329767" cy="55523"/>
            </p14:xfrm>
          </p:contentPart>
        </mc:Choice>
        <mc:Fallback xmlns="">
          <p:pic>
            <p:nvPicPr>
              <p:cNvPr id="38" name="Ink 37">
                <a:extLst>
                  <a:ext uri="{FF2B5EF4-FFF2-40B4-BE49-F238E27FC236}">
                    <a16:creationId xmlns:a16="http://schemas.microsoft.com/office/drawing/2014/main" id="{952F0B64-3E72-652A-8901-5FDECCF638B5}"/>
                  </a:ext>
                </a:extLst>
              </p:cNvPr>
              <p:cNvPicPr/>
              <p:nvPr/>
            </p:nvPicPr>
            <p:blipFill>
              <a:blip r:embed="rId13"/>
              <a:stretch>
                <a:fillRect/>
              </a:stretch>
            </p:blipFill>
            <p:spPr>
              <a:xfrm>
                <a:off x="5466814" y="6054948"/>
                <a:ext cx="365369" cy="90759"/>
              </a:xfrm>
              <a:prstGeom prst="rect">
                <a:avLst/>
              </a:prstGeom>
            </p:spPr>
          </p:pic>
        </mc:Fallback>
      </mc:AlternateContent>
    </p:spTree>
    <p:extLst>
      <p:ext uri="{BB962C8B-B14F-4D97-AF65-F5344CB8AC3E}">
        <p14:creationId xmlns:p14="http://schemas.microsoft.com/office/powerpoint/2010/main" val="415826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394805"/>
            <a:ext cx="9888496" cy="900131"/>
          </a:xfrm>
        </p:spPr>
        <p:txBody>
          <a:bodyPr anchor="t">
            <a:normAutofit fontScale="90000"/>
          </a:bodyPr>
          <a:lstStyle/>
          <a:p>
            <a:r>
              <a:rPr lang="en-US" sz="4000">
                <a:solidFill>
                  <a:schemeClr val="bg1"/>
                </a:solidFill>
                <a:ea typeface="+mj-lt"/>
                <a:cs typeface="+mj-lt"/>
              </a:rPr>
              <a:t>Solution proposed for recursive parallel only divide and conquer algos (height of binary tree)</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C7A9C8C-635A-06B8-EBD0-BD5E8959299A}"/>
              </a:ext>
            </a:extLst>
          </p:cNvPr>
          <p:cNvSpPr>
            <a:spLocks noGrp="1"/>
          </p:cNvSpPr>
          <p:nvPr>
            <p:ph idx="1"/>
          </p:nvPr>
        </p:nvSpPr>
        <p:spPr>
          <a:xfrm>
            <a:off x="107515" y="1856940"/>
            <a:ext cx="4764068" cy="4393091"/>
          </a:xfrm>
        </p:spPr>
        <p:txBody>
          <a:bodyPr vert="horz" lIns="91440" tIns="45720" rIns="91440" bIns="45720" rtlCol="0" anchor="t">
            <a:normAutofit/>
          </a:bodyPr>
          <a:lstStyle/>
          <a:p>
            <a:pPr marL="0" indent="0">
              <a:buNone/>
            </a:pPr>
            <a:r>
              <a:rPr lang="en-US"/>
              <a:t>Maintain a "</a:t>
            </a:r>
            <a:r>
              <a:rPr lang="en-US" err="1"/>
              <a:t>threads_left</a:t>
            </a:r>
            <a:r>
              <a:rPr lang="en-US"/>
              <a:t>" variable.</a:t>
            </a:r>
          </a:p>
          <a:p>
            <a:pPr marL="0" indent="0">
              <a:buNone/>
            </a:pPr>
            <a:endParaRPr lang="en-US"/>
          </a:p>
          <a:p>
            <a:pPr marL="0" indent="0">
              <a:buNone/>
            </a:pPr>
            <a:r>
              <a:rPr lang="en-US"/>
              <a:t>Decrement by one on each parallel call to "</a:t>
            </a:r>
            <a:r>
              <a:rPr lang="en-US" err="1"/>
              <a:t>height_parallel</a:t>
            </a:r>
            <a:r>
              <a:rPr lang="en-US"/>
              <a:t>" (when sufficient threads exists).</a:t>
            </a:r>
          </a:p>
          <a:p>
            <a:pPr marL="0" indent="0">
              <a:buNone/>
            </a:pPr>
            <a:endParaRPr lang="en-US"/>
          </a:p>
          <a:p>
            <a:pPr marL="0" indent="0">
              <a:buNone/>
            </a:pPr>
            <a:r>
              <a:rPr lang="en-US"/>
              <a:t>Else call normal "height".</a:t>
            </a:r>
          </a:p>
        </p:txBody>
      </p:sp>
      <p:pic>
        <p:nvPicPr>
          <p:cNvPr id="3" name="Picture 2" descr="A screen shot of a computer code&#10;&#10;Description automatically generated">
            <a:extLst>
              <a:ext uri="{FF2B5EF4-FFF2-40B4-BE49-F238E27FC236}">
                <a16:creationId xmlns:a16="http://schemas.microsoft.com/office/drawing/2014/main" id="{B45CFA07-EAA3-A1FB-E142-854FA695C5E0}"/>
              </a:ext>
            </a:extLst>
          </p:cNvPr>
          <p:cNvPicPr>
            <a:picLocks noChangeAspect="1"/>
          </p:cNvPicPr>
          <p:nvPr/>
        </p:nvPicPr>
        <p:blipFill>
          <a:blip r:embed="rId2"/>
          <a:stretch>
            <a:fillRect/>
          </a:stretch>
        </p:blipFill>
        <p:spPr>
          <a:xfrm>
            <a:off x="4883324" y="2068948"/>
            <a:ext cx="7310504" cy="3962270"/>
          </a:xfrm>
          <a:prstGeom prst="rect">
            <a:avLst/>
          </a:prstGeom>
        </p:spPr>
      </p:pic>
    </p:spTree>
    <p:extLst>
      <p:ext uri="{BB962C8B-B14F-4D97-AF65-F5344CB8AC3E}">
        <p14:creationId xmlns:p14="http://schemas.microsoft.com/office/powerpoint/2010/main" val="211564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Binary Tree Height</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74398852-5B89-B59B-02AD-5D4948A7C31E}"/>
              </a:ext>
            </a:extLst>
          </p:cNvPr>
          <p:cNvPicPr>
            <a:picLocks noGrp="1" noChangeAspect="1"/>
          </p:cNvPicPr>
          <p:nvPr>
            <p:ph idx="1"/>
          </p:nvPr>
        </p:nvPicPr>
        <p:blipFill>
          <a:blip r:embed="rId2"/>
          <a:stretch>
            <a:fillRect/>
          </a:stretch>
        </p:blipFill>
        <p:spPr>
          <a:xfrm>
            <a:off x="838200" y="2817315"/>
            <a:ext cx="10515600" cy="2367957"/>
          </a:xfrm>
        </p:spPr>
      </p:pic>
    </p:spTree>
    <p:extLst>
      <p:ext uri="{BB962C8B-B14F-4D97-AF65-F5344CB8AC3E}">
        <p14:creationId xmlns:p14="http://schemas.microsoft.com/office/powerpoint/2010/main" val="339413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397680"/>
            <a:ext cx="9888496" cy="900131"/>
          </a:xfrm>
        </p:spPr>
        <p:txBody>
          <a:bodyPr anchor="t">
            <a:normAutofit fontScale="90000"/>
          </a:bodyPr>
          <a:lstStyle/>
          <a:p>
            <a:r>
              <a:rPr lang="en-US" sz="4000">
                <a:solidFill>
                  <a:schemeClr val="bg1"/>
                </a:solidFill>
                <a:ea typeface="+mj-lt"/>
                <a:cs typeface="+mj-lt"/>
              </a:rPr>
              <a:t>Exploiting Shared State Contention Issue in Multicore architectures for better performance</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C7A9C8C-635A-06B8-EBD0-BD5E8959299A}"/>
              </a:ext>
            </a:extLst>
          </p:cNvPr>
          <p:cNvSpPr>
            <a:spLocks noGrp="1"/>
          </p:cNvSpPr>
          <p:nvPr>
            <p:ph idx="1"/>
          </p:nvPr>
        </p:nvSpPr>
        <p:spPr>
          <a:xfrm>
            <a:off x="460906" y="1856940"/>
            <a:ext cx="6507273" cy="4393091"/>
          </a:xfrm>
        </p:spPr>
        <p:txBody>
          <a:bodyPr vert="horz" lIns="91440" tIns="45720" rIns="91440" bIns="45720" rtlCol="0" anchor="t">
            <a:normAutofit lnSpcReduction="10000"/>
          </a:bodyPr>
          <a:lstStyle/>
          <a:p>
            <a:pPr marL="0" indent="0">
              <a:buNone/>
            </a:pPr>
            <a:r>
              <a:rPr lang="en-US"/>
              <a:t>Each CPU maintains it's own copy of data in local cache (L1) . </a:t>
            </a:r>
          </a:p>
          <a:p>
            <a:pPr marL="0" indent="0">
              <a:buNone/>
            </a:pPr>
            <a:endParaRPr lang="en-US"/>
          </a:p>
          <a:p>
            <a:pPr marL="0" indent="0">
              <a:buNone/>
            </a:pPr>
            <a:r>
              <a:rPr lang="en-US"/>
              <a:t>Writes (in one core) lead to cache invalidation of same data in other cores. </a:t>
            </a:r>
          </a:p>
          <a:p>
            <a:pPr marL="0" indent="0">
              <a:buNone/>
            </a:pPr>
            <a:endParaRPr lang="en-US"/>
          </a:p>
          <a:p>
            <a:pPr marL="0" indent="0">
              <a:buNone/>
            </a:pPr>
            <a:r>
              <a:rPr lang="en-US"/>
              <a:t>Leads to subsequent cache misses. </a:t>
            </a:r>
          </a:p>
          <a:p>
            <a:pPr marL="0" indent="0">
              <a:buNone/>
            </a:pPr>
            <a:endParaRPr lang="en-US"/>
          </a:p>
          <a:p>
            <a:pPr marL="0" indent="0">
              <a:buNone/>
            </a:pPr>
            <a:r>
              <a:rPr lang="en-US"/>
              <a:t>Additional overhead for next read across all cores.</a:t>
            </a:r>
          </a:p>
        </p:txBody>
      </p:sp>
      <p:pic>
        <p:nvPicPr>
          <p:cNvPr id="4" name="Picture 3" descr="Cache in Multicore Systems: Staying Coherent - Inside the IoT">
            <a:extLst>
              <a:ext uri="{FF2B5EF4-FFF2-40B4-BE49-F238E27FC236}">
                <a16:creationId xmlns:a16="http://schemas.microsoft.com/office/drawing/2014/main" id="{A8188DDC-3B35-AA74-F92B-138F8305F18F}"/>
              </a:ext>
            </a:extLst>
          </p:cNvPr>
          <p:cNvPicPr>
            <a:picLocks noChangeAspect="1"/>
          </p:cNvPicPr>
          <p:nvPr/>
        </p:nvPicPr>
        <p:blipFill>
          <a:blip r:embed="rId2"/>
          <a:stretch>
            <a:fillRect/>
          </a:stretch>
        </p:blipFill>
        <p:spPr>
          <a:xfrm>
            <a:off x="7219167" y="1861802"/>
            <a:ext cx="4486404" cy="4721025"/>
          </a:xfrm>
          <a:prstGeom prst="rect">
            <a:avLst/>
          </a:prstGeom>
        </p:spPr>
      </p:pic>
    </p:spTree>
    <p:extLst>
      <p:ext uri="{BB962C8B-B14F-4D97-AF65-F5344CB8AC3E}">
        <p14:creationId xmlns:p14="http://schemas.microsoft.com/office/powerpoint/2010/main" val="272408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397680"/>
            <a:ext cx="9888496" cy="900131"/>
          </a:xfrm>
        </p:spPr>
        <p:txBody>
          <a:bodyPr anchor="t">
            <a:normAutofit/>
          </a:bodyPr>
          <a:lstStyle/>
          <a:p>
            <a:r>
              <a:rPr lang="en-US" sz="4000">
                <a:solidFill>
                  <a:schemeClr val="bg1"/>
                </a:solidFill>
                <a:ea typeface="+mj-lt"/>
                <a:cs typeface="+mj-lt"/>
              </a:rPr>
              <a:t>Contention issue – Ex: Matrix Multiplication</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ast Multidimensional Matrix Multiplication on CPU from Scratch">
            <a:extLst>
              <a:ext uri="{FF2B5EF4-FFF2-40B4-BE49-F238E27FC236}">
                <a16:creationId xmlns:a16="http://schemas.microsoft.com/office/drawing/2014/main" id="{1788DDF2-823A-97EC-E380-62F4D31CA8FC}"/>
              </a:ext>
            </a:extLst>
          </p:cNvPr>
          <p:cNvPicPr>
            <a:picLocks noChangeAspect="1"/>
          </p:cNvPicPr>
          <p:nvPr/>
        </p:nvPicPr>
        <p:blipFill>
          <a:blip r:embed="rId2"/>
          <a:stretch>
            <a:fillRect/>
          </a:stretch>
        </p:blipFill>
        <p:spPr>
          <a:xfrm>
            <a:off x="1157259" y="1688928"/>
            <a:ext cx="8843040" cy="3187281"/>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5E748C75-B062-EC7A-D9A4-2EB66CE64AA9}"/>
              </a:ext>
            </a:extLst>
          </p:cNvPr>
          <p:cNvPicPr>
            <a:picLocks noChangeAspect="1"/>
          </p:cNvPicPr>
          <p:nvPr/>
        </p:nvPicPr>
        <p:blipFill>
          <a:blip r:embed="rId3"/>
          <a:stretch>
            <a:fillRect/>
          </a:stretch>
        </p:blipFill>
        <p:spPr>
          <a:xfrm>
            <a:off x="118925" y="5391770"/>
            <a:ext cx="5979631" cy="1187589"/>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1A456FC8-9CAA-7FB7-2C06-C1D1DD29D38A}"/>
              </a:ext>
            </a:extLst>
          </p:cNvPr>
          <p:cNvPicPr>
            <a:picLocks noChangeAspect="1"/>
          </p:cNvPicPr>
          <p:nvPr/>
        </p:nvPicPr>
        <p:blipFill>
          <a:blip r:embed="rId4"/>
          <a:stretch>
            <a:fillRect/>
          </a:stretch>
        </p:blipFill>
        <p:spPr>
          <a:xfrm>
            <a:off x="6213407" y="5391770"/>
            <a:ext cx="5982668" cy="1187590"/>
          </a:xfrm>
          <a:prstGeom prst="rect">
            <a:avLst/>
          </a:prstGeom>
        </p:spPr>
      </p:pic>
      <p:sp>
        <p:nvSpPr>
          <p:cNvPr id="11" name="TextBox 10">
            <a:extLst>
              <a:ext uri="{FF2B5EF4-FFF2-40B4-BE49-F238E27FC236}">
                <a16:creationId xmlns:a16="http://schemas.microsoft.com/office/drawing/2014/main" id="{C16DFF73-F313-5DEC-5B4A-9D733C28BAA5}"/>
              </a:ext>
            </a:extLst>
          </p:cNvPr>
          <p:cNvSpPr txBox="1"/>
          <p:nvPr/>
        </p:nvSpPr>
        <p:spPr>
          <a:xfrm>
            <a:off x="1740452" y="50247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traverse column in B</a:t>
            </a:r>
          </a:p>
        </p:txBody>
      </p:sp>
      <p:sp>
        <p:nvSpPr>
          <p:cNvPr id="13" name="TextBox 12">
            <a:extLst>
              <a:ext uri="{FF2B5EF4-FFF2-40B4-BE49-F238E27FC236}">
                <a16:creationId xmlns:a16="http://schemas.microsoft.com/office/drawing/2014/main" id="{72F07C4C-40B5-B062-1208-E9D79AFF4FBA}"/>
              </a:ext>
            </a:extLst>
          </p:cNvPr>
          <p:cNvSpPr txBox="1"/>
          <p:nvPr/>
        </p:nvSpPr>
        <p:spPr>
          <a:xfrm>
            <a:off x="7836452" y="50247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traverse row in B</a:t>
            </a:r>
          </a:p>
        </p:txBody>
      </p:sp>
    </p:spTree>
    <p:extLst>
      <p:ext uri="{BB962C8B-B14F-4D97-AF65-F5344CB8AC3E}">
        <p14:creationId xmlns:p14="http://schemas.microsoft.com/office/powerpoint/2010/main" val="384969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Matrix Multiplication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omputer program&#10;&#10;Description automatically generated">
            <a:extLst>
              <a:ext uri="{FF2B5EF4-FFF2-40B4-BE49-F238E27FC236}">
                <a16:creationId xmlns:a16="http://schemas.microsoft.com/office/drawing/2014/main" id="{7372341F-EF9C-C87F-21CA-027D844FB2ED}"/>
              </a:ext>
            </a:extLst>
          </p:cNvPr>
          <p:cNvPicPr>
            <a:picLocks noGrp="1" noChangeAspect="1"/>
          </p:cNvPicPr>
          <p:nvPr>
            <p:ph idx="1"/>
          </p:nvPr>
        </p:nvPicPr>
        <p:blipFill>
          <a:blip r:embed="rId2"/>
          <a:stretch>
            <a:fillRect/>
          </a:stretch>
        </p:blipFill>
        <p:spPr>
          <a:xfrm>
            <a:off x="838200" y="2290513"/>
            <a:ext cx="10515600" cy="3421562"/>
          </a:xfrm>
        </p:spPr>
      </p:pic>
    </p:spTree>
    <p:extLst>
      <p:ext uri="{BB962C8B-B14F-4D97-AF65-F5344CB8AC3E}">
        <p14:creationId xmlns:p14="http://schemas.microsoft.com/office/powerpoint/2010/main" val="328366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Contention issue – Ex: </a:t>
            </a:r>
            <a:r>
              <a:rPr lang="en-US" sz="4000" err="1">
                <a:solidFill>
                  <a:schemeClr val="bg1"/>
                </a:solidFill>
                <a:ea typeface="+mj-lt"/>
                <a:cs typeface="+mj-lt"/>
              </a:rPr>
              <a:t>NBody</a:t>
            </a:r>
            <a:r>
              <a:rPr lang="en-US" sz="4000">
                <a:solidFill>
                  <a:schemeClr val="bg1"/>
                </a:solidFill>
                <a:ea typeface="+mj-lt"/>
                <a:cs typeface="+mj-lt"/>
              </a:rPr>
              <a:t> Problem</a:t>
            </a:r>
          </a:p>
          <a:p>
            <a:endParaRPr lang="en-US"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code&#10;&#10;Description automatically generated">
            <a:extLst>
              <a:ext uri="{FF2B5EF4-FFF2-40B4-BE49-F238E27FC236}">
                <a16:creationId xmlns:a16="http://schemas.microsoft.com/office/drawing/2014/main" id="{6961A248-2159-36CB-750B-642786594B48}"/>
              </a:ext>
            </a:extLst>
          </p:cNvPr>
          <p:cNvPicPr>
            <a:picLocks noChangeAspect="1"/>
          </p:cNvPicPr>
          <p:nvPr/>
        </p:nvPicPr>
        <p:blipFill>
          <a:blip r:embed="rId2"/>
          <a:stretch>
            <a:fillRect/>
          </a:stretch>
        </p:blipFill>
        <p:spPr>
          <a:xfrm>
            <a:off x="8767141" y="3027226"/>
            <a:ext cx="2542761" cy="2493202"/>
          </a:xfrm>
          <a:prstGeom prst="rect">
            <a:avLst/>
          </a:prstGeom>
        </p:spPr>
      </p:pic>
      <p:pic>
        <p:nvPicPr>
          <p:cNvPr id="16" name="Content Placeholder 15" descr="A computer screen shot of a code&#10;&#10;Description automatically generated">
            <a:extLst>
              <a:ext uri="{FF2B5EF4-FFF2-40B4-BE49-F238E27FC236}">
                <a16:creationId xmlns:a16="http://schemas.microsoft.com/office/drawing/2014/main" id="{BB88B645-0F2B-61EF-960B-97D19A8E7E7A}"/>
              </a:ext>
            </a:extLst>
          </p:cNvPr>
          <p:cNvPicPr>
            <a:picLocks noGrp="1" noChangeAspect="1"/>
          </p:cNvPicPr>
          <p:nvPr>
            <p:ph idx="1"/>
          </p:nvPr>
        </p:nvPicPr>
        <p:blipFill>
          <a:blip r:embed="rId3"/>
          <a:stretch>
            <a:fillRect/>
          </a:stretch>
        </p:blipFill>
        <p:spPr>
          <a:xfrm>
            <a:off x="575365" y="2262843"/>
            <a:ext cx="7772400" cy="4029075"/>
          </a:xfrm>
        </p:spPr>
      </p:pic>
    </p:spTree>
    <p:extLst>
      <p:ext uri="{BB962C8B-B14F-4D97-AF65-F5344CB8AC3E}">
        <p14:creationId xmlns:p14="http://schemas.microsoft.com/office/powerpoint/2010/main" val="230552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Contention issue 1 – Ex: </a:t>
            </a:r>
            <a:r>
              <a:rPr lang="en-US" sz="4000" err="1">
                <a:solidFill>
                  <a:schemeClr val="bg1"/>
                </a:solidFill>
                <a:ea typeface="+mj-lt"/>
                <a:cs typeface="+mj-lt"/>
              </a:rPr>
              <a:t>NBody</a:t>
            </a:r>
            <a:r>
              <a:rPr lang="en-US" sz="4000">
                <a:solidFill>
                  <a:schemeClr val="bg1"/>
                </a:solidFill>
                <a:ea typeface="+mj-lt"/>
                <a:cs typeface="+mj-lt"/>
              </a:rPr>
              <a:t> Problem</a:t>
            </a:r>
          </a:p>
          <a:p>
            <a:endParaRPr lang="en-US"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2815714" y="1827983"/>
            <a:ext cx="9182904" cy="2390423"/>
          </a:xfrm>
        </p:spPr>
        <p:txBody>
          <a:bodyPr vert="horz" lIns="91440" tIns="45720" rIns="91440" bIns="45720" rtlCol="0" anchor="t">
            <a:noAutofit/>
          </a:bodyPr>
          <a:lstStyle/>
          <a:p>
            <a:pPr marL="0" indent="0">
              <a:buNone/>
            </a:pPr>
            <a:r>
              <a:rPr lang="en-US"/>
              <a:t>Array of planets with (x, y, z) coordinates &amp; (</a:t>
            </a:r>
            <a:r>
              <a:rPr lang="en-US" err="1"/>
              <a:t>vx</a:t>
            </a:r>
            <a:r>
              <a:rPr lang="en-US"/>
              <a:t>, </a:t>
            </a:r>
            <a:r>
              <a:rPr lang="en-US" err="1"/>
              <a:t>vy</a:t>
            </a:r>
            <a:r>
              <a:rPr lang="en-US"/>
              <a:t>, </a:t>
            </a:r>
            <a:r>
              <a:rPr lang="en-US" err="1"/>
              <a:t>vz</a:t>
            </a:r>
            <a:r>
              <a:rPr lang="en-US"/>
              <a:t>) velocity vector magnitudes.</a:t>
            </a:r>
          </a:p>
          <a:p>
            <a:pPr marL="0" indent="0">
              <a:buNone/>
            </a:pPr>
            <a:r>
              <a:rPr lang="en-US"/>
              <a:t>•</a:t>
            </a:r>
            <a:r>
              <a:rPr lang="en-US">
                <a:ea typeface="+mn-lt"/>
                <a:cs typeface="+mn-lt"/>
              </a:rPr>
              <a:t> Frequent reads &amp; infrequent writes (x, y, z)</a:t>
            </a:r>
            <a:endParaRPr lang="en-US"/>
          </a:p>
          <a:p>
            <a:pPr marL="0" indent="0">
              <a:buNone/>
            </a:pPr>
            <a:r>
              <a:rPr lang="en-US">
                <a:ea typeface="+mn-lt"/>
                <a:cs typeface="+mn-lt"/>
              </a:rPr>
              <a:t>• Infrequent reads &amp; frequent writes to (</a:t>
            </a:r>
            <a:r>
              <a:rPr lang="en-US" err="1">
                <a:ea typeface="+mn-lt"/>
                <a:cs typeface="+mn-lt"/>
              </a:rPr>
              <a:t>vx</a:t>
            </a:r>
            <a:r>
              <a:rPr lang="en-US">
                <a:ea typeface="+mn-lt"/>
                <a:cs typeface="+mn-lt"/>
              </a:rPr>
              <a:t>, </a:t>
            </a:r>
            <a:r>
              <a:rPr lang="en-US" err="1">
                <a:ea typeface="+mn-lt"/>
                <a:cs typeface="+mn-lt"/>
              </a:rPr>
              <a:t>vy</a:t>
            </a:r>
            <a:r>
              <a:rPr lang="en-US">
                <a:ea typeface="+mn-lt"/>
                <a:cs typeface="+mn-lt"/>
              </a:rPr>
              <a:t>, </a:t>
            </a:r>
            <a:r>
              <a:rPr lang="en-US" err="1">
                <a:ea typeface="+mn-lt"/>
                <a:cs typeface="+mn-lt"/>
              </a:rPr>
              <a:t>vz</a:t>
            </a:r>
            <a:r>
              <a:rPr lang="en-US">
                <a:ea typeface="+mn-lt"/>
                <a:cs typeface="+mn-lt"/>
              </a:rPr>
              <a:t>) </a:t>
            </a:r>
          </a:p>
          <a:p>
            <a:pPr marL="0" indent="0">
              <a:buNone/>
            </a:pPr>
            <a:endParaRPr lang="en-US"/>
          </a:p>
        </p:txBody>
      </p:sp>
      <p:pic>
        <p:nvPicPr>
          <p:cNvPr id="4" name="Picture 3" descr="A screen shot of a computer code&#10;&#10;Description automatically generated">
            <a:extLst>
              <a:ext uri="{FF2B5EF4-FFF2-40B4-BE49-F238E27FC236}">
                <a16:creationId xmlns:a16="http://schemas.microsoft.com/office/drawing/2014/main" id="{6961A248-2159-36CB-750B-642786594B48}"/>
              </a:ext>
            </a:extLst>
          </p:cNvPr>
          <p:cNvPicPr>
            <a:picLocks noChangeAspect="1"/>
          </p:cNvPicPr>
          <p:nvPr/>
        </p:nvPicPr>
        <p:blipFill>
          <a:blip r:embed="rId2"/>
          <a:stretch>
            <a:fillRect/>
          </a:stretch>
        </p:blipFill>
        <p:spPr>
          <a:xfrm>
            <a:off x="164271" y="1834530"/>
            <a:ext cx="2432327" cy="2382768"/>
          </a:xfrm>
          <a:prstGeom prst="rect">
            <a:avLst/>
          </a:prstGeom>
        </p:spPr>
      </p:pic>
      <p:sp>
        <p:nvSpPr>
          <p:cNvPr id="10" name="Content Placeholder 2">
            <a:extLst>
              <a:ext uri="{FF2B5EF4-FFF2-40B4-BE49-F238E27FC236}">
                <a16:creationId xmlns:a16="http://schemas.microsoft.com/office/drawing/2014/main" id="{F2104A95-75EE-E6F7-5900-822C559F01D9}"/>
              </a:ext>
            </a:extLst>
          </p:cNvPr>
          <p:cNvSpPr txBox="1">
            <a:spLocks/>
          </p:cNvSpPr>
          <p:nvPr/>
        </p:nvSpPr>
        <p:spPr>
          <a:xfrm>
            <a:off x="163071" y="5006295"/>
            <a:ext cx="8950991" cy="134129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ea typeface="+mn-lt"/>
                <a:cs typeface="+mn-lt"/>
              </a:rPr>
              <a:t>Split planets array into arrays of </a:t>
            </a:r>
            <a:r>
              <a:rPr lang="en-US" err="1">
                <a:ea typeface="+mn-lt"/>
                <a:cs typeface="+mn-lt"/>
              </a:rPr>
              <a:t>planet_pos</a:t>
            </a:r>
            <a:r>
              <a:rPr lang="en-US">
                <a:ea typeface="+mn-lt"/>
                <a:cs typeface="+mn-lt"/>
              </a:rPr>
              <a:t> (x, y, z) &amp; </a:t>
            </a:r>
            <a:r>
              <a:rPr lang="en-US" err="1">
                <a:ea typeface="+mn-lt"/>
                <a:cs typeface="+mn-lt"/>
              </a:rPr>
              <a:t>planet_vec</a:t>
            </a:r>
            <a:r>
              <a:rPr lang="en-US">
                <a:ea typeface="+mn-lt"/>
                <a:cs typeface="+mn-lt"/>
              </a:rPr>
              <a:t> (</a:t>
            </a:r>
            <a:r>
              <a:rPr lang="en-US" err="1">
                <a:ea typeface="+mn-lt"/>
                <a:cs typeface="+mn-lt"/>
              </a:rPr>
              <a:t>vx</a:t>
            </a:r>
            <a:r>
              <a:rPr lang="en-US">
                <a:ea typeface="+mn-lt"/>
                <a:cs typeface="+mn-lt"/>
              </a:rPr>
              <a:t>, </a:t>
            </a:r>
            <a:r>
              <a:rPr lang="en-US" err="1">
                <a:ea typeface="+mn-lt"/>
                <a:cs typeface="+mn-lt"/>
              </a:rPr>
              <a:t>vy</a:t>
            </a:r>
            <a:r>
              <a:rPr lang="en-US">
                <a:ea typeface="+mn-lt"/>
                <a:cs typeface="+mn-lt"/>
              </a:rPr>
              <a:t>, </a:t>
            </a:r>
            <a:r>
              <a:rPr lang="en-US" err="1">
                <a:ea typeface="+mn-lt"/>
                <a:cs typeface="+mn-lt"/>
              </a:rPr>
              <a:t>vz</a:t>
            </a:r>
            <a:r>
              <a:rPr lang="en-US">
                <a:ea typeface="+mn-lt"/>
                <a:cs typeface="+mn-lt"/>
              </a:rPr>
              <a:t>).  We're able to minimize cache invalidations for </a:t>
            </a:r>
            <a:r>
              <a:rPr lang="en-US" err="1">
                <a:ea typeface="+mn-lt"/>
                <a:cs typeface="+mn-lt"/>
              </a:rPr>
              <a:t>planet_pos</a:t>
            </a:r>
            <a:r>
              <a:rPr lang="en-US">
                <a:ea typeface="+mn-lt"/>
                <a:cs typeface="+mn-lt"/>
              </a:rPr>
              <a:t> array.</a:t>
            </a:r>
            <a:endParaRPr lang="en-US"/>
          </a:p>
          <a:p>
            <a:pPr marL="0" indent="0">
              <a:buFont typeface="Arial" panose="020B0604020202020204" pitchFamily="34" charset="0"/>
              <a:buNone/>
            </a:pPr>
            <a:endParaRPr lang="en-US"/>
          </a:p>
        </p:txBody>
      </p:sp>
      <p:pic>
        <p:nvPicPr>
          <p:cNvPr id="12" name="Picture 11" descr="A screenshot of a computer program&#10;&#10;Description automatically generated">
            <a:extLst>
              <a:ext uri="{FF2B5EF4-FFF2-40B4-BE49-F238E27FC236}">
                <a16:creationId xmlns:a16="http://schemas.microsoft.com/office/drawing/2014/main" id="{551AE733-5917-0BF1-FE4C-7055319B42DF}"/>
              </a:ext>
            </a:extLst>
          </p:cNvPr>
          <p:cNvPicPr>
            <a:picLocks noChangeAspect="1"/>
          </p:cNvPicPr>
          <p:nvPr/>
        </p:nvPicPr>
        <p:blipFill>
          <a:blip r:embed="rId3"/>
          <a:stretch>
            <a:fillRect/>
          </a:stretch>
        </p:blipFill>
        <p:spPr>
          <a:xfrm>
            <a:off x="8874747" y="3834986"/>
            <a:ext cx="2371725" cy="2876550"/>
          </a:xfrm>
          <a:prstGeom prst="rect">
            <a:avLst/>
          </a:prstGeom>
        </p:spPr>
      </p:pic>
    </p:spTree>
    <p:extLst>
      <p:ext uri="{BB962C8B-B14F-4D97-AF65-F5344CB8AC3E}">
        <p14:creationId xmlns:p14="http://schemas.microsoft.com/office/powerpoint/2010/main" val="11531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Domains in Multicore OCaml</a:t>
            </a: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495295" y="1906128"/>
            <a:ext cx="10706100" cy="4427538"/>
          </a:xfrm>
        </p:spPr>
        <p:txBody>
          <a:bodyPr vert="horz" lIns="91440" tIns="45720" rIns="91440" bIns="45720" rtlCol="0" anchor="t">
            <a:noAutofit/>
          </a:bodyPr>
          <a:lstStyle/>
          <a:p>
            <a:r>
              <a:rPr lang="en-US" sz="2400">
                <a:latin typeface="Calibri"/>
                <a:ea typeface="+mn-lt"/>
                <a:cs typeface="+mn-lt"/>
              </a:rPr>
              <a:t>In Ocaml-5, domains represent the fundamental </a:t>
            </a:r>
            <a:r>
              <a:rPr lang="en-US" sz="2400">
                <a:solidFill>
                  <a:srgbClr val="FF0000"/>
                </a:solidFill>
                <a:latin typeface="Calibri"/>
                <a:ea typeface="+mn-lt"/>
                <a:cs typeface="+mn-lt"/>
              </a:rPr>
              <a:t>units of parallelization</a:t>
            </a:r>
            <a:r>
              <a:rPr lang="en-US" sz="2400">
                <a:latin typeface="Calibri"/>
                <a:ea typeface="+mn-lt"/>
                <a:cs typeface="+mn-lt"/>
              </a:rPr>
              <a:t>. Each domain corresponds to an </a:t>
            </a:r>
            <a:r>
              <a:rPr lang="en-US" sz="2400">
                <a:solidFill>
                  <a:srgbClr val="0070C0"/>
                </a:solidFill>
                <a:latin typeface="Calibri"/>
                <a:ea typeface="+mn-lt"/>
                <a:cs typeface="+mn-lt"/>
              </a:rPr>
              <a:t>operating system thread</a:t>
            </a:r>
            <a:r>
              <a:rPr lang="en-US" sz="2400">
                <a:latin typeface="Calibri"/>
                <a:ea typeface="+mn-lt"/>
                <a:cs typeface="+mn-lt"/>
              </a:rPr>
              <a:t> and can execute computations concurrently.</a:t>
            </a:r>
            <a:endParaRPr lang="en-US" sz="2400">
              <a:latin typeface="Calibri"/>
              <a:cs typeface="Calibri"/>
            </a:endParaRPr>
          </a:p>
          <a:p>
            <a:r>
              <a:rPr lang="en-US" sz="2400">
                <a:latin typeface="Calibri"/>
                <a:ea typeface="+mn-lt"/>
                <a:cs typeface="+mn-lt"/>
              </a:rPr>
              <a:t>Each domain has its own runtime state, which includes private memory areas - the minor heap and the major heap segments.</a:t>
            </a:r>
          </a:p>
          <a:p>
            <a:r>
              <a:rPr lang="en-US" sz="2400">
                <a:latin typeface="Calibri"/>
                <a:ea typeface="+mn-lt"/>
                <a:cs typeface="+mn-lt"/>
              </a:rPr>
              <a:t>The Multi-Core </a:t>
            </a:r>
            <a:r>
              <a:rPr lang="en-US" sz="2400" err="1">
                <a:latin typeface="Calibri"/>
                <a:ea typeface="+mn-lt"/>
                <a:cs typeface="+mn-lt"/>
              </a:rPr>
              <a:t>OCaml</a:t>
            </a:r>
            <a:r>
              <a:rPr lang="en-US" sz="2400">
                <a:latin typeface="Calibri"/>
                <a:ea typeface="+mn-lt"/>
                <a:cs typeface="+mn-lt"/>
              </a:rPr>
              <a:t> runtime (version 5.0.0) employs a </a:t>
            </a:r>
            <a:r>
              <a:rPr lang="en-US" sz="2400">
                <a:solidFill>
                  <a:srgbClr val="0070C0"/>
                </a:solidFill>
                <a:latin typeface="Calibri"/>
                <a:ea typeface="+mn-lt"/>
                <a:cs typeface="+mn-lt"/>
              </a:rPr>
              <a:t>work-stealing scheduling algorithm</a:t>
            </a:r>
            <a:r>
              <a:rPr lang="en-US" sz="2400">
                <a:latin typeface="Calibri"/>
                <a:ea typeface="+mn-lt"/>
                <a:cs typeface="+mn-lt"/>
              </a:rPr>
              <a:t> to maximize CPU utilization and overall system throughput by distributing tasks across available CPU cores.</a:t>
            </a:r>
            <a:endParaRPr lang="en-US">
              <a:latin typeface="Calibri"/>
              <a:cs typeface="Calibri"/>
            </a:endParaRPr>
          </a:p>
          <a:p>
            <a:r>
              <a:rPr lang="en-US" sz="2400">
                <a:latin typeface="Calibri"/>
                <a:ea typeface="+mn-lt"/>
                <a:cs typeface="+mn-lt"/>
              </a:rPr>
              <a:t>The </a:t>
            </a:r>
            <a:r>
              <a:rPr lang="en-US" sz="2400" err="1">
                <a:latin typeface="Calibri"/>
                <a:ea typeface="+mn-lt"/>
                <a:cs typeface="+mn-lt"/>
              </a:rPr>
              <a:t>Domain.spawn</a:t>
            </a:r>
            <a:r>
              <a:rPr lang="en-US" sz="2400">
                <a:latin typeface="Calibri"/>
                <a:ea typeface="+mn-lt"/>
                <a:cs typeface="+mn-lt"/>
              </a:rPr>
              <a:t> function is utilized to execute computations in parallel with the calling domain and </a:t>
            </a:r>
            <a:r>
              <a:rPr lang="en-US" sz="2400" err="1">
                <a:latin typeface="Calibri"/>
                <a:ea typeface="+mn-lt"/>
                <a:cs typeface="+mn-lt"/>
              </a:rPr>
              <a:t>Domain.join</a:t>
            </a:r>
            <a:r>
              <a:rPr lang="en-US" sz="2400">
                <a:latin typeface="Calibri"/>
                <a:ea typeface="+mn-lt"/>
                <a:cs typeface="+mn-lt"/>
              </a:rPr>
              <a:t> function is employed to synchronize the completion of the spawned domain’s execution.</a:t>
            </a:r>
            <a:endParaRPr lang="en-US">
              <a:latin typeface="Calibri"/>
            </a:endParaRPr>
          </a:p>
          <a:p>
            <a:endParaRPr lang="en-US"/>
          </a:p>
        </p:txBody>
      </p:sp>
    </p:spTree>
    <p:extLst>
      <p:ext uri="{BB962C8B-B14F-4D97-AF65-F5344CB8AC3E}">
        <p14:creationId xmlns:p14="http://schemas.microsoft.com/office/powerpoint/2010/main" val="107854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Contention issue 2 – Ex: </a:t>
            </a:r>
            <a:r>
              <a:rPr lang="en-US" sz="4000" err="1">
                <a:solidFill>
                  <a:schemeClr val="bg1"/>
                </a:solidFill>
                <a:ea typeface="+mj-lt"/>
                <a:cs typeface="+mj-lt"/>
              </a:rPr>
              <a:t>NBody</a:t>
            </a:r>
            <a:r>
              <a:rPr lang="en-US" sz="4000">
                <a:solidFill>
                  <a:schemeClr val="bg1"/>
                </a:solidFill>
                <a:ea typeface="+mj-lt"/>
                <a:cs typeface="+mj-lt"/>
              </a:rPr>
              <a:t> Problem</a:t>
            </a:r>
          </a:p>
          <a:p>
            <a:endParaRPr lang="en-US"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A computer screen shot of a code&#10;&#10;Description automatically generated">
            <a:extLst>
              <a:ext uri="{FF2B5EF4-FFF2-40B4-BE49-F238E27FC236}">
                <a16:creationId xmlns:a16="http://schemas.microsoft.com/office/drawing/2014/main" id="{BB88B645-0F2B-61EF-960B-97D19A8E7E7A}"/>
              </a:ext>
            </a:extLst>
          </p:cNvPr>
          <p:cNvPicPr>
            <a:picLocks noGrp="1" noChangeAspect="1"/>
          </p:cNvPicPr>
          <p:nvPr>
            <p:ph idx="1"/>
          </p:nvPr>
        </p:nvPicPr>
        <p:blipFill>
          <a:blip r:embed="rId2"/>
          <a:stretch>
            <a:fillRect/>
          </a:stretch>
        </p:blipFill>
        <p:spPr>
          <a:xfrm>
            <a:off x="188844" y="2019887"/>
            <a:ext cx="7772400" cy="4029075"/>
          </a:xfrm>
        </p:spPr>
      </p:pic>
      <p:sp>
        <p:nvSpPr>
          <p:cNvPr id="9" name="Content Placeholder 2">
            <a:extLst>
              <a:ext uri="{FF2B5EF4-FFF2-40B4-BE49-F238E27FC236}">
                <a16:creationId xmlns:a16="http://schemas.microsoft.com/office/drawing/2014/main" id="{A3005326-5D8C-5759-7D1C-8153C2461950}"/>
              </a:ext>
            </a:extLst>
          </p:cNvPr>
          <p:cNvSpPr txBox="1">
            <a:spLocks/>
          </p:cNvSpPr>
          <p:nvPr/>
        </p:nvSpPr>
        <p:spPr>
          <a:xfrm>
            <a:off x="8204933" y="2015721"/>
            <a:ext cx="3815773" cy="45770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Velocities magnitudes (</a:t>
            </a:r>
            <a:r>
              <a:rPr lang="en-US" err="1"/>
              <a:t>vx</a:t>
            </a:r>
            <a:r>
              <a:rPr lang="en-US"/>
              <a:t>, </a:t>
            </a:r>
            <a:r>
              <a:rPr lang="en-US" err="1"/>
              <a:t>vy</a:t>
            </a:r>
            <a:r>
              <a:rPr lang="en-US"/>
              <a:t>, </a:t>
            </a:r>
            <a:r>
              <a:rPr lang="en-US" err="1"/>
              <a:t>vz</a:t>
            </a:r>
            <a:r>
              <a:rPr lang="en-US"/>
              <a:t>) of body b = bodies.(</a:t>
            </a:r>
            <a:r>
              <a:rPr lang="en-US" err="1"/>
              <a:t>i</a:t>
            </a:r>
            <a:r>
              <a:rPr lang="en-US"/>
              <a:t>) are being updated </a:t>
            </a:r>
            <a:r>
              <a:rPr lang="en-US" err="1"/>
              <a:t>wrt</a:t>
            </a:r>
            <a:r>
              <a:rPr lang="en-US"/>
              <a:t> body b' for n times.</a:t>
            </a:r>
          </a:p>
          <a:p>
            <a:pPr marL="0" indent="0">
              <a:buNone/>
            </a:pPr>
            <a:endParaRPr lang="en-US"/>
          </a:p>
          <a:p>
            <a:pPr marL="0" indent="0">
              <a:buNone/>
            </a:pPr>
            <a:r>
              <a:rPr lang="en-US"/>
              <a:t>Create x3 ref variables </a:t>
            </a:r>
            <a:r>
              <a:rPr lang="en-US">
                <a:ea typeface="+mn-lt"/>
                <a:cs typeface="+mn-lt"/>
              </a:rPr>
              <a:t>(</a:t>
            </a:r>
            <a:r>
              <a:rPr lang="en-US" err="1">
                <a:ea typeface="+mn-lt"/>
                <a:cs typeface="+mn-lt"/>
              </a:rPr>
              <a:t>vx</a:t>
            </a:r>
            <a:r>
              <a:rPr lang="en-US">
                <a:ea typeface="+mn-lt"/>
                <a:cs typeface="+mn-lt"/>
              </a:rPr>
              <a:t>, </a:t>
            </a:r>
            <a:r>
              <a:rPr lang="en-US" err="1">
                <a:ea typeface="+mn-lt"/>
                <a:cs typeface="+mn-lt"/>
              </a:rPr>
              <a:t>vy</a:t>
            </a:r>
            <a:r>
              <a:rPr lang="en-US">
                <a:ea typeface="+mn-lt"/>
                <a:cs typeface="+mn-lt"/>
              </a:rPr>
              <a:t>, </a:t>
            </a:r>
            <a:r>
              <a:rPr lang="en-US" err="1">
                <a:ea typeface="+mn-lt"/>
                <a:cs typeface="+mn-lt"/>
              </a:rPr>
              <a:t>vz</a:t>
            </a:r>
            <a:r>
              <a:rPr lang="en-US">
                <a:ea typeface="+mn-lt"/>
                <a:cs typeface="+mn-lt"/>
              </a:rPr>
              <a:t>) </a:t>
            </a:r>
            <a:r>
              <a:rPr lang="en-US"/>
              <a:t> &amp; update them. At end of </a:t>
            </a:r>
            <a:r>
              <a:rPr lang="en-US" err="1"/>
              <a:t>jth</a:t>
            </a:r>
            <a:r>
              <a:rPr lang="en-US"/>
              <a:t> loop update actual body b.</a:t>
            </a:r>
          </a:p>
        </p:txBody>
      </p:sp>
    </p:spTree>
    <p:extLst>
      <p:ext uri="{BB962C8B-B14F-4D97-AF65-F5344CB8AC3E}">
        <p14:creationId xmlns:p14="http://schemas.microsoft.com/office/powerpoint/2010/main" val="2204278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a:t>
            </a:r>
            <a:r>
              <a:rPr lang="en-US" sz="4000" err="1">
                <a:solidFill>
                  <a:schemeClr val="bg1"/>
                </a:solidFill>
              </a:rPr>
              <a:t>NBody</a:t>
            </a:r>
            <a:r>
              <a:rPr lang="en-US" sz="4000">
                <a:solidFill>
                  <a:schemeClr val="bg1"/>
                </a:solidFill>
              </a:rPr>
              <a:t> Problem</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program&#10;&#10;Description automatically generated">
            <a:extLst>
              <a:ext uri="{FF2B5EF4-FFF2-40B4-BE49-F238E27FC236}">
                <a16:creationId xmlns:a16="http://schemas.microsoft.com/office/drawing/2014/main" id="{17796B6A-D243-EE5E-6568-C1EF36E6F990}"/>
              </a:ext>
            </a:extLst>
          </p:cNvPr>
          <p:cNvPicPr>
            <a:picLocks noGrp="1" noChangeAspect="1"/>
          </p:cNvPicPr>
          <p:nvPr>
            <p:ph idx="1"/>
          </p:nvPr>
        </p:nvPicPr>
        <p:blipFill>
          <a:blip r:embed="rId2"/>
          <a:stretch>
            <a:fillRect/>
          </a:stretch>
        </p:blipFill>
        <p:spPr>
          <a:xfrm>
            <a:off x="838200" y="2093154"/>
            <a:ext cx="10515600" cy="3816280"/>
          </a:xfrm>
        </p:spPr>
      </p:pic>
    </p:spTree>
    <p:extLst>
      <p:ext uri="{BB962C8B-B14F-4D97-AF65-F5344CB8AC3E}">
        <p14:creationId xmlns:p14="http://schemas.microsoft.com/office/powerpoint/2010/main" val="5361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7CF53-0E06-3DF0-BCC9-EF96EBFA0045}"/>
              </a:ext>
            </a:extLst>
          </p:cNvPr>
          <p:cNvSpPr>
            <a:spLocks noGrp="1"/>
          </p:cNvSpPr>
          <p:nvPr>
            <p:ph type="ctrTitle"/>
          </p:nvPr>
        </p:nvSpPr>
        <p:spPr>
          <a:xfrm>
            <a:off x="1784990" y="502309"/>
            <a:ext cx="8761863" cy="3178689"/>
          </a:xfrm>
        </p:spPr>
        <p:txBody>
          <a:bodyPr>
            <a:normAutofit/>
          </a:bodyPr>
          <a:lstStyle/>
          <a:p>
            <a:pPr algn="l"/>
            <a:r>
              <a:rPr lang="en-US" sz="4800">
                <a:solidFill>
                  <a:srgbClr val="FFFFFF"/>
                </a:solidFill>
                <a:ea typeface="+mj-lt"/>
                <a:cs typeface="+mj-lt"/>
              </a:rPr>
              <a:t>Divide And Conquer Algorithms</a:t>
            </a:r>
            <a:endParaRPr lang="en-US"/>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29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F9CF9B-0302-2672-2F12-B7AA744F36B7}"/>
              </a:ext>
            </a:extLst>
          </p:cNvPr>
          <p:cNvSpPr>
            <a:spLocks noGrp="1"/>
          </p:cNvSpPr>
          <p:nvPr>
            <p:ph type="title"/>
          </p:nvPr>
        </p:nvSpPr>
        <p:spPr>
          <a:xfrm>
            <a:off x="838200" y="365125"/>
            <a:ext cx="10515600" cy="1325563"/>
          </a:xfrm>
        </p:spPr>
        <p:txBody>
          <a:bodyPr/>
          <a:lstStyle/>
          <a:p>
            <a:r>
              <a:rPr lang="en-US">
                <a:solidFill>
                  <a:schemeClr val="bg1"/>
                </a:solidFill>
              </a:rPr>
              <a:t>Merge Sort Algorithm</a:t>
            </a:r>
          </a:p>
        </p:txBody>
      </p:sp>
      <p:sp>
        <p:nvSpPr>
          <p:cNvPr id="11" name="Content Placeholder 2">
            <a:extLst>
              <a:ext uri="{FF2B5EF4-FFF2-40B4-BE49-F238E27FC236}">
                <a16:creationId xmlns:a16="http://schemas.microsoft.com/office/drawing/2014/main" id="{89FFE618-CA84-3B1B-D3F8-A4B16C4C8EF4}"/>
              </a:ext>
            </a:extLst>
          </p:cNvPr>
          <p:cNvSpPr>
            <a:spLocks noGrp="1"/>
          </p:cNvSpPr>
          <p:nvPr>
            <p:ph idx="1"/>
          </p:nvPr>
        </p:nvSpPr>
        <p:spPr>
          <a:xfrm>
            <a:off x="838200" y="1825625"/>
            <a:ext cx="10515600" cy="4351338"/>
          </a:xfrm>
        </p:spPr>
        <p:txBody>
          <a:bodyPr vert="horz" lIns="91440" tIns="45720" rIns="91440" bIns="45720" rtlCol="0" anchor="t">
            <a:noAutofit/>
          </a:bodyPr>
          <a:lstStyle/>
          <a:p>
            <a:endParaRPr lang="en-US" sz="2400"/>
          </a:p>
          <a:p>
            <a:endParaRPr lang="en-US" sz="2400">
              <a:latin typeface="Aptos"/>
              <a:cs typeface="Arial"/>
            </a:endParaRPr>
          </a:p>
          <a:p>
            <a:endParaRPr lang="en-US" sz="2400"/>
          </a:p>
        </p:txBody>
      </p:sp>
      <p:pic>
        <p:nvPicPr>
          <p:cNvPr id="2" name="Picture 1" descr="A diagram of working of mergesort algorithm">
            <a:extLst>
              <a:ext uri="{FF2B5EF4-FFF2-40B4-BE49-F238E27FC236}">
                <a16:creationId xmlns:a16="http://schemas.microsoft.com/office/drawing/2014/main" id="{F47229A4-D824-ED29-7841-2C9DCA99951B}"/>
              </a:ext>
            </a:extLst>
          </p:cNvPr>
          <p:cNvPicPr>
            <a:picLocks noChangeAspect="1"/>
          </p:cNvPicPr>
          <p:nvPr/>
        </p:nvPicPr>
        <p:blipFill>
          <a:blip r:embed="rId2"/>
          <a:stretch>
            <a:fillRect/>
          </a:stretch>
        </p:blipFill>
        <p:spPr>
          <a:xfrm>
            <a:off x="4908" y="1690816"/>
            <a:ext cx="5746371" cy="4485503"/>
          </a:xfrm>
          <a:prstGeom prst="rect">
            <a:avLst/>
          </a:prstGeom>
        </p:spPr>
      </p:pic>
      <p:sp>
        <p:nvSpPr>
          <p:cNvPr id="3" name="TextBox 2">
            <a:extLst>
              <a:ext uri="{FF2B5EF4-FFF2-40B4-BE49-F238E27FC236}">
                <a16:creationId xmlns:a16="http://schemas.microsoft.com/office/drawing/2014/main" id="{BE700767-7F8C-1E20-4389-C7EEF8419BD6}"/>
              </a:ext>
            </a:extLst>
          </p:cNvPr>
          <p:cNvSpPr txBox="1"/>
          <p:nvPr/>
        </p:nvSpPr>
        <p:spPr>
          <a:xfrm>
            <a:off x="0" y="6178377"/>
            <a:ext cx="28111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Image Courtesy: Wikipedia</a:t>
            </a:r>
          </a:p>
        </p:txBody>
      </p:sp>
      <p:sp>
        <p:nvSpPr>
          <p:cNvPr id="4" name="TextBox 3">
            <a:extLst>
              <a:ext uri="{FF2B5EF4-FFF2-40B4-BE49-F238E27FC236}">
                <a16:creationId xmlns:a16="http://schemas.microsoft.com/office/drawing/2014/main" id="{5E86D460-6352-FC10-BCEB-290DECFC588F}"/>
              </a:ext>
            </a:extLst>
          </p:cNvPr>
          <p:cNvSpPr txBox="1"/>
          <p:nvPr/>
        </p:nvSpPr>
        <p:spPr>
          <a:xfrm>
            <a:off x="6009154" y="1792941"/>
            <a:ext cx="58830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Merge sort algorithm works as follows:-</a:t>
            </a:r>
          </a:p>
          <a:p>
            <a:pPr marL="342900" indent="-342900">
              <a:buAutoNum type="arabicPeriod"/>
            </a:pPr>
            <a:r>
              <a:rPr lang="en-US"/>
              <a:t>We recursively divide the array into two parts using middle element.</a:t>
            </a:r>
          </a:p>
          <a:p>
            <a:pPr marL="342900" indent="-342900">
              <a:buAutoNum type="arabicPeriod"/>
            </a:pPr>
            <a:r>
              <a:rPr lang="en-US"/>
              <a:t>At last, when we get individual containers of elements, we compare the elements in the halves.</a:t>
            </a:r>
          </a:p>
          <a:p>
            <a:pPr marL="342900" indent="-342900">
              <a:buAutoNum type="arabicPeriod"/>
            </a:pPr>
            <a:r>
              <a:rPr lang="en-US"/>
              <a:t>Now, we merge the arrays by placing the pointer on the left and right half, and we move pointers based on the smaller values coming in the array index.</a:t>
            </a:r>
          </a:p>
          <a:p>
            <a:pPr marL="342900" indent="-342900">
              <a:buAutoNum type="arabicPeriod"/>
            </a:pPr>
            <a:endParaRPr lang="en-US"/>
          </a:p>
        </p:txBody>
      </p:sp>
      <p:sp>
        <p:nvSpPr>
          <p:cNvPr id="5" name="TextBox 4">
            <a:extLst>
              <a:ext uri="{FF2B5EF4-FFF2-40B4-BE49-F238E27FC236}">
                <a16:creationId xmlns:a16="http://schemas.microsoft.com/office/drawing/2014/main" id="{49890D12-BB69-B2FF-78EF-F1D4586D3D04}"/>
              </a:ext>
            </a:extLst>
          </p:cNvPr>
          <p:cNvSpPr txBox="1"/>
          <p:nvPr/>
        </p:nvSpPr>
        <p:spPr>
          <a:xfrm>
            <a:off x="6023161" y="4790515"/>
            <a:ext cx="57290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Complexity:-</a:t>
            </a:r>
          </a:p>
          <a:p>
            <a:pPr marL="285750" indent="-285750">
              <a:buFont typeface="Arial"/>
              <a:buChar char="•"/>
            </a:pPr>
            <a:r>
              <a:rPr lang="en-US"/>
              <a:t>Best Case: O(n log n)</a:t>
            </a:r>
          </a:p>
          <a:p>
            <a:pPr marL="285750" indent="-285750">
              <a:buFont typeface="Arial"/>
              <a:buChar char="•"/>
            </a:pPr>
            <a:r>
              <a:rPr lang="en-US"/>
              <a:t>Worst Case: O(n log n)</a:t>
            </a:r>
          </a:p>
          <a:p>
            <a:pPr marL="285750" indent="-285750">
              <a:buFont typeface="Arial"/>
              <a:buChar char="•"/>
            </a:pPr>
            <a:r>
              <a:rPr lang="en-US"/>
              <a:t>Average Case: O(n log n)</a:t>
            </a:r>
          </a:p>
        </p:txBody>
      </p:sp>
    </p:spTree>
    <p:extLst>
      <p:ext uri="{BB962C8B-B14F-4D97-AF65-F5344CB8AC3E}">
        <p14:creationId xmlns:p14="http://schemas.microsoft.com/office/powerpoint/2010/main" val="1829962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F9CF9B-0302-2672-2F12-B7AA744F36B7}"/>
              </a:ext>
            </a:extLst>
          </p:cNvPr>
          <p:cNvSpPr>
            <a:spLocks noGrp="1"/>
          </p:cNvSpPr>
          <p:nvPr>
            <p:ph type="title"/>
          </p:nvPr>
        </p:nvSpPr>
        <p:spPr>
          <a:xfrm>
            <a:off x="838200" y="365125"/>
            <a:ext cx="10515600" cy="1325563"/>
          </a:xfrm>
        </p:spPr>
        <p:txBody>
          <a:bodyPr/>
          <a:lstStyle/>
          <a:p>
            <a:r>
              <a:rPr lang="en-US">
                <a:solidFill>
                  <a:schemeClr val="bg1"/>
                </a:solidFill>
              </a:rPr>
              <a:t>Benchmarking Results For Merge Sort </a:t>
            </a:r>
          </a:p>
        </p:txBody>
      </p:sp>
      <p:pic>
        <p:nvPicPr>
          <p:cNvPr id="3" name="Picture 2" descr="A screen shot of a computer program&#10;&#10;Description automatically generated">
            <a:extLst>
              <a:ext uri="{FF2B5EF4-FFF2-40B4-BE49-F238E27FC236}">
                <a16:creationId xmlns:a16="http://schemas.microsoft.com/office/drawing/2014/main" id="{9FEAA788-5027-4EE1-31A1-5A29A968788D}"/>
              </a:ext>
            </a:extLst>
          </p:cNvPr>
          <p:cNvPicPr>
            <a:picLocks noChangeAspect="1"/>
          </p:cNvPicPr>
          <p:nvPr/>
        </p:nvPicPr>
        <p:blipFill>
          <a:blip r:embed="rId2"/>
          <a:stretch>
            <a:fillRect/>
          </a:stretch>
        </p:blipFill>
        <p:spPr>
          <a:xfrm>
            <a:off x="257432" y="1824699"/>
            <a:ext cx="8968945" cy="181846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3182465-80C3-A10A-0DF1-44A5D7D0042A}"/>
              </a:ext>
            </a:extLst>
          </p:cNvPr>
          <p:cNvPicPr>
            <a:picLocks noChangeAspect="1"/>
          </p:cNvPicPr>
          <p:nvPr/>
        </p:nvPicPr>
        <p:blipFill>
          <a:blip r:embed="rId3"/>
          <a:stretch>
            <a:fillRect/>
          </a:stretch>
        </p:blipFill>
        <p:spPr>
          <a:xfrm>
            <a:off x="279843" y="4300101"/>
            <a:ext cx="8946535" cy="1830659"/>
          </a:xfrm>
          <a:prstGeom prst="rect">
            <a:avLst/>
          </a:prstGeom>
        </p:spPr>
      </p:pic>
      <p:sp>
        <p:nvSpPr>
          <p:cNvPr id="7" name="TextBox 6">
            <a:extLst>
              <a:ext uri="{FF2B5EF4-FFF2-40B4-BE49-F238E27FC236}">
                <a16:creationId xmlns:a16="http://schemas.microsoft.com/office/drawing/2014/main" id="{9A312A34-0DF4-14C4-F261-349476D515B1}"/>
              </a:ext>
            </a:extLst>
          </p:cNvPr>
          <p:cNvSpPr txBox="1"/>
          <p:nvPr/>
        </p:nvSpPr>
        <p:spPr>
          <a:xfrm>
            <a:off x="288324" y="3655540"/>
            <a:ext cx="87835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a:t>Parallel code for imperative merge sort is </a:t>
            </a:r>
            <a:r>
              <a:rPr lang="en-US" err="1"/>
              <a:t>approx</a:t>
            </a:r>
            <a:r>
              <a:rPr lang="en-US"/>
              <a:t> 1.39 times faster.</a:t>
            </a:r>
          </a:p>
          <a:p>
            <a:pPr marL="342900" indent="-342900">
              <a:buAutoNum type="arabicParenR"/>
            </a:pPr>
            <a:r>
              <a:rPr lang="en-US"/>
              <a:t>Parallel code for functional merge sort is </a:t>
            </a:r>
            <a:r>
              <a:rPr lang="en-US" err="1"/>
              <a:t>approx</a:t>
            </a:r>
            <a:r>
              <a:rPr lang="en-US"/>
              <a:t> 1.14 times faster.</a:t>
            </a:r>
          </a:p>
        </p:txBody>
      </p:sp>
      <p:sp>
        <p:nvSpPr>
          <p:cNvPr id="10" name="TextBox 9">
            <a:extLst>
              <a:ext uri="{FF2B5EF4-FFF2-40B4-BE49-F238E27FC236}">
                <a16:creationId xmlns:a16="http://schemas.microsoft.com/office/drawing/2014/main" id="{10277EF0-54E8-84E0-9F11-37631F773DC4}"/>
              </a:ext>
            </a:extLst>
          </p:cNvPr>
          <p:cNvSpPr txBox="1"/>
          <p:nvPr/>
        </p:nvSpPr>
        <p:spPr>
          <a:xfrm>
            <a:off x="288323" y="6178378"/>
            <a:ext cx="87835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a:t>Imperative code is 2.31 and 2.84 times faster than functional code for </a:t>
            </a:r>
            <a:r>
              <a:rPr lang="en-US" err="1"/>
              <a:t>unparallelized</a:t>
            </a:r>
            <a:r>
              <a:rPr lang="en-US"/>
              <a:t> and parallelized codes respectively.</a:t>
            </a:r>
          </a:p>
        </p:txBody>
      </p:sp>
    </p:spTree>
    <p:extLst>
      <p:ext uri="{BB962C8B-B14F-4D97-AF65-F5344CB8AC3E}">
        <p14:creationId xmlns:p14="http://schemas.microsoft.com/office/powerpoint/2010/main" val="4255045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Quick Sort Algorithm</a:t>
            </a: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838200" y="1825625"/>
            <a:ext cx="10515600" cy="4351338"/>
          </a:xfrm>
        </p:spPr>
        <p:txBody>
          <a:bodyPr vert="horz" lIns="91440" tIns="45720" rIns="91440" bIns="45720" rtlCol="0" anchor="t">
            <a:noAutofit/>
          </a:bodyPr>
          <a:lstStyle/>
          <a:p>
            <a:pPr marL="0" indent="0">
              <a:buNone/>
            </a:pPr>
            <a:endParaRPr lang="en-US" sz="2400"/>
          </a:p>
          <a:p>
            <a:endParaRPr lang="en-US" sz="2400">
              <a:ea typeface="+mn-lt"/>
              <a:cs typeface="+mn-lt"/>
            </a:endParaRPr>
          </a:p>
        </p:txBody>
      </p:sp>
      <p:pic>
        <p:nvPicPr>
          <p:cNvPr id="2" name="Picture 1" descr="A diagram of a number system&#10;&#10;Description automatically generated">
            <a:extLst>
              <a:ext uri="{FF2B5EF4-FFF2-40B4-BE49-F238E27FC236}">
                <a16:creationId xmlns:a16="http://schemas.microsoft.com/office/drawing/2014/main" id="{EFEEEB03-47D0-ED0F-7D2A-5DD92D4AE7B1}"/>
              </a:ext>
            </a:extLst>
          </p:cNvPr>
          <p:cNvPicPr>
            <a:picLocks noChangeAspect="1"/>
          </p:cNvPicPr>
          <p:nvPr/>
        </p:nvPicPr>
        <p:blipFill>
          <a:blip r:embed="rId2"/>
          <a:stretch>
            <a:fillRect/>
          </a:stretch>
        </p:blipFill>
        <p:spPr>
          <a:xfrm>
            <a:off x="0" y="1692495"/>
            <a:ext cx="6178378" cy="4368875"/>
          </a:xfrm>
          <a:prstGeom prst="rect">
            <a:avLst/>
          </a:prstGeom>
        </p:spPr>
      </p:pic>
      <p:sp>
        <p:nvSpPr>
          <p:cNvPr id="4" name="TextBox 3">
            <a:extLst>
              <a:ext uri="{FF2B5EF4-FFF2-40B4-BE49-F238E27FC236}">
                <a16:creationId xmlns:a16="http://schemas.microsoft.com/office/drawing/2014/main" id="{9D413B76-E5CB-99FE-4C15-EF28161453D9}"/>
              </a:ext>
            </a:extLst>
          </p:cNvPr>
          <p:cNvSpPr txBox="1"/>
          <p:nvPr/>
        </p:nvSpPr>
        <p:spPr>
          <a:xfrm>
            <a:off x="0" y="6065107"/>
            <a:ext cx="30891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Image Courtesy: enjoyalgorithms.com</a:t>
            </a:r>
          </a:p>
        </p:txBody>
      </p:sp>
      <p:sp>
        <p:nvSpPr>
          <p:cNvPr id="5" name="TextBox 4">
            <a:extLst>
              <a:ext uri="{FF2B5EF4-FFF2-40B4-BE49-F238E27FC236}">
                <a16:creationId xmlns:a16="http://schemas.microsoft.com/office/drawing/2014/main" id="{A014B3C3-C0DA-FE44-7C33-A6E0950D869D}"/>
              </a:ext>
            </a:extLst>
          </p:cNvPr>
          <p:cNvSpPr txBox="1"/>
          <p:nvPr/>
        </p:nvSpPr>
        <p:spPr>
          <a:xfrm>
            <a:off x="6363729" y="1781432"/>
            <a:ext cx="557083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Like merge sort algorithm but partitions the array from the pivot instead of taking the middle element.</a:t>
            </a:r>
          </a:p>
          <a:p>
            <a:endParaRPr lang="en-US"/>
          </a:p>
          <a:p>
            <a:r>
              <a:rPr lang="en-US"/>
              <a:t>Code Complexity:</a:t>
            </a:r>
          </a:p>
          <a:p>
            <a:pPr marL="342900" indent="-342900">
              <a:buAutoNum type="arabicPeriod"/>
            </a:pPr>
            <a:r>
              <a:rPr lang="en-US">
                <a:latin typeface="Aptos"/>
              </a:rPr>
              <a:t>Worst Case: O(n</a:t>
            </a:r>
            <a:r>
              <a:rPr lang="en-US" baseline="30000">
                <a:latin typeface="Aptos"/>
              </a:rPr>
              <a:t>2</a:t>
            </a:r>
            <a:r>
              <a:rPr lang="en-US">
                <a:latin typeface="Aptos"/>
              </a:rPr>
              <a:t>) - Occurs when the pivot is consistently chosen as the smallest or largest element.</a:t>
            </a:r>
          </a:p>
          <a:p>
            <a:pPr marL="342900" indent="-342900">
              <a:buAutoNum type="arabicPeriod"/>
            </a:pPr>
            <a:r>
              <a:rPr lang="en-US"/>
              <a:t>Best Case: O(</a:t>
            </a:r>
            <a:r>
              <a:rPr lang="en-US" err="1"/>
              <a:t>nlog</a:t>
            </a:r>
            <a:r>
              <a:rPr lang="en-US"/>
              <a:t> n) - Occurs when each pivot is such that partition are of equal sizes.</a:t>
            </a:r>
          </a:p>
          <a:p>
            <a:pPr marL="342900" indent="-342900">
              <a:buAutoNum type="arabicPeriod"/>
            </a:pPr>
            <a:endParaRPr lang="en-US"/>
          </a:p>
          <a:p>
            <a:endParaRPr lang="en-US"/>
          </a:p>
        </p:txBody>
      </p:sp>
      <p:sp>
        <p:nvSpPr>
          <p:cNvPr id="6" name="TextBox 5">
            <a:extLst>
              <a:ext uri="{FF2B5EF4-FFF2-40B4-BE49-F238E27FC236}">
                <a16:creationId xmlns:a16="http://schemas.microsoft.com/office/drawing/2014/main" id="{D334A0E4-B3C4-FB2D-8751-3EDAD1E67CD9}"/>
              </a:ext>
            </a:extLst>
          </p:cNvPr>
          <p:cNvSpPr txBox="1"/>
          <p:nvPr/>
        </p:nvSpPr>
        <p:spPr>
          <a:xfrm>
            <a:off x="6415215" y="5869459"/>
            <a:ext cx="55502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Application: Sorting file directories, sort query results, especially when pivot can be approximated using median-of-three logic.</a:t>
            </a:r>
          </a:p>
        </p:txBody>
      </p:sp>
    </p:spTree>
    <p:extLst>
      <p:ext uri="{BB962C8B-B14F-4D97-AF65-F5344CB8AC3E}">
        <p14:creationId xmlns:p14="http://schemas.microsoft.com/office/powerpoint/2010/main" val="243145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F9CF9B-0302-2672-2F12-B7AA744F36B7}"/>
              </a:ext>
            </a:extLst>
          </p:cNvPr>
          <p:cNvSpPr>
            <a:spLocks noGrp="1"/>
          </p:cNvSpPr>
          <p:nvPr>
            <p:ph type="title"/>
          </p:nvPr>
        </p:nvSpPr>
        <p:spPr>
          <a:xfrm>
            <a:off x="838200" y="365125"/>
            <a:ext cx="10515600" cy="1325563"/>
          </a:xfrm>
        </p:spPr>
        <p:txBody>
          <a:bodyPr/>
          <a:lstStyle/>
          <a:p>
            <a:r>
              <a:rPr lang="en-US">
                <a:solidFill>
                  <a:schemeClr val="bg1"/>
                </a:solidFill>
              </a:rPr>
              <a:t>Benchmarking Results For Quick Sort</a:t>
            </a:r>
          </a:p>
        </p:txBody>
      </p:sp>
      <p:sp>
        <p:nvSpPr>
          <p:cNvPr id="11" name="Content Placeholder 2">
            <a:extLst>
              <a:ext uri="{FF2B5EF4-FFF2-40B4-BE49-F238E27FC236}">
                <a16:creationId xmlns:a16="http://schemas.microsoft.com/office/drawing/2014/main" id="{89FFE618-CA84-3B1B-D3F8-A4B16C4C8EF4}"/>
              </a:ext>
            </a:extLst>
          </p:cNvPr>
          <p:cNvSpPr>
            <a:spLocks noGrp="1"/>
          </p:cNvSpPr>
          <p:nvPr>
            <p:ph idx="1"/>
          </p:nvPr>
        </p:nvSpPr>
        <p:spPr>
          <a:xfrm>
            <a:off x="838200" y="1825625"/>
            <a:ext cx="10515600" cy="4351338"/>
          </a:xfrm>
        </p:spPr>
        <p:txBody>
          <a:bodyPr vert="horz" lIns="91440" tIns="45720" rIns="91440" bIns="45720" rtlCol="0" anchor="t">
            <a:noAutofit/>
          </a:bodyPr>
          <a:lstStyle/>
          <a:p>
            <a:endParaRPr lang="en-US" sz="2400"/>
          </a:p>
          <a:p>
            <a:endParaRPr lang="en-US" sz="2400">
              <a:latin typeface="Aptos"/>
              <a:cs typeface="Arial"/>
            </a:endParaRPr>
          </a:p>
          <a:p>
            <a:endParaRPr lang="en-US" sz="2400"/>
          </a:p>
        </p:txBody>
      </p:sp>
      <p:pic>
        <p:nvPicPr>
          <p:cNvPr id="2" name="Picture 1" descr="A screen shot of a computer program&#10;&#10;Description automatically generated">
            <a:extLst>
              <a:ext uri="{FF2B5EF4-FFF2-40B4-BE49-F238E27FC236}">
                <a16:creationId xmlns:a16="http://schemas.microsoft.com/office/drawing/2014/main" id="{2C5D6FF4-4B2F-071D-3FF5-89E08F2CB3BF}"/>
              </a:ext>
            </a:extLst>
          </p:cNvPr>
          <p:cNvPicPr>
            <a:picLocks noChangeAspect="1"/>
          </p:cNvPicPr>
          <p:nvPr/>
        </p:nvPicPr>
        <p:blipFill>
          <a:blip r:embed="rId2"/>
          <a:stretch>
            <a:fillRect/>
          </a:stretch>
        </p:blipFill>
        <p:spPr>
          <a:xfrm>
            <a:off x="257432" y="1896780"/>
            <a:ext cx="8968945" cy="1705196"/>
          </a:xfrm>
          <a:prstGeom prst="rect">
            <a:avLst/>
          </a:prstGeom>
        </p:spPr>
      </p:pic>
      <p:pic>
        <p:nvPicPr>
          <p:cNvPr id="5" name="Picture 4" descr="A computer screen shot of a program&#10;&#10;Description automatically generated">
            <a:extLst>
              <a:ext uri="{FF2B5EF4-FFF2-40B4-BE49-F238E27FC236}">
                <a16:creationId xmlns:a16="http://schemas.microsoft.com/office/drawing/2014/main" id="{404DA0FC-B853-A87D-778C-9DCFC13124F2}"/>
              </a:ext>
            </a:extLst>
          </p:cNvPr>
          <p:cNvPicPr>
            <a:picLocks noChangeAspect="1"/>
          </p:cNvPicPr>
          <p:nvPr/>
        </p:nvPicPr>
        <p:blipFill>
          <a:blip r:embed="rId3"/>
          <a:stretch>
            <a:fillRect/>
          </a:stretch>
        </p:blipFill>
        <p:spPr>
          <a:xfrm>
            <a:off x="257432" y="4429915"/>
            <a:ext cx="8968945" cy="1746386"/>
          </a:xfrm>
          <a:prstGeom prst="rect">
            <a:avLst/>
          </a:prstGeom>
        </p:spPr>
      </p:pic>
      <p:sp>
        <p:nvSpPr>
          <p:cNvPr id="6" name="TextBox 5">
            <a:extLst>
              <a:ext uri="{FF2B5EF4-FFF2-40B4-BE49-F238E27FC236}">
                <a16:creationId xmlns:a16="http://schemas.microsoft.com/office/drawing/2014/main" id="{7ED24C81-F5A6-40E3-5309-635547104DE3}"/>
              </a:ext>
            </a:extLst>
          </p:cNvPr>
          <p:cNvSpPr txBox="1"/>
          <p:nvPr/>
        </p:nvSpPr>
        <p:spPr>
          <a:xfrm>
            <a:off x="288324" y="3655540"/>
            <a:ext cx="87835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a:t>Parallel code for imperative quicksort is </a:t>
            </a:r>
            <a:r>
              <a:rPr lang="en-US" err="1"/>
              <a:t>approx</a:t>
            </a:r>
            <a:r>
              <a:rPr lang="en-US"/>
              <a:t> 1.73 times faster.</a:t>
            </a:r>
          </a:p>
          <a:p>
            <a:pPr marL="342900" indent="-342900">
              <a:buAutoNum type="arabicParenR"/>
            </a:pPr>
            <a:r>
              <a:rPr lang="en-US"/>
              <a:t>Parallel code for functional quicksort is </a:t>
            </a:r>
            <a:r>
              <a:rPr lang="en-US" err="1"/>
              <a:t>approx</a:t>
            </a:r>
            <a:r>
              <a:rPr lang="en-US"/>
              <a:t> 1.25 times faster.</a:t>
            </a:r>
          </a:p>
        </p:txBody>
      </p:sp>
      <p:sp>
        <p:nvSpPr>
          <p:cNvPr id="7" name="TextBox 6">
            <a:extLst>
              <a:ext uri="{FF2B5EF4-FFF2-40B4-BE49-F238E27FC236}">
                <a16:creationId xmlns:a16="http://schemas.microsoft.com/office/drawing/2014/main" id="{EB41B8FA-C050-E0A0-DAC4-7969A5E73B47}"/>
              </a:ext>
            </a:extLst>
          </p:cNvPr>
          <p:cNvSpPr txBox="1"/>
          <p:nvPr/>
        </p:nvSpPr>
        <p:spPr>
          <a:xfrm>
            <a:off x="288323" y="6178378"/>
            <a:ext cx="87835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a:t>Imperative code is 2.55 and 3.1 times faster than functional code for </a:t>
            </a:r>
            <a:r>
              <a:rPr lang="en-US" err="1"/>
              <a:t>unparallelized</a:t>
            </a:r>
            <a:r>
              <a:rPr lang="en-US"/>
              <a:t> and parallelized codes respectively.</a:t>
            </a:r>
          </a:p>
        </p:txBody>
      </p:sp>
    </p:spTree>
    <p:extLst>
      <p:ext uri="{BB962C8B-B14F-4D97-AF65-F5344CB8AC3E}">
        <p14:creationId xmlns:p14="http://schemas.microsoft.com/office/powerpoint/2010/main" val="3373373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Fast Fourier Transform</a:t>
            </a: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838200" y="1825625"/>
            <a:ext cx="10515600" cy="4351338"/>
          </a:xfrm>
        </p:spPr>
        <p:txBody>
          <a:bodyPr vert="horz" lIns="91440" tIns="45720" rIns="91440" bIns="45720" rtlCol="0" anchor="t">
            <a:noAutofit/>
          </a:bodyPr>
          <a:lstStyle/>
          <a:p>
            <a:pPr marL="0" indent="0">
              <a:buNone/>
            </a:pPr>
            <a:endParaRPr lang="en-US" sz="2400"/>
          </a:p>
          <a:p>
            <a:endParaRPr lang="en-US" sz="2400">
              <a:ea typeface="+mn-lt"/>
              <a:cs typeface="+mn-lt"/>
            </a:endParaRPr>
          </a:p>
        </p:txBody>
      </p:sp>
      <p:pic>
        <p:nvPicPr>
          <p:cNvPr id="3" name="Picture 2" descr="A computer screen shot of text&#10;&#10;Description automatically generated">
            <a:extLst>
              <a:ext uri="{FF2B5EF4-FFF2-40B4-BE49-F238E27FC236}">
                <a16:creationId xmlns:a16="http://schemas.microsoft.com/office/drawing/2014/main" id="{141D761C-023A-CA38-1FDC-297094C4E61A}"/>
              </a:ext>
            </a:extLst>
          </p:cNvPr>
          <p:cNvPicPr>
            <a:picLocks noChangeAspect="1"/>
          </p:cNvPicPr>
          <p:nvPr/>
        </p:nvPicPr>
        <p:blipFill>
          <a:blip r:embed="rId2"/>
          <a:stretch>
            <a:fillRect/>
          </a:stretch>
        </p:blipFill>
        <p:spPr>
          <a:xfrm>
            <a:off x="692727" y="1952488"/>
            <a:ext cx="11063843" cy="4348374"/>
          </a:xfrm>
          <a:prstGeom prst="rect">
            <a:avLst/>
          </a:prstGeom>
        </p:spPr>
      </p:pic>
    </p:spTree>
    <p:extLst>
      <p:ext uri="{BB962C8B-B14F-4D97-AF65-F5344CB8AC3E}">
        <p14:creationId xmlns:p14="http://schemas.microsoft.com/office/powerpoint/2010/main" val="114603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Fast Fourier Transform</a:t>
            </a: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838200" y="1825625"/>
            <a:ext cx="10515600" cy="4351338"/>
          </a:xfrm>
        </p:spPr>
        <p:txBody>
          <a:bodyPr vert="horz" lIns="91440" tIns="45720" rIns="91440" bIns="45720" rtlCol="0" anchor="t">
            <a:noAutofit/>
          </a:bodyPr>
          <a:lstStyle/>
          <a:p>
            <a:pPr marL="0" indent="0">
              <a:buNone/>
            </a:pPr>
            <a:endParaRPr lang="en-US" sz="2400"/>
          </a:p>
          <a:p>
            <a:endParaRPr lang="en-US" sz="2400">
              <a:ea typeface="+mn-lt"/>
              <a:cs typeface="+mn-lt"/>
            </a:endParaRPr>
          </a:p>
        </p:txBody>
      </p:sp>
      <p:sp>
        <p:nvSpPr>
          <p:cNvPr id="2" name="TextBox 1">
            <a:extLst>
              <a:ext uri="{FF2B5EF4-FFF2-40B4-BE49-F238E27FC236}">
                <a16:creationId xmlns:a16="http://schemas.microsoft.com/office/drawing/2014/main" id="{61684681-5A5E-0416-AECD-CF6856EEAB0F}"/>
              </a:ext>
            </a:extLst>
          </p:cNvPr>
          <p:cNvSpPr txBox="1"/>
          <p:nvPr/>
        </p:nvSpPr>
        <p:spPr>
          <a:xfrm>
            <a:off x="304800" y="2019300"/>
            <a:ext cx="1155700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a:ea typeface="+mn-lt"/>
                <a:cs typeface="+mn-lt"/>
              </a:rPr>
              <a:t>Recursive FFT Algorithm:  The algorithm is a parallelized implementation of the Fast Fourier Transform (FFT). It decomposes the input array 'a' into its even and odd indices array, recursively applying FFT on each part.</a:t>
            </a:r>
            <a:endParaRPr lang="en-US" sz="2000"/>
          </a:p>
          <a:p>
            <a:pPr marL="342900" indent="-342900">
              <a:buAutoNum type="arabicPeriod"/>
            </a:pPr>
            <a:r>
              <a:rPr lang="en-US" sz="2000">
                <a:ea typeface="+mn-lt"/>
                <a:cs typeface="+mn-lt"/>
              </a:rPr>
              <a:t>After dividing the array into even and odd indices then, running loop 'k' and calculating the twiddle factor corresponding to each 'k' which is running for half the size of the array iterations.</a:t>
            </a:r>
          </a:p>
          <a:p>
            <a:pPr marL="342900" indent="-342900">
              <a:buAutoNum type="arabicPeriod"/>
            </a:pPr>
            <a:r>
              <a:rPr lang="en-US" sz="2000">
                <a:ea typeface="+mn-lt"/>
                <a:cs typeface="+mn-lt"/>
              </a:rPr>
              <a:t>Complex Multiplication of the ODD indexed numbers and the twiddle factor calculator for the corresponding 'k' is calculated and stored in a variable .</a:t>
            </a:r>
          </a:p>
          <a:p>
            <a:pPr marL="342900" indent="-342900">
              <a:buAutoNum type="arabicPeriod"/>
            </a:pPr>
            <a:r>
              <a:rPr lang="en-US" sz="2000">
                <a:ea typeface="+mn-lt"/>
                <a:cs typeface="+mn-lt"/>
              </a:rPr>
              <a:t>The resulting array 't' will have the following structure: The 0 to (n/2-1) indexed positions are complex additions of elements from the even array and the complex multiplication result obtained from the previous step.</a:t>
            </a:r>
            <a:endParaRPr lang="en-US" sz="2000"/>
          </a:p>
          <a:p>
            <a:pPr marL="342900" indent="-342900">
              <a:buFontTx/>
              <a:buAutoNum type="arabicPeriod"/>
            </a:pPr>
            <a:r>
              <a:rPr lang="en-US" sz="2000">
                <a:ea typeface="+mn-lt"/>
                <a:cs typeface="+mn-lt"/>
              </a:rPr>
              <a:t>The (n/2 to n-1) indexed positions are the complex subtractions of elements from the even array and the complex multiplication result obtained from the previous step. </a:t>
            </a:r>
          </a:p>
          <a:p>
            <a:pPr marL="342900" indent="-342900">
              <a:buFontTx/>
              <a:buAutoNum type="arabicPeriod"/>
            </a:pPr>
            <a:r>
              <a:rPr lang="en-US" sz="2000">
                <a:ea typeface="+mn-lt"/>
                <a:cs typeface="+mn-lt"/>
              </a:rPr>
              <a:t>This computation of resulting array 't' will be parallelized as the step 4 and step 5 can be calculated concurrently</a:t>
            </a:r>
          </a:p>
          <a:p>
            <a:endParaRPr lang="en-US">
              <a:ea typeface="+mn-lt"/>
              <a:cs typeface="+mn-lt"/>
            </a:endParaRPr>
          </a:p>
          <a:p>
            <a:endParaRPr lang="en-US"/>
          </a:p>
        </p:txBody>
      </p:sp>
    </p:spTree>
    <p:extLst>
      <p:ext uri="{BB962C8B-B14F-4D97-AF65-F5344CB8AC3E}">
        <p14:creationId xmlns:p14="http://schemas.microsoft.com/office/powerpoint/2010/main" val="21917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FFT</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234D5D2D-DF01-4C55-442D-0B61497FABEC}"/>
              </a:ext>
            </a:extLst>
          </p:cNvPr>
          <p:cNvPicPr>
            <a:picLocks noGrp="1" noChangeAspect="1"/>
          </p:cNvPicPr>
          <p:nvPr>
            <p:ph idx="1"/>
          </p:nvPr>
        </p:nvPicPr>
        <p:blipFill>
          <a:blip r:embed="rId2"/>
          <a:stretch>
            <a:fillRect/>
          </a:stretch>
        </p:blipFill>
        <p:spPr>
          <a:xfrm>
            <a:off x="633350" y="2431681"/>
            <a:ext cx="10707583" cy="3495486"/>
          </a:xfrm>
        </p:spPr>
      </p:pic>
    </p:spTree>
    <p:extLst>
      <p:ext uri="{BB962C8B-B14F-4D97-AF65-F5344CB8AC3E}">
        <p14:creationId xmlns:p14="http://schemas.microsoft.com/office/powerpoint/2010/main" val="241433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Working of Domains - Memory Management</a:t>
            </a:r>
          </a:p>
        </p:txBody>
      </p:sp>
      <p:pic>
        <p:nvPicPr>
          <p:cNvPr id="2" name="Content Placeholder 1" descr="A diagram of major heap&#10;&#10;Description automatically generated">
            <a:extLst>
              <a:ext uri="{FF2B5EF4-FFF2-40B4-BE49-F238E27FC236}">
                <a16:creationId xmlns:a16="http://schemas.microsoft.com/office/drawing/2014/main" id="{ACB67543-C0D1-B491-AA56-EEE1F735B006}"/>
              </a:ext>
            </a:extLst>
          </p:cNvPr>
          <p:cNvPicPr>
            <a:picLocks noGrp="1" noChangeAspect="1"/>
          </p:cNvPicPr>
          <p:nvPr>
            <p:ph idx="1"/>
          </p:nvPr>
        </p:nvPicPr>
        <p:blipFill>
          <a:blip r:embed="rId2"/>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151329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7CF53-0E06-3DF0-BCC9-EF96EBFA0045}"/>
              </a:ext>
            </a:extLst>
          </p:cNvPr>
          <p:cNvSpPr>
            <a:spLocks noGrp="1"/>
          </p:cNvSpPr>
          <p:nvPr>
            <p:ph type="ctrTitle"/>
          </p:nvPr>
        </p:nvSpPr>
        <p:spPr>
          <a:xfrm>
            <a:off x="1784990" y="502309"/>
            <a:ext cx="8761863" cy="3178689"/>
          </a:xfrm>
        </p:spPr>
        <p:txBody>
          <a:bodyPr>
            <a:normAutofit/>
          </a:bodyPr>
          <a:lstStyle/>
          <a:p>
            <a:pPr algn="l"/>
            <a:r>
              <a:rPr lang="en-US" sz="4800">
                <a:solidFill>
                  <a:srgbClr val="FFFFFF"/>
                </a:solidFill>
                <a:ea typeface="+mj-lt"/>
                <a:cs typeface="+mj-lt"/>
              </a:rPr>
              <a:t>Linear Algebra Algorithms</a:t>
            </a:r>
            <a:endParaRPr lang="en-US"/>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703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normAutofit/>
          </a:bodyPr>
          <a:lstStyle/>
          <a:p>
            <a:r>
              <a:rPr lang="en-US" sz="3200">
                <a:solidFill>
                  <a:schemeClr val="bg1"/>
                </a:solidFill>
                <a:ea typeface="+mj-lt"/>
                <a:cs typeface="+mj-lt"/>
              </a:rPr>
              <a:t>QR Decomposition using Gram Schmidt Process</a:t>
            </a:r>
            <a:endParaRPr lang="en-US" sz="3200">
              <a:solidFill>
                <a:schemeClr val="bg1"/>
              </a:solidFill>
            </a:endParaRPr>
          </a:p>
        </p:txBody>
      </p:sp>
      <p:pic>
        <p:nvPicPr>
          <p:cNvPr id="2" name="Content Placeholder 1" descr="A math equations on a white background&#10;&#10;Description automatically generated">
            <a:extLst>
              <a:ext uri="{FF2B5EF4-FFF2-40B4-BE49-F238E27FC236}">
                <a16:creationId xmlns:a16="http://schemas.microsoft.com/office/drawing/2014/main" id="{47F7F0A8-3CD5-4799-EFBD-84DE192CF4CE}"/>
              </a:ext>
            </a:extLst>
          </p:cNvPr>
          <p:cNvPicPr>
            <a:picLocks noGrp="1" noChangeAspect="1"/>
          </p:cNvPicPr>
          <p:nvPr>
            <p:ph idx="1"/>
          </p:nvPr>
        </p:nvPicPr>
        <p:blipFill>
          <a:blip r:embed="rId2"/>
          <a:stretch>
            <a:fillRect/>
          </a:stretch>
        </p:blipFill>
        <p:spPr>
          <a:xfrm>
            <a:off x="1174276" y="1710073"/>
            <a:ext cx="9213273" cy="3674056"/>
          </a:xfrm>
        </p:spPr>
      </p:pic>
      <p:pic>
        <p:nvPicPr>
          <p:cNvPr id="4" name="Picture 3">
            <a:extLst>
              <a:ext uri="{FF2B5EF4-FFF2-40B4-BE49-F238E27FC236}">
                <a16:creationId xmlns:a16="http://schemas.microsoft.com/office/drawing/2014/main" id="{FBC30F82-5E8B-D473-503A-7289DE2611C8}"/>
              </a:ext>
            </a:extLst>
          </p:cNvPr>
          <p:cNvPicPr>
            <a:picLocks noChangeAspect="1"/>
          </p:cNvPicPr>
          <p:nvPr/>
        </p:nvPicPr>
        <p:blipFill>
          <a:blip r:embed="rId3"/>
          <a:stretch>
            <a:fillRect/>
          </a:stretch>
        </p:blipFill>
        <p:spPr>
          <a:xfrm>
            <a:off x="1177637" y="5385943"/>
            <a:ext cx="9213272" cy="1251879"/>
          </a:xfrm>
          <a:prstGeom prst="rect">
            <a:avLst/>
          </a:prstGeom>
        </p:spPr>
      </p:pic>
    </p:spTree>
    <p:extLst>
      <p:ext uri="{BB962C8B-B14F-4D97-AF65-F5344CB8AC3E}">
        <p14:creationId xmlns:p14="http://schemas.microsoft.com/office/powerpoint/2010/main" val="4083376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246410" y="390359"/>
            <a:ext cx="11946885" cy="900131"/>
          </a:xfrm>
        </p:spPr>
        <p:txBody>
          <a:bodyPr vert="horz" lIns="91440" tIns="45720" rIns="91440" bIns="45720" rtlCol="0" anchor="t">
            <a:noAutofit/>
          </a:bodyPr>
          <a:lstStyle/>
          <a:p>
            <a:r>
              <a:rPr lang="en-US" sz="3200">
                <a:solidFill>
                  <a:schemeClr val="bg1"/>
                </a:solidFill>
              </a:rPr>
              <a:t>Sequential Nature and Parallelizable Components of QR Decomposition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64A1FD9-E85D-65A2-EC86-C27E8A825726}"/>
              </a:ext>
            </a:extLst>
          </p:cNvPr>
          <p:cNvSpPr>
            <a:spLocks noGrp="1"/>
          </p:cNvSpPr>
          <p:nvPr>
            <p:ph idx="1"/>
          </p:nvPr>
        </p:nvSpPr>
        <p:spPr>
          <a:xfrm>
            <a:off x="610590" y="2092820"/>
            <a:ext cx="10515600" cy="4351338"/>
          </a:xfrm>
        </p:spPr>
        <p:txBody>
          <a:bodyPr vert="horz" lIns="91440" tIns="45720" rIns="91440" bIns="45720" rtlCol="0" anchor="t">
            <a:normAutofit/>
          </a:bodyPr>
          <a:lstStyle/>
          <a:p>
            <a:r>
              <a:rPr lang="en-US" sz="2100" u="sng"/>
              <a:t>Sequential Nature</a:t>
            </a:r>
            <a:r>
              <a:rPr lang="en-US" sz="2000"/>
              <a:t>:</a:t>
            </a:r>
            <a:endParaRPr lang="en-US"/>
          </a:p>
          <a:p>
            <a:pPr marL="0" indent="0">
              <a:buNone/>
            </a:pPr>
            <a:r>
              <a:rPr lang="en-US" sz="2000"/>
              <a:t>     1. Dependency on previous results, the orthogonalization of each vector is dependent on                   the results of all prior computations.</a:t>
            </a:r>
          </a:p>
          <a:p>
            <a:pPr marL="0" indent="0">
              <a:buNone/>
            </a:pPr>
            <a:r>
              <a:rPr lang="en-US" sz="2000"/>
              <a:t>     2. </a:t>
            </a:r>
            <a:r>
              <a:rPr lang="en-US" sz="2000">
                <a:ea typeface="+mn-lt"/>
                <a:cs typeface="+mn-lt"/>
              </a:rPr>
              <a:t>Calculating each new orthogonal vector relies on all previously calculated ones, slowing                down the parallel execution because step need to wait for all other earlier steps to finish.</a:t>
            </a:r>
          </a:p>
          <a:p>
            <a:pPr marL="342900" indent="-342900"/>
            <a:r>
              <a:rPr lang="en-US" sz="2100" u="sng">
                <a:ea typeface="+mn-lt"/>
                <a:cs typeface="+mn-lt"/>
              </a:rPr>
              <a:t>Parallelizable Component</a:t>
            </a:r>
            <a:r>
              <a:rPr lang="en-US" sz="2000">
                <a:ea typeface="+mn-lt"/>
                <a:cs typeface="+mn-lt"/>
              </a:rPr>
              <a:t>:</a:t>
            </a:r>
          </a:p>
          <a:p>
            <a:pPr marL="0" indent="0">
              <a:buNone/>
            </a:pPr>
            <a:r>
              <a:rPr lang="en-US" sz="2000">
                <a:ea typeface="+mn-lt"/>
                <a:cs typeface="+mn-lt"/>
              </a:rPr>
              <a:t>     1. Computing the inner product of each column vector with each previously computed                        orthogonal vector can be parallelized as the product calculation is independent and can                be performed concurrently.</a:t>
            </a:r>
          </a:p>
          <a:p>
            <a:pPr marL="0" indent="0">
              <a:buNone/>
            </a:pPr>
            <a:r>
              <a:rPr lang="en-US" sz="2000">
                <a:ea typeface="+mn-lt"/>
                <a:cs typeface="+mn-lt"/>
              </a:rPr>
              <a:t>     2. Scalar multiplication and subtraction can be parallelized.</a:t>
            </a:r>
          </a:p>
        </p:txBody>
      </p:sp>
    </p:spTree>
    <p:extLst>
      <p:ext uri="{BB962C8B-B14F-4D97-AF65-F5344CB8AC3E}">
        <p14:creationId xmlns:p14="http://schemas.microsoft.com/office/powerpoint/2010/main" val="2748186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QR Decomposition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program&#10;&#10;Description automatically generated">
            <a:extLst>
              <a:ext uri="{FF2B5EF4-FFF2-40B4-BE49-F238E27FC236}">
                <a16:creationId xmlns:a16="http://schemas.microsoft.com/office/drawing/2014/main" id="{A5000EDD-28E2-E3FE-6015-19E69731F9B1}"/>
              </a:ext>
            </a:extLst>
          </p:cNvPr>
          <p:cNvPicPr>
            <a:picLocks noGrp="1" noChangeAspect="1"/>
          </p:cNvPicPr>
          <p:nvPr>
            <p:ph idx="1"/>
          </p:nvPr>
        </p:nvPicPr>
        <p:blipFill>
          <a:blip r:embed="rId2"/>
          <a:stretch>
            <a:fillRect/>
          </a:stretch>
        </p:blipFill>
        <p:spPr>
          <a:xfrm>
            <a:off x="841169" y="2423999"/>
            <a:ext cx="10519558" cy="3055630"/>
          </a:xfrm>
        </p:spPr>
      </p:pic>
    </p:spTree>
    <p:extLst>
      <p:ext uri="{BB962C8B-B14F-4D97-AF65-F5344CB8AC3E}">
        <p14:creationId xmlns:p14="http://schemas.microsoft.com/office/powerpoint/2010/main" val="1777021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normAutofit/>
          </a:bodyPr>
          <a:lstStyle/>
          <a:p>
            <a:r>
              <a:rPr lang="en-US" sz="4000">
                <a:solidFill>
                  <a:schemeClr val="bg1"/>
                </a:solidFill>
                <a:ea typeface="+mj-lt"/>
                <a:cs typeface="+mj-lt"/>
              </a:rPr>
              <a:t>Singular Value Decomposition(A=U*sigma*V^T)</a:t>
            </a:r>
            <a:endParaRPr lang="en-US" sz="4000">
              <a:solidFill>
                <a:schemeClr val="bg1"/>
              </a:solidFill>
            </a:endParaRP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270762" y="1801912"/>
            <a:ext cx="11772404" cy="4925311"/>
          </a:xfrm>
        </p:spPr>
        <p:txBody>
          <a:bodyPr vert="horz" lIns="91440" tIns="45720" rIns="91440" bIns="45720" rtlCol="0" anchor="t">
            <a:noAutofit/>
          </a:bodyPr>
          <a:lstStyle/>
          <a:p>
            <a:pPr marL="457200" indent="-457200"/>
            <a:r>
              <a:rPr lang="en-US" sz="1800">
                <a:ea typeface="+mn-lt"/>
                <a:cs typeface="+mn-lt"/>
              </a:rPr>
              <a:t>The process starts with the calculation of A^T*A, which has been calculated using the matrix multiplication in parallel form. This step prepares for the subsequent QR decomposition, as it is required in SVD.</a:t>
            </a:r>
            <a:endParaRPr lang="en-US"/>
          </a:p>
          <a:p>
            <a:pPr marL="457200" indent="-457200"/>
            <a:r>
              <a:rPr lang="en-US" sz="1800">
                <a:ea typeface="+mn-lt"/>
                <a:cs typeface="+mn-lt"/>
              </a:rPr>
              <a:t>Then applying the QR-Decomposition to the matrix A^T*A, and the getting the matrices Q and R. The resulting orthogonal matrix 'Q' provides the left singular vectors or the 'U' matrix while the 'R' represents the diagonal matrix capturing singular values.</a:t>
            </a:r>
          </a:p>
          <a:p>
            <a:pPr marL="457200" indent="-457200"/>
            <a:r>
              <a:rPr lang="en-US" sz="1800">
                <a:ea typeface="+mn-lt"/>
                <a:cs typeface="+mn-lt"/>
              </a:rPr>
              <a:t>The transpose of Q serves the purpose of right singular vector in the Singular Value decomposition.</a:t>
            </a:r>
          </a:p>
          <a:p>
            <a:pPr marL="457200" indent="-457200"/>
            <a:endParaRPr lang="en-US" sz="1800">
              <a:ea typeface="+mn-lt"/>
              <a:cs typeface="+mn-lt"/>
            </a:endParaRPr>
          </a:p>
          <a:p>
            <a:pPr marL="0" indent="0">
              <a:buNone/>
            </a:pPr>
            <a:r>
              <a:rPr lang="en-US" sz="1800" u="sng">
                <a:ea typeface="+mn-lt"/>
                <a:cs typeface="+mn-lt"/>
              </a:rPr>
              <a:t>Example use case in Movie Recommendation System</a:t>
            </a:r>
            <a:r>
              <a:rPr lang="en-US" sz="1800">
                <a:ea typeface="+mn-lt"/>
                <a:cs typeface="+mn-lt"/>
              </a:rPr>
              <a:t>:</a:t>
            </a:r>
          </a:p>
          <a:p>
            <a:r>
              <a:rPr lang="en-US" sz="1800">
                <a:ea typeface="+mn-lt"/>
                <a:cs typeface="+mn-lt"/>
              </a:rPr>
              <a:t>Let R represents the matrix containing user representation where element Aij represents the rating given by the '</a:t>
            </a:r>
            <a:r>
              <a:rPr lang="en-US" sz="1800" err="1">
                <a:ea typeface="+mn-lt"/>
                <a:cs typeface="+mn-lt"/>
              </a:rPr>
              <a:t>i'th</a:t>
            </a:r>
            <a:r>
              <a:rPr lang="en-US" sz="1800">
                <a:ea typeface="+mn-lt"/>
                <a:cs typeface="+mn-lt"/>
              </a:rPr>
              <a:t>  user to the '</a:t>
            </a:r>
            <a:r>
              <a:rPr lang="en-US" sz="1800" err="1">
                <a:ea typeface="+mn-lt"/>
                <a:cs typeface="+mn-lt"/>
              </a:rPr>
              <a:t>j'th</a:t>
            </a:r>
            <a:r>
              <a:rPr lang="en-US" sz="1800">
                <a:ea typeface="+mn-lt"/>
                <a:cs typeface="+mn-lt"/>
              </a:rPr>
              <a:t> movie.</a:t>
            </a:r>
          </a:p>
          <a:p>
            <a:r>
              <a:rPr lang="en-US" sz="1800">
                <a:ea typeface="+mn-lt"/>
                <a:cs typeface="+mn-lt"/>
              </a:rPr>
              <a:t>After applying SVD, we will get representation in the form of matrix multiplication of U, Sigma, V. Here the represents the latent variables associated with user for a movie, how much storyline is important for the user. The matrix V captures how much storyline is important for that movie. </a:t>
            </a:r>
            <a:endParaRPr lang="en-US">
              <a:ea typeface="+mn-lt"/>
              <a:cs typeface="+mn-lt"/>
            </a:endParaRPr>
          </a:p>
          <a:p>
            <a:r>
              <a:rPr lang="en-US" sz="1800">
                <a:ea typeface="+mn-lt"/>
                <a:cs typeface="+mn-lt"/>
              </a:rPr>
              <a:t>The matrix sigma here represents the weights given to both elements.</a:t>
            </a:r>
            <a:endParaRPr lang="en-US"/>
          </a:p>
          <a:p>
            <a:pPr marL="457200" indent="-457200"/>
            <a:endParaRPr lang="en-US" sz="1800">
              <a:ea typeface="+mn-lt"/>
              <a:cs typeface="+mn-lt"/>
            </a:endParaRPr>
          </a:p>
        </p:txBody>
      </p:sp>
    </p:spTree>
    <p:extLst>
      <p:ext uri="{BB962C8B-B14F-4D97-AF65-F5344CB8AC3E}">
        <p14:creationId xmlns:p14="http://schemas.microsoft.com/office/powerpoint/2010/main" val="71991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Benchmarking Results for SVD</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program&#10;&#10;Description automatically generated">
            <a:extLst>
              <a:ext uri="{FF2B5EF4-FFF2-40B4-BE49-F238E27FC236}">
                <a16:creationId xmlns:a16="http://schemas.microsoft.com/office/drawing/2014/main" id="{2185F2CC-E394-4C3A-BF0E-CA9F18D4B779}"/>
              </a:ext>
            </a:extLst>
          </p:cNvPr>
          <p:cNvPicPr>
            <a:picLocks noGrp="1" noChangeAspect="1"/>
          </p:cNvPicPr>
          <p:nvPr>
            <p:ph idx="1"/>
          </p:nvPr>
        </p:nvPicPr>
        <p:blipFill>
          <a:blip r:embed="rId2"/>
          <a:stretch>
            <a:fillRect/>
          </a:stretch>
        </p:blipFill>
        <p:spPr>
          <a:xfrm>
            <a:off x="880753" y="2485276"/>
            <a:ext cx="10163298" cy="3249749"/>
          </a:xfrm>
        </p:spPr>
      </p:pic>
    </p:spTree>
    <p:extLst>
      <p:ext uri="{BB962C8B-B14F-4D97-AF65-F5344CB8AC3E}">
        <p14:creationId xmlns:p14="http://schemas.microsoft.com/office/powerpoint/2010/main" val="1365778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ea typeface="+mj-lt"/>
                <a:cs typeface="+mj-lt"/>
              </a:rPr>
              <a:t>LU Decomposition</a:t>
            </a:r>
            <a:endParaRPr lang="en-US">
              <a:solidFill>
                <a:schemeClr val="bg1"/>
              </a:solidFill>
            </a:endParaRP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636917" y="2098795"/>
            <a:ext cx="10515600" cy="4351338"/>
          </a:xfrm>
        </p:spPr>
        <p:txBody>
          <a:bodyPr vert="horz" lIns="91440" tIns="45720" rIns="91440" bIns="45720" rtlCol="0" anchor="t">
            <a:noAutofit/>
          </a:bodyPr>
          <a:lstStyle/>
          <a:p>
            <a:r>
              <a:rPr lang="en-US" sz="2400">
                <a:ea typeface="+mn-lt"/>
                <a:cs typeface="+mn-lt"/>
              </a:rPr>
              <a:t>LU Decomposition is a matrix manipulation technique.</a:t>
            </a:r>
            <a:endParaRPr lang="en-US"/>
          </a:p>
          <a:p>
            <a:r>
              <a:rPr lang="en-US" sz="2400">
                <a:ea typeface="+mn-lt"/>
                <a:cs typeface="+mn-lt"/>
              </a:rPr>
              <a:t>It is used to solve solutions for system of linear equations or to find determinant of a square matrix.</a:t>
            </a:r>
          </a:p>
          <a:p>
            <a:r>
              <a:rPr lang="en-US" sz="2400">
                <a:ea typeface="+mn-lt"/>
                <a:cs typeface="+mn-lt"/>
              </a:rPr>
              <a:t>In our project, we have tried to find the determinant of the square matrix.</a:t>
            </a:r>
          </a:p>
          <a:p>
            <a:r>
              <a:rPr lang="en-US" sz="2400">
                <a:ea typeface="+mn-lt"/>
                <a:cs typeface="+mn-lt"/>
              </a:rPr>
              <a:t>It is done by finding the upper triangular matrix(L) and lower triangular matrix by performing operations on the rows of the matrix.</a:t>
            </a:r>
          </a:p>
          <a:p>
            <a:r>
              <a:rPr lang="en-US" sz="2400">
                <a:ea typeface="+mn-lt"/>
                <a:cs typeface="+mn-lt"/>
              </a:rPr>
              <a:t>det(A) = det(LU), which is essentially the product of all diagonal elements of LU matrix.</a:t>
            </a:r>
          </a:p>
          <a:p>
            <a:r>
              <a:rPr lang="en-US" sz="2400">
                <a:ea typeface="+mn-lt"/>
                <a:cs typeface="+mn-lt"/>
              </a:rPr>
              <a:t>It is very useful in simplifying large matrices.</a:t>
            </a:r>
          </a:p>
        </p:txBody>
      </p:sp>
    </p:spTree>
    <p:extLst>
      <p:ext uri="{BB962C8B-B14F-4D97-AF65-F5344CB8AC3E}">
        <p14:creationId xmlns:p14="http://schemas.microsoft.com/office/powerpoint/2010/main" val="151616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ea typeface="+mj-lt"/>
                <a:cs typeface="+mj-lt"/>
              </a:rPr>
              <a:t>Why it cannot be parallelized</a:t>
            </a:r>
            <a:endParaRPr lang="en-US">
              <a:solidFill>
                <a:schemeClr val="bg1"/>
              </a:solidFill>
            </a:endParaRP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636917" y="2098795"/>
            <a:ext cx="10515600" cy="4351338"/>
          </a:xfrm>
        </p:spPr>
        <p:txBody>
          <a:bodyPr vert="horz" lIns="91440" tIns="45720" rIns="91440" bIns="45720" rtlCol="0" anchor="t">
            <a:noAutofit/>
          </a:bodyPr>
          <a:lstStyle/>
          <a:p>
            <a:r>
              <a:rPr lang="en-US" sz="2400">
                <a:ea typeface="+mn-lt"/>
                <a:cs typeface="+mn-lt"/>
              </a:rPr>
              <a:t>LU Decomposition uses sequential manipulation technique.</a:t>
            </a:r>
          </a:p>
          <a:p>
            <a:r>
              <a:rPr lang="en-US" sz="2400">
                <a:ea typeface="+mn-lt"/>
                <a:cs typeface="+mn-lt"/>
              </a:rPr>
              <a:t>Even when we use pivoting technique and maintain the matrix tracking the change, the rows are dependent on other rows for computation.</a:t>
            </a:r>
          </a:p>
          <a:p>
            <a:r>
              <a:rPr lang="en-US" sz="2400"/>
              <a:t>Thus, we can utilize mutex locks to wait until the state of a row in matrix can be used.</a:t>
            </a:r>
          </a:p>
          <a:p>
            <a:r>
              <a:rPr lang="en-US" sz="2400"/>
              <a:t>It will lead to decrease in performance.</a:t>
            </a:r>
          </a:p>
          <a:p>
            <a:endParaRPr lang="en-US"/>
          </a:p>
        </p:txBody>
      </p:sp>
    </p:spTree>
    <p:extLst>
      <p:ext uri="{BB962C8B-B14F-4D97-AF65-F5344CB8AC3E}">
        <p14:creationId xmlns:p14="http://schemas.microsoft.com/office/powerpoint/2010/main" val="2451489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5C0BFE-A31C-13C6-97F7-9D2D1E36A863}"/>
              </a:ext>
            </a:extLst>
          </p:cNvPr>
          <p:cNvSpPr>
            <a:spLocks noGrp="1"/>
          </p:cNvSpPr>
          <p:nvPr>
            <p:ph type="title"/>
          </p:nvPr>
        </p:nvSpPr>
        <p:spPr>
          <a:xfrm>
            <a:off x="838200" y="365125"/>
            <a:ext cx="10515600" cy="1325563"/>
          </a:xfrm>
        </p:spPr>
        <p:txBody>
          <a:bodyPr/>
          <a:lstStyle/>
          <a:p>
            <a:r>
              <a:rPr lang="en-US">
                <a:solidFill>
                  <a:schemeClr val="bg1"/>
                </a:solidFill>
              </a:rPr>
              <a:t>Conclusion</a:t>
            </a:r>
          </a:p>
        </p:txBody>
      </p:sp>
      <p:sp>
        <p:nvSpPr>
          <p:cNvPr id="11" name="Content Placeholder 2">
            <a:extLst>
              <a:ext uri="{FF2B5EF4-FFF2-40B4-BE49-F238E27FC236}">
                <a16:creationId xmlns:a16="http://schemas.microsoft.com/office/drawing/2014/main" id="{33869530-5E85-4361-FB20-C8B61716C13F}"/>
              </a:ext>
            </a:extLst>
          </p:cNvPr>
          <p:cNvSpPr>
            <a:spLocks noGrp="1"/>
          </p:cNvSpPr>
          <p:nvPr>
            <p:ph idx="1"/>
          </p:nvPr>
        </p:nvSpPr>
        <p:spPr>
          <a:xfrm>
            <a:off x="838200" y="1825625"/>
            <a:ext cx="10515600" cy="4351338"/>
          </a:xfrm>
        </p:spPr>
        <p:txBody>
          <a:bodyPr vert="horz" lIns="91440" tIns="45720" rIns="91440" bIns="45720" rtlCol="0" anchor="t">
            <a:noAutofit/>
          </a:bodyPr>
          <a:lstStyle/>
          <a:p>
            <a:pPr marL="0" indent="0">
              <a:buNone/>
            </a:pPr>
            <a:endParaRPr lang="en-US" sz="2400"/>
          </a:p>
          <a:p>
            <a:r>
              <a:rPr lang="en-US" sz="2400">
                <a:ea typeface="+mn-lt"/>
                <a:cs typeface="+mn-lt"/>
              </a:rPr>
              <a:t>Some of the algorithms are parallelizable, some are not.</a:t>
            </a:r>
          </a:p>
          <a:p>
            <a:r>
              <a:rPr lang="en-US" sz="2400">
                <a:ea typeface="+mn-lt"/>
                <a:cs typeface="+mn-lt"/>
              </a:rPr>
              <a:t>There is only a degree to which a code can be parallelized.</a:t>
            </a:r>
          </a:p>
          <a:p>
            <a:r>
              <a:rPr lang="en-US" sz="2400">
                <a:ea typeface="+mn-lt"/>
                <a:cs typeface="+mn-lt"/>
              </a:rPr>
              <a:t>While parallelizing, it is essential to look at it's correctness.</a:t>
            </a:r>
          </a:p>
          <a:p>
            <a:r>
              <a:rPr lang="en-US" sz="2400">
                <a:ea typeface="+mn-lt"/>
                <a:cs typeface="+mn-lt"/>
              </a:rPr>
              <a:t>Some parallel algorithms are prone to race conditions leading to situations where we get "nan", "inf" etc.</a:t>
            </a:r>
          </a:p>
          <a:p>
            <a:endParaRPr lang="en-US" sz="2400">
              <a:ea typeface="+mn-lt"/>
              <a:cs typeface="+mn-lt"/>
            </a:endParaRPr>
          </a:p>
          <a:p>
            <a:endParaRPr lang="en-US" sz="2400">
              <a:ea typeface="+mn-lt"/>
              <a:cs typeface="+mn-lt"/>
            </a:endParaRPr>
          </a:p>
        </p:txBody>
      </p:sp>
    </p:spTree>
    <p:extLst>
      <p:ext uri="{BB962C8B-B14F-4D97-AF65-F5344CB8AC3E}">
        <p14:creationId xmlns:p14="http://schemas.microsoft.com/office/powerpoint/2010/main" val="333855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495493" y="594630"/>
            <a:ext cx="9888496" cy="900131"/>
          </a:xfrm>
        </p:spPr>
        <p:txBody>
          <a:bodyPr anchor="t">
            <a:normAutofit/>
          </a:bodyPr>
          <a:lstStyle/>
          <a:p>
            <a:r>
              <a:rPr lang="en-US" sz="4000">
                <a:solidFill>
                  <a:schemeClr val="bg1"/>
                </a:solidFill>
              </a:rPr>
              <a:t>Working of Major and Minor Heap</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496585" y="1960504"/>
            <a:ext cx="11513077" cy="4042777"/>
          </a:xfrm>
        </p:spPr>
        <p:txBody>
          <a:bodyPr vert="horz" lIns="91440" tIns="45720" rIns="91440" bIns="45720" rtlCol="0" anchor="t">
            <a:noAutofit/>
          </a:bodyPr>
          <a:lstStyle/>
          <a:p>
            <a:endParaRPr lang="en-US" sz="2400">
              <a:latin typeface="Aptos"/>
              <a:cs typeface="Arial"/>
            </a:endParaRPr>
          </a:p>
          <a:p>
            <a:pPr marL="342900" indent="-342900"/>
            <a:endParaRPr lang="en-US" sz="2400"/>
          </a:p>
        </p:txBody>
      </p:sp>
      <p:sp>
        <p:nvSpPr>
          <p:cNvPr id="4" name="TextBox 3">
            <a:extLst>
              <a:ext uri="{FF2B5EF4-FFF2-40B4-BE49-F238E27FC236}">
                <a16:creationId xmlns:a16="http://schemas.microsoft.com/office/drawing/2014/main" id="{B583F292-74E3-879D-5FF0-65C7BDDB0694}"/>
              </a:ext>
            </a:extLst>
          </p:cNvPr>
          <p:cNvSpPr txBox="1"/>
          <p:nvPr/>
        </p:nvSpPr>
        <p:spPr>
          <a:xfrm>
            <a:off x="266700" y="1892300"/>
            <a:ext cx="1173480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a:ea typeface="+mn-lt"/>
                <a:cs typeface="+mn-lt"/>
              </a:rPr>
              <a:t>Minor Heap and Per-Domain Allocation:</a:t>
            </a:r>
            <a:endParaRPr lang="en-US" sz="2000"/>
          </a:p>
          <a:p>
            <a:r>
              <a:rPr lang="en-US" sz="2000"/>
              <a:t>            --&gt; Each domain in OCaml has its </a:t>
            </a:r>
            <a:r>
              <a:rPr lang="en-US" sz="2000">
                <a:solidFill>
                  <a:srgbClr val="0070C0"/>
                </a:solidFill>
              </a:rPr>
              <a:t>own minor heap</a:t>
            </a:r>
            <a:r>
              <a:rPr lang="en-US" sz="2000"/>
              <a:t> for short-lived objects.</a:t>
            </a:r>
          </a:p>
          <a:p>
            <a:r>
              <a:rPr lang="en-US" sz="2000"/>
              <a:t>            --&gt; Multiple threads (domains) can allocate memory independently, reducing contention.</a:t>
            </a:r>
          </a:p>
          <a:p>
            <a:endParaRPr lang="en-US" sz="2000">
              <a:ea typeface="+mn-lt"/>
              <a:cs typeface="+mn-lt"/>
            </a:endParaRPr>
          </a:p>
          <a:p>
            <a:r>
              <a:rPr lang="en-US" sz="2000">
                <a:ea typeface="+mn-lt"/>
                <a:cs typeface="+mn-lt"/>
              </a:rPr>
              <a:t>2.  Stop-the-World GC:</a:t>
            </a:r>
            <a:endParaRPr lang="en-US" sz="2000"/>
          </a:p>
          <a:p>
            <a:r>
              <a:rPr lang="en-US" sz="2000">
                <a:ea typeface="+mn-lt"/>
                <a:cs typeface="+mn-lt"/>
              </a:rPr>
              <a:t>             --&gt; When a domain's minor heap is full, a "</a:t>
            </a:r>
            <a:r>
              <a:rPr lang="en-US" sz="2000">
                <a:solidFill>
                  <a:srgbClr val="FF0000"/>
                </a:solidFill>
                <a:ea typeface="+mn-lt"/>
                <a:cs typeface="+mn-lt"/>
              </a:rPr>
              <a:t>stop-the-world</a:t>
            </a:r>
            <a:r>
              <a:rPr lang="en-US" sz="2000">
                <a:ea typeface="+mn-lt"/>
                <a:cs typeface="+mn-lt"/>
              </a:rPr>
              <a:t>" garbage collection process is triggered.</a:t>
            </a:r>
            <a:endParaRPr lang="en-US" sz="2000"/>
          </a:p>
          <a:p>
            <a:r>
              <a:rPr lang="en-US" sz="2000">
                <a:ea typeface="+mn-lt"/>
                <a:cs typeface="+mn-lt"/>
              </a:rPr>
              <a:t>             --&gt; All execution across all domains is </a:t>
            </a:r>
            <a:r>
              <a:rPr lang="en-US" sz="2000">
                <a:solidFill>
                  <a:srgbClr val="0070C0"/>
                </a:solidFill>
                <a:ea typeface="+mn-lt"/>
                <a:cs typeface="+mn-lt"/>
              </a:rPr>
              <a:t>paused</a:t>
            </a:r>
            <a:r>
              <a:rPr lang="en-US" sz="2000">
                <a:ea typeface="+mn-lt"/>
                <a:cs typeface="+mn-lt"/>
              </a:rPr>
              <a:t> during this process.</a:t>
            </a:r>
            <a:endParaRPr lang="en-US" sz="2000"/>
          </a:p>
          <a:p>
            <a:endParaRPr lang="en-US" sz="2000">
              <a:ea typeface="+mn-lt"/>
              <a:cs typeface="+mn-lt"/>
            </a:endParaRPr>
          </a:p>
          <a:p>
            <a:r>
              <a:rPr lang="en-US" sz="2000">
                <a:ea typeface="+mn-lt"/>
                <a:cs typeface="+mn-lt"/>
              </a:rPr>
              <a:t>3.  Major Heap and Object Promotion:</a:t>
            </a:r>
            <a:endParaRPr lang="en-US" sz="2000"/>
          </a:p>
          <a:p>
            <a:r>
              <a:rPr lang="en-US" sz="2000">
                <a:ea typeface="+mn-lt"/>
                <a:cs typeface="+mn-lt"/>
              </a:rPr>
              <a:t>            --&gt; Objects surviving the </a:t>
            </a:r>
            <a:r>
              <a:rPr lang="en-US" sz="2000">
                <a:solidFill>
                  <a:srgbClr val="FF0000"/>
                </a:solidFill>
                <a:ea typeface="+mn-lt"/>
                <a:cs typeface="+mn-lt"/>
              </a:rPr>
              <a:t>minor GC</a:t>
            </a:r>
            <a:r>
              <a:rPr lang="en-US" sz="2000">
                <a:ea typeface="+mn-lt"/>
                <a:cs typeface="+mn-lt"/>
              </a:rPr>
              <a:t> are promoted to the major heap.</a:t>
            </a:r>
            <a:endParaRPr lang="en-US" sz="2000"/>
          </a:p>
          <a:p>
            <a:r>
              <a:rPr lang="en-US" sz="2000">
                <a:ea typeface="+mn-lt"/>
                <a:cs typeface="+mn-lt"/>
              </a:rPr>
              <a:t>            --&gt; The major heap contains longer-lived objects and is </a:t>
            </a:r>
            <a:r>
              <a:rPr lang="en-US" sz="2000">
                <a:solidFill>
                  <a:srgbClr val="0070C0"/>
                </a:solidFill>
                <a:ea typeface="+mn-lt"/>
                <a:cs typeface="+mn-lt"/>
              </a:rPr>
              <a:t>shared among domains.</a:t>
            </a:r>
            <a:endParaRPr lang="en-US" sz="2000">
              <a:solidFill>
                <a:srgbClr val="0070C0"/>
              </a:solidFill>
            </a:endParaRPr>
          </a:p>
          <a:p>
            <a:endParaRPr lang="en-US" sz="2000">
              <a:ea typeface="+mn-lt"/>
              <a:cs typeface="+mn-lt"/>
            </a:endParaRPr>
          </a:p>
          <a:p>
            <a:r>
              <a:rPr lang="en-US" sz="2000">
                <a:ea typeface="+mn-lt"/>
                <a:cs typeface="+mn-lt"/>
              </a:rPr>
              <a:t>4.  Concurrent Major Heap GC with Brief Pauses:</a:t>
            </a:r>
            <a:endParaRPr lang="en-US" sz="2000"/>
          </a:p>
          <a:p>
            <a:r>
              <a:rPr lang="en-US" sz="2000">
                <a:ea typeface="+mn-lt"/>
                <a:cs typeface="+mn-lt"/>
              </a:rPr>
              <a:t>           --&gt; Major heap GC is </a:t>
            </a:r>
            <a:r>
              <a:rPr lang="en-US" sz="2000">
                <a:solidFill>
                  <a:srgbClr val="0070C0"/>
                </a:solidFill>
                <a:ea typeface="+mn-lt"/>
                <a:cs typeface="+mn-lt"/>
              </a:rPr>
              <a:t>concurrent</a:t>
            </a:r>
            <a:r>
              <a:rPr lang="en-US" sz="2000">
                <a:ea typeface="+mn-lt"/>
                <a:cs typeface="+mn-lt"/>
              </a:rPr>
              <a:t>, allowing domains to continue execution.</a:t>
            </a:r>
            <a:endParaRPr lang="en-US" sz="2000"/>
          </a:p>
          <a:p>
            <a:endParaRPr lang="en-US" sz="2000"/>
          </a:p>
        </p:txBody>
      </p:sp>
    </p:spTree>
    <p:extLst>
      <p:ext uri="{BB962C8B-B14F-4D97-AF65-F5344CB8AC3E}">
        <p14:creationId xmlns:p14="http://schemas.microsoft.com/office/powerpoint/2010/main" val="289181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495493" y="594630"/>
            <a:ext cx="11107696" cy="900131"/>
          </a:xfrm>
        </p:spPr>
        <p:txBody>
          <a:bodyPr anchor="t">
            <a:normAutofit/>
          </a:bodyPr>
          <a:lstStyle/>
          <a:p>
            <a:r>
              <a:rPr lang="en-US" sz="3600">
                <a:solidFill>
                  <a:schemeClr val="bg1"/>
                </a:solidFill>
                <a:ea typeface="+mj-lt"/>
                <a:cs typeface="+mj-lt"/>
              </a:rPr>
              <a:t>Frameworks/Libraries for Parallelization in other Languages</a:t>
            </a:r>
          </a:p>
          <a:p>
            <a:endParaRPr lang="en-US"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496585" y="1960504"/>
            <a:ext cx="11589277" cy="4792077"/>
          </a:xfrm>
        </p:spPr>
        <p:txBody>
          <a:bodyPr vert="horz" lIns="91440" tIns="45720" rIns="91440" bIns="45720" rtlCol="0" anchor="t">
            <a:noAutofit/>
          </a:bodyPr>
          <a:lstStyle/>
          <a:p>
            <a:pPr marL="0" indent="0">
              <a:buNone/>
            </a:pPr>
            <a:r>
              <a:rPr lang="en-US" sz="1800" b="1" u="sng">
                <a:ea typeface="+mn-lt"/>
                <a:cs typeface="+mn-lt"/>
              </a:rPr>
              <a:t>C and C++</a:t>
            </a:r>
            <a:r>
              <a:rPr lang="en-US" sz="1800">
                <a:ea typeface="+mn-lt"/>
                <a:cs typeface="+mn-lt"/>
              </a:rPr>
              <a:t>: </a:t>
            </a:r>
          </a:p>
          <a:p>
            <a:pPr marL="285750" indent="-285750"/>
            <a:r>
              <a:rPr lang="en-US" sz="1800">
                <a:ea typeface="+mn-lt"/>
                <a:cs typeface="+mn-lt"/>
              </a:rPr>
              <a:t>POSIX Threads (</a:t>
            </a:r>
            <a:r>
              <a:rPr lang="en-US" sz="1800" err="1">
                <a:ea typeface="+mn-lt"/>
                <a:cs typeface="+mn-lt"/>
              </a:rPr>
              <a:t>Pthreads</a:t>
            </a:r>
            <a:r>
              <a:rPr lang="en-US" sz="1800">
                <a:ea typeface="+mn-lt"/>
                <a:cs typeface="+mn-lt"/>
              </a:rPr>
              <a:t>): Standard for thread management in </a:t>
            </a:r>
            <a:r>
              <a:rPr lang="en-US" sz="1800">
                <a:solidFill>
                  <a:srgbClr val="0070C0"/>
                </a:solidFill>
                <a:ea typeface="+mn-lt"/>
                <a:cs typeface="+mn-lt"/>
              </a:rPr>
              <a:t>UNIX-like OS</a:t>
            </a:r>
            <a:r>
              <a:rPr lang="en-US" sz="1800">
                <a:ea typeface="+mn-lt"/>
                <a:cs typeface="+mn-lt"/>
              </a:rPr>
              <a:t>, enabling creation, control, and cleanup of multiple threads in C/C++.</a:t>
            </a:r>
            <a:endParaRPr lang="en-US" sz="1800"/>
          </a:p>
          <a:p>
            <a:r>
              <a:rPr lang="en-US" sz="1800">
                <a:ea typeface="+mn-lt"/>
                <a:cs typeface="+mn-lt"/>
              </a:rPr>
              <a:t>OpenMP (Open Multi-Processing): API supporting shared-memory parallel programming in C, C++, and Fortran, facilitating parallelization of loops and sections through pragmas.(for e.g.  using "</a:t>
            </a:r>
            <a:r>
              <a:rPr lang="en-US" sz="1800">
                <a:solidFill>
                  <a:srgbClr val="0070C0"/>
                </a:solidFill>
                <a:ea typeface="+mn-lt"/>
                <a:cs typeface="+mn-lt"/>
              </a:rPr>
              <a:t>#pragma </a:t>
            </a:r>
            <a:r>
              <a:rPr lang="en-US" sz="1800" err="1">
                <a:solidFill>
                  <a:srgbClr val="0070C0"/>
                </a:solidFill>
                <a:ea typeface="+mn-lt"/>
                <a:cs typeface="+mn-lt"/>
              </a:rPr>
              <a:t>omp</a:t>
            </a:r>
            <a:r>
              <a:rPr lang="en-US" sz="1800">
                <a:solidFill>
                  <a:srgbClr val="0070C0"/>
                </a:solidFill>
                <a:ea typeface="+mn-lt"/>
                <a:cs typeface="+mn-lt"/>
              </a:rPr>
              <a:t> parallel for" </a:t>
            </a:r>
            <a:r>
              <a:rPr lang="en-US" sz="1800">
                <a:ea typeface="+mn-lt"/>
                <a:cs typeface="+mn-lt"/>
              </a:rPr>
              <a:t>we can </a:t>
            </a:r>
            <a:r>
              <a:rPr lang="en-US" sz="1800" err="1">
                <a:ea typeface="+mn-lt"/>
                <a:cs typeface="+mn-lt"/>
              </a:rPr>
              <a:t>parallelise</a:t>
            </a:r>
            <a:r>
              <a:rPr lang="en-US" sz="1800">
                <a:solidFill>
                  <a:srgbClr val="0070C0"/>
                </a:solidFill>
                <a:ea typeface="+mn-lt"/>
                <a:cs typeface="+mn-lt"/>
              </a:rPr>
              <a:t>)</a:t>
            </a:r>
          </a:p>
          <a:p>
            <a:pPr marL="0" indent="0">
              <a:buNone/>
            </a:pPr>
            <a:r>
              <a:rPr lang="en-US" sz="1800" b="1" u="sng">
                <a:ea typeface="+mn-lt"/>
                <a:cs typeface="+mn-lt"/>
              </a:rPr>
              <a:t>Java</a:t>
            </a:r>
            <a:r>
              <a:rPr lang="en-US" sz="1800">
                <a:ea typeface="+mn-lt"/>
                <a:cs typeface="+mn-lt"/>
              </a:rPr>
              <a:t>:</a:t>
            </a:r>
          </a:p>
          <a:p>
            <a:pPr marL="285750" indent="-285750"/>
            <a:r>
              <a:rPr lang="en-US" sz="1800">
                <a:ea typeface="+mn-lt"/>
                <a:cs typeface="+mn-lt"/>
              </a:rPr>
              <a:t> Executor Framework: Part of </a:t>
            </a:r>
            <a:r>
              <a:rPr lang="en-US" sz="1800" err="1">
                <a:ea typeface="+mn-lt"/>
                <a:cs typeface="+mn-lt"/>
              </a:rPr>
              <a:t>java.util.concurrent</a:t>
            </a:r>
            <a:r>
              <a:rPr lang="en-US" sz="1800">
                <a:ea typeface="+mn-lt"/>
                <a:cs typeface="+mn-lt"/>
              </a:rPr>
              <a:t>, manages </a:t>
            </a:r>
            <a:r>
              <a:rPr lang="en-US" sz="1800">
                <a:solidFill>
                  <a:srgbClr val="0070C0"/>
                </a:solidFill>
                <a:ea typeface="+mn-lt"/>
                <a:cs typeface="+mn-lt"/>
              </a:rPr>
              <a:t>pools of worker threads </a:t>
            </a:r>
            <a:r>
              <a:rPr lang="en-US" sz="1800">
                <a:ea typeface="+mn-lt"/>
                <a:cs typeface="+mn-lt"/>
              </a:rPr>
              <a:t>for asynchronous task execution, handling thread management, task scheduling, and thread lifecycle.</a:t>
            </a:r>
            <a:endParaRPr lang="en-US" sz="1800"/>
          </a:p>
          <a:p>
            <a:r>
              <a:rPr lang="en-US" sz="1800">
                <a:ea typeface="+mn-lt"/>
                <a:cs typeface="+mn-lt"/>
              </a:rPr>
              <a:t>Fork/Join Framework: Introduced in Java 7, efficiently executes parallel </a:t>
            </a:r>
            <a:r>
              <a:rPr lang="en-US" sz="1800">
                <a:solidFill>
                  <a:srgbClr val="FF0000"/>
                </a:solidFill>
                <a:ea typeface="+mn-lt"/>
                <a:cs typeface="+mn-lt"/>
              </a:rPr>
              <a:t>divide-and-conquer algorithms</a:t>
            </a:r>
            <a:r>
              <a:rPr lang="en-US" sz="1800">
                <a:ea typeface="+mn-lt"/>
                <a:cs typeface="+mn-lt"/>
              </a:rPr>
              <a:t> using a </a:t>
            </a:r>
            <a:r>
              <a:rPr lang="en-US" sz="1800">
                <a:solidFill>
                  <a:srgbClr val="0070C0"/>
                </a:solidFill>
                <a:ea typeface="+mn-lt"/>
                <a:cs typeface="+mn-lt"/>
              </a:rPr>
              <a:t>work-stealing algorithm</a:t>
            </a:r>
            <a:r>
              <a:rPr lang="en-US" sz="1800">
                <a:ea typeface="+mn-lt"/>
                <a:cs typeface="+mn-lt"/>
              </a:rPr>
              <a:t> for task distribution and result aggregation.</a:t>
            </a:r>
          </a:p>
          <a:p>
            <a:pPr marL="0" indent="0">
              <a:buNone/>
            </a:pPr>
            <a:r>
              <a:rPr lang="en-US" sz="1800" b="1" u="sng">
                <a:ea typeface="+mn-lt"/>
                <a:cs typeface="+mn-lt"/>
              </a:rPr>
              <a:t>Python</a:t>
            </a:r>
            <a:r>
              <a:rPr lang="en-US" sz="1800">
                <a:ea typeface="+mn-lt"/>
                <a:cs typeface="+mn-lt"/>
              </a:rPr>
              <a:t>:</a:t>
            </a:r>
            <a:endParaRPr lang="en-US" sz="1800"/>
          </a:p>
          <a:p>
            <a:r>
              <a:rPr lang="en-US" sz="1800" err="1">
                <a:ea typeface="+mn-lt"/>
                <a:cs typeface="+mn-lt"/>
              </a:rPr>
              <a:t>concurrent.features</a:t>
            </a:r>
            <a:r>
              <a:rPr lang="en-US" sz="1800">
                <a:ea typeface="+mn-lt"/>
                <a:cs typeface="+mn-lt"/>
              </a:rPr>
              <a:t>: Introduced in Python 3.2, manages pools of threads or processes using </a:t>
            </a:r>
            <a:r>
              <a:rPr lang="en-US" sz="1800" err="1">
                <a:solidFill>
                  <a:srgbClr val="0070C0"/>
                </a:solidFill>
                <a:ea typeface="+mn-lt"/>
                <a:cs typeface="+mn-lt"/>
              </a:rPr>
              <a:t>ThreadPoolExecutor</a:t>
            </a:r>
            <a:r>
              <a:rPr lang="en-US" sz="1800">
                <a:ea typeface="+mn-lt"/>
                <a:cs typeface="+mn-lt"/>
              </a:rPr>
              <a:t> and </a:t>
            </a:r>
            <a:r>
              <a:rPr lang="en-US" sz="1800" err="1">
                <a:solidFill>
                  <a:srgbClr val="0070C0"/>
                </a:solidFill>
                <a:ea typeface="+mn-lt"/>
                <a:cs typeface="+mn-lt"/>
              </a:rPr>
              <a:t>ProcessPoolExecutor</a:t>
            </a:r>
            <a:r>
              <a:rPr lang="en-US" sz="1800">
                <a:ea typeface="+mn-lt"/>
                <a:cs typeface="+mn-lt"/>
              </a:rPr>
              <a:t>, enabling parallel execution of callable objects with a high-level interface.</a:t>
            </a:r>
            <a:endParaRPr lang="en-US" sz="1800"/>
          </a:p>
        </p:txBody>
      </p:sp>
    </p:spTree>
    <p:extLst>
      <p:ext uri="{BB962C8B-B14F-4D97-AF65-F5344CB8AC3E}">
        <p14:creationId xmlns:p14="http://schemas.microsoft.com/office/powerpoint/2010/main" val="211972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495493" y="594630"/>
            <a:ext cx="11107696" cy="900131"/>
          </a:xfrm>
        </p:spPr>
        <p:txBody>
          <a:bodyPr anchor="t">
            <a:normAutofit/>
          </a:bodyPr>
          <a:lstStyle/>
          <a:p>
            <a:r>
              <a:rPr lang="en-US" sz="4000">
                <a:solidFill>
                  <a:schemeClr val="bg1"/>
                </a:solidFill>
              </a:rPr>
              <a:t>High level API's provided by </a:t>
            </a:r>
            <a:r>
              <a:rPr lang="en-US" sz="4000" err="1">
                <a:solidFill>
                  <a:schemeClr val="bg1"/>
                </a:solidFill>
              </a:rPr>
              <a:t>OCaml</a:t>
            </a:r>
            <a:r>
              <a:rPr lang="en-US" sz="4000">
                <a:solidFill>
                  <a:schemeClr val="bg1"/>
                </a:solidFill>
              </a:rPr>
              <a:t> Multicore </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96792E8-1EEA-1A21-FCF4-9CE19DE1449B}"/>
              </a:ext>
            </a:extLst>
          </p:cNvPr>
          <p:cNvSpPr txBox="1">
            <a:spLocks/>
          </p:cNvSpPr>
          <p:nvPr/>
        </p:nvSpPr>
        <p:spPr>
          <a:xfrm>
            <a:off x="496585" y="1960504"/>
            <a:ext cx="11513077" cy="46322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err="1"/>
              <a:t>Task.setup_pool</a:t>
            </a:r>
            <a:r>
              <a:rPr lang="en-US"/>
              <a:t>:</a:t>
            </a:r>
          </a:p>
          <a:p>
            <a:pPr marL="0" indent="0">
              <a:buNone/>
            </a:pPr>
            <a:endParaRPr lang="en-US">
              <a:ea typeface="+mn-lt"/>
              <a:cs typeface="+mn-lt"/>
            </a:endParaRPr>
          </a:p>
          <a:p>
            <a:r>
              <a:rPr lang="en-US">
                <a:ea typeface="+mn-lt"/>
                <a:cs typeface="+mn-lt"/>
              </a:rPr>
              <a:t>Creating &amp; destroying new domains incurs additional overhead. So, we create a pool of domains &amp; reuse them, for different task. </a:t>
            </a:r>
            <a:endParaRPr lang="en-US"/>
          </a:p>
          <a:p>
            <a:endParaRPr lang="en-US"/>
          </a:p>
          <a:p>
            <a:r>
              <a:rPr lang="en-US">
                <a:ea typeface="+mn-lt"/>
                <a:cs typeface="+mn-lt"/>
              </a:rPr>
              <a:t>Takes "</a:t>
            </a:r>
            <a:r>
              <a:rPr lang="en-US" err="1">
                <a:solidFill>
                  <a:schemeClr val="accent4"/>
                </a:solidFill>
                <a:ea typeface="+mn-lt"/>
                <a:cs typeface="+mn-lt"/>
              </a:rPr>
              <a:t>n_domains</a:t>
            </a:r>
            <a:r>
              <a:rPr lang="en-US">
                <a:ea typeface="+mn-lt"/>
                <a:cs typeface="+mn-lt"/>
              </a:rPr>
              <a:t>" &amp; creates a pool of that many domains which can be utilized by other API's. </a:t>
            </a:r>
          </a:p>
          <a:p>
            <a:endParaRPr lang="en-US"/>
          </a:p>
          <a:p>
            <a:r>
              <a:rPr lang="en-US">
                <a:ea typeface="+mn-lt"/>
                <a:cs typeface="+mn-lt"/>
              </a:rPr>
              <a:t>IMP: if all domains are being used &amp; some parallel code wants to run it will be blocked till a domain is freed and returns to pool. </a:t>
            </a:r>
            <a:endParaRPr lang="en-US"/>
          </a:p>
          <a:p>
            <a:pPr>
              <a:buNone/>
            </a:pPr>
            <a:endParaRPr lang="en-US"/>
          </a:p>
          <a:p>
            <a:pPr marL="0" indent="0">
              <a:buNone/>
            </a:pPr>
            <a:endParaRPr lang="en-US"/>
          </a:p>
        </p:txBody>
      </p:sp>
    </p:spTree>
    <p:extLst>
      <p:ext uri="{BB962C8B-B14F-4D97-AF65-F5344CB8AC3E}">
        <p14:creationId xmlns:p14="http://schemas.microsoft.com/office/powerpoint/2010/main" val="372191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495493" y="594630"/>
            <a:ext cx="11107696" cy="900131"/>
          </a:xfrm>
        </p:spPr>
        <p:txBody>
          <a:bodyPr anchor="t">
            <a:normAutofit/>
          </a:bodyPr>
          <a:lstStyle/>
          <a:p>
            <a:r>
              <a:rPr lang="en-US" sz="4000">
                <a:solidFill>
                  <a:schemeClr val="bg1"/>
                </a:solidFill>
              </a:rPr>
              <a:t>High level API's provided by </a:t>
            </a:r>
            <a:r>
              <a:rPr lang="en-US" sz="4000" err="1">
                <a:solidFill>
                  <a:schemeClr val="bg1"/>
                </a:solidFill>
              </a:rPr>
              <a:t>OCaml</a:t>
            </a:r>
            <a:r>
              <a:rPr lang="en-US" sz="4000">
                <a:solidFill>
                  <a:schemeClr val="bg1"/>
                </a:solidFill>
              </a:rPr>
              <a:t> Multicore </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96792E8-1EEA-1A21-FCF4-9CE19DE1449B}"/>
              </a:ext>
            </a:extLst>
          </p:cNvPr>
          <p:cNvSpPr txBox="1">
            <a:spLocks/>
          </p:cNvSpPr>
          <p:nvPr/>
        </p:nvSpPr>
        <p:spPr>
          <a:xfrm>
            <a:off x="496585" y="1960504"/>
            <a:ext cx="11513077" cy="46322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err="1"/>
              <a:t>Task.parallel_for</a:t>
            </a:r>
            <a:r>
              <a:rPr lang="en-US"/>
              <a:t>:</a:t>
            </a:r>
          </a:p>
          <a:p>
            <a:pPr marL="0" indent="0">
              <a:buNone/>
            </a:pPr>
            <a:endParaRPr lang="en-US"/>
          </a:p>
          <a:p>
            <a:r>
              <a:rPr lang="en-US"/>
              <a:t>Parallelizes iterative tasks where order of execution is not important.</a:t>
            </a:r>
          </a:p>
          <a:p>
            <a:pPr marL="0" indent="0">
              <a:buNone/>
            </a:pPr>
            <a:endParaRPr lang="en-US">
              <a:ea typeface="+mn-lt"/>
              <a:cs typeface="+mn-lt"/>
            </a:endParaRPr>
          </a:p>
          <a:p>
            <a:r>
              <a:rPr lang="en-US">
                <a:ea typeface="+mn-lt"/>
                <a:cs typeface="+mn-lt"/>
              </a:rPr>
              <a:t>Provides implicit barrier eliminating need of synchronization barriers.</a:t>
            </a:r>
          </a:p>
          <a:p>
            <a:endParaRPr lang="en-US"/>
          </a:p>
          <a:p>
            <a:r>
              <a:rPr lang="en-US"/>
              <a:t>Multiple runs of same code doesn't guarantee same arbitrary order of execution.</a:t>
            </a:r>
          </a:p>
          <a:p>
            <a:pPr marL="0" indent="0">
              <a:buNone/>
            </a:pPr>
            <a:endParaRPr lang="en-US"/>
          </a:p>
          <a:p>
            <a:pPr>
              <a:buNone/>
            </a:pPr>
            <a:endParaRPr lang="en-US"/>
          </a:p>
          <a:p>
            <a:pPr marL="0" indent="0">
              <a:buNone/>
            </a:pPr>
            <a:endParaRPr lang="en-US"/>
          </a:p>
        </p:txBody>
      </p:sp>
    </p:spTree>
    <p:extLst>
      <p:ext uri="{BB962C8B-B14F-4D97-AF65-F5344CB8AC3E}">
        <p14:creationId xmlns:p14="http://schemas.microsoft.com/office/powerpoint/2010/main" val="20606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495493" y="594630"/>
            <a:ext cx="11107696" cy="900131"/>
          </a:xfrm>
        </p:spPr>
        <p:txBody>
          <a:bodyPr anchor="t">
            <a:normAutofit/>
          </a:bodyPr>
          <a:lstStyle/>
          <a:p>
            <a:r>
              <a:rPr lang="en-US" sz="4000">
                <a:solidFill>
                  <a:schemeClr val="bg1"/>
                </a:solidFill>
              </a:rPr>
              <a:t>High level API's provided by </a:t>
            </a:r>
            <a:r>
              <a:rPr lang="en-US" sz="4000" err="1">
                <a:solidFill>
                  <a:schemeClr val="bg1"/>
                </a:solidFill>
              </a:rPr>
              <a:t>OCaml</a:t>
            </a:r>
            <a:r>
              <a:rPr lang="en-US" sz="4000">
                <a:solidFill>
                  <a:schemeClr val="bg1"/>
                </a:solidFill>
              </a:rPr>
              <a:t> Multicore </a:t>
            </a:r>
            <a:endParaRPr lang="en-US">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96792E8-1EEA-1A21-FCF4-9CE19DE1449B}"/>
              </a:ext>
            </a:extLst>
          </p:cNvPr>
          <p:cNvSpPr txBox="1">
            <a:spLocks/>
          </p:cNvSpPr>
          <p:nvPr/>
        </p:nvSpPr>
        <p:spPr>
          <a:xfrm>
            <a:off x="496585" y="1960504"/>
            <a:ext cx="11513077" cy="46322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err="1"/>
              <a:t>Task.async</a:t>
            </a:r>
            <a:r>
              <a:rPr lang="en-US" b="1"/>
              <a:t> &amp; </a:t>
            </a:r>
            <a:r>
              <a:rPr lang="en-US" b="1" err="1"/>
              <a:t>Task.await</a:t>
            </a:r>
            <a:r>
              <a:rPr lang="en-US"/>
              <a:t>:</a:t>
            </a:r>
          </a:p>
          <a:p>
            <a:pPr marL="0" indent="0">
              <a:buNone/>
            </a:pPr>
            <a:endParaRPr lang="en-US"/>
          </a:p>
          <a:p>
            <a:r>
              <a:rPr lang="en-US">
                <a:ea typeface="+mn-lt"/>
                <a:cs typeface="+mn-lt"/>
              </a:rPr>
              <a:t>Very beneficial in parallelizing recursive algos (divide &amp; conquer)</a:t>
            </a:r>
          </a:p>
          <a:p>
            <a:pPr marL="0" indent="0">
              <a:buNone/>
            </a:pPr>
            <a:endParaRPr lang="en-US">
              <a:ea typeface="+mn-lt"/>
              <a:cs typeface="+mn-lt"/>
            </a:endParaRPr>
          </a:p>
          <a:p>
            <a:r>
              <a:rPr lang="en-US">
                <a:ea typeface="+mn-lt"/>
                <a:cs typeface="+mn-lt"/>
              </a:rPr>
              <a:t>Create parallel tasks that run in background &amp; will returns a Promise (a computation yet to be completed).</a:t>
            </a:r>
            <a:endParaRPr lang="en-US"/>
          </a:p>
          <a:p>
            <a:endParaRPr lang="en-US"/>
          </a:p>
          <a:p>
            <a:r>
              <a:rPr lang="en-US"/>
              <a:t>Can await on the promises and do further computation on outputs of those parallel tasks.</a:t>
            </a:r>
          </a:p>
          <a:p>
            <a:pPr marL="0" indent="0">
              <a:buNone/>
            </a:pPr>
            <a:endParaRPr lang="en-US"/>
          </a:p>
          <a:p>
            <a:pPr>
              <a:buNone/>
            </a:pPr>
            <a:endParaRPr lang="en-US"/>
          </a:p>
          <a:p>
            <a:pPr marL="0" indent="0">
              <a:buNone/>
            </a:pPr>
            <a:endParaRPr lang="en-US"/>
          </a:p>
        </p:txBody>
      </p:sp>
    </p:spTree>
    <p:extLst>
      <p:ext uri="{BB962C8B-B14F-4D97-AF65-F5344CB8AC3E}">
        <p14:creationId xmlns:p14="http://schemas.microsoft.com/office/powerpoint/2010/main" val="36216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D404-EB7D-215C-A441-4344F6F76C2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Amdahl’s law for parallel programs</a:t>
            </a: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00E5A-2CFE-2BF9-7517-62592BCC9D9D}"/>
              </a:ext>
            </a:extLst>
          </p:cNvPr>
          <p:cNvSpPr>
            <a:spLocks noGrp="1"/>
          </p:cNvSpPr>
          <p:nvPr>
            <p:ph idx="1"/>
          </p:nvPr>
        </p:nvSpPr>
        <p:spPr>
          <a:xfrm>
            <a:off x="496585" y="1960504"/>
            <a:ext cx="11513077" cy="4632248"/>
          </a:xfrm>
        </p:spPr>
        <p:txBody>
          <a:bodyPr vert="horz" lIns="91440" tIns="45720" rIns="91440" bIns="45720" rtlCol="0" anchor="t">
            <a:noAutofit/>
          </a:bodyPr>
          <a:lstStyle/>
          <a:p>
            <a:pPr marL="0" indent="0">
              <a:buNone/>
            </a:pPr>
            <a:r>
              <a:rPr lang="en-US"/>
              <a:t>Formula for Amdahl's law:</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Here,</a:t>
            </a:r>
          </a:p>
          <a:p>
            <a:pPr marL="457200" indent="-457200"/>
            <a:r>
              <a:rPr lang="en-US"/>
              <a:t>p = proportion of code that can be parallelized</a:t>
            </a:r>
          </a:p>
          <a:p>
            <a:pPr marL="457200" indent="-457200"/>
            <a:r>
              <a:rPr lang="en-US"/>
              <a:t>s = degree of parallelism (number of threads running in parallel)</a:t>
            </a:r>
          </a:p>
          <a:p>
            <a:pPr marL="0" indent="0">
              <a:buNone/>
            </a:pPr>
            <a:endParaRPr lang="en-US"/>
          </a:p>
        </p:txBody>
      </p:sp>
      <p:pic>
        <p:nvPicPr>
          <p:cNvPr id="5" name="Picture 4">
            <a:extLst>
              <a:ext uri="{FF2B5EF4-FFF2-40B4-BE49-F238E27FC236}">
                <a16:creationId xmlns:a16="http://schemas.microsoft.com/office/drawing/2014/main" id="{46112F16-211D-E587-C007-9DA971C0E462}"/>
              </a:ext>
            </a:extLst>
          </p:cNvPr>
          <p:cNvPicPr>
            <a:picLocks noChangeAspect="1"/>
          </p:cNvPicPr>
          <p:nvPr/>
        </p:nvPicPr>
        <p:blipFill>
          <a:blip r:embed="rId2"/>
          <a:stretch>
            <a:fillRect/>
          </a:stretch>
        </p:blipFill>
        <p:spPr>
          <a:xfrm>
            <a:off x="4881563" y="2805112"/>
            <a:ext cx="2428875" cy="1247775"/>
          </a:xfrm>
          <a:prstGeom prst="rect">
            <a:avLst/>
          </a:prstGeom>
        </p:spPr>
      </p:pic>
    </p:spTree>
    <p:extLst>
      <p:ext uri="{BB962C8B-B14F-4D97-AF65-F5344CB8AC3E}">
        <p14:creationId xmlns:p14="http://schemas.microsoft.com/office/powerpoint/2010/main" val="3013975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Harnessing OCaml for Parallel Programming</vt:lpstr>
      <vt:lpstr>Domains in Multicore OCaml</vt:lpstr>
      <vt:lpstr>Working of Domains - Memory Management</vt:lpstr>
      <vt:lpstr>Working of Major and Minor Heap</vt:lpstr>
      <vt:lpstr>Frameworks/Libraries for Parallelization in other Languages </vt:lpstr>
      <vt:lpstr>High level API's provided by OCaml Multicore </vt:lpstr>
      <vt:lpstr>High level API's provided by OCaml Multicore </vt:lpstr>
      <vt:lpstr>High level API's provided by OCaml Multicore </vt:lpstr>
      <vt:lpstr>Amdahl’s law for parallel programs</vt:lpstr>
      <vt:lpstr>Perf tool – on nbody.exe</vt:lpstr>
      <vt:lpstr>Amdahl's law for nbody.exe </vt:lpstr>
      <vt:lpstr>Limitations of divide &amp; conquer approach in recursive algorithms (height of binary tree)</vt:lpstr>
      <vt:lpstr>Solution proposed for recursive parallel only divide and conquer algos (height of binary tree)</vt:lpstr>
      <vt:lpstr>Benchmarking Results for Binary Tree Height</vt:lpstr>
      <vt:lpstr>Exploiting Shared State Contention Issue in Multicore architectures for better performance</vt:lpstr>
      <vt:lpstr>Contention issue – Ex: Matrix Multiplication</vt:lpstr>
      <vt:lpstr>Benchmarking Results for Matrix Multiplication</vt:lpstr>
      <vt:lpstr>Contention issue – Ex: NBody Problem </vt:lpstr>
      <vt:lpstr>Contention issue 1 – Ex: NBody Problem </vt:lpstr>
      <vt:lpstr>Contention issue 2 – Ex: NBody Problem </vt:lpstr>
      <vt:lpstr>Benchmarking Results for NBody Problem</vt:lpstr>
      <vt:lpstr>Divide And Conquer Algorithms</vt:lpstr>
      <vt:lpstr>Merge Sort Algorithm</vt:lpstr>
      <vt:lpstr>Benchmarking Results For Merge Sort </vt:lpstr>
      <vt:lpstr>Quick Sort Algorithm</vt:lpstr>
      <vt:lpstr>Benchmarking Results For Quick Sort</vt:lpstr>
      <vt:lpstr>Fast Fourier Transform</vt:lpstr>
      <vt:lpstr>Fast Fourier Transform</vt:lpstr>
      <vt:lpstr>Benchmarking Results for FFT</vt:lpstr>
      <vt:lpstr>Linear Algebra Algorithms</vt:lpstr>
      <vt:lpstr>QR Decomposition using Gram Schmidt Process</vt:lpstr>
      <vt:lpstr>Sequential Nature and Parallelizable Components of QR Decomposition</vt:lpstr>
      <vt:lpstr>Benchmarking Results for QR Decomposition</vt:lpstr>
      <vt:lpstr>Singular Value Decomposition(A=U*sigma*V^T)</vt:lpstr>
      <vt:lpstr>Benchmarking Results for SVD</vt:lpstr>
      <vt:lpstr>LU Decomposition</vt:lpstr>
      <vt:lpstr>Why it cannot be parallelized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2024-04-03T05:10:37Z</dcterms:created>
  <dcterms:modified xsi:type="dcterms:W3CDTF">2024-08-06T17:51:08Z</dcterms:modified>
</cp:coreProperties>
</file>