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7"/>
  </p:notesMasterIdLst>
  <p:sldIdLst>
    <p:sldId id="2147473553" r:id="rId3"/>
    <p:sldId id="2147473554" r:id="rId4"/>
    <p:sldId id="2147473552" r:id="rId5"/>
    <p:sldId id="21474735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89659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95F8E-C9D8-436D-ACAC-39A493BD8769}" type="datetimeFigureOut">
              <a:rPr lang="en-SG" smtClean="0"/>
              <a:t>1/8/2023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88F0D-1B4F-4DD1-8ED6-0EB8157CB2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29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C348-4F54-51BD-8B46-5F604D230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2B86D-5574-CB02-A64D-CF29BDB67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9A472-C738-6B87-1D3C-C910D5A5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982-01A2-1643-8262-21684767FA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021E3-AF63-BBCA-ED56-CE68D4EA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C450-F25C-95A9-EE6E-E3802D70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3BFC-9DEF-5044-8CBD-460F419E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443C-9459-25DD-812D-DCFDC966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665FF-62AB-7BBE-BBC3-D1E8CBC85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88733-9DF9-1823-1294-F3893832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982-01A2-1643-8262-21684767FA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D85C-B2EE-AB34-EB80-34952497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2407D-84D3-EC6D-0A8B-59C85010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3BFC-9DEF-5044-8CBD-460F419E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44E67-F667-7DCA-0B2D-B6147DA3D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25357-7E47-7C53-DD17-80B89E4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4AD6-08EC-7FAD-F6A7-015E0CE3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982-01A2-1643-8262-21684767FA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84CF4-6067-F5D3-8B9F-26009376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E813-D790-C28D-EC64-407C29C1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3BFC-9DEF-5044-8CBD-460F419E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07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57810-FF58-864D-AB33-72DFF324AACD}"/>
              </a:ext>
            </a:extLst>
          </p:cNvPr>
          <p:cNvSpPr/>
          <p:nvPr userDrawn="1"/>
        </p:nvSpPr>
        <p:spPr>
          <a:xfrm>
            <a:off x="0" y="444500"/>
            <a:ext cx="12192000" cy="7943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E8F0D88E-A4E1-4548-910E-1E3AAA2123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256" y="1562100"/>
            <a:ext cx="11442921" cy="4574540"/>
          </a:xfrm>
          <a:prstGeom prst="rect">
            <a:avLst/>
          </a:prstGeom>
        </p:spPr>
        <p:txBody>
          <a:bodyPr vert="horz" lIns="51323" tIns="25667" rIns="51323" bIns="25667"/>
          <a:lstStyle>
            <a:lvl1pPr marL="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4572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9144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3716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8288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ADDAC4E-3876-5440-8487-4FDEF7F5B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255" y="627140"/>
            <a:ext cx="11442922" cy="429116"/>
          </a:xfrm>
          <a:prstGeom prst="rect">
            <a:avLst/>
          </a:prstGeom>
        </p:spPr>
        <p:txBody>
          <a:bodyPr lIns="0" anchor="t"/>
          <a:lstStyle>
            <a:lvl1pPr>
              <a:defRPr sz="24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28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 i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136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 i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48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2" y="121920"/>
            <a:ext cx="11704229" cy="5872480"/>
          </a:xfrm>
        </p:spPr>
        <p:txBody>
          <a:bodyPr/>
          <a:lstStyle>
            <a:lvl1pPr>
              <a:defRPr sz="128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B59C-7F30-790A-FDB2-BB2CCC6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B902-7789-9862-F6F9-C48EC127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5418-CAEF-6703-65DC-F2E1C7D3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982-01A2-1643-8262-21684767FA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2940-0D37-CB1D-0135-64AC4BD7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81F6-2D2B-7080-AC31-10DEFF99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3BFC-9DEF-5044-8CBD-460F419E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8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422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4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8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695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1D1E-3FA5-6406-C0F6-69E75B34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52D79-FC10-55A6-E1D3-9F7C13F35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054D-AF84-EFF8-6A27-DC0EDEFC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982-01A2-1643-8262-21684767FA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AF686-CA28-7878-F631-97203DCD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22DDD-E429-B2D5-EBCB-2C1988E1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3BFC-9DEF-5044-8CBD-460F419E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777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02D9C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043C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06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01D6C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rgbClr val="161616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17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01D6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043C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78A9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2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17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333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3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333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89" y="268818"/>
            <a:ext cx="5524500" cy="5725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8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rgbClr val="002D9C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043CE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F62FE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78A9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3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2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81611"/>
            <a:ext cx="2450592" cy="4312788"/>
          </a:xfrm>
        </p:spPr>
        <p:txBody>
          <a:bodyPr/>
          <a:lstStyle>
            <a:lvl1pPr>
              <a:spcBef>
                <a:spcPts val="400"/>
              </a:spcBef>
              <a:defRPr sz="1333"/>
            </a:lvl1pPr>
            <a:lvl2pPr>
              <a:spcBef>
                <a:spcPts val="400"/>
              </a:spcBef>
              <a:defRPr sz="1333"/>
            </a:lvl2pPr>
            <a:lvl3pPr>
              <a:spcBef>
                <a:spcPts val="400"/>
              </a:spcBef>
              <a:defRPr sz="1333"/>
            </a:lvl3pPr>
            <a:lvl4pPr>
              <a:spcBef>
                <a:spcPts val="400"/>
              </a:spcBef>
              <a:defRPr sz="1333"/>
            </a:lvl4pPr>
            <a:lvl5pPr>
              <a:spcBef>
                <a:spcPts val="400"/>
              </a:spcBef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542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3340608" y="1681611"/>
            <a:ext cx="2450592" cy="4312788"/>
          </a:xfrm>
        </p:spPr>
        <p:txBody>
          <a:bodyPr/>
          <a:lstStyle>
            <a:lvl1pPr>
              <a:spcBef>
                <a:spcPts val="400"/>
              </a:spcBef>
              <a:defRPr sz="1333"/>
            </a:lvl1pPr>
            <a:lvl2pPr>
              <a:spcBef>
                <a:spcPts val="400"/>
              </a:spcBef>
              <a:defRPr sz="1333"/>
            </a:lvl2pPr>
            <a:lvl3pPr>
              <a:spcBef>
                <a:spcPts val="400"/>
              </a:spcBef>
              <a:defRPr sz="1333"/>
            </a:lvl3pPr>
            <a:lvl4pPr>
              <a:spcBef>
                <a:spcPts val="400"/>
              </a:spcBef>
              <a:defRPr sz="1333"/>
            </a:lvl4pPr>
            <a:lvl5pPr>
              <a:spcBef>
                <a:spcPts val="400"/>
              </a:spcBef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787-772D-6664-9B0A-D4BF6AFD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56B2-6C31-186B-2B94-BD4692231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368DE-8654-D2D4-0066-6C8F02E0D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493FD-D790-0F79-22A9-A8C430B0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982-01A2-1643-8262-21684767FA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A57D1-B034-22A0-AB8B-0BAC7F1D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0407D-48C0-60F0-1582-907F4DBD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3BFC-9DEF-5044-8CBD-460F419E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428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9555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12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5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10784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8"/>
            <a:ext cx="5498592" cy="1746503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211" y="4274263"/>
            <a:ext cx="8540991" cy="1746501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52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6" y="3087490"/>
            <a:ext cx="1722793" cy="6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3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E0339E-2383-4C1E-BE3C-B3AB5E22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051" y="6546920"/>
            <a:ext cx="3461311" cy="187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2022, IBM.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16614-5114-4B7A-8188-0D7B2D66E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0688" y="6546920"/>
            <a:ext cx="678261" cy="187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424C91A3-1740-42B5-9D2F-5D93603B3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1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7E9CC3F-8B94-4E91-8511-449E2BEED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302" y="6391293"/>
            <a:ext cx="6597895" cy="11817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algn="l" defTabSz="685766" rtl="0" eaLnBrk="1" latinLnBrk="0" hangingPunct="1">
              <a:lnSpc>
                <a:spcPct val="96000"/>
              </a:lnSpc>
              <a:spcBef>
                <a:spcPts val="0"/>
              </a:spcBef>
              <a:spcAft>
                <a:spcPts val="225"/>
              </a:spcAft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bg1">
                    <a:lumMod val="65000"/>
                  </a:schemeClr>
                </a:solidFill>
                <a:latin typeface="Space Mono" panose="02000509040000020004" pitchFamily="49" charset="0"/>
                <a:ea typeface="+mn-ea"/>
                <a:cs typeface="+mn-cs"/>
              </a:defRPr>
            </a:lvl1pPr>
          </a:lstStyle>
          <a:p>
            <a:r>
              <a:rPr lang="en-US" dirty="0"/>
              <a:t>Storage Systems / Fusion Launch 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965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D999D4-B456-9943-89B7-30D56181CE1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199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79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F937-B355-2687-134A-A1BF0AF1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E287-C11C-A1CB-F3C8-2CE080E5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7559F-76C4-AC1A-978E-226EA838E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9D6FD-98C3-3A2A-DC6C-DD003F69C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7A3CE-5A23-9B92-5FCE-1C92CE905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0DBBC-0273-B722-A52A-9ED76B95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982-01A2-1643-8262-21684767FA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56BB8-72DF-596E-173B-EDF4BB14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45FD0-B24E-B90C-3FF5-70B45E5D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3BFC-9DEF-5044-8CBD-460F419E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5116-44D0-6E6C-FA1D-AD2DE43B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20744-2E61-8257-41FD-D28590BE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982-01A2-1643-8262-21684767FA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DE3BD-CFEF-D328-568D-69F177DB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5A1E6-8334-0985-044B-E2A3C134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3BFC-9DEF-5044-8CBD-460F419E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5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359D3-39CA-615F-6434-4928FDAF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982-01A2-1643-8262-21684767FA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0D300-878F-D5A6-3B89-54B1C59F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CA48F-DE02-459B-D87D-A3161D48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3BFC-9DEF-5044-8CBD-460F419E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59A5-976C-867F-FCEE-5DDA0150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DEF7-2D2B-6ACB-A49F-46D414003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527CF-454C-C13D-9761-F19C2FB5E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0A1E4-18AD-EEE0-38EE-EE62DC3C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982-01A2-1643-8262-21684767FA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C0F3C-7702-ED61-8FE6-DBA35F60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F9A89-15D1-A707-D9C7-15D25560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3BFC-9DEF-5044-8CBD-460F419E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03B4-7E9E-AEE4-6EF8-1E6C1269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AEC09-B745-C6C5-7D62-D23E2F400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1C9CD-8D98-C658-A8B2-B6528C1E2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5C8EA-51FC-5819-8661-18267915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982-01A2-1643-8262-21684767FA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3BBE2-CED8-C19A-40E0-6B94F8F6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9DFF0-15EB-7D7B-3AB4-FF3A0ACD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3BFC-9DEF-5044-8CBD-460F419E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5E654-E7A6-AB73-50C6-7156FA97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E7676-2B5B-AE23-D818-6D7AE066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0A7F0-0624-9552-BC66-2803DB20E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83982-01A2-1643-8262-21684767FA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1C156-A95A-90FE-916E-3E3D06BBE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666CE-6EAD-EA30-E88E-160ABBDE2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3BFC-9DEF-5044-8CBD-460F419E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2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7840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chemeClr val="bg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5pPr>
      <a:lvl6pPr marL="4834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6pPr>
      <a:lvl7pPr marL="9668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7pPr>
      <a:lvl8pPr marL="14502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8pPr>
      <a:lvl9pPr marL="19336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1867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228597" indent="-231642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457195" indent="-231642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838190" indent="-231642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 b="0" i="0" baseline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1071020" indent="-231642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tabLst/>
        <a:defRPr sz="1867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111575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6pPr>
      <a:lvl7pPr marL="2594990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7pPr>
      <a:lvl8pPr marL="3078403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8pPr>
      <a:lvl9pPr marL="3561818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12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2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4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5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6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79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9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306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F97C0B-F6DF-7FFD-8F74-B98F2232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backed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C6D58F-3DD3-D625-5E71-166A3BEA8C79}"/>
              </a:ext>
            </a:extLst>
          </p:cNvPr>
          <p:cNvSpPr/>
          <p:nvPr/>
        </p:nvSpPr>
        <p:spPr>
          <a:xfrm>
            <a:off x="3656723" y="2106475"/>
            <a:ext cx="4782719" cy="3313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199" dirty="0">
                <a:solidFill>
                  <a:schemeClr val="tx1"/>
                </a:solidFill>
              </a:rPr>
              <a:t>CP4D </a:t>
            </a:r>
            <a:r>
              <a:rPr lang="de-DE" sz="2199" dirty="0" err="1">
                <a:solidFill>
                  <a:schemeClr val="tx1"/>
                </a:solidFill>
              </a:rPr>
              <a:t>Related</a:t>
            </a:r>
            <a:r>
              <a:rPr lang="de-DE" sz="2199" dirty="0">
                <a:solidFill>
                  <a:schemeClr val="tx1"/>
                </a:solidFill>
              </a:rPr>
              <a:t> Namespaces</a:t>
            </a:r>
            <a:endParaRPr lang="en-DE" sz="2199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B1F375-E548-24CF-78B9-C20F702A217B}"/>
              </a:ext>
            </a:extLst>
          </p:cNvPr>
          <p:cNvSpPr/>
          <p:nvPr/>
        </p:nvSpPr>
        <p:spPr>
          <a:xfrm>
            <a:off x="295504" y="1506185"/>
            <a:ext cx="8306938" cy="5079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199" dirty="0" err="1">
                <a:solidFill>
                  <a:schemeClr val="tx1"/>
                </a:solidFill>
              </a:rPr>
              <a:t>Red</a:t>
            </a:r>
            <a:r>
              <a:rPr lang="de-DE" sz="2199" dirty="0">
                <a:solidFill>
                  <a:schemeClr val="tx1"/>
                </a:solidFill>
              </a:rPr>
              <a:t> Hat </a:t>
            </a:r>
            <a:r>
              <a:rPr lang="de-DE" sz="2199" dirty="0" err="1">
                <a:solidFill>
                  <a:schemeClr val="tx1"/>
                </a:solidFill>
              </a:rPr>
              <a:t>OpenShift</a:t>
            </a:r>
            <a:r>
              <a:rPr lang="de-DE" sz="2199" dirty="0">
                <a:solidFill>
                  <a:schemeClr val="tx1"/>
                </a:solidFill>
              </a:rPr>
              <a:t> Cluster</a:t>
            </a:r>
            <a:endParaRPr lang="en-DE" sz="2199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CA100E-9A81-FDC5-D3BD-542774554441}"/>
              </a:ext>
            </a:extLst>
          </p:cNvPr>
          <p:cNvSpPr/>
          <p:nvPr/>
        </p:nvSpPr>
        <p:spPr>
          <a:xfrm>
            <a:off x="5654000" y="5628707"/>
            <a:ext cx="810427" cy="55109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99"/>
              <a:t>PV</a:t>
            </a:r>
            <a:endParaRPr lang="en-DE" sz="219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2A68-4CA3-A8F2-9175-713A273D7636}"/>
              </a:ext>
            </a:extLst>
          </p:cNvPr>
          <p:cNvSpPr/>
          <p:nvPr/>
        </p:nvSpPr>
        <p:spPr>
          <a:xfrm>
            <a:off x="5609223" y="4821661"/>
            <a:ext cx="879023" cy="4936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PVC</a:t>
            </a:r>
            <a:endParaRPr lang="en-DE" sz="14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74022E-CFA7-4301-63EF-76166165490A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6048735" y="5315277"/>
            <a:ext cx="10479" cy="31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5A22AF1-89E2-7D5B-CDB0-36FE4FE368B7}"/>
              </a:ext>
            </a:extLst>
          </p:cNvPr>
          <p:cNvSpPr/>
          <p:nvPr/>
        </p:nvSpPr>
        <p:spPr>
          <a:xfrm>
            <a:off x="495771" y="5311981"/>
            <a:ext cx="1285521" cy="7079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Node</a:t>
            </a:r>
            <a:endParaRPr lang="en-DE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22745A-0C50-FAA7-2509-116EDA1F0177}"/>
              </a:ext>
            </a:extLst>
          </p:cNvPr>
          <p:cNvSpPr/>
          <p:nvPr/>
        </p:nvSpPr>
        <p:spPr>
          <a:xfrm>
            <a:off x="7169980" y="3953590"/>
            <a:ext cx="1006550" cy="6483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DaemonSet</a:t>
            </a:r>
            <a:endParaRPr lang="en-DE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CD0930-F639-921E-3EF3-FD606B5B5654}"/>
              </a:ext>
            </a:extLst>
          </p:cNvPr>
          <p:cNvSpPr/>
          <p:nvPr/>
        </p:nvSpPr>
        <p:spPr>
          <a:xfrm>
            <a:off x="7157810" y="2578395"/>
            <a:ext cx="1006549" cy="522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Deployment</a:t>
            </a:r>
            <a:endParaRPr lang="en-DE" sz="1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786347-29BB-1A0D-EFF0-B91CA4E5399B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973314" y="2829782"/>
            <a:ext cx="1184496" cy="68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6444BA-856A-B8A7-73D3-0458E30C39EE}"/>
              </a:ext>
            </a:extLst>
          </p:cNvPr>
          <p:cNvCxnSpPr>
            <a:cxnSpLocks/>
            <a:stCxn id="7" idx="0"/>
            <a:endCxn id="29" idx="2"/>
          </p:cNvCxnSpPr>
          <p:nvPr/>
        </p:nvCxnSpPr>
        <p:spPr>
          <a:xfrm flipV="1">
            <a:off x="6048735" y="4416501"/>
            <a:ext cx="10480" cy="405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98D4F-F1DF-00B3-F0D3-E4097D985C26}"/>
              </a:ext>
            </a:extLst>
          </p:cNvPr>
          <p:cNvSpPr/>
          <p:nvPr/>
        </p:nvSpPr>
        <p:spPr>
          <a:xfrm>
            <a:off x="4400950" y="4733383"/>
            <a:ext cx="738102" cy="411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Service</a:t>
            </a:r>
            <a:endParaRPr lang="en-DE" sz="14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5E5349-E9D6-F3A3-3642-72C03320B245}"/>
              </a:ext>
            </a:extLst>
          </p:cNvPr>
          <p:cNvCxnSpPr>
            <a:cxnSpLocks/>
            <a:stCxn id="30" idx="1"/>
            <a:endCxn id="14" idx="0"/>
          </p:cNvCxnSpPr>
          <p:nvPr/>
        </p:nvCxnSpPr>
        <p:spPr>
          <a:xfrm flipH="1">
            <a:off x="4770001" y="3939983"/>
            <a:ext cx="447995" cy="79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45B24F0-686C-0A2C-8DD0-D6475AD887A8}"/>
              </a:ext>
            </a:extLst>
          </p:cNvPr>
          <p:cNvSpPr/>
          <p:nvPr/>
        </p:nvSpPr>
        <p:spPr>
          <a:xfrm>
            <a:off x="3823005" y="4037126"/>
            <a:ext cx="550278" cy="5749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ConfigMap</a:t>
            </a:r>
            <a:endParaRPr lang="en-DE" sz="1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D03983-A209-0C67-0E1B-0E785A796410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4373283" y="3939983"/>
            <a:ext cx="844713" cy="384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0722D-CA15-698F-985D-0308404829D2}"/>
              </a:ext>
            </a:extLst>
          </p:cNvPr>
          <p:cNvSpPr/>
          <p:nvPr/>
        </p:nvSpPr>
        <p:spPr>
          <a:xfrm>
            <a:off x="4841971" y="2672789"/>
            <a:ext cx="745198" cy="4578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Secret</a:t>
            </a:r>
            <a:endParaRPr lang="en-DE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999A10-0C62-D32A-9A00-8571E82B8E1A}"/>
              </a:ext>
            </a:extLst>
          </p:cNvPr>
          <p:cNvSpPr/>
          <p:nvPr/>
        </p:nvSpPr>
        <p:spPr>
          <a:xfrm>
            <a:off x="7165200" y="3252785"/>
            <a:ext cx="1006550" cy="522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Job</a:t>
            </a:r>
            <a:endParaRPr lang="en-DE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FFE315-2397-2268-00A1-F8352D835019}"/>
              </a:ext>
            </a:extLst>
          </p:cNvPr>
          <p:cNvSpPr/>
          <p:nvPr/>
        </p:nvSpPr>
        <p:spPr>
          <a:xfrm>
            <a:off x="465195" y="4397333"/>
            <a:ext cx="1324237" cy="7358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CRD</a:t>
            </a:r>
            <a:endParaRPr lang="en-DE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2443D-AEAD-4C4A-4332-AC9E8540AE0F}"/>
              </a:ext>
            </a:extLst>
          </p:cNvPr>
          <p:cNvSpPr/>
          <p:nvPr/>
        </p:nvSpPr>
        <p:spPr>
          <a:xfrm>
            <a:off x="449079" y="3513968"/>
            <a:ext cx="1324237" cy="7358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ClusterRole</a:t>
            </a:r>
            <a:endParaRPr lang="en-DE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64EA3A-6FC5-5C90-EBA5-EFB535024BC2}"/>
              </a:ext>
            </a:extLst>
          </p:cNvPr>
          <p:cNvSpPr/>
          <p:nvPr/>
        </p:nvSpPr>
        <p:spPr>
          <a:xfrm>
            <a:off x="451418" y="2630195"/>
            <a:ext cx="1324237" cy="7358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StoragePool</a:t>
            </a:r>
            <a:endParaRPr lang="en-DE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9D9A1D-363C-CCE6-1006-13A562043314}"/>
              </a:ext>
            </a:extLst>
          </p:cNvPr>
          <p:cNvSpPr/>
          <p:nvPr/>
        </p:nvSpPr>
        <p:spPr>
          <a:xfrm>
            <a:off x="3938791" y="3282251"/>
            <a:ext cx="678148" cy="50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CR</a:t>
            </a:r>
            <a:endParaRPr lang="en-DE" sz="1200"/>
          </a:p>
        </p:txBody>
      </p:sp>
      <p:cxnSp>
        <p:nvCxnSpPr>
          <p:cNvPr id="24" name="Straight Connector 51">
            <a:extLst>
              <a:ext uri="{FF2B5EF4-FFF2-40B4-BE49-F238E27FC236}">
                <a16:creationId xmlns:a16="http://schemas.microsoft.com/office/drawing/2014/main" id="{F824BCED-514C-46E1-56EE-D73807B3BD0D}"/>
              </a:ext>
            </a:extLst>
          </p:cNvPr>
          <p:cNvCxnSpPr>
            <a:cxnSpLocks/>
            <a:stCxn id="26" idx="0"/>
            <a:endCxn id="23" idx="1"/>
          </p:cNvCxnSpPr>
          <p:nvPr/>
        </p:nvCxnSpPr>
        <p:spPr>
          <a:xfrm rot="5400000" flipH="1" flipV="1">
            <a:off x="3013407" y="3196404"/>
            <a:ext cx="585056" cy="1265712"/>
          </a:xfrm>
          <a:prstGeom prst="curvedConnector2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05F18-F7C6-756A-62DC-D327544550DD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4616939" y="3536732"/>
            <a:ext cx="601057" cy="40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5AD92F-3DC4-B30E-D9A4-FB78526CAA15}"/>
              </a:ext>
            </a:extLst>
          </p:cNvPr>
          <p:cNvSpPr/>
          <p:nvPr/>
        </p:nvSpPr>
        <p:spPr>
          <a:xfrm>
            <a:off x="1976890" y="4121788"/>
            <a:ext cx="1392377" cy="7358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CR</a:t>
            </a:r>
            <a:endParaRPr lang="en-DE" sz="1200"/>
          </a:p>
        </p:txBody>
      </p:sp>
      <p:cxnSp>
        <p:nvCxnSpPr>
          <p:cNvPr id="27" name="Straight Connector 54">
            <a:extLst>
              <a:ext uri="{FF2B5EF4-FFF2-40B4-BE49-F238E27FC236}">
                <a16:creationId xmlns:a16="http://schemas.microsoft.com/office/drawing/2014/main" id="{733D9E53-6E70-2BE3-1248-CE06D7192A74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1789432" y="4489722"/>
            <a:ext cx="187458" cy="275545"/>
          </a:xfrm>
          <a:prstGeom prst="curvedConnector3">
            <a:avLst>
              <a:gd name="adj1" fmla="val 50000"/>
            </a:avLst>
          </a:prstGeom>
          <a:ln w="4445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5CC2E-1F44-6D9C-432E-D7D235DFBB8D}"/>
              </a:ext>
            </a:extLst>
          </p:cNvPr>
          <p:cNvGrpSpPr/>
          <p:nvPr/>
        </p:nvGrpSpPr>
        <p:grpSpPr>
          <a:xfrm>
            <a:off x="5217996" y="3515319"/>
            <a:ext cx="1596536" cy="901182"/>
            <a:chOff x="4001311" y="1705583"/>
            <a:chExt cx="1596952" cy="901417"/>
          </a:xfrm>
          <a:solidFill>
            <a:srgbClr val="00B050"/>
          </a:solidFill>
        </p:grpSpPr>
        <p:sp>
          <p:nvSpPr>
            <p:cNvPr id="29" name="Rectangle: Rounded Corners 56">
              <a:extLst>
                <a:ext uri="{FF2B5EF4-FFF2-40B4-BE49-F238E27FC236}">
                  <a16:creationId xmlns:a16="http://schemas.microsoft.com/office/drawing/2014/main" id="{D2BDD7E0-ABF1-1B49-128B-378803D8473D}"/>
                </a:ext>
              </a:extLst>
            </p:cNvPr>
            <p:cNvSpPr/>
            <p:nvPr/>
          </p:nvSpPr>
          <p:spPr>
            <a:xfrm>
              <a:off x="4087234" y="1757451"/>
              <a:ext cx="1511029" cy="84954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/>
                <a:t>Pod</a:t>
              </a:r>
              <a:endParaRPr lang="en-DE" sz="1600"/>
            </a:p>
          </p:txBody>
        </p:sp>
        <p:sp>
          <p:nvSpPr>
            <p:cNvPr id="30" name="Rectangle: Rounded Corners 57">
              <a:extLst>
                <a:ext uri="{FF2B5EF4-FFF2-40B4-BE49-F238E27FC236}">
                  <a16:creationId xmlns:a16="http://schemas.microsoft.com/office/drawing/2014/main" id="{1CD4519E-D8CE-0D26-E078-98893882AB4D}"/>
                </a:ext>
              </a:extLst>
            </p:cNvPr>
            <p:cNvSpPr/>
            <p:nvPr/>
          </p:nvSpPr>
          <p:spPr>
            <a:xfrm>
              <a:off x="4001311" y="1705583"/>
              <a:ext cx="1511029" cy="84954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b="1" dirty="0"/>
                <a:t>Pod</a:t>
              </a:r>
            </a:p>
            <a:p>
              <a:pPr algn="ctr"/>
              <a:endParaRPr lang="de-DE" sz="1000" dirty="0"/>
            </a:p>
            <a:p>
              <a:pPr algn="ctr"/>
              <a:endParaRPr lang="de-DE" sz="10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C06CCBB-B976-42EE-CABC-08CCA1D4B193}"/>
                </a:ext>
              </a:extLst>
            </p:cNvPr>
            <p:cNvSpPr/>
            <p:nvPr/>
          </p:nvSpPr>
          <p:spPr>
            <a:xfrm>
              <a:off x="4247744" y="2081720"/>
              <a:ext cx="291829" cy="246434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999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55C37-0982-E61C-043F-6B3EF0CEB329}"/>
                </a:ext>
              </a:extLst>
            </p:cNvPr>
            <p:cNvSpPr/>
            <p:nvPr/>
          </p:nvSpPr>
          <p:spPr>
            <a:xfrm>
              <a:off x="4623880" y="2081720"/>
              <a:ext cx="291829" cy="246434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999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289C4FC-BF01-295F-F11D-74A3DBA60215}"/>
                </a:ext>
              </a:extLst>
            </p:cNvPr>
            <p:cNvSpPr/>
            <p:nvPr/>
          </p:nvSpPr>
          <p:spPr>
            <a:xfrm>
              <a:off x="5000016" y="2081720"/>
              <a:ext cx="291829" cy="246434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999"/>
            </a:p>
          </p:txBody>
        </p:sp>
      </p:grpSp>
      <p:sp>
        <p:nvSpPr>
          <p:cNvPr id="34" name="Cylinder 61">
            <a:extLst>
              <a:ext uri="{FF2B5EF4-FFF2-40B4-BE49-F238E27FC236}">
                <a16:creationId xmlns:a16="http://schemas.microsoft.com/office/drawing/2014/main" id="{EE388F4A-E159-73F2-D6D2-CF28EE4F74CA}"/>
              </a:ext>
            </a:extLst>
          </p:cNvPr>
          <p:cNvSpPr/>
          <p:nvPr/>
        </p:nvSpPr>
        <p:spPr>
          <a:xfrm>
            <a:off x="7015075" y="5619077"/>
            <a:ext cx="447490" cy="57035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199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6990C0-6F0B-EBD9-97EE-C24BF652A218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6464427" y="5904252"/>
            <a:ext cx="550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3E8C04-EA6B-F58C-D4DC-9440B58942CD}"/>
              </a:ext>
            </a:extLst>
          </p:cNvPr>
          <p:cNvSpPr txBox="1"/>
          <p:nvPr/>
        </p:nvSpPr>
        <p:spPr>
          <a:xfrm>
            <a:off x="7547265" y="5695521"/>
            <a:ext cx="546303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99" dirty="0"/>
              <a:t>Vol</a:t>
            </a:r>
            <a:endParaRPr lang="en-DE" sz="2199"/>
          </a:p>
        </p:txBody>
      </p:sp>
      <p:sp>
        <p:nvSpPr>
          <p:cNvPr id="37" name="Cylinder 76">
            <a:extLst>
              <a:ext uri="{FF2B5EF4-FFF2-40B4-BE49-F238E27FC236}">
                <a16:creationId xmlns:a16="http://schemas.microsoft.com/office/drawing/2014/main" id="{1CBCA154-B7EE-9477-EBCE-5F4A702DD4D1}"/>
              </a:ext>
            </a:extLst>
          </p:cNvPr>
          <p:cNvSpPr/>
          <p:nvPr/>
        </p:nvSpPr>
        <p:spPr>
          <a:xfrm>
            <a:off x="2041817" y="5336082"/>
            <a:ext cx="1320686" cy="97899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99">
                <a:solidFill>
                  <a:schemeClr val="tx1"/>
                </a:solidFill>
              </a:rPr>
              <a:t>etcd</a:t>
            </a:r>
            <a:endParaRPr lang="en-DE" sz="1799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F653D7-FEB6-68FF-6648-B1EE34087D90}"/>
              </a:ext>
            </a:extLst>
          </p:cNvPr>
          <p:cNvSpPr/>
          <p:nvPr/>
        </p:nvSpPr>
        <p:spPr>
          <a:xfrm>
            <a:off x="1916383" y="6043385"/>
            <a:ext cx="812152" cy="45010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/>
              <a:t>Cluster scoped resource</a:t>
            </a:r>
            <a:endParaRPr lang="en-DE" sz="9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5A12B2-C242-E633-484D-7B8970F25F42}"/>
              </a:ext>
            </a:extLst>
          </p:cNvPr>
          <p:cNvSpPr/>
          <p:nvPr/>
        </p:nvSpPr>
        <p:spPr>
          <a:xfrm>
            <a:off x="1981217" y="5264798"/>
            <a:ext cx="812152" cy="4501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/>
              <a:t>Namespace scoped resource</a:t>
            </a:r>
            <a:endParaRPr lang="en-DE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9FCE29-4AF7-C323-D4ED-A55925DAD395}"/>
              </a:ext>
            </a:extLst>
          </p:cNvPr>
          <p:cNvSpPr txBox="1"/>
          <p:nvPr/>
        </p:nvSpPr>
        <p:spPr>
          <a:xfrm>
            <a:off x="8668592" y="2569404"/>
            <a:ext cx="329405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b="1" dirty="0"/>
              <a:t>CP4D Backup and Restore Scope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All resources and PVCs in CP4D used namespace (</a:t>
            </a:r>
            <a:r>
              <a:rPr lang="en-GB" sz="1400" dirty="0">
                <a:solidFill>
                  <a:srgbClr val="00B050"/>
                </a:solidFill>
              </a:rPr>
              <a:t>Green</a:t>
            </a:r>
            <a:r>
              <a:rPr lang="en-GB" sz="1400" dirty="0"/>
              <a:t> block in “</a:t>
            </a:r>
            <a:r>
              <a:rPr lang="de-DE" sz="1400" dirty="0">
                <a:solidFill>
                  <a:schemeClr val="tx1"/>
                </a:solidFill>
              </a:rPr>
              <a:t>CP4D </a:t>
            </a:r>
            <a:r>
              <a:rPr lang="de-DE" sz="1400" dirty="0" err="1">
                <a:solidFill>
                  <a:schemeClr val="tx1"/>
                </a:solidFill>
              </a:rPr>
              <a:t>Related</a:t>
            </a:r>
            <a:r>
              <a:rPr lang="de-DE" sz="1400" dirty="0">
                <a:solidFill>
                  <a:schemeClr val="tx1"/>
                </a:solidFill>
              </a:rPr>
              <a:t> Namespaces</a:t>
            </a:r>
            <a:r>
              <a:rPr lang="en-US" sz="1400" dirty="0"/>
              <a:t>”</a:t>
            </a:r>
            <a:r>
              <a:rPr lang="en-GB" sz="1400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CRs and CRDs, used by CP4D at OCP level (</a:t>
            </a:r>
            <a:r>
              <a:rPr lang="en-GB" sz="1400" dirty="0">
                <a:solidFill>
                  <a:srgbClr val="00B050"/>
                </a:solidFill>
              </a:rPr>
              <a:t>bold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00B050"/>
                </a:solidFill>
              </a:rPr>
              <a:t>green</a:t>
            </a:r>
            <a:r>
              <a:rPr lang="en-GB" sz="1400" dirty="0"/>
              <a:t> curved connector)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Namespace scoped resource (</a:t>
            </a:r>
            <a:r>
              <a:rPr lang="en-GB" sz="1400" dirty="0">
                <a:solidFill>
                  <a:srgbClr val="00B050"/>
                </a:solidFill>
              </a:rPr>
              <a:t>Green</a:t>
            </a:r>
            <a:r>
              <a:rPr lang="en-GB" sz="1400" dirty="0"/>
              <a:t> block aside of etcd)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97CC69-11D0-D8B6-F90A-94144BD164F4}"/>
              </a:ext>
            </a:extLst>
          </p:cNvPr>
          <p:cNvSpPr/>
          <p:nvPr/>
        </p:nvSpPr>
        <p:spPr>
          <a:xfrm>
            <a:off x="7188712" y="4763609"/>
            <a:ext cx="1006550" cy="6483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StatefulSet </a:t>
            </a:r>
            <a:endParaRPr lang="en-DE" sz="12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73DFBE-E3B4-F305-4CED-7B656D6F72DF}"/>
              </a:ext>
            </a:extLst>
          </p:cNvPr>
          <p:cNvCxnSpPr>
            <a:cxnSpLocks/>
          </p:cNvCxnSpPr>
          <p:nvPr/>
        </p:nvCxnSpPr>
        <p:spPr>
          <a:xfrm flipH="1" flipV="1">
            <a:off x="5054826" y="3053637"/>
            <a:ext cx="881023" cy="457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26119-800C-97C0-3835-6FCF9EDB2C0A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 flipV="1">
            <a:off x="6814532" y="3514111"/>
            <a:ext cx="350668" cy="47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3A6DED-3274-0BE8-B4F9-7D010B51B1E2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6814532" y="3991837"/>
            <a:ext cx="355448" cy="28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E3A776-A84C-3E1E-3DDB-8B406C1A76B1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059215" y="4416501"/>
            <a:ext cx="1132031" cy="64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C478-B557-05A9-40B1-90D9A17DF6EA}"/>
              </a:ext>
            </a:extLst>
          </p:cNvPr>
          <p:cNvSpPr txBox="1"/>
          <p:nvPr/>
        </p:nvSpPr>
        <p:spPr>
          <a:xfrm>
            <a:off x="8696153" y="1544613"/>
            <a:ext cx="329405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b="1" dirty="0"/>
              <a:t>CP4D is a stateful application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Backup and restore should be Application and Crash Consistent</a:t>
            </a:r>
            <a:endParaRPr lang="en-GB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2B6568-E371-D76A-7AAB-C9FB3927498D}"/>
              </a:ext>
            </a:extLst>
          </p:cNvPr>
          <p:cNvSpPr txBox="1"/>
          <p:nvPr/>
        </p:nvSpPr>
        <p:spPr>
          <a:xfrm>
            <a:off x="8696153" y="4859004"/>
            <a:ext cx="329405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b="1" dirty="0"/>
              <a:t>Container Image Repo (</a:t>
            </a:r>
            <a:r>
              <a:rPr lang="en-GB" b="1" dirty="0" err="1"/>
              <a:t>JFrog</a:t>
            </a:r>
            <a:r>
              <a:rPr lang="en-GB" b="1" dirty="0"/>
              <a:t>) Backup and Restore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It is expected that container repositories such as </a:t>
            </a:r>
            <a:r>
              <a:rPr lang="en-US" sz="1400" dirty="0" err="1"/>
              <a:t>JFrog</a:t>
            </a:r>
            <a:r>
              <a:rPr lang="en-US" sz="1400" dirty="0"/>
              <a:t> </a:t>
            </a:r>
            <a:r>
              <a:rPr lang="en-US" sz="1400" dirty="0" err="1"/>
              <a:t>Artefactory</a:t>
            </a:r>
            <a:r>
              <a:rPr lang="en-US" sz="1400" dirty="0"/>
              <a:t> used in the bank should have the necessary Backup and Restore capabilities</a:t>
            </a:r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A02604-FBC6-9014-35F4-3C20F22EDFCF}"/>
              </a:ext>
            </a:extLst>
          </p:cNvPr>
          <p:cNvSpPr txBox="1"/>
          <p:nvPr/>
        </p:nvSpPr>
        <p:spPr>
          <a:xfrm>
            <a:off x="2728535" y="3446567"/>
            <a:ext cx="73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 of</a:t>
            </a:r>
          </a:p>
        </p:txBody>
      </p:sp>
    </p:spTree>
    <p:extLst>
      <p:ext uri="{BB962C8B-B14F-4D97-AF65-F5344CB8AC3E}">
        <p14:creationId xmlns:p14="http://schemas.microsoft.com/office/powerpoint/2010/main" val="403660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C20F7D-0046-DA55-3F9E-B7B60F0E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CP4D Application and Crash Consistent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F2811-6DA5-8C63-EC57-E22A760D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634" y="1765528"/>
            <a:ext cx="6074344" cy="4555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C464C-682E-750A-F492-688462371AE2}"/>
              </a:ext>
            </a:extLst>
          </p:cNvPr>
          <p:cNvSpPr txBox="1"/>
          <p:nvPr/>
        </p:nvSpPr>
        <p:spPr>
          <a:xfrm>
            <a:off x="363255" y="1954372"/>
            <a:ext cx="525235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dirty="0"/>
              <a:t>Cloud Pak for Data implements application (service) consistent backup, which provides solution to the typical problem that the application (service) data in memory or any pending I/O operations is not captured during a backup 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Invokes services’ hook to let services persist their data into volume (on the PVC) before backup. It’s to ensure service consistency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Leverages Container Storage Interface (CSI) volume snapshot for PVC backup. It allows a faster (incremental backup), data safe-guarded backup with zero cluster downtime. </a:t>
            </a:r>
          </a:p>
        </p:txBody>
      </p:sp>
    </p:spTree>
    <p:extLst>
      <p:ext uri="{BB962C8B-B14F-4D97-AF65-F5344CB8AC3E}">
        <p14:creationId xmlns:p14="http://schemas.microsoft.com/office/powerpoint/2010/main" val="379522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BA6E4-61C3-6D51-76B3-98EABDFA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Restore Conceptual Architecture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209A1D-32C6-CD76-0C4A-385C5B3F99B8}"/>
              </a:ext>
            </a:extLst>
          </p:cNvPr>
          <p:cNvSpPr/>
          <p:nvPr/>
        </p:nvSpPr>
        <p:spPr>
          <a:xfrm>
            <a:off x="163458" y="3415624"/>
            <a:ext cx="3468261" cy="235717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CP4D Related Namespaces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456ABC-E079-6AC3-CAF9-CDE5DAF1E129}"/>
              </a:ext>
            </a:extLst>
          </p:cNvPr>
          <p:cNvSpPr/>
          <p:nvPr/>
        </p:nvSpPr>
        <p:spPr>
          <a:xfrm rot="16200000">
            <a:off x="182362" y="4644751"/>
            <a:ext cx="720000" cy="340280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432FF"/>
                </a:solidFill>
              </a:rPr>
              <a:t>CP4D Services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CC62D4-5D31-B3F5-4323-CD57B2BA25DD}"/>
              </a:ext>
            </a:extLst>
          </p:cNvPr>
          <p:cNvSpPr/>
          <p:nvPr/>
        </p:nvSpPr>
        <p:spPr>
          <a:xfrm rot="16200000">
            <a:off x="357696" y="5211026"/>
            <a:ext cx="369332" cy="3402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2E9B7D-98AC-4017-D8C4-FC6AD68B9FF1}"/>
              </a:ext>
            </a:extLst>
          </p:cNvPr>
          <p:cNvSpPr/>
          <p:nvPr/>
        </p:nvSpPr>
        <p:spPr>
          <a:xfrm rot="16200000">
            <a:off x="781248" y="4644751"/>
            <a:ext cx="720000" cy="340280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432FF"/>
                </a:solidFill>
              </a:rPr>
              <a:t>CP4D Services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F4CB68-2374-967B-FB20-7AAB7DFFAC4B}"/>
              </a:ext>
            </a:extLst>
          </p:cNvPr>
          <p:cNvSpPr/>
          <p:nvPr/>
        </p:nvSpPr>
        <p:spPr>
          <a:xfrm rot="16200000">
            <a:off x="956582" y="5211026"/>
            <a:ext cx="369332" cy="3402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06B32BF-FED0-DDE4-8339-0317F896D70B}"/>
              </a:ext>
            </a:extLst>
          </p:cNvPr>
          <p:cNvSpPr/>
          <p:nvPr/>
        </p:nvSpPr>
        <p:spPr>
          <a:xfrm rot="16200000">
            <a:off x="1340501" y="4644751"/>
            <a:ext cx="720000" cy="340280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432FF"/>
                </a:solidFill>
              </a:rPr>
              <a:t>…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618E49D-84B9-3BC6-AD61-3D0C9EBE6997}"/>
              </a:ext>
            </a:extLst>
          </p:cNvPr>
          <p:cNvSpPr/>
          <p:nvPr/>
        </p:nvSpPr>
        <p:spPr>
          <a:xfrm rot="16200000">
            <a:off x="1515835" y="5211026"/>
            <a:ext cx="369332" cy="3402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PVC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93A8FC-B222-66C1-AB28-00F655D622EB}"/>
              </a:ext>
            </a:extLst>
          </p:cNvPr>
          <p:cNvSpPr/>
          <p:nvPr/>
        </p:nvSpPr>
        <p:spPr>
          <a:xfrm rot="16200000">
            <a:off x="2258092" y="4669503"/>
            <a:ext cx="720000" cy="340280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432FF"/>
                </a:solidFill>
              </a:rPr>
              <a:t>User Workload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ECA8BF-1883-8A44-8077-84D4602256DC}"/>
              </a:ext>
            </a:extLst>
          </p:cNvPr>
          <p:cNvSpPr/>
          <p:nvPr/>
        </p:nvSpPr>
        <p:spPr>
          <a:xfrm rot="16200000">
            <a:off x="2433426" y="5235778"/>
            <a:ext cx="369332" cy="3402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PVC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22CCA4B-99F6-D8D8-8C0C-20E7477B111D}"/>
              </a:ext>
            </a:extLst>
          </p:cNvPr>
          <p:cNvSpPr/>
          <p:nvPr/>
        </p:nvSpPr>
        <p:spPr>
          <a:xfrm rot="16200000">
            <a:off x="2841375" y="4669503"/>
            <a:ext cx="720000" cy="340280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432FF"/>
                </a:solidFill>
              </a:rPr>
              <a:t>…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AE688E3-608F-5A16-BD1E-E01031E6268C}"/>
              </a:ext>
            </a:extLst>
          </p:cNvPr>
          <p:cNvSpPr/>
          <p:nvPr/>
        </p:nvSpPr>
        <p:spPr>
          <a:xfrm rot="16200000">
            <a:off x="3016709" y="5235778"/>
            <a:ext cx="369332" cy="3402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9A3F33-8055-1030-9E12-9B347E634EBB}"/>
              </a:ext>
            </a:extLst>
          </p:cNvPr>
          <p:cNvSpPr/>
          <p:nvPr/>
        </p:nvSpPr>
        <p:spPr>
          <a:xfrm>
            <a:off x="288235" y="3936962"/>
            <a:ext cx="3165908" cy="3402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Other Kubernetes related resources such as Service, Routes and others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C6F36C1-57C9-30D6-16B5-AC804F345A90}"/>
              </a:ext>
            </a:extLst>
          </p:cNvPr>
          <p:cNvSpPr/>
          <p:nvPr/>
        </p:nvSpPr>
        <p:spPr>
          <a:xfrm>
            <a:off x="75002" y="1323033"/>
            <a:ext cx="3642233" cy="875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Pre-requisite is that </a:t>
            </a:r>
            <a:r>
              <a:rPr lang="en-US" sz="1600" dirty="0" err="1">
                <a:solidFill>
                  <a:schemeClr val="tx1"/>
                </a:solidFill>
              </a:rPr>
              <a:t>JFrog</a:t>
            </a:r>
            <a:r>
              <a:rPr lang="en-US" sz="1600" dirty="0">
                <a:solidFill>
                  <a:schemeClr val="tx1"/>
                </a:solidFill>
              </a:rPr>
              <a:t> repo (container images) are backed up. This support must come outside of our solution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056FF28-9A4B-734D-8DFD-695B44198084}"/>
              </a:ext>
            </a:extLst>
          </p:cNvPr>
          <p:cNvSpPr/>
          <p:nvPr/>
        </p:nvSpPr>
        <p:spPr>
          <a:xfrm>
            <a:off x="163458" y="5816519"/>
            <a:ext cx="6615227" cy="539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CSI Interface through OpenShift Data Foundation (ODF) for Kubernetes Native Storage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F3045BC-E3E3-4B67-72A3-16B8557E58EC}"/>
              </a:ext>
            </a:extLst>
          </p:cNvPr>
          <p:cNvSpPr/>
          <p:nvPr/>
        </p:nvSpPr>
        <p:spPr>
          <a:xfrm>
            <a:off x="163458" y="6414429"/>
            <a:ext cx="6615227" cy="34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OpenShift Primary Cluster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8096DCA-6133-EEFA-318A-DF306A971381}"/>
              </a:ext>
            </a:extLst>
          </p:cNvPr>
          <p:cNvSpPr/>
          <p:nvPr/>
        </p:nvSpPr>
        <p:spPr>
          <a:xfrm>
            <a:off x="3904660" y="3415624"/>
            <a:ext cx="2874026" cy="235717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 Fusion (SF)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F9E4C30-E041-A936-9025-E135800AD81F}"/>
              </a:ext>
            </a:extLst>
          </p:cNvPr>
          <p:cNvSpPr/>
          <p:nvPr/>
        </p:nvSpPr>
        <p:spPr>
          <a:xfrm rot="16200000">
            <a:off x="3754897" y="4866509"/>
            <a:ext cx="1110941" cy="34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OADP Operators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9F0EC70-35FB-392C-9C7B-FE1BAE5BFFBB}"/>
              </a:ext>
            </a:extLst>
          </p:cNvPr>
          <p:cNvSpPr/>
          <p:nvPr/>
        </p:nvSpPr>
        <p:spPr>
          <a:xfrm rot="16200000">
            <a:off x="4413373" y="4864973"/>
            <a:ext cx="1110941" cy="34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OADP Pods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FCB12B4-F889-6936-73D0-CB43BE9BEB05}"/>
              </a:ext>
            </a:extLst>
          </p:cNvPr>
          <p:cNvSpPr/>
          <p:nvPr/>
        </p:nvSpPr>
        <p:spPr>
          <a:xfrm rot="16200000">
            <a:off x="5221303" y="4870575"/>
            <a:ext cx="1110941" cy="329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ODF Operators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3A4D69D-E8B8-49F6-201E-9FE177486352}"/>
              </a:ext>
            </a:extLst>
          </p:cNvPr>
          <p:cNvSpPr/>
          <p:nvPr/>
        </p:nvSpPr>
        <p:spPr>
          <a:xfrm rot="16200000">
            <a:off x="5865928" y="4870575"/>
            <a:ext cx="1110941" cy="329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ODF Pods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AEC7D3D-7EDD-9539-1389-C896BE8CF30F}"/>
              </a:ext>
            </a:extLst>
          </p:cNvPr>
          <p:cNvSpPr/>
          <p:nvPr/>
        </p:nvSpPr>
        <p:spPr>
          <a:xfrm>
            <a:off x="6937514" y="1328187"/>
            <a:ext cx="5118654" cy="8758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and Crash consistent Backup (in Object Storage)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Application Metadata (Metadata information of all Kubernetes Information such as </a:t>
            </a:r>
            <a:r>
              <a:rPr lang="en-US" sz="1200" dirty="0">
                <a:solidFill>
                  <a:srgbClr val="0432FF"/>
                </a:solidFill>
              </a:rPr>
              <a:t>Deployments, Pods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rgbClr val="00B050"/>
                </a:solidFill>
              </a:rPr>
              <a:t>PVCs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dirty="0">
                <a:solidFill>
                  <a:srgbClr val="7030A0"/>
                </a:solidFill>
              </a:rPr>
              <a:t>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Backup of PVC Data – the CSI Snapshots</a:t>
            </a:r>
          </a:p>
        </p:txBody>
      </p:sp>
      <p:sp>
        <p:nvSpPr>
          <p:cNvPr id="134" name="Right Brace 133">
            <a:extLst>
              <a:ext uri="{FF2B5EF4-FFF2-40B4-BE49-F238E27FC236}">
                <a16:creationId xmlns:a16="http://schemas.microsoft.com/office/drawing/2014/main" id="{C1DF9A01-8787-CD2F-8829-8DFCEBE6E99B}"/>
              </a:ext>
            </a:extLst>
          </p:cNvPr>
          <p:cNvSpPr/>
          <p:nvPr/>
        </p:nvSpPr>
        <p:spPr>
          <a:xfrm rot="16200000">
            <a:off x="1593344" y="1595303"/>
            <a:ext cx="629944" cy="32401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75CE77F-D055-9BAC-4FD8-9D3E0A9692C2}"/>
              </a:ext>
            </a:extLst>
          </p:cNvPr>
          <p:cNvSpPr/>
          <p:nvPr/>
        </p:nvSpPr>
        <p:spPr>
          <a:xfrm>
            <a:off x="7523923" y="5816519"/>
            <a:ext cx="4565554" cy="539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CSI Interface for ODF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D5BBF07-2569-D41E-F622-86D819EA0E01}"/>
              </a:ext>
            </a:extLst>
          </p:cNvPr>
          <p:cNvSpPr/>
          <p:nvPr/>
        </p:nvSpPr>
        <p:spPr>
          <a:xfrm>
            <a:off x="7523923" y="6414429"/>
            <a:ext cx="4565554" cy="34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OpenShift Restore Cluster</a:t>
            </a:r>
          </a:p>
        </p:txBody>
      </p:sp>
      <p:sp>
        <p:nvSpPr>
          <p:cNvPr id="138" name="Right Brace 137">
            <a:extLst>
              <a:ext uri="{FF2B5EF4-FFF2-40B4-BE49-F238E27FC236}">
                <a16:creationId xmlns:a16="http://schemas.microsoft.com/office/drawing/2014/main" id="{39E6DD44-3973-2AE3-A77C-5038B76E890B}"/>
              </a:ext>
            </a:extLst>
          </p:cNvPr>
          <p:cNvSpPr/>
          <p:nvPr/>
        </p:nvSpPr>
        <p:spPr>
          <a:xfrm rot="16200000">
            <a:off x="7980010" y="2508023"/>
            <a:ext cx="629944" cy="14147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AEA049CE-BC0D-49A2-79CA-456CD45848A3}"/>
              </a:ext>
            </a:extLst>
          </p:cNvPr>
          <p:cNvSpPr/>
          <p:nvPr/>
        </p:nvSpPr>
        <p:spPr>
          <a:xfrm>
            <a:off x="2782957" y="1850201"/>
            <a:ext cx="4084982" cy="1022208"/>
          </a:xfrm>
          <a:custGeom>
            <a:avLst/>
            <a:gdLst>
              <a:gd name="connsiteX0" fmla="*/ 0 w 4084982"/>
              <a:gd name="connsiteY0" fmla="*/ 1022208 h 1022208"/>
              <a:gd name="connsiteX1" fmla="*/ 1938130 w 4084982"/>
              <a:gd name="connsiteY1" fmla="*/ 117747 h 1022208"/>
              <a:gd name="connsiteX2" fmla="*/ 4084982 w 4084982"/>
              <a:gd name="connsiteY2" fmla="*/ 38234 h 102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4982" h="1022208">
                <a:moveTo>
                  <a:pt x="0" y="1022208"/>
                </a:moveTo>
                <a:cubicBezTo>
                  <a:pt x="628650" y="651975"/>
                  <a:pt x="1257300" y="281743"/>
                  <a:pt x="1938130" y="117747"/>
                </a:cubicBezTo>
                <a:cubicBezTo>
                  <a:pt x="2618960" y="-46249"/>
                  <a:pt x="3351971" y="-4008"/>
                  <a:pt x="4084982" y="3823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D33904F-AB85-80A4-142B-88358EC9AC8A}"/>
              </a:ext>
            </a:extLst>
          </p:cNvPr>
          <p:cNvSpPr/>
          <p:nvPr/>
        </p:nvSpPr>
        <p:spPr>
          <a:xfrm>
            <a:off x="7534074" y="3429000"/>
            <a:ext cx="1526563" cy="23437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CP4D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AF10E35-41C7-16AF-4F05-CEE838ED149C}"/>
              </a:ext>
            </a:extLst>
          </p:cNvPr>
          <p:cNvSpPr txBox="1"/>
          <p:nvPr/>
        </p:nvSpPr>
        <p:spPr>
          <a:xfrm>
            <a:off x="3986741" y="1633305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E29672-1A82-CBF5-4ACD-9D5F84304F22}"/>
              </a:ext>
            </a:extLst>
          </p:cNvPr>
          <p:cNvSpPr txBox="1"/>
          <p:nvPr/>
        </p:nvSpPr>
        <p:spPr>
          <a:xfrm>
            <a:off x="9002337" y="2673189"/>
            <a:ext cx="8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Restore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77C968-BCAA-B384-3E01-A712D7C03CD6}"/>
              </a:ext>
            </a:extLst>
          </p:cNvPr>
          <p:cNvSpPr txBox="1"/>
          <p:nvPr/>
        </p:nvSpPr>
        <p:spPr>
          <a:xfrm>
            <a:off x="3931821" y="4179561"/>
            <a:ext cx="148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OADP Capabilities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0C98D0D-E64F-A386-5AF6-60F6A0008BAC}"/>
              </a:ext>
            </a:extLst>
          </p:cNvPr>
          <p:cNvSpPr txBox="1"/>
          <p:nvPr/>
        </p:nvSpPr>
        <p:spPr>
          <a:xfrm>
            <a:off x="5433702" y="4179549"/>
            <a:ext cx="1434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ODF Capabilities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8E64990-23B9-CD75-31A2-A100CEA3377C}"/>
              </a:ext>
            </a:extLst>
          </p:cNvPr>
          <p:cNvSpPr/>
          <p:nvPr/>
        </p:nvSpPr>
        <p:spPr>
          <a:xfrm>
            <a:off x="9215451" y="3418940"/>
            <a:ext cx="2874026" cy="235386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 Fusion (SF)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2663699-5C2B-F9B2-7433-58C8CD31BAC0}"/>
              </a:ext>
            </a:extLst>
          </p:cNvPr>
          <p:cNvSpPr/>
          <p:nvPr/>
        </p:nvSpPr>
        <p:spPr>
          <a:xfrm rot="16200000">
            <a:off x="9153524" y="4960890"/>
            <a:ext cx="935269" cy="34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OADP Operators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58FA7E6-4B3C-4F8D-137C-AB501EB67EA9}"/>
              </a:ext>
            </a:extLst>
          </p:cNvPr>
          <p:cNvSpPr/>
          <p:nvPr/>
        </p:nvSpPr>
        <p:spPr>
          <a:xfrm rot="16200000">
            <a:off x="9812000" y="4959354"/>
            <a:ext cx="935269" cy="34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OADP Pods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1D19061-14A1-7CD8-6E5D-EB5B1E487B97}"/>
              </a:ext>
            </a:extLst>
          </p:cNvPr>
          <p:cNvSpPr/>
          <p:nvPr/>
        </p:nvSpPr>
        <p:spPr>
          <a:xfrm rot="16200000">
            <a:off x="10619930" y="4964956"/>
            <a:ext cx="935269" cy="329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ODF Operators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8541DFC-75D3-1BCE-41DE-056339B99EA9}"/>
              </a:ext>
            </a:extLst>
          </p:cNvPr>
          <p:cNvSpPr/>
          <p:nvPr/>
        </p:nvSpPr>
        <p:spPr>
          <a:xfrm rot="16200000">
            <a:off x="11264555" y="4964956"/>
            <a:ext cx="935269" cy="329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ODF Pods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7392D8-4BF9-54A3-104E-4ACF696BF4DB}"/>
              </a:ext>
            </a:extLst>
          </p:cNvPr>
          <p:cNvSpPr txBox="1"/>
          <p:nvPr/>
        </p:nvSpPr>
        <p:spPr>
          <a:xfrm>
            <a:off x="9242612" y="4182876"/>
            <a:ext cx="148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OADP Capabilities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FD8F491-3E06-7D8B-A23D-A440164D6480}"/>
              </a:ext>
            </a:extLst>
          </p:cNvPr>
          <p:cNvSpPr txBox="1"/>
          <p:nvPr/>
        </p:nvSpPr>
        <p:spPr>
          <a:xfrm>
            <a:off x="10744493" y="4182864"/>
            <a:ext cx="1434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ODF Capabilities</a:t>
            </a:r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699975FE-34F0-F909-1B1D-F7385B2BCED8}"/>
              </a:ext>
            </a:extLst>
          </p:cNvPr>
          <p:cNvSpPr/>
          <p:nvPr/>
        </p:nvSpPr>
        <p:spPr>
          <a:xfrm>
            <a:off x="8348870" y="2305878"/>
            <a:ext cx="1033669" cy="616226"/>
          </a:xfrm>
          <a:custGeom>
            <a:avLst/>
            <a:gdLst>
              <a:gd name="connsiteX0" fmla="*/ 1033669 w 1033669"/>
              <a:gd name="connsiteY0" fmla="*/ 0 h 616226"/>
              <a:gd name="connsiteX1" fmla="*/ 735495 w 1033669"/>
              <a:gd name="connsiteY1" fmla="*/ 427383 h 616226"/>
              <a:gd name="connsiteX2" fmla="*/ 0 w 1033669"/>
              <a:gd name="connsiteY2" fmla="*/ 616226 h 61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669" h="616226">
                <a:moveTo>
                  <a:pt x="1033669" y="0"/>
                </a:moveTo>
                <a:cubicBezTo>
                  <a:pt x="970721" y="162339"/>
                  <a:pt x="907773" y="324679"/>
                  <a:pt x="735495" y="427383"/>
                </a:cubicBezTo>
                <a:cubicBezTo>
                  <a:pt x="563217" y="530087"/>
                  <a:pt x="281608" y="573156"/>
                  <a:pt x="0" y="61622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07B3E7-30AD-9C52-F631-96A7A33A398F}"/>
              </a:ext>
            </a:extLst>
          </p:cNvPr>
          <p:cNvSpPr/>
          <p:nvPr/>
        </p:nvSpPr>
        <p:spPr>
          <a:xfrm rot="16200000">
            <a:off x="437967" y="5796470"/>
            <a:ext cx="217140" cy="34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1864A0-0374-7FB1-7865-3589F34DD606}"/>
              </a:ext>
            </a:extLst>
          </p:cNvPr>
          <p:cNvSpPr/>
          <p:nvPr/>
        </p:nvSpPr>
        <p:spPr>
          <a:xfrm rot="16200000">
            <a:off x="1036853" y="5796470"/>
            <a:ext cx="217140" cy="34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B3532-3117-A456-325C-20E1836DE92B}"/>
              </a:ext>
            </a:extLst>
          </p:cNvPr>
          <p:cNvSpPr/>
          <p:nvPr/>
        </p:nvSpPr>
        <p:spPr>
          <a:xfrm rot="16200000">
            <a:off x="1596106" y="5796470"/>
            <a:ext cx="217140" cy="34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E3E2A-D7E2-63BA-24A6-022F2F076853}"/>
              </a:ext>
            </a:extLst>
          </p:cNvPr>
          <p:cNvSpPr/>
          <p:nvPr/>
        </p:nvSpPr>
        <p:spPr>
          <a:xfrm rot="16200000">
            <a:off x="2513697" y="5796471"/>
            <a:ext cx="217140" cy="34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D79CE4-8E3C-59AF-37D1-B74109526A28}"/>
              </a:ext>
            </a:extLst>
          </p:cNvPr>
          <p:cNvSpPr/>
          <p:nvPr/>
        </p:nvSpPr>
        <p:spPr>
          <a:xfrm rot="16200000">
            <a:off x="3096980" y="5796471"/>
            <a:ext cx="217140" cy="34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50423-AABD-671B-3145-9DB4065FD146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3205550" y="5565832"/>
            <a:ext cx="0" cy="29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1B9B2B-9BE3-F2E8-B4A5-BCBDA70CE67F}"/>
              </a:ext>
            </a:extLst>
          </p:cNvPr>
          <p:cNvCxnSpPr>
            <a:cxnSpLocks/>
          </p:cNvCxnSpPr>
          <p:nvPr/>
        </p:nvCxnSpPr>
        <p:spPr>
          <a:xfrm>
            <a:off x="2622455" y="5597129"/>
            <a:ext cx="0" cy="29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EBF7BE-B82E-DC2A-174E-3D42D034F817}"/>
              </a:ext>
            </a:extLst>
          </p:cNvPr>
          <p:cNvCxnSpPr>
            <a:cxnSpLocks/>
          </p:cNvCxnSpPr>
          <p:nvPr/>
        </p:nvCxnSpPr>
        <p:spPr>
          <a:xfrm>
            <a:off x="1701429" y="5565831"/>
            <a:ext cx="0" cy="29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9F93D6-A9D0-1838-9177-2CBE2D9B8142}"/>
              </a:ext>
            </a:extLst>
          </p:cNvPr>
          <p:cNvCxnSpPr>
            <a:cxnSpLocks/>
          </p:cNvCxnSpPr>
          <p:nvPr/>
        </p:nvCxnSpPr>
        <p:spPr>
          <a:xfrm>
            <a:off x="1138212" y="5565831"/>
            <a:ext cx="0" cy="29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A707A2-233E-44F8-8354-4B2C08805CA2}"/>
              </a:ext>
            </a:extLst>
          </p:cNvPr>
          <p:cNvCxnSpPr>
            <a:cxnSpLocks/>
          </p:cNvCxnSpPr>
          <p:nvPr/>
        </p:nvCxnSpPr>
        <p:spPr>
          <a:xfrm>
            <a:off x="525299" y="5565831"/>
            <a:ext cx="0" cy="29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2322F2A-6E49-BA99-566D-418EEC7CDAB4}"/>
              </a:ext>
            </a:extLst>
          </p:cNvPr>
          <p:cNvSpPr/>
          <p:nvPr/>
        </p:nvSpPr>
        <p:spPr>
          <a:xfrm rot="16200000">
            <a:off x="7452860" y="4672817"/>
            <a:ext cx="720000" cy="340280"/>
          </a:xfrm>
          <a:prstGeom prst="rect">
            <a:avLst/>
          </a:prstGeom>
          <a:noFill/>
          <a:ln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432FF"/>
                </a:solidFill>
              </a:rPr>
              <a:t>CP4D Services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8964B-A275-BBD5-C5BF-119A8767D371}"/>
              </a:ext>
            </a:extLst>
          </p:cNvPr>
          <p:cNvSpPr/>
          <p:nvPr/>
        </p:nvSpPr>
        <p:spPr>
          <a:xfrm rot="16200000">
            <a:off x="7628194" y="5239092"/>
            <a:ext cx="369332" cy="34028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6374B-157D-BD6A-9649-3BBEC1FC5A01}"/>
              </a:ext>
            </a:extLst>
          </p:cNvPr>
          <p:cNvSpPr/>
          <p:nvPr/>
        </p:nvSpPr>
        <p:spPr>
          <a:xfrm rot="16200000">
            <a:off x="7708465" y="5824536"/>
            <a:ext cx="217140" cy="34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FFB5A4-DB62-A80F-4979-E2DC4C80A5E1}"/>
              </a:ext>
            </a:extLst>
          </p:cNvPr>
          <p:cNvCxnSpPr>
            <a:cxnSpLocks/>
          </p:cNvCxnSpPr>
          <p:nvPr/>
        </p:nvCxnSpPr>
        <p:spPr>
          <a:xfrm>
            <a:off x="7795797" y="5593897"/>
            <a:ext cx="0" cy="29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E1F177D-F496-B148-FB6E-D43081B48C6B}"/>
              </a:ext>
            </a:extLst>
          </p:cNvPr>
          <p:cNvSpPr/>
          <p:nvPr/>
        </p:nvSpPr>
        <p:spPr>
          <a:xfrm rot="16200000">
            <a:off x="7858685" y="4675154"/>
            <a:ext cx="720000" cy="340280"/>
          </a:xfrm>
          <a:prstGeom prst="rect">
            <a:avLst/>
          </a:prstGeom>
          <a:noFill/>
          <a:ln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432FF"/>
                </a:solidFill>
              </a:rPr>
              <a:t>CP4D Services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DA10BD-890D-9B3E-169E-69DAE992D7E7}"/>
              </a:ext>
            </a:extLst>
          </p:cNvPr>
          <p:cNvSpPr/>
          <p:nvPr/>
        </p:nvSpPr>
        <p:spPr>
          <a:xfrm rot="16200000">
            <a:off x="8034019" y="5241429"/>
            <a:ext cx="369332" cy="34028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675B8B-3B54-0143-D13C-5C2B6DAB7763}"/>
              </a:ext>
            </a:extLst>
          </p:cNvPr>
          <p:cNvSpPr/>
          <p:nvPr/>
        </p:nvSpPr>
        <p:spPr>
          <a:xfrm rot="16200000">
            <a:off x="8114290" y="5826873"/>
            <a:ext cx="217140" cy="34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99BFF5-DF91-F3C2-DD4F-C6519BC906A4}"/>
              </a:ext>
            </a:extLst>
          </p:cNvPr>
          <p:cNvCxnSpPr>
            <a:cxnSpLocks/>
          </p:cNvCxnSpPr>
          <p:nvPr/>
        </p:nvCxnSpPr>
        <p:spPr>
          <a:xfrm>
            <a:off x="8201622" y="5596234"/>
            <a:ext cx="0" cy="29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BDA0B8D-D865-8D9C-BB08-731A5AA23D1F}"/>
              </a:ext>
            </a:extLst>
          </p:cNvPr>
          <p:cNvSpPr/>
          <p:nvPr/>
        </p:nvSpPr>
        <p:spPr>
          <a:xfrm rot="16200000">
            <a:off x="8448406" y="4678469"/>
            <a:ext cx="720000" cy="340280"/>
          </a:xfrm>
          <a:prstGeom prst="rect">
            <a:avLst/>
          </a:prstGeom>
          <a:noFill/>
          <a:ln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432FF"/>
                </a:solidFill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8CA617-27A1-B24B-92D6-51E96A56A3DD}"/>
              </a:ext>
            </a:extLst>
          </p:cNvPr>
          <p:cNvSpPr/>
          <p:nvPr/>
        </p:nvSpPr>
        <p:spPr>
          <a:xfrm rot="16200000">
            <a:off x="8623740" y="5244744"/>
            <a:ext cx="369332" cy="34028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EC51E8-AD0C-5491-45D1-023AE0BA5F47}"/>
              </a:ext>
            </a:extLst>
          </p:cNvPr>
          <p:cNvSpPr/>
          <p:nvPr/>
        </p:nvSpPr>
        <p:spPr>
          <a:xfrm rot="16200000">
            <a:off x="8704011" y="5830188"/>
            <a:ext cx="217140" cy="34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PV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0BEF2B-6055-A472-4F04-F48D3B9FAD18}"/>
              </a:ext>
            </a:extLst>
          </p:cNvPr>
          <p:cNvCxnSpPr>
            <a:cxnSpLocks/>
          </p:cNvCxnSpPr>
          <p:nvPr/>
        </p:nvCxnSpPr>
        <p:spPr>
          <a:xfrm>
            <a:off x="8791343" y="5599549"/>
            <a:ext cx="0" cy="29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89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D8369-7105-3939-8CDB-B10FB3B1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backup and restore of CP4D to a different OCP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C51BC-880D-E79E-0D23-36ADDC1EA289}"/>
              </a:ext>
            </a:extLst>
          </p:cNvPr>
          <p:cNvSpPr txBox="1"/>
          <p:nvPr/>
        </p:nvSpPr>
        <p:spPr>
          <a:xfrm>
            <a:off x="280416" y="1369796"/>
            <a:ext cx="8160907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621"/>
            <a:r>
              <a:rPr lang="en-US" sz="1867" dirty="0">
                <a:latin typeface="Arial" panose="020B0604020202020204"/>
                <a:ea typeface="IBM Plex Sans" charset="0"/>
                <a:cs typeface="IBM Plex Sans" charset="0"/>
              </a:rPr>
              <a:t>Prod (Hub) OCP:</a:t>
            </a:r>
          </a:p>
          <a:p>
            <a:pPr marL="457200" indent="-457200" defTabSz="914621">
              <a:buFont typeface="+mj-lt"/>
              <a:buAutoNum type="arabicPeriod"/>
            </a:pPr>
            <a:r>
              <a:rPr lang="en-US" sz="1867" dirty="0">
                <a:latin typeface="Arial" panose="020B0604020202020204"/>
                <a:ea typeface="IBM Plex Sans" charset="0"/>
                <a:cs typeface="IBM Plex Sans" charset="0"/>
              </a:rPr>
              <a:t>Install and configure IBM Storage Fusion</a:t>
            </a:r>
          </a:p>
          <a:p>
            <a:pPr defTabSz="914621"/>
            <a:r>
              <a:rPr lang="en-US" sz="1867" dirty="0">
                <a:latin typeface="Arial" panose="020B0604020202020204"/>
                <a:ea typeface="IBM Plex Sans" charset="0"/>
                <a:cs typeface="IBM Plex Sans" charset="0"/>
              </a:rPr>
              <a:t>Configure backup for:</a:t>
            </a:r>
          </a:p>
          <a:p>
            <a:pPr marL="914498" lvl="1" indent="-457189" defTabSz="914621">
              <a:buFont typeface="+mj-lt"/>
              <a:buAutoNum type="arabicPeriod"/>
            </a:pPr>
            <a:r>
              <a:rPr lang="en-US" sz="1867" dirty="0">
                <a:latin typeface="Arial" panose="020B0604020202020204"/>
                <a:ea typeface="IBM Plex Sans" charset="0"/>
                <a:cs typeface="IBM Plex Sans" charset="0"/>
              </a:rPr>
              <a:t>Fusion service protection</a:t>
            </a:r>
          </a:p>
          <a:p>
            <a:pPr marL="914498" lvl="1" indent="-457189" defTabSz="914621">
              <a:buFont typeface="+mj-lt"/>
              <a:buAutoNum type="arabicPeriod"/>
            </a:pPr>
            <a:r>
              <a:rPr lang="en-US" sz="1867" dirty="0">
                <a:latin typeface="Arial" panose="020B0604020202020204"/>
                <a:ea typeface="IBM Plex Sans" charset="0"/>
                <a:cs typeface="IBM Plex Sans" charset="0"/>
              </a:rPr>
              <a:t>Cloud Pak for Data Operators </a:t>
            </a:r>
          </a:p>
          <a:p>
            <a:pPr marL="914498" lvl="1" indent="-457189" defTabSz="914621">
              <a:buFont typeface="+mj-lt"/>
              <a:buAutoNum type="arabicPeriod"/>
            </a:pPr>
            <a:r>
              <a:rPr lang="en-US" sz="1867" dirty="0">
                <a:latin typeface="Arial" panose="020B0604020202020204"/>
                <a:ea typeface="IBM Plex Sans" charset="0"/>
                <a:cs typeface="IBM Plex Sans" charset="0"/>
              </a:rPr>
              <a:t>Cloud Pak for Data instance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A9F38-EB14-087C-28DA-5672CBBB4301}"/>
              </a:ext>
            </a:extLst>
          </p:cNvPr>
          <p:cNvSpPr txBox="1"/>
          <p:nvPr/>
        </p:nvSpPr>
        <p:spPr>
          <a:xfrm>
            <a:off x="280415" y="3275904"/>
            <a:ext cx="8160907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621"/>
            <a:r>
              <a:rPr lang="en-US" sz="1867" dirty="0">
                <a:latin typeface="Arial" panose="020B0604020202020204"/>
                <a:ea typeface="IBM Plex Sans" charset="0"/>
                <a:cs typeface="IBM Plex Sans" charset="0"/>
              </a:rPr>
              <a:t>DR (Spoke) OCP:</a:t>
            </a:r>
          </a:p>
          <a:p>
            <a:pPr marL="457189" indent="-457189" defTabSz="914621">
              <a:buFont typeface="+mj-lt"/>
              <a:buAutoNum type="arabicPeriod"/>
            </a:pPr>
            <a:r>
              <a:rPr lang="en-US" sz="1867" dirty="0">
                <a:latin typeface="Arial" panose="020B0604020202020204"/>
                <a:ea typeface="IBM Plex Sans" charset="0"/>
                <a:cs typeface="IBM Plex Sans" charset="0"/>
              </a:rPr>
              <a:t>Install and configure IBM Storage Fusion</a:t>
            </a:r>
          </a:p>
          <a:p>
            <a:pPr marL="457189" indent="-457189" defTabSz="914621">
              <a:buFont typeface="+mj-lt"/>
              <a:buAutoNum type="arabicPeriod"/>
            </a:pPr>
            <a:r>
              <a:rPr lang="en-US" sz="1867" dirty="0">
                <a:latin typeface="Arial" panose="020B0604020202020204"/>
                <a:ea typeface="IBM Plex Sans" charset="0"/>
                <a:cs typeface="IBM Plex Sans" charset="0"/>
              </a:rPr>
              <a:t>Configure DR (Spoke) OCP to connect to Prod (Hub) OCP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3AF82-A944-7A7B-6A89-E0D14C02F582}"/>
              </a:ext>
            </a:extLst>
          </p:cNvPr>
          <p:cNvSpPr txBox="1"/>
          <p:nvPr/>
        </p:nvSpPr>
        <p:spPr>
          <a:xfrm>
            <a:off x="280415" y="4429939"/>
            <a:ext cx="8160907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621"/>
            <a:r>
              <a:rPr lang="en-US" sz="1867" dirty="0">
                <a:latin typeface="Arial" panose="020B0604020202020204"/>
                <a:ea typeface="IBM Plex Sans" charset="0"/>
                <a:cs typeface="IBM Plex Sans" charset="0"/>
              </a:rPr>
              <a:t>Restore (From Prod to DR):</a:t>
            </a:r>
          </a:p>
          <a:p>
            <a:pPr marL="457189" indent="-457189" defTabSz="914621">
              <a:buFont typeface="+mj-lt"/>
              <a:buAutoNum type="arabicPeriod"/>
            </a:pPr>
            <a:r>
              <a:rPr lang="en-US" sz="1867" dirty="0">
                <a:latin typeface="Arial" panose="020B0604020202020204"/>
                <a:ea typeface="IBM Plex Sans" charset="0"/>
                <a:cs typeface="IBM Plex Sans" charset="0"/>
              </a:rPr>
              <a:t>Cloud Pak for Data Operators</a:t>
            </a:r>
          </a:p>
          <a:p>
            <a:pPr marL="457189" indent="-457189" defTabSz="914621">
              <a:buFont typeface="+mj-lt"/>
              <a:buAutoNum type="arabicPeriod"/>
            </a:pPr>
            <a:r>
              <a:rPr lang="en-US" sz="1867" dirty="0">
                <a:latin typeface="Arial" panose="020B0604020202020204"/>
                <a:ea typeface="IBM Plex Sans" charset="0"/>
                <a:cs typeface="IBM Plex Sans" charset="0"/>
              </a:rPr>
              <a:t>Cloud Pak for Data instance</a:t>
            </a:r>
            <a:endParaRPr lang="en-SG" sz="1867" dirty="0">
              <a:latin typeface="Arial" panose="020B0604020202020204"/>
              <a:ea typeface="IBM Plex Sans" charset="0"/>
              <a:cs typeface="IBM Plex Sans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99DCE26-F539-3EE2-468B-1FD565847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6442" y="2350218"/>
            <a:ext cx="1358638" cy="145190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D8EDFF9-C492-EBC2-F963-CD66156E8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89" y="2350218"/>
            <a:ext cx="1358638" cy="1451902"/>
          </a:xfrm>
          <a:prstGeom prst="rect">
            <a:avLst/>
          </a:prstGeom>
        </p:spPr>
      </p:pic>
      <p:pic>
        <p:nvPicPr>
          <p:cNvPr id="10" name="Graphic 9" descr="Cloud outline">
            <a:extLst>
              <a:ext uri="{FF2B5EF4-FFF2-40B4-BE49-F238E27FC236}">
                <a16:creationId xmlns:a16="http://schemas.microsoft.com/office/drawing/2014/main" id="{5E88D039-A0A8-607D-065C-82CB6C242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1322" y="3829488"/>
            <a:ext cx="2118484" cy="21184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4B11A1-66AB-1ED2-2878-6039E35BE97D}"/>
              </a:ext>
            </a:extLst>
          </p:cNvPr>
          <p:cNvSpPr txBox="1"/>
          <p:nvPr/>
        </p:nvSpPr>
        <p:spPr>
          <a:xfrm>
            <a:off x="8612043" y="4898689"/>
            <a:ext cx="1777041" cy="4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 anchor="ctr">
            <a:noAutofit/>
          </a:bodyPr>
          <a:lstStyle/>
          <a:p>
            <a:pPr algn="ctr" defTabSz="2438400">
              <a:buSzPct val="100000"/>
            </a:pPr>
            <a:r>
              <a:rPr lang="en-US" sz="1800" dirty="0">
                <a:latin typeface="IBM Plex Sans" panose="020B0503050203000203" pitchFamily="34" charset="0"/>
                <a:cs typeface="Arial" panose="020B0604020202020204" pitchFamily="34" charset="0"/>
              </a:rPr>
              <a:t>S3 Object Store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A13FEFF-A01A-C240-4424-45E346AD16F1}"/>
              </a:ext>
            </a:extLst>
          </p:cNvPr>
          <p:cNvCxnSpPr>
            <a:cxnSpLocks/>
          </p:cNvCxnSpPr>
          <p:nvPr/>
        </p:nvCxnSpPr>
        <p:spPr bwMode="auto">
          <a:xfrm>
            <a:off x="8499527" y="3258681"/>
            <a:ext cx="764262" cy="1114246"/>
          </a:xfrm>
          <a:prstGeom prst="curvedConnector2">
            <a:avLst/>
          </a:prstGeom>
          <a:ln w="38100"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81B6A6C-0193-23C5-CFB9-E002CEBC4E02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9667080" y="3313350"/>
            <a:ext cx="671346" cy="1116589"/>
          </a:xfrm>
          <a:prstGeom prst="curvedConnector2">
            <a:avLst/>
          </a:prstGeom>
          <a:ln w="38100">
            <a:headEnd type="triangle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D34F77-211E-7469-4C60-48308F562BD1}"/>
              </a:ext>
            </a:extLst>
          </p:cNvPr>
          <p:cNvSpPr txBox="1"/>
          <p:nvPr/>
        </p:nvSpPr>
        <p:spPr>
          <a:xfrm>
            <a:off x="8502142" y="4122162"/>
            <a:ext cx="88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backup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32035E-310B-DCB4-ED78-70C4F8F4AAD5}"/>
              </a:ext>
            </a:extLst>
          </p:cNvPr>
          <p:cNvSpPr txBox="1"/>
          <p:nvPr/>
        </p:nvSpPr>
        <p:spPr>
          <a:xfrm>
            <a:off x="9676091" y="4122162"/>
            <a:ext cx="88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restore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D90BB5-4297-8DC5-7F15-4589F31DE67B}"/>
              </a:ext>
            </a:extLst>
          </p:cNvPr>
          <p:cNvSpPr txBox="1"/>
          <p:nvPr/>
        </p:nvSpPr>
        <p:spPr>
          <a:xfrm>
            <a:off x="7812676" y="2042441"/>
            <a:ext cx="88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Prod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A4B489-8730-1C55-1CEE-24A26111E460}"/>
              </a:ext>
            </a:extLst>
          </p:cNvPr>
          <p:cNvSpPr txBox="1"/>
          <p:nvPr/>
        </p:nvSpPr>
        <p:spPr>
          <a:xfrm>
            <a:off x="10653858" y="2044210"/>
            <a:ext cx="88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DR</a:t>
            </a:r>
          </a:p>
        </p:txBody>
      </p:sp>
    </p:spTree>
    <p:extLst>
      <p:ext uri="{BB962C8B-B14F-4D97-AF65-F5344CB8AC3E}">
        <p14:creationId xmlns:p14="http://schemas.microsoft.com/office/powerpoint/2010/main" val="66959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Spectrum Fusion Template" id="{B85EA839-BFFB-FA41-8B45-C5576478B024}" vid="{26292934-0747-F847-A2F4-BD14585C68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492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IBM Plex Sans</vt:lpstr>
      <vt:lpstr>Space Mono</vt:lpstr>
      <vt:lpstr>Office Theme</vt:lpstr>
      <vt:lpstr>1_IBM 2020 Master template (black background)</vt:lpstr>
      <vt:lpstr>What gets backed up</vt:lpstr>
      <vt:lpstr>What do we mean by CP4D Application and Crash Consistent</vt:lpstr>
      <vt:lpstr>Backup and Restore Conceptual Architecture</vt:lpstr>
      <vt:lpstr>Online backup and restore of CP4D to a different OCP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representation</dc:title>
  <dc:creator>Sunny Panjabi</dc:creator>
  <cp:lastModifiedBy>Tan Long Siau</cp:lastModifiedBy>
  <cp:revision>27</cp:revision>
  <dcterms:created xsi:type="dcterms:W3CDTF">2023-07-19T00:27:55Z</dcterms:created>
  <dcterms:modified xsi:type="dcterms:W3CDTF">2023-07-31T18:43:27Z</dcterms:modified>
</cp:coreProperties>
</file>