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  <p:sldMasterId id="2147483943" r:id="rId2"/>
    <p:sldMasterId id="2147484019" r:id="rId3"/>
    <p:sldMasterId id="2147484029" r:id="rId4"/>
    <p:sldMasterId id="2147484036" r:id="rId5"/>
    <p:sldMasterId id="2147484080" r:id="rId6"/>
  </p:sldMasterIdLst>
  <p:notesMasterIdLst>
    <p:notesMasterId r:id="rId23"/>
  </p:notesMasterIdLst>
  <p:handoutMasterIdLst>
    <p:handoutMasterId r:id="rId24"/>
  </p:handoutMasterIdLst>
  <p:sldIdLst>
    <p:sldId id="256" r:id="rId7"/>
    <p:sldId id="2147472157" r:id="rId8"/>
    <p:sldId id="2147472158" r:id="rId9"/>
    <p:sldId id="2147472148" r:id="rId10"/>
    <p:sldId id="2147472149" r:id="rId11"/>
    <p:sldId id="2147472161" r:id="rId12"/>
    <p:sldId id="2147472160" r:id="rId13"/>
    <p:sldId id="2147472165" r:id="rId14"/>
    <p:sldId id="2147472159" r:id="rId15"/>
    <p:sldId id="2147472164" r:id="rId16"/>
    <p:sldId id="2147472166" r:id="rId17"/>
    <p:sldId id="2147472163" r:id="rId18"/>
    <p:sldId id="2147472156" r:id="rId19"/>
    <p:sldId id="2147472151" r:id="rId20"/>
    <p:sldId id="2147472152" r:id="rId21"/>
    <p:sldId id="2147472154" r:id="rId22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FE"/>
    <a:srgbClr val="0F62FE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6"/>
    <p:restoredTop sz="95915"/>
  </p:normalViewPr>
  <p:slideViewPr>
    <p:cSldViewPr snapToGrid="0" snapToObjects="1">
      <p:cViewPr>
        <p:scale>
          <a:sx n="190" d="100"/>
          <a:sy n="190" d="100"/>
        </p:scale>
        <p:origin x="672" y="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86084-F5DD-D04F-ACB4-2FD8EE534A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5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86084-F5DD-D04F-ACB4-2FD8EE534A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46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86084-F5DD-D04F-ACB4-2FD8EE534A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6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86084-F5DD-D04F-ACB4-2FD8EE534A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7B1A-C148-0A4A-A4E9-D0274020F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A735A17-CA8B-4B46-AED5-D37CEA289F71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A7EC-6DBE-1746-8F1C-309AC0CAC7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0C45-5562-1B49-B076-421B56F6D3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489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0D93356B-B352-4E4B-8F36-2F5358DC9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0" y="2005269"/>
            <a:ext cx="2268020" cy="11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38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41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03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70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18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41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41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20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337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50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3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15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086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24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61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00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814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0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9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4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365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36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980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744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669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747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73936"/>
            <a:ext cx="0" cy="172186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868673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907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36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859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327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28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8168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3736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283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764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51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09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3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077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370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67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00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569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0422A9-922A-4E4F-B727-B525675C625A}"/>
              </a:ext>
            </a:extLst>
          </p:cNvPr>
          <p:cNvSpPr/>
          <p:nvPr userDrawn="1"/>
        </p:nvSpPr>
        <p:spPr>
          <a:xfrm flipH="1">
            <a:off x="-1" y="761238"/>
            <a:ext cx="9144000" cy="438226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9" name="Picture 8" descr="A person sitting on the keyboard of a computer&#10;&#10;Description automatically generated">
            <a:extLst>
              <a:ext uri="{FF2B5EF4-FFF2-40B4-BE49-F238E27FC236}">
                <a16:creationId xmlns:a16="http://schemas.microsoft.com/office/drawing/2014/main" id="{6A9DED77-DBCE-DC4D-8770-F75B19BD0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 b="-69769"/>
          <a:stretch/>
        </p:blipFill>
        <p:spPr>
          <a:xfrm>
            <a:off x="5288280" y="761238"/>
            <a:ext cx="3531108" cy="3747778"/>
          </a:xfrm>
          <a:prstGeom prst="chevron">
            <a:avLst>
              <a:gd name="adj" fmla="val 41685"/>
            </a:avLst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4D99B0F-C74E-0A4A-A29F-1A3A9B5E0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559" y="1943995"/>
            <a:ext cx="2702037" cy="808279"/>
          </a:xfrm>
          <a:prstGeom prst="rect">
            <a:avLst/>
          </a:prstGeom>
        </p:spPr>
        <p:txBody>
          <a:bodyPr lIns="0" anchor="t"/>
          <a:lstStyle>
            <a:lvl1pPr algn="l">
              <a:defRPr sz="30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8DA96486-0E3E-504B-AC66-E1454D312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559" y="2857651"/>
            <a:ext cx="2702037" cy="222283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 algn="l">
              <a:buFont typeface="Courier New" charset="0"/>
              <a:buNone/>
              <a:defRPr sz="135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514350" indent="-171450">
              <a:buFont typeface="Courier New" charset="0"/>
              <a:buChar char="o"/>
              <a:defRPr sz="9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857250" indent="-171450">
              <a:buFont typeface="Courier New" charset="0"/>
              <a:buChar char="o"/>
              <a:defRPr sz="9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00150" indent="-171450">
              <a:buFont typeface="Courier New" charset="0"/>
              <a:buChar char="o"/>
              <a:defRPr sz="9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543050" indent="-171450">
              <a:buFont typeface="Courier New" charset="0"/>
              <a:buChar char="o"/>
              <a:defRPr sz="9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6588D0-0FFA-B34F-91F9-8EE2E7D375FC}"/>
              </a:ext>
            </a:extLst>
          </p:cNvPr>
          <p:cNvSpPr/>
          <p:nvPr userDrawn="1"/>
        </p:nvSpPr>
        <p:spPr>
          <a:xfrm flipH="1">
            <a:off x="4780805" y="761295"/>
            <a:ext cx="1981202" cy="1875282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B334C0F-A455-9B4A-9B34-04A23A60071E}"/>
              </a:ext>
            </a:extLst>
          </p:cNvPr>
          <p:cNvSpPr/>
          <p:nvPr userDrawn="1"/>
        </p:nvSpPr>
        <p:spPr>
          <a:xfrm>
            <a:off x="4780805" y="2636464"/>
            <a:ext cx="1981202" cy="1875282"/>
          </a:xfrm>
          <a:prstGeom prst="parallelogram">
            <a:avLst>
              <a:gd name="adj" fmla="val 7636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2" name="Picture 11" descr="A person sitting on a table&#10;&#10;Description automatically generated">
            <a:extLst>
              <a:ext uri="{FF2B5EF4-FFF2-40B4-BE49-F238E27FC236}">
                <a16:creationId xmlns:a16="http://schemas.microsoft.com/office/drawing/2014/main" id="{151EFC94-CA13-394A-91FA-2DA609EBF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5337046" y="2632776"/>
            <a:ext cx="3482342" cy="1875283"/>
          </a:xfrm>
          <a:prstGeom prst="parallelogram">
            <a:avLst>
              <a:gd name="adj" fmla="val 76199"/>
            </a:avLst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EF5C496-15DF-4E48-9F07-546EDC421721}"/>
              </a:ext>
            </a:extLst>
          </p:cNvPr>
          <p:cNvSpPr/>
          <p:nvPr userDrawn="1"/>
        </p:nvSpPr>
        <p:spPr>
          <a:xfrm>
            <a:off x="5337046" y="2636464"/>
            <a:ext cx="3482342" cy="1875282"/>
          </a:xfrm>
          <a:prstGeom prst="parallelogram">
            <a:avLst>
              <a:gd name="adj" fmla="val 75954"/>
            </a:avLst>
          </a:prstGeom>
          <a:gradFill>
            <a:gsLst>
              <a:gs pos="0">
                <a:schemeClr val="accent2">
                  <a:alpha val="28000"/>
                </a:schemeClr>
              </a:gs>
              <a:gs pos="100000">
                <a:schemeClr val="bg1">
                  <a:alpha val="5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B295-0CDA-6D4F-93FD-0A38D713B30E}"/>
              </a:ext>
            </a:extLst>
          </p:cNvPr>
          <p:cNvSpPr/>
          <p:nvPr userDrawn="1"/>
        </p:nvSpPr>
        <p:spPr>
          <a:xfrm flipH="1">
            <a:off x="324610" y="4508058"/>
            <a:ext cx="8494778" cy="6354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61E6F-F80E-3147-A2AC-D218619FFDDC}"/>
              </a:ext>
            </a:extLst>
          </p:cNvPr>
          <p:cNvSpPr txBox="1"/>
          <p:nvPr userDrawn="1"/>
        </p:nvSpPr>
        <p:spPr>
          <a:xfrm>
            <a:off x="6756359" y="4880553"/>
            <a:ext cx="1102178" cy="19620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de-DE" sz="675" dirty="0">
                <a:solidFill>
                  <a:schemeClr val="bg1"/>
                </a:solidFill>
                <a:latin typeface="IBM Plex Sans" panose="020B0503050203000203" pitchFamily="34" charset="0"/>
              </a:rPr>
              <a:t>© </a:t>
            </a:r>
            <a:r>
              <a:rPr lang="en-US" sz="675" dirty="0">
                <a:solidFill>
                  <a:schemeClr val="bg1"/>
                </a:solidFill>
                <a:latin typeface="IBM Plex Sans" panose="020B0503050203000203" pitchFamily="34" charset="0"/>
              </a:rPr>
              <a:t>IBM Confidential 2023</a:t>
            </a:r>
            <a:endParaRPr lang="en-US" sz="675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FEA1A60-8B94-4748-B188-880F8B1925AF}"/>
              </a:ext>
            </a:extLst>
          </p:cNvPr>
          <p:cNvSpPr/>
          <p:nvPr userDrawn="1"/>
        </p:nvSpPr>
        <p:spPr>
          <a:xfrm flipH="1">
            <a:off x="3224891" y="761295"/>
            <a:ext cx="2996094" cy="1875282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2">
                  <a:alpha val="69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8F11A1B-5042-A048-B9C8-3588D198100A}"/>
              </a:ext>
            </a:extLst>
          </p:cNvPr>
          <p:cNvSpPr/>
          <p:nvPr userDrawn="1"/>
        </p:nvSpPr>
        <p:spPr>
          <a:xfrm>
            <a:off x="3224893" y="2636464"/>
            <a:ext cx="2996094" cy="1875282"/>
          </a:xfrm>
          <a:prstGeom prst="parallelogram">
            <a:avLst>
              <a:gd name="adj" fmla="val 7636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4C0F-15C8-95EB-0109-CD8CABA173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8255" y="93846"/>
            <a:ext cx="392893" cy="1785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9D6FB-1C34-728B-A329-63204B41EF08}"/>
              </a:ext>
            </a:extLst>
          </p:cNvPr>
          <p:cNvCxnSpPr>
            <a:cxnSpLocks/>
          </p:cNvCxnSpPr>
          <p:nvPr userDrawn="1"/>
        </p:nvCxnSpPr>
        <p:spPr>
          <a:xfrm>
            <a:off x="8423863" y="98814"/>
            <a:ext cx="0" cy="173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OB - Right By You">
            <a:extLst>
              <a:ext uri="{FF2B5EF4-FFF2-40B4-BE49-F238E27FC236}">
                <a16:creationId xmlns:a16="http://schemas.microsoft.com/office/drawing/2014/main" id="{844DC7A4-CA9C-E831-8FB6-08B55A9572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6578" y="50929"/>
            <a:ext cx="521608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8680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333375"/>
            <a:ext cx="9144000" cy="5957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8F0D88E-A4E1-4548-910E-1E3AAA2123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442" y="1171575"/>
            <a:ext cx="8582191" cy="3430905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0287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3716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441" y="470355"/>
            <a:ext cx="8582192" cy="321837"/>
          </a:xfrm>
          <a:prstGeom prst="rect">
            <a:avLst/>
          </a:prstGeom>
        </p:spPr>
        <p:txBody>
          <a:bodyPr lIns="0" anchor="t"/>
          <a:lstStyle>
            <a:lvl1pPr>
              <a:defRPr sz="18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04605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333375"/>
            <a:ext cx="9144000" cy="5957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441" y="470355"/>
            <a:ext cx="8582192" cy="321837"/>
          </a:xfrm>
          <a:prstGeom prst="rect">
            <a:avLst/>
          </a:prstGeom>
        </p:spPr>
        <p:txBody>
          <a:bodyPr lIns="0" anchor="t"/>
          <a:lstStyle>
            <a:lvl1pPr>
              <a:defRPr sz="18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FE312-AB99-3C42-A1A3-D98C8BDA794A}"/>
              </a:ext>
            </a:extLst>
          </p:cNvPr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33571841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025037" y="705550"/>
            <a:ext cx="5722071" cy="3503187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0287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371600" indent="0">
              <a:buFont typeface="Courier New" charset="0"/>
              <a:buNone/>
              <a:defRPr sz="105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18542" y="705550"/>
            <a:ext cx="2187081" cy="1225604"/>
          </a:xfrm>
          <a:prstGeom prst="rect">
            <a:avLst/>
          </a:prstGeom>
        </p:spPr>
        <p:txBody>
          <a:bodyPr lIns="0" anchor="t"/>
          <a:lstStyle>
            <a:lvl1pPr>
              <a:defRPr sz="1800" b="0" i="0">
                <a:solidFill>
                  <a:schemeClr val="accent2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55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DE3AE-5301-6A4C-A97D-683704BC7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76709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35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822F7-EB6E-5248-B200-EFB52F877C86}"/>
              </a:ext>
            </a:extLst>
          </p:cNvPr>
          <p:cNvSpPr/>
          <p:nvPr userDrawn="1"/>
        </p:nvSpPr>
        <p:spPr>
          <a:xfrm>
            <a:off x="4571602" y="800100"/>
            <a:ext cx="4572398" cy="3429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74347" y="2379357"/>
            <a:ext cx="2536343" cy="851314"/>
          </a:xfrm>
          <a:prstGeom prst="rect">
            <a:avLst/>
          </a:prstGeom>
        </p:spPr>
        <p:txBody>
          <a:bodyPr lIns="0" anchor="t"/>
          <a:lstStyle>
            <a:lvl1pPr>
              <a:defRPr sz="2700" b="0" i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537EEA-CE9F-5E40-9751-6F612638AB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4745" y="1594567"/>
            <a:ext cx="1268015" cy="6376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50">
                <a:solidFill>
                  <a:schemeClr val="accent6">
                    <a:lumMod val="90000"/>
                  </a:schemeClr>
                </a:solidFill>
                <a:effectLst/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6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7CA5FD38-C65E-4745-A8B2-0E398DDE4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296" y="2195975"/>
            <a:ext cx="1653409" cy="7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611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Expert Labs / Learning Team / August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2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627-0F89-514D-85B9-78E485ABC7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4553" y="2306242"/>
            <a:ext cx="1285622" cy="5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61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97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45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88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4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32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482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2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500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79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340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6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3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134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7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24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2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83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104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518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6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220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107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83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11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577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04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80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935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63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tabela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9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72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1343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489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09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45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816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61" y="168517"/>
            <a:ext cx="6470333" cy="6287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8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85876"/>
            <a:ext cx="9144000" cy="385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98" tIns="28549" rIns="57098" bIns="28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4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999">
                <a:solidFill>
                  <a:schemeClr val="accent1"/>
                </a:solidFill>
              </a:defRPr>
            </a:lvl1pPr>
            <a:lvl2pPr>
              <a:defRPr sz="999">
                <a:solidFill>
                  <a:schemeClr val="accent1"/>
                </a:solidFill>
              </a:defRPr>
            </a:lvl2pPr>
            <a:lvl3pPr>
              <a:defRPr sz="999">
                <a:solidFill>
                  <a:schemeClr val="accent1"/>
                </a:solidFill>
              </a:defRPr>
            </a:lvl3pPr>
            <a:lvl4pPr>
              <a:defRPr sz="999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466725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247650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85800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43E1-7E49-A74C-AD56-7179BD0BC5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D0CAD3-EE00-7847-8998-0672594029AF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598-196E-6F4F-804F-D2A19B09C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1F4A-D1CE-0541-8146-F42184C2769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875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428626"/>
            <a:ext cx="8572500" cy="71437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999">
                <a:solidFill>
                  <a:schemeClr val="accent1"/>
                </a:solidFill>
              </a:defRPr>
            </a:lvl1pPr>
            <a:lvl2pPr>
              <a:defRPr sz="999">
                <a:solidFill>
                  <a:schemeClr val="accent1"/>
                </a:solidFill>
              </a:defRPr>
            </a:lvl2pPr>
            <a:lvl3pPr>
              <a:defRPr sz="999">
                <a:solidFill>
                  <a:schemeClr val="accent1"/>
                </a:solidFill>
              </a:defRPr>
            </a:lvl3pPr>
            <a:lvl4pPr>
              <a:defRPr sz="999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1EB29-72C3-2143-90E3-1B39E7C058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E53D47-BDBC-3449-8D74-8E71231DC888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44179-C356-AF40-A9C1-D32D4FF073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024E-C3AA-F44A-905A-2A4F34736B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96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Whit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891274"/>
            <a:ext cx="9144000" cy="42522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98" tIns="28549" rIns="57098" bIns="28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5" b="0" i="0" dirty="0">
              <a:latin typeface="Arial Regular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85E1-C08C-4B41-9B6F-EB750C2C44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fld id="{87061D89-1DF1-BD42-B4C5-6E0CCC089D2D}" type="datetime4">
              <a:rPr lang="en-US" smtClean="0"/>
              <a:pPr/>
              <a:t>July 14,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C561-2008-9249-873C-B7514AEC68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 dirty="0"/>
              <a:t>© IBM Corporation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CA7E-46F8-8E4B-84BB-9CAA5072B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E039038-F3DC-B54B-A10B-F4D3CFEAF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414"/>
          <a:stretch/>
        </p:blipFill>
        <p:spPr>
          <a:xfrm>
            <a:off x="8301448" y="4761672"/>
            <a:ext cx="826320" cy="2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Div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3"/>
            <a:ext cx="4123944" cy="3252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1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4"/>
            <a:ext cx="4572000" cy="2573337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7B1A-C148-0A4A-A4E9-D0274020F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385FAE-73EA-024B-AA74-89D89F63BF7A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A7EC-6DBE-1746-8F1C-309AC0CAC7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0C45-5562-1B49-B076-421B56F6D3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17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7B1A-C148-0A4A-A4E9-D0274020F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A735A17-CA8B-4B46-AED5-D37CEA289F71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A7EC-6DBE-1746-8F1C-309AC0CAC7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0C45-5562-1B49-B076-421B56F6D3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77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0D93356B-B352-4E4B-8F36-2F5358DC9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1" y="2005269"/>
            <a:ext cx="2268020" cy="11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16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3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3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3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3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14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2" y="1285876"/>
            <a:ext cx="1857375" cy="2286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2" y="165736"/>
            <a:ext cx="1857375" cy="514350"/>
          </a:xfrm>
        </p:spPr>
        <p:txBody>
          <a:bodyPr tIns="0">
            <a:noAutofit/>
          </a:bodyPr>
          <a:lstStyle>
            <a:lvl1pPr>
              <a:defRPr sz="999">
                <a:solidFill>
                  <a:schemeClr val="accent1"/>
                </a:solidFill>
              </a:defRPr>
            </a:lvl1pPr>
            <a:lvl2pPr>
              <a:defRPr sz="999">
                <a:solidFill>
                  <a:schemeClr val="accent1"/>
                </a:solidFill>
              </a:defRPr>
            </a:lvl2pPr>
            <a:lvl3pPr>
              <a:defRPr sz="999">
                <a:solidFill>
                  <a:schemeClr val="accent1"/>
                </a:solidFill>
              </a:defRPr>
            </a:lvl3pPr>
            <a:lvl4pPr>
              <a:defRPr sz="999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3" y="4572004"/>
            <a:ext cx="1885951" cy="302894"/>
          </a:xfrm>
        </p:spPr>
        <p:txBody>
          <a:bodyPr tIns="0" anchor="b"/>
          <a:lstStyle>
            <a:lvl1pPr>
              <a:defRPr sz="5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15581157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Data and AI / Watson Advisory / January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5" y="4692554"/>
            <a:ext cx="521589" cy="2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58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85876"/>
            <a:ext cx="9144000" cy="385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97" tIns="28549" rIns="57097" bIns="28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4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999">
                <a:solidFill>
                  <a:schemeClr val="accent1"/>
                </a:solidFill>
              </a:defRPr>
            </a:lvl1pPr>
            <a:lvl2pPr>
              <a:defRPr sz="999">
                <a:solidFill>
                  <a:schemeClr val="accent1"/>
                </a:solidFill>
              </a:defRPr>
            </a:lvl2pPr>
            <a:lvl3pPr>
              <a:defRPr sz="999">
                <a:solidFill>
                  <a:schemeClr val="accent1"/>
                </a:solidFill>
              </a:defRPr>
            </a:lvl3pPr>
            <a:lvl4pPr>
              <a:defRPr sz="999">
                <a:solidFill>
                  <a:schemeClr val="accent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466725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247650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858000" y="1285875"/>
            <a:ext cx="2000250" cy="3286125"/>
          </a:xfrm>
          <a:prstGeom prst="rect">
            <a:avLst/>
          </a:prstGeo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43E1-7E49-A74C-AD56-7179BD0BC5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D0CAD3-EE00-7847-8998-0672594029AF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598-196E-6F4F-804F-D2A19B09C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1F4A-D1CE-0541-8146-F42184C2769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451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428626"/>
            <a:ext cx="8572500" cy="71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999">
                <a:solidFill>
                  <a:schemeClr val="accent1"/>
                </a:solidFill>
              </a:defRPr>
            </a:lvl1pPr>
            <a:lvl2pPr>
              <a:defRPr sz="999">
                <a:solidFill>
                  <a:schemeClr val="accent1"/>
                </a:solidFill>
              </a:defRPr>
            </a:lvl2pPr>
            <a:lvl3pPr>
              <a:defRPr sz="999">
                <a:solidFill>
                  <a:schemeClr val="accent1"/>
                </a:solidFill>
              </a:defRPr>
            </a:lvl3pPr>
            <a:lvl4pPr>
              <a:defRPr sz="999">
                <a:solidFill>
                  <a:schemeClr val="accent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1EB29-72C3-2143-90E3-1B39E7C058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E53D47-BDBC-3449-8D74-8E71231DC888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44179-C356-AF40-A9C1-D32D4FF073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024E-C3AA-F44A-905A-2A4F34736B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517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Whit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891273"/>
            <a:ext cx="9144000" cy="42522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97" tIns="28549" rIns="57097" bIns="28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4" b="0" i="0" dirty="0">
              <a:latin typeface="Arial Regular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85E1-C08C-4B41-9B6F-EB750C2C44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fld id="{87061D89-1DF1-BD42-B4C5-6E0CCC089D2D}" type="datetime4">
              <a:rPr lang="en-US" smtClean="0"/>
              <a:pPr/>
              <a:t>July 14,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C561-2008-9249-873C-B7514AEC68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 dirty="0"/>
              <a:t>© IBM Corporation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CA7E-46F8-8E4B-84BB-9CAA5072B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alpha val="6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E039038-F3DC-B54B-A10B-F4D3CFEAF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414"/>
          <a:stretch/>
        </p:blipFill>
        <p:spPr>
          <a:xfrm>
            <a:off x="8301448" y="4761671"/>
            <a:ext cx="826320" cy="2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00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Div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4"/>
            <a:ext cx="4572000" cy="2573337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7B1A-C148-0A4A-A4E9-D0274020F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385FAE-73EA-024B-AA74-89D89F63BF7A}" type="datetime4">
              <a:rPr lang="en-US" smtClean="0"/>
              <a:t>July 14,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A7EC-6DBE-1746-8F1C-309AC0CAC7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IBM Corporation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0C45-5562-1B49-B076-421B56F6D3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slideLayout" Target="../slideLayouts/slideLayout86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9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14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42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41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43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48.xml"/><Relationship Id="rId9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  <p:sldLayoutId id="2147483942" r:id="rId4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Data Fabric / March,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9946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  <p:sldLayoutId id="2147483980" r:id="rId37"/>
    <p:sldLayoutId id="2147483981" r:id="rId38"/>
    <p:sldLayoutId id="2147483982" r:id="rId39"/>
    <p:sldLayoutId id="2147483983" r:id="rId40"/>
    <p:sldLayoutId id="2147483984" r:id="rId41"/>
    <p:sldLayoutId id="2147483985" r:id="rId42"/>
    <p:sldLayoutId id="2147483986" r:id="rId4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049CAB-0897-9246-8744-7F3872E84D7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CDCFB57-889E-2E4D-813F-A57FB20126BC}"/>
              </a:ext>
            </a:extLst>
          </p:cNvPr>
          <p:cNvSpPr txBox="1">
            <a:spLocks/>
          </p:cNvSpPr>
          <p:nvPr userDrawn="1"/>
        </p:nvSpPr>
        <p:spPr>
          <a:xfrm>
            <a:off x="284287" y="4983678"/>
            <a:ext cx="204925" cy="13690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C57270B0-7195-9C46-8236-FF0AB618456D}"/>
              </a:ext>
            </a:extLst>
          </p:cNvPr>
          <p:cNvSpPr/>
          <p:nvPr userDrawn="1"/>
        </p:nvSpPr>
        <p:spPr>
          <a:xfrm>
            <a:off x="9144" y="9508"/>
            <a:ext cx="8935912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2" h="21600" extrusionOk="0">
                <a:moveTo>
                  <a:pt x="0" y="0"/>
                </a:moveTo>
                <a:lnTo>
                  <a:pt x="0" y="21600"/>
                </a:lnTo>
                <a:lnTo>
                  <a:pt x="12958" y="21600"/>
                </a:lnTo>
                <a:cubicBezTo>
                  <a:pt x="13876" y="20598"/>
                  <a:pt x="14753" y="19501"/>
                  <a:pt x="15581" y="18366"/>
                </a:cubicBezTo>
                <a:cubicBezTo>
                  <a:pt x="19327" y="13222"/>
                  <a:pt x="21600" y="5573"/>
                  <a:pt x="1983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57EC1">
                  <a:alpha val="0"/>
                </a:srgbClr>
              </a:gs>
              <a:gs pos="100000">
                <a:srgbClr val="4AE6EE">
                  <a:alpha val="40000"/>
                </a:srgbClr>
              </a:gs>
            </a:gsLst>
            <a:lin ang="16232770"/>
          </a:gradFill>
          <a:ln w="12700">
            <a:miter lim="400000"/>
          </a:ln>
        </p:spPr>
        <p:txBody>
          <a:bodyPr lIns="38065" tIns="38065" rIns="38065" bIns="38065" anchor="ctr"/>
          <a:lstStyle/>
          <a:p>
            <a:pPr algn="ctr" defTabSz="456777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73F69C98-0E7E-184A-98DA-88F1DC56C57D}"/>
              </a:ext>
            </a:extLst>
          </p:cNvPr>
          <p:cNvSpPr/>
          <p:nvPr userDrawn="1"/>
        </p:nvSpPr>
        <p:spPr>
          <a:xfrm>
            <a:off x="-2249" y="9750"/>
            <a:ext cx="2050818" cy="2192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cubicBezTo>
                  <a:pt x="1875" y="21373"/>
                  <a:pt x="3635" y="20958"/>
                  <a:pt x="5106" y="20273"/>
                </a:cubicBezTo>
                <a:cubicBezTo>
                  <a:pt x="11021" y="17517"/>
                  <a:pt x="11668" y="11017"/>
                  <a:pt x="14945" y="6375"/>
                </a:cubicBezTo>
                <a:cubicBezTo>
                  <a:pt x="16691" y="3902"/>
                  <a:pt x="19283" y="204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>
            <a:miter lim="400000"/>
          </a:ln>
        </p:spPr>
        <p:txBody>
          <a:bodyPr lIns="38065" tIns="38065" rIns="38065" bIns="38065" anchor="ctr"/>
          <a:lstStyle/>
          <a:p>
            <a:pPr algn="ctr" defTabSz="456777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C0AE22EC-3698-EF44-9668-2119C19FD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14"/>
          <a:stretch/>
        </p:blipFill>
        <p:spPr>
          <a:xfrm>
            <a:off x="8301448" y="4761672"/>
            <a:ext cx="826320" cy="2624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944B-476C-E34D-933B-A6D42286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359" y="4817668"/>
            <a:ext cx="919090" cy="272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r>
              <a:rPr lang="en-US"/>
              <a:t>© IBM Corporation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6DF5B-9CD1-BC43-A0A2-2B2BA054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395" y="4817668"/>
            <a:ext cx="349946" cy="272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CC404E1-A72A-274E-A3BE-DC1C68B2E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6475" y="4817668"/>
            <a:ext cx="826422" cy="272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fld id="{49672F36-F71C-C547-A212-E93A76A9F676}" type="datetime4">
              <a:rPr lang="en-US" smtClean="0"/>
              <a:t>July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</p:sldLayoutIdLst>
  <p:hf hdr="0"/>
  <p:txStyles>
    <p:titleStyle>
      <a:lvl1pPr marL="0" marR="0" indent="0" algn="l" defTabSz="685138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96" b="1" i="0" kern="1200">
          <a:solidFill>
            <a:schemeClr val="bg2"/>
          </a:solidFill>
          <a:latin typeface="IBM Plex Sans SemiBold" panose="020B0503050000000000" pitchFamily="34" charset="77"/>
          <a:ea typeface="IBM Plex Sans SemiBold" panose="020B0503050000000000" pitchFamily="34" charset="77"/>
          <a:cs typeface="IBM Plex Sans SemiBold" panose="020B0503050000000000" pitchFamily="34" charset="77"/>
        </a:defRPr>
      </a:lvl1pPr>
    </p:titleStyle>
    <p:bodyStyle>
      <a:lvl1pPr marL="0" indent="0" algn="l" defTabSz="685138" rtl="0" eaLnBrk="1" latinLnBrk="0" hangingPunct="1">
        <a:lnSpc>
          <a:spcPct val="105000"/>
        </a:lnSpc>
        <a:spcBef>
          <a:spcPts val="375"/>
        </a:spcBef>
        <a:buFontTx/>
        <a:buNone/>
        <a:tabLst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142737" indent="-142737" algn="l" defTabSz="685138" rtl="0" eaLnBrk="1" latinLnBrk="0" hangingPunct="1">
        <a:lnSpc>
          <a:spcPct val="105000"/>
        </a:lnSpc>
        <a:spcBef>
          <a:spcPts val="375"/>
        </a:spcBef>
        <a:buFont typeface="Wingdings" panose="05000000000000000000" pitchFamily="2" charset="2"/>
        <a:buChar char="§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285475" indent="-142737" algn="l" defTabSz="685138" rtl="0" eaLnBrk="1" latinLnBrk="0" hangingPunct="1">
        <a:lnSpc>
          <a:spcPct val="105000"/>
        </a:lnSpc>
        <a:spcBef>
          <a:spcPts val="375"/>
        </a:spcBef>
        <a:buSzPct val="80000"/>
        <a:buFont typeface="Arial" panose="020B0604020202020204" pitchFamily="34" charset="0"/>
        <a:buChar char="–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428212" indent="-142737" algn="l" defTabSz="685138" rtl="0" eaLnBrk="1" latinLnBrk="0" hangingPunct="1">
        <a:lnSpc>
          <a:spcPct val="105000"/>
        </a:lnSpc>
        <a:spcBef>
          <a:spcPts val="375"/>
        </a:spcBef>
        <a:buFont typeface="Arial" panose="020B0604020202020204" pitchFamily="34" charset="0"/>
        <a:buChar char="•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570950" indent="-142737" algn="l" defTabSz="685138" rtl="0" eaLnBrk="1" latinLnBrk="0" hangingPunct="1">
        <a:lnSpc>
          <a:spcPct val="105000"/>
        </a:lnSpc>
        <a:spcBef>
          <a:spcPts val="375"/>
        </a:spcBef>
        <a:buSzPct val="80000"/>
        <a:buFont typeface="Arial" panose="020B0604020202020204" pitchFamily="34" charset="0"/>
        <a:buChar char="–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1884130" indent="-171284" algn="l" defTabSz="6851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6700" indent="-171284" algn="l" defTabSz="6851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69268" indent="-171284" algn="l" defTabSz="6851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1838" indent="-171284" algn="l" defTabSz="6851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570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138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7708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276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2846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5415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7984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0554" algn="l" defTabSz="68513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049CAB-0897-9246-8744-7F3872E84D7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CDCFB57-889E-2E4D-813F-A57FB20126BC}"/>
              </a:ext>
            </a:extLst>
          </p:cNvPr>
          <p:cNvSpPr txBox="1">
            <a:spLocks/>
          </p:cNvSpPr>
          <p:nvPr userDrawn="1"/>
        </p:nvSpPr>
        <p:spPr>
          <a:xfrm>
            <a:off x="284287" y="4983679"/>
            <a:ext cx="204925" cy="13690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C57270B0-7195-9C46-8236-FF0AB618456D}"/>
              </a:ext>
            </a:extLst>
          </p:cNvPr>
          <p:cNvSpPr/>
          <p:nvPr userDrawn="1"/>
        </p:nvSpPr>
        <p:spPr>
          <a:xfrm>
            <a:off x="9144" y="9509"/>
            <a:ext cx="8935912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2" h="21600" extrusionOk="0">
                <a:moveTo>
                  <a:pt x="0" y="0"/>
                </a:moveTo>
                <a:lnTo>
                  <a:pt x="0" y="21600"/>
                </a:lnTo>
                <a:lnTo>
                  <a:pt x="12958" y="21600"/>
                </a:lnTo>
                <a:cubicBezTo>
                  <a:pt x="13876" y="20598"/>
                  <a:pt x="14753" y="19501"/>
                  <a:pt x="15581" y="18366"/>
                </a:cubicBezTo>
                <a:cubicBezTo>
                  <a:pt x="19327" y="13222"/>
                  <a:pt x="21600" y="5573"/>
                  <a:pt x="1983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57EC1">
                  <a:alpha val="0"/>
                </a:srgbClr>
              </a:gs>
              <a:gs pos="100000">
                <a:srgbClr val="4AE6EE">
                  <a:alpha val="40000"/>
                </a:srgbClr>
              </a:gs>
            </a:gsLst>
            <a:lin ang="16232770"/>
          </a:gradFill>
          <a:ln w="12700">
            <a:miter lim="400000"/>
          </a:ln>
        </p:spPr>
        <p:txBody>
          <a:bodyPr lIns="38065" tIns="38065" rIns="38065" bIns="38065" anchor="ctr"/>
          <a:lstStyle/>
          <a:p>
            <a:pPr algn="ctr" defTabSz="456789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73F69C98-0E7E-184A-98DA-88F1DC56C57D}"/>
              </a:ext>
            </a:extLst>
          </p:cNvPr>
          <p:cNvSpPr/>
          <p:nvPr userDrawn="1"/>
        </p:nvSpPr>
        <p:spPr>
          <a:xfrm>
            <a:off x="-2249" y="9749"/>
            <a:ext cx="2050818" cy="2192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cubicBezTo>
                  <a:pt x="1875" y="21373"/>
                  <a:pt x="3635" y="20958"/>
                  <a:pt x="5106" y="20273"/>
                </a:cubicBezTo>
                <a:cubicBezTo>
                  <a:pt x="11021" y="17517"/>
                  <a:pt x="11668" y="11017"/>
                  <a:pt x="14945" y="6375"/>
                </a:cubicBezTo>
                <a:cubicBezTo>
                  <a:pt x="16691" y="3902"/>
                  <a:pt x="19283" y="204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>
            <a:miter lim="400000"/>
          </a:ln>
        </p:spPr>
        <p:txBody>
          <a:bodyPr lIns="38065" tIns="38065" rIns="38065" bIns="38065" anchor="ctr"/>
          <a:lstStyle/>
          <a:p>
            <a:pPr algn="ctr" defTabSz="456789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C0AE22EC-3698-EF44-9668-2119C19FD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14"/>
          <a:stretch/>
        </p:blipFill>
        <p:spPr>
          <a:xfrm>
            <a:off x="8301448" y="4761671"/>
            <a:ext cx="826320" cy="2624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944B-476C-E34D-933B-A6D42286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358" y="4817668"/>
            <a:ext cx="919090" cy="272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r>
              <a:rPr lang="en-US"/>
              <a:t>© IBM Corporation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6DF5B-9CD1-BC43-A0A2-2B2BA054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394" y="4817668"/>
            <a:ext cx="349946" cy="272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fld id="{2F7B207E-AEF2-F04B-9FB9-DD8F26DCA1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CC404E1-A72A-274E-A3BE-DC1C68B2E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6475" y="4817668"/>
            <a:ext cx="826422" cy="272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 b="0" i="0">
                <a:solidFill>
                  <a:schemeClr val="bg2">
                    <a:alpha val="65000"/>
                  </a:schemeClr>
                </a:solidFill>
                <a:latin typeface="IBM Plex Sans ExtraLight" panose="020B0303050000000000" pitchFamily="34" charset="77"/>
              </a:defRPr>
            </a:lvl1pPr>
          </a:lstStyle>
          <a:p>
            <a:fld id="{49672F36-F71C-C547-A212-E93A76A9F676}" type="datetime4">
              <a:rPr lang="en-US" smtClean="0"/>
              <a:t>July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</p:sldLayoutIdLst>
  <p:hf hdr="0"/>
  <p:txStyles>
    <p:titleStyle>
      <a:lvl1pPr marL="0" marR="0" indent="0" algn="l" defTabSz="685155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96" b="1" i="0" kern="1200">
          <a:solidFill>
            <a:schemeClr val="bg2"/>
          </a:solidFill>
          <a:latin typeface="IBM Plex Sans SemiBold" panose="020B0503050000000000" pitchFamily="34" charset="77"/>
          <a:ea typeface="IBM Plex Sans SemiBold" panose="020B0503050000000000" pitchFamily="34" charset="77"/>
          <a:cs typeface="IBM Plex Sans SemiBold" panose="020B0503050000000000" pitchFamily="34" charset="77"/>
        </a:defRPr>
      </a:lvl1pPr>
    </p:titleStyle>
    <p:bodyStyle>
      <a:lvl1pPr marL="0" indent="0" algn="l" defTabSz="685155" rtl="0" eaLnBrk="1" latinLnBrk="0" hangingPunct="1">
        <a:lnSpc>
          <a:spcPct val="105000"/>
        </a:lnSpc>
        <a:spcBef>
          <a:spcPts val="375"/>
        </a:spcBef>
        <a:buFontTx/>
        <a:buNone/>
        <a:tabLst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142740" indent="-142740" algn="l" defTabSz="685155" rtl="0" eaLnBrk="1" latinLnBrk="0" hangingPunct="1">
        <a:lnSpc>
          <a:spcPct val="105000"/>
        </a:lnSpc>
        <a:spcBef>
          <a:spcPts val="375"/>
        </a:spcBef>
        <a:buFont typeface="Wingdings" panose="05000000000000000000" pitchFamily="2" charset="2"/>
        <a:buChar char="§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285482" indent="-142740" algn="l" defTabSz="685155" rtl="0" eaLnBrk="1" latinLnBrk="0" hangingPunct="1">
        <a:lnSpc>
          <a:spcPct val="105000"/>
        </a:lnSpc>
        <a:spcBef>
          <a:spcPts val="375"/>
        </a:spcBef>
        <a:buSzPct val="80000"/>
        <a:buFont typeface="Arial" panose="020B0604020202020204" pitchFamily="34" charset="0"/>
        <a:buChar char="–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428222" indent="-142740" algn="l" defTabSz="685155" rtl="0" eaLnBrk="1" latinLnBrk="0" hangingPunct="1">
        <a:lnSpc>
          <a:spcPct val="105000"/>
        </a:lnSpc>
        <a:spcBef>
          <a:spcPts val="375"/>
        </a:spcBef>
        <a:buFont typeface="Arial" panose="020B0604020202020204" pitchFamily="34" charset="0"/>
        <a:buChar char="•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570964" indent="-142740" algn="l" defTabSz="685155" rtl="0" eaLnBrk="1" latinLnBrk="0" hangingPunct="1">
        <a:lnSpc>
          <a:spcPct val="105000"/>
        </a:lnSpc>
        <a:spcBef>
          <a:spcPts val="375"/>
        </a:spcBef>
        <a:buSzPct val="80000"/>
        <a:buFont typeface="Arial" panose="020B0604020202020204" pitchFamily="34" charset="0"/>
        <a:buChar char="–"/>
        <a:defRPr sz="1249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1884177" indent="-171289" algn="l" defTabSz="6851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6755" indent="-171289" algn="l" defTabSz="6851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69333" indent="-171289" algn="l" defTabSz="6851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1911" indent="-171289" algn="l" defTabSz="6851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578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155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7733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311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2889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5466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044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0622" algn="l" defTabSz="68515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9939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  <p:sldLayoutId id="2147484054" r:id="rId18"/>
    <p:sldLayoutId id="2147484055" r:id="rId19"/>
    <p:sldLayoutId id="2147484056" r:id="rId20"/>
    <p:sldLayoutId id="2147484057" r:id="rId21"/>
    <p:sldLayoutId id="2147484058" r:id="rId22"/>
    <p:sldLayoutId id="2147484059" r:id="rId23"/>
    <p:sldLayoutId id="2147484060" r:id="rId24"/>
    <p:sldLayoutId id="2147484061" r:id="rId25"/>
    <p:sldLayoutId id="2147484062" r:id="rId26"/>
    <p:sldLayoutId id="2147484063" r:id="rId27"/>
    <p:sldLayoutId id="2147484064" r:id="rId28"/>
    <p:sldLayoutId id="2147484065" r:id="rId29"/>
    <p:sldLayoutId id="2147484066" r:id="rId30"/>
    <p:sldLayoutId id="2147484067" r:id="rId31"/>
    <p:sldLayoutId id="2147484068" r:id="rId32"/>
    <p:sldLayoutId id="2147484069" r:id="rId33"/>
    <p:sldLayoutId id="2147484070" r:id="rId34"/>
    <p:sldLayoutId id="2147484071" r:id="rId35"/>
    <p:sldLayoutId id="2147484072" r:id="rId36"/>
    <p:sldLayoutId id="2147484073" r:id="rId37"/>
    <p:sldLayoutId id="2147484074" r:id="rId38"/>
    <p:sldLayoutId id="2147484075" r:id="rId39"/>
    <p:sldLayoutId id="2147484076" r:id="rId40"/>
    <p:sldLayoutId id="2147484077" r:id="rId41"/>
    <p:sldLayoutId id="2147484078" r:id="rId42"/>
    <p:sldLayoutId id="2147484079" r:id="rId4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CD031-269F-024B-AB8D-BCDF951314E4}"/>
              </a:ext>
            </a:extLst>
          </p:cNvPr>
          <p:cNvSpPr/>
          <p:nvPr userDrawn="1"/>
        </p:nvSpPr>
        <p:spPr>
          <a:xfrm>
            <a:off x="-928868" y="492127"/>
            <a:ext cx="208344" cy="208344"/>
          </a:xfrm>
          <a:prstGeom prst="rect">
            <a:avLst/>
          </a:prstGeom>
          <a:solidFill>
            <a:srgbClr val="E42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6DA58-B2AE-2945-A06E-BB0942FE897B}"/>
              </a:ext>
            </a:extLst>
          </p:cNvPr>
          <p:cNvSpPr/>
          <p:nvPr userDrawn="1"/>
        </p:nvSpPr>
        <p:spPr>
          <a:xfrm>
            <a:off x="-677119" y="492127"/>
            <a:ext cx="208344" cy="208344"/>
          </a:xfrm>
          <a:prstGeom prst="rect">
            <a:avLst/>
          </a:prstGeom>
          <a:solidFill>
            <a:srgbClr val="EE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21998-62A1-474D-8ADC-739CB37ED7F8}"/>
              </a:ext>
            </a:extLst>
          </p:cNvPr>
          <p:cNvSpPr/>
          <p:nvPr userDrawn="1"/>
        </p:nvSpPr>
        <p:spPr>
          <a:xfrm>
            <a:off x="-421030" y="492127"/>
            <a:ext cx="208344" cy="208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C1E4D-60CD-274B-B518-3C9878DE859F}"/>
              </a:ext>
            </a:extLst>
          </p:cNvPr>
          <p:cNvSpPr/>
          <p:nvPr userDrawn="1"/>
        </p:nvSpPr>
        <p:spPr>
          <a:xfrm>
            <a:off x="-928868" y="761238"/>
            <a:ext cx="208344" cy="208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35FE7-E8D6-DF4D-B582-7F43427A714B}"/>
              </a:ext>
            </a:extLst>
          </p:cNvPr>
          <p:cNvSpPr/>
          <p:nvPr userDrawn="1"/>
        </p:nvSpPr>
        <p:spPr>
          <a:xfrm>
            <a:off x="-677119" y="761238"/>
            <a:ext cx="208344" cy="208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148CC-752D-4742-80B4-E718FB095068}"/>
              </a:ext>
            </a:extLst>
          </p:cNvPr>
          <p:cNvSpPr/>
          <p:nvPr userDrawn="1"/>
        </p:nvSpPr>
        <p:spPr>
          <a:xfrm>
            <a:off x="-421030" y="761238"/>
            <a:ext cx="208344" cy="2083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4E790A89-DC7E-2449-BA68-9A166111876E}"/>
              </a:ext>
            </a:extLst>
          </p:cNvPr>
          <p:cNvSpPr/>
          <p:nvPr userDrawn="1"/>
        </p:nvSpPr>
        <p:spPr>
          <a:xfrm rot="5400000">
            <a:off x="134071" y="4696741"/>
            <a:ext cx="253315" cy="5214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2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2CE183-16CF-8343-B24C-EAF6F79E1DB5}"/>
              </a:ext>
            </a:extLst>
          </p:cNvPr>
          <p:cNvSpPr txBox="1">
            <a:spLocks/>
          </p:cNvSpPr>
          <p:nvPr userDrawn="1"/>
        </p:nvSpPr>
        <p:spPr>
          <a:xfrm>
            <a:off x="119269" y="4830812"/>
            <a:ext cx="402188" cy="273844"/>
          </a:xfrm>
          <a:prstGeom prst="rect">
            <a:avLst/>
          </a:prstGeom>
        </p:spPr>
        <p:txBody>
          <a:bodyPr vert="horz" lIns="6750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CAB7D1-9C8D-9B4A-9550-561F0B9D52A2}" type="slidenum">
              <a:rPr lang="en-US" sz="675" b="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‹#›</a:t>
            </a:fld>
            <a:endParaRPr lang="en-US" sz="675" b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FCC77-54B1-3D44-987D-ADCE1E621CA6}"/>
              </a:ext>
            </a:extLst>
          </p:cNvPr>
          <p:cNvSpPr txBox="1"/>
          <p:nvPr userDrawn="1"/>
        </p:nvSpPr>
        <p:spPr>
          <a:xfrm>
            <a:off x="614653" y="4880553"/>
            <a:ext cx="1366214" cy="19620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de-DE" sz="675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|   © </a:t>
            </a:r>
            <a:r>
              <a:rPr lang="en-US" sz="675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IBM Confidential 2023</a:t>
            </a:r>
            <a:endParaRPr lang="en-US" sz="675" b="1" dirty="0">
              <a:solidFill>
                <a:schemeClr val="tx1">
                  <a:lumMod val="50000"/>
                  <a:lumOff val="50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931C3-E307-4A41-8B61-1B6B064351A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5769" y="91360"/>
            <a:ext cx="392893" cy="1785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16E3C8-67CD-4A4D-B38B-B531D7BC85D8}"/>
              </a:ext>
            </a:extLst>
          </p:cNvPr>
          <p:cNvCxnSpPr>
            <a:cxnSpLocks/>
          </p:cNvCxnSpPr>
          <p:nvPr userDrawn="1"/>
        </p:nvCxnSpPr>
        <p:spPr>
          <a:xfrm>
            <a:off x="8421377" y="96328"/>
            <a:ext cx="0" cy="173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UOB - Right By You">
            <a:extLst>
              <a:ext uri="{FF2B5EF4-FFF2-40B4-BE49-F238E27FC236}">
                <a16:creationId xmlns:a16="http://schemas.microsoft.com/office/drawing/2014/main" id="{A2BEEE82-33A0-60B6-CF8B-6A3EA78ED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4092" y="48443"/>
            <a:ext cx="521608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6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5D43-2CEC-4541-9EAF-9A1D0DA3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92" y="1986329"/>
            <a:ext cx="6196967" cy="808279"/>
          </a:xfrm>
        </p:spPr>
        <p:txBody>
          <a:bodyPr/>
          <a:lstStyle/>
          <a:p>
            <a:r>
              <a:rPr lang="en-US" sz="2400" dirty="0">
                <a:latin typeface="IBM Plex Sans Light" panose="020B0403050203000203" pitchFamily="34" charset="0"/>
              </a:rPr>
              <a:t>UOB ML Ops PoC Functional Showcase</a:t>
            </a:r>
            <a:endParaRPr lang="en-US" dirty="0">
              <a:latin typeface="IBM Plex Sans Light" panose="020B040305020300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70181-65DC-9CAC-6955-8BCB10AE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92" y="2571750"/>
            <a:ext cx="2411397" cy="391684"/>
          </a:xfrm>
          <a:solidFill>
            <a:schemeClr val="accent1"/>
          </a:solidFill>
        </p:spPr>
        <p:txBody>
          <a:bodyPr anchor="ctr"/>
          <a:lstStyle/>
          <a:p>
            <a:pPr algn="ctr"/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Jul to 2</a:t>
            </a:r>
            <a:r>
              <a:rPr lang="en-US" baseline="30000" dirty="0"/>
              <a:t>nd</a:t>
            </a:r>
            <a:r>
              <a:rPr lang="en-US" dirty="0"/>
              <a:t> Aug 2023</a:t>
            </a:r>
          </a:p>
        </p:txBody>
      </p:sp>
    </p:spTree>
    <p:extLst>
      <p:ext uri="{BB962C8B-B14F-4D97-AF65-F5344CB8AC3E}">
        <p14:creationId xmlns:p14="http://schemas.microsoft.com/office/powerpoint/2010/main" val="30368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Data Transformation and Visualization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61711"/>
              </p:ext>
            </p:extLst>
          </p:nvPr>
        </p:nvGraphicFramePr>
        <p:xfrm>
          <a:off x="272440" y="1421350"/>
          <a:ext cx="2159948" cy="304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79205"/>
                  </a:ext>
                </a:extLst>
              </a:tr>
            </a:tbl>
          </a:graphicData>
        </a:graphic>
      </p:graphicFrame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0A8A4A3-9327-CBD9-AAE9-F427C892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33986"/>
              </p:ext>
            </p:extLst>
          </p:nvPr>
        </p:nvGraphicFramePr>
        <p:xfrm>
          <a:off x="4708219" y="1421350"/>
          <a:ext cx="2159948" cy="163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– Day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EC9CB-950B-4637-B23E-BFE8A6BDF8A4}"/>
              </a:ext>
            </a:extLst>
          </p:cNvPr>
          <p:cNvGrpSpPr/>
          <p:nvPr/>
        </p:nvGrpSpPr>
        <p:grpSpPr>
          <a:xfrm>
            <a:off x="3953882" y="1928621"/>
            <a:ext cx="1236236" cy="1286258"/>
            <a:chOff x="5956282" y="2817716"/>
            <a:chExt cx="1648314" cy="17150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207F66-EB7D-2CEA-FDBA-19330B1C3E9D}"/>
                </a:ext>
              </a:extLst>
            </p:cNvPr>
            <p:cNvSpPr txBox="1"/>
            <p:nvPr/>
          </p:nvSpPr>
          <p:spPr>
            <a:xfrm>
              <a:off x="5956282" y="4040284"/>
              <a:ext cx="16483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IBM Plex Sans" panose="020B0503050203000203" pitchFamily="34" charset="0"/>
                </a:rPr>
                <a:t>Showcase</a:t>
              </a:r>
            </a:p>
          </p:txBody>
        </p:sp>
        <p:pic>
          <p:nvPicPr>
            <p:cNvPr id="1028" name="Picture 4" descr="IBM Cloud Pak for Data | IBM">
              <a:extLst>
                <a:ext uri="{FF2B5EF4-FFF2-40B4-BE49-F238E27FC236}">
                  <a16:creationId xmlns:a16="http://schemas.microsoft.com/office/drawing/2014/main" id="{E9CA635C-96A2-E3D6-03D7-9A554181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155" y="2817716"/>
              <a:ext cx="1222568" cy="122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717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Data Transformation and Visualization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91889"/>
              </p:ext>
            </p:extLst>
          </p:nvPr>
        </p:nvGraphicFramePr>
        <p:xfrm>
          <a:off x="272440" y="1421350"/>
          <a:ext cx="4319896" cy="304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2159948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Covered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A1.1B.11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79205"/>
                  </a:ext>
                </a:extLst>
              </a:tr>
            </a:tbl>
          </a:graphicData>
        </a:graphic>
      </p:graphicFrame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0A8A4A3-9327-CBD9-AAE9-F427C892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45840"/>
              </p:ext>
            </p:extLst>
          </p:nvPr>
        </p:nvGraphicFramePr>
        <p:xfrm>
          <a:off x="4708219" y="1421350"/>
          <a:ext cx="4319896" cy="163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2159948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Covered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A1.1C.9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Covered Functional Criteria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96721"/>
              </p:ext>
            </p:extLst>
          </p:nvPr>
        </p:nvGraphicFramePr>
        <p:xfrm>
          <a:off x="252104" y="962490"/>
          <a:ext cx="8639791" cy="384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45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5910146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Projects and Data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A1.1A.1, A1.1A.3, A1.1A.4, A1.1A.5, A1.1A.6, A3.5.2, A3.5.3, A3.5.4, A3.5.5, A3.5.6, A3.5.7, A4.1.4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Data Transformation and Visualization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A1.1A.5, A1.1B.1, A1.1B.2, A1.1B.3, A1.1B.4, A1.1B.5, A1.1B.6, A1.1B.8, A1.1B.9, A1.1B.10, A1.1B.11, A1.1C.1, A1.1C.2, A1.1C.3, A1.1C.4, A1.1C.5, A1.1C.6, A1.1C.7, A1.1C.9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Development and Feature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A1.2.1, A1.2.2, A1.2.3, A1.2.4, A1.3.1, A1.3.2, A1.3.3, A1.3.4, A1.3.5, A1.3.6, A1.3.11, A1.3.13, A4.2.2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AutoAI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A1.4A.25, A1.4A.26, A1.4A.28, A1.4A.29, A1.4A.30, A1.4A.31, A1.4A.32, A1.4A.33, A1.4A.34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Training  Custom Demos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Custom Deployment Demos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A1.4A.1, A1.4A.2, A1.4A.3, A1.4A.4, A1.4A.5, A1.4A.6, A1.4A.7, A1.4A.8, A1.4A.9, A1.4A.11, A1.4A.12, A1.4A.13, A1.4A.15, A1.4A.16, A1.4A.18, A1.4A.20, A1.4A.21, A1.4A.22, A1.4A.23, A1.4A.27, A1.4A.35, A1.4A.36, A1.4A.37, A1.4B.1, A1.4C.1, A1.4C.2, A1.4C.3, A1.4C.4, A1.4C.5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Deployment and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A2.1.1, A2.1.2, A2.1.3, A2.1.4, A2.1.5, A2.1.6, A2.1.7, A2.1.8, A2.1.10, A2.2.1, A2.2.2, A2.2.3, A2.2.4, A2.2.5, A2.2.6, A2.3.1, A2.3.2, A2.3.3, A2.3.5, A2.3.6, A2.3.7, A2.3.9, A2.3.10, A2.3.11, A2.3.12, A2.3.16, A2.3.17, A2.3.18, A2.3.20, A2.3.21, </a:t>
                      </a:r>
                      <a:r>
                        <a:rPr lang="en-SG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</a:rPr>
                        <a:t>A.3.4.1, A4.2.9, A4.2.10</a:t>
                      </a:r>
                      <a:endParaRPr lang="en-SG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Pipelines and Experiment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A2.3.22, A2.3.23, A2.3.24, A3.3.1, A3.3.2, A3.3.3, A3.3.4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CI/CD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A3.4.3, A3.4.4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Governance and Responsible AI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A3.1.1, A3.1.2, A3.1.3, A3.2.1, A3.2.2, A3.2.3, A3.2.4, A3.2.5, A3.2.6, A3.2.7, A3.2.8, A3.2.9, A3.2.11, A3.2.12, A3.2.14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Retirement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A2.4.1, A2.4.2, A2.4.3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CP4D Administration and Audit Trail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A3.6.1, A3.6.4, A3.6.5, A3.6.8, A4.1.2, A4.2.1, A4.2.11, A4.2.12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70568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CP4D 4.7 and Roadmap Features/Products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8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– Day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EC9CB-950B-4637-B23E-BFE8A6BDF8A4}"/>
              </a:ext>
            </a:extLst>
          </p:cNvPr>
          <p:cNvGrpSpPr/>
          <p:nvPr/>
        </p:nvGrpSpPr>
        <p:grpSpPr>
          <a:xfrm>
            <a:off x="3953882" y="1928621"/>
            <a:ext cx="1236236" cy="1286258"/>
            <a:chOff x="5956282" y="2817716"/>
            <a:chExt cx="1648314" cy="17150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207F66-EB7D-2CEA-FDBA-19330B1C3E9D}"/>
                </a:ext>
              </a:extLst>
            </p:cNvPr>
            <p:cNvSpPr txBox="1"/>
            <p:nvPr/>
          </p:nvSpPr>
          <p:spPr>
            <a:xfrm>
              <a:off x="5956282" y="4040284"/>
              <a:ext cx="16483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IBM Plex Sans" panose="020B0503050203000203" pitchFamily="34" charset="0"/>
                </a:rPr>
                <a:t>Showcase</a:t>
              </a:r>
            </a:p>
          </p:txBody>
        </p:sp>
        <p:pic>
          <p:nvPicPr>
            <p:cNvPr id="1028" name="Picture 4" descr="IBM Cloud Pak for Data | IBM">
              <a:extLst>
                <a:ext uri="{FF2B5EF4-FFF2-40B4-BE49-F238E27FC236}">
                  <a16:creationId xmlns:a16="http://schemas.microsoft.com/office/drawing/2014/main" id="{E9CA635C-96A2-E3D6-03D7-9A554181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155" y="2817716"/>
              <a:ext cx="1222568" cy="122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880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Data Access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DF0F1F6-2FB0-CD70-813B-7B930A8E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43721"/>
              </p:ext>
            </p:extLst>
          </p:nvPr>
        </p:nvGraphicFramePr>
        <p:xfrm>
          <a:off x="475112" y="1034848"/>
          <a:ext cx="8176849" cy="3731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13">
                  <a:extLst>
                    <a:ext uri="{9D8B030D-6E8A-4147-A177-3AD203B41FA5}">
                      <a16:colId xmlns:a16="http://schemas.microsoft.com/office/drawing/2014/main" val="308244438"/>
                    </a:ext>
                  </a:extLst>
                </a:gridCol>
                <a:gridCol w="5709425">
                  <a:extLst>
                    <a:ext uri="{9D8B030D-6E8A-4147-A177-3AD203B41FA5}">
                      <a16:colId xmlns:a16="http://schemas.microsoft.com/office/drawing/2014/main" val="1920836781"/>
                    </a:ext>
                  </a:extLst>
                </a:gridCol>
                <a:gridCol w="1092820">
                  <a:extLst>
                    <a:ext uri="{9D8B030D-6E8A-4147-A177-3AD203B41FA5}">
                      <a16:colId xmlns:a16="http://schemas.microsoft.com/office/drawing/2014/main" val="3627787149"/>
                    </a:ext>
                  </a:extLst>
                </a:gridCol>
                <a:gridCol w="613891">
                  <a:extLst>
                    <a:ext uri="{9D8B030D-6E8A-4147-A177-3AD203B41FA5}">
                      <a16:colId xmlns:a16="http://schemas.microsoft.com/office/drawing/2014/main" val="18335424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Description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Covered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169661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Can the system support data acquisition using below channels?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（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a）API-based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data access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（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b）Web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data integration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（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c）Real-time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data feeds (EPE (Middleware) - &gt; Source system, WSM). How they process this stream, EPE team to pump in the stream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7511867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Is the system able to support data refresh and synchronization between environments?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787024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Is the system able to support out-of-box integration (e.g. via connectors) with: 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(a) Cloudera Data Platform (version &gt; CDH 6.x)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(b) Teradata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(c) MySQL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(d) SAS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(e) object store (s3)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(f) flat files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(g) others, please specify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16221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Is the system able to load and process more than 1TB of data for AIDA model development?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Is the system able to load more than 1TB of raw data from disk to memory for processing and model development?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Benchmark time taken to: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 Count the rows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 Group by and process MULTIPLY 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aggreate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on 2 of the numeric column.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Due to size of data, perhaps just one team to run this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2699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1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Data Access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DF0F1F6-2FB0-CD70-813B-7B930A8E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92271"/>
              </p:ext>
            </p:extLst>
          </p:nvPr>
        </p:nvGraphicFramePr>
        <p:xfrm>
          <a:off x="475112" y="1034848"/>
          <a:ext cx="8176849" cy="2908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13">
                  <a:extLst>
                    <a:ext uri="{9D8B030D-6E8A-4147-A177-3AD203B41FA5}">
                      <a16:colId xmlns:a16="http://schemas.microsoft.com/office/drawing/2014/main" val="308244438"/>
                    </a:ext>
                  </a:extLst>
                </a:gridCol>
                <a:gridCol w="5709425">
                  <a:extLst>
                    <a:ext uri="{9D8B030D-6E8A-4147-A177-3AD203B41FA5}">
                      <a16:colId xmlns:a16="http://schemas.microsoft.com/office/drawing/2014/main" val="1920836781"/>
                    </a:ext>
                  </a:extLst>
                </a:gridCol>
                <a:gridCol w="1092820">
                  <a:extLst>
                    <a:ext uri="{9D8B030D-6E8A-4147-A177-3AD203B41FA5}">
                      <a16:colId xmlns:a16="http://schemas.microsoft.com/office/drawing/2014/main" val="3627787149"/>
                    </a:ext>
                  </a:extLst>
                </a:gridCol>
                <a:gridCol w="613891">
                  <a:extLst>
                    <a:ext uri="{9D8B030D-6E8A-4147-A177-3AD203B41FA5}">
                      <a16:colId xmlns:a16="http://schemas.microsoft.com/office/drawing/2014/main" val="18335424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Description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IBM Plex Sans" panose="020B0503050203000203" pitchFamily="34" charset="0"/>
                        </a:rPr>
                        <a:t>Covered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169661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Please describe the UI/GUI for data access capabilities.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Able to set-up up a data source via UI/GUI (Data Ingestion)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7511867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Does the system supports set up of Access Control for different configurable user groups. Please elaborate the setup and maintenance of different user groups to create/amend/review different components: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(a) Parameters update of pre-defined template by different user group without 'scripting' /coding (aka values or value tables update)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(b) Different Use Case groups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787024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Does the system support "access control (security access)" functions to create/setup, grant (assignment), maintain and manage the access to various components of the application. Elaborate if following are supported: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(a) Users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(b) User group &amp; functions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(c) Role (Role-based security control E.g. 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Administrator,data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scientist, citizen data scientist. 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MLOps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Engineer, etc)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(e) Hierarchy level access</a:t>
                      </a:r>
                      <a:b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 (d) Allow Filters / Blocked access setup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16221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Does the system support the monitoring of 'unauthorized' attempt. Please elaborate how is this alerted.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UOB Environment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2699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44654"/>
              </p:ext>
            </p:extLst>
          </p:nvPr>
        </p:nvGraphicFramePr>
        <p:xfrm>
          <a:off x="272440" y="1051699"/>
          <a:ext cx="8639791" cy="363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45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1970049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  <a:gridCol w="1970048">
                  <a:extLst>
                    <a:ext uri="{9D8B030D-6E8A-4147-A177-3AD203B41FA5}">
                      <a16:colId xmlns:a16="http://schemas.microsoft.com/office/drawing/2014/main" val="2657808759"/>
                    </a:ext>
                  </a:extLst>
                </a:gridCol>
                <a:gridCol w="1970049">
                  <a:extLst>
                    <a:ext uri="{9D8B030D-6E8A-4147-A177-3AD203B41FA5}">
                      <a16:colId xmlns:a16="http://schemas.microsoft.com/office/drawing/2014/main" val="2610655914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Projects and Data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17/07/23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Custom Data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17/07/23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Data Transformation and Visualization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17/07/23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Development and Feature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18/07/23 – 19/07/23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AutoAI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20/07/23 – 21/07/23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Training Custom Demos</a:t>
                      </a:r>
                    </a:p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Custom Deployment Demos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24/07/23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</a:b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31/07/23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IBM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Deployment and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25/07/23 – 26/07/23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Pipelines and Experiment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27/07/23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CI/CD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28/07/23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IBM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Governance and Responsible AI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SG" sz="900" dirty="0">
                          <a:solidFill>
                            <a:schemeClr val="dk1"/>
                          </a:solidFill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01/08/23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Model Retirement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01/08/23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CP4D Administration and Audit Trail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01/08/23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UOB &amp; IBM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7920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Data Virtualization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02/08/23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Either UOB or IBM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721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CP4D 4.7 and Roadmap Features/Products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02/08/23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IBM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8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Agenda – Day 1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079DBBEC-E6C4-E7E5-A1B8-C5AA94C35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72115"/>
              </p:ext>
            </p:extLst>
          </p:nvPr>
        </p:nvGraphicFramePr>
        <p:xfrm>
          <a:off x="963071" y="1275806"/>
          <a:ext cx="7217858" cy="31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01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4937457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</a:tblGrid>
              <a:tr h="249596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Main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141513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Projects and Data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1. Create a project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2. Add collaborators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3. Create an environment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4. Create a job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 Create data connections to data source 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6. Test connection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7. Model runtimes and customisation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8. Create 5 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catalogs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 for each BU and Add roles (DS, DE, BA)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39038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Custom Data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1. Create Data Protection Rule (DS cannot view NRIC (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eg</a:t>
                      </a: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))</a:t>
                      </a:r>
                    </a:p>
                    <a:p>
                      <a:pPr lvl="0" algn="l" fontAlgn="b">
                        <a:lnSpc>
                          <a:spcPct val="150000"/>
                        </a:lnSpc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2. Ad-hoc CSV file upload in </a:t>
                      </a:r>
                      <a:r>
                        <a:rPr lang="en-SG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catalog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90857"/>
                  </a:ext>
                </a:extLst>
              </a:tr>
              <a:tr h="536775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Data Transformation and Visualization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1. Data Transformation using Modeler Flow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2. Data Profiling and Visualization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3. Save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– Day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643932-D1B6-E119-7046-FC5A9FB83CC5}"/>
              </a:ext>
            </a:extLst>
          </p:cNvPr>
          <p:cNvGrpSpPr/>
          <p:nvPr/>
        </p:nvGrpSpPr>
        <p:grpSpPr>
          <a:xfrm>
            <a:off x="2138792" y="1466249"/>
            <a:ext cx="4932775" cy="2211000"/>
            <a:chOff x="1302926" y="2230719"/>
            <a:chExt cx="4932775" cy="2211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D9C575-D0B1-0284-EF36-F511C1D6E333}"/>
                </a:ext>
              </a:extLst>
            </p:cNvPr>
            <p:cNvGrpSpPr/>
            <p:nvPr/>
          </p:nvGrpSpPr>
          <p:grpSpPr>
            <a:xfrm>
              <a:off x="1460452" y="2230719"/>
              <a:ext cx="4775249" cy="462109"/>
              <a:chOff x="2020684" y="2974289"/>
              <a:chExt cx="6366996" cy="61614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1D200-C133-4A20-5314-E8D682FF0895}"/>
                  </a:ext>
                </a:extLst>
              </p:cNvPr>
              <p:cNvSpPr txBox="1"/>
              <p:nvPr/>
            </p:nvSpPr>
            <p:spPr>
              <a:xfrm>
                <a:off x="4322624" y="2974292"/>
                <a:ext cx="133412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Sunny</a:t>
                </a:r>
              </a:p>
              <a:p>
                <a:pPr algn="ctr" defTabSz="685800">
                  <a:defRPr/>
                </a:pPr>
                <a:r>
                  <a:rPr lang="en-US" sz="105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Data Steward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BF0FC-C06D-C0C3-D6A2-0F09162A42A0}"/>
                  </a:ext>
                </a:extLst>
              </p:cNvPr>
              <p:cNvSpPr txBox="1"/>
              <p:nvPr/>
            </p:nvSpPr>
            <p:spPr>
              <a:xfrm>
                <a:off x="2020684" y="2974289"/>
                <a:ext cx="138328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Nijesh</a:t>
                </a:r>
                <a:endParaRPr lang="en-US" dirty="0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algn="ctr" defTabSz="685800">
                  <a:defRPr/>
                </a:pPr>
                <a:r>
                  <a:rPr lang="en-US" sz="105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Project Admin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12275-D92C-9C3A-6840-D839E370B674}"/>
                  </a:ext>
                </a:extLst>
              </p:cNvPr>
              <p:cNvSpPr txBox="1"/>
              <p:nvPr/>
            </p:nvSpPr>
            <p:spPr>
              <a:xfrm>
                <a:off x="6190070" y="2974881"/>
                <a:ext cx="219761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Ashutosh</a:t>
                </a:r>
              </a:p>
              <a:p>
                <a:pPr algn="ctr" defTabSz="685800">
                  <a:defRPr/>
                </a:pPr>
                <a:r>
                  <a:rPr lang="en-US" sz="105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Low-code Data Scientist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84AB75AF-7203-D274-225D-FC0DE2535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337" y="3089203"/>
              <a:ext cx="1352516" cy="135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442BD8C1-E0FC-D714-54C8-8DDE473A2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926" y="3089203"/>
              <a:ext cx="1352516" cy="135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786783-DFF1-05CF-D633-C8A00901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10" y="2324733"/>
            <a:ext cx="1352516" cy="13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Functional Walkthrough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B14F76-1576-1756-2860-31116239B46F}"/>
              </a:ext>
            </a:extLst>
          </p:cNvPr>
          <p:cNvGrpSpPr/>
          <p:nvPr/>
        </p:nvGrpSpPr>
        <p:grpSpPr>
          <a:xfrm>
            <a:off x="1037531" y="1542777"/>
            <a:ext cx="7108526" cy="3037934"/>
            <a:chOff x="-116299" y="1078000"/>
            <a:chExt cx="9478034" cy="405057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7742B3-4A6B-DD9D-3C7D-72CFD790BF0C}"/>
                </a:ext>
              </a:extLst>
            </p:cNvPr>
            <p:cNvSpPr txBox="1"/>
            <p:nvPr/>
          </p:nvSpPr>
          <p:spPr>
            <a:xfrm>
              <a:off x="1276521" y="1078001"/>
              <a:ext cx="115886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Exploration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2A1454-70EC-E534-2CA1-9A5EB7EADA27}"/>
                </a:ext>
              </a:extLst>
            </p:cNvPr>
            <p:cNvSpPr txBox="1"/>
            <p:nvPr/>
          </p:nvSpPr>
          <p:spPr>
            <a:xfrm>
              <a:off x="2424141" y="1078001"/>
              <a:ext cx="137046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Transformation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D65503-4908-A360-6293-6AAE36F9CF68}"/>
                </a:ext>
              </a:extLst>
            </p:cNvPr>
            <p:cNvSpPr txBox="1"/>
            <p:nvPr/>
          </p:nvSpPr>
          <p:spPr>
            <a:xfrm>
              <a:off x="3814256" y="1078001"/>
              <a:ext cx="1340537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Feature Engineering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2CA2DC-4C10-F6B2-899F-AD204B8CAEE6}"/>
                </a:ext>
              </a:extLst>
            </p:cNvPr>
            <p:cNvSpPr txBox="1"/>
            <p:nvPr/>
          </p:nvSpPr>
          <p:spPr>
            <a:xfrm>
              <a:off x="5145818" y="1078001"/>
              <a:ext cx="104772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Training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5CFDF9-30CB-F569-0D9B-9499FC15D69F}"/>
                </a:ext>
              </a:extLst>
            </p:cNvPr>
            <p:cNvSpPr txBox="1"/>
            <p:nvPr/>
          </p:nvSpPr>
          <p:spPr>
            <a:xfrm>
              <a:off x="7035670" y="1078001"/>
              <a:ext cx="125718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Deployment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FB7141-0A06-F3FC-027D-F76764415890}"/>
                </a:ext>
              </a:extLst>
            </p:cNvPr>
            <p:cNvSpPr txBox="1"/>
            <p:nvPr/>
          </p:nvSpPr>
          <p:spPr>
            <a:xfrm>
              <a:off x="6254609" y="1078001"/>
              <a:ext cx="82330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Evaluation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3B561-81FA-4D21-2004-0C427ECA0DDD}"/>
                </a:ext>
              </a:extLst>
            </p:cNvPr>
            <p:cNvSpPr txBox="1"/>
            <p:nvPr/>
          </p:nvSpPr>
          <p:spPr>
            <a:xfrm>
              <a:off x="8181496" y="1078001"/>
              <a:ext cx="1180239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Monitoring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371CD1-25BB-F87B-8488-A17BA91D5721}"/>
                </a:ext>
              </a:extLst>
            </p:cNvPr>
            <p:cNvSpPr txBox="1"/>
            <p:nvPr/>
          </p:nvSpPr>
          <p:spPr>
            <a:xfrm>
              <a:off x="71374" y="1078000"/>
              <a:ext cx="91093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Access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749075-FCD4-9530-29D6-178145A3802C}"/>
                </a:ext>
              </a:extLst>
            </p:cNvPr>
            <p:cNvSpPr/>
            <p:nvPr/>
          </p:nvSpPr>
          <p:spPr>
            <a:xfrm>
              <a:off x="6164287" y="2046571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7E1868-391C-F6DF-8043-40B84CC1E63A}"/>
                </a:ext>
              </a:extLst>
            </p:cNvPr>
            <p:cNvSpPr/>
            <p:nvPr/>
          </p:nvSpPr>
          <p:spPr>
            <a:xfrm>
              <a:off x="7206143" y="2046571"/>
              <a:ext cx="861091" cy="21283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 err="1">
                  <a:solidFill>
                    <a:prstClr val="white"/>
                  </a:solidFill>
                  <a:latin typeface="IBM Plex Sans" panose="020B0503050203000203" pitchFamily="34" charset="0"/>
                </a:rPr>
                <a:t>MLOps</a:t>
              </a: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 PL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A8B79C-3060-3E0F-6FAE-4E2F101FD47C}"/>
                </a:ext>
              </a:extLst>
            </p:cNvPr>
            <p:cNvSpPr/>
            <p:nvPr/>
          </p:nvSpPr>
          <p:spPr>
            <a:xfrm>
              <a:off x="8234947" y="2046570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ML Metrics Subscription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FC113F-AE62-D6B7-75BF-E16C92C93CF1}"/>
                </a:ext>
              </a:extLst>
            </p:cNvPr>
            <p:cNvSpPr/>
            <p:nvPr/>
          </p:nvSpPr>
          <p:spPr>
            <a:xfrm>
              <a:off x="5179475" y="4805459"/>
              <a:ext cx="1826411" cy="19732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Catalog / Facts Repo / Model Inv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8D2598-52F1-2694-7313-86E63C175439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8067234" y="2152987"/>
              <a:ext cx="167713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ADA74486-F2BC-3982-E024-FB0C6723C92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3501174" y="2613810"/>
              <a:ext cx="267246" cy="1292"/>
            </a:xfrm>
            <a:prstGeom prst="curved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8CA46E-B5DF-95E6-421D-080D21B02A80}"/>
                </a:ext>
              </a:extLst>
            </p:cNvPr>
            <p:cNvCxnSpPr>
              <a:cxnSpLocks/>
              <a:stCxn id="32" idx="3"/>
              <a:endCxn id="66" idx="1"/>
            </p:cNvCxnSpPr>
            <p:nvPr/>
          </p:nvCxnSpPr>
          <p:spPr>
            <a:xfrm>
              <a:off x="7034774" y="1697010"/>
              <a:ext cx="171369" cy="455977"/>
            </a:xfrm>
            <a:prstGeom prst="curvedConnector3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F4E6BE33-E6B8-B5C5-BECC-0135EC20C0D1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rot="5400000" flipH="1" flipV="1">
              <a:off x="6886231" y="2299623"/>
              <a:ext cx="466548" cy="173276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15FE3-FEAD-F0FC-DA10-3F2CFB26834D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6588959" y="1810177"/>
              <a:ext cx="7209" cy="236394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B15C3B-662C-2E0C-2CEC-130898792E5C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6591156" y="2259405"/>
              <a:ext cx="5012" cy="253712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47CEF197-48BA-29A8-55E8-3A12D0750A2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rot="5400000" flipH="1" flipV="1">
              <a:off x="6631157" y="2554697"/>
              <a:ext cx="976696" cy="173276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A63DD2-2922-84D5-23D0-4E9E385D6AC6}"/>
                </a:ext>
              </a:extLst>
            </p:cNvPr>
            <p:cNvSpPr txBox="1"/>
            <p:nvPr/>
          </p:nvSpPr>
          <p:spPr>
            <a:xfrm>
              <a:off x="-111036" y="4367604"/>
              <a:ext cx="1280692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Asset Management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10A8C78-0332-3C7A-2596-55BEFAD7E140}"/>
                </a:ext>
              </a:extLst>
            </p:cNvPr>
            <p:cNvCxnSpPr>
              <a:cxnSpLocks/>
            </p:cNvCxnSpPr>
            <p:nvPr/>
          </p:nvCxnSpPr>
          <p:spPr>
            <a:xfrm>
              <a:off x="331076" y="3452648"/>
              <a:ext cx="8552793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858DCA-9D44-653E-8796-1260F010D598}"/>
                </a:ext>
              </a:extLst>
            </p:cNvPr>
            <p:cNvSpPr/>
            <p:nvPr/>
          </p:nvSpPr>
          <p:spPr>
            <a:xfrm>
              <a:off x="5194779" y="4488651"/>
              <a:ext cx="863762" cy="212834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black"/>
                  </a:solidFill>
                  <a:latin typeface="IBM Plex Sans" panose="020B0503050203000203" pitchFamily="34" charset="0"/>
                </a:rPr>
                <a:t>Code Repo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9E075E7-71C1-8280-6759-69641B1569CF}"/>
                </a:ext>
              </a:extLst>
            </p:cNvPr>
            <p:cNvSpPr/>
            <p:nvPr/>
          </p:nvSpPr>
          <p:spPr>
            <a:xfrm>
              <a:off x="5097161" y="4391381"/>
              <a:ext cx="1968783" cy="73719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endParaRPr lang="en-US" sz="1013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914CEA-8393-2278-56FA-A225B18CB2DE}"/>
                </a:ext>
              </a:extLst>
            </p:cNvPr>
            <p:cNvSpPr/>
            <p:nvPr/>
          </p:nvSpPr>
          <p:spPr>
            <a:xfrm>
              <a:off x="100809" y="1589921"/>
              <a:ext cx="863763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Hive</a:t>
              </a:r>
            </a:p>
          </p:txBody>
        </p: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22F59038-84C3-FE7A-AAC0-BE707A538901}"/>
                </a:ext>
              </a:extLst>
            </p:cNvPr>
            <p:cNvCxnSpPr>
              <a:cxnSpLocks/>
              <a:stCxn id="108" idx="2"/>
              <a:endCxn id="91" idx="1"/>
            </p:cNvCxnSpPr>
            <p:nvPr/>
          </p:nvCxnSpPr>
          <p:spPr>
            <a:xfrm rot="16200000" flipH="1">
              <a:off x="3886534" y="3549352"/>
              <a:ext cx="1514321" cy="906933"/>
            </a:xfrm>
            <a:prstGeom prst="bentConnector2">
              <a:avLst/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82CF9074-3EB9-A253-74A2-B12C51940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661" y="2730149"/>
              <a:ext cx="1" cy="296045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BA96FE4-D908-79D4-41B2-88969079341A}"/>
                </a:ext>
              </a:extLst>
            </p:cNvPr>
            <p:cNvSpPr/>
            <p:nvPr/>
          </p:nvSpPr>
          <p:spPr>
            <a:xfrm>
              <a:off x="8234947" y="2502076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cxnSp>
          <p:nvCxnSpPr>
            <p:cNvPr id="218" name="Curved Connector 217">
              <a:extLst>
                <a:ext uri="{FF2B5EF4-FFF2-40B4-BE49-F238E27FC236}">
                  <a16:creationId xmlns:a16="http://schemas.microsoft.com/office/drawing/2014/main" id="{00C6F685-1960-3BD9-3E5A-D58209B92D5E}"/>
                </a:ext>
              </a:extLst>
            </p:cNvPr>
            <p:cNvCxnSpPr>
              <a:cxnSpLocks/>
              <a:stCxn id="140" idx="3"/>
              <a:endCxn id="217" idx="2"/>
            </p:cNvCxnSpPr>
            <p:nvPr/>
          </p:nvCxnSpPr>
          <p:spPr>
            <a:xfrm flipV="1">
              <a:off x="8165610" y="2714910"/>
              <a:ext cx="501218" cy="283991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2867CA6-E509-3CF2-C1DF-68F16FC14F9E}"/>
                </a:ext>
              </a:extLst>
            </p:cNvPr>
            <p:cNvSpPr/>
            <p:nvPr/>
          </p:nvSpPr>
          <p:spPr>
            <a:xfrm>
              <a:off x="6157078" y="3501413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63A8F62-96A9-3DAA-F46C-8372170BEDA7}"/>
                </a:ext>
              </a:extLst>
            </p:cNvPr>
            <p:cNvCxnSpPr>
              <a:cxnSpLocks/>
              <a:endCxn id="228" idx="0"/>
            </p:cNvCxnSpPr>
            <p:nvPr/>
          </p:nvCxnSpPr>
          <p:spPr>
            <a:xfrm flipH="1">
              <a:off x="6588959" y="3236100"/>
              <a:ext cx="2197" cy="265313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35A2FFC-FE0F-1578-4205-33ED3A514C22}"/>
                </a:ext>
              </a:extLst>
            </p:cNvPr>
            <p:cNvSpPr/>
            <p:nvPr/>
          </p:nvSpPr>
          <p:spPr>
            <a:xfrm>
              <a:off x="94965" y="2056469"/>
              <a:ext cx="863761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Impala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4933735-8362-8B90-331B-AA932A2A889F}"/>
                </a:ext>
              </a:extLst>
            </p:cNvPr>
            <p:cNvSpPr/>
            <p:nvPr/>
          </p:nvSpPr>
          <p:spPr>
            <a:xfrm>
              <a:off x="101090" y="2572221"/>
              <a:ext cx="863761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Teradata</a:t>
              </a:r>
            </a:p>
          </p:txBody>
        </p:sp>
        <p:cxnSp>
          <p:nvCxnSpPr>
            <p:cNvPr id="264" name="Elbow Connector 263">
              <a:extLst>
                <a:ext uri="{FF2B5EF4-FFF2-40B4-BE49-F238E27FC236}">
                  <a16:creationId xmlns:a16="http://schemas.microsoft.com/office/drawing/2014/main" id="{1B2C424E-89D0-2D02-8F80-86BAD1A9E9C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100246" y="2416311"/>
              <a:ext cx="3049212" cy="2343670"/>
            </a:xfrm>
            <a:prstGeom prst="bentConnector3">
              <a:avLst>
                <a:gd name="adj1" fmla="val 4156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D699CF-41A4-2EAB-A476-A7F5F73D511A}"/>
                </a:ext>
              </a:extLst>
            </p:cNvPr>
            <p:cNvSpPr/>
            <p:nvPr/>
          </p:nvSpPr>
          <p:spPr>
            <a:xfrm>
              <a:off x="6142125" y="4487051"/>
              <a:ext cx="863762" cy="212834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black"/>
                  </a:solidFill>
                  <a:latin typeface="IBM Plex Sans" panose="020B0503050203000203" pitchFamily="34" charset="0"/>
                </a:rPr>
                <a:t>CI/CD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53C4A45-AF9E-7C4C-A292-6B4EC7703DF9}"/>
                </a:ext>
              </a:extLst>
            </p:cNvPr>
            <p:cNvSpPr/>
            <p:nvPr/>
          </p:nvSpPr>
          <p:spPr>
            <a:xfrm>
              <a:off x="7193640" y="2754050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ML Serving Env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93522E5-9994-61A2-9018-9B11CF928D35}"/>
                </a:ext>
              </a:extLst>
            </p:cNvPr>
            <p:cNvCxnSpPr>
              <a:cxnSpLocks/>
              <a:stCxn id="66" idx="2"/>
              <a:endCxn id="140" idx="0"/>
            </p:cNvCxnSpPr>
            <p:nvPr/>
          </p:nvCxnSpPr>
          <p:spPr>
            <a:xfrm>
              <a:off x="7636689" y="2259403"/>
              <a:ext cx="5346" cy="381126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B849B1-BA22-BCD6-0886-050BF47B4581}"/>
                </a:ext>
              </a:extLst>
            </p:cNvPr>
            <p:cNvSpPr/>
            <p:nvPr/>
          </p:nvSpPr>
          <p:spPr>
            <a:xfrm>
              <a:off x="7191297" y="3034823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ML Serving Env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3B6CFE-2A30-C032-E221-AFE11B3047BD}"/>
                </a:ext>
              </a:extLst>
            </p:cNvPr>
            <p:cNvSpPr/>
            <p:nvPr/>
          </p:nvSpPr>
          <p:spPr>
            <a:xfrm>
              <a:off x="7118459" y="2640529"/>
              <a:ext cx="1047151" cy="716744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endParaRPr lang="en-US" sz="1013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991EEEA3-1B1D-8ACD-C941-EFE19D3D412E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rot="5400000">
              <a:off x="6475087" y="3959616"/>
              <a:ext cx="1391222" cy="209507"/>
            </a:xfrm>
            <a:prstGeom prst="bentConnector2">
              <a:avLst/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2055179C-5F20-7953-B2D4-9D13D2F0D65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5400000">
              <a:off x="1476030" y="3745928"/>
              <a:ext cx="2041813" cy="139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62B21E38-FE0F-5809-A163-126CB1E8979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2468605" y="3038358"/>
              <a:ext cx="2954008" cy="489239"/>
            </a:xfrm>
            <a:prstGeom prst="bentConnector3">
              <a:avLst>
                <a:gd name="adj1" fmla="val 4806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3EADB0C4-2AB9-E752-D999-3A12F484980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86829" y="2312377"/>
              <a:ext cx="364790" cy="288643"/>
            </a:xfrm>
            <a:prstGeom prst="curved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FB6D99-D99F-2D0C-6AAB-3744B1B94727}"/>
                </a:ext>
              </a:extLst>
            </p:cNvPr>
            <p:cNvSpPr/>
            <p:nvPr/>
          </p:nvSpPr>
          <p:spPr>
            <a:xfrm>
              <a:off x="7793705" y="3984628"/>
              <a:ext cx="861091" cy="21283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Governance Workflow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25EDFF5-84F5-8607-92B0-12CBFFD6F32E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02" y="3368858"/>
              <a:ext cx="0" cy="599841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204" name="Curved Connector 203">
              <a:extLst>
                <a:ext uri="{FF2B5EF4-FFF2-40B4-BE49-F238E27FC236}">
                  <a16:creationId xmlns:a16="http://schemas.microsoft.com/office/drawing/2014/main" id="{1D7793C3-9264-6B3B-BFE9-D0A48C4E9B20}"/>
                </a:ext>
              </a:extLst>
            </p:cNvPr>
            <p:cNvCxnSpPr>
              <a:cxnSpLocks/>
              <a:stCxn id="164" idx="3"/>
              <a:endCxn id="67" idx="3"/>
            </p:cNvCxnSpPr>
            <p:nvPr/>
          </p:nvCxnSpPr>
          <p:spPr>
            <a:xfrm flipV="1">
              <a:off x="8654796" y="2152987"/>
              <a:ext cx="443913" cy="1938057"/>
            </a:xfrm>
            <a:prstGeom prst="curvedConnector3">
              <a:avLst>
                <a:gd name="adj1" fmla="val 151497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9C11DA1-B237-7CBC-CA9E-367F5898DDCE}"/>
                </a:ext>
              </a:extLst>
            </p:cNvPr>
            <p:cNvSpPr txBox="1"/>
            <p:nvPr/>
          </p:nvSpPr>
          <p:spPr>
            <a:xfrm>
              <a:off x="-116299" y="3959555"/>
              <a:ext cx="124863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Governance</a:t>
              </a:r>
            </a:p>
          </p:txBody>
        </p: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A2E4C8F0-9F05-ECAE-DDA0-D32620529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99539" y="3745929"/>
              <a:ext cx="2041813" cy="139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41A8F-9D22-4CF2-912D-3321E72C9D0C}"/>
              </a:ext>
            </a:extLst>
          </p:cNvPr>
          <p:cNvSpPr/>
          <p:nvPr/>
        </p:nvSpPr>
        <p:spPr>
          <a:xfrm>
            <a:off x="2134017" y="1925311"/>
            <a:ext cx="4266819" cy="16344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Visual 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8AD90-C1BE-236C-632E-A11101E27C5C}"/>
              </a:ext>
            </a:extLst>
          </p:cNvPr>
          <p:cNvSpPr/>
          <p:nvPr/>
        </p:nvSpPr>
        <p:spPr>
          <a:xfrm>
            <a:off x="2139424" y="2609827"/>
            <a:ext cx="1717112" cy="16873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Visual ML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00324-5B4C-47FF-1756-2A0EA49C2D70}"/>
              </a:ext>
            </a:extLst>
          </p:cNvPr>
          <p:cNvSpPr/>
          <p:nvPr/>
        </p:nvSpPr>
        <p:spPr>
          <a:xfrm>
            <a:off x="3951071" y="2609278"/>
            <a:ext cx="2449763" cy="17071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Auto ML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1CD9CD-036B-0F72-A9FA-CEC69C121A8C}"/>
              </a:ext>
            </a:extLst>
          </p:cNvPr>
          <p:cNvSpPr/>
          <p:nvPr/>
        </p:nvSpPr>
        <p:spPr>
          <a:xfrm>
            <a:off x="2134017" y="3005076"/>
            <a:ext cx="4266819" cy="16344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Code ML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21713A2-3A15-EDEF-5064-EFB43A1DEEC7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6589396" y="3802559"/>
            <a:ext cx="380639" cy="0"/>
          </a:xfrm>
          <a:prstGeom prst="straightConnector1">
            <a:avLst/>
          </a:prstGeom>
          <a:ln w="15875">
            <a:solidFill>
              <a:srgbClr val="A9D18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AD3946B-7971-3E5B-247E-DA1D38FDF72E}"/>
              </a:ext>
            </a:extLst>
          </p:cNvPr>
          <p:cNvCxnSpPr/>
          <p:nvPr/>
        </p:nvCxnSpPr>
        <p:spPr>
          <a:xfrm>
            <a:off x="1083565" y="3644350"/>
            <a:ext cx="6865223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F8341BA-9631-4F3A-8241-1E5D1AC745B0}"/>
              </a:ext>
            </a:extLst>
          </p:cNvPr>
          <p:cNvCxnSpPr/>
          <p:nvPr/>
        </p:nvCxnSpPr>
        <p:spPr>
          <a:xfrm>
            <a:off x="1096098" y="3937070"/>
            <a:ext cx="6865223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7ADC8-BE6D-2679-3BDB-72E0CECD413B}"/>
              </a:ext>
            </a:extLst>
          </p:cNvPr>
          <p:cNvSpPr/>
          <p:nvPr/>
        </p:nvSpPr>
        <p:spPr>
          <a:xfrm>
            <a:off x="1195212" y="2998057"/>
            <a:ext cx="647821" cy="15962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Local Data </a:t>
            </a:r>
            <a:r>
              <a:rPr lang="en-US" sz="563" kern="0" dirty="0" err="1">
                <a:solidFill>
                  <a:prstClr val="white"/>
                </a:solidFill>
                <a:latin typeface="IBM Plex Sans" panose="020B0503050203000203" pitchFamily="34" charset="0"/>
              </a:rPr>
              <a:t>Src</a:t>
            </a:r>
            <a:endParaRPr lang="en-US" sz="563" kern="0" dirty="0">
              <a:solidFill>
                <a:prstClr val="white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67C0B-BE64-7CEC-8450-F2C851D20026}"/>
              </a:ext>
            </a:extLst>
          </p:cNvPr>
          <p:cNvSpPr/>
          <p:nvPr/>
        </p:nvSpPr>
        <p:spPr>
          <a:xfrm>
            <a:off x="1069318" y="1879086"/>
            <a:ext cx="880622" cy="1334848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165040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Functional Walkthrough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B14F76-1576-1756-2860-31116239B46F}"/>
              </a:ext>
            </a:extLst>
          </p:cNvPr>
          <p:cNvGrpSpPr/>
          <p:nvPr/>
        </p:nvGrpSpPr>
        <p:grpSpPr>
          <a:xfrm>
            <a:off x="1037531" y="1542777"/>
            <a:ext cx="7108526" cy="3037934"/>
            <a:chOff x="-116299" y="1078000"/>
            <a:chExt cx="9478034" cy="405057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7742B3-4A6B-DD9D-3C7D-72CFD790BF0C}"/>
                </a:ext>
              </a:extLst>
            </p:cNvPr>
            <p:cNvSpPr txBox="1"/>
            <p:nvPr/>
          </p:nvSpPr>
          <p:spPr>
            <a:xfrm>
              <a:off x="1276521" y="1078001"/>
              <a:ext cx="115886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Exploration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2A1454-70EC-E534-2CA1-9A5EB7EADA27}"/>
                </a:ext>
              </a:extLst>
            </p:cNvPr>
            <p:cNvSpPr txBox="1"/>
            <p:nvPr/>
          </p:nvSpPr>
          <p:spPr>
            <a:xfrm>
              <a:off x="2424141" y="1078001"/>
              <a:ext cx="137046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Transformation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D65503-4908-A360-6293-6AAE36F9CF68}"/>
                </a:ext>
              </a:extLst>
            </p:cNvPr>
            <p:cNvSpPr txBox="1"/>
            <p:nvPr/>
          </p:nvSpPr>
          <p:spPr>
            <a:xfrm>
              <a:off x="3814256" y="1078001"/>
              <a:ext cx="1340537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Feature Engineering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2CA2DC-4C10-F6B2-899F-AD204B8CAEE6}"/>
                </a:ext>
              </a:extLst>
            </p:cNvPr>
            <p:cNvSpPr txBox="1"/>
            <p:nvPr/>
          </p:nvSpPr>
          <p:spPr>
            <a:xfrm>
              <a:off x="5145818" y="1078001"/>
              <a:ext cx="104772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Training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5CFDF9-30CB-F569-0D9B-9499FC15D69F}"/>
                </a:ext>
              </a:extLst>
            </p:cNvPr>
            <p:cNvSpPr txBox="1"/>
            <p:nvPr/>
          </p:nvSpPr>
          <p:spPr>
            <a:xfrm>
              <a:off x="7035670" y="1078001"/>
              <a:ext cx="125718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Deployment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FB7141-0A06-F3FC-027D-F76764415890}"/>
                </a:ext>
              </a:extLst>
            </p:cNvPr>
            <p:cNvSpPr txBox="1"/>
            <p:nvPr/>
          </p:nvSpPr>
          <p:spPr>
            <a:xfrm>
              <a:off x="6254609" y="1078001"/>
              <a:ext cx="82330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Evaluation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3B561-81FA-4D21-2004-0C427ECA0DDD}"/>
                </a:ext>
              </a:extLst>
            </p:cNvPr>
            <p:cNvSpPr txBox="1"/>
            <p:nvPr/>
          </p:nvSpPr>
          <p:spPr>
            <a:xfrm>
              <a:off x="8181496" y="1078001"/>
              <a:ext cx="1180239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Monitoring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371CD1-25BB-F87B-8488-A17BA91D5721}"/>
                </a:ext>
              </a:extLst>
            </p:cNvPr>
            <p:cNvSpPr txBox="1"/>
            <p:nvPr/>
          </p:nvSpPr>
          <p:spPr>
            <a:xfrm>
              <a:off x="71374" y="1078000"/>
              <a:ext cx="91093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Data Access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749075-FCD4-9530-29D6-178145A3802C}"/>
                </a:ext>
              </a:extLst>
            </p:cNvPr>
            <p:cNvSpPr/>
            <p:nvPr/>
          </p:nvSpPr>
          <p:spPr>
            <a:xfrm>
              <a:off x="6164287" y="2046571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7E1868-391C-F6DF-8043-40B84CC1E63A}"/>
                </a:ext>
              </a:extLst>
            </p:cNvPr>
            <p:cNvSpPr/>
            <p:nvPr/>
          </p:nvSpPr>
          <p:spPr>
            <a:xfrm>
              <a:off x="7206143" y="2046571"/>
              <a:ext cx="861091" cy="21283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 err="1">
                  <a:solidFill>
                    <a:prstClr val="white"/>
                  </a:solidFill>
                  <a:latin typeface="IBM Plex Sans" panose="020B0503050203000203" pitchFamily="34" charset="0"/>
                </a:rPr>
                <a:t>MLOps</a:t>
              </a: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 PL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A8B79C-3060-3E0F-6FAE-4E2F101FD47C}"/>
                </a:ext>
              </a:extLst>
            </p:cNvPr>
            <p:cNvSpPr/>
            <p:nvPr/>
          </p:nvSpPr>
          <p:spPr>
            <a:xfrm>
              <a:off x="8234947" y="2046570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ML Metrics Subscription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FC113F-AE62-D6B7-75BF-E16C92C93CF1}"/>
                </a:ext>
              </a:extLst>
            </p:cNvPr>
            <p:cNvSpPr/>
            <p:nvPr/>
          </p:nvSpPr>
          <p:spPr>
            <a:xfrm>
              <a:off x="5179475" y="4805459"/>
              <a:ext cx="1826411" cy="19732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Catalog / Facts Repo / Model Inv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8D2598-52F1-2694-7313-86E63C175439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8067234" y="2152987"/>
              <a:ext cx="167713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ADA74486-F2BC-3982-E024-FB0C6723C92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3501174" y="2613810"/>
              <a:ext cx="267246" cy="1292"/>
            </a:xfrm>
            <a:prstGeom prst="curved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8CA46E-B5DF-95E6-421D-080D21B02A80}"/>
                </a:ext>
              </a:extLst>
            </p:cNvPr>
            <p:cNvCxnSpPr>
              <a:cxnSpLocks/>
              <a:stCxn id="32" idx="3"/>
              <a:endCxn id="66" idx="1"/>
            </p:cNvCxnSpPr>
            <p:nvPr/>
          </p:nvCxnSpPr>
          <p:spPr>
            <a:xfrm>
              <a:off x="7034774" y="1697010"/>
              <a:ext cx="171369" cy="455977"/>
            </a:xfrm>
            <a:prstGeom prst="curvedConnector3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F4E6BE33-E6B8-B5C5-BECC-0135EC20C0D1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rot="5400000" flipH="1" flipV="1">
              <a:off x="6886231" y="2299623"/>
              <a:ext cx="466548" cy="173276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15FE3-FEAD-F0FC-DA10-3F2CFB26834D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6588959" y="1810177"/>
              <a:ext cx="7209" cy="236394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B15C3B-662C-2E0C-2CEC-130898792E5C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6591156" y="2259405"/>
              <a:ext cx="5012" cy="253712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47CEF197-48BA-29A8-55E8-3A12D0750A2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rot="5400000" flipH="1" flipV="1">
              <a:off x="6631157" y="2554697"/>
              <a:ext cx="976696" cy="173276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A63DD2-2922-84D5-23D0-4E9E385D6AC6}"/>
                </a:ext>
              </a:extLst>
            </p:cNvPr>
            <p:cNvSpPr txBox="1"/>
            <p:nvPr/>
          </p:nvSpPr>
          <p:spPr>
            <a:xfrm>
              <a:off x="-111036" y="4367604"/>
              <a:ext cx="1280692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Asset Management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10A8C78-0332-3C7A-2596-55BEFAD7E140}"/>
                </a:ext>
              </a:extLst>
            </p:cNvPr>
            <p:cNvCxnSpPr>
              <a:cxnSpLocks/>
            </p:cNvCxnSpPr>
            <p:nvPr/>
          </p:nvCxnSpPr>
          <p:spPr>
            <a:xfrm>
              <a:off x="331076" y="3452648"/>
              <a:ext cx="8552793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858DCA-9D44-653E-8796-1260F010D598}"/>
                </a:ext>
              </a:extLst>
            </p:cNvPr>
            <p:cNvSpPr/>
            <p:nvPr/>
          </p:nvSpPr>
          <p:spPr>
            <a:xfrm>
              <a:off x="5194779" y="4488651"/>
              <a:ext cx="863762" cy="212834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black"/>
                  </a:solidFill>
                  <a:latin typeface="IBM Plex Sans" panose="020B0503050203000203" pitchFamily="34" charset="0"/>
                </a:rPr>
                <a:t>Code Repo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9E075E7-71C1-8280-6759-69641B1569CF}"/>
                </a:ext>
              </a:extLst>
            </p:cNvPr>
            <p:cNvSpPr/>
            <p:nvPr/>
          </p:nvSpPr>
          <p:spPr>
            <a:xfrm>
              <a:off x="5097161" y="4391381"/>
              <a:ext cx="1968783" cy="73719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endParaRPr lang="en-US" sz="1013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914CEA-8393-2278-56FA-A225B18CB2DE}"/>
                </a:ext>
              </a:extLst>
            </p:cNvPr>
            <p:cNvSpPr/>
            <p:nvPr/>
          </p:nvSpPr>
          <p:spPr>
            <a:xfrm>
              <a:off x="100809" y="1589921"/>
              <a:ext cx="863763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Hive</a:t>
              </a:r>
            </a:p>
          </p:txBody>
        </p: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22F59038-84C3-FE7A-AAC0-BE707A538901}"/>
                </a:ext>
              </a:extLst>
            </p:cNvPr>
            <p:cNvCxnSpPr>
              <a:cxnSpLocks/>
              <a:stCxn id="108" idx="2"/>
              <a:endCxn id="91" idx="1"/>
            </p:cNvCxnSpPr>
            <p:nvPr/>
          </p:nvCxnSpPr>
          <p:spPr>
            <a:xfrm rot="16200000" flipH="1">
              <a:off x="3886534" y="3549352"/>
              <a:ext cx="1514321" cy="906933"/>
            </a:xfrm>
            <a:prstGeom prst="bentConnector2">
              <a:avLst/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82CF9074-3EB9-A253-74A2-B12C51940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661" y="2730149"/>
              <a:ext cx="1" cy="296045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BA96FE4-D908-79D4-41B2-88969079341A}"/>
                </a:ext>
              </a:extLst>
            </p:cNvPr>
            <p:cNvSpPr/>
            <p:nvPr/>
          </p:nvSpPr>
          <p:spPr>
            <a:xfrm>
              <a:off x="8234947" y="2502076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cxnSp>
          <p:nvCxnSpPr>
            <p:cNvPr id="218" name="Curved Connector 217">
              <a:extLst>
                <a:ext uri="{FF2B5EF4-FFF2-40B4-BE49-F238E27FC236}">
                  <a16:creationId xmlns:a16="http://schemas.microsoft.com/office/drawing/2014/main" id="{00C6F685-1960-3BD9-3E5A-D58209B92D5E}"/>
                </a:ext>
              </a:extLst>
            </p:cNvPr>
            <p:cNvCxnSpPr>
              <a:cxnSpLocks/>
              <a:stCxn id="140" idx="3"/>
              <a:endCxn id="217" idx="2"/>
            </p:cNvCxnSpPr>
            <p:nvPr/>
          </p:nvCxnSpPr>
          <p:spPr>
            <a:xfrm flipV="1">
              <a:off x="8165610" y="2714910"/>
              <a:ext cx="501218" cy="283991"/>
            </a:xfrm>
            <a:prstGeom prst="curvedConnector2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2867CA6-E509-3CF2-C1DF-68F16FC14F9E}"/>
                </a:ext>
              </a:extLst>
            </p:cNvPr>
            <p:cNvSpPr/>
            <p:nvPr/>
          </p:nvSpPr>
          <p:spPr>
            <a:xfrm>
              <a:off x="6157078" y="3501413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Dashboarding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63A8F62-96A9-3DAA-F46C-8372170BEDA7}"/>
                </a:ext>
              </a:extLst>
            </p:cNvPr>
            <p:cNvCxnSpPr>
              <a:cxnSpLocks/>
              <a:endCxn id="228" idx="0"/>
            </p:cNvCxnSpPr>
            <p:nvPr/>
          </p:nvCxnSpPr>
          <p:spPr>
            <a:xfrm flipH="1">
              <a:off x="6588959" y="3236100"/>
              <a:ext cx="2197" cy="265313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35A2FFC-FE0F-1578-4205-33ED3A514C22}"/>
                </a:ext>
              </a:extLst>
            </p:cNvPr>
            <p:cNvSpPr/>
            <p:nvPr/>
          </p:nvSpPr>
          <p:spPr>
            <a:xfrm>
              <a:off x="94965" y="2056469"/>
              <a:ext cx="863761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Impala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4933735-8362-8B90-331B-AA932A2A889F}"/>
                </a:ext>
              </a:extLst>
            </p:cNvPr>
            <p:cNvSpPr/>
            <p:nvPr/>
          </p:nvSpPr>
          <p:spPr>
            <a:xfrm>
              <a:off x="101090" y="2572221"/>
              <a:ext cx="863761" cy="21283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Teradata</a:t>
              </a:r>
            </a:p>
          </p:txBody>
        </p:sp>
        <p:cxnSp>
          <p:nvCxnSpPr>
            <p:cNvPr id="264" name="Elbow Connector 263">
              <a:extLst>
                <a:ext uri="{FF2B5EF4-FFF2-40B4-BE49-F238E27FC236}">
                  <a16:creationId xmlns:a16="http://schemas.microsoft.com/office/drawing/2014/main" id="{1B2C424E-89D0-2D02-8F80-86BAD1A9E9C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100246" y="2416311"/>
              <a:ext cx="3049212" cy="2343670"/>
            </a:xfrm>
            <a:prstGeom prst="bentConnector3">
              <a:avLst>
                <a:gd name="adj1" fmla="val 4156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D699CF-41A4-2EAB-A476-A7F5F73D511A}"/>
                </a:ext>
              </a:extLst>
            </p:cNvPr>
            <p:cNvSpPr/>
            <p:nvPr/>
          </p:nvSpPr>
          <p:spPr>
            <a:xfrm>
              <a:off x="6142125" y="4487051"/>
              <a:ext cx="863762" cy="212834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black"/>
                  </a:solidFill>
                  <a:latin typeface="IBM Plex Sans" panose="020B0503050203000203" pitchFamily="34" charset="0"/>
                </a:rPr>
                <a:t>CI/CD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53C4A45-AF9E-7C4C-A292-6B4EC7703DF9}"/>
                </a:ext>
              </a:extLst>
            </p:cNvPr>
            <p:cNvSpPr/>
            <p:nvPr/>
          </p:nvSpPr>
          <p:spPr>
            <a:xfrm>
              <a:off x="7193640" y="2754050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ML Serving Env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93522E5-9994-61A2-9018-9B11CF928D35}"/>
                </a:ext>
              </a:extLst>
            </p:cNvPr>
            <p:cNvCxnSpPr>
              <a:cxnSpLocks/>
              <a:stCxn id="66" idx="2"/>
              <a:endCxn id="140" idx="0"/>
            </p:cNvCxnSpPr>
            <p:nvPr/>
          </p:nvCxnSpPr>
          <p:spPr>
            <a:xfrm>
              <a:off x="7636689" y="2259403"/>
              <a:ext cx="5346" cy="381126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B849B1-BA22-BCD6-0886-050BF47B4581}"/>
                </a:ext>
              </a:extLst>
            </p:cNvPr>
            <p:cNvSpPr/>
            <p:nvPr/>
          </p:nvSpPr>
          <p:spPr>
            <a:xfrm>
              <a:off x="7191297" y="3034823"/>
              <a:ext cx="863762" cy="212834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srgbClr val="FFFFFF"/>
                  </a:solidFill>
                  <a:latin typeface="IBM Plex Sans" panose="020B0503050203000203" pitchFamily="34" charset="0"/>
                </a:rPr>
                <a:t>ML Serving Env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3B6CFE-2A30-C032-E221-AFE11B3047BD}"/>
                </a:ext>
              </a:extLst>
            </p:cNvPr>
            <p:cNvSpPr/>
            <p:nvPr/>
          </p:nvSpPr>
          <p:spPr>
            <a:xfrm>
              <a:off x="7118459" y="2640529"/>
              <a:ext cx="1047151" cy="716744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endParaRPr lang="en-US" sz="1013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991EEEA3-1B1D-8ACD-C941-EFE19D3D412E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rot="5400000">
              <a:off x="6475087" y="3959616"/>
              <a:ext cx="1391222" cy="209507"/>
            </a:xfrm>
            <a:prstGeom prst="bentConnector2">
              <a:avLst/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2055179C-5F20-7953-B2D4-9D13D2F0D65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5400000">
              <a:off x="1476030" y="3745928"/>
              <a:ext cx="2041813" cy="139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62B21E38-FE0F-5809-A163-126CB1E8979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2468605" y="3038358"/>
              <a:ext cx="2954008" cy="489239"/>
            </a:xfrm>
            <a:prstGeom prst="bentConnector3">
              <a:avLst>
                <a:gd name="adj1" fmla="val 4806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3EADB0C4-2AB9-E752-D999-3A12F484980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86829" y="2312377"/>
              <a:ext cx="364790" cy="288643"/>
            </a:xfrm>
            <a:prstGeom prst="curved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FB6D99-D99F-2D0C-6AAB-3744B1B94727}"/>
                </a:ext>
              </a:extLst>
            </p:cNvPr>
            <p:cNvSpPr/>
            <p:nvPr/>
          </p:nvSpPr>
          <p:spPr>
            <a:xfrm>
              <a:off x="7793705" y="3984628"/>
              <a:ext cx="861091" cy="21283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514350">
                <a:defRPr/>
              </a:pPr>
              <a:r>
                <a:rPr lang="en-US" sz="563" kern="0" dirty="0">
                  <a:solidFill>
                    <a:prstClr val="white"/>
                  </a:solidFill>
                  <a:latin typeface="IBM Plex Sans" panose="020B0503050203000203" pitchFamily="34" charset="0"/>
                </a:rPr>
                <a:t>Governance Workflow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25EDFF5-84F5-8607-92B0-12CBFFD6F32E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02" y="3368858"/>
              <a:ext cx="0" cy="599841"/>
            </a:xfrm>
            <a:prstGeom prst="straightConnector1">
              <a:avLst/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cxnSp>
          <p:nvCxnSpPr>
            <p:cNvPr id="204" name="Curved Connector 203">
              <a:extLst>
                <a:ext uri="{FF2B5EF4-FFF2-40B4-BE49-F238E27FC236}">
                  <a16:creationId xmlns:a16="http://schemas.microsoft.com/office/drawing/2014/main" id="{1D7793C3-9264-6B3B-BFE9-D0A48C4E9B20}"/>
                </a:ext>
              </a:extLst>
            </p:cNvPr>
            <p:cNvCxnSpPr>
              <a:cxnSpLocks/>
              <a:stCxn id="164" idx="3"/>
              <a:endCxn id="67" idx="3"/>
            </p:cNvCxnSpPr>
            <p:nvPr/>
          </p:nvCxnSpPr>
          <p:spPr>
            <a:xfrm flipV="1">
              <a:off x="8654796" y="2152987"/>
              <a:ext cx="443913" cy="1938057"/>
            </a:xfrm>
            <a:prstGeom prst="curvedConnector3">
              <a:avLst>
                <a:gd name="adj1" fmla="val 151497"/>
              </a:avLst>
            </a:prstGeom>
            <a:noFill/>
            <a:ln w="15875" cap="flat" cmpd="sng" algn="ctr">
              <a:solidFill>
                <a:srgbClr val="4472C4"/>
              </a:solidFill>
              <a:prstDash val="solid"/>
              <a:miter lim="800000"/>
              <a:headEnd type="triangle" w="lg" len="med"/>
              <a:tailEnd type="triangle" w="lg" len="med"/>
            </a:ln>
            <a:effectLst/>
          </p:spPr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9C11DA1-B237-7CBC-CA9E-367F5898DDCE}"/>
                </a:ext>
              </a:extLst>
            </p:cNvPr>
            <p:cNvSpPr txBox="1"/>
            <p:nvPr/>
          </p:nvSpPr>
          <p:spPr>
            <a:xfrm>
              <a:off x="-116299" y="3959555"/>
              <a:ext cx="124863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defRPr/>
              </a:pPr>
              <a:r>
                <a:rPr lang="en-US" sz="675" b="1" kern="0" dirty="0">
                  <a:solidFill>
                    <a:srgbClr val="002060"/>
                  </a:solidFill>
                  <a:latin typeface="IBM Plex Sans" panose="020B0503050203000203" pitchFamily="34" charset="0"/>
                </a:rPr>
                <a:t>Model Governance</a:t>
              </a:r>
            </a:p>
          </p:txBody>
        </p: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A2E4C8F0-9F05-ECAE-DDA0-D32620529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99539" y="3745929"/>
              <a:ext cx="2041813" cy="139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AD47">
                  <a:lumMod val="60000"/>
                  <a:lumOff val="40000"/>
                </a:srgbClr>
              </a:solidFill>
              <a:prstDash val="sysDash"/>
              <a:miter lim="800000"/>
              <a:tailEnd type="none"/>
            </a:ln>
            <a:effectLst/>
          </p:spPr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41A8F-9D22-4CF2-912D-3321E72C9D0C}"/>
              </a:ext>
            </a:extLst>
          </p:cNvPr>
          <p:cNvSpPr/>
          <p:nvPr/>
        </p:nvSpPr>
        <p:spPr>
          <a:xfrm>
            <a:off x="2134017" y="1925311"/>
            <a:ext cx="4266819" cy="16344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Visual 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8AD90-C1BE-236C-632E-A11101E27C5C}"/>
              </a:ext>
            </a:extLst>
          </p:cNvPr>
          <p:cNvSpPr/>
          <p:nvPr/>
        </p:nvSpPr>
        <p:spPr>
          <a:xfrm>
            <a:off x="2139424" y="2609827"/>
            <a:ext cx="1717112" cy="16873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Visual ML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00324-5B4C-47FF-1756-2A0EA49C2D70}"/>
              </a:ext>
            </a:extLst>
          </p:cNvPr>
          <p:cNvSpPr/>
          <p:nvPr/>
        </p:nvSpPr>
        <p:spPr>
          <a:xfrm>
            <a:off x="3951071" y="2609278"/>
            <a:ext cx="2449763" cy="17071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Auto ML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1CD9CD-036B-0F72-A9FA-CEC69C121A8C}"/>
              </a:ext>
            </a:extLst>
          </p:cNvPr>
          <p:cNvSpPr/>
          <p:nvPr/>
        </p:nvSpPr>
        <p:spPr>
          <a:xfrm>
            <a:off x="2134017" y="3005076"/>
            <a:ext cx="4266819" cy="16344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Code ML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21713A2-3A15-EDEF-5064-EFB43A1DEEC7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6589396" y="3802559"/>
            <a:ext cx="380639" cy="0"/>
          </a:xfrm>
          <a:prstGeom prst="straightConnector1">
            <a:avLst/>
          </a:prstGeom>
          <a:ln w="15875">
            <a:solidFill>
              <a:srgbClr val="A9D18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AD3946B-7971-3E5B-247E-DA1D38FDF72E}"/>
              </a:ext>
            </a:extLst>
          </p:cNvPr>
          <p:cNvCxnSpPr/>
          <p:nvPr/>
        </p:nvCxnSpPr>
        <p:spPr>
          <a:xfrm>
            <a:off x="1083565" y="3644350"/>
            <a:ext cx="6865223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F8341BA-9631-4F3A-8241-1E5D1AC745B0}"/>
              </a:ext>
            </a:extLst>
          </p:cNvPr>
          <p:cNvCxnSpPr/>
          <p:nvPr/>
        </p:nvCxnSpPr>
        <p:spPr>
          <a:xfrm>
            <a:off x="1096098" y="3937070"/>
            <a:ext cx="6865223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7ADC8-BE6D-2679-3BDB-72E0CECD413B}"/>
              </a:ext>
            </a:extLst>
          </p:cNvPr>
          <p:cNvSpPr/>
          <p:nvPr/>
        </p:nvSpPr>
        <p:spPr>
          <a:xfrm>
            <a:off x="1195212" y="2998057"/>
            <a:ext cx="647821" cy="15962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Local Data </a:t>
            </a:r>
            <a:r>
              <a:rPr lang="en-US" sz="563" kern="0" dirty="0" err="1">
                <a:solidFill>
                  <a:prstClr val="white"/>
                </a:solidFill>
                <a:latin typeface="IBM Plex Sans" panose="020B0503050203000203" pitchFamily="34" charset="0"/>
              </a:rPr>
              <a:t>Src</a:t>
            </a:r>
            <a:endParaRPr lang="en-US" sz="563" kern="0" dirty="0">
              <a:solidFill>
                <a:prstClr val="white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67C0B-BE64-7CEC-8450-F2C851D20026}"/>
              </a:ext>
            </a:extLst>
          </p:cNvPr>
          <p:cNvSpPr/>
          <p:nvPr/>
        </p:nvSpPr>
        <p:spPr>
          <a:xfrm>
            <a:off x="1069318" y="1879086"/>
            <a:ext cx="880622" cy="1334848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Hive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F6B5A-F7FA-7D1D-FB93-7366DEE9D7B1}"/>
              </a:ext>
            </a:extLst>
          </p:cNvPr>
          <p:cNvSpPr/>
          <p:nvPr/>
        </p:nvSpPr>
        <p:spPr>
          <a:xfrm>
            <a:off x="963297" y="1400783"/>
            <a:ext cx="2957195" cy="30855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563" kern="0" dirty="0">
                <a:solidFill>
                  <a:prstClr val="white"/>
                </a:solidFill>
                <a:latin typeface="IBM Plex Sans" panose="020B0503050203000203" pitchFamily="34" charset="0"/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340446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Project and Data Access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07788"/>
              </p:ext>
            </p:extLst>
          </p:nvPr>
        </p:nvGraphicFramePr>
        <p:xfrm>
          <a:off x="272440" y="1421350"/>
          <a:ext cx="2159948" cy="304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A4.1.4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7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03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8BBA-2C18-E767-6F71-D1390D8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– Day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EC9CB-950B-4637-B23E-BFE8A6BDF8A4}"/>
              </a:ext>
            </a:extLst>
          </p:cNvPr>
          <p:cNvGrpSpPr/>
          <p:nvPr/>
        </p:nvGrpSpPr>
        <p:grpSpPr>
          <a:xfrm>
            <a:off x="3953882" y="1928621"/>
            <a:ext cx="1236236" cy="1286258"/>
            <a:chOff x="5956282" y="2817716"/>
            <a:chExt cx="1648314" cy="17150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207F66-EB7D-2CEA-FDBA-19330B1C3E9D}"/>
                </a:ext>
              </a:extLst>
            </p:cNvPr>
            <p:cNvSpPr txBox="1"/>
            <p:nvPr/>
          </p:nvSpPr>
          <p:spPr>
            <a:xfrm>
              <a:off x="5956282" y="4040284"/>
              <a:ext cx="16483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IBM Plex Sans" panose="020B0503050203000203" pitchFamily="34" charset="0"/>
                </a:rPr>
                <a:t>Showcase</a:t>
              </a:r>
            </a:p>
          </p:txBody>
        </p:sp>
        <p:pic>
          <p:nvPicPr>
            <p:cNvPr id="1028" name="Picture 4" descr="IBM Cloud Pak for Data | IBM">
              <a:extLst>
                <a:ext uri="{FF2B5EF4-FFF2-40B4-BE49-F238E27FC236}">
                  <a16:creationId xmlns:a16="http://schemas.microsoft.com/office/drawing/2014/main" id="{E9CA635C-96A2-E3D6-03D7-9A554181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155" y="2817716"/>
              <a:ext cx="1222568" cy="122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02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0" y="470355"/>
            <a:ext cx="8871559" cy="321837"/>
          </a:xfrm>
        </p:spPr>
        <p:txBody>
          <a:bodyPr/>
          <a:lstStyle/>
          <a:p>
            <a:r>
              <a:rPr lang="en-US" dirty="0"/>
              <a:t>Project and Data Access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52578"/>
              </p:ext>
            </p:extLst>
          </p:nvPr>
        </p:nvGraphicFramePr>
        <p:xfrm>
          <a:off x="272440" y="1421350"/>
          <a:ext cx="4319896" cy="304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48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2159948">
                  <a:extLst>
                    <a:ext uri="{9D8B030D-6E8A-4147-A177-3AD203B41FA5}">
                      <a16:colId xmlns:a16="http://schemas.microsoft.com/office/drawing/2014/main" val="1437763668"/>
                    </a:ext>
                  </a:extLst>
                </a:gridCol>
              </a:tblGrid>
              <a:tr h="23385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Covered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10740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A1.1A.6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7079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15491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23745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23602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2667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28338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A3.5.7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31393"/>
                  </a:ext>
                </a:extLst>
              </a:tr>
              <a:tr h="233854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A4.1.4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7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662107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Plex" id="{400AFF57-8B96-B446-8745-2AECC499FF09}" vid="{FAA52385-E2D2-C649-89B8-E6FEAA697922}"/>
    </a:ext>
  </a:extLst>
</a:theme>
</file>

<file path=ppt/theme/theme2.xml><?xml version="1.0" encoding="utf-8"?>
<a:theme xmlns:a="http://schemas.openxmlformats.org/drawingml/2006/main" name="1_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Apresentação1" id="{F8F070C5-8E27-0E40-8060-0751D3E3B941}" vid="{3D1E2580-CDCB-B94D-88D9-A25308E26F91}"/>
    </a:ext>
  </a:extLst>
</a:theme>
</file>

<file path=ppt/theme/theme3.xml><?xml version="1.0" encoding="utf-8"?>
<a:theme xmlns:a="http://schemas.openxmlformats.org/drawingml/2006/main" name="01 - Footer + EL Logo">
  <a:themeElements>
    <a:clrScheme name="Custom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01 - Footer + EL Logo">
  <a:themeElements>
    <a:clrScheme name="Custom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_template - IBM_expertlabs_presentation" id="{50821E59-CDD1-224B-90EE-3DA1C6B9CAEC}" vid="{DD48384B-AC6F-A54D-8F52-57725C5A4697}"/>
    </a:ext>
  </a:extLst>
</a:theme>
</file>

<file path=ppt/theme/theme5.xml><?xml version="1.0" encoding="utf-8"?>
<a:theme xmlns:a="http://schemas.openxmlformats.org/drawingml/2006/main" name="2_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6.xml><?xml version="1.0" encoding="utf-8"?>
<a:theme xmlns:a="http://schemas.openxmlformats.org/drawingml/2006/main" name="Office Theme">
  <a:themeElements>
    <a:clrScheme name="CIMB">
      <a:dk1>
        <a:srgbClr val="000000"/>
      </a:dk1>
      <a:lt1>
        <a:srgbClr val="FFFFFF"/>
      </a:lt1>
      <a:dk2>
        <a:srgbClr val="730209"/>
      </a:dk2>
      <a:lt2>
        <a:srgbClr val="E81F1F"/>
      </a:lt2>
      <a:accent1>
        <a:srgbClr val="740408"/>
      </a:accent1>
      <a:accent2>
        <a:srgbClr val="E8221D"/>
      </a:accent2>
      <a:accent3>
        <a:srgbClr val="262726"/>
      </a:accent3>
      <a:accent4>
        <a:srgbClr val="0532FD"/>
      </a:accent4>
      <a:accent5>
        <a:srgbClr val="B2B3B2"/>
      </a:accent5>
      <a:accent6>
        <a:srgbClr val="E5E6E5"/>
      </a:accent6>
      <a:hlink>
        <a:srgbClr val="E8221E"/>
      </a:hlink>
      <a:folHlink>
        <a:srgbClr val="E822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67885</TotalTime>
  <Words>1605</Words>
  <Application>Microsoft Macintosh PowerPoint</Application>
  <PresentationFormat>On-screen Show (16:9)</PresentationFormat>
  <Paragraphs>313</Paragraphs>
  <Slides>16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 Regular</vt:lpstr>
      <vt:lpstr>Arial</vt:lpstr>
      <vt:lpstr>Calibri</vt:lpstr>
      <vt:lpstr>Courier New</vt:lpstr>
      <vt:lpstr>IBM Plex Sans</vt:lpstr>
      <vt:lpstr>IBM Plex Sans ExtraLight</vt:lpstr>
      <vt:lpstr>IBM Plex Sans Light</vt:lpstr>
      <vt:lpstr>IBM Plex Sans SemiBold</vt:lpstr>
      <vt:lpstr>Open Sans</vt:lpstr>
      <vt:lpstr>Wingdings</vt:lpstr>
      <vt:lpstr>IBM Brand Template 2022</vt:lpstr>
      <vt:lpstr>1_IBM Brand Template 2022</vt:lpstr>
      <vt:lpstr>01 - Footer + EL Logo</vt:lpstr>
      <vt:lpstr>1_01 - Footer + EL Logo</vt:lpstr>
      <vt:lpstr>2_IBM Brand Template 2022</vt:lpstr>
      <vt:lpstr>Office Theme</vt:lpstr>
      <vt:lpstr>UOB ML Ops PoC Functional Showcase</vt:lpstr>
      <vt:lpstr>Schedule</vt:lpstr>
      <vt:lpstr>Agenda – Day 1</vt:lpstr>
      <vt:lpstr>Personas – Day 1</vt:lpstr>
      <vt:lpstr>Flow of Functional Walkthrough</vt:lpstr>
      <vt:lpstr>Flow of Functional Walkthrough</vt:lpstr>
      <vt:lpstr>Project and Data Access</vt:lpstr>
      <vt:lpstr>Showcase – Day 1</vt:lpstr>
      <vt:lpstr>Project and Data Access</vt:lpstr>
      <vt:lpstr>Data Transformation and Visualization  </vt:lpstr>
      <vt:lpstr>Showcase – Day 1</vt:lpstr>
      <vt:lpstr>Data Transformation and Visualization  </vt:lpstr>
      <vt:lpstr>Covered Functional Criteria</vt:lpstr>
      <vt:lpstr>Showcase – Day 1</vt:lpstr>
      <vt:lpstr>Projects and Data Access</vt:lpstr>
      <vt:lpstr>Projects and Data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IBM Plex® variant</dc:title>
  <dc:creator>Liz Sadler</dc:creator>
  <cp:lastModifiedBy>Eddy Kim</cp:lastModifiedBy>
  <cp:revision>244</cp:revision>
  <cp:lastPrinted>2019-04-25T15:14:05Z</cp:lastPrinted>
  <dcterms:created xsi:type="dcterms:W3CDTF">2022-02-14T15:34:31Z</dcterms:created>
  <dcterms:modified xsi:type="dcterms:W3CDTF">2023-07-14T11:34:24Z</dcterms:modified>
</cp:coreProperties>
</file>