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1474721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60"/>
  </p:normalViewPr>
  <p:slideViewPr>
    <p:cSldViewPr snapToGrid="0">
      <p:cViewPr varScale="1">
        <p:scale>
          <a:sx n="121" d="100"/>
          <a:sy n="12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0422A9-922A-4E4F-B727-B525675C625A}"/>
              </a:ext>
            </a:extLst>
          </p:cNvPr>
          <p:cNvSpPr/>
          <p:nvPr userDrawn="1"/>
        </p:nvSpPr>
        <p:spPr>
          <a:xfrm flipH="1">
            <a:off x="-1" y="1014984"/>
            <a:ext cx="12192000" cy="584301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sitting on the keyboard of a computer&#10;&#10;Description automatically generated">
            <a:extLst>
              <a:ext uri="{FF2B5EF4-FFF2-40B4-BE49-F238E27FC236}">
                <a16:creationId xmlns:a16="http://schemas.microsoft.com/office/drawing/2014/main" id="{6A9DED77-DBCE-DC4D-8770-F75B19BD0F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" b="-69769"/>
          <a:stretch/>
        </p:blipFill>
        <p:spPr>
          <a:xfrm>
            <a:off x="7051040" y="1014984"/>
            <a:ext cx="4708144" cy="4997037"/>
          </a:xfrm>
          <a:prstGeom prst="chevron">
            <a:avLst>
              <a:gd name="adj" fmla="val 41685"/>
            </a:avLst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4D99B0F-C74E-0A4A-A29F-1A3A9B5E0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4078" y="2591993"/>
            <a:ext cx="3602716" cy="1077705"/>
          </a:xfrm>
          <a:prstGeom prst="rect">
            <a:avLst/>
          </a:prstGeom>
        </p:spPr>
        <p:txBody>
          <a:bodyPr lIns="0" anchor="t"/>
          <a:lstStyle>
            <a:lvl1pPr algn="l">
              <a:defRPr sz="40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8DA96486-0E3E-504B-AC66-E1454D3122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4078" y="3810201"/>
            <a:ext cx="3602716" cy="296377"/>
          </a:xfrm>
          <a:prstGeom prst="rect">
            <a:avLst/>
          </a:prstGeom>
        </p:spPr>
        <p:txBody>
          <a:bodyPr vert="horz" lIns="51323" tIns="25667" rIns="51323" bIns="25667"/>
          <a:lstStyle>
            <a:lvl1pPr marL="0" indent="0" algn="l">
              <a:buFont typeface="Courier New" charset="0"/>
              <a:buNone/>
              <a:defRPr sz="18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685800" indent="-228600">
              <a:buFont typeface="Courier New" charset="0"/>
              <a:buChar char="o"/>
              <a:defRPr sz="12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1143000" indent="-228600">
              <a:buFont typeface="Courier New" charset="0"/>
              <a:buChar char="o"/>
              <a:defRPr sz="12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600200" indent="-228600">
              <a:buFont typeface="Courier New" charset="0"/>
              <a:buChar char="o"/>
              <a:defRPr sz="12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2057400" indent="-228600">
              <a:buFont typeface="Courier New" charset="0"/>
              <a:buChar char="o"/>
              <a:defRPr sz="12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6588D0-0FFA-B34F-91F9-8EE2E7D375FC}"/>
              </a:ext>
            </a:extLst>
          </p:cNvPr>
          <p:cNvSpPr/>
          <p:nvPr userDrawn="1"/>
        </p:nvSpPr>
        <p:spPr>
          <a:xfrm flipH="1">
            <a:off x="6374407" y="1015060"/>
            <a:ext cx="2641602" cy="2500376"/>
          </a:xfrm>
          <a:prstGeom prst="parallelogram">
            <a:avLst>
              <a:gd name="adj" fmla="val 77173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1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7B334C0F-A455-9B4A-9B34-04A23A60071E}"/>
              </a:ext>
            </a:extLst>
          </p:cNvPr>
          <p:cNvSpPr/>
          <p:nvPr userDrawn="1"/>
        </p:nvSpPr>
        <p:spPr>
          <a:xfrm>
            <a:off x="6374407" y="3515285"/>
            <a:ext cx="2641602" cy="2500376"/>
          </a:xfrm>
          <a:prstGeom prst="parallelogram">
            <a:avLst>
              <a:gd name="adj" fmla="val 76360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1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erson sitting on a table&#10;&#10;Description automatically generated">
            <a:extLst>
              <a:ext uri="{FF2B5EF4-FFF2-40B4-BE49-F238E27FC236}">
                <a16:creationId xmlns:a16="http://schemas.microsoft.com/office/drawing/2014/main" id="{151EFC94-CA13-394A-91FA-2DA609EBF6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7116062" y="3510367"/>
            <a:ext cx="4643122" cy="2500377"/>
          </a:xfrm>
          <a:prstGeom prst="parallelogram">
            <a:avLst>
              <a:gd name="adj" fmla="val 76199"/>
            </a:avLst>
          </a:prstGeom>
        </p:spPr>
      </p:pic>
      <p:sp>
        <p:nvSpPr>
          <p:cNvPr id="18" name="Parallelogram 17">
            <a:extLst>
              <a:ext uri="{FF2B5EF4-FFF2-40B4-BE49-F238E27FC236}">
                <a16:creationId xmlns:a16="http://schemas.microsoft.com/office/drawing/2014/main" id="{EEF5C496-15DF-4E48-9F07-546EDC421721}"/>
              </a:ext>
            </a:extLst>
          </p:cNvPr>
          <p:cNvSpPr/>
          <p:nvPr userDrawn="1"/>
        </p:nvSpPr>
        <p:spPr>
          <a:xfrm>
            <a:off x="7116062" y="3515285"/>
            <a:ext cx="4643122" cy="2500376"/>
          </a:xfrm>
          <a:prstGeom prst="parallelogram">
            <a:avLst>
              <a:gd name="adj" fmla="val 75954"/>
            </a:avLst>
          </a:prstGeom>
          <a:gradFill>
            <a:gsLst>
              <a:gs pos="0">
                <a:schemeClr val="accent2">
                  <a:alpha val="28000"/>
                </a:schemeClr>
              </a:gs>
              <a:gs pos="100000">
                <a:schemeClr val="bg1">
                  <a:alpha val="5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B295-0CDA-6D4F-93FD-0A38D713B30E}"/>
              </a:ext>
            </a:extLst>
          </p:cNvPr>
          <p:cNvSpPr/>
          <p:nvPr userDrawn="1"/>
        </p:nvSpPr>
        <p:spPr>
          <a:xfrm flipH="1">
            <a:off x="432814" y="6010743"/>
            <a:ext cx="11326370" cy="847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161E6F-F80E-3147-A2AC-D218619FFDDC}"/>
              </a:ext>
            </a:extLst>
          </p:cNvPr>
          <p:cNvSpPr txBox="1"/>
          <p:nvPr userDrawn="1"/>
        </p:nvSpPr>
        <p:spPr>
          <a:xfrm>
            <a:off x="9008478" y="6522793"/>
            <a:ext cx="1469571" cy="2308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  <a:latin typeface="IBM Plex Sans" panose="020B0503050203000203" pitchFamily="34" charset="0"/>
              </a:rPr>
              <a:t>© </a:t>
            </a:r>
            <a:r>
              <a:rPr lang="en-US" sz="900" dirty="0">
                <a:solidFill>
                  <a:schemeClr val="bg1"/>
                </a:solidFill>
                <a:latin typeface="IBM Plex Sans" panose="020B0503050203000203" pitchFamily="34" charset="0"/>
              </a:rPr>
              <a:t>IBM Confidential 2023</a:t>
            </a:r>
            <a:endParaRPr lang="en-US" sz="900" b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FEA1A60-8B94-4748-B188-880F8B1925AF}"/>
              </a:ext>
            </a:extLst>
          </p:cNvPr>
          <p:cNvSpPr/>
          <p:nvPr userDrawn="1"/>
        </p:nvSpPr>
        <p:spPr>
          <a:xfrm flipH="1">
            <a:off x="4299855" y="1015060"/>
            <a:ext cx="3994792" cy="2500376"/>
          </a:xfrm>
          <a:prstGeom prst="parallelogram">
            <a:avLst>
              <a:gd name="adj" fmla="val 77173"/>
            </a:avLst>
          </a:prstGeom>
          <a:gradFill>
            <a:gsLst>
              <a:gs pos="0">
                <a:schemeClr val="accent2">
                  <a:alpha val="69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78F11A1B-5042-A048-B9C8-3588D198100A}"/>
              </a:ext>
            </a:extLst>
          </p:cNvPr>
          <p:cNvSpPr/>
          <p:nvPr userDrawn="1"/>
        </p:nvSpPr>
        <p:spPr>
          <a:xfrm>
            <a:off x="4299857" y="3515285"/>
            <a:ext cx="3994792" cy="2500376"/>
          </a:xfrm>
          <a:prstGeom prst="parallelogram">
            <a:avLst>
              <a:gd name="adj" fmla="val 7636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14C0F-15C8-95EB-0109-CD8CABA173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340" y="125128"/>
            <a:ext cx="523857" cy="2381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59D6FB-1C34-728B-A329-63204B41EF08}"/>
              </a:ext>
            </a:extLst>
          </p:cNvPr>
          <p:cNvCxnSpPr>
            <a:cxnSpLocks/>
          </p:cNvCxnSpPr>
          <p:nvPr userDrawn="1"/>
        </p:nvCxnSpPr>
        <p:spPr>
          <a:xfrm>
            <a:off x="11231817" y="131752"/>
            <a:ext cx="0" cy="231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OB - Right By You">
            <a:extLst>
              <a:ext uri="{FF2B5EF4-FFF2-40B4-BE49-F238E27FC236}">
                <a16:creationId xmlns:a16="http://schemas.microsoft.com/office/drawing/2014/main" id="{844DC7A4-CA9C-E831-8FB6-08B55A9572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15437" y="67905"/>
            <a:ext cx="69547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8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57810-FF58-864D-AB33-72DFF324AACD}"/>
              </a:ext>
            </a:extLst>
          </p:cNvPr>
          <p:cNvSpPr/>
          <p:nvPr userDrawn="1"/>
        </p:nvSpPr>
        <p:spPr>
          <a:xfrm>
            <a:off x="0" y="444500"/>
            <a:ext cx="12192000" cy="7943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E8F0D88E-A4E1-4548-910E-1E3AAA2123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256" y="1562100"/>
            <a:ext cx="11442921" cy="4574540"/>
          </a:xfrm>
          <a:prstGeom prst="rect">
            <a:avLst/>
          </a:prstGeom>
        </p:spPr>
        <p:txBody>
          <a:bodyPr vert="horz" lIns="51323" tIns="25667" rIns="51323" bIns="25667"/>
          <a:lstStyle>
            <a:lvl1pPr marL="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4572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9144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3716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8288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ADDAC4E-3876-5440-8487-4FDEF7F5B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255" y="627140"/>
            <a:ext cx="11442922" cy="429116"/>
          </a:xfrm>
          <a:prstGeom prst="rect">
            <a:avLst/>
          </a:prstGeom>
        </p:spPr>
        <p:txBody>
          <a:bodyPr lIns="0" anchor="t"/>
          <a:lstStyle>
            <a:lvl1pPr>
              <a:defRPr sz="24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85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57810-FF58-864D-AB33-72DFF324AACD}"/>
              </a:ext>
            </a:extLst>
          </p:cNvPr>
          <p:cNvSpPr/>
          <p:nvPr userDrawn="1"/>
        </p:nvSpPr>
        <p:spPr>
          <a:xfrm>
            <a:off x="0" y="444500"/>
            <a:ext cx="12192000" cy="7943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ADDAC4E-3876-5440-8487-4FDEF7F5B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255" y="627140"/>
            <a:ext cx="11442922" cy="429116"/>
          </a:xfrm>
          <a:prstGeom prst="rect">
            <a:avLst/>
          </a:prstGeom>
        </p:spPr>
        <p:txBody>
          <a:bodyPr lIns="0" anchor="t"/>
          <a:lstStyle>
            <a:lvl1pPr>
              <a:defRPr sz="24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FE312-AB99-3C42-A1A3-D98C8BDA794A}"/>
              </a:ext>
            </a:extLst>
          </p:cNvPr>
          <p:cNvSpPr/>
          <p:nvPr userDrawn="1"/>
        </p:nvSpPr>
        <p:spPr>
          <a:xfrm>
            <a:off x="0" y="0"/>
            <a:ext cx="12192000" cy="444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8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033382" y="940733"/>
            <a:ext cx="7629428" cy="4670916"/>
          </a:xfrm>
          <a:prstGeom prst="rect">
            <a:avLst/>
          </a:prstGeom>
        </p:spPr>
        <p:txBody>
          <a:bodyPr vert="horz" lIns="51323" tIns="25667" rIns="51323" bIns="25667"/>
          <a:lstStyle>
            <a:lvl1pPr marL="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4572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9144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3716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8288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91389" y="940733"/>
            <a:ext cx="2916108" cy="1634139"/>
          </a:xfrm>
          <a:prstGeom prst="rect">
            <a:avLst/>
          </a:prstGeom>
        </p:spPr>
        <p:txBody>
          <a:bodyPr lIns="0" anchor="t"/>
          <a:lstStyle>
            <a:lvl1pPr>
              <a:defRPr sz="2400" b="0" i="0">
                <a:solidFill>
                  <a:schemeClr val="accent2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40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DE3AE-5301-6A4C-A97D-683704BC7F6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8102278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8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2822F7-EB6E-5248-B200-EFB52F877C86}"/>
              </a:ext>
            </a:extLst>
          </p:cNvPr>
          <p:cNvSpPr/>
          <p:nvPr userDrawn="1"/>
        </p:nvSpPr>
        <p:spPr>
          <a:xfrm>
            <a:off x="6095470" y="1066800"/>
            <a:ext cx="6096530" cy="4572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632462" y="3172475"/>
            <a:ext cx="3381791" cy="1135085"/>
          </a:xfrm>
          <a:prstGeom prst="rect">
            <a:avLst/>
          </a:prstGeom>
        </p:spPr>
        <p:txBody>
          <a:bodyPr lIns="0" anchor="t"/>
          <a:lstStyle>
            <a:lvl1pPr>
              <a:defRPr sz="3600" b="0" i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537EEA-CE9F-5E40-9751-6F612638AB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32992" y="2126089"/>
            <a:ext cx="1690687" cy="850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solidFill>
                  <a:schemeClr val="accent6">
                    <a:lumMod val="90000"/>
                  </a:schemeClr>
                </a:solidFill>
                <a:effectLst/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8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, window, drawing, light&#10;&#10;Description automatically generated">
            <a:extLst>
              <a:ext uri="{FF2B5EF4-FFF2-40B4-BE49-F238E27FC236}">
                <a16:creationId xmlns:a16="http://schemas.microsoft.com/office/drawing/2014/main" id="{7CA5FD38-C65E-4745-A8B2-0E398DDE4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3727" y="2927967"/>
            <a:ext cx="2204545" cy="10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4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CCD031-269F-024B-AB8D-BCDF951314E4}"/>
              </a:ext>
            </a:extLst>
          </p:cNvPr>
          <p:cNvSpPr/>
          <p:nvPr userDrawn="1"/>
        </p:nvSpPr>
        <p:spPr>
          <a:xfrm>
            <a:off x="-1238491" y="656169"/>
            <a:ext cx="277792" cy="277792"/>
          </a:xfrm>
          <a:prstGeom prst="rect">
            <a:avLst/>
          </a:prstGeom>
          <a:solidFill>
            <a:srgbClr val="E42A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6DA58-B2AE-2945-A06E-BB0942FE897B}"/>
              </a:ext>
            </a:extLst>
          </p:cNvPr>
          <p:cNvSpPr/>
          <p:nvPr userDrawn="1"/>
        </p:nvSpPr>
        <p:spPr>
          <a:xfrm>
            <a:off x="-902825" y="656169"/>
            <a:ext cx="277792" cy="277792"/>
          </a:xfrm>
          <a:prstGeom prst="rect">
            <a:avLst/>
          </a:prstGeom>
          <a:solidFill>
            <a:srgbClr val="EE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C21998-62A1-474D-8ADC-739CB37ED7F8}"/>
              </a:ext>
            </a:extLst>
          </p:cNvPr>
          <p:cNvSpPr/>
          <p:nvPr userDrawn="1"/>
        </p:nvSpPr>
        <p:spPr>
          <a:xfrm>
            <a:off x="-561373" y="656169"/>
            <a:ext cx="277792" cy="2777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C1E4D-60CD-274B-B518-3C9878DE859F}"/>
              </a:ext>
            </a:extLst>
          </p:cNvPr>
          <p:cNvSpPr/>
          <p:nvPr userDrawn="1"/>
        </p:nvSpPr>
        <p:spPr>
          <a:xfrm>
            <a:off x="-1238491" y="1014984"/>
            <a:ext cx="277792" cy="2777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35FE7-E8D6-DF4D-B582-7F43427A714B}"/>
              </a:ext>
            </a:extLst>
          </p:cNvPr>
          <p:cNvSpPr/>
          <p:nvPr userDrawn="1"/>
        </p:nvSpPr>
        <p:spPr>
          <a:xfrm>
            <a:off x="-902825" y="1014984"/>
            <a:ext cx="277792" cy="277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148CC-752D-4742-80B4-E718FB095068}"/>
              </a:ext>
            </a:extLst>
          </p:cNvPr>
          <p:cNvSpPr/>
          <p:nvPr userDrawn="1"/>
        </p:nvSpPr>
        <p:spPr>
          <a:xfrm>
            <a:off x="-561373" y="1014984"/>
            <a:ext cx="277792" cy="277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 Same-side Corner of Rectangle 7">
            <a:extLst>
              <a:ext uri="{FF2B5EF4-FFF2-40B4-BE49-F238E27FC236}">
                <a16:creationId xmlns:a16="http://schemas.microsoft.com/office/drawing/2014/main" id="{4E790A89-DC7E-2449-BA68-9A166111876E}"/>
              </a:ext>
            </a:extLst>
          </p:cNvPr>
          <p:cNvSpPr/>
          <p:nvPr userDrawn="1"/>
        </p:nvSpPr>
        <p:spPr>
          <a:xfrm rot="5400000">
            <a:off x="178761" y="6262321"/>
            <a:ext cx="337753" cy="6952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42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2CE183-16CF-8343-B24C-EAF6F79E1DB5}"/>
              </a:ext>
            </a:extLst>
          </p:cNvPr>
          <p:cNvSpPr txBox="1">
            <a:spLocks/>
          </p:cNvSpPr>
          <p:nvPr userDrawn="1"/>
        </p:nvSpPr>
        <p:spPr>
          <a:xfrm>
            <a:off x="159026" y="6441082"/>
            <a:ext cx="536250" cy="365125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CAB7D1-9C8D-9B4A-9550-561F0B9D52A2}" type="slidenum">
              <a:rPr lang="en-US" sz="900" b="0" smtClean="0">
                <a:solidFill>
                  <a:schemeClr val="bg1"/>
                </a:solidFill>
                <a:latin typeface="IBM Plex Sans" panose="020B0503050203000203" pitchFamily="34" charset="0"/>
              </a:rPr>
              <a:pPr/>
              <a:t>‹#›</a:t>
            </a:fld>
            <a:endParaRPr lang="en-US" sz="900" b="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FCC77-54B1-3D44-987D-ADCE1E621CA6}"/>
              </a:ext>
            </a:extLst>
          </p:cNvPr>
          <p:cNvSpPr txBox="1"/>
          <p:nvPr userDrawn="1"/>
        </p:nvSpPr>
        <p:spPr>
          <a:xfrm>
            <a:off x="819536" y="6522793"/>
            <a:ext cx="1821619" cy="2308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panose="020B0503050203000203" pitchFamily="34" charset="0"/>
              </a:rPr>
              <a:t>|   ©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panose="020B0503050203000203" pitchFamily="34" charset="0"/>
              </a:rPr>
              <a:t>IBM Confidential 2023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IBM Plex Sans" panose="020B050305020300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A931C3-E307-4A41-8B61-1B6B064351A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1025" y="121813"/>
            <a:ext cx="523857" cy="2381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16E3C8-67CD-4A4D-B38B-B531D7BC85D8}"/>
              </a:ext>
            </a:extLst>
          </p:cNvPr>
          <p:cNvCxnSpPr>
            <a:cxnSpLocks/>
          </p:cNvCxnSpPr>
          <p:nvPr userDrawn="1"/>
        </p:nvCxnSpPr>
        <p:spPr>
          <a:xfrm>
            <a:off x="11228502" y="128437"/>
            <a:ext cx="0" cy="231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UOB - Right By You">
            <a:extLst>
              <a:ext uri="{FF2B5EF4-FFF2-40B4-BE49-F238E27FC236}">
                <a16:creationId xmlns:a16="http://schemas.microsoft.com/office/drawing/2014/main" id="{A2BEEE82-33A0-60B6-CF8B-6A3EA78ED9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12122" y="64590"/>
            <a:ext cx="69547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00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6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5" Type="http://schemas.openxmlformats.org/officeDocument/2006/relationships/image" Target="../media/image19.jp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CF14A3-D1C6-617E-289C-F704D64B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POC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08DB-811B-DCE2-202E-2ECE04208C0C}"/>
              </a:ext>
            </a:extLst>
          </p:cNvPr>
          <p:cNvSpPr txBox="1"/>
          <p:nvPr/>
        </p:nvSpPr>
        <p:spPr>
          <a:xfrm>
            <a:off x="10091888" y="4451475"/>
            <a:ext cx="169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Anup Kumar,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D&amp;AI APAC CTO and DE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06E7EF-53B8-45F3-D0A1-847D0F247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5067" y="5201551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623D05-2EB5-FC2E-1170-F582773C4D30}"/>
              </a:ext>
            </a:extLst>
          </p:cNvPr>
          <p:cNvSpPr txBox="1"/>
          <p:nvPr/>
        </p:nvSpPr>
        <p:spPr>
          <a:xfrm>
            <a:off x="4013829" y="6126446"/>
            <a:ext cx="169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Wai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UOB A/C D&amp;AI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30FC6-1157-B26F-5CB9-DC2E1112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59" y="1640509"/>
            <a:ext cx="1015999" cy="1015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87A0E1-61C0-574A-32CE-DE0CB4B98EEE}"/>
              </a:ext>
            </a:extLst>
          </p:cNvPr>
          <p:cNvSpPr txBox="1"/>
          <p:nvPr/>
        </p:nvSpPr>
        <p:spPr>
          <a:xfrm>
            <a:off x="4275215" y="2656508"/>
            <a:ext cx="169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Sunny Panjabi,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D&amp;AI SME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6E6CD40-630E-6535-90E4-BD8DB57C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760" y="3389459"/>
            <a:ext cx="1015999" cy="10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E96511-1214-374B-194F-27071DCF0AC7}"/>
              </a:ext>
            </a:extLst>
          </p:cNvPr>
          <p:cNvSpPr txBox="1"/>
          <p:nvPr/>
        </p:nvSpPr>
        <p:spPr>
          <a:xfrm>
            <a:off x="300215" y="4381299"/>
            <a:ext cx="169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Derek WK Chan,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APAC D&amp;AI CE Leader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D5CB23C-AE60-5875-B544-C856D1CDC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0064" y="3390107"/>
            <a:ext cx="1015999" cy="10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DA7FE9-E356-6C79-53EE-5708ED1B754E}"/>
              </a:ext>
            </a:extLst>
          </p:cNvPr>
          <p:cNvSpPr txBox="1"/>
          <p:nvPr/>
        </p:nvSpPr>
        <p:spPr>
          <a:xfrm>
            <a:off x="4061519" y="4397113"/>
            <a:ext cx="169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Ashutosh Gaur,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Senior Data Scientist, CE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7C27264-5E5D-C122-771D-17A4D88E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9412" y="3389458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E8425F-CDD6-1140-FD4A-6AEB32B074F3}"/>
              </a:ext>
            </a:extLst>
          </p:cNvPr>
          <p:cNvSpPr txBox="1"/>
          <p:nvPr/>
        </p:nvSpPr>
        <p:spPr>
          <a:xfrm>
            <a:off x="2180868" y="4396463"/>
            <a:ext cx="169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Kanjinghat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Nijesh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Senior Data Scientist, CE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22C829D-4C75-BDC5-DBE8-0514B9AEA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9364" y="1658806"/>
            <a:ext cx="1015999" cy="10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1422A0-0C8F-9D8D-D3B2-BEF11393CE92}"/>
              </a:ext>
            </a:extLst>
          </p:cNvPr>
          <p:cNvSpPr txBox="1"/>
          <p:nvPr/>
        </p:nvSpPr>
        <p:spPr>
          <a:xfrm>
            <a:off x="6185024" y="2650646"/>
            <a:ext cx="169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Tan Long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Siau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Storage SME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06319762-24AC-E6E0-C770-47EAA985F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6365" y="5116821"/>
            <a:ext cx="1024992" cy="102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CB3950-4E18-5FEB-0831-7305E2BD0567}"/>
              </a:ext>
            </a:extLst>
          </p:cNvPr>
          <p:cNvSpPr txBox="1"/>
          <p:nvPr/>
        </p:nvSpPr>
        <p:spPr>
          <a:xfrm>
            <a:off x="6086522" y="6123826"/>
            <a:ext cx="169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Michelle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Shwe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UOB A/C CSM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8C99C-7C7F-0B1E-34E8-93CF890BA4ED}"/>
              </a:ext>
            </a:extLst>
          </p:cNvPr>
          <p:cNvSpPr txBox="1"/>
          <p:nvPr/>
        </p:nvSpPr>
        <p:spPr>
          <a:xfrm>
            <a:off x="293527" y="2555227"/>
            <a:ext cx="169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John Isaac,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D&amp;AI CSM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3819F05C-D55B-D21B-D63A-DF013B93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9871" y="3389458"/>
            <a:ext cx="1015999" cy="10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E85ED1-DB8B-3A51-5E56-A0161B4D7F48}"/>
              </a:ext>
            </a:extLst>
          </p:cNvPr>
          <p:cNvSpPr txBox="1"/>
          <p:nvPr/>
        </p:nvSpPr>
        <p:spPr>
          <a:xfrm>
            <a:off x="5942170" y="4396463"/>
            <a:ext cx="169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srgbClr val="121619"/>
                </a:solidFill>
                <a:effectLst/>
                <a:uLnTx/>
                <a:uFillTx/>
                <a:latin typeface="IBMPlexSans" panose="020B0503050203000203" pitchFamily="34" charset="0"/>
                <a:ea typeface="+mn-ea"/>
                <a:cs typeface="+mn-cs"/>
              </a:rPr>
              <a:t>Eddy Kim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Engineer, 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D9B80-E6E9-033D-7E3C-21C9038DCB81}"/>
              </a:ext>
            </a:extLst>
          </p:cNvPr>
          <p:cNvSpPr txBox="1"/>
          <p:nvPr/>
        </p:nvSpPr>
        <p:spPr>
          <a:xfrm>
            <a:off x="2176983" y="6098464"/>
            <a:ext cx="169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Denise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Seah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UOB A/C Exec</a:t>
            </a:r>
          </a:p>
        </p:txBody>
      </p:sp>
      <p:pic>
        <p:nvPicPr>
          <p:cNvPr id="18" name="Picture 24">
            <a:extLst>
              <a:ext uri="{FF2B5EF4-FFF2-40B4-BE49-F238E27FC236}">
                <a16:creationId xmlns:a16="http://schemas.microsoft.com/office/drawing/2014/main" id="{5BE570D7-93A4-3492-C9AC-110BD431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603" y="5116821"/>
            <a:ext cx="996809" cy="99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892F33AD-3DE5-C851-58CD-12346ED4E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17622" y="5116821"/>
            <a:ext cx="994591" cy="99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7DDBC7-143A-CF93-6BE2-C8269F4EB8A3}"/>
              </a:ext>
            </a:extLst>
          </p:cNvPr>
          <p:cNvSpPr txBox="1"/>
          <p:nvPr/>
        </p:nvSpPr>
        <p:spPr>
          <a:xfrm>
            <a:off x="8068373" y="6092876"/>
            <a:ext cx="169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Sandesh Udupa,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UOB A/C Tech Lead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0742AC-E935-5581-1074-28F76EB45A1F}"/>
              </a:ext>
            </a:extLst>
          </p:cNvPr>
          <p:cNvSpPr txBox="1"/>
          <p:nvPr/>
        </p:nvSpPr>
        <p:spPr>
          <a:xfrm>
            <a:off x="9948307" y="5477323"/>
            <a:ext cx="2243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A/C – UOB Account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SME – Subject Matter Expert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D&amp;AI – Data &amp; 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 –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Distinguished Engineer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CSM – Customer Success Manager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 – Client Engineering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3ED528F-1716-1FF6-DA3B-BF74DC2A81EE}"/>
              </a:ext>
            </a:extLst>
          </p:cNvPr>
          <p:cNvSpPr/>
          <p:nvPr/>
        </p:nvSpPr>
        <p:spPr>
          <a:xfrm>
            <a:off x="2320971" y="1438652"/>
            <a:ext cx="5531868" cy="1612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4FDD93-C22C-9B7B-B879-0A83D0C0CD04}"/>
              </a:ext>
            </a:extLst>
          </p:cNvPr>
          <p:cNvSpPr/>
          <p:nvPr/>
        </p:nvSpPr>
        <p:spPr>
          <a:xfrm>
            <a:off x="198997" y="3235419"/>
            <a:ext cx="9562463" cy="15681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41E6C7E-7CBA-43BF-5769-5770C1ACA55B}"/>
              </a:ext>
            </a:extLst>
          </p:cNvPr>
          <p:cNvSpPr/>
          <p:nvPr/>
        </p:nvSpPr>
        <p:spPr>
          <a:xfrm>
            <a:off x="198997" y="1409347"/>
            <a:ext cx="1958129" cy="1630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1C42C80-0978-D1D8-0292-E8DCF7BCA696}"/>
              </a:ext>
            </a:extLst>
          </p:cNvPr>
          <p:cNvSpPr/>
          <p:nvPr/>
        </p:nvSpPr>
        <p:spPr>
          <a:xfrm>
            <a:off x="2286000" y="4925459"/>
            <a:ext cx="7367397" cy="15681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B32C0F-E6FD-7597-3BE2-8E49A57E7E01}"/>
              </a:ext>
            </a:extLst>
          </p:cNvPr>
          <p:cNvSpPr/>
          <p:nvPr/>
        </p:nvSpPr>
        <p:spPr>
          <a:xfrm>
            <a:off x="2518533" y="1338282"/>
            <a:ext cx="1234458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Pre-sales SMEs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175F8E-7517-3F2E-7ADE-2AEC0FA4328E}"/>
              </a:ext>
            </a:extLst>
          </p:cNvPr>
          <p:cNvSpPr/>
          <p:nvPr/>
        </p:nvSpPr>
        <p:spPr>
          <a:xfrm>
            <a:off x="2465288" y="3095858"/>
            <a:ext cx="1463773" cy="17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Client Engineering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B7509F-9AFF-C6B3-6698-88F8C1ED5F4E}"/>
              </a:ext>
            </a:extLst>
          </p:cNvPr>
          <p:cNvSpPr/>
          <p:nvPr/>
        </p:nvSpPr>
        <p:spPr>
          <a:xfrm>
            <a:off x="2456913" y="4845722"/>
            <a:ext cx="1074614" cy="142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 Team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7CD064-1205-E36D-A8B8-48E81DB2B039}"/>
              </a:ext>
            </a:extLst>
          </p:cNvPr>
          <p:cNvSpPr/>
          <p:nvPr/>
        </p:nvSpPr>
        <p:spPr>
          <a:xfrm>
            <a:off x="293527" y="1283509"/>
            <a:ext cx="566121" cy="248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CSM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3498C05-52BA-3C3B-7413-4F30A98E3D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567" y="1571503"/>
            <a:ext cx="1011709" cy="1011709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C875D89-6563-8AEA-FF6E-A412B956F04B}"/>
              </a:ext>
            </a:extLst>
          </p:cNvPr>
          <p:cNvSpPr/>
          <p:nvPr/>
        </p:nvSpPr>
        <p:spPr>
          <a:xfrm>
            <a:off x="10011132" y="3215415"/>
            <a:ext cx="1958129" cy="1630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965AC9-89C1-2E72-4077-EEC774DDEF6B}"/>
              </a:ext>
            </a:extLst>
          </p:cNvPr>
          <p:cNvSpPr/>
          <p:nvPr/>
        </p:nvSpPr>
        <p:spPr>
          <a:xfrm>
            <a:off x="10037567" y="3147006"/>
            <a:ext cx="1417659" cy="162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 sponsor 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F3093E67-26CC-EFD6-0EF0-BA657636E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9226" y="3439182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 person with her arms crossed&#10;&#10;Description automatically generated with medium confidence">
            <a:extLst>
              <a:ext uri="{FF2B5EF4-FFF2-40B4-BE49-F238E27FC236}">
                <a16:creationId xmlns:a16="http://schemas.microsoft.com/office/drawing/2014/main" id="{B320DAB4-02AC-E59C-297D-BB7F2EB4B2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69092" y="1629528"/>
            <a:ext cx="1146690" cy="11234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E31F5FA-4C83-E6C9-8CB7-E45B4F0465A2}"/>
              </a:ext>
            </a:extLst>
          </p:cNvPr>
          <p:cNvSpPr txBox="1"/>
          <p:nvPr/>
        </p:nvSpPr>
        <p:spPr>
          <a:xfrm>
            <a:off x="2383546" y="2697880"/>
            <a:ext cx="16930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 Hung Le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Senior D&amp;AI SME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1" name="Picture 40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45D9ED8A-ED4F-DAAD-D4F2-35BD334307A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09622" y="3393055"/>
            <a:ext cx="1015999" cy="10159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63EDF18-8A8D-B493-9CB3-7B59B5B0B0F4}"/>
              </a:ext>
            </a:extLst>
          </p:cNvPr>
          <p:cNvSpPr txBox="1"/>
          <p:nvPr/>
        </p:nvSpPr>
        <p:spPr>
          <a:xfrm>
            <a:off x="7192610" y="4367209"/>
            <a:ext cx="2450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121619"/>
                </a:solidFill>
                <a:effectLst/>
                <a:uLnTx/>
                <a:uFillTx/>
                <a:latin typeface="IBMPlexSans" panose="020B0503050203000203" pitchFamily="34" charset="0"/>
                <a:ea typeface="+mn-ea"/>
                <a:cs typeface="+mn-cs"/>
              </a:rPr>
              <a:t>Vavarly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21619"/>
                </a:solidFill>
                <a:effectLst/>
                <a:uLnTx/>
                <a:uFillTx/>
                <a:latin typeface="IBMPlexSans" panose="020B0503050203000203" pitchFamily="34" charset="0"/>
                <a:ea typeface="+mn-ea"/>
                <a:cs typeface="+mn-cs"/>
              </a:rPr>
              <a:t> Chong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Business Technology Leader, CE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E5D0A6A-7D42-4761-55CC-AA5573FBC92C}"/>
              </a:ext>
            </a:extLst>
          </p:cNvPr>
          <p:cNvSpPr/>
          <p:nvPr/>
        </p:nvSpPr>
        <p:spPr>
          <a:xfrm>
            <a:off x="8889519" y="1447972"/>
            <a:ext cx="1506224" cy="1630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5" name="Picture 44" descr="A person wearing glasses and a white shirt&#10;&#10;Description automatically generated with low confidence">
            <a:extLst>
              <a:ext uri="{FF2B5EF4-FFF2-40B4-BE49-F238E27FC236}">
                <a16:creationId xmlns:a16="http://schemas.microsoft.com/office/drawing/2014/main" id="{299B54CA-FEB5-2C99-557E-81860AFC9D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09633" y="1665448"/>
            <a:ext cx="1087528" cy="10875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1440C90-13DB-AE1D-D406-8E909F9DF40B}"/>
              </a:ext>
            </a:extLst>
          </p:cNvPr>
          <p:cNvSpPr/>
          <p:nvPr/>
        </p:nvSpPr>
        <p:spPr>
          <a:xfrm>
            <a:off x="8923910" y="1369466"/>
            <a:ext cx="1234458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Software COE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A5123A-20BB-C290-AF73-56AA41AAE81C}"/>
              </a:ext>
            </a:extLst>
          </p:cNvPr>
          <p:cNvSpPr txBox="1"/>
          <p:nvPr/>
        </p:nvSpPr>
        <p:spPr>
          <a:xfrm>
            <a:off x="9201620" y="2755426"/>
            <a:ext cx="88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Hongwei Jia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1372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IMB">
      <a:dk1>
        <a:srgbClr val="000000"/>
      </a:dk1>
      <a:lt1>
        <a:srgbClr val="FFFFFF"/>
      </a:lt1>
      <a:dk2>
        <a:srgbClr val="730209"/>
      </a:dk2>
      <a:lt2>
        <a:srgbClr val="E81F1F"/>
      </a:lt2>
      <a:accent1>
        <a:srgbClr val="740408"/>
      </a:accent1>
      <a:accent2>
        <a:srgbClr val="E8221D"/>
      </a:accent2>
      <a:accent3>
        <a:srgbClr val="262726"/>
      </a:accent3>
      <a:accent4>
        <a:srgbClr val="0532FD"/>
      </a:accent4>
      <a:accent5>
        <a:srgbClr val="B2B3B2"/>
      </a:accent5>
      <a:accent6>
        <a:srgbClr val="E5E6E5"/>
      </a:accent6>
      <a:hlink>
        <a:srgbClr val="E8221E"/>
      </a:hlink>
      <a:folHlink>
        <a:srgbClr val="E822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IBM Plex Sans</vt:lpstr>
      <vt:lpstr>IBMPlexSans</vt:lpstr>
      <vt:lpstr>1_Office Theme</vt:lpstr>
      <vt:lpstr>Introduction to the POC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POC Team</dc:title>
  <dc:creator>Sunny Panjabi</dc:creator>
  <cp:lastModifiedBy>Sunny Panjabi</cp:lastModifiedBy>
  <cp:revision>1</cp:revision>
  <dcterms:created xsi:type="dcterms:W3CDTF">2023-08-01T00:32:19Z</dcterms:created>
  <dcterms:modified xsi:type="dcterms:W3CDTF">2023-08-01T00:32:44Z</dcterms:modified>
</cp:coreProperties>
</file>