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4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5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6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5" r:id="rId2"/>
    <p:sldMasterId id="2147483709" r:id="rId3"/>
    <p:sldMasterId id="2147483743" r:id="rId4"/>
    <p:sldMasterId id="2147483777" r:id="rId5"/>
    <p:sldMasterId id="2147483839" r:id="rId6"/>
    <p:sldMasterId id="2147483872" r:id="rId7"/>
  </p:sldMasterIdLst>
  <p:notesMasterIdLst>
    <p:notesMasterId r:id="rId18"/>
  </p:notesMasterIdLst>
  <p:handoutMasterIdLst>
    <p:handoutMasterId r:id="rId19"/>
  </p:handoutMasterIdLst>
  <p:sldIdLst>
    <p:sldId id="256" r:id="rId8"/>
    <p:sldId id="2147473554" r:id="rId9"/>
    <p:sldId id="2147473483" r:id="rId10"/>
    <p:sldId id="2147473434" r:id="rId11"/>
    <p:sldId id="2147473435" r:id="rId12"/>
    <p:sldId id="2147473555" r:id="rId13"/>
    <p:sldId id="2147473556" r:id="rId14"/>
    <p:sldId id="2147473557" r:id="rId15"/>
    <p:sldId id="2147473558" r:id="rId16"/>
    <p:sldId id="21474735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EEF2F5"/>
    <a:srgbClr val="595959"/>
    <a:srgbClr val="E8221D"/>
    <a:srgbClr val="C00000"/>
    <a:srgbClr val="E42A18"/>
    <a:srgbClr val="FB1725"/>
    <a:srgbClr val="760F0C"/>
    <a:srgbClr val="3A0204"/>
    <a:srgbClr val="B7D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2" autoAdjust="0"/>
    <p:restoredTop sz="96234" autoAdjust="0"/>
  </p:normalViewPr>
  <p:slideViewPr>
    <p:cSldViewPr snapToGrid="0" snapToObjects="1">
      <p:cViewPr varScale="1">
        <p:scale>
          <a:sx n="103" d="100"/>
          <a:sy n="103" d="100"/>
        </p:scale>
        <p:origin x="208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4099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5C452-01AE-9747-B041-BD331E1541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4022E-FDD5-CE41-ADD3-BF3B0C32E247}" type="datetimeFigureOut">
              <a:rPr lang="en-US" smtClean="0"/>
              <a:t>8/1/23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244B-4C15-4648-B71A-FBE8CB996248}" type="datetimeFigureOut">
              <a:rPr lang="en-US" smtClean="0"/>
              <a:t>8/1/23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86084-F5DD-D04F-ACB4-2FD8EE534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9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86084-F5DD-D04F-ACB4-2FD8EE534A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5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0422A9-922A-4E4F-B727-B525675C625A}"/>
              </a:ext>
            </a:extLst>
          </p:cNvPr>
          <p:cNvSpPr/>
          <p:nvPr userDrawn="1"/>
        </p:nvSpPr>
        <p:spPr>
          <a:xfrm flipH="1">
            <a:off x="-1" y="1014984"/>
            <a:ext cx="12192000" cy="584301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sitting on the keyboard of a computer&#10;&#10;Description automatically generated">
            <a:extLst>
              <a:ext uri="{FF2B5EF4-FFF2-40B4-BE49-F238E27FC236}">
                <a16:creationId xmlns:a16="http://schemas.microsoft.com/office/drawing/2014/main" id="{6A9DED77-DBCE-DC4D-8770-F75B19BD0F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" b="-69769"/>
          <a:stretch/>
        </p:blipFill>
        <p:spPr>
          <a:xfrm>
            <a:off x="7051040" y="1014984"/>
            <a:ext cx="4708144" cy="4997037"/>
          </a:xfrm>
          <a:prstGeom prst="chevron">
            <a:avLst>
              <a:gd name="adj" fmla="val 41685"/>
            </a:avLst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4D99B0F-C74E-0A4A-A29F-1A3A9B5E0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4078" y="2591993"/>
            <a:ext cx="3602716" cy="1077705"/>
          </a:xfrm>
          <a:prstGeom prst="rect">
            <a:avLst/>
          </a:prstGeom>
        </p:spPr>
        <p:txBody>
          <a:bodyPr lIns="0" anchor="t"/>
          <a:lstStyle>
            <a:lvl1pPr algn="l">
              <a:defRPr sz="40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8DA96486-0E3E-504B-AC66-E1454D3122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4078" y="3810201"/>
            <a:ext cx="3602716" cy="296377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 algn="l">
              <a:buFont typeface="Courier New" charset="0"/>
              <a:buNone/>
              <a:defRPr sz="18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685800" indent="-228600">
              <a:buFont typeface="Courier New" charset="0"/>
              <a:buChar char="o"/>
              <a:defRPr sz="12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1143000" indent="-228600">
              <a:buFont typeface="Courier New" charset="0"/>
              <a:buChar char="o"/>
              <a:defRPr sz="12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600200" indent="-228600">
              <a:buFont typeface="Courier New" charset="0"/>
              <a:buChar char="o"/>
              <a:defRPr sz="12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2057400" indent="-228600">
              <a:buFont typeface="Courier New" charset="0"/>
              <a:buChar char="o"/>
              <a:defRPr sz="12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6588D0-0FFA-B34F-91F9-8EE2E7D375FC}"/>
              </a:ext>
            </a:extLst>
          </p:cNvPr>
          <p:cNvSpPr/>
          <p:nvPr userDrawn="1"/>
        </p:nvSpPr>
        <p:spPr>
          <a:xfrm flipH="1">
            <a:off x="6374407" y="1015060"/>
            <a:ext cx="2641602" cy="2500376"/>
          </a:xfrm>
          <a:prstGeom prst="parallelogram">
            <a:avLst>
              <a:gd name="adj" fmla="val 77173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7B334C0F-A455-9B4A-9B34-04A23A60071E}"/>
              </a:ext>
            </a:extLst>
          </p:cNvPr>
          <p:cNvSpPr/>
          <p:nvPr userDrawn="1"/>
        </p:nvSpPr>
        <p:spPr>
          <a:xfrm>
            <a:off x="6374407" y="3515285"/>
            <a:ext cx="2641602" cy="2500376"/>
          </a:xfrm>
          <a:prstGeom prst="parallelogram">
            <a:avLst>
              <a:gd name="adj" fmla="val 76360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erson sitting on a table&#10;&#10;Description automatically generated">
            <a:extLst>
              <a:ext uri="{FF2B5EF4-FFF2-40B4-BE49-F238E27FC236}">
                <a16:creationId xmlns:a16="http://schemas.microsoft.com/office/drawing/2014/main" id="{151EFC94-CA13-394A-91FA-2DA609EBF6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7116062" y="3510367"/>
            <a:ext cx="4643122" cy="2500377"/>
          </a:xfrm>
          <a:prstGeom prst="parallelogram">
            <a:avLst>
              <a:gd name="adj" fmla="val 76199"/>
            </a:avLst>
          </a:prstGeom>
        </p:spPr>
      </p:pic>
      <p:sp>
        <p:nvSpPr>
          <p:cNvPr id="18" name="Parallelogram 17">
            <a:extLst>
              <a:ext uri="{FF2B5EF4-FFF2-40B4-BE49-F238E27FC236}">
                <a16:creationId xmlns:a16="http://schemas.microsoft.com/office/drawing/2014/main" id="{EEF5C496-15DF-4E48-9F07-546EDC421721}"/>
              </a:ext>
            </a:extLst>
          </p:cNvPr>
          <p:cNvSpPr/>
          <p:nvPr userDrawn="1"/>
        </p:nvSpPr>
        <p:spPr>
          <a:xfrm>
            <a:off x="7116062" y="3515285"/>
            <a:ext cx="4643122" cy="2500376"/>
          </a:xfrm>
          <a:prstGeom prst="parallelogram">
            <a:avLst>
              <a:gd name="adj" fmla="val 75954"/>
            </a:avLst>
          </a:prstGeom>
          <a:gradFill>
            <a:gsLst>
              <a:gs pos="0">
                <a:schemeClr val="accent2">
                  <a:alpha val="28000"/>
                </a:schemeClr>
              </a:gs>
              <a:gs pos="100000">
                <a:schemeClr val="bg1">
                  <a:alpha val="5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B295-0CDA-6D4F-93FD-0A38D713B30E}"/>
              </a:ext>
            </a:extLst>
          </p:cNvPr>
          <p:cNvSpPr/>
          <p:nvPr userDrawn="1"/>
        </p:nvSpPr>
        <p:spPr>
          <a:xfrm flipH="1">
            <a:off x="432814" y="6010743"/>
            <a:ext cx="11326370" cy="847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161E6F-F80E-3147-A2AC-D218619FFDDC}"/>
              </a:ext>
            </a:extLst>
          </p:cNvPr>
          <p:cNvSpPr txBox="1"/>
          <p:nvPr userDrawn="1"/>
        </p:nvSpPr>
        <p:spPr>
          <a:xfrm>
            <a:off x="9008478" y="6522793"/>
            <a:ext cx="1469571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  <a:latin typeface="IBM Plex Sans" panose="020B0503050203000203" pitchFamily="34" charset="0"/>
              </a:rPr>
              <a:t>© </a:t>
            </a:r>
            <a:r>
              <a:rPr lang="en-US" sz="900" dirty="0">
                <a:solidFill>
                  <a:schemeClr val="bg1"/>
                </a:solidFill>
                <a:latin typeface="IBM Plex Sans" panose="020B0503050203000203" pitchFamily="34" charset="0"/>
              </a:rPr>
              <a:t>IBM Confidential 2023</a:t>
            </a:r>
            <a:endParaRPr lang="en-US" sz="900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FEA1A60-8B94-4748-B188-880F8B1925AF}"/>
              </a:ext>
            </a:extLst>
          </p:cNvPr>
          <p:cNvSpPr/>
          <p:nvPr userDrawn="1"/>
        </p:nvSpPr>
        <p:spPr>
          <a:xfrm flipH="1">
            <a:off x="4299855" y="1015060"/>
            <a:ext cx="3994792" cy="2500376"/>
          </a:xfrm>
          <a:prstGeom prst="parallelogram">
            <a:avLst>
              <a:gd name="adj" fmla="val 77173"/>
            </a:avLst>
          </a:prstGeom>
          <a:gradFill>
            <a:gsLst>
              <a:gs pos="0">
                <a:schemeClr val="accent2">
                  <a:alpha val="69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78F11A1B-5042-A048-B9C8-3588D198100A}"/>
              </a:ext>
            </a:extLst>
          </p:cNvPr>
          <p:cNvSpPr/>
          <p:nvPr userDrawn="1"/>
        </p:nvSpPr>
        <p:spPr>
          <a:xfrm>
            <a:off x="4299857" y="3515285"/>
            <a:ext cx="3994792" cy="2500376"/>
          </a:xfrm>
          <a:prstGeom prst="parallelogram">
            <a:avLst>
              <a:gd name="adj" fmla="val 7636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14C0F-15C8-95EB-0109-CD8CABA173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340" y="125128"/>
            <a:ext cx="523857" cy="2381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59D6FB-1C34-728B-A329-63204B41EF08}"/>
              </a:ext>
            </a:extLst>
          </p:cNvPr>
          <p:cNvCxnSpPr>
            <a:cxnSpLocks/>
          </p:cNvCxnSpPr>
          <p:nvPr userDrawn="1"/>
        </p:nvCxnSpPr>
        <p:spPr>
          <a:xfrm>
            <a:off x="11231817" y="131752"/>
            <a:ext cx="0" cy="231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OB - Right By You">
            <a:extLst>
              <a:ext uri="{FF2B5EF4-FFF2-40B4-BE49-F238E27FC236}">
                <a16:creationId xmlns:a16="http://schemas.microsoft.com/office/drawing/2014/main" id="{844DC7A4-CA9C-E831-8FB6-08B55A9572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15437" y="67905"/>
            <a:ext cx="69547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5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799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856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68617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796" indent="0">
              <a:buNone/>
              <a:defRPr/>
            </a:lvl3pPr>
            <a:lvl4pPr marL="579923" indent="0">
              <a:buNone/>
              <a:defRPr/>
            </a:lvl4pPr>
            <a:lvl5pPr marL="84236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3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415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929" y="3083849"/>
            <a:ext cx="1730144" cy="69030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817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00075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25" y="210312"/>
            <a:ext cx="5524575" cy="314404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126" y="6047132"/>
            <a:ext cx="2468622" cy="5715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078" y="6047132"/>
            <a:ext cx="2468622" cy="5715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1700" y="6268061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69703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12192000" cy="600075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14" tIns="45714" rIns="45714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1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25" y="210312"/>
            <a:ext cx="5524575" cy="228679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A05E1-C4FC-6CB8-4FF6-0C8D93ACE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1700" y="6268061"/>
            <a:ext cx="819043" cy="3048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126" y="6047132"/>
            <a:ext cx="2468622" cy="5715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078" y="6047132"/>
            <a:ext cx="2468622" cy="5715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6269421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25" y="210312"/>
            <a:ext cx="5524575" cy="2286794"/>
          </a:xfrm>
        </p:spPr>
        <p:txBody>
          <a:bodyPr/>
          <a:lstStyle>
            <a:lvl1pPr>
              <a:lnSpc>
                <a:spcPct val="100000"/>
              </a:lnSpc>
              <a:defRPr sz="4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B9281-0E53-739D-E17B-6D94770D30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1700" y="6268061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55630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25" y="210312"/>
            <a:ext cx="5524575" cy="228679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125" y="6239239"/>
            <a:ext cx="5524575" cy="381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DCEBD-8062-3355-4A71-D28385043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1700" y="6268061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74447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80919" y="284957"/>
            <a:ext cx="5523781" cy="6287294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28" y="210312"/>
            <a:ext cx="5049878" cy="523954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80" y="6267141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86020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80919" y="284957"/>
            <a:ext cx="5523781" cy="6287294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26" y="855662"/>
            <a:ext cx="5049180" cy="4668838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26" y="285750"/>
            <a:ext cx="5049180" cy="285750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E1290-FE86-28FE-CC32-A32973D2D1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80" y="6267141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8491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26" y="224028"/>
            <a:ext cx="2477765" cy="2286794"/>
          </a:xfrm>
        </p:spPr>
        <p:txBody>
          <a:bodyPr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0919" y="284957"/>
            <a:ext cx="2476178" cy="5715794"/>
          </a:xfrm>
        </p:spPr>
        <p:txBody>
          <a:bodyPr/>
          <a:lstStyle>
            <a:lvl1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30110" y="284957"/>
            <a:ext cx="2474590" cy="5715794"/>
          </a:xfrm>
        </p:spPr>
        <p:txBody>
          <a:bodyPr/>
          <a:lstStyle>
            <a:lvl1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F4D3A79-AFC3-BF88-B6CC-E6183F61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9264" y="6450369"/>
            <a:ext cx="135436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DCF13-4170-1EDA-F05B-655609585E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752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799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3400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25" y="224028"/>
            <a:ext cx="5524575" cy="1429544"/>
          </a:xfrm>
        </p:spPr>
        <p:txBody>
          <a:bodyPr rIns="457200"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1796CE7-FE67-2667-09E7-6A5DEF68A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69264" y="6450369"/>
            <a:ext cx="135436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A44BF-58DD-7FDA-8FF0-96DD7616B7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58496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190500"/>
            <a:ext cx="8569797" cy="4095750"/>
          </a:xfrm>
        </p:spPr>
        <p:txBody>
          <a:bodyPr/>
          <a:lstStyle>
            <a:lvl1pPr>
              <a:defRPr sz="8598" b="0" i="0">
                <a:solidFill>
                  <a:schemeClr val="tx2"/>
                </a:solidFill>
                <a:latin typeface="IBM Plex Sans ExtraLigh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0C9739F-E9DC-E9F7-C95C-1CC2D2A4AD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69264" y="6450369"/>
            <a:ext cx="135436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9283E-393C-983A-4DEF-680312DA49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50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26" y="224028"/>
            <a:ext cx="4953942" cy="1429544"/>
          </a:xfrm>
        </p:spPr>
        <p:txBody>
          <a:bodyPr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4382" y="224028"/>
            <a:ext cx="5520318" cy="4287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 marL="292549" indent="-292549"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2pPr>
            <a:lvl3pPr marL="548530" indent="-292549"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3pPr>
            <a:lvl4pPr marL="877648"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19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A15A1C-3CA6-9F1A-8EB1-9457489FC9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A9BFF-2196-C7EB-8D92-65A9197121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94497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25" y="201168"/>
            <a:ext cx="7330121" cy="485854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AC698F3-E0DB-1FF3-7445-7480226D1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69264" y="6450369"/>
            <a:ext cx="135436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37611-FC61-E2BE-9D7D-38E4AAB40E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99766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4125" y="4648200"/>
            <a:ext cx="5524575" cy="177165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2897" b="0" i="0">
                <a:solidFill>
                  <a:schemeClr val="accent1"/>
                </a:solidFill>
                <a:latin typeface="IBM Plex Sans ExtraLigh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0919" y="4648200"/>
            <a:ext cx="5523781" cy="177165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2897" b="0" i="0">
                <a:solidFill>
                  <a:schemeClr val="accent1"/>
                </a:solidFill>
                <a:latin typeface="IBM Plex Sans ExtraLigh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CC6925-298E-960E-CA92-0BC8FB18C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0919" y="284957"/>
            <a:ext cx="3809504" cy="3144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126" y="284957"/>
            <a:ext cx="3811091" cy="3144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1E6B91-2983-AF71-00DD-3FBCA7243F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609600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150790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301" y="213241"/>
            <a:ext cx="2474590" cy="953294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28523" y="214827"/>
            <a:ext cx="2474590" cy="951707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3316" y="213228"/>
            <a:ext cx="2475384" cy="953956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6"/>
            <a:ext cx="2474590" cy="1429544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05BEB-F3AA-BF3A-70A5-738D5EE71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6000750"/>
            <a:ext cx="2475384" cy="5715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73137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46275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19412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166534"/>
            <a:ext cx="2475384" cy="483652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167327"/>
            <a:ext cx="2476178" cy="483342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48034" y="1166534"/>
            <a:ext cx="2476178" cy="483342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AEFAA-EB42-1E87-74E6-FE0BC9198F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59823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284126" y="304800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00" y="201168"/>
            <a:ext cx="2474590" cy="266779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E26407-6C5D-60C9-0C0E-7B195B9AB4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201168"/>
            <a:ext cx="5523781" cy="266779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1pPr>
            <a:lvl2pPr marL="393113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2pPr>
            <a:lvl3pPr marL="749658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3pPr>
            <a:lvl4pPr marL="1142771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00" y="3238500"/>
            <a:ext cx="2474590" cy="2667000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316" y="3238500"/>
            <a:ext cx="5523781" cy="2667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1pPr>
            <a:lvl2pPr marL="393113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2pPr>
            <a:lvl3pPr marL="749658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3pPr>
            <a:lvl4pPr marL="1142771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180B3-2893-7D56-D6DE-1FBBB98BCFF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48638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3333316" y="4095750"/>
            <a:ext cx="857138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3333316" y="2000250"/>
            <a:ext cx="857138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3316" y="205740"/>
            <a:ext cx="2475384" cy="1429544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6"/>
            <a:ext cx="2474590" cy="1429544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05BEB-F3AA-BF3A-70A5-738D5EE71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6000750"/>
            <a:ext cx="2475384" cy="5715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284956"/>
            <a:ext cx="3809504" cy="1429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2190750"/>
            <a:ext cx="3809504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19" y="4286250"/>
            <a:ext cx="3809504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316" y="2093976"/>
            <a:ext cx="2475384" cy="1428753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3317" y="4201668"/>
            <a:ext cx="2475383" cy="1428753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83D42-3DD5-2001-8C3E-782B4D95A03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38592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7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A3BD0-C0A1-6ADF-602A-13E61E277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26" y="1714500"/>
            <a:ext cx="2477765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2" y="1714500"/>
            <a:ext cx="2479352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F833F-819E-FEB3-6037-605097B842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50324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7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A3BD0-C0A1-6ADF-602A-13E61E277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2" y="1714500"/>
            <a:ext cx="2479352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3316" y="284957"/>
            <a:ext cx="2477765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6507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1FF02-34C5-308A-3988-828D780376C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3" y="1714500"/>
            <a:ext cx="0" cy="42862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6093683" y="1714500"/>
            <a:ext cx="0" cy="42885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9142810" y="1714500"/>
            <a:ext cx="0" cy="42885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399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3" y="121920"/>
            <a:ext cx="11704229" cy="5872480"/>
          </a:xfrm>
        </p:spPr>
        <p:txBody>
          <a:bodyPr/>
          <a:lstStyle>
            <a:lvl1pPr>
              <a:defRPr sz="12799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249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7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A3BD0-C0A1-6ADF-602A-13E61E277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2" y="1714500"/>
            <a:ext cx="2479352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3316" y="284957"/>
            <a:ext cx="2477765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4957"/>
            <a:ext cx="2476178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4957"/>
            <a:ext cx="2479352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B47-A14A-7711-58D6-E30775CBE07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3047603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16195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6"/>
            <a:ext cx="2474590" cy="1048544"/>
          </a:xfrm>
        </p:spPr>
        <p:txBody>
          <a:bodyPr/>
          <a:lstStyle>
            <a:lvl1pPr>
              <a:lnSpc>
                <a:spcPct val="110000"/>
              </a:lnSpc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676393-AEDE-7EDE-3939-625DBAB04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26" y="1714500"/>
            <a:ext cx="2477765" cy="200025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6359" y="1714500"/>
            <a:ext cx="247073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3" y="1714500"/>
            <a:ext cx="2476177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33316" y="284957"/>
            <a:ext cx="571426" cy="57070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45" y="284957"/>
            <a:ext cx="571426" cy="57070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28522" y="286147"/>
            <a:ext cx="571426" cy="57070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3047603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10909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01168"/>
            <a:ext cx="2474590" cy="570706"/>
          </a:xfrm>
        </p:spPr>
        <p:txBody>
          <a:bodyPr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A3BD0-C0A1-6ADF-602A-13E61E277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5047593" cy="4286250"/>
          </a:xfrm>
        </p:spPr>
        <p:txBody>
          <a:bodyPr/>
          <a:lstStyle>
            <a:lvl1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3316" y="201168"/>
            <a:ext cx="2477765" cy="57070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20792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6"/>
            <a:ext cx="3711980" cy="953294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734B11-1656-9EAF-DD45-A5D6A3384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26" y="1714500"/>
            <a:ext cx="5049180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1714500"/>
            <a:ext cx="5047593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73688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24028"/>
            <a:ext cx="5522193" cy="2286794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4A615-A6A2-86F8-03A2-CEF572275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0919" y="284957"/>
            <a:ext cx="2476178" cy="57157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28522" y="284957"/>
            <a:ext cx="2476178" cy="57157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75790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7"/>
            <a:ext cx="2476178" cy="2286794"/>
          </a:xfr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4A615-A6A2-86F8-03A2-CEF572275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0919" y="284957"/>
            <a:ext cx="2476178" cy="57157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28522" y="284957"/>
            <a:ext cx="2476178" cy="57157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08140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24028"/>
            <a:ext cx="5519019" cy="2286794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551101-FB7D-9102-EFD1-3EDEE9F31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4957"/>
            <a:ext cx="2476178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4957"/>
            <a:ext cx="2479352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31697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52735"/>
      </p:ext>
    </p:extLst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99" y="284957"/>
            <a:ext cx="2474591" cy="2286794"/>
          </a:xfrm>
        </p:spPr>
        <p:txBody>
          <a:bodyPr rIns="0"/>
          <a:lstStyle>
            <a:lvl1pPr>
              <a:lnSpc>
                <a:spcPct val="10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551101-FB7D-9102-EFD1-3EDEE9F31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4957"/>
            <a:ext cx="2476178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4957"/>
            <a:ext cx="2479352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31697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22486"/>
      </p:ext>
    </p:extLst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01168"/>
            <a:ext cx="2474590" cy="570707"/>
          </a:xfrm>
        </p:spPr>
        <p:txBody>
          <a:bodyPr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A3BD0-C0A1-6ADF-602A-13E61E277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2" y="1714500"/>
            <a:ext cx="2479352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3316" y="201168"/>
            <a:ext cx="2477765" cy="57070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1400"/>
            </a:lvl2pPr>
            <a:lvl3pPr>
              <a:lnSpc>
                <a:spcPct val="90000"/>
              </a:lnSpc>
              <a:spcBef>
                <a:spcPts val="0"/>
              </a:spcBef>
              <a:defRPr sz="1400"/>
            </a:lvl3pPr>
            <a:lvl4pPr>
              <a:lnSpc>
                <a:spcPct val="90000"/>
              </a:lnSpc>
              <a:spcBef>
                <a:spcPts val="0"/>
              </a:spcBef>
              <a:defRPr sz="1400"/>
            </a:lvl4pPr>
            <a:lvl5pPr>
              <a:lnSpc>
                <a:spcPct val="9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0919" y="284957"/>
            <a:ext cx="571426" cy="57070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28522" y="284957"/>
            <a:ext cx="571426" cy="57070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6093683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2362"/>
      </p:ext>
    </p:extLst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EAF36-C07D-DC5F-83A7-C84A1CC9D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26" y="1238250"/>
            <a:ext cx="3334903" cy="152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1238250"/>
            <a:ext cx="3333316" cy="152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4125" y="4191000"/>
            <a:ext cx="3334904" cy="152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20" y="4191000"/>
            <a:ext cx="3333316" cy="152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4919" y="284957"/>
            <a:ext cx="573013" cy="570706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0919" y="284957"/>
            <a:ext cx="571426" cy="570706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4919" y="3238500"/>
            <a:ext cx="573013" cy="571500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80919" y="3238500"/>
            <a:ext cx="571426" cy="571500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6095206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284126" y="304800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55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9" y="268225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4328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855663"/>
            <a:ext cx="2857128" cy="1138428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A3BD0-C0A1-6ADF-602A-13E61E277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4957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4957"/>
            <a:ext cx="2479352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8522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4126" y="284957"/>
            <a:ext cx="2477765" cy="570706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421445"/>
      </p:ext>
    </p:extLst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99" y="763524"/>
            <a:ext cx="5521401" cy="1138428"/>
          </a:xfrm>
        </p:spPr>
        <p:txBody>
          <a:bodyPr rIns="457200"/>
          <a:lstStyle>
            <a:lvl1pPr>
              <a:lnSpc>
                <a:spcPct val="11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A3BD0-C0A1-6ADF-602A-13E61E277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4957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4957"/>
            <a:ext cx="2479352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8522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4126" y="284957"/>
            <a:ext cx="2477765" cy="224028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070741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26" y="284956"/>
            <a:ext cx="2477765" cy="2286794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D2EFD-B47D-5B95-E333-6FEC577D1B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00" y="3328292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187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37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3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61717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25" y="224028"/>
            <a:ext cx="5524575" cy="2286794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D2EFD-B47D-5B95-E333-6FEC577D1B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00" y="3328292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187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37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3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70434"/>
      </p:ext>
    </p:extLst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6"/>
            <a:ext cx="2474590" cy="2286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A3BD0-C0A1-6ADF-602A-13E61E277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4957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4957"/>
            <a:ext cx="2479352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8522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2554" y="283464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32554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15240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6"/>
            <a:ext cx="2474590" cy="142954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9E673-95F7-7EF4-87D5-476568C52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666750"/>
            <a:ext cx="2475384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666750"/>
            <a:ext cx="2476178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28523" y="666750"/>
            <a:ext cx="2476178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3316" y="3714750"/>
            <a:ext cx="2475384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0920" y="3714750"/>
            <a:ext cx="2475384" cy="189634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28523" y="3714750"/>
            <a:ext cx="2476178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33316" y="274638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80920" y="274638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28523" y="274638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333316" y="3347315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80920" y="3347315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28523" y="3347315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3" y="3048000"/>
            <a:ext cx="88602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3047603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83722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24028"/>
            <a:ext cx="5519019" cy="1706563"/>
          </a:xfrm>
        </p:spPr>
        <p:txBody>
          <a:bodyPr rIns="457200"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FF798-3B8E-1F19-EBBE-BEB7423129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284957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31697" y="284957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19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1697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2538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3316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7301" y="304800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3" y="3048000"/>
            <a:ext cx="0" cy="29527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888"/>
      </p:ext>
    </p:extLst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7"/>
            <a:ext cx="2474590" cy="1706563"/>
          </a:xfrm>
        </p:spPr>
        <p:txBody>
          <a:bodyPr rIns="0"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FF798-3B8E-1F19-EBBE-BEB7423129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284957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31697" y="284957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19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1697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2538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3316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7301" y="304800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3" y="3048000"/>
            <a:ext cx="0" cy="29527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97171"/>
      </p:ext>
    </p:extLst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126" y="1714500"/>
            <a:ext cx="2477765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3525DFF-EC8A-8C67-14A3-80DE024D87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80919" y="284957"/>
            <a:ext cx="5523781" cy="6287294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4064036374"/>
      </p:ext>
    </p:extLst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4126" y="1714500"/>
            <a:ext cx="2477765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47603" y="0"/>
            <a:ext cx="9144397" cy="6858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05268176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147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126" y="1714500"/>
            <a:ext cx="2477765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33316" y="282576"/>
            <a:ext cx="8574559" cy="6289675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1992981627"/>
      </p:ext>
    </p:extLst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369172149"/>
      </p:ext>
    </p:extLst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4126" y="284957"/>
            <a:ext cx="11620574" cy="6290468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92470669"/>
      </p:ext>
    </p:extLst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4126" y="30607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14277" y="30607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4126" y="47625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14277" y="4762501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84126" y="1333500"/>
            <a:ext cx="1236501" cy="123825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14277" y="13335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77745" y="30607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07896" y="30607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77745" y="47625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07896" y="4762501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77745" y="13335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07896" y="13335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7691943"/>
      </p:ext>
    </p:extLst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6"/>
            <a:ext cx="2474590" cy="2286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3333316" y="284957"/>
            <a:ext cx="8571384" cy="5715794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61984"/>
      </p:ext>
    </p:extLst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8495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8686"/>
      </p:ext>
    </p:extLst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863-5461-63E4-5E4C-381DE7E84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4126" y="284956"/>
            <a:ext cx="2477765" cy="142954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28522" y="284957"/>
            <a:ext cx="2476178" cy="5715794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73137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46275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19412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6893"/>
      </p:ext>
    </p:extLst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863-5461-63E4-5E4C-381DE7E84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0369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4126" y="284956"/>
            <a:ext cx="2477765" cy="142954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28522" y="284957"/>
            <a:ext cx="2476178" cy="5715794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73137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46275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19412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0919" y="284957"/>
            <a:ext cx="2476178" cy="5715794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73137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46275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19412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</p:spTree>
    <p:extLst>
      <p:ext uri="{BB962C8B-B14F-4D97-AF65-F5344CB8AC3E}">
        <p14:creationId xmlns:p14="http://schemas.microsoft.com/office/powerpoint/2010/main" val="939411520"/>
      </p:ext>
    </p:extLst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360" y="3093069"/>
            <a:ext cx="1727991" cy="6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03207"/>
      </p:ext>
    </p:extLst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9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1" y="1658112"/>
            <a:ext cx="549850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7431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19" y="207390"/>
            <a:ext cx="9672128" cy="461915"/>
          </a:xfrm>
        </p:spPr>
        <p:txBody>
          <a:bodyPr>
            <a:noAutofit/>
          </a:bodyPr>
          <a:lstStyle>
            <a:lvl1pPr>
              <a:defRPr sz="2799">
                <a:solidFill>
                  <a:srgbClr val="491D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5CA5B0E-C5CB-8445-9898-995B5563B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210" y="6435272"/>
            <a:ext cx="6513218" cy="241300"/>
          </a:xfrm>
          <a:prstGeom prst="rect">
            <a:avLst/>
          </a:prstGeom>
        </p:spPr>
        <p:txBody>
          <a:bodyPr/>
          <a:lstStyle>
            <a:lvl1pPr algn="l">
              <a:defRPr sz="900" b="0" i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© 2021 IBM Corporation</a:t>
            </a:r>
            <a:endParaRPr lang="en-US" sz="9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683E0B7-CD2E-FB44-B43F-5E181950D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2358" y="6486673"/>
            <a:ext cx="152286" cy="138499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1829DA-DB71-9F42-BC13-B59959E5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19" y="969282"/>
            <a:ext cx="11517223" cy="5235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954508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6161-5B0D-B554-0790-E11BF8B1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FA4F-F91A-D06E-35D4-2796EF26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5F49-C357-2371-E6B9-59777906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9DB-C208-A04F-A656-F2B9BBAF25A2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71653-425B-34AC-DFD2-A086A06F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781E-9827-3026-75CE-0FDA99E5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DE36-A055-5049-80C4-250B6559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020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B29F-3A4B-42FB-BEE2-D660E165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F09F6-6069-4FAF-B970-87F82A79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48DE-A2B1-4885-ABA4-EC6EE8733304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5BF23-7C44-4A11-AC60-E610C3AD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EAB10-E000-4CCF-886A-9EFAA670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8B8-300D-47D4-B455-359FD50E4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3482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1108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73213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211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3886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68340587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1" y="121920"/>
            <a:ext cx="11704229" cy="5872480"/>
          </a:xfrm>
        </p:spPr>
        <p:txBody>
          <a:bodyPr/>
          <a:lstStyle>
            <a:lvl1pPr>
              <a:defRPr sz="1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57929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2600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1004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795056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9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81664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345365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651415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43430102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10135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70803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2543602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601618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811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7365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73957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rgbClr val="161616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22349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78A9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8441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rgbClr val="FFFFFF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0171795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rgbClr val="FFF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90646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F62FE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043C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02D9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6872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015142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46030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79501"/>
            <a:ext cx="2450592" cy="4336288"/>
          </a:xfrm>
        </p:spPr>
        <p:txBody>
          <a:bodyPr/>
          <a:lstStyle>
            <a:lvl1pPr>
              <a:spcBef>
                <a:spcPts val="400"/>
              </a:spcBef>
              <a:defRPr sz="1867"/>
            </a:lvl1pPr>
            <a:lvl2pPr>
              <a:spcBef>
                <a:spcPts val="0"/>
              </a:spcBef>
              <a:defRPr sz="1867"/>
            </a:lvl2pPr>
            <a:lvl3pPr>
              <a:spcBef>
                <a:spcPts val="0"/>
              </a:spcBef>
              <a:defRPr sz="1867"/>
            </a:lvl3pPr>
            <a:lvl4pPr>
              <a:spcBef>
                <a:spcPts val="0"/>
              </a:spcBef>
              <a:defRPr sz="1867"/>
            </a:lvl4pPr>
            <a:lvl5pPr>
              <a:spcBef>
                <a:spcPts val="0"/>
              </a:spcBef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47843392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83512"/>
            <a:ext cx="2450592" cy="4336288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867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7" indent="-23164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867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95" indent="-23164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867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90" indent="-23164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867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20" indent="-23164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en-US" sz="1867" b="0" i="0" dirty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04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5766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3066336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3197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543107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2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74693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928" y="3083847"/>
            <a:ext cx="1730144" cy="6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6478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0422A9-922A-4E4F-B727-B525675C625A}"/>
              </a:ext>
            </a:extLst>
          </p:cNvPr>
          <p:cNvSpPr/>
          <p:nvPr userDrawn="1"/>
        </p:nvSpPr>
        <p:spPr>
          <a:xfrm flipH="1">
            <a:off x="-1" y="1014984"/>
            <a:ext cx="12192000" cy="584301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9" name="Picture 8" descr="A person sitting on the keyboard of a computer&#10;&#10;Description automatically generated">
            <a:extLst>
              <a:ext uri="{FF2B5EF4-FFF2-40B4-BE49-F238E27FC236}">
                <a16:creationId xmlns:a16="http://schemas.microsoft.com/office/drawing/2014/main" id="{6A9DED77-DBCE-DC4D-8770-F75B19BD0F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" b="-69769"/>
          <a:stretch/>
        </p:blipFill>
        <p:spPr>
          <a:xfrm>
            <a:off x="7051040" y="1014984"/>
            <a:ext cx="4708144" cy="4997037"/>
          </a:xfrm>
          <a:prstGeom prst="chevron">
            <a:avLst>
              <a:gd name="adj" fmla="val 41685"/>
            </a:avLst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4D99B0F-C74E-0A4A-A29F-1A3A9B5E0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4079" y="2591994"/>
            <a:ext cx="3602716" cy="1077705"/>
          </a:xfrm>
          <a:prstGeom prst="rect">
            <a:avLst/>
          </a:prstGeom>
        </p:spPr>
        <p:txBody>
          <a:bodyPr lIns="0" anchor="t"/>
          <a:lstStyle>
            <a:lvl1pPr algn="l">
              <a:defRPr sz="40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8DA96486-0E3E-504B-AC66-E1454D3122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4079" y="3810202"/>
            <a:ext cx="3602716" cy="296377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 algn="l">
              <a:buFont typeface="Courier New" charset="0"/>
              <a:buNone/>
              <a:defRPr sz="18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685783" indent="-228594">
              <a:buFont typeface="Courier New" charset="0"/>
              <a:buChar char="o"/>
              <a:defRPr sz="12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1142971" indent="-228594">
              <a:buFont typeface="Courier New" charset="0"/>
              <a:buChar char="o"/>
              <a:defRPr sz="12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600160" indent="-228594">
              <a:buFont typeface="Courier New" charset="0"/>
              <a:buChar char="o"/>
              <a:defRPr sz="12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2057349" indent="-228594">
              <a:buFont typeface="Courier New" charset="0"/>
              <a:buChar char="o"/>
              <a:defRPr sz="12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6588D0-0FFA-B34F-91F9-8EE2E7D375FC}"/>
              </a:ext>
            </a:extLst>
          </p:cNvPr>
          <p:cNvSpPr/>
          <p:nvPr userDrawn="1"/>
        </p:nvSpPr>
        <p:spPr>
          <a:xfrm flipH="1">
            <a:off x="6374406" y="1015060"/>
            <a:ext cx="2641603" cy="2500376"/>
          </a:xfrm>
          <a:prstGeom prst="parallelogram">
            <a:avLst>
              <a:gd name="adj" fmla="val 77173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7B334C0F-A455-9B4A-9B34-04A23A60071E}"/>
              </a:ext>
            </a:extLst>
          </p:cNvPr>
          <p:cNvSpPr/>
          <p:nvPr userDrawn="1"/>
        </p:nvSpPr>
        <p:spPr>
          <a:xfrm>
            <a:off x="6374406" y="3515285"/>
            <a:ext cx="2641603" cy="2500376"/>
          </a:xfrm>
          <a:prstGeom prst="parallelogram">
            <a:avLst>
              <a:gd name="adj" fmla="val 76360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12" name="Picture 11" descr="A person sitting on a table&#10;&#10;Description automatically generated">
            <a:extLst>
              <a:ext uri="{FF2B5EF4-FFF2-40B4-BE49-F238E27FC236}">
                <a16:creationId xmlns:a16="http://schemas.microsoft.com/office/drawing/2014/main" id="{151EFC94-CA13-394A-91FA-2DA609EBF6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7116061" y="3510369"/>
            <a:ext cx="4643123" cy="2500377"/>
          </a:xfrm>
          <a:prstGeom prst="parallelogram">
            <a:avLst>
              <a:gd name="adj" fmla="val 76199"/>
            </a:avLst>
          </a:prstGeom>
        </p:spPr>
      </p:pic>
      <p:sp>
        <p:nvSpPr>
          <p:cNvPr id="18" name="Parallelogram 17">
            <a:extLst>
              <a:ext uri="{FF2B5EF4-FFF2-40B4-BE49-F238E27FC236}">
                <a16:creationId xmlns:a16="http://schemas.microsoft.com/office/drawing/2014/main" id="{EEF5C496-15DF-4E48-9F07-546EDC421721}"/>
              </a:ext>
            </a:extLst>
          </p:cNvPr>
          <p:cNvSpPr/>
          <p:nvPr userDrawn="1"/>
        </p:nvSpPr>
        <p:spPr>
          <a:xfrm>
            <a:off x="7116061" y="3515285"/>
            <a:ext cx="4643123" cy="2500376"/>
          </a:xfrm>
          <a:prstGeom prst="parallelogram">
            <a:avLst>
              <a:gd name="adj" fmla="val 75954"/>
            </a:avLst>
          </a:prstGeom>
          <a:gradFill>
            <a:gsLst>
              <a:gs pos="0">
                <a:schemeClr val="accent2">
                  <a:alpha val="28000"/>
                </a:schemeClr>
              </a:gs>
              <a:gs pos="100000">
                <a:schemeClr val="bg1">
                  <a:alpha val="5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8B295-0CDA-6D4F-93FD-0A38D713B30E}"/>
              </a:ext>
            </a:extLst>
          </p:cNvPr>
          <p:cNvSpPr/>
          <p:nvPr userDrawn="1"/>
        </p:nvSpPr>
        <p:spPr>
          <a:xfrm flipH="1">
            <a:off x="432813" y="6010745"/>
            <a:ext cx="11326371" cy="847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161E6F-F80E-3147-A2AC-D218619FFDDC}"/>
              </a:ext>
            </a:extLst>
          </p:cNvPr>
          <p:cNvSpPr txBox="1"/>
          <p:nvPr userDrawn="1"/>
        </p:nvSpPr>
        <p:spPr>
          <a:xfrm>
            <a:off x="9008479" y="6522793"/>
            <a:ext cx="1469571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  <a:latin typeface="IBM Plex Sans" panose="020B0503050203000203" pitchFamily="34" charset="0"/>
              </a:rPr>
              <a:t>© </a:t>
            </a:r>
            <a:r>
              <a:rPr lang="en-US" sz="900" dirty="0">
                <a:solidFill>
                  <a:schemeClr val="bg1"/>
                </a:solidFill>
                <a:latin typeface="IBM Plex Sans" panose="020B0503050203000203" pitchFamily="34" charset="0"/>
              </a:rPr>
              <a:t>IBM Confidential 2023</a:t>
            </a:r>
            <a:endParaRPr lang="en-US" sz="900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FEA1A60-8B94-4748-B188-880F8B1925AF}"/>
              </a:ext>
            </a:extLst>
          </p:cNvPr>
          <p:cNvSpPr/>
          <p:nvPr userDrawn="1"/>
        </p:nvSpPr>
        <p:spPr>
          <a:xfrm flipH="1">
            <a:off x="4299855" y="1015060"/>
            <a:ext cx="3994792" cy="2500376"/>
          </a:xfrm>
          <a:prstGeom prst="parallelogram">
            <a:avLst>
              <a:gd name="adj" fmla="val 77173"/>
            </a:avLst>
          </a:prstGeom>
          <a:gradFill>
            <a:gsLst>
              <a:gs pos="0">
                <a:schemeClr val="accent2">
                  <a:alpha val="69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78F11A1B-5042-A048-B9C8-3588D198100A}"/>
              </a:ext>
            </a:extLst>
          </p:cNvPr>
          <p:cNvSpPr/>
          <p:nvPr userDrawn="1"/>
        </p:nvSpPr>
        <p:spPr>
          <a:xfrm>
            <a:off x="4299857" y="3515285"/>
            <a:ext cx="3994792" cy="2500376"/>
          </a:xfrm>
          <a:prstGeom prst="parallelogram">
            <a:avLst>
              <a:gd name="adj" fmla="val 7636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bg2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14C0F-15C8-95EB-0109-CD8CABA173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341" y="125128"/>
            <a:ext cx="523857" cy="2381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59D6FB-1C34-728B-A329-63204B41EF08}"/>
              </a:ext>
            </a:extLst>
          </p:cNvPr>
          <p:cNvCxnSpPr>
            <a:cxnSpLocks/>
          </p:cNvCxnSpPr>
          <p:nvPr userDrawn="1"/>
        </p:nvCxnSpPr>
        <p:spPr>
          <a:xfrm>
            <a:off x="11231817" y="131752"/>
            <a:ext cx="0" cy="231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OB - Right By You">
            <a:extLst>
              <a:ext uri="{FF2B5EF4-FFF2-40B4-BE49-F238E27FC236}">
                <a16:creationId xmlns:a16="http://schemas.microsoft.com/office/drawing/2014/main" id="{844DC7A4-CA9C-E831-8FB6-08B55A9572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15438" y="67906"/>
            <a:ext cx="69547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56128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57810-FF58-864D-AB33-72DFF324AACD}"/>
              </a:ext>
            </a:extLst>
          </p:cNvPr>
          <p:cNvSpPr/>
          <p:nvPr userDrawn="1"/>
        </p:nvSpPr>
        <p:spPr>
          <a:xfrm>
            <a:off x="0" y="444501"/>
            <a:ext cx="12192000" cy="7943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E8F0D88E-A4E1-4548-910E-1E3AAA2123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257" y="1562101"/>
            <a:ext cx="11442921" cy="4574540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457189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914377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371566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828754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DDAC4E-3876-5440-8487-4FDEF7F5B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255" y="627141"/>
            <a:ext cx="11442923" cy="429116"/>
          </a:xfrm>
          <a:prstGeom prst="rect">
            <a:avLst/>
          </a:prstGeom>
        </p:spPr>
        <p:txBody>
          <a:bodyPr lIns="0" anchor="t"/>
          <a:lstStyle>
            <a:lvl1pPr>
              <a:defRPr sz="24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44976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57810-FF58-864D-AB33-72DFF324AACD}"/>
              </a:ext>
            </a:extLst>
          </p:cNvPr>
          <p:cNvSpPr/>
          <p:nvPr userDrawn="1"/>
        </p:nvSpPr>
        <p:spPr>
          <a:xfrm>
            <a:off x="0" y="444501"/>
            <a:ext cx="12192000" cy="7943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DDAC4E-3876-5440-8487-4FDEF7F5B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255" y="627141"/>
            <a:ext cx="11442923" cy="429116"/>
          </a:xfrm>
          <a:prstGeom prst="rect">
            <a:avLst/>
          </a:prstGeom>
        </p:spPr>
        <p:txBody>
          <a:bodyPr lIns="0" anchor="t"/>
          <a:lstStyle>
            <a:lvl1pPr>
              <a:defRPr sz="24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FE312-AB99-3C42-A1A3-D98C8BDA794A}"/>
              </a:ext>
            </a:extLst>
          </p:cNvPr>
          <p:cNvSpPr/>
          <p:nvPr userDrawn="1"/>
        </p:nvSpPr>
        <p:spPr>
          <a:xfrm>
            <a:off x="0" y="1"/>
            <a:ext cx="12192000" cy="444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206962344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033383" y="940734"/>
            <a:ext cx="7629428" cy="4670916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457189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914377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371566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828754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91390" y="940733"/>
            <a:ext cx="2916108" cy="1634139"/>
          </a:xfrm>
          <a:prstGeom prst="rect">
            <a:avLst/>
          </a:prstGeom>
        </p:spPr>
        <p:txBody>
          <a:bodyPr lIns="0" anchor="t"/>
          <a:lstStyle>
            <a:lvl1pPr>
              <a:defRPr sz="2400" b="0" i="0">
                <a:solidFill>
                  <a:schemeClr val="accent2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440549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DE3AE-5301-6A4C-A97D-683704BC7F6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810227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8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2822F7-EB6E-5248-B200-EFB52F877C86}"/>
              </a:ext>
            </a:extLst>
          </p:cNvPr>
          <p:cNvSpPr/>
          <p:nvPr userDrawn="1"/>
        </p:nvSpPr>
        <p:spPr>
          <a:xfrm>
            <a:off x="6095469" y="1066800"/>
            <a:ext cx="6096531" cy="4572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632463" y="3172476"/>
            <a:ext cx="3381791" cy="1135085"/>
          </a:xfrm>
          <a:prstGeom prst="rect">
            <a:avLst/>
          </a:prstGeom>
        </p:spPr>
        <p:txBody>
          <a:bodyPr lIns="0" anchor="t"/>
          <a:lstStyle>
            <a:lvl1pPr>
              <a:defRPr sz="3600" b="0" i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537EEA-CE9F-5E40-9751-6F612638AB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32994" y="2126089"/>
            <a:ext cx="1690687" cy="850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solidFill>
                  <a:schemeClr val="accent6">
                    <a:lumMod val="90000"/>
                  </a:schemeClr>
                </a:solidFill>
                <a:effectLst/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78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0477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window, drawing, light&#10;&#10;Description automatically generated">
            <a:extLst>
              <a:ext uri="{FF2B5EF4-FFF2-40B4-BE49-F238E27FC236}">
                <a16:creationId xmlns:a16="http://schemas.microsoft.com/office/drawing/2014/main" id="{7CA5FD38-C65E-4745-A8B2-0E398DDE4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3729" y="2927967"/>
            <a:ext cx="2204545" cy="10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19999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Expert Labs / Learning Team / August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0815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24D69-48A3-994A-82FD-77B98FF4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D5C9-2C8C-DE4F-A0AF-A138116C37D6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21CF3-EAE9-6143-8AD8-A331A3DF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DB80B-DC15-054F-8810-105C4E0F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0680-1FEF-CA43-B5B1-DB9E2052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091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76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4548">
              <a:spcBef>
                <a:spcPts val="117"/>
              </a:spcBef>
            </a:pPr>
            <a:r>
              <a:rPr lang="en-SG" sz="1088" spc="-49"/>
              <a:t>would</a:t>
            </a:r>
            <a:r>
              <a:rPr lang="en-SG" sz="1088" spc="-132"/>
              <a:t> </a:t>
            </a:r>
            <a:r>
              <a:rPr lang="en-SG" sz="1088" spc="-55"/>
              <a:t>contain</a:t>
            </a:r>
            <a:r>
              <a:rPr lang="en-SG" sz="1088" spc="-136"/>
              <a:t> </a:t>
            </a:r>
            <a:r>
              <a:rPr lang="en-SG" sz="1088" spc="-68"/>
              <a:t>figures,</a:t>
            </a:r>
            <a:r>
              <a:rPr lang="en-SG" sz="1088" spc="-132"/>
              <a:t> </a:t>
            </a:r>
            <a:r>
              <a:rPr lang="en-SG" sz="1088" spc="-41"/>
              <a:t>'Recalled'</a:t>
            </a:r>
            <a:r>
              <a:rPr lang="en-SG" sz="1088" spc="-123"/>
              <a:t> </a:t>
            </a:r>
            <a:r>
              <a:rPr lang="en-SG" sz="1088" spc="-49"/>
              <a:t>would</a:t>
            </a:r>
            <a:r>
              <a:rPr lang="en-SG" sz="1088" spc="-127"/>
              <a:t> </a:t>
            </a:r>
            <a:r>
              <a:rPr lang="en-SG" sz="1088" spc="-41"/>
              <a:t>be</a:t>
            </a:r>
            <a:r>
              <a:rPr lang="en-SG" sz="1088" spc="-140"/>
              <a:t> </a:t>
            </a:r>
            <a:r>
              <a:rPr lang="en-SG" sz="1088" spc="-68"/>
              <a:t>zero.</a:t>
            </a:r>
            <a:endParaRPr lang="en-SG" sz="1088"/>
          </a:p>
          <a:p>
            <a:pPr marL="34548">
              <a:spcBef>
                <a:spcPts val="1211"/>
              </a:spcBef>
            </a:pPr>
            <a:fld id="{81D60167-4931-47E6-BA6A-407CBD079E47}" type="slidenum">
              <a:rPr spc="-36" smtClean="0"/>
              <a:pPr marL="34548">
                <a:spcBef>
                  <a:spcPts val="1211"/>
                </a:spcBef>
              </a:pPr>
              <a:t>‹#›</a:t>
            </a:fld>
            <a:r>
              <a:rPr spc="-68"/>
              <a:t> </a:t>
            </a:r>
            <a:r>
              <a:rPr spc="-27"/>
              <a:t>IBM </a:t>
            </a:r>
            <a:r>
              <a:rPr spc="-49"/>
              <a:t>Knowledge </a:t>
            </a:r>
            <a:r>
              <a:rPr spc="-45"/>
              <a:t>Accelerator </a:t>
            </a:r>
            <a:r>
              <a:rPr spc="-49"/>
              <a:t>for </a:t>
            </a:r>
            <a:r>
              <a:rPr spc="-41"/>
              <a:t>Financial </a:t>
            </a:r>
            <a:r>
              <a:rPr spc="-59"/>
              <a:t>Services</a:t>
            </a:r>
            <a:endParaRPr spc="-59" dirty="0"/>
          </a:p>
        </p:txBody>
      </p:sp>
    </p:spTree>
    <p:extLst>
      <p:ext uri="{BB962C8B-B14F-4D97-AF65-F5344CB8AC3E}">
        <p14:creationId xmlns:p14="http://schemas.microsoft.com/office/powerpoint/2010/main" val="375757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57810-FF58-864D-AB33-72DFF324AACD}"/>
              </a:ext>
            </a:extLst>
          </p:cNvPr>
          <p:cNvSpPr/>
          <p:nvPr userDrawn="1"/>
        </p:nvSpPr>
        <p:spPr>
          <a:xfrm>
            <a:off x="0" y="444500"/>
            <a:ext cx="12192000" cy="7943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E8F0D88E-A4E1-4548-910E-1E3AAA2123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256" y="1562100"/>
            <a:ext cx="11442921" cy="4574540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4572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9144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3716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8288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DDAC4E-3876-5440-8487-4FDEF7F5B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255" y="627140"/>
            <a:ext cx="11442922" cy="429116"/>
          </a:xfrm>
          <a:prstGeom prst="rect">
            <a:avLst/>
          </a:prstGeom>
        </p:spPr>
        <p:txBody>
          <a:bodyPr lIns="0" anchor="t"/>
          <a:lstStyle>
            <a:lvl1pPr>
              <a:defRPr sz="24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95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9" y="268225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06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71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32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6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39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2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6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6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31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6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2" y="3426886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5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88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2" y="3429000"/>
            <a:ext cx="3048004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52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57810-FF58-864D-AB33-72DFF324AACD}"/>
              </a:ext>
            </a:extLst>
          </p:cNvPr>
          <p:cNvSpPr/>
          <p:nvPr userDrawn="1"/>
        </p:nvSpPr>
        <p:spPr>
          <a:xfrm>
            <a:off x="0" y="444500"/>
            <a:ext cx="12192000" cy="7943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DDAC4E-3876-5440-8487-4FDEF7F5B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255" y="627140"/>
            <a:ext cx="11442922" cy="429116"/>
          </a:xfrm>
          <a:prstGeom prst="rect">
            <a:avLst/>
          </a:prstGeom>
        </p:spPr>
        <p:txBody>
          <a:bodyPr lIns="0" anchor="t"/>
          <a:lstStyle>
            <a:lvl1pPr>
              <a:defRPr sz="24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FE312-AB99-3C42-A1A3-D98C8BDA794A}"/>
              </a:ext>
            </a:extLst>
          </p:cNvPr>
          <p:cNvSpPr/>
          <p:nvPr userDrawn="1"/>
        </p:nvSpPr>
        <p:spPr>
          <a:xfrm>
            <a:off x="0" y="0"/>
            <a:ext cx="12192000" cy="444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9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2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906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115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5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1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5"/>
            <a:ext cx="8546502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21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320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24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3" indent="0">
              <a:buNone/>
              <a:defRPr/>
            </a:lvl3pPr>
            <a:lvl4pPr marL="579937" indent="0">
              <a:buNone/>
              <a:defRPr/>
            </a:lvl4pPr>
            <a:lvl5pPr marL="84238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3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30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929" y="3083849"/>
            <a:ext cx="1730144" cy="69030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96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56741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033382" y="940733"/>
            <a:ext cx="7629428" cy="4670916"/>
          </a:xfrm>
          <a:prstGeom prst="rect">
            <a:avLst/>
          </a:prstGeom>
        </p:spPr>
        <p:txBody>
          <a:bodyPr vert="horz" lIns="51323" tIns="25667" rIns="51323" bIns="25667"/>
          <a:lstStyle>
            <a:lvl1pPr marL="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4572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9144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3716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828800" indent="0">
              <a:buFont typeface="Courier New" charset="0"/>
              <a:buNone/>
              <a:defRPr sz="1400">
                <a:solidFill>
                  <a:schemeClr val="tx1">
                    <a:lumMod val="50000"/>
                  </a:schemeClr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91389" y="940733"/>
            <a:ext cx="2916108" cy="1634139"/>
          </a:xfrm>
          <a:prstGeom prst="rect">
            <a:avLst/>
          </a:prstGeom>
        </p:spPr>
        <p:txBody>
          <a:bodyPr lIns="0" anchor="t"/>
          <a:lstStyle>
            <a:lvl1pPr>
              <a:defRPr sz="2400" b="0" i="0">
                <a:solidFill>
                  <a:schemeClr val="accent2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32931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886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789" indent="0">
              <a:buNone/>
              <a:defRPr/>
            </a:lvl3pPr>
            <a:lvl4pPr marL="579908" indent="0">
              <a:buNone/>
              <a:defRPr/>
            </a:lvl4pPr>
            <a:lvl5pPr marL="84234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789" indent="0">
              <a:buNone/>
              <a:defRPr/>
            </a:lvl3pPr>
            <a:lvl4pPr marL="579908" indent="0">
              <a:buNone/>
              <a:defRPr/>
            </a:lvl4pPr>
            <a:lvl5pPr marL="84234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17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799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70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799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319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5" y="121920"/>
            <a:ext cx="11704229" cy="5872480"/>
          </a:xfrm>
        </p:spPr>
        <p:txBody>
          <a:bodyPr/>
          <a:lstStyle>
            <a:lvl1pPr>
              <a:defRPr sz="12799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39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22" y="268225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204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90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3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623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22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8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DE3AE-5301-6A4C-A97D-683704BC7F6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8102278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8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2822F7-EB6E-5248-B200-EFB52F877C86}"/>
              </a:ext>
            </a:extLst>
          </p:cNvPr>
          <p:cNvSpPr/>
          <p:nvPr userDrawn="1"/>
        </p:nvSpPr>
        <p:spPr>
          <a:xfrm>
            <a:off x="6095470" y="1066800"/>
            <a:ext cx="6096530" cy="4572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632462" y="3172475"/>
            <a:ext cx="3381791" cy="1135085"/>
          </a:xfrm>
          <a:prstGeom prst="rect">
            <a:avLst/>
          </a:prstGeom>
        </p:spPr>
        <p:txBody>
          <a:bodyPr lIns="0" anchor="t"/>
          <a:lstStyle>
            <a:lvl1pPr>
              <a:defRPr sz="3600" b="0" i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537EEA-CE9F-5E40-9751-6F612638AB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32992" y="2126089"/>
            <a:ext cx="1690687" cy="850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solidFill>
                  <a:schemeClr val="accent6">
                    <a:lumMod val="90000"/>
                  </a:schemeClr>
                </a:solidFill>
                <a:effectLst/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604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583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71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21" y="268225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0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311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876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115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8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4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8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8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796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8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8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271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8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window, drawing, light&#10;&#10;Description automatically generated">
            <a:extLst>
              <a:ext uri="{FF2B5EF4-FFF2-40B4-BE49-F238E27FC236}">
                <a16:creationId xmlns:a16="http://schemas.microsoft.com/office/drawing/2014/main" id="{7CA5FD38-C65E-4745-A8B2-0E398DDE46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3727" y="2927967"/>
            <a:ext cx="2204545" cy="10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284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2" y="3429000"/>
            <a:ext cx="3048004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584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525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321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45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670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5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710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10" y="268225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791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69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7263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789" indent="0">
              <a:buNone/>
              <a:defRPr/>
            </a:lvl3pPr>
            <a:lvl4pPr marL="579908" indent="0">
              <a:buNone/>
              <a:defRPr/>
            </a:lvl4pPr>
            <a:lvl5pPr marL="84234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3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1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2" y="6256739"/>
            <a:ext cx="695452" cy="2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368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929" y="3083849"/>
            <a:ext cx="1730144" cy="69030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628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2" y="6256740"/>
            <a:ext cx="695452" cy="2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067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341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796" indent="0">
              <a:buNone/>
              <a:defRPr/>
            </a:lvl3pPr>
            <a:lvl4pPr marL="579923" indent="0">
              <a:buNone/>
              <a:defRPr/>
            </a:lvl4pPr>
            <a:lvl5pPr marL="84236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796" indent="0">
              <a:buNone/>
              <a:defRPr/>
            </a:lvl3pPr>
            <a:lvl4pPr marL="579923" indent="0">
              <a:buNone/>
              <a:defRPr/>
            </a:lvl4pPr>
            <a:lvl5pPr marL="84236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50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799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601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799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341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5" y="121920"/>
            <a:ext cx="11704229" cy="5872480"/>
          </a:xfrm>
        </p:spPr>
        <p:txBody>
          <a:bodyPr/>
          <a:lstStyle>
            <a:lvl1pPr>
              <a:defRPr sz="12799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59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21" y="268225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8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85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2" y="1658112"/>
            <a:ext cx="549850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9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8614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9744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247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52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9230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20" y="268225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2853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60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742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733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8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671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2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8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8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1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3" indent="0">
              <a:buNone/>
              <a:defRPr/>
            </a:lvl3pPr>
            <a:lvl4pPr marL="579937" indent="0">
              <a:buNone/>
              <a:defRPr/>
            </a:lvl4pPr>
            <a:lvl5pPr marL="84238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3" indent="0">
              <a:buNone/>
              <a:defRPr/>
            </a:lvl3pPr>
            <a:lvl4pPr marL="579937" indent="0">
              <a:buNone/>
              <a:defRPr/>
            </a:lvl4pPr>
            <a:lvl5pPr marL="84238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8659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8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2" y="3426888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05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3094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2" y="3429000"/>
            <a:ext cx="3048004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4962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68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508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059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009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5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760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5"/>
            <a:ext cx="8546502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1404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8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8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44.xml"/><Relationship Id="rId47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42.xml"/><Relationship Id="rId45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4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4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43" Type="http://schemas.openxmlformats.org/officeDocument/2006/relationships/slideLayout" Target="../slideLayouts/slideLayout145.xml"/><Relationship Id="rId48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10.xml"/><Relationship Id="rId51" Type="http://schemas.openxmlformats.org/officeDocument/2006/relationships/theme" Target="../theme/theme5.xml"/><Relationship Id="rId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48.xml"/><Relationship Id="rId20" Type="http://schemas.openxmlformats.org/officeDocument/2006/relationships/slideLayout" Target="../slideLayouts/slideLayout122.xml"/><Relationship Id="rId41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5.xml"/><Relationship Id="rId18" Type="http://schemas.openxmlformats.org/officeDocument/2006/relationships/slideLayout" Target="../slideLayouts/slideLayout170.xml"/><Relationship Id="rId26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55.xml"/><Relationship Id="rId21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17" Type="http://schemas.openxmlformats.org/officeDocument/2006/relationships/slideLayout" Target="../slideLayouts/slideLayout169.xml"/><Relationship Id="rId25" Type="http://schemas.openxmlformats.org/officeDocument/2006/relationships/slideLayout" Target="../slideLayouts/slideLayout177.xml"/><Relationship Id="rId33" Type="http://schemas.openxmlformats.org/officeDocument/2006/relationships/theme" Target="../theme/theme6.xml"/><Relationship Id="rId2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68.xml"/><Relationship Id="rId20" Type="http://schemas.openxmlformats.org/officeDocument/2006/relationships/slideLayout" Target="../slideLayouts/slideLayout172.xml"/><Relationship Id="rId29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24" Type="http://schemas.openxmlformats.org/officeDocument/2006/relationships/slideLayout" Target="../slideLayouts/slideLayout176.xml"/><Relationship Id="rId32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57.xml"/><Relationship Id="rId15" Type="http://schemas.openxmlformats.org/officeDocument/2006/relationships/slideLayout" Target="../slideLayouts/slideLayout167.xml"/><Relationship Id="rId23" Type="http://schemas.openxmlformats.org/officeDocument/2006/relationships/slideLayout" Target="../slideLayouts/slideLayout175.xml"/><Relationship Id="rId28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62.xml"/><Relationship Id="rId19" Type="http://schemas.openxmlformats.org/officeDocument/2006/relationships/slideLayout" Target="../slideLayouts/slideLayout171.xml"/><Relationship Id="rId31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slideLayout" Target="../slideLayouts/slideLayout166.xml"/><Relationship Id="rId22" Type="http://schemas.openxmlformats.org/officeDocument/2006/relationships/slideLayout" Target="../slideLayouts/slideLayout174.xml"/><Relationship Id="rId27" Type="http://schemas.openxmlformats.org/officeDocument/2006/relationships/slideLayout" Target="../slideLayouts/slideLayout179.xml"/><Relationship Id="rId30" Type="http://schemas.openxmlformats.org/officeDocument/2006/relationships/slideLayout" Target="../slideLayouts/slideLayout182.xml"/><Relationship Id="rId8" Type="http://schemas.openxmlformats.org/officeDocument/2006/relationships/slideLayout" Target="../slideLayouts/slideLayout1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8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CCD031-269F-024B-AB8D-BCDF951314E4}"/>
              </a:ext>
            </a:extLst>
          </p:cNvPr>
          <p:cNvSpPr/>
          <p:nvPr userDrawn="1"/>
        </p:nvSpPr>
        <p:spPr>
          <a:xfrm>
            <a:off x="-1238491" y="656169"/>
            <a:ext cx="277792" cy="277792"/>
          </a:xfrm>
          <a:prstGeom prst="rect">
            <a:avLst/>
          </a:prstGeom>
          <a:solidFill>
            <a:srgbClr val="E42A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6DA58-B2AE-2945-A06E-BB0942FE897B}"/>
              </a:ext>
            </a:extLst>
          </p:cNvPr>
          <p:cNvSpPr/>
          <p:nvPr userDrawn="1"/>
        </p:nvSpPr>
        <p:spPr>
          <a:xfrm>
            <a:off x="-902825" y="656169"/>
            <a:ext cx="277792" cy="277792"/>
          </a:xfrm>
          <a:prstGeom prst="rect">
            <a:avLst/>
          </a:prstGeom>
          <a:solidFill>
            <a:srgbClr val="EE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C21998-62A1-474D-8ADC-739CB37ED7F8}"/>
              </a:ext>
            </a:extLst>
          </p:cNvPr>
          <p:cNvSpPr/>
          <p:nvPr userDrawn="1"/>
        </p:nvSpPr>
        <p:spPr>
          <a:xfrm>
            <a:off x="-561373" y="656169"/>
            <a:ext cx="277792" cy="2777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C1E4D-60CD-274B-B518-3C9878DE859F}"/>
              </a:ext>
            </a:extLst>
          </p:cNvPr>
          <p:cNvSpPr/>
          <p:nvPr userDrawn="1"/>
        </p:nvSpPr>
        <p:spPr>
          <a:xfrm>
            <a:off x="-1238491" y="1014984"/>
            <a:ext cx="277792" cy="2777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35FE7-E8D6-DF4D-B582-7F43427A714B}"/>
              </a:ext>
            </a:extLst>
          </p:cNvPr>
          <p:cNvSpPr/>
          <p:nvPr userDrawn="1"/>
        </p:nvSpPr>
        <p:spPr>
          <a:xfrm>
            <a:off x="-902825" y="1014984"/>
            <a:ext cx="277792" cy="277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148CC-752D-4742-80B4-E718FB095068}"/>
              </a:ext>
            </a:extLst>
          </p:cNvPr>
          <p:cNvSpPr/>
          <p:nvPr userDrawn="1"/>
        </p:nvSpPr>
        <p:spPr>
          <a:xfrm>
            <a:off x="-561373" y="1014984"/>
            <a:ext cx="277792" cy="277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 Same-side Corner of Rectangle 7">
            <a:extLst>
              <a:ext uri="{FF2B5EF4-FFF2-40B4-BE49-F238E27FC236}">
                <a16:creationId xmlns:a16="http://schemas.microsoft.com/office/drawing/2014/main" id="{4E790A89-DC7E-2449-BA68-9A166111876E}"/>
              </a:ext>
            </a:extLst>
          </p:cNvPr>
          <p:cNvSpPr/>
          <p:nvPr userDrawn="1"/>
        </p:nvSpPr>
        <p:spPr>
          <a:xfrm rot="5400000">
            <a:off x="178761" y="6262321"/>
            <a:ext cx="337753" cy="6952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42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2CE183-16CF-8343-B24C-EAF6F79E1DB5}"/>
              </a:ext>
            </a:extLst>
          </p:cNvPr>
          <p:cNvSpPr txBox="1">
            <a:spLocks/>
          </p:cNvSpPr>
          <p:nvPr userDrawn="1"/>
        </p:nvSpPr>
        <p:spPr>
          <a:xfrm>
            <a:off x="159026" y="6441082"/>
            <a:ext cx="536250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CAB7D1-9C8D-9B4A-9550-561F0B9D52A2}" type="slidenum">
              <a:rPr lang="en-US" sz="900" b="0" smtClean="0">
                <a:solidFill>
                  <a:schemeClr val="bg1"/>
                </a:solidFill>
                <a:latin typeface="IBM Plex Sans" panose="020B0503050203000203" pitchFamily="34" charset="0"/>
              </a:rPr>
              <a:pPr/>
              <a:t>‹#›</a:t>
            </a:fld>
            <a:endParaRPr lang="en-US" sz="900" b="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FCC77-54B1-3D44-987D-ADCE1E621CA6}"/>
              </a:ext>
            </a:extLst>
          </p:cNvPr>
          <p:cNvSpPr txBox="1"/>
          <p:nvPr userDrawn="1"/>
        </p:nvSpPr>
        <p:spPr>
          <a:xfrm>
            <a:off x="819536" y="6522793"/>
            <a:ext cx="1821619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panose="020B0503050203000203" pitchFamily="34" charset="0"/>
              </a:rPr>
              <a:t>|   ©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panose="020B0503050203000203" pitchFamily="34" charset="0"/>
              </a:rPr>
              <a:t>IBM Confidential 2023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IBM Plex Sans" panose="020B050305020300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A931C3-E307-4A41-8B61-1B6B064351A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1025" y="121813"/>
            <a:ext cx="523857" cy="2381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16E3C8-67CD-4A4D-B38B-B531D7BC85D8}"/>
              </a:ext>
            </a:extLst>
          </p:cNvPr>
          <p:cNvCxnSpPr>
            <a:cxnSpLocks/>
          </p:cNvCxnSpPr>
          <p:nvPr userDrawn="1"/>
        </p:nvCxnSpPr>
        <p:spPr>
          <a:xfrm>
            <a:off x="11228502" y="128437"/>
            <a:ext cx="0" cy="231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UOB - Right By You">
            <a:extLst>
              <a:ext uri="{FF2B5EF4-FFF2-40B4-BE49-F238E27FC236}">
                <a16:creationId xmlns:a16="http://schemas.microsoft.com/office/drawing/2014/main" id="{A2BEEE82-33A0-60B6-CF8B-6A3EA78ED9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12122" y="64590"/>
            <a:ext cx="69547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8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9" r:id="rId4"/>
    <p:sldLayoutId id="2147483672" r:id="rId5"/>
    <p:sldLayoutId id="214748366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90" y="6383870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3" y="6383870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3497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39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79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18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5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228588" indent="-231633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457177" indent="-231633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838157" indent="-231633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070977" indent="-231633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2111491" indent="-17288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887" indent="-17288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279" indent="-17288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676" indent="-17288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790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392" algn="l" defTabSz="966790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790" algn="l" defTabSz="966790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182" algn="l" defTabSz="966790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576" algn="l" defTabSz="966790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6972" algn="l" defTabSz="966790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362" algn="l" defTabSz="966790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758" algn="l" defTabSz="966790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152" algn="l" defTabSz="966790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92" y="6383871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5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5" y="6383871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5178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36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74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11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47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228577" indent="-23162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457153" indent="-23162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838116" indent="-23162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070924" indent="-23162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2111386" indent="-17287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758" indent="-17287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127" indent="-17287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499" indent="-17287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741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369" algn="l" defTabSz="966741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741" algn="l" defTabSz="966741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110" algn="l" defTabSz="966741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479" algn="l" defTabSz="966741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6852" algn="l" defTabSz="966741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218" algn="l" defTabSz="966741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590" algn="l" defTabSz="966741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6959" algn="l" defTabSz="966741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92" y="6383871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5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5" y="6383871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8294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3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76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14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5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228583" indent="-231628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457164" indent="-231628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838137" indent="-231628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070950" indent="-231628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2111438" indent="-17287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823" indent="-17287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204" indent="-17287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588" indent="-17287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765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381" algn="l" defTabSz="966765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765" algn="l" defTabSz="966765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146" algn="l" defTabSz="966765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528" algn="l" defTabSz="966765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6912" algn="l" defTabSz="966765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291" algn="l" defTabSz="966765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674" algn="l" defTabSz="966765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056" algn="l" defTabSz="966765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9264" y="645036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87300" y="274637"/>
            <a:ext cx="1129359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287300" y="1600200"/>
            <a:ext cx="11293592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125" y="6381750"/>
            <a:ext cx="2477765" cy="1905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2872890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  <p:sldLayoutId id="2147483807" r:id="rId30"/>
    <p:sldLayoutId id="2147483808" r:id="rId31"/>
    <p:sldLayoutId id="2147483809" r:id="rId32"/>
    <p:sldLayoutId id="2147483810" r:id="rId33"/>
    <p:sldLayoutId id="2147483811" r:id="rId34"/>
    <p:sldLayoutId id="2147483812" r:id="rId35"/>
    <p:sldLayoutId id="2147483813" r:id="rId36"/>
    <p:sldLayoutId id="2147483814" r:id="rId37"/>
    <p:sldLayoutId id="2147483815" r:id="rId38"/>
    <p:sldLayoutId id="2147483816" r:id="rId39"/>
    <p:sldLayoutId id="2147483817" r:id="rId40"/>
    <p:sldLayoutId id="2147483818" r:id="rId41"/>
    <p:sldLayoutId id="2147483819" r:id="rId42"/>
    <p:sldLayoutId id="2147483820" r:id="rId43"/>
    <p:sldLayoutId id="2147483821" r:id="rId44"/>
    <p:sldLayoutId id="2147483822" r:id="rId45"/>
    <p:sldLayoutId id="2147483823" r:id="rId46"/>
    <p:sldLayoutId id="2147483824" r:id="rId47"/>
    <p:sldLayoutId id="2147483825" r:id="rId48"/>
    <p:sldLayoutId id="2147483826" r:id="rId49"/>
    <p:sldLayoutId id="2147483828" r:id="rId50"/>
  </p:sldLayoutIdLst>
  <p:transition spd="med"/>
  <p:hf hdr="0" dt="0"/>
  <p:txStyles>
    <p:titleStyle>
      <a:lvl1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181248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362497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543744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724993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121895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164559" marR="0" indent="-164559" algn="l" defTabSz="121895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329118" marR="0" indent="-164559" algn="l" defTabSz="121895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493677" marR="0" indent="-164559" algn="l" defTabSz="121895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571386" marR="0" indent="-228554" algn="l" defTabSz="1218956" rtl="0" eaLnBrk="1" latinLnBrk="0" hangingPunct="1">
        <a:lnSpc>
          <a:spcPct val="110000"/>
        </a:lnSpc>
        <a:spcBef>
          <a:spcPts val="145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921346" marR="0" indent="-194466" algn="l" defTabSz="1218956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1102595" marR="0" indent="-194466" algn="l" defTabSz="1218956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1283843" marR="0" indent="-194466" algn="l" defTabSz="1218956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1465091" marR="0" indent="-194466" algn="l" defTabSz="1218956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171461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342922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514384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685845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857307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1028768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1200230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1371691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58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5000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78">
          <p15:clr>
            <a:srgbClr val="EE5396"/>
          </p15:clr>
        </p15:guide>
        <p15:guide id="21" orient="horz" pos="38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60">
          <p15:clr>
            <a:srgbClr val="EE5396"/>
          </p15:clr>
        </p15:guide>
        <p15:guide id="25" orient="horz" pos="8280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66389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  <p:sldLayoutId id="2147483857" r:id="rId18"/>
    <p:sldLayoutId id="2147483858" r:id="rId19"/>
    <p:sldLayoutId id="2147483859" r:id="rId20"/>
    <p:sldLayoutId id="2147483860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69" r:id="rId30"/>
    <p:sldLayoutId id="2147483870" r:id="rId31"/>
    <p:sldLayoutId id="2147483871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chemeClr val="tx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867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 b="0" i="0" baseline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867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CCD031-269F-024B-AB8D-BCDF951314E4}"/>
              </a:ext>
            </a:extLst>
          </p:cNvPr>
          <p:cNvSpPr/>
          <p:nvPr userDrawn="1"/>
        </p:nvSpPr>
        <p:spPr>
          <a:xfrm>
            <a:off x="-1238491" y="656169"/>
            <a:ext cx="277792" cy="277792"/>
          </a:xfrm>
          <a:prstGeom prst="rect">
            <a:avLst/>
          </a:prstGeom>
          <a:solidFill>
            <a:srgbClr val="E42A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6DA58-B2AE-2945-A06E-BB0942FE897B}"/>
              </a:ext>
            </a:extLst>
          </p:cNvPr>
          <p:cNvSpPr/>
          <p:nvPr userDrawn="1"/>
        </p:nvSpPr>
        <p:spPr>
          <a:xfrm>
            <a:off x="-902825" y="656169"/>
            <a:ext cx="277792" cy="277792"/>
          </a:xfrm>
          <a:prstGeom prst="rect">
            <a:avLst/>
          </a:prstGeom>
          <a:solidFill>
            <a:srgbClr val="EE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C21998-62A1-474D-8ADC-739CB37ED7F8}"/>
              </a:ext>
            </a:extLst>
          </p:cNvPr>
          <p:cNvSpPr/>
          <p:nvPr userDrawn="1"/>
        </p:nvSpPr>
        <p:spPr>
          <a:xfrm>
            <a:off x="-561373" y="656169"/>
            <a:ext cx="277792" cy="2777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C1E4D-60CD-274B-B518-3C9878DE859F}"/>
              </a:ext>
            </a:extLst>
          </p:cNvPr>
          <p:cNvSpPr/>
          <p:nvPr userDrawn="1"/>
        </p:nvSpPr>
        <p:spPr>
          <a:xfrm>
            <a:off x="-1238491" y="1014984"/>
            <a:ext cx="277792" cy="2777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35FE7-E8D6-DF4D-B582-7F43427A714B}"/>
              </a:ext>
            </a:extLst>
          </p:cNvPr>
          <p:cNvSpPr/>
          <p:nvPr userDrawn="1"/>
        </p:nvSpPr>
        <p:spPr>
          <a:xfrm>
            <a:off x="-902825" y="1014984"/>
            <a:ext cx="277792" cy="277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148CC-752D-4742-80B4-E718FB095068}"/>
              </a:ext>
            </a:extLst>
          </p:cNvPr>
          <p:cNvSpPr/>
          <p:nvPr userDrawn="1"/>
        </p:nvSpPr>
        <p:spPr>
          <a:xfrm>
            <a:off x="-561373" y="1014984"/>
            <a:ext cx="277792" cy="277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Round Same-side Corner of Rectangle 7">
            <a:extLst>
              <a:ext uri="{FF2B5EF4-FFF2-40B4-BE49-F238E27FC236}">
                <a16:creationId xmlns:a16="http://schemas.microsoft.com/office/drawing/2014/main" id="{4E790A89-DC7E-2449-BA68-9A166111876E}"/>
              </a:ext>
            </a:extLst>
          </p:cNvPr>
          <p:cNvSpPr/>
          <p:nvPr userDrawn="1"/>
        </p:nvSpPr>
        <p:spPr>
          <a:xfrm rot="5400000">
            <a:off x="178762" y="6262322"/>
            <a:ext cx="337753" cy="6952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42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2CE183-16CF-8343-B24C-EAF6F79E1DB5}"/>
              </a:ext>
            </a:extLst>
          </p:cNvPr>
          <p:cNvSpPr txBox="1">
            <a:spLocks/>
          </p:cNvSpPr>
          <p:nvPr userDrawn="1"/>
        </p:nvSpPr>
        <p:spPr>
          <a:xfrm>
            <a:off x="159025" y="6441083"/>
            <a:ext cx="536251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CAB7D1-9C8D-9B4A-9550-561F0B9D52A2}" type="slidenum">
              <a:rPr lang="en-US" sz="900" b="0" smtClean="0">
                <a:solidFill>
                  <a:schemeClr val="bg1"/>
                </a:solidFill>
                <a:latin typeface="IBM Plex Sans" panose="020B0503050203000203" pitchFamily="34" charset="0"/>
              </a:rPr>
              <a:pPr/>
              <a:t>‹#›</a:t>
            </a:fld>
            <a:endParaRPr lang="en-US" sz="900" b="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FCC77-54B1-3D44-987D-ADCE1E621CA6}"/>
              </a:ext>
            </a:extLst>
          </p:cNvPr>
          <p:cNvSpPr txBox="1"/>
          <p:nvPr userDrawn="1"/>
        </p:nvSpPr>
        <p:spPr>
          <a:xfrm>
            <a:off x="819537" y="6522793"/>
            <a:ext cx="1821619" cy="2308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panose="020B0503050203000203" pitchFamily="34" charset="0"/>
              </a:rPr>
              <a:t>|   ©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panose="020B0503050203000203" pitchFamily="34" charset="0"/>
              </a:rPr>
              <a:t>IBM Confidential 2023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IBM Plex Sans" panose="020B050305020300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A931C3-E307-4A41-8B61-1B6B064351A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1026" y="121814"/>
            <a:ext cx="523857" cy="2381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16E3C8-67CD-4A4D-B38B-B531D7BC85D8}"/>
              </a:ext>
            </a:extLst>
          </p:cNvPr>
          <p:cNvCxnSpPr>
            <a:cxnSpLocks/>
          </p:cNvCxnSpPr>
          <p:nvPr userDrawn="1"/>
        </p:nvCxnSpPr>
        <p:spPr>
          <a:xfrm>
            <a:off x="11228503" y="128437"/>
            <a:ext cx="0" cy="231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UOB - Right By You">
            <a:extLst>
              <a:ext uri="{FF2B5EF4-FFF2-40B4-BE49-F238E27FC236}">
                <a16:creationId xmlns:a16="http://schemas.microsoft.com/office/drawing/2014/main" id="{A2BEEE82-33A0-60B6-CF8B-6A3EA78ED9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12123" y="64591"/>
            <a:ext cx="69547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0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8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5D43-2CEC-4541-9EAF-9A1D0DA3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88" y="2648438"/>
            <a:ext cx="8262623" cy="1077705"/>
          </a:xfrm>
        </p:spPr>
        <p:txBody>
          <a:bodyPr/>
          <a:lstStyle/>
          <a:p>
            <a:r>
              <a:rPr lang="en-US" sz="3200" dirty="0">
                <a:latin typeface="IBM Plex Sans Light" panose="020B0403050203000203" pitchFamily="34" charset="0"/>
              </a:rPr>
              <a:t>UOB Models Analytic Platform RFP</a:t>
            </a:r>
            <a:br>
              <a:rPr lang="en-US" sz="3200" dirty="0">
                <a:latin typeface="IBM Plex Sans Light" panose="020B0403050203000203" pitchFamily="34" charset="0"/>
              </a:rPr>
            </a:br>
            <a:r>
              <a:rPr lang="en-US" sz="3200" i="1" dirty="0">
                <a:solidFill>
                  <a:srgbClr val="FFC000"/>
                </a:solidFill>
                <a:latin typeface="IBM Plex Sans Light" panose="020B0403050203000203" pitchFamily="34" charset="0"/>
              </a:rPr>
              <a:t>Proof of Concept</a:t>
            </a:r>
            <a:br>
              <a:rPr lang="en-US" dirty="0">
                <a:latin typeface="IBM Plex Sans Light" panose="020B0403050203000203" pitchFamily="34" charset="0"/>
              </a:rPr>
            </a:br>
            <a:endParaRPr lang="en-US" dirty="0">
              <a:latin typeface="IBM Plex Sans Light" panose="020B0403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5074-40AA-FC42-B744-272C54477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87" y="3933170"/>
            <a:ext cx="2411397" cy="391684"/>
          </a:xfrm>
          <a:solidFill>
            <a:schemeClr val="accent1"/>
          </a:solidFill>
        </p:spPr>
        <p:txBody>
          <a:bodyPr anchor="ctr"/>
          <a:lstStyle/>
          <a:p>
            <a:pPr algn="ctr"/>
            <a:r>
              <a:rPr lang="en-US" dirty="0"/>
              <a:t>July 2023</a:t>
            </a:r>
          </a:p>
        </p:txBody>
      </p:sp>
    </p:spTree>
    <p:extLst>
      <p:ext uri="{BB962C8B-B14F-4D97-AF65-F5344CB8AC3E}">
        <p14:creationId xmlns:p14="http://schemas.microsoft.com/office/powerpoint/2010/main" val="303682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858BD-8588-1DE5-7EC9-BBBE5217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627141"/>
            <a:ext cx="11828745" cy="429116"/>
          </a:xfrm>
        </p:spPr>
        <p:txBody>
          <a:bodyPr/>
          <a:lstStyle/>
          <a:p>
            <a:r>
              <a:rPr lang="en-US" dirty="0"/>
              <a:t>Data Virtualization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E24872-4524-366F-AAAA-7D8C1E7A5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97111"/>
              </p:ext>
            </p:extLst>
          </p:nvPr>
        </p:nvGraphicFramePr>
        <p:xfrm>
          <a:off x="2018805" y="1303678"/>
          <a:ext cx="7790213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825">
                  <a:extLst>
                    <a:ext uri="{9D8B030D-6E8A-4147-A177-3AD203B41FA5}">
                      <a16:colId xmlns:a16="http://schemas.microsoft.com/office/drawing/2014/main" val="3320851099"/>
                    </a:ext>
                  </a:extLst>
                </a:gridCol>
                <a:gridCol w="503915">
                  <a:extLst>
                    <a:ext uri="{9D8B030D-6E8A-4147-A177-3AD203B41FA5}">
                      <a16:colId xmlns:a16="http://schemas.microsoft.com/office/drawing/2014/main" val="1191346856"/>
                    </a:ext>
                  </a:extLst>
                </a:gridCol>
                <a:gridCol w="5036164">
                  <a:extLst>
                    <a:ext uri="{9D8B030D-6E8A-4147-A177-3AD203B41FA5}">
                      <a16:colId xmlns:a16="http://schemas.microsoft.com/office/drawing/2014/main" val="1764045863"/>
                    </a:ext>
                  </a:extLst>
                </a:gridCol>
                <a:gridCol w="591309">
                  <a:extLst>
                    <a:ext uri="{9D8B030D-6E8A-4147-A177-3AD203B41FA5}">
                      <a16:colId xmlns:a16="http://schemas.microsoft.com/office/drawing/2014/main" val="230034506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Functional Criteria #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Technical Criteria #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196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A1.1A.2 (Can the system manage metadata and lineage as data gets transformed?)</a:t>
                      </a:r>
                    </a:p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B1.3.2 (Ability to integrate with source data without requiring significant ETL work by developers. Please elaborate scenarios where development work is required for data ingestion into the platform)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1557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A1.1A.7 (enforce or inherit data security and entitlement implemented by data source)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B1.3.6 (run customized queries to get data from the data sources)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357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A1.1A.8 (build data security and entitlement layer in the absence of such from the data source)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(B1.3.7) Ability to Support Federated/Unified Query to access the data from multiple data sources like DB2, Hive or Teradata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25615"/>
                  </a:ext>
                </a:extLst>
              </a:tr>
              <a:tr h="408581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B1.3.11 (query multiple data sources at the same time when designing a strategy/policy (design time)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1082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B1.3.12 (query multiple data sources at the same time when executing a strategy/policy (run time)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60850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3F98C0B-5291-A638-E5BF-03E6481D8083}"/>
              </a:ext>
            </a:extLst>
          </p:cNvPr>
          <p:cNvSpPr/>
          <p:nvPr/>
        </p:nvSpPr>
        <p:spPr>
          <a:xfrm>
            <a:off x="3764478" y="2090057"/>
            <a:ext cx="225631" cy="2375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DF64B7-72AC-9EE6-A554-06C6D89E6021}"/>
              </a:ext>
            </a:extLst>
          </p:cNvPr>
          <p:cNvSpPr/>
          <p:nvPr/>
        </p:nvSpPr>
        <p:spPr>
          <a:xfrm>
            <a:off x="3764477" y="3248494"/>
            <a:ext cx="225631" cy="2375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F981E0-3AA9-16CD-869A-9C1DCF5CA593}"/>
              </a:ext>
            </a:extLst>
          </p:cNvPr>
          <p:cNvSpPr/>
          <p:nvPr/>
        </p:nvSpPr>
        <p:spPr>
          <a:xfrm>
            <a:off x="9345066" y="2184086"/>
            <a:ext cx="225631" cy="2375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E2972D-8BFF-A2E0-9E99-E6CA209F8E65}"/>
              </a:ext>
            </a:extLst>
          </p:cNvPr>
          <p:cNvSpPr/>
          <p:nvPr/>
        </p:nvSpPr>
        <p:spPr>
          <a:xfrm>
            <a:off x="9345065" y="3289554"/>
            <a:ext cx="225631" cy="2375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0380EB-D1C3-3A33-CE7B-98596D8BEE3D}"/>
              </a:ext>
            </a:extLst>
          </p:cNvPr>
          <p:cNvSpPr/>
          <p:nvPr/>
        </p:nvSpPr>
        <p:spPr>
          <a:xfrm flipV="1">
            <a:off x="9345065" y="5907239"/>
            <a:ext cx="225631" cy="2375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FDECF7-519F-2C8E-5590-02DF4CD8B1AC}"/>
              </a:ext>
            </a:extLst>
          </p:cNvPr>
          <p:cNvSpPr/>
          <p:nvPr/>
        </p:nvSpPr>
        <p:spPr>
          <a:xfrm flipV="1">
            <a:off x="9345064" y="4436408"/>
            <a:ext cx="225631" cy="2375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19AD4D-2C5B-E416-2C53-98618E5008EC}"/>
              </a:ext>
            </a:extLst>
          </p:cNvPr>
          <p:cNvSpPr/>
          <p:nvPr/>
        </p:nvSpPr>
        <p:spPr>
          <a:xfrm flipV="1">
            <a:off x="9345064" y="5394183"/>
            <a:ext cx="225631" cy="2375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4FE03-9276-6130-6E84-E02BDC6B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70" y="4485376"/>
            <a:ext cx="241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858BD-8588-1DE5-7EC9-BBBE5217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627141"/>
            <a:ext cx="11828745" cy="429116"/>
          </a:xfrm>
        </p:spPr>
        <p:txBody>
          <a:bodyPr/>
          <a:lstStyle/>
          <a:p>
            <a:r>
              <a:rPr lang="en-US" dirty="0"/>
              <a:t>Data Virtualization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E24872-4524-366F-AAAA-7D8C1E7A5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84339"/>
              </p:ext>
            </p:extLst>
          </p:nvPr>
        </p:nvGraphicFramePr>
        <p:xfrm>
          <a:off x="2427889" y="1339304"/>
          <a:ext cx="578069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345">
                  <a:extLst>
                    <a:ext uri="{9D8B030D-6E8A-4147-A177-3AD203B41FA5}">
                      <a16:colId xmlns:a16="http://schemas.microsoft.com/office/drawing/2014/main" val="3320851099"/>
                    </a:ext>
                  </a:extLst>
                </a:gridCol>
                <a:gridCol w="2890345">
                  <a:extLst>
                    <a:ext uri="{9D8B030D-6E8A-4147-A177-3AD203B41FA5}">
                      <a16:colId xmlns:a16="http://schemas.microsoft.com/office/drawing/2014/main" val="176404586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Functional Criteria #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</a:rPr>
                        <a:t>Technical Criteria #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196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A1.1A.2 (Can the system manage metadata and lineage as data gets transformed?)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B1.3.2 (Ability to integrate with source data without requiring significant ETL work by developers. Please elaborate scenarios where development work is required for data ingestion into the platform)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357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A1.1A.7 (enforce or inherit data security and entitlement implemented by data source)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B1.3.6 (run customized queries to get data from the data sources)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256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A1.1A.8 (build data security and entitlement layer in the absence of such from the data source)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B1.3.7 (Ability to Support Federated/Unified Query to access the data from multiple data sources like DB2, Hive or Teradata)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1082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B1.3.11 (query multiple data sources at the same time when designing a strategy/policy (design time)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6085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B1.3.12 (query multiple data sources at the same time when executing a strategy/policy (run time)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2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84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D333AB-F0E8-AF59-80AA-166B69C8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705" y="1229496"/>
            <a:ext cx="5079057" cy="3816832"/>
          </a:xfrm>
          <a:prstGeom prst="rect">
            <a:avLst/>
          </a:prstGeom>
          <a:effectLst>
            <a:outerShdw blurRad="785728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7C8FF1-3E5F-F3DC-394F-8585C611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A1.1A.2:  Data Lineage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6E6B300-A996-2140-A8FF-2C0991797DB3}"/>
              </a:ext>
            </a:extLst>
          </p:cNvPr>
          <p:cNvSpPr txBox="1">
            <a:spLocks/>
          </p:cNvSpPr>
          <p:nvPr/>
        </p:nvSpPr>
        <p:spPr>
          <a:xfrm>
            <a:off x="9448802" y="6427783"/>
            <a:ext cx="2438309" cy="1952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621">
              <a:defRPr/>
            </a:pPr>
            <a:fld id="{59395FB3-9C97-154F-86B2-7E381B951268}" type="slidenum">
              <a:rPr lang="en-US" sz="800">
                <a:solidFill>
                  <a:srgbClr val="000000"/>
                </a:solidFill>
                <a:latin typeface="IBM Plex Sans" panose="020B0503050203000203" pitchFamily="34" charset="0"/>
              </a:rPr>
              <a:pPr algn="r" defTabSz="914621">
                <a:defRPr/>
              </a:pPr>
              <a:t>3</a:t>
            </a:fld>
            <a:endParaRPr lang="en-US" sz="800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10B71CC-FB69-0F55-C95F-1018DD63D19D}"/>
              </a:ext>
            </a:extLst>
          </p:cNvPr>
          <p:cNvSpPr txBox="1">
            <a:spLocks/>
          </p:cNvSpPr>
          <p:nvPr/>
        </p:nvSpPr>
        <p:spPr>
          <a:xfrm>
            <a:off x="304889" y="6410849"/>
            <a:ext cx="5486313" cy="1952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633">
              <a:defRPr/>
            </a:pPr>
            <a:r>
              <a:rPr lang="en-US" sz="800">
                <a:solidFill>
                  <a:srgbClr val="000000"/>
                </a:solidFill>
              </a:rPr>
              <a:t>© 2022 IBM Corporation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EA9F02-A28B-C04D-B3FE-9C8174D78AC9}"/>
              </a:ext>
            </a:extLst>
          </p:cNvPr>
          <p:cNvSpPr txBox="1">
            <a:spLocks/>
          </p:cNvSpPr>
          <p:nvPr/>
        </p:nvSpPr>
        <p:spPr>
          <a:xfrm>
            <a:off x="223100" y="1339614"/>
            <a:ext cx="4786113" cy="46033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marL="380990" indent="-380990" defTabSz="121917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1867" kern="0" dirty="0">
                <a:solidFill>
                  <a:srgbClr val="000000"/>
                </a:solidFill>
              </a:rPr>
              <a:t>Provides business-user-friendly summary view</a:t>
            </a:r>
          </a:p>
          <a:p>
            <a:pPr marL="380990" indent="-380990" defTabSz="121917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1867" kern="0" dirty="0">
                <a:solidFill>
                  <a:srgbClr val="000000"/>
                </a:solidFill>
              </a:rPr>
              <a:t>Drill down to view technical details</a:t>
            </a:r>
          </a:p>
          <a:p>
            <a:pPr marL="380990" indent="-380990" defTabSz="121917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1867" kern="0" dirty="0">
                <a:solidFill>
                  <a:srgbClr val="000000"/>
                </a:solidFill>
              </a:rPr>
              <a:t>Automated discovery of data flows from 3rd party tools</a:t>
            </a:r>
          </a:p>
          <a:p>
            <a:pPr marL="380990" indent="-380990" defTabSz="121917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1867" kern="0" dirty="0">
                <a:solidFill>
                  <a:srgbClr val="000000"/>
                </a:solidFill>
              </a:rPr>
              <a:t>Code analysis of stored procedures &amp; ETL jobs capture transformations </a:t>
            </a:r>
          </a:p>
          <a:p>
            <a:pPr marL="380990" indent="-380990" defTabSz="121917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1867" kern="0" dirty="0">
                <a:solidFill>
                  <a:srgbClr val="000000"/>
                </a:solidFill>
              </a:rPr>
              <a:t>Manual lineage through APIs</a:t>
            </a:r>
          </a:p>
          <a:p>
            <a:pPr marL="380990" indent="-380990" defTabSz="121917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1867" kern="0" dirty="0">
                <a:solidFill>
                  <a:srgbClr val="000000"/>
                </a:solidFill>
              </a:rPr>
              <a:t>Technical, Indirect, and Historical data lineage GUI</a:t>
            </a:r>
          </a:p>
          <a:p>
            <a:pPr marL="380990" indent="-380990" defTabSz="121917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1867" kern="0" dirty="0">
                <a:solidFill>
                  <a:srgbClr val="000000"/>
                </a:solidFill>
              </a:rPr>
              <a:t>Rules to filter for things needed in data lineage</a:t>
            </a:r>
          </a:p>
          <a:p>
            <a:pPr marL="380990" indent="-380990" defTabSz="1219170">
              <a:lnSpc>
                <a:spcPct val="150000"/>
              </a:lnSpc>
              <a:buFont typeface="Wingdings" pitchFamily="2" charset="2"/>
              <a:buChar char="ü"/>
              <a:defRPr/>
            </a:pPr>
            <a:endParaRPr lang="en-US" sz="1867" kern="0" dirty="0">
              <a:solidFill>
                <a:srgbClr val="000000"/>
              </a:solidFill>
            </a:endParaRPr>
          </a:p>
        </p:txBody>
      </p:sp>
      <p:pic>
        <p:nvPicPr>
          <p:cNvPr id="7" name="Picture 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D5BD335-8B3B-496B-8188-5BD9E7A43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54" b="3673"/>
          <a:stretch/>
        </p:blipFill>
        <p:spPr>
          <a:xfrm>
            <a:off x="5968277" y="4139888"/>
            <a:ext cx="5962163" cy="24831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05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FC2D47-873A-9140-D463-EA92D74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A1.1A.2 :  </a:t>
            </a:r>
            <a:r>
              <a:rPr lang="en-US" dirty="0"/>
              <a:t>Manta Automated Data Lineage 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1945A99-78DD-5A03-C15E-A2D89305F545}"/>
              </a:ext>
            </a:extLst>
          </p:cNvPr>
          <p:cNvSpPr txBox="1">
            <a:spLocks/>
          </p:cNvSpPr>
          <p:nvPr/>
        </p:nvSpPr>
        <p:spPr>
          <a:xfrm>
            <a:off x="304889" y="6400801"/>
            <a:ext cx="5486313" cy="2222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633">
              <a:defRPr/>
            </a:pPr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</a:rPr>
              <a:t>© 2022 IBM Corporation</a:t>
            </a:r>
            <a:endParaRPr lang="en-US" sz="800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4AD033B-F539-A54A-F466-40B1231FDDB3}"/>
              </a:ext>
            </a:extLst>
          </p:cNvPr>
          <p:cNvSpPr txBox="1">
            <a:spLocks/>
          </p:cNvSpPr>
          <p:nvPr/>
        </p:nvSpPr>
        <p:spPr>
          <a:xfrm>
            <a:off x="9448802" y="6400801"/>
            <a:ext cx="2438309" cy="2222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77">
              <a:defRPr/>
            </a:pPr>
            <a:fld id="{59395FB3-9C97-154F-86B2-7E381B951268}" type="slidenum">
              <a:rPr lang="en-US" sz="800">
                <a:solidFill>
                  <a:srgbClr val="000000"/>
                </a:solidFill>
                <a:latin typeface="IBM Plex Sans Light"/>
              </a:rPr>
              <a:pPr algn="r" defTabSz="914377">
                <a:defRPr/>
              </a:pPr>
              <a:t>4</a:t>
            </a:fld>
            <a:endParaRPr lang="en-US" sz="800" dirty="0">
              <a:solidFill>
                <a:srgbClr val="000000"/>
              </a:solidFill>
              <a:latin typeface="IBM Plex Sans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8F817-C883-E15A-A5C4-2FA4C121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85" y="1439259"/>
            <a:ext cx="3826112" cy="2722768"/>
          </a:xfrm>
          <a:prstGeom prst="rect">
            <a:avLst/>
          </a:prstGeom>
          <a:effectLst>
            <a:outerShdw blurRad="785728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5194915-3A8A-176A-4240-CC446727B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2" t="16796"/>
          <a:stretch/>
        </p:blipFill>
        <p:spPr>
          <a:xfrm>
            <a:off x="6210254" y="3464509"/>
            <a:ext cx="4457703" cy="2003516"/>
          </a:xfrm>
          <a:prstGeom prst="rect">
            <a:avLst/>
          </a:prstGeom>
          <a:effectLst>
            <a:outerShdw blurRad="785728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37C92-68B4-429C-6736-47DA13A6FCD5}"/>
              </a:ext>
            </a:extLst>
          </p:cNvPr>
          <p:cNvSpPr txBox="1"/>
          <p:nvPr/>
        </p:nvSpPr>
        <p:spPr>
          <a:xfrm>
            <a:off x="641466" y="4345651"/>
            <a:ext cx="4590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621">
              <a:defRPr/>
            </a:pPr>
            <a:r>
              <a:rPr lang="en-US" sz="1200" b="1" dirty="0">
                <a:solidFill>
                  <a:srgbClr val="00B0F0"/>
                </a:solidFill>
                <a:latin typeface="IBM Plex Sans" charset="0"/>
                <a:ea typeface="IBM Plex Sans" charset="0"/>
                <a:cs typeface="IBM Plex Sans" charset="0"/>
              </a:rPr>
              <a:t>CPD Data Lineage</a:t>
            </a:r>
          </a:p>
          <a:p>
            <a:pPr marL="124881" indent="-124881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View lineage graph via WKC UI</a:t>
            </a:r>
          </a:p>
          <a:p>
            <a:pPr marL="124881" indent="-124881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REST APIs to capture lineage info</a:t>
            </a:r>
          </a:p>
          <a:p>
            <a:pPr marL="124881" indent="-124881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Import/export lineage through CSV</a:t>
            </a:r>
          </a:p>
          <a:p>
            <a:pPr marL="124881" indent="-124881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Automatically captures data flows from the CP4D platform</a:t>
            </a:r>
          </a:p>
          <a:p>
            <a:pPr marL="366175" lvl="1" indent="-126997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Models from Auto AI</a:t>
            </a:r>
          </a:p>
          <a:p>
            <a:pPr marL="366175" lvl="1" indent="-126997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Data Virtualization</a:t>
            </a:r>
          </a:p>
          <a:p>
            <a:pPr marL="366175" lvl="1" indent="-126997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Next Gen DataStage Jobs</a:t>
            </a:r>
          </a:p>
          <a:p>
            <a:pPr marL="366175" lvl="1" indent="-126997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Data Refinery </a:t>
            </a:r>
          </a:p>
          <a:p>
            <a:pPr marL="366175" lvl="1" indent="-126997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Advanced Data Privacy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0CFBD-6BC4-9E94-6965-9BB7C5FCE0AB}"/>
              </a:ext>
            </a:extLst>
          </p:cNvPr>
          <p:cNvSpPr txBox="1"/>
          <p:nvPr/>
        </p:nvSpPr>
        <p:spPr>
          <a:xfrm>
            <a:off x="6903835" y="1247637"/>
            <a:ext cx="4154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621">
              <a:defRPr/>
            </a:pPr>
            <a:r>
              <a:rPr lang="en-US" sz="1200" b="1" dirty="0">
                <a:solidFill>
                  <a:srgbClr val="00B0F0"/>
                </a:solidFill>
                <a:latin typeface="IBM Plex Sans" charset="0"/>
                <a:ea typeface="IBM Plex Sans" charset="0"/>
                <a:cs typeface="IBM Plex Sans" charset="0"/>
              </a:rPr>
              <a:t>MANTA Automated Data Lineage Add-On</a:t>
            </a:r>
          </a:p>
          <a:p>
            <a:pPr marL="124881" indent="-124881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Automated discovery of data flows from 3rd party tools</a:t>
            </a:r>
          </a:p>
          <a:p>
            <a:pPr marL="124881" indent="-124881" defTabSz="914621">
              <a:buFont typeface="Arial" panose="020B0604020202020204" pitchFamily="34" charset="0"/>
              <a:buChar char="•"/>
              <a:defRPr/>
            </a:pPr>
            <a:r>
              <a:rPr lang="en-CA" sz="1200" dirty="0">
                <a:solidFill>
                  <a:srgbClr val="000000"/>
                </a:solidFill>
                <a:latin typeface="IBM Plex Sans" charset="0"/>
              </a:rPr>
              <a:t>Code analysis of stored procedures and ETL jobs to capture transformations </a:t>
            </a:r>
          </a:p>
          <a:p>
            <a:pPr marL="124881" indent="-124881" defTabSz="914621">
              <a:buFont typeface="Arial" panose="020B0604020202020204" pitchFamily="34" charset="0"/>
              <a:buChar char="•"/>
              <a:defRPr/>
            </a:pPr>
            <a:r>
              <a:rPr lang="en-CA" sz="1200" dirty="0">
                <a:solidFill>
                  <a:srgbClr val="000000"/>
                </a:solidFill>
                <a:latin typeface="IBM Plex Sans" charset="0"/>
              </a:rPr>
              <a:t>Advanced manual lineage</a:t>
            </a:r>
          </a:p>
          <a:p>
            <a:pPr marL="124881" indent="-124881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Technical data lineage GUI</a:t>
            </a:r>
          </a:p>
          <a:p>
            <a:pPr marL="124881" indent="-124881" defTabSz="914621">
              <a:buFont typeface="Arial" panose="020B0604020202020204" pitchFamily="34" charset="0"/>
              <a:buChar char="•"/>
              <a:defRPr/>
            </a:pPr>
            <a:r>
              <a:rPr lang="en-CA" sz="1200" dirty="0">
                <a:solidFill>
                  <a:srgbClr val="000000"/>
                </a:solidFill>
                <a:latin typeface="IBM Plex Sans" charset="0"/>
              </a:rPr>
              <a:t>Indirect data lineage</a:t>
            </a:r>
            <a:endParaRPr lang="en-US" sz="1200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124881" indent="-124881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Historical data lineage</a:t>
            </a:r>
          </a:p>
          <a:p>
            <a:pPr marL="124881" indent="-124881" defTabSz="91462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Rules to filter for things needed in data lineage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D98A1BA-E557-849C-13FF-7BD9199F67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1" t="22015" b="22063"/>
          <a:stretch/>
        </p:blipFill>
        <p:spPr>
          <a:xfrm>
            <a:off x="7092834" y="5196320"/>
            <a:ext cx="4457701" cy="1358491"/>
          </a:xfrm>
          <a:prstGeom prst="rect">
            <a:avLst/>
          </a:prstGeom>
          <a:effectLst>
            <a:outerShdw blurRad="785728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0B01B-DF3E-898A-A13C-338E23FD32B7}"/>
              </a:ext>
            </a:extLst>
          </p:cNvPr>
          <p:cNvCxnSpPr>
            <a:cxnSpLocks/>
          </p:cNvCxnSpPr>
          <p:nvPr/>
        </p:nvCxnSpPr>
        <p:spPr bwMode="auto">
          <a:xfrm flipH="1">
            <a:off x="4368955" y="1542467"/>
            <a:ext cx="2015803" cy="520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794DE-CEB1-0B56-33C7-4A620B40B4B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84286" y="3316345"/>
            <a:ext cx="1963439" cy="71889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6D5F51-F19D-A490-1143-2C21C80040B0}"/>
              </a:ext>
            </a:extLst>
          </p:cNvPr>
          <p:cNvSpPr txBox="1"/>
          <p:nvPr/>
        </p:nvSpPr>
        <p:spPr>
          <a:xfrm>
            <a:off x="5033289" y="2198733"/>
            <a:ext cx="1802448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621">
              <a:defRPr/>
            </a:pPr>
            <a:r>
              <a:rPr lang="en-US" sz="1067" dirty="0">
                <a:solidFill>
                  <a:srgbClr val="00B0F0"/>
                </a:solidFill>
                <a:latin typeface="IBM Plex Sans" charset="0"/>
                <a:ea typeface="IBM Plex Sans" charset="0"/>
                <a:cs typeface="IBM Plex Sans" charset="0"/>
              </a:rPr>
              <a:t>Scanned assets are stored in WKC catalogs and visible through native 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8F50-FAFD-C19C-1B6B-F553B88577AD}"/>
              </a:ext>
            </a:extLst>
          </p:cNvPr>
          <p:cNvSpPr/>
          <p:nvPr/>
        </p:nvSpPr>
        <p:spPr bwMode="auto">
          <a:xfrm>
            <a:off x="6563016" y="1367180"/>
            <a:ext cx="340819" cy="322785"/>
          </a:xfrm>
          <a:prstGeom prst="rect">
            <a:avLst/>
          </a:prstGeom>
          <a:noFill/>
          <a:ln w="19050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algn="ctr" defTabSz="914621">
              <a:defRPr/>
            </a:pPr>
            <a:r>
              <a:rPr lang="en-US" sz="1333" b="1" dirty="0">
                <a:solidFill>
                  <a:srgbClr val="00B0F0"/>
                </a:solidFill>
                <a:latin typeface="IBM Plex Sans" charset="0"/>
                <a:ea typeface="IBM Plex Sans" charset="0"/>
                <a:cs typeface="IBM Plex Sans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A005E-C610-3D03-043B-47F974A7B130}"/>
              </a:ext>
            </a:extLst>
          </p:cNvPr>
          <p:cNvSpPr/>
          <p:nvPr/>
        </p:nvSpPr>
        <p:spPr bwMode="auto">
          <a:xfrm>
            <a:off x="5184007" y="1888344"/>
            <a:ext cx="340819" cy="322785"/>
          </a:xfrm>
          <a:prstGeom prst="rect">
            <a:avLst/>
          </a:prstGeom>
          <a:noFill/>
          <a:ln w="19050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algn="ctr" defTabSz="914621">
              <a:defRPr/>
            </a:pPr>
            <a:r>
              <a:rPr lang="en-US" sz="1333" b="1" dirty="0">
                <a:solidFill>
                  <a:srgbClr val="00B0F0"/>
                </a:solidFill>
                <a:latin typeface="IBM Plex Sans" charset="0"/>
                <a:ea typeface="IBM Plex Sans" charset="0"/>
                <a:cs typeface="IBM Plex Sans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031E0-4F19-33EF-1019-188DD2506AF3}"/>
              </a:ext>
            </a:extLst>
          </p:cNvPr>
          <p:cNvSpPr/>
          <p:nvPr/>
        </p:nvSpPr>
        <p:spPr bwMode="auto">
          <a:xfrm>
            <a:off x="4414380" y="3635689"/>
            <a:ext cx="340819" cy="322785"/>
          </a:xfrm>
          <a:prstGeom prst="rect">
            <a:avLst/>
          </a:prstGeom>
          <a:noFill/>
          <a:ln w="19050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algn="ctr" defTabSz="914621">
              <a:defRPr/>
            </a:pPr>
            <a:r>
              <a:rPr lang="en-US" sz="1333" b="1" dirty="0">
                <a:solidFill>
                  <a:srgbClr val="00B0F0"/>
                </a:solidFill>
                <a:latin typeface="IBM Plex Sans" charset="0"/>
                <a:ea typeface="IBM Plex Sans" charset="0"/>
                <a:cs typeface="IBM Plex Sans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16615B-8BCF-0471-D70B-109FC82E03F2}"/>
              </a:ext>
            </a:extLst>
          </p:cNvPr>
          <p:cNvSpPr txBox="1"/>
          <p:nvPr/>
        </p:nvSpPr>
        <p:spPr>
          <a:xfrm>
            <a:off x="4282783" y="3944840"/>
            <a:ext cx="18024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621">
              <a:defRPr/>
            </a:pPr>
            <a:r>
              <a:rPr lang="en-US" sz="1067" dirty="0">
                <a:solidFill>
                  <a:srgbClr val="00B0F0"/>
                </a:solidFill>
                <a:latin typeface="IBM Plex Sans" charset="0"/>
                <a:ea typeface="IBM Plex Sans" charset="0"/>
                <a:cs typeface="IBM Plex Sans" charset="0"/>
              </a:rPr>
              <a:t>Option to view additional lineage details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1E33C-1FEF-B3B7-EBBB-98A93FACA6EE}"/>
              </a:ext>
            </a:extLst>
          </p:cNvPr>
          <p:cNvSpPr txBox="1"/>
          <p:nvPr/>
        </p:nvSpPr>
        <p:spPr>
          <a:xfrm>
            <a:off x="2327564" y="1134764"/>
            <a:ext cx="2054643" cy="430887"/>
          </a:xfrm>
          <a:prstGeom prst="rect">
            <a:avLst/>
          </a:prstGeom>
          <a:noFill/>
          <a:ln>
            <a:noFill/>
          </a:ln>
        </p:spPr>
        <p:txBody>
          <a:bodyPr wrap="square" lIns="121920" tIns="121920" rIns="121920" bIns="121920" rtlCol="0">
            <a:spAutoFit/>
          </a:bodyPr>
          <a:lstStyle/>
          <a:p>
            <a:pPr algn="ctr" defTabSz="914621">
              <a:spcBef>
                <a:spcPts val="1467"/>
              </a:spcBef>
              <a:defRPr/>
            </a:pPr>
            <a:r>
              <a:rPr lang="en-US" sz="1200" dirty="0">
                <a:solidFill>
                  <a:srgbClr val="000000"/>
                </a:solidFill>
                <a:latin typeface="IBM Plex Sans Light"/>
                <a:ea typeface="IBM Plex Sans" charset="0"/>
                <a:cs typeface="IBM Plex Sans" charset="0"/>
              </a:rPr>
              <a:t>CPD data lineage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685FA-2B63-F990-45E6-CB2993CEAA18}"/>
              </a:ext>
            </a:extLst>
          </p:cNvPr>
          <p:cNvSpPr txBox="1"/>
          <p:nvPr/>
        </p:nvSpPr>
        <p:spPr>
          <a:xfrm>
            <a:off x="8993088" y="3154357"/>
            <a:ext cx="1773884" cy="430887"/>
          </a:xfrm>
          <a:prstGeom prst="rect">
            <a:avLst/>
          </a:prstGeom>
          <a:noFill/>
        </p:spPr>
        <p:txBody>
          <a:bodyPr wrap="none" lIns="121920" tIns="121920" rIns="121920" bIns="121920" rtlCol="0">
            <a:spAutoFit/>
          </a:bodyPr>
          <a:lstStyle/>
          <a:p>
            <a:pPr defTabSz="914621">
              <a:spcBef>
                <a:spcPts val="1467"/>
              </a:spcBef>
              <a:defRPr/>
            </a:pPr>
            <a:r>
              <a:rPr lang="en-US" sz="1200" dirty="0">
                <a:solidFill>
                  <a:srgbClr val="000000"/>
                </a:solidFill>
                <a:latin typeface="IBM Plex Sans Light"/>
                <a:ea typeface="IBM Plex Sans" charset="0"/>
                <a:cs typeface="IBM Plex Sans" charset="0"/>
              </a:rPr>
              <a:t>Technical data lineage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73DA74-67DC-05C1-CEAD-ABC9CB490C8D}"/>
              </a:ext>
            </a:extLst>
          </p:cNvPr>
          <p:cNvSpPr txBox="1"/>
          <p:nvPr/>
        </p:nvSpPr>
        <p:spPr>
          <a:xfrm>
            <a:off x="9789295" y="4886169"/>
            <a:ext cx="1761060" cy="430887"/>
          </a:xfrm>
          <a:prstGeom prst="rect">
            <a:avLst/>
          </a:prstGeom>
          <a:noFill/>
        </p:spPr>
        <p:txBody>
          <a:bodyPr wrap="none" lIns="121920" tIns="121920" rIns="121920" bIns="121920" rtlCol="0">
            <a:spAutoFit/>
          </a:bodyPr>
          <a:lstStyle/>
          <a:p>
            <a:pPr defTabSz="914621">
              <a:spcBef>
                <a:spcPts val="1467"/>
              </a:spcBef>
              <a:defRPr/>
            </a:pPr>
            <a:r>
              <a:rPr lang="en-US" sz="1200" dirty="0">
                <a:solidFill>
                  <a:srgbClr val="000000"/>
                </a:solidFill>
                <a:latin typeface="IBM Plex Sans Light"/>
                <a:ea typeface="IBM Plex Sans" charset="0"/>
                <a:cs typeface="IBM Plex Sans" charset="0"/>
              </a:rPr>
              <a:t>Historical data lineage</a:t>
            </a:r>
          </a:p>
        </p:txBody>
      </p:sp>
    </p:spTree>
    <p:extLst>
      <p:ext uri="{BB962C8B-B14F-4D97-AF65-F5344CB8AC3E}">
        <p14:creationId xmlns:p14="http://schemas.microsoft.com/office/powerpoint/2010/main" val="25112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animBg="1"/>
      <p:bldP spid="15" grpId="0" animBg="1"/>
      <p:bldP spid="16" grpId="0" animBg="1"/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032BFA-0EF6-4098-2AFD-3579DEEA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Scanners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6E008-31EB-CD02-53AC-CF16C79CC0A5}"/>
              </a:ext>
            </a:extLst>
          </p:cNvPr>
          <p:cNvSpPr txBox="1">
            <a:spLocks/>
          </p:cNvSpPr>
          <p:nvPr/>
        </p:nvSpPr>
        <p:spPr>
          <a:xfrm>
            <a:off x="607334" y="6942667"/>
            <a:ext cx="5486313" cy="2222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633">
              <a:defRPr/>
            </a:pPr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</a:rPr>
              <a:t>© 2023 IBM Corporation</a:t>
            </a:r>
            <a:endParaRPr lang="en-US" sz="800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75D63-8F57-BD73-52D6-F89E6918D1B6}"/>
              </a:ext>
            </a:extLst>
          </p:cNvPr>
          <p:cNvSpPr txBox="1">
            <a:spLocks/>
          </p:cNvSpPr>
          <p:nvPr/>
        </p:nvSpPr>
        <p:spPr>
          <a:xfrm>
            <a:off x="9751247" y="6942667"/>
            <a:ext cx="2438309" cy="2222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621">
              <a:defRPr/>
            </a:pPr>
            <a:fld id="{59395FB3-9C97-154F-86B2-7E381B951268}" type="slidenum">
              <a:rPr lang="en-US" sz="800">
                <a:solidFill>
                  <a:srgbClr val="000000"/>
                </a:solidFill>
                <a:latin typeface="IBM Plex Sans" panose="020B0503050203000203" pitchFamily="34" charset="0"/>
              </a:rPr>
              <a:pPr algn="r" defTabSz="914621">
                <a:defRPr/>
              </a:pPr>
              <a:t>5</a:t>
            </a:fld>
            <a:endParaRPr lang="en-US" sz="800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DA5CB-1FC7-C8CE-5FC6-B5CC0802F56C}"/>
              </a:ext>
            </a:extLst>
          </p:cNvPr>
          <p:cNvSpPr/>
          <p:nvPr/>
        </p:nvSpPr>
        <p:spPr>
          <a:xfrm>
            <a:off x="582861" y="1385839"/>
            <a:ext cx="3755364" cy="4647426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621">
              <a:defRPr/>
            </a:pPr>
            <a:r>
              <a:rPr lang="en-CA" sz="1400" b="1" dirty="0">
                <a:solidFill>
                  <a:srgbClr val="1192E8"/>
                </a:solidFill>
                <a:latin typeface="Lato" panose="020F0502020204030203" pitchFamily="34" charset="0"/>
              </a:rPr>
              <a:t>Databases</a:t>
            </a:r>
          </a:p>
          <a:p>
            <a:pPr defTabSz="914621">
              <a:defRPr/>
            </a:pPr>
            <a:r>
              <a:rPr lang="en-CA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Yellowbrick</a:t>
            </a:r>
            <a:endParaRPr lang="en-CA" sz="1400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Amazon RDS for </a:t>
            </a:r>
            <a:r>
              <a:rPr lang="en-CA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PostreSQL</a:t>
            </a:r>
            <a:endParaRPr lang="en-CA" sz="1400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Amazon Redshift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Amazon Aurora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Google Big Query 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Snowflake </a:t>
            </a:r>
            <a:endParaRPr lang="en-CA" sz="1400" dirty="0">
              <a:solidFill>
                <a:srgbClr val="222222"/>
              </a:solidFill>
              <a:highlight>
                <a:srgbClr val="00FF00"/>
              </a:highlight>
              <a:latin typeface="Lato" panose="020F0502020204030203" pitchFamily="34" charset="0"/>
            </a:endParaRP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Greenplum 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/>
                <a:ea typeface="Lato"/>
                <a:cs typeface="Lato"/>
              </a:rPr>
              <a:t>Hive (Apache) </a:t>
            </a:r>
            <a:endParaRPr lang="en-CA" sz="1400" dirty="0">
              <a:solidFill>
                <a:srgbClr val="222222"/>
              </a:solidFill>
              <a:highlight>
                <a:srgbClr val="00FF00"/>
              </a:highlight>
              <a:latin typeface="Lato" panose="020F0502020204030203" pitchFamily="34" charset="0"/>
              <a:ea typeface="Lato"/>
              <a:cs typeface="Lato"/>
            </a:endParaRP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IBM Db2 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Microsoft Azure SQL Data Warehouse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Microsoft Azure SQL Managed Instance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Microsoft SQL Server Database 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Netezza </a:t>
            </a:r>
            <a:endParaRPr lang="en-CA" sz="1400" dirty="0">
              <a:solidFill>
                <a:srgbClr val="222222"/>
              </a:solidFill>
              <a:highlight>
                <a:srgbClr val="FF0000"/>
              </a:highlight>
              <a:latin typeface="Lato" panose="020F0502020204030203" pitchFamily="34" charset="0"/>
            </a:endParaRP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PostgreSQL 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SAP ASE (Sybase)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SAP Hana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Teradata Database 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/>
                <a:ea typeface="Lato"/>
                <a:cs typeface="Lato"/>
              </a:rPr>
              <a:t>Oracle </a:t>
            </a:r>
          </a:p>
          <a:p>
            <a:pPr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/>
                <a:ea typeface="Lato"/>
                <a:cs typeface="Lato"/>
              </a:rPr>
              <a:t>Amazon S3</a:t>
            </a:r>
          </a:p>
          <a:p>
            <a:pPr defTabSz="914621">
              <a:defRPr/>
            </a:pPr>
            <a:endParaRPr lang="en-CA" sz="1400" dirty="0">
              <a:solidFill>
                <a:srgbClr val="222222"/>
              </a:solidFill>
              <a:highlight>
                <a:srgbClr val="00FF00"/>
              </a:highlight>
              <a:latin typeface="Lato" panose="020F0502020204030203" pitchFamily="34" charset="0"/>
              <a:ea typeface="Lato"/>
              <a:cs typeface="La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4A08E-E53E-FEA4-5A8D-2163939D8034}"/>
              </a:ext>
            </a:extLst>
          </p:cNvPr>
          <p:cNvSpPr/>
          <p:nvPr/>
        </p:nvSpPr>
        <p:spPr>
          <a:xfrm>
            <a:off x="385823" y="5784274"/>
            <a:ext cx="3129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275" defTabSz="914621">
              <a:defRPr/>
            </a:pPr>
            <a:r>
              <a:rPr lang="en-CA" sz="1400" b="1" dirty="0">
                <a:solidFill>
                  <a:srgbClr val="1192E8"/>
                </a:solidFill>
                <a:latin typeface="Lato" panose="020F0502020204030203" pitchFamily="34" charset="0"/>
              </a:rPr>
              <a:t>Modeling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ER/Studio </a:t>
            </a:r>
            <a:endParaRPr lang="en-CA" sz="1400" dirty="0">
              <a:solidFill>
                <a:srgbClr val="222222"/>
              </a:solidFill>
              <a:highlight>
                <a:srgbClr val="00FF00"/>
              </a:highlight>
              <a:latin typeface="Lato" panose="020F0502020204030203" pitchFamily="34" charset="0"/>
            </a:endParaRP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Erwin Data Modeler </a:t>
            </a:r>
            <a:endParaRPr lang="en-CA" sz="1400" dirty="0">
              <a:solidFill>
                <a:srgbClr val="222222"/>
              </a:solidFill>
              <a:highlight>
                <a:srgbClr val="00FF00"/>
              </a:highlight>
              <a:latin typeface="Lato" panose="020F0502020204030203" pitchFamily="34" charset="0"/>
            </a:endParaRP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SAP Power Designer </a:t>
            </a:r>
            <a:endParaRPr lang="en-CA" sz="1400" dirty="0">
              <a:solidFill>
                <a:srgbClr val="000000"/>
              </a:solidFill>
              <a:highlight>
                <a:srgbClr val="00FF00"/>
              </a:highlight>
              <a:latin typeface="IBM Plex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C7F717-A6FD-8389-449A-F282E3D23DF9}"/>
              </a:ext>
            </a:extLst>
          </p:cNvPr>
          <p:cNvSpPr/>
          <p:nvPr/>
        </p:nvSpPr>
        <p:spPr>
          <a:xfrm>
            <a:off x="4217413" y="4345358"/>
            <a:ext cx="46945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275" defTabSz="914621">
              <a:defRPr/>
            </a:pPr>
            <a:r>
              <a:rPr lang="en-CA" sz="1400" b="1" dirty="0">
                <a:solidFill>
                  <a:srgbClr val="1192E8"/>
                </a:solidFill>
                <a:latin typeface="Lato" panose="020F0502020204030203" pitchFamily="34" charset="0"/>
              </a:rPr>
              <a:t>Reporting &amp; Analysis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Qlik Sense 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Cognos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Microsoft Excel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Microsoft SQL Analytics Platform System 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Microsoft SQL Server Analysis Services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Microsoft SQL Server Reporting Services 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Oracle Business Intelligence (OBIEE)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Power BI </a:t>
            </a:r>
            <a:endParaRPr lang="en-CA" sz="1400" dirty="0">
              <a:solidFill>
                <a:srgbClr val="222222"/>
              </a:solidFill>
              <a:highlight>
                <a:srgbClr val="00FF00"/>
              </a:highlight>
              <a:latin typeface="Lato" panose="020F0502020204030203" pitchFamily="34" charset="0"/>
            </a:endParaRP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SAP Business Objects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SAS 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Tableau </a:t>
            </a:r>
            <a:endParaRPr lang="en-CA" sz="1400" dirty="0">
              <a:solidFill>
                <a:srgbClr val="000000"/>
              </a:solidFill>
              <a:highlight>
                <a:srgbClr val="00FF00"/>
              </a:highlight>
              <a:latin typeface="IBM Plex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D9507-D57A-0F8C-8120-062988F2FCB2}"/>
              </a:ext>
            </a:extLst>
          </p:cNvPr>
          <p:cNvSpPr/>
          <p:nvPr/>
        </p:nvSpPr>
        <p:spPr>
          <a:xfrm>
            <a:off x="9363027" y="1385839"/>
            <a:ext cx="2561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275" defTabSz="914621">
              <a:defRPr/>
            </a:pPr>
            <a:r>
              <a:rPr lang="en-CA" sz="1400" b="1" dirty="0">
                <a:solidFill>
                  <a:srgbClr val="1192E8"/>
                </a:solidFill>
                <a:latin typeface="Lato" panose="020F0502020204030203" pitchFamily="34" charset="0"/>
              </a:rPr>
              <a:t>Programming languages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COBOL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17F78-7D29-D83A-BFFA-2360469ABE49}"/>
              </a:ext>
            </a:extLst>
          </p:cNvPr>
          <p:cNvSpPr txBox="1"/>
          <p:nvPr/>
        </p:nvSpPr>
        <p:spPr>
          <a:xfrm>
            <a:off x="9627993" y="4138514"/>
            <a:ext cx="2561563" cy="1415772"/>
          </a:xfrm>
          <a:prstGeom prst="rect">
            <a:avLst/>
          </a:prstGeom>
          <a:solidFill>
            <a:srgbClr val="FFF6C5"/>
          </a:solidFill>
        </p:spPr>
        <p:txBody>
          <a:bodyPr wrap="square" lIns="121920" tIns="60960" rIns="121920" bIns="60960" rtlCol="0" anchor="t">
            <a:spAutoFit/>
          </a:bodyPr>
          <a:lstStyle/>
          <a:p>
            <a:pPr defTabSz="914621">
              <a:defRPr/>
            </a:pPr>
            <a:r>
              <a:rPr lang="en-CA" sz="1200" b="1" dirty="0">
                <a:solidFill>
                  <a:srgbClr val="000000"/>
                </a:solidFill>
                <a:latin typeface="IBM Plex Sans"/>
                <a:ea typeface="IBM Plex Sans" charset="0"/>
                <a:cs typeface="IBM Plex Sans" charset="0"/>
              </a:rPr>
              <a:t>Note:</a:t>
            </a:r>
          </a:p>
          <a:p>
            <a:pPr defTabSz="914621">
              <a:defRPr/>
            </a:pPr>
            <a:r>
              <a:rPr lang="en-CA" sz="1200" dirty="0">
                <a:solidFill>
                  <a:srgbClr val="000000"/>
                </a:solidFill>
                <a:latin typeface="IBM Plex Sans"/>
                <a:ea typeface="+mn-lt"/>
                <a:cs typeface="IBM Plex Sans Light"/>
              </a:rPr>
              <a:t>Scanners not on this list can be supported through either MANTA’s Advanced Manual Lineage or through IBM Business Data Lineage’s native Manual Lineage Capabilities</a:t>
            </a:r>
            <a:endParaRPr lang="en-CA" sz="1200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52E4F-04ED-235C-B730-34A19522FF80}"/>
              </a:ext>
            </a:extLst>
          </p:cNvPr>
          <p:cNvSpPr/>
          <p:nvPr/>
        </p:nvSpPr>
        <p:spPr>
          <a:xfrm>
            <a:off x="4217412" y="1364681"/>
            <a:ext cx="43620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275" defTabSz="914621">
              <a:defRPr/>
            </a:pPr>
            <a:r>
              <a:rPr lang="en-CA" sz="1400" b="1" dirty="0">
                <a:solidFill>
                  <a:srgbClr val="1192E8"/>
                </a:solidFill>
                <a:latin typeface="Lato" panose="020F0502020204030203" pitchFamily="34" charset="0"/>
              </a:rPr>
              <a:t>Data integration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Apache Kafka 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Infosphere DataStage 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Informatica Power Center 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Microsoft SQL Server Integration Services 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Oracle Data Integrator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Pig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Sqoop</a:t>
            </a:r>
          </a:p>
          <a:p>
            <a:pPr marL="152275" defTabSz="914621">
              <a:defRPr/>
            </a:pPr>
            <a:r>
              <a:rPr lang="en-CA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StreamSets</a:t>
            </a:r>
            <a:endParaRPr lang="en-CA" sz="1400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Talend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Azure Data Factory </a:t>
            </a: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Next Gen Data Stage </a:t>
            </a:r>
          </a:p>
          <a:p>
            <a:pPr marL="152275" defTabSz="914621">
              <a:defRPr/>
            </a:pPr>
            <a:r>
              <a:rPr lang="en-CA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Fivetran</a:t>
            </a:r>
            <a:endParaRPr lang="en-CA" sz="1400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152275" defTabSz="914621">
              <a:defRPr/>
            </a:pPr>
            <a:r>
              <a:rPr lang="en-CA" sz="1400" dirty="0">
                <a:solidFill>
                  <a:srgbClr val="222222"/>
                </a:solidFill>
                <a:latin typeface="Lato" panose="020F0502020204030203" pitchFamily="34" charset="0"/>
              </a:rPr>
              <a:t>DBT</a:t>
            </a:r>
            <a:endParaRPr lang="en-CA" sz="1400" dirty="0"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E7EAAE-7239-049A-EB6A-E8589B53656D}"/>
              </a:ext>
            </a:extLst>
          </p:cNvPr>
          <p:cNvSpPr/>
          <p:nvPr/>
        </p:nvSpPr>
        <p:spPr>
          <a:xfrm>
            <a:off x="582861" y="3122341"/>
            <a:ext cx="1736593" cy="306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AE02A6-D2F9-3261-0076-1F610A21221D}"/>
              </a:ext>
            </a:extLst>
          </p:cNvPr>
          <p:cNvSpPr/>
          <p:nvPr/>
        </p:nvSpPr>
        <p:spPr>
          <a:xfrm>
            <a:off x="607334" y="5012172"/>
            <a:ext cx="1736593" cy="306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404738-EFE4-F575-E2FD-20623BBCD848}"/>
              </a:ext>
            </a:extLst>
          </p:cNvPr>
          <p:cNvSpPr/>
          <p:nvPr/>
        </p:nvSpPr>
        <p:spPr>
          <a:xfrm>
            <a:off x="4357054" y="4564831"/>
            <a:ext cx="1736593" cy="306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3B976-C02C-EF72-55D7-D5146D40FC27}"/>
              </a:ext>
            </a:extLst>
          </p:cNvPr>
          <p:cNvSpPr/>
          <p:nvPr/>
        </p:nvSpPr>
        <p:spPr>
          <a:xfrm>
            <a:off x="4436358" y="1569256"/>
            <a:ext cx="1736593" cy="306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8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814877-18C6-7B64-9D81-9B62F659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A1.1A.7, A1.1A.8, B1.3.7, B1.3.11 &amp; B1.3.12: What is Data Virtualization</a:t>
            </a:r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A2D690D7-7607-169C-DF39-245FC631AED3}"/>
              </a:ext>
            </a:extLst>
          </p:cNvPr>
          <p:cNvSpPr txBox="1">
            <a:spLocks/>
          </p:cNvSpPr>
          <p:nvPr/>
        </p:nvSpPr>
        <p:spPr>
          <a:xfrm>
            <a:off x="302217" y="1443640"/>
            <a:ext cx="11503960" cy="8116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22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5pPr>
            <a:lvl6pPr marL="57721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6pPr>
            <a:lvl7pPr marL="11544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7pPr>
            <a:lvl8pPr marL="17316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8pPr>
            <a:lvl9pPr marL="230887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marL="0" marR="0" lvl="0" indent="0" algn="l" defTabSz="60833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11E53"/>
                </a:solidFill>
                <a:effectLst/>
                <a:uLnTx/>
                <a:uFillTx/>
                <a:latin typeface="Arial"/>
                <a:cs typeface="Arial"/>
              </a:rPr>
              <a:t>Data virtualization enables access to physical data from various sources, in a virtual manner, so that the</a:t>
            </a:r>
            <a:b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11E53"/>
                </a:solidFill>
                <a:effectLst/>
                <a:uLnTx/>
                <a:uFillTx/>
                <a:latin typeface="Arial"/>
                <a:cs typeface="Arial"/>
              </a:rPr>
            </a:b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11E53"/>
                </a:solidFill>
                <a:effectLst/>
                <a:uLnTx/>
                <a:uFillTx/>
                <a:latin typeface="Arial"/>
                <a:cs typeface="Arial"/>
              </a:rPr>
              <a:t>data can be accessed, manipulated, and analyzed, without needing to know its physical format or location, and without having to move or copy it.</a:t>
            </a:r>
            <a:endParaRPr kumimoji="0" lang="en-US" sz="5096" b="0" i="0" u="none" strike="noStrike" kern="1200" cap="none" spc="0" normalizeH="0" baseline="0" noProof="0" dirty="0">
              <a:ln>
                <a:noFill/>
              </a:ln>
              <a:solidFill>
                <a:srgbClr val="011E53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1B43390A-9E22-60C7-CB82-1F4908088CA6}"/>
              </a:ext>
            </a:extLst>
          </p:cNvPr>
          <p:cNvSpPr txBox="1">
            <a:spLocks/>
          </p:cNvSpPr>
          <p:nvPr/>
        </p:nvSpPr>
        <p:spPr>
          <a:xfrm>
            <a:off x="363255" y="2497866"/>
            <a:ext cx="6496581" cy="4209691"/>
          </a:xfrm>
          <a:prstGeom prst="rect">
            <a:avLst/>
          </a:prstGeom>
          <a:noFill/>
        </p:spPr>
        <p:txBody>
          <a:bodyPr vert="horz" lIns="91440" tIns="0" rIns="0" bIns="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6471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Connect, access, and govern any data without the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need for data movement</a:t>
            </a:r>
          </a:p>
          <a:p>
            <a:pPr marL="300559" marR="0" lvl="1" indent="-213779" algn="l" defTabSz="56471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Access structured and unstructured disparate data on</a:t>
            </a:r>
            <a:b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</a:b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demand, without the need for ETL or creation of copies.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charset="0"/>
            </a:endParaRPr>
          </a:p>
          <a:p>
            <a:pPr marL="0" marR="0" lvl="0" indent="0" algn="l" defTabSz="56471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charset="0"/>
            </a:endParaRPr>
          </a:p>
          <a:p>
            <a:pPr marL="0" marR="0" lvl="0" indent="0" algn="l" defTabSz="56471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Abstract complexity from data consumers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 </a:t>
            </a:r>
          </a:p>
          <a:p>
            <a:pPr marL="300559" marR="0" lvl="1" indent="-209545" algn="l" defTabSz="56471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A virtual semantic layer across all your data sources allows users</a:t>
            </a:r>
            <a:b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</a:b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to quickly connect to, join, and analyze data from multiple sources</a:t>
            </a:r>
            <a:b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</a:b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without needing to understand back-end database technologies.</a:t>
            </a:r>
          </a:p>
          <a:p>
            <a:pPr marL="0" marR="0" lvl="0" indent="0" algn="l" defTabSz="56471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charset="0"/>
            </a:endParaRPr>
          </a:p>
          <a:p>
            <a:pPr marL="0" marR="0" lvl="0" indent="0" algn="l" defTabSz="56471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Create virtual views over multiple data sources</a:t>
            </a:r>
          </a:p>
          <a:p>
            <a:pPr marL="300559" marR="0" lvl="1" indent="-213779" algn="l" defTabSz="56471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No need for transformations; create a virtual view of</a:t>
            </a:r>
            <a:b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</a:b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required data that can be shared within your organization.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charset="0"/>
            </a:endParaRPr>
          </a:p>
          <a:p>
            <a:pPr marL="0" marR="0" lvl="0" indent="0" algn="l" defTabSz="56471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charset="0"/>
            </a:endParaRPr>
          </a:p>
          <a:p>
            <a:pPr marL="0" marR="0" lvl="0" indent="0" algn="l" defTabSz="56471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Governance integration and security</a:t>
            </a:r>
          </a:p>
          <a:p>
            <a:pPr marL="300559" marR="0" lvl="1" indent="-213779" algn="l" defTabSz="564711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Controlled, governed and secure access to virtual data sets</a:t>
            </a:r>
            <a:b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</a:b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through native integration with Watson Knowledge Catalog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charset="0"/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64E3753E-F0AC-3589-DEF1-A065F04CFE9A}"/>
              </a:ext>
            </a:extLst>
          </p:cNvPr>
          <p:cNvSpPr/>
          <p:nvPr/>
        </p:nvSpPr>
        <p:spPr bwMode="auto">
          <a:xfrm>
            <a:off x="7138372" y="3164139"/>
            <a:ext cx="4470081" cy="963737"/>
          </a:xfrm>
          <a:prstGeom prst="can">
            <a:avLst>
              <a:gd name="adj" fmla="val 21403"/>
            </a:avLst>
          </a:prstGeom>
          <a:solidFill>
            <a:srgbClr val="F2F2F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1EE2DFDD-A0D6-9E38-2A07-699373E7E733}"/>
              </a:ext>
            </a:extLst>
          </p:cNvPr>
          <p:cNvSpPr/>
          <p:nvPr/>
        </p:nvSpPr>
        <p:spPr bwMode="auto">
          <a:xfrm>
            <a:off x="10362860" y="4792950"/>
            <a:ext cx="1219199" cy="1616035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3A5257A-377B-B1E6-FB73-DCF265133FD6}"/>
              </a:ext>
            </a:extLst>
          </p:cNvPr>
          <p:cNvSpPr/>
          <p:nvPr/>
        </p:nvSpPr>
        <p:spPr bwMode="auto">
          <a:xfrm>
            <a:off x="8759873" y="4792951"/>
            <a:ext cx="1219199" cy="1616035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DCB4DAA5-37B2-0EB3-1379-2844B470DC3E}"/>
              </a:ext>
            </a:extLst>
          </p:cNvPr>
          <p:cNvSpPr/>
          <p:nvPr/>
        </p:nvSpPr>
        <p:spPr bwMode="auto">
          <a:xfrm>
            <a:off x="7156887" y="4792952"/>
            <a:ext cx="1219199" cy="161603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pic>
        <p:nvPicPr>
          <p:cNvPr id="27" name="Picture 6" descr="table.png">
            <a:extLst>
              <a:ext uri="{FF2B5EF4-FFF2-40B4-BE49-F238E27FC236}">
                <a16:creationId xmlns:a16="http://schemas.microsoft.com/office/drawing/2014/main" id="{65940B1F-86A5-0116-7A3F-C89CE613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2408" y="5407685"/>
            <a:ext cx="776869" cy="776869"/>
          </a:xfrm>
          <a:prstGeom prst="rect">
            <a:avLst/>
          </a:prstGeom>
        </p:spPr>
      </p:pic>
      <p:pic>
        <p:nvPicPr>
          <p:cNvPr id="28" name="Picture 6" descr="table.png">
            <a:extLst>
              <a:ext uri="{FF2B5EF4-FFF2-40B4-BE49-F238E27FC236}">
                <a16:creationId xmlns:a16="http://schemas.microsoft.com/office/drawing/2014/main" id="{4CDE4E70-DAE6-0AB4-4CE7-E3975AD7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993" y="5407685"/>
            <a:ext cx="776869" cy="776869"/>
          </a:xfrm>
          <a:prstGeom prst="rect">
            <a:avLst/>
          </a:prstGeom>
        </p:spPr>
      </p:pic>
      <p:pic>
        <p:nvPicPr>
          <p:cNvPr id="29" name="Picture 6" descr="table.png">
            <a:extLst>
              <a:ext uri="{FF2B5EF4-FFF2-40B4-BE49-F238E27FC236}">
                <a16:creationId xmlns:a16="http://schemas.microsoft.com/office/drawing/2014/main" id="{16D3DAF4-955F-DC0A-FC0E-7AEE8CF74F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06260" y="5407683"/>
            <a:ext cx="776869" cy="77686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36C718-3717-1893-4007-0F1269961A62}"/>
              </a:ext>
            </a:extLst>
          </p:cNvPr>
          <p:cNvCxnSpPr/>
          <p:nvPr/>
        </p:nvCxnSpPr>
        <p:spPr bwMode="auto">
          <a:xfrm flipV="1">
            <a:off x="7932825" y="4124363"/>
            <a:ext cx="104076" cy="64862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EFE4ED-71B8-A2B3-8EFA-E92A62BC386A}"/>
              </a:ext>
            </a:extLst>
          </p:cNvPr>
          <p:cNvCxnSpPr>
            <a:cxnSpLocks/>
          </p:cNvCxnSpPr>
          <p:nvPr/>
        </p:nvCxnSpPr>
        <p:spPr bwMode="auto">
          <a:xfrm flipV="1">
            <a:off x="9375010" y="4158918"/>
            <a:ext cx="0" cy="5916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4AF82E-AB6F-9E5E-955C-073F5B19AFD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676190" y="4124363"/>
            <a:ext cx="119811" cy="6334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6" descr="table.png">
            <a:extLst>
              <a:ext uri="{FF2B5EF4-FFF2-40B4-BE49-F238E27FC236}">
                <a16:creationId xmlns:a16="http://schemas.microsoft.com/office/drawing/2014/main" id="{6FE8C84C-0DA1-47C2-AE47-D6DEB07124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7641" y="3431406"/>
            <a:ext cx="479504" cy="479504"/>
          </a:xfrm>
          <a:prstGeom prst="rect">
            <a:avLst/>
          </a:prstGeom>
        </p:spPr>
      </p:pic>
      <p:pic>
        <p:nvPicPr>
          <p:cNvPr id="34" name="Picture 6" descr="table.png">
            <a:extLst>
              <a:ext uri="{FF2B5EF4-FFF2-40B4-BE49-F238E27FC236}">
                <a16:creationId xmlns:a16="http://schemas.microsoft.com/office/drawing/2014/main" id="{3B3FE452-1254-F079-C9BD-D8ED9CC0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6231" y="3431406"/>
            <a:ext cx="479504" cy="479504"/>
          </a:xfrm>
          <a:prstGeom prst="rect">
            <a:avLst/>
          </a:prstGeom>
        </p:spPr>
      </p:pic>
      <p:pic>
        <p:nvPicPr>
          <p:cNvPr id="35" name="Picture 6" descr="table.png">
            <a:extLst>
              <a:ext uri="{FF2B5EF4-FFF2-40B4-BE49-F238E27FC236}">
                <a16:creationId xmlns:a16="http://schemas.microsoft.com/office/drawing/2014/main" id="{3EFD6A34-80BD-2ACC-7593-F5F39A2C91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44822" y="3431406"/>
            <a:ext cx="479504" cy="479504"/>
          </a:xfrm>
          <a:prstGeom prst="rect">
            <a:avLst/>
          </a:prstGeom>
        </p:spPr>
      </p:pic>
      <p:sp>
        <p:nvSpPr>
          <p:cNvPr id="36" name="Title 5">
            <a:extLst>
              <a:ext uri="{FF2B5EF4-FFF2-40B4-BE49-F238E27FC236}">
                <a16:creationId xmlns:a16="http://schemas.microsoft.com/office/drawing/2014/main" id="{B2244DF4-4598-E9BD-FC16-6A4D8F767712}"/>
              </a:ext>
            </a:extLst>
          </p:cNvPr>
          <p:cNvSpPr txBox="1">
            <a:spLocks/>
          </p:cNvSpPr>
          <p:nvPr/>
        </p:nvSpPr>
        <p:spPr>
          <a:xfrm>
            <a:off x="8373963" y="6521812"/>
            <a:ext cx="2039624" cy="336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22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5pPr>
            <a:lvl6pPr marL="57721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6pPr>
            <a:lvl7pPr marL="11544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7pPr>
            <a:lvl8pPr marL="17316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8pPr>
            <a:lvl9pPr marL="230887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marL="0" marR="0" lvl="0" indent="0" algn="ctr" defTabSz="91459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Physical Tables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itle 5">
            <a:extLst>
              <a:ext uri="{FF2B5EF4-FFF2-40B4-BE49-F238E27FC236}">
                <a16:creationId xmlns:a16="http://schemas.microsoft.com/office/drawing/2014/main" id="{457AA602-C6D9-8CFE-9D18-4C1C2264B844}"/>
              </a:ext>
            </a:extLst>
          </p:cNvPr>
          <p:cNvSpPr txBox="1">
            <a:spLocks/>
          </p:cNvSpPr>
          <p:nvPr/>
        </p:nvSpPr>
        <p:spPr>
          <a:xfrm>
            <a:off x="7661310" y="3891906"/>
            <a:ext cx="3427416" cy="1873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22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5pPr>
            <a:lvl6pPr marL="57721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6pPr>
            <a:lvl7pPr marL="11544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7pPr>
            <a:lvl8pPr marL="17316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8pPr>
            <a:lvl9pPr marL="230887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marL="0" marR="0" lvl="0" indent="0" algn="ctr" defTabSz="91459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333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Virtual Tables represent the physical data</a:t>
            </a:r>
            <a:endParaRPr kumimoji="0" lang="en-US" sz="1333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38" name="Picture 37" descr="Shape&#10;&#10;Description automatically generated with low confidence">
            <a:extLst>
              <a:ext uri="{FF2B5EF4-FFF2-40B4-BE49-F238E27FC236}">
                <a16:creationId xmlns:a16="http://schemas.microsoft.com/office/drawing/2014/main" id="{3ED12310-6A12-267D-93B8-FC9B5B93B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659" y="1935775"/>
            <a:ext cx="943777" cy="9437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D0AAE9F-5276-FBA9-8C12-2B5A3FB72C71}"/>
              </a:ext>
            </a:extLst>
          </p:cNvPr>
          <p:cNvSpPr txBox="1"/>
          <p:nvPr/>
        </p:nvSpPr>
        <p:spPr>
          <a:xfrm>
            <a:off x="7081862" y="2776095"/>
            <a:ext cx="457048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002D9C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rPr>
              <a:t>Appears as if all tables are in the same database </a:t>
            </a:r>
          </a:p>
        </p:txBody>
      </p:sp>
    </p:spTree>
    <p:extLst>
      <p:ext uri="{BB962C8B-B14F-4D97-AF65-F5344CB8AC3E}">
        <p14:creationId xmlns:p14="http://schemas.microsoft.com/office/powerpoint/2010/main" val="121468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82A5BF-992E-938A-F971-FC57C4B5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A1.1A.7, A1.1A.8, B1.3.7, B1.3.11 &amp; B1.3.12: What is IBM Watson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DBABB-8678-07A6-3C5E-2920FD89ADB4}"/>
              </a:ext>
            </a:extLst>
          </p:cNvPr>
          <p:cNvSpPr/>
          <p:nvPr/>
        </p:nvSpPr>
        <p:spPr bwMode="auto">
          <a:xfrm>
            <a:off x="4997363" y="4820275"/>
            <a:ext cx="6671309" cy="16356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7" tIns="23977" rIns="23977" bIns="2397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08943" rtl="0" eaLnBrk="1" fontAlgn="base" latinLnBrk="0" hangingPunct="1">
              <a:lnSpc>
                <a:spcPct val="90000"/>
              </a:lnSpc>
              <a:spcBef>
                <a:spcPts val="799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6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6D2BAEF8-333E-3DA4-E752-052289B85094}"/>
              </a:ext>
            </a:extLst>
          </p:cNvPr>
          <p:cNvSpPr txBox="1">
            <a:spLocks/>
          </p:cNvSpPr>
          <p:nvPr/>
        </p:nvSpPr>
        <p:spPr>
          <a:xfrm>
            <a:off x="200670" y="1455708"/>
            <a:ext cx="11220793" cy="9773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22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5pPr>
            <a:lvl6pPr marL="57721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6pPr>
            <a:lvl7pPr marL="11544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7pPr>
            <a:lvl8pPr marL="17316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8pPr>
            <a:lvl9pPr marL="230887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34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marL="0" marR="0" lvl="0" indent="0" algn="l" defTabSz="91459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11E53"/>
                </a:solidFill>
                <a:effectLst/>
                <a:uLnTx/>
                <a:uFillTx/>
                <a:latin typeface="Arial"/>
                <a:cs typeface="Arial"/>
              </a:rPr>
              <a:t>A universal data access layer that </a:t>
            </a:r>
            <a:r>
              <a:rPr kumimoji="0" lang="en-CA" sz="1800" b="0" i="0" u="sng" strike="noStrike" kern="1200" cap="none" spc="0" normalizeH="0" baseline="0" noProof="0" dirty="0">
                <a:ln>
                  <a:noFill/>
                </a:ln>
                <a:solidFill>
                  <a:srgbClr val="011E53"/>
                </a:solidFill>
                <a:effectLst/>
                <a:uLnTx/>
                <a:uFillTx/>
                <a:latin typeface="Arial"/>
                <a:cs typeface="Arial"/>
              </a:rPr>
              <a:t>automates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11E53"/>
                </a:solidFill>
                <a:effectLst/>
                <a:uLnTx/>
                <a:uFillTx/>
                <a:latin typeface="Arial"/>
                <a:cs typeface="Arial"/>
              </a:rPr>
              <a:t> how you access and unify data across any source or type (clouds, warehouses, lakes, etc.) with data virtualization, without the need for data movement or replication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11E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88716-CEED-8EDB-B56D-A81DCE24AC39}"/>
              </a:ext>
            </a:extLst>
          </p:cNvPr>
          <p:cNvSpPr/>
          <p:nvPr/>
        </p:nvSpPr>
        <p:spPr bwMode="auto">
          <a:xfrm>
            <a:off x="10580012" y="3390355"/>
            <a:ext cx="1012333" cy="1222359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End-to-end Governance, Security, 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16967-2964-95CB-4D1B-A6862D6D153E}"/>
              </a:ext>
            </a:extLst>
          </p:cNvPr>
          <p:cNvSpPr/>
          <p:nvPr/>
        </p:nvSpPr>
        <p:spPr bwMode="auto">
          <a:xfrm>
            <a:off x="5043537" y="3374174"/>
            <a:ext cx="814795" cy="123854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121920" tIns="121920" rIns="121920" bIns="121920" rtlCol="0" anchor="ctr"/>
          <a:lstStyle/>
          <a:p>
            <a:pPr marL="0" marR="0" lvl="0" indent="0" algn="ctr" defTabSz="913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Unified Ops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D33BFF-9AB6-1166-1D4F-3F12759C6F19}"/>
              </a:ext>
            </a:extLst>
          </p:cNvPr>
          <p:cNvSpPr/>
          <p:nvPr/>
        </p:nvSpPr>
        <p:spPr>
          <a:xfrm>
            <a:off x="5110880" y="5708675"/>
            <a:ext cx="703664" cy="352392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IBM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A3E4EF-69B6-ED6A-81BC-16485646364E}"/>
              </a:ext>
            </a:extLst>
          </p:cNvPr>
          <p:cNvSpPr/>
          <p:nvPr/>
        </p:nvSpPr>
        <p:spPr>
          <a:xfrm>
            <a:off x="8265069" y="5708675"/>
            <a:ext cx="703667" cy="352392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F3391957-7074-50BD-88C6-A682505FAFA8}"/>
              </a:ext>
            </a:extLst>
          </p:cNvPr>
          <p:cNvSpPr/>
          <p:nvPr/>
        </p:nvSpPr>
        <p:spPr>
          <a:xfrm>
            <a:off x="5533621" y="5225466"/>
            <a:ext cx="700671" cy="426535"/>
          </a:xfrm>
          <a:prstGeom prst="can">
            <a:avLst/>
          </a:prstGeom>
          <a:solidFill>
            <a:srgbClr val="FFC00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C4636CD-ADDD-F8CE-A864-96D92A34739E}"/>
              </a:ext>
            </a:extLst>
          </p:cNvPr>
          <p:cNvSpPr/>
          <p:nvPr/>
        </p:nvSpPr>
        <p:spPr>
          <a:xfrm>
            <a:off x="8258837" y="5225465"/>
            <a:ext cx="703664" cy="414584"/>
          </a:xfrm>
          <a:prstGeom prst="can">
            <a:avLst/>
          </a:prstGeom>
          <a:solidFill>
            <a:srgbClr val="FFC00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S3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5FB3CA4-1C51-7ADE-1F8C-41E0B8DC31F3}"/>
              </a:ext>
            </a:extLst>
          </p:cNvPr>
          <p:cNvSpPr/>
          <p:nvPr/>
        </p:nvSpPr>
        <p:spPr>
          <a:xfrm>
            <a:off x="10064799" y="5676877"/>
            <a:ext cx="693256" cy="414584"/>
          </a:xfrm>
          <a:prstGeom prst="can">
            <a:avLst/>
          </a:prstGeom>
          <a:solidFill>
            <a:srgbClr val="0070C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Oracle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EB85E3D-1E13-AAF3-80C8-33CEF8AEEF7D}"/>
              </a:ext>
            </a:extLst>
          </p:cNvPr>
          <p:cNvSpPr/>
          <p:nvPr/>
        </p:nvSpPr>
        <p:spPr>
          <a:xfrm>
            <a:off x="10902981" y="5225465"/>
            <a:ext cx="675775" cy="414584"/>
          </a:xfrm>
          <a:prstGeom prst="can">
            <a:avLst/>
          </a:prstGeom>
          <a:solidFill>
            <a:srgbClr val="0070C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Teradata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2E4B29A4-A29C-58FA-A7C9-453031797EB5}"/>
              </a:ext>
            </a:extLst>
          </p:cNvPr>
          <p:cNvSpPr/>
          <p:nvPr/>
        </p:nvSpPr>
        <p:spPr>
          <a:xfrm>
            <a:off x="6802801" y="5225465"/>
            <a:ext cx="703001" cy="414584"/>
          </a:xfrm>
          <a:prstGeom prst="can">
            <a:avLst/>
          </a:prstGeom>
          <a:solidFill>
            <a:srgbClr val="FFC00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tIns="121920"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Blob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18D4D-A79E-585A-335E-51D75F4104DB}"/>
              </a:ext>
            </a:extLst>
          </p:cNvPr>
          <p:cNvSpPr/>
          <p:nvPr/>
        </p:nvSpPr>
        <p:spPr>
          <a:xfrm>
            <a:off x="6791180" y="5708675"/>
            <a:ext cx="703667" cy="352392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Azure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E6C569-4836-1013-64B1-FE13FAFB6FCD}"/>
              </a:ext>
            </a:extLst>
          </p:cNvPr>
          <p:cNvSpPr/>
          <p:nvPr/>
        </p:nvSpPr>
        <p:spPr>
          <a:xfrm>
            <a:off x="7533283" y="5708675"/>
            <a:ext cx="703667" cy="352392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GCP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AD48CBCC-4D87-BBB6-5620-E99F15DE5DDE}"/>
              </a:ext>
            </a:extLst>
          </p:cNvPr>
          <p:cNvSpPr/>
          <p:nvPr/>
        </p:nvSpPr>
        <p:spPr>
          <a:xfrm>
            <a:off x="7528537" y="5225466"/>
            <a:ext cx="713156" cy="429047"/>
          </a:xfrm>
          <a:prstGeom prst="can">
            <a:avLst/>
          </a:prstGeom>
          <a:solidFill>
            <a:srgbClr val="FFC00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tIns="121920"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Cloud Storge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D6D84261-9B4B-AA23-0D8E-6302C83CC65B}"/>
              </a:ext>
            </a:extLst>
          </p:cNvPr>
          <p:cNvSpPr/>
          <p:nvPr/>
        </p:nvSpPr>
        <p:spPr>
          <a:xfrm>
            <a:off x="9196459" y="5676877"/>
            <a:ext cx="693256" cy="414584"/>
          </a:xfrm>
          <a:prstGeom prst="can">
            <a:avLst/>
          </a:prstGeom>
          <a:solidFill>
            <a:srgbClr val="0070C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60960" rIns="0"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Snowflake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290BE6-2938-1BFC-354E-392ADF7E2699}"/>
              </a:ext>
            </a:extLst>
          </p:cNvPr>
          <p:cNvSpPr/>
          <p:nvPr/>
        </p:nvSpPr>
        <p:spPr bwMode="auto">
          <a:xfrm>
            <a:off x="5975731" y="3723635"/>
            <a:ext cx="4471219" cy="996637"/>
          </a:xfrm>
          <a:prstGeom prst="rect">
            <a:avLst/>
          </a:prstGeom>
          <a:solidFill>
            <a:srgbClr val="003687"/>
          </a:solidFill>
          <a:ln w="6350" cap="flat" cmpd="sng" algn="ctr">
            <a:gradFill>
              <a:gsLst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3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IBM Watson Query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172F4-5AAB-BA1B-A01F-220DF38742A8}"/>
              </a:ext>
            </a:extLst>
          </p:cNvPr>
          <p:cNvSpPr/>
          <p:nvPr/>
        </p:nvSpPr>
        <p:spPr bwMode="auto">
          <a:xfrm>
            <a:off x="5164631" y="2373997"/>
            <a:ext cx="1943020" cy="5982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7" tIns="23977" rIns="23977" bIns="2397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089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Science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AE75AC-0053-AD49-088D-584ED9CD7CDE}"/>
              </a:ext>
            </a:extLst>
          </p:cNvPr>
          <p:cNvSpPr/>
          <p:nvPr/>
        </p:nvSpPr>
        <p:spPr bwMode="auto">
          <a:xfrm>
            <a:off x="7232831" y="2373997"/>
            <a:ext cx="1943020" cy="5982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7" tIns="23977" rIns="23977" bIns="2397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Business Intelligence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EE1F11-AEAC-FB7A-7263-010528269865}"/>
              </a:ext>
            </a:extLst>
          </p:cNvPr>
          <p:cNvSpPr/>
          <p:nvPr/>
        </p:nvSpPr>
        <p:spPr bwMode="auto">
          <a:xfrm>
            <a:off x="9314059" y="2373997"/>
            <a:ext cx="1943020" cy="5982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7" tIns="23977" rIns="23977" bIns="2397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089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AI Apps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1C8094-CECC-B84D-2EF5-A591266B5B8D}"/>
              </a:ext>
            </a:extLst>
          </p:cNvPr>
          <p:cNvSpPr txBox="1"/>
          <p:nvPr/>
        </p:nvSpPr>
        <p:spPr>
          <a:xfrm>
            <a:off x="7408210" y="3402826"/>
            <a:ext cx="1608708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5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2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IBM Plex Sans" charset="0"/>
                <a:cs typeface="IBM Plex Sans" charset="0"/>
              </a:rPr>
              <a:t>Self-Service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02C9009-065E-062B-7502-120979261706}"/>
              </a:ext>
            </a:extLst>
          </p:cNvPr>
          <p:cNvSpPr/>
          <p:nvPr/>
        </p:nvSpPr>
        <p:spPr bwMode="auto">
          <a:xfrm rot="16200000">
            <a:off x="8024501" y="3151139"/>
            <a:ext cx="403523" cy="213692"/>
          </a:xfrm>
          <a:prstGeom prst="rightArrow">
            <a:avLst>
              <a:gd name="adj1" fmla="val 38823"/>
              <a:gd name="adj2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7" tIns="23977" rIns="23977" bIns="2397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89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3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1629460-8ACD-831F-C96F-DB598D8FFCF5}"/>
              </a:ext>
            </a:extLst>
          </p:cNvPr>
          <p:cNvSpPr/>
          <p:nvPr/>
        </p:nvSpPr>
        <p:spPr bwMode="auto">
          <a:xfrm rot="16200000">
            <a:off x="6264656" y="3163583"/>
            <a:ext cx="403523" cy="213692"/>
          </a:xfrm>
          <a:prstGeom prst="rightArrow">
            <a:avLst>
              <a:gd name="adj1" fmla="val 38823"/>
              <a:gd name="adj2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7" tIns="23977" rIns="23977" bIns="2397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89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3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9A0FDC0-EBB2-8B60-33FC-94FD278A8833}"/>
              </a:ext>
            </a:extLst>
          </p:cNvPr>
          <p:cNvSpPr/>
          <p:nvPr/>
        </p:nvSpPr>
        <p:spPr bwMode="auto">
          <a:xfrm rot="16200000">
            <a:off x="9704681" y="3137995"/>
            <a:ext cx="403523" cy="213692"/>
          </a:xfrm>
          <a:prstGeom prst="rightArrow">
            <a:avLst>
              <a:gd name="adj1" fmla="val 38823"/>
              <a:gd name="adj2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7" tIns="23977" rIns="23977" bIns="2397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89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3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3C8C01-9E59-DF34-EBDF-0DBEE34E0971}"/>
              </a:ext>
            </a:extLst>
          </p:cNvPr>
          <p:cNvCxnSpPr>
            <a:cxnSpLocks/>
          </p:cNvCxnSpPr>
          <p:nvPr/>
        </p:nvCxnSpPr>
        <p:spPr bwMode="auto">
          <a:xfrm>
            <a:off x="349592" y="2753891"/>
            <a:ext cx="3585005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B34520-E607-38B3-D76A-8AC9BE93F2C0}"/>
              </a:ext>
            </a:extLst>
          </p:cNvPr>
          <p:cNvSpPr txBox="1"/>
          <p:nvPr/>
        </p:nvSpPr>
        <p:spPr>
          <a:xfrm>
            <a:off x="9473829" y="6557521"/>
            <a:ext cx="2332348" cy="338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5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1" u="none" strike="noStrike" kern="1200" cap="none" spc="0" normalizeH="0" baseline="0" noProof="0" dirty="0">
                <a:ln>
                  <a:noFill/>
                </a:ln>
                <a:solidFill>
                  <a:srgbClr val="510224"/>
                </a:solidFill>
                <a:effectLst/>
                <a:uLnTx/>
                <a:uFillTx/>
                <a:latin typeface="Arial" panose="020B0604020202020204"/>
                <a:ea typeface="IBM Plex Sans" charset="0"/>
                <a:cs typeface="IBM Plex Sans" charset="0"/>
              </a:rPr>
              <a:t>Any Data, Anywhere.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59022-8079-FC22-0254-88E9296FF6B8}"/>
              </a:ext>
            </a:extLst>
          </p:cNvPr>
          <p:cNvSpPr/>
          <p:nvPr/>
        </p:nvSpPr>
        <p:spPr>
          <a:xfrm>
            <a:off x="5896997" y="5708675"/>
            <a:ext cx="703665" cy="352392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Cloudera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7E1379-DDFA-57B2-5325-7C41EEA41A84}"/>
              </a:ext>
            </a:extLst>
          </p:cNvPr>
          <p:cNvSpPr/>
          <p:nvPr/>
        </p:nvSpPr>
        <p:spPr bwMode="auto">
          <a:xfrm>
            <a:off x="5952333" y="3695259"/>
            <a:ext cx="4535091" cy="10553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7983" tIns="17983" rIns="17983" bIns="1798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671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9B911-D2C7-908C-3CBB-C20E21B03649}"/>
              </a:ext>
            </a:extLst>
          </p:cNvPr>
          <p:cNvSpPr/>
          <p:nvPr/>
        </p:nvSpPr>
        <p:spPr>
          <a:xfrm>
            <a:off x="6007534" y="3977664"/>
            <a:ext cx="4407609" cy="291179"/>
          </a:xfrm>
          <a:prstGeom prst="rect">
            <a:avLst/>
          </a:prstGeom>
          <a:solidFill>
            <a:srgbClr val="004140"/>
          </a:solidFill>
          <a:ln w="6350" cap="flat" cmpd="sng" algn="ctr">
            <a:gradFill>
              <a:gsLst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tIns="48768" bIns="0" rtlCol="0" anchor="ctr" anchorCtr="0"/>
          <a:lstStyle/>
          <a:p>
            <a:pPr marL="0" marR="0" lvl="0" indent="0" algn="ctr" defTabSz="6843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Virtual Tables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85843-EC7A-C125-8AA2-E35BF98171F5}"/>
              </a:ext>
            </a:extLst>
          </p:cNvPr>
          <p:cNvSpPr/>
          <p:nvPr/>
        </p:nvSpPr>
        <p:spPr>
          <a:xfrm>
            <a:off x="6007534" y="4336853"/>
            <a:ext cx="4407609" cy="291179"/>
          </a:xfrm>
          <a:prstGeom prst="rect">
            <a:avLst/>
          </a:prstGeom>
          <a:solidFill>
            <a:srgbClr val="00B050"/>
          </a:solidFill>
          <a:ln w="6350" cap="flat" cmpd="sng" algn="ctr">
            <a:gradFill>
              <a:gsLst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marL="0" marR="0" lvl="0" indent="0" algn="ctr" defTabSz="6843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Connection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9CA0FA-E047-8647-9A8D-9209A4748E39}"/>
              </a:ext>
            </a:extLst>
          </p:cNvPr>
          <p:cNvSpPr txBox="1"/>
          <p:nvPr/>
        </p:nvSpPr>
        <p:spPr>
          <a:xfrm>
            <a:off x="7517205" y="4870763"/>
            <a:ext cx="1633324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5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3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IBM Plex Sans" charset="0"/>
                <a:cs typeface="IBM Plex Sans" charset="0"/>
              </a:rPr>
              <a:t>Data Sources 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950C5D1A-78E8-11CF-4C3B-D1E119C92663}"/>
              </a:ext>
            </a:extLst>
          </p:cNvPr>
          <p:cNvSpPr/>
          <p:nvPr/>
        </p:nvSpPr>
        <p:spPr>
          <a:xfrm>
            <a:off x="9192569" y="5225465"/>
            <a:ext cx="693256" cy="414584"/>
          </a:xfrm>
          <a:prstGeom prst="can">
            <a:avLst/>
          </a:prstGeom>
          <a:solidFill>
            <a:srgbClr val="0070C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Db2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C6321C69-45BB-45AF-C6C1-DDA9538F84CD}"/>
              </a:ext>
            </a:extLst>
          </p:cNvPr>
          <p:cNvSpPr/>
          <p:nvPr/>
        </p:nvSpPr>
        <p:spPr>
          <a:xfrm>
            <a:off x="10057389" y="5225465"/>
            <a:ext cx="693256" cy="414584"/>
          </a:xfrm>
          <a:prstGeom prst="can">
            <a:avLst/>
          </a:prstGeom>
          <a:solidFill>
            <a:srgbClr val="0070C0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5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Netezza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4E2FC2-DEE3-6605-1363-B9203C128378}"/>
              </a:ext>
            </a:extLst>
          </p:cNvPr>
          <p:cNvSpPr txBox="1"/>
          <p:nvPr/>
        </p:nvSpPr>
        <p:spPr>
          <a:xfrm>
            <a:off x="10820696" y="5825528"/>
            <a:ext cx="735779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IBM Plex Sans" charset="0"/>
                <a:cs typeface="IBM Plex Sans" charset="0"/>
              </a:rPr>
              <a:t>… and more!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0E973AC-8D13-596A-189C-3C8F3C70ABA5}"/>
              </a:ext>
            </a:extLst>
          </p:cNvPr>
          <p:cNvSpPr/>
          <p:nvPr/>
        </p:nvSpPr>
        <p:spPr bwMode="auto">
          <a:xfrm rot="16200000">
            <a:off x="6964722" y="4190376"/>
            <a:ext cx="116543" cy="3879019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3E7A8B-9B10-497B-CCE0-CD313A3F58FE}"/>
              </a:ext>
            </a:extLst>
          </p:cNvPr>
          <p:cNvSpPr txBox="1"/>
          <p:nvPr/>
        </p:nvSpPr>
        <p:spPr>
          <a:xfrm>
            <a:off x="6403480" y="6142946"/>
            <a:ext cx="123623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IBM Plex Sans" charset="0"/>
                <a:cs typeface="IBM Plex Sans" charset="0"/>
              </a:rPr>
              <a:t>Cloud Data Lake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EC35F-A169-C070-76AB-CC313D1E5ED7}"/>
              </a:ext>
            </a:extLst>
          </p:cNvPr>
          <p:cNvSpPr txBox="1"/>
          <p:nvPr/>
        </p:nvSpPr>
        <p:spPr>
          <a:xfrm>
            <a:off x="9469857" y="6163543"/>
            <a:ext cx="182293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IBM Plex Sans" charset="0"/>
                <a:cs typeface="IBM Plex Sans" charset="0"/>
              </a:rPr>
              <a:t>Database and Warehouse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76869B5D-7B4A-C350-C350-27C88A72C688}"/>
              </a:ext>
            </a:extLst>
          </p:cNvPr>
          <p:cNvSpPr/>
          <p:nvPr/>
        </p:nvSpPr>
        <p:spPr bwMode="auto">
          <a:xfrm rot="16200000">
            <a:off x="10322437" y="4940360"/>
            <a:ext cx="113295" cy="2382299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1429E-4179-F288-61A0-8637D3F5BF79}"/>
              </a:ext>
            </a:extLst>
          </p:cNvPr>
          <p:cNvSpPr txBox="1"/>
          <p:nvPr/>
        </p:nvSpPr>
        <p:spPr>
          <a:xfrm>
            <a:off x="238111" y="2350190"/>
            <a:ext cx="36964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IBM Plex Sans" charset="0"/>
                <a:cs typeface="IBM Plex Sans" charset="0"/>
              </a:rPr>
              <a:t>Watson Query Experience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2C394B-0B01-3E8F-A131-C762082A8628}"/>
              </a:ext>
            </a:extLst>
          </p:cNvPr>
          <p:cNvSpPr txBox="1"/>
          <p:nvPr/>
        </p:nvSpPr>
        <p:spPr>
          <a:xfrm>
            <a:off x="253701" y="2872749"/>
            <a:ext cx="426418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280" marR="0" lvl="0" indent="-150280" algn="l" defTabSz="914621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One query experience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 over multiple</a:t>
            </a:r>
            <a:b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</a:b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data sources, types, and form factors</a:t>
            </a:r>
          </a:p>
          <a:p>
            <a:pPr marL="150280" marR="0" lvl="0" indent="-150280" algn="l" defTabSz="914621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Integrated governance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 with Watson</a:t>
            </a:r>
            <a:b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</a:b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Knowledge Catalog to provide governed</a:t>
            </a:r>
            <a:b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</a:b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data access</a:t>
            </a:r>
          </a:p>
          <a:p>
            <a:pPr marL="150280" marR="0" lvl="0" indent="-150280" algn="l" defTabSz="914621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Open data formats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 to work with</a:t>
            </a:r>
            <a:b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</a:b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data on any cloud and on-premises (Parquet, Orc, CSV, TSV)</a:t>
            </a:r>
          </a:p>
          <a:p>
            <a:pPr marL="150280" marR="0" lvl="0" indent="-150280" algn="l" defTabSz="914621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Real-time data integration</a:t>
            </a:r>
            <a:b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</a:b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without data movement</a:t>
            </a:r>
          </a:p>
          <a:p>
            <a:pPr marL="150280" marR="0" lvl="0" indent="-150280" algn="l" defTabSz="914621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Intelligent cache recommendation</a:t>
            </a: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F62FE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</a:b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accelerating query performance with</a:t>
            </a:r>
            <a:b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</a:b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minimal user input</a:t>
            </a:r>
          </a:p>
        </p:txBody>
      </p:sp>
    </p:spTree>
    <p:extLst>
      <p:ext uri="{BB962C8B-B14F-4D97-AF65-F5344CB8AC3E}">
        <p14:creationId xmlns:p14="http://schemas.microsoft.com/office/powerpoint/2010/main" val="194454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2B6ECB-ABF6-FDD5-08B0-EB20ECA4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B1.3.7, B1.3.11 &amp; B1.3.12 : Broad support for Data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C1C10-1CF4-8A57-0109-F66AD9260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22" b="1"/>
          <a:stretch/>
        </p:blipFill>
        <p:spPr>
          <a:xfrm>
            <a:off x="363255" y="1602881"/>
            <a:ext cx="11031793" cy="40678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09F9098D-E818-3CBE-307C-07C8D1BDEC05}"/>
              </a:ext>
            </a:extLst>
          </p:cNvPr>
          <p:cNvSpPr/>
          <p:nvPr/>
        </p:nvSpPr>
        <p:spPr bwMode="auto">
          <a:xfrm>
            <a:off x="7174774" y="5771985"/>
            <a:ext cx="4374776" cy="473336"/>
          </a:xfrm>
          <a:prstGeom prst="parallelogram">
            <a:avLst/>
          </a:prstGeom>
          <a:solidFill>
            <a:srgbClr val="002D9C"/>
          </a:solidFill>
          <a:ln w="19050" cap="flat" cmpd="sng" algn="ctr">
            <a:solidFill>
              <a:srgbClr val="002D9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8000" tIns="97536" rIns="48000" bIns="97536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New sources continually added!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82792-8F4B-3115-B3CA-B1FAC70C1767}"/>
              </a:ext>
            </a:extLst>
          </p:cNvPr>
          <p:cNvSpPr/>
          <p:nvPr/>
        </p:nvSpPr>
        <p:spPr>
          <a:xfrm>
            <a:off x="363255" y="4055165"/>
            <a:ext cx="1849858" cy="3710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5C05A-8E8C-D3AD-AC5E-4DD51EED6CA6}"/>
              </a:ext>
            </a:extLst>
          </p:cNvPr>
          <p:cNvSpPr/>
          <p:nvPr/>
        </p:nvSpPr>
        <p:spPr>
          <a:xfrm>
            <a:off x="363255" y="5255119"/>
            <a:ext cx="1849858" cy="3710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34481-9B63-4AE4-43EC-6C50B4241291}"/>
              </a:ext>
            </a:extLst>
          </p:cNvPr>
          <p:cNvSpPr/>
          <p:nvPr/>
        </p:nvSpPr>
        <p:spPr>
          <a:xfrm>
            <a:off x="8586228" y="4904568"/>
            <a:ext cx="1849858" cy="3710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9CE0D-862A-055B-31AF-D3DACC74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6" y="1562100"/>
            <a:ext cx="6106817" cy="4574540"/>
          </a:xfrm>
        </p:spPr>
        <p:txBody>
          <a:bodyPr/>
          <a:lstStyle/>
          <a:p>
            <a:pPr marL="141288" indent="-131763">
              <a:buFont typeface="Arial" panose="020B0604020202020204" pitchFamily="34" charset="0"/>
              <a:buChar char="•"/>
            </a:pPr>
            <a:r>
              <a:rPr lang="en-SG" sz="1600" b="1" dirty="0"/>
              <a:t>Size limits: </a:t>
            </a:r>
            <a:r>
              <a:rPr lang="en-SG" sz="1600" dirty="0"/>
              <a:t>Watson Query supports virtualization of tables with a row size up to 1 MB, and up to 2048 columns in a table. However, the number of columns that Watson Query can preview depends on many factors, such as the data types of the columns. Currently, preview is limited to 200 columns.</a:t>
            </a:r>
          </a:p>
          <a:p>
            <a:pPr marL="141288" indent="-131763">
              <a:buFont typeface="Arial" panose="020B0604020202020204" pitchFamily="34" charset="0"/>
              <a:buChar char="•"/>
            </a:pPr>
            <a:r>
              <a:rPr lang="en-SG" sz="1600" b="1" dirty="0"/>
              <a:t>File formats: </a:t>
            </a:r>
            <a:r>
              <a:rPr lang="en-SG" sz="1600" dirty="0"/>
              <a:t>Watson Query supports PARQUET (or PARQUETFILE), ORC (optimized row columnar), CSV (comma-separated values), TSV (tab-separated values), and JSON file formats. Metadata is extracted from the data file.</a:t>
            </a:r>
          </a:p>
          <a:p>
            <a:pPr marL="141288" indent="-131763">
              <a:buFont typeface="Arial" panose="020B0604020202020204" pitchFamily="34" charset="0"/>
              <a:buChar char="•"/>
            </a:pPr>
            <a:r>
              <a:rPr lang="en-SG" sz="1600" b="1" dirty="0"/>
              <a:t>For CSV and TSV files: </a:t>
            </a:r>
            <a:r>
              <a:rPr lang="en-SG" sz="1600" dirty="0"/>
              <a:t>Cloud Pak for Data automatically detects the encoding scheme of flat data files, such as CSV and TSV files. </a:t>
            </a:r>
          </a:p>
          <a:p>
            <a:pPr marL="9525"/>
            <a:r>
              <a:rPr lang="en-SG" sz="1600" dirty="0"/>
              <a:t>https://</a:t>
            </a:r>
            <a:r>
              <a:rPr lang="en-SG" sz="1600" dirty="0" err="1"/>
              <a:t>www.ibm.com</a:t>
            </a:r>
            <a:r>
              <a:rPr lang="en-SG" sz="1600" dirty="0"/>
              <a:t>/docs/</a:t>
            </a:r>
            <a:r>
              <a:rPr lang="en-SG" sz="1600" dirty="0" err="1"/>
              <a:t>en</a:t>
            </a:r>
            <a:r>
              <a:rPr lang="en-SG" sz="1600" dirty="0"/>
              <a:t>/cloud-</a:t>
            </a:r>
            <a:r>
              <a:rPr lang="en-SG" sz="1600" dirty="0" err="1"/>
              <a:t>paks</a:t>
            </a:r>
            <a:r>
              <a:rPr lang="en-SG" sz="1600" dirty="0"/>
              <a:t>/cp-data/4.6.x?topic=connectors-setting-character-encoding-scheme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C80E75-1800-A2F3-51BC-A2C955FA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B1.3.3 About Watson Query</a:t>
            </a:r>
          </a:p>
        </p:txBody>
      </p:sp>
      <p:pic>
        <p:nvPicPr>
          <p:cNvPr id="5" name="Picture 4" descr="A picture containing text, screenshot, font, parallel&#10;&#10;Description automatically generated">
            <a:extLst>
              <a:ext uri="{FF2B5EF4-FFF2-40B4-BE49-F238E27FC236}">
                <a16:creationId xmlns:a16="http://schemas.microsoft.com/office/drawing/2014/main" id="{B026C212-39D8-5F19-9C5D-68ABD284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82" y="1372870"/>
            <a:ext cx="5622735" cy="41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9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MB">
      <a:dk1>
        <a:srgbClr val="000000"/>
      </a:dk1>
      <a:lt1>
        <a:srgbClr val="FFFFFF"/>
      </a:lt1>
      <a:dk2>
        <a:srgbClr val="730209"/>
      </a:dk2>
      <a:lt2>
        <a:srgbClr val="E81F1F"/>
      </a:lt2>
      <a:accent1>
        <a:srgbClr val="740408"/>
      </a:accent1>
      <a:accent2>
        <a:srgbClr val="E8221D"/>
      </a:accent2>
      <a:accent3>
        <a:srgbClr val="262726"/>
      </a:accent3>
      <a:accent4>
        <a:srgbClr val="0532FD"/>
      </a:accent4>
      <a:accent5>
        <a:srgbClr val="B2B3B2"/>
      </a:accent5>
      <a:accent6>
        <a:srgbClr val="E5E6E5"/>
      </a:accent6>
      <a:hlink>
        <a:srgbClr val="E8221E"/>
      </a:hlink>
      <a:folHlink>
        <a:srgbClr val="E822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7" id="{457AFC92-4220-B845-BEF6-62B0C1957A10}" vid="{5D501B7F-0FE6-D34E-A6B2-13BD239B1F2B}"/>
    </a:ext>
  </a:extLst>
</a:theme>
</file>

<file path=ppt/theme/theme3.xml><?xml version="1.0" encoding="utf-8"?>
<a:theme xmlns:a="http://schemas.openxmlformats.org/drawingml/2006/main" name="13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7" id="{457AFC92-4220-B845-BEF6-62B0C1957A10}" vid="{5D501B7F-0FE6-D34E-A6B2-13BD239B1F2B}"/>
    </a:ext>
  </a:extLst>
</a:theme>
</file>

<file path=ppt/theme/theme4.xml><?xml version="1.0" encoding="utf-8"?>
<a:theme xmlns:a="http://schemas.openxmlformats.org/drawingml/2006/main" name="7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7" id="{457AFC92-4220-B845-BEF6-62B0C1957A10}" vid="{5D501B7F-0FE6-D34E-A6B2-13BD239B1F2B}"/>
    </a:ext>
  </a:extLst>
</a:theme>
</file>

<file path=ppt/theme/theme5.xml><?xml version="1.0" encoding="utf-8"?>
<a:theme xmlns:a="http://schemas.openxmlformats.org/drawingml/2006/main" name="IBM Brand Template 2022 (Microgrid)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sko-1-2023-template_PLEX" id="{A1C228E6-ADDC-9A49-A3C5-225CC0910DB5}" vid="{FE88C515-2577-4949-9426-B1B644D0E911}"/>
    </a:ext>
  </a:extLst>
</a:theme>
</file>

<file path=ppt/theme/theme6.xml><?xml version="1.0" encoding="utf-8"?>
<a:theme xmlns:a="http://schemas.openxmlformats.org/drawingml/2006/main" name="IBM 2020 Master template (white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Naked-template" id="{38482274-8AD0-3B48-BC15-CBEB83BC3AA0}" vid="{811E0A52-E040-4B42-8D27-38F35F52C397}"/>
    </a:ext>
  </a:extLst>
</a:theme>
</file>

<file path=ppt/theme/theme7.xml><?xml version="1.0" encoding="utf-8"?>
<a:theme xmlns:a="http://schemas.openxmlformats.org/drawingml/2006/main" name="1_Office Theme">
  <a:themeElements>
    <a:clrScheme name="CIMB">
      <a:dk1>
        <a:srgbClr val="000000"/>
      </a:dk1>
      <a:lt1>
        <a:srgbClr val="FFFFFF"/>
      </a:lt1>
      <a:dk2>
        <a:srgbClr val="730209"/>
      </a:dk2>
      <a:lt2>
        <a:srgbClr val="E81F1F"/>
      </a:lt2>
      <a:accent1>
        <a:srgbClr val="740408"/>
      </a:accent1>
      <a:accent2>
        <a:srgbClr val="E8221D"/>
      </a:accent2>
      <a:accent3>
        <a:srgbClr val="262726"/>
      </a:accent3>
      <a:accent4>
        <a:srgbClr val="0532FD"/>
      </a:accent4>
      <a:accent5>
        <a:srgbClr val="B2B3B2"/>
      </a:accent5>
      <a:accent6>
        <a:srgbClr val="E5E6E5"/>
      </a:accent6>
      <a:hlink>
        <a:srgbClr val="E8221E"/>
      </a:hlink>
      <a:folHlink>
        <a:srgbClr val="E822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99531</TotalTime>
  <Words>1272</Words>
  <Application>Microsoft Macintosh PowerPoint</Application>
  <PresentationFormat>Widescreen</PresentationFormat>
  <Paragraphs>180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.AppleSystemUIFont</vt:lpstr>
      <vt:lpstr>Arial</vt:lpstr>
      <vt:lpstr>Calibri</vt:lpstr>
      <vt:lpstr>Courier New</vt:lpstr>
      <vt:lpstr>HelvNeue Light for IBM</vt:lpstr>
      <vt:lpstr>IBM Plex Sans</vt:lpstr>
      <vt:lpstr>IBM Plex Sans ExtraLight</vt:lpstr>
      <vt:lpstr>IBM Plex Sans Light</vt:lpstr>
      <vt:lpstr>Lato</vt:lpstr>
      <vt:lpstr>Verdana</vt:lpstr>
      <vt:lpstr>Wingdings</vt:lpstr>
      <vt:lpstr>Office Theme</vt:lpstr>
      <vt:lpstr>6_IBM 2019 Master template (light gray background)</vt:lpstr>
      <vt:lpstr>13_IBM 2019 Master template (light gray background)</vt:lpstr>
      <vt:lpstr>7_IBM 2019 Master template (light gray background)</vt:lpstr>
      <vt:lpstr>IBM Brand Template 2022 (Microgrid)</vt:lpstr>
      <vt:lpstr>IBM 2020 Master template (white background)</vt:lpstr>
      <vt:lpstr>1_Office Theme</vt:lpstr>
      <vt:lpstr>UOB Models Analytic Platform RFP Proof of Concept </vt:lpstr>
      <vt:lpstr>Data Virtualization</vt:lpstr>
      <vt:lpstr>A1.1A.2:  Data Lineage</vt:lpstr>
      <vt:lpstr>A1.1A.2 :  Manta Automated Data Lineage </vt:lpstr>
      <vt:lpstr>Supported Scanners</vt:lpstr>
      <vt:lpstr>A1.1A.7, A1.1A.8, B1.3.7, B1.3.11 &amp; B1.3.12: What is Data Virtualization</vt:lpstr>
      <vt:lpstr>A1.1A.7, A1.1A.8, B1.3.7, B1.3.11 &amp; B1.3.12: What is IBM Watson Query</vt:lpstr>
      <vt:lpstr>B1.3.7, B1.3.11 &amp; B1.3.12 : Broad support for Data Sources</vt:lpstr>
      <vt:lpstr>B1.3.3 About Watson Query</vt:lpstr>
      <vt:lpstr>Data Virtualization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THAM</dc:creator>
  <cp:lastModifiedBy>Sunny Panjabi</cp:lastModifiedBy>
  <cp:revision>2692</cp:revision>
  <dcterms:created xsi:type="dcterms:W3CDTF">2016-12-16T06:48:07Z</dcterms:created>
  <dcterms:modified xsi:type="dcterms:W3CDTF">2023-08-02T13:17:14Z</dcterms:modified>
</cp:coreProperties>
</file>