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5" r:id="rId9"/>
    <p:sldId id="266" r:id="rId10"/>
    <p:sldId id="267" r:id="rId11"/>
    <p:sldId id="268" r:id="rId12"/>
    <p:sldId id="269" r:id="rId13"/>
    <p:sldId id="262" r:id="rId14"/>
    <p:sldId id="264"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61AAE5-FADF-4C02-A8BF-4B3A0990B826}" v="43" dt="2025-04-16T14:03:01.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33" d="100"/>
          <a:sy n="33" d="100"/>
        </p:scale>
        <p:origin x="2178" y="90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13447"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648543" y="2795679"/>
            <a:ext cx="6870861" cy="954107"/>
          </a:xfrm>
          <a:prstGeom prst="rect">
            <a:avLst/>
          </a:prstGeom>
          <a:noFill/>
        </p:spPr>
        <p:txBody>
          <a:bodyPr wrap="square" rtlCol="0">
            <a:spAutoFit/>
          </a:bodyPr>
          <a:lstStyle/>
          <a:p>
            <a:pPr algn="r"/>
            <a:r>
              <a:rPr lang="en-US" sz="2800" b="0" i="0" dirty="0">
                <a:solidFill>
                  <a:schemeClr val="tx1"/>
                </a:solidFill>
                <a:effectLst/>
                <a:latin typeface="Roboto" panose="02000000000000000000" pitchFamily="2" charset="0"/>
              </a:rPr>
              <a:t>Forest Fire Detection Using Deep learning</a:t>
            </a:r>
            <a:br>
              <a:rPr lang="en-US" sz="2800" dirty="0">
                <a:solidFill>
                  <a:schemeClr val="tx1"/>
                </a:solidFill>
              </a:rPr>
            </a:br>
            <a:endParaRPr lang="en-US" sz="2800" b="1" dirty="0">
              <a:solidFill>
                <a:schemeClr val="tx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4DAA4208-F9C9-7889-39C6-7039E2823C7C}"/>
              </a:ext>
            </a:extLst>
          </p:cNvPr>
          <p:cNvSpPr txBox="1"/>
          <p:nvPr/>
        </p:nvSpPr>
        <p:spPr>
          <a:xfrm>
            <a:off x="4936777" y="4032189"/>
            <a:ext cx="6870861" cy="1097865"/>
          </a:xfrm>
          <a:prstGeom prst="rect">
            <a:avLst/>
          </a:prstGeom>
          <a:noFill/>
        </p:spPr>
        <p:txBody>
          <a:bodyPr wrap="square" rtlCol="0">
            <a:spAutoFit/>
          </a:bodyPr>
          <a:lstStyle/>
          <a:p>
            <a:r>
              <a:rPr lang="en-US" sz="2800" b="0" i="0" dirty="0">
                <a:solidFill>
                  <a:schemeClr val="tx1"/>
                </a:solidFill>
                <a:effectLst/>
                <a:latin typeface="Roboto" panose="02000000000000000000" pitchFamily="2" charset="0"/>
              </a:rPr>
              <a:t>Name : </a:t>
            </a:r>
            <a:r>
              <a:rPr lang="en-US" sz="2800" dirty="0">
                <a:solidFill>
                  <a:schemeClr val="tx1"/>
                </a:solidFill>
                <a:latin typeface="Roboto" panose="02000000000000000000" pitchFamily="2" charset="0"/>
              </a:rPr>
              <a:t>Chandu </a:t>
            </a:r>
            <a:r>
              <a:rPr lang="en-US" sz="2800" dirty="0" err="1">
                <a:solidFill>
                  <a:schemeClr val="tx1"/>
                </a:solidFill>
                <a:latin typeface="Roboto" panose="02000000000000000000" pitchFamily="2" charset="0"/>
              </a:rPr>
              <a:t>Pateti</a:t>
            </a:r>
            <a:endParaRPr lang="en-US" sz="2800" b="0" i="0" dirty="0">
              <a:solidFill>
                <a:schemeClr val="tx1"/>
              </a:solidFill>
              <a:effectLst/>
              <a:latin typeface="Roboto" panose="02000000000000000000" pitchFamily="2" charset="0"/>
            </a:endParaRPr>
          </a:p>
          <a:p>
            <a:r>
              <a:rPr lang="en-US" sz="1800" dirty="0"/>
              <a:t>AICTE Student ID: STU676e3dc28c3b71735278018 </a:t>
            </a:r>
          </a:p>
          <a:p>
            <a:r>
              <a:rPr lang="en-US" sz="1800" dirty="0"/>
              <a:t>AICTE Internship ID: INTERNSHIP_173855432067a03bd0ddfb6</a:t>
            </a:r>
            <a:endParaRPr lang="en-US" sz="1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FC0922-4BD3-5F68-3E93-4E4351214E0A}"/>
              </a:ext>
            </a:extLst>
          </p:cNvPr>
          <p:cNvSpPr txBox="1"/>
          <p:nvPr/>
        </p:nvSpPr>
        <p:spPr>
          <a:xfrm>
            <a:off x="255103" y="1054412"/>
            <a:ext cx="5638801" cy="400110"/>
          </a:xfrm>
          <a:prstGeom prst="rect">
            <a:avLst/>
          </a:prstGeom>
          <a:noFill/>
        </p:spPr>
        <p:txBody>
          <a:bodyPr wrap="square">
            <a:spAutoFit/>
          </a:bodyPr>
          <a:lstStyle/>
          <a:p>
            <a:r>
              <a:rPr lang="en-US" sz="2000" b="1" dirty="0">
                <a:solidFill>
                  <a:srgbClr val="213163"/>
                </a:solidFill>
              </a:rPr>
              <a:t>Screenshot of Output </a:t>
            </a:r>
            <a:r>
              <a:rPr lang="en-US" sz="2000" b="1" dirty="0">
                <a:solidFill>
                  <a:srgbClr val="002060"/>
                </a:solidFill>
              </a:rPr>
              <a:t>of</a:t>
            </a:r>
            <a:r>
              <a:rPr lang="en-US" sz="2000" b="1" dirty="0">
                <a:solidFill>
                  <a:schemeClr val="tx1"/>
                </a:solidFill>
              </a:rPr>
              <a:t> </a:t>
            </a:r>
            <a:r>
              <a:rPr lang="en-US" sz="2000" b="1" dirty="0">
                <a:solidFill>
                  <a:srgbClr val="213163"/>
                </a:solidFill>
              </a:rPr>
              <a:t>model accuracy </a:t>
            </a:r>
            <a:r>
              <a:rPr lang="en-US" sz="2000" b="1" dirty="0">
                <a:solidFill>
                  <a:schemeClr val="tx1"/>
                </a:solidFill>
              </a:rPr>
              <a:t>:  </a:t>
            </a:r>
            <a:endParaRPr lang="en-IN" sz="2000" b="1" dirty="0">
              <a:solidFill>
                <a:schemeClr val="tx1"/>
              </a:solidFill>
            </a:endParaRPr>
          </a:p>
        </p:txBody>
      </p:sp>
      <p:pic>
        <p:nvPicPr>
          <p:cNvPr id="4" name="Picture 3">
            <a:extLst>
              <a:ext uri="{FF2B5EF4-FFF2-40B4-BE49-F238E27FC236}">
                <a16:creationId xmlns:a16="http://schemas.microsoft.com/office/drawing/2014/main" id="{F5EF6FE8-B0B2-C31C-D326-1BD59526429B}"/>
              </a:ext>
            </a:extLst>
          </p:cNvPr>
          <p:cNvPicPr>
            <a:picLocks noChangeAspect="1"/>
          </p:cNvPicPr>
          <p:nvPr/>
        </p:nvPicPr>
        <p:blipFill rotWithShape="1">
          <a:blip r:embed="rId2"/>
          <a:srcRect t="5102"/>
          <a:stretch/>
        </p:blipFill>
        <p:spPr>
          <a:xfrm>
            <a:off x="1171290" y="2003612"/>
            <a:ext cx="8520889" cy="4546275"/>
          </a:xfrm>
          <a:prstGeom prst="rect">
            <a:avLst/>
          </a:prstGeom>
        </p:spPr>
      </p:pic>
    </p:spTree>
    <p:extLst>
      <p:ext uri="{BB962C8B-B14F-4D97-AF65-F5344CB8AC3E}">
        <p14:creationId xmlns:p14="http://schemas.microsoft.com/office/powerpoint/2010/main" val="880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F8AA9E-2006-8977-32A2-289F25C99941}"/>
              </a:ext>
            </a:extLst>
          </p:cNvPr>
          <p:cNvPicPr>
            <a:picLocks noChangeAspect="1"/>
          </p:cNvPicPr>
          <p:nvPr/>
        </p:nvPicPr>
        <p:blipFill rotWithShape="1">
          <a:blip r:embed="rId2"/>
          <a:srcRect t="4968"/>
          <a:stretch/>
        </p:blipFill>
        <p:spPr>
          <a:xfrm>
            <a:off x="1577162" y="2043953"/>
            <a:ext cx="8414821" cy="4495994"/>
          </a:xfrm>
          <a:prstGeom prst="rect">
            <a:avLst/>
          </a:prstGeom>
        </p:spPr>
      </p:pic>
      <p:sp>
        <p:nvSpPr>
          <p:cNvPr id="4" name="TextBox 3">
            <a:extLst>
              <a:ext uri="{FF2B5EF4-FFF2-40B4-BE49-F238E27FC236}">
                <a16:creationId xmlns:a16="http://schemas.microsoft.com/office/drawing/2014/main" id="{DB71E5FE-348B-753B-C37A-4F3F573D2F07}"/>
              </a:ext>
            </a:extLst>
          </p:cNvPr>
          <p:cNvSpPr txBox="1"/>
          <p:nvPr/>
        </p:nvSpPr>
        <p:spPr>
          <a:xfrm>
            <a:off x="255103" y="1054412"/>
            <a:ext cx="5638801" cy="400110"/>
          </a:xfrm>
          <a:prstGeom prst="rect">
            <a:avLst/>
          </a:prstGeom>
          <a:noFill/>
        </p:spPr>
        <p:txBody>
          <a:bodyPr wrap="square">
            <a:spAutoFit/>
          </a:bodyPr>
          <a:lstStyle/>
          <a:p>
            <a:r>
              <a:rPr lang="en-US" sz="2000" b="1" dirty="0">
                <a:solidFill>
                  <a:srgbClr val="213163"/>
                </a:solidFill>
              </a:rPr>
              <a:t>Screenshot of Output </a:t>
            </a:r>
            <a:r>
              <a:rPr lang="en-US" sz="2000" b="1" dirty="0">
                <a:solidFill>
                  <a:srgbClr val="002060"/>
                </a:solidFill>
              </a:rPr>
              <a:t>of</a:t>
            </a:r>
            <a:r>
              <a:rPr lang="en-US" sz="2000" b="1" dirty="0">
                <a:solidFill>
                  <a:schemeClr val="tx1"/>
                </a:solidFill>
              </a:rPr>
              <a:t> </a:t>
            </a:r>
            <a:r>
              <a:rPr lang="en-US" sz="2000" b="1" dirty="0">
                <a:solidFill>
                  <a:srgbClr val="213163"/>
                </a:solidFill>
              </a:rPr>
              <a:t>model loss </a:t>
            </a:r>
            <a:r>
              <a:rPr lang="en-US" sz="2000" b="1" dirty="0">
                <a:solidFill>
                  <a:schemeClr val="tx1"/>
                </a:solidFill>
              </a:rPr>
              <a:t>:  </a:t>
            </a:r>
            <a:endParaRPr lang="en-IN" sz="2000" b="1" dirty="0">
              <a:solidFill>
                <a:schemeClr val="tx1"/>
              </a:solidFill>
            </a:endParaRPr>
          </a:p>
        </p:txBody>
      </p:sp>
    </p:spTree>
    <p:extLst>
      <p:ext uri="{BB962C8B-B14F-4D97-AF65-F5344CB8AC3E}">
        <p14:creationId xmlns:p14="http://schemas.microsoft.com/office/powerpoint/2010/main" val="3974531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940730-FB4F-278D-DB3E-5369519614C3}"/>
              </a:ext>
            </a:extLst>
          </p:cNvPr>
          <p:cNvPicPr>
            <a:picLocks noChangeAspect="1"/>
          </p:cNvPicPr>
          <p:nvPr/>
        </p:nvPicPr>
        <p:blipFill rotWithShape="1">
          <a:blip r:embed="rId2"/>
          <a:srcRect t="4546"/>
          <a:stretch/>
        </p:blipFill>
        <p:spPr>
          <a:xfrm>
            <a:off x="1696590" y="2057399"/>
            <a:ext cx="7778402" cy="4174435"/>
          </a:xfrm>
          <a:prstGeom prst="rect">
            <a:avLst/>
          </a:prstGeom>
        </p:spPr>
      </p:pic>
      <p:sp>
        <p:nvSpPr>
          <p:cNvPr id="4" name="TextBox 3">
            <a:extLst>
              <a:ext uri="{FF2B5EF4-FFF2-40B4-BE49-F238E27FC236}">
                <a16:creationId xmlns:a16="http://schemas.microsoft.com/office/drawing/2014/main" id="{88B62782-253E-7DC9-0C3B-003A4FF0A581}"/>
              </a:ext>
            </a:extLst>
          </p:cNvPr>
          <p:cNvSpPr txBox="1"/>
          <p:nvPr/>
        </p:nvSpPr>
        <p:spPr>
          <a:xfrm>
            <a:off x="255103" y="1054412"/>
            <a:ext cx="5638801" cy="400110"/>
          </a:xfrm>
          <a:prstGeom prst="rect">
            <a:avLst/>
          </a:prstGeom>
          <a:noFill/>
        </p:spPr>
        <p:txBody>
          <a:bodyPr wrap="square">
            <a:spAutoFit/>
          </a:bodyPr>
          <a:lstStyle/>
          <a:p>
            <a:r>
              <a:rPr lang="en-US" sz="2000" b="1" dirty="0">
                <a:solidFill>
                  <a:srgbClr val="213163"/>
                </a:solidFill>
              </a:rPr>
              <a:t>Screenshot of Output </a:t>
            </a:r>
            <a:r>
              <a:rPr lang="en-US" sz="2000" b="1" dirty="0">
                <a:solidFill>
                  <a:srgbClr val="002060"/>
                </a:solidFill>
              </a:rPr>
              <a:t>of</a:t>
            </a:r>
            <a:r>
              <a:rPr lang="en-US" sz="2000" b="1" dirty="0">
                <a:solidFill>
                  <a:schemeClr val="tx1"/>
                </a:solidFill>
              </a:rPr>
              <a:t> </a:t>
            </a:r>
            <a:r>
              <a:rPr lang="en-US" sz="2000" b="1" dirty="0">
                <a:solidFill>
                  <a:srgbClr val="213163"/>
                </a:solidFill>
              </a:rPr>
              <a:t>predicted </a:t>
            </a:r>
            <a:r>
              <a:rPr lang="en-US" sz="2000" b="1" dirty="0">
                <a:solidFill>
                  <a:schemeClr val="tx1"/>
                </a:solidFill>
              </a:rPr>
              <a:t>:  </a:t>
            </a:r>
            <a:endParaRPr lang="en-IN" sz="2000" b="1" dirty="0">
              <a:solidFill>
                <a:schemeClr val="tx1"/>
              </a:solidFill>
            </a:endParaRPr>
          </a:p>
        </p:txBody>
      </p:sp>
    </p:spTree>
    <p:extLst>
      <p:ext uri="{BB962C8B-B14F-4D97-AF65-F5344CB8AC3E}">
        <p14:creationId xmlns:p14="http://schemas.microsoft.com/office/powerpoint/2010/main" val="266139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3D3624CC-3C18-1738-A438-86CFFA57FDD7}"/>
              </a:ext>
            </a:extLst>
          </p:cNvPr>
          <p:cNvSpPr txBox="1"/>
          <p:nvPr/>
        </p:nvSpPr>
        <p:spPr>
          <a:xfrm>
            <a:off x="149087" y="1388261"/>
            <a:ext cx="11787809" cy="5786199"/>
          </a:xfrm>
          <a:prstGeom prst="rect">
            <a:avLst/>
          </a:prstGeom>
          <a:noFill/>
        </p:spPr>
        <p:txBody>
          <a:bodyPr wrap="square">
            <a:spAutoFit/>
          </a:bodyPr>
          <a:lstStyle/>
          <a:p>
            <a:r>
              <a:rPr lang="en-US" sz="1600" b="1" dirty="0"/>
              <a:t>Project Summary: Forest Fire Detection Using Deep Learning</a:t>
            </a:r>
            <a:br>
              <a:rPr lang="en-US" sz="1600" b="1" dirty="0"/>
            </a:br>
            <a:endParaRPr lang="en-US" sz="1600" b="1" dirty="0"/>
          </a:p>
          <a:p>
            <a:r>
              <a:rPr lang="en-US" sz="1600" dirty="0"/>
              <a:t>In this project, I successfully developed a deep learning model to detect forest fires using a </a:t>
            </a:r>
            <a:r>
              <a:rPr lang="en-US" sz="1600" b="1" dirty="0"/>
              <a:t>Convolutional Neural Network (CNN)</a:t>
            </a:r>
            <a:r>
              <a:rPr lang="en-US" sz="1600" dirty="0"/>
              <a:t>. The journey began with collecting and preparing a dataset consisting of images with and without fire. By training the model on this data, I was able to teach it how to differentiate between these two types of images.</a:t>
            </a:r>
          </a:p>
          <a:p>
            <a:pPr marL="285750" indent="-285750">
              <a:buFont typeface="Arial" panose="020B0604020202020204" pitchFamily="34" charset="0"/>
              <a:buChar char="•"/>
            </a:pPr>
            <a:r>
              <a:rPr lang="en-US" sz="1600" b="1" dirty="0"/>
              <a:t> Key Achievements:</a:t>
            </a:r>
          </a:p>
          <a:p>
            <a:r>
              <a:rPr lang="en-US" sz="1600" dirty="0"/>
              <a:t>The model showed </a:t>
            </a:r>
            <a:r>
              <a:rPr lang="en-US" sz="1600" b="1" dirty="0"/>
              <a:t>high accuracy</a:t>
            </a:r>
            <a:r>
              <a:rPr lang="en-US" sz="1600" dirty="0"/>
              <a:t> in identifying fire-affected areas.</a:t>
            </a:r>
          </a:p>
          <a:p>
            <a:r>
              <a:rPr lang="en-US" sz="1600" dirty="0"/>
              <a:t>It demonstrated strong potential for </a:t>
            </a:r>
            <a:r>
              <a:rPr lang="en-US" sz="1600" b="1" dirty="0"/>
              <a:t>early fire detection</a:t>
            </a:r>
            <a:r>
              <a:rPr lang="en-US" sz="1600" dirty="0"/>
              <a:t>, which is crucial for preventing the spread of wildfires.</a:t>
            </a:r>
          </a:p>
          <a:p>
            <a:r>
              <a:rPr lang="en-US" sz="1600" dirty="0"/>
              <a:t>Such timely detection can support </a:t>
            </a:r>
            <a:r>
              <a:rPr lang="en-US" sz="1600" b="1" dirty="0"/>
              <a:t>faster emergency responses</a:t>
            </a:r>
            <a:r>
              <a:rPr lang="en-US" sz="1600" dirty="0"/>
              <a:t>, protecting forests, wildlife, and communities.</a:t>
            </a:r>
          </a:p>
          <a:p>
            <a:pPr marL="285750" indent="-285750">
              <a:buFont typeface="Arial" panose="020B0604020202020204" pitchFamily="34" charset="0"/>
              <a:buChar char="•"/>
            </a:pPr>
            <a:r>
              <a:rPr lang="en-US" sz="1600" b="1" dirty="0"/>
              <a:t> Skills Gained:</a:t>
            </a:r>
          </a:p>
          <a:p>
            <a:r>
              <a:rPr lang="en-US" sz="1600" b="1" dirty="0"/>
              <a:t>Data preprocessing</a:t>
            </a:r>
            <a:r>
              <a:rPr lang="en-US" sz="1600" dirty="0"/>
              <a:t> and image handling techniques.</a:t>
            </a:r>
          </a:p>
          <a:p>
            <a:r>
              <a:rPr lang="en-US" sz="1600" dirty="0"/>
              <a:t>Building, training, and evaluating CNN models using </a:t>
            </a:r>
            <a:r>
              <a:rPr lang="en-US" sz="1600" b="1" dirty="0"/>
              <a:t>TensorFlow/</a:t>
            </a:r>
            <a:r>
              <a:rPr lang="en-US" sz="1600" b="1" dirty="0" err="1"/>
              <a:t>Keras</a:t>
            </a:r>
            <a:r>
              <a:rPr lang="en-US" sz="1600" dirty="0"/>
              <a:t>.</a:t>
            </a:r>
          </a:p>
          <a:p>
            <a:r>
              <a:rPr lang="en-US" sz="1600" dirty="0"/>
              <a:t>Interpreting key performance metrics like </a:t>
            </a:r>
            <a:r>
              <a:rPr lang="en-US" sz="1600" b="1" dirty="0"/>
              <a:t>accuracy, precision, recall, and loss</a:t>
            </a:r>
            <a:r>
              <a:rPr lang="en-US" sz="1600" dirty="0"/>
              <a:t>.</a:t>
            </a:r>
          </a:p>
          <a:p>
            <a:r>
              <a:rPr lang="en-US" sz="1600" dirty="0"/>
              <a:t>Understanding how AI can be used to address real-world challenges.</a:t>
            </a:r>
          </a:p>
          <a:p>
            <a:pPr marL="285750" indent="-285750">
              <a:buFont typeface="Arial" panose="020B0604020202020204" pitchFamily="34" charset="0"/>
              <a:buChar char="•"/>
            </a:pPr>
            <a:r>
              <a:rPr lang="en-US" sz="1600" b="1" dirty="0"/>
              <a:t> Looking Ahead:</a:t>
            </a:r>
          </a:p>
          <a:p>
            <a:r>
              <a:rPr lang="en-US" sz="1600" dirty="0"/>
              <a:t>I plan to further improve the model by:</a:t>
            </a:r>
          </a:p>
          <a:p>
            <a:r>
              <a:rPr lang="en-US" sz="1600" dirty="0"/>
              <a:t>Introducing a larger and more diverse dataset.</a:t>
            </a:r>
          </a:p>
          <a:p>
            <a:r>
              <a:rPr lang="en-US" sz="1600" dirty="0"/>
              <a:t>Experimenting with different CNN architectures.</a:t>
            </a:r>
          </a:p>
          <a:p>
            <a:r>
              <a:rPr lang="en-US" sz="1600" dirty="0"/>
              <a:t>Applying the model in </a:t>
            </a:r>
            <a:r>
              <a:rPr lang="en-US" sz="1600" b="1" dirty="0"/>
              <a:t>real-world fire management systems</a:t>
            </a:r>
            <a:r>
              <a:rPr lang="en-US" sz="1600" dirty="0"/>
              <a:t>.</a:t>
            </a:r>
          </a:p>
          <a:p>
            <a:r>
              <a:rPr lang="en-US" sz="1600" dirty="0"/>
              <a:t>This project significantly enhanced my understanding of deep learning and its impact on solving environmental problems. It also reinforced the importance of using technology to protect natural ecosystems. I am motivated to continue building solutions like this that can contribute meaningfully to environmental protection.</a:t>
            </a:r>
          </a:p>
          <a:p>
            <a:pPr algn="l">
              <a:buNone/>
            </a:pPr>
            <a:endParaRPr lang="en-US" sz="1800" b="0" i="0" dirty="0">
              <a:solidFill>
                <a:srgbClr val="09090B"/>
              </a:solidFill>
              <a:effectLst/>
              <a:latin typeface="__Inter_d65c78"/>
            </a:endParaRPr>
          </a:p>
        </p:txBody>
      </p:sp>
    </p:spTree>
    <p:extLst>
      <p:ext uri="{BB962C8B-B14F-4D97-AF65-F5344CB8AC3E}">
        <p14:creationId xmlns:p14="http://schemas.microsoft.com/office/powerpoint/2010/main" val="15198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6D4A5E-B186-D067-3A3C-4E04554A1667}"/>
              </a:ext>
            </a:extLst>
          </p:cNvPr>
          <p:cNvSpPr txBox="1"/>
          <p:nvPr/>
        </p:nvSpPr>
        <p:spPr>
          <a:xfrm>
            <a:off x="149087" y="988151"/>
            <a:ext cx="6102626" cy="400110"/>
          </a:xfrm>
          <a:prstGeom prst="rect">
            <a:avLst/>
          </a:prstGeom>
          <a:noFill/>
        </p:spPr>
        <p:txBody>
          <a:bodyPr wrap="square">
            <a:spAutoFit/>
          </a:bodyPr>
          <a:lstStyle/>
          <a:p>
            <a:r>
              <a:rPr lang="en-IN" sz="2000" b="1" dirty="0">
                <a:solidFill>
                  <a:srgbClr val="213163"/>
                </a:solidFill>
              </a:rPr>
              <a:t>Future Scope:</a:t>
            </a:r>
          </a:p>
        </p:txBody>
      </p:sp>
      <p:sp>
        <p:nvSpPr>
          <p:cNvPr id="5" name="TextBox 4">
            <a:extLst>
              <a:ext uri="{FF2B5EF4-FFF2-40B4-BE49-F238E27FC236}">
                <a16:creationId xmlns:a16="http://schemas.microsoft.com/office/drawing/2014/main" id="{4E026375-36C2-80D9-5132-A6565D2849DA}"/>
              </a:ext>
            </a:extLst>
          </p:cNvPr>
          <p:cNvSpPr txBox="1"/>
          <p:nvPr/>
        </p:nvSpPr>
        <p:spPr>
          <a:xfrm>
            <a:off x="149087" y="1643708"/>
            <a:ext cx="11893826" cy="4770537"/>
          </a:xfrm>
          <a:prstGeom prst="rect">
            <a:avLst/>
          </a:prstGeom>
          <a:noFill/>
        </p:spPr>
        <p:txBody>
          <a:bodyPr wrap="square">
            <a:spAutoFit/>
          </a:bodyPr>
          <a:lstStyle/>
          <a:p>
            <a:pPr algn="l">
              <a:buFont typeface="+mj-lt"/>
              <a:buAutoNum type="arabicPeriod"/>
            </a:pPr>
            <a:r>
              <a:rPr lang="en-US" sz="1600" b="1" i="0" dirty="0">
                <a:solidFill>
                  <a:srgbClr val="111827"/>
                </a:solidFill>
                <a:effectLst/>
                <a:latin typeface="+mj-lt"/>
              </a:rPr>
              <a:t>Model Improvement</a:t>
            </a:r>
            <a:r>
              <a:rPr lang="en-US" sz="1600" b="0" i="0" dirty="0">
                <a:solidFill>
                  <a:srgbClr val="374151"/>
                </a:solidFill>
                <a:effectLst/>
                <a:latin typeface="+mj-lt"/>
              </a:rPr>
              <a:t>:</a:t>
            </a:r>
          </a:p>
          <a:p>
            <a:pPr marL="742950" lvl="1" indent="-285750" algn="l">
              <a:buFont typeface="Wingdings" panose="05000000000000000000" pitchFamily="2" charset="2"/>
              <a:buChar char="Ø"/>
            </a:pPr>
            <a:r>
              <a:rPr lang="en-US" sz="1600" b="0" i="0" dirty="0">
                <a:solidFill>
                  <a:srgbClr val="374151"/>
                </a:solidFill>
                <a:effectLst/>
                <a:latin typeface="+mj-lt"/>
              </a:rPr>
              <a:t>I want to enhance the accuracy of the model by experimenting with different architectures and techniques. This could involve using more advanced CNN structures or incorporating other machine learning methods to improve performance.</a:t>
            </a:r>
          </a:p>
          <a:p>
            <a:pPr algn="l">
              <a:buFont typeface="+mj-lt"/>
              <a:buAutoNum type="arabicPeriod"/>
            </a:pPr>
            <a:r>
              <a:rPr lang="en-US" sz="1600" b="1" i="0" dirty="0">
                <a:solidFill>
                  <a:srgbClr val="111827"/>
                </a:solidFill>
                <a:effectLst/>
                <a:latin typeface="+mj-lt"/>
              </a:rPr>
              <a:t>Larger Datasets</a:t>
            </a:r>
            <a:r>
              <a:rPr lang="en-US" sz="1600" b="0" i="0" dirty="0">
                <a:solidFill>
                  <a:srgbClr val="374151"/>
                </a:solidFill>
                <a:effectLst/>
                <a:latin typeface="+mj-lt"/>
              </a:rPr>
              <a:t>:</a:t>
            </a:r>
          </a:p>
          <a:p>
            <a:pPr marL="742950" lvl="1" indent="-285750" algn="l">
              <a:buFont typeface="Wingdings" panose="05000000000000000000" pitchFamily="2" charset="2"/>
              <a:buChar char="Ø"/>
            </a:pPr>
            <a:r>
              <a:rPr lang="en-US" sz="1600" b="0" i="0" dirty="0">
                <a:solidFill>
                  <a:srgbClr val="374151"/>
                </a:solidFill>
                <a:effectLst/>
                <a:latin typeface="+mj-lt"/>
              </a:rPr>
              <a:t>Using a larger and more diverse dataset can help the model learn better. I plan to gather more images from various environments and conditions, which will make the model more robust and capable of detecting fires in different scenarios.</a:t>
            </a:r>
          </a:p>
          <a:p>
            <a:pPr algn="l">
              <a:buFont typeface="+mj-lt"/>
              <a:buAutoNum type="arabicPeriod"/>
            </a:pPr>
            <a:r>
              <a:rPr lang="en-US" sz="1600" b="1" i="0" dirty="0">
                <a:solidFill>
                  <a:srgbClr val="111827"/>
                </a:solidFill>
                <a:effectLst/>
                <a:latin typeface="+mj-lt"/>
              </a:rPr>
              <a:t>Real-Time Detection</a:t>
            </a:r>
            <a:r>
              <a:rPr lang="en-US" sz="1600" b="0" i="0" dirty="0">
                <a:solidFill>
                  <a:srgbClr val="374151"/>
                </a:solidFill>
                <a:effectLst/>
                <a:latin typeface="+mj-lt"/>
              </a:rPr>
              <a:t>:</a:t>
            </a:r>
          </a:p>
          <a:p>
            <a:pPr marL="742950" lvl="1" indent="-285750" algn="l">
              <a:buFont typeface="Wingdings" panose="05000000000000000000" pitchFamily="2" charset="2"/>
              <a:buChar char="Ø"/>
            </a:pPr>
            <a:r>
              <a:rPr lang="en-US" sz="1600" b="0" i="0" dirty="0">
                <a:solidFill>
                  <a:srgbClr val="374151"/>
                </a:solidFill>
                <a:effectLst/>
                <a:latin typeface="+mj-lt"/>
              </a:rPr>
              <a:t>I aim to develop a system that can analyze images in real-time, such as from drones or satellite imagery. This would allow for immediate alerts when a fire is detected, enabling quicker responses from firefighting teams.</a:t>
            </a:r>
          </a:p>
          <a:p>
            <a:pPr algn="l">
              <a:buFont typeface="+mj-lt"/>
              <a:buAutoNum type="arabicPeriod"/>
            </a:pPr>
            <a:r>
              <a:rPr lang="en-US" sz="1600" b="1" i="0" dirty="0">
                <a:solidFill>
                  <a:srgbClr val="111827"/>
                </a:solidFill>
                <a:effectLst/>
                <a:latin typeface="+mj-lt"/>
              </a:rPr>
              <a:t>Integration with Other Technologies</a:t>
            </a:r>
            <a:r>
              <a:rPr lang="en-US" sz="1600" b="0" i="0" dirty="0">
                <a:solidFill>
                  <a:srgbClr val="374151"/>
                </a:solidFill>
                <a:effectLst/>
                <a:latin typeface="+mj-lt"/>
              </a:rPr>
              <a:t>:</a:t>
            </a:r>
          </a:p>
          <a:p>
            <a:pPr marL="742950" lvl="1" indent="-285750" algn="l">
              <a:buFont typeface="Wingdings" panose="05000000000000000000" pitchFamily="2" charset="2"/>
              <a:buChar char="Ø"/>
            </a:pPr>
            <a:r>
              <a:rPr lang="en-US" sz="1600" b="0" i="0" dirty="0">
                <a:solidFill>
                  <a:srgbClr val="374151"/>
                </a:solidFill>
                <a:effectLst/>
                <a:latin typeface="+mj-lt"/>
              </a:rPr>
              <a:t>I want to explore how this model can be integrated with other technologies, like geographic information systems (GIS) or weather data. Combining these tools could provide a more comprehensive approach to fire management and prevention.</a:t>
            </a:r>
          </a:p>
          <a:p>
            <a:pPr algn="l">
              <a:buFont typeface="+mj-lt"/>
              <a:buAutoNum type="arabicPeriod"/>
            </a:pPr>
            <a:r>
              <a:rPr lang="en-US" sz="1600" b="1" i="0" dirty="0">
                <a:solidFill>
                  <a:srgbClr val="111827"/>
                </a:solidFill>
                <a:effectLst/>
                <a:latin typeface="+mj-lt"/>
              </a:rPr>
              <a:t>Field Testing</a:t>
            </a:r>
            <a:r>
              <a:rPr lang="en-US" sz="1600" b="0" i="0" dirty="0">
                <a:solidFill>
                  <a:srgbClr val="374151"/>
                </a:solidFill>
                <a:effectLst/>
                <a:latin typeface="+mj-lt"/>
              </a:rPr>
              <a:t>:</a:t>
            </a:r>
          </a:p>
          <a:p>
            <a:pPr marL="742950" lvl="1" indent="-285750" algn="l">
              <a:buFont typeface="Wingdings" panose="05000000000000000000" pitchFamily="2" charset="2"/>
              <a:buChar char="Ø"/>
            </a:pPr>
            <a:r>
              <a:rPr lang="en-US" sz="1600" b="0" i="0" dirty="0">
                <a:solidFill>
                  <a:srgbClr val="374151"/>
                </a:solidFill>
                <a:effectLst/>
                <a:latin typeface="+mj-lt"/>
              </a:rPr>
              <a:t>Conducting field tests to see how the model performs in real-world situations is crucial. I hope to collaborate with fire management agencies to implement the model in actual fire detection scenarios and gather feedback for further improvements.</a:t>
            </a:r>
          </a:p>
          <a:p>
            <a:pPr algn="l">
              <a:buFont typeface="+mj-lt"/>
              <a:buAutoNum type="arabicPeriod"/>
            </a:pPr>
            <a:r>
              <a:rPr lang="en-US" sz="1600" b="1" i="0" dirty="0">
                <a:solidFill>
                  <a:srgbClr val="111827"/>
                </a:solidFill>
                <a:effectLst/>
                <a:latin typeface="+mj-lt"/>
              </a:rPr>
              <a:t>Public Awareness and Education</a:t>
            </a:r>
            <a:r>
              <a:rPr lang="en-US" sz="1600" b="0" i="0" dirty="0">
                <a:solidFill>
                  <a:srgbClr val="374151"/>
                </a:solidFill>
                <a:effectLst/>
                <a:latin typeface="+mj-lt"/>
              </a:rPr>
              <a:t>:</a:t>
            </a:r>
          </a:p>
          <a:p>
            <a:pPr marL="742950" lvl="1" indent="-285750" algn="l">
              <a:buFont typeface="Wingdings" panose="05000000000000000000" pitchFamily="2" charset="2"/>
              <a:buChar char="Ø"/>
            </a:pPr>
            <a:r>
              <a:rPr lang="en-US" sz="1600" b="0" i="0" dirty="0">
                <a:solidFill>
                  <a:srgbClr val="374151"/>
                </a:solidFill>
                <a:effectLst/>
                <a:latin typeface="+mj-lt"/>
              </a:rPr>
              <a:t>I believe it’s important to raise awareness about the role of technology in fire detection. I plan to share my findings and insights with the community, emphasizing how early detection can help protect our environment and lives.</a:t>
            </a:r>
          </a:p>
        </p:txBody>
      </p:sp>
    </p:spTree>
    <p:extLst>
      <p:ext uri="{BB962C8B-B14F-4D97-AF65-F5344CB8AC3E}">
        <p14:creationId xmlns:p14="http://schemas.microsoft.com/office/powerpoint/2010/main" val="606020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414590" y="1442720"/>
            <a:ext cx="4431969"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5" name="TextBox 14">
            <a:extLst>
              <a:ext uri="{FF2B5EF4-FFF2-40B4-BE49-F238E27FC236}">
                <a16:creationId xmlns:a16="http://schemas.microsoft.com/office/drawing/2014/main" id="{EFCD0B42-58FC-1ACE-D711-B137CACF2927}"/>
              </a:ext>
            </a:extLst>
          </p:cNvPr>
          <p:cNvSpPr txBox="1"/>
          <p:nvPr/>
        </p:nvSpPr>
        <p:spPr>
          <a:xfrm>
            <a:off x="0" y="1442720"/>
            <a:ext cx="7871791" cy="5693866"/>
          </a:xfrm>
          <a:prstGeom prst="rect">
            <a:avLst/>
          </a:prstGeom>
          <a:noFill/>
        </p:spPr>
        <p:txBody>
          <a:bodyPr wrap="square">
            <a:spAutoFit/>
          </a:bodyPr>
          <a:lstStyle/>
          <a:p>
            <a:r>
              <a:rPr lang="en-US" sz="1400" dirty="0"/>
              <a:t>➤ </a:t>
            </a:r>
            <a:r>
              <a:rPr lang="en-US" sz="1400" b="1" dirty="0"/>
              <a:t>Understand Deep Learning</a:t>
            </a:r>
            <a:br>
              <a:rPr lang="en-US" sz="1400" dirty="0"/>
            </a:br>
            <a:r>
              <a:rPr lang="en-US" sz="1400" dirty="0"/>
              <a:t>I want to explore how deep learning mimics the brain to help machines recognize image patterns and learn like humans.</a:t>
            </a:r>
          </a:p>
          <a:p>
            <a:r>
              <a:rPr lang="en-US" sz="1400" dirty="0"/>
              <a:t>➤ </a:t>
            </a:r>
            <a:r>
              <a:rPr lang="en-US" sz="1400" b="1" dirty="0"/>
              <a:t>Learn to Use Datasets</a:t>
            </a:r>
            <a:br>
              <a:rPr lang="en-US" sz="1400" dirty="0"/>
            </a:br>
            <a:r>
              <a:rPr lang="en-US" sz="1400" dirty="0"/>
              <a:t>I aim to gain skills in downloading, cleaning, and preparing datasets for model training, ensuring my data is structured and model-ready.</a:t>
            </a:r>
          </a:p>
          <a:p>
            <a:r>
              <a:rPr lang="en-US" sz="1400" dirty="0"/>
              <a:t>➤ </a:t>
            </a:r>
            <a:r>
              <a:rPr lang="en-US" sz="1400" b="1" dirty="0"/>
              <a:t>Build a CNN Model</a:t>
            </a:r>
            <a:br>
              <a:rPr lang="en-US" sz="1400" dirty="0"/>
            </a:br>
            <a:r>
              <a:rPr lang="en-US" sz="1400" dirty="0"/>
              <a:t>I want to create my own </a:t>
            </a:r>
            <a:r>
              <a:rPr lang="en-US" sz="1400" b="1" dirty="0"/>
              <a:t>Convolutional Neural Network (CNN)</a:t>
            </a:r>
            <a:r>
              <a:rPr lang="en-US" sz="1400" dirty="0"/>
              <a:t> using </a:t>
            </a:r>
            <a:r>
              <a:rPr lang="en-US" sz="1400" b="1" dirty="0"/>
              <a:t>TensorFlow and </a:t>
            </a:r>
            <a:r>
              <a:rPr lang="en-US" sz="1400" b="1" dirty="0" err="1"/>
              <a:t>Keras</a:t>
            </a:r>
            <a:r>
              <a:rPr lang="en-US" sz="1400" dirty="0"/>
              <a:t> to analyze and learn from image data.</a:t>
            </a:r>
          </a:p>
          <a:p>
            <a:r>
              <a:rPr lang="en-US" sz="1400" dirty="0"/>
              <a:t>➤ </a:t>
            </a:r>
            <a:r>
              <a:rPr lang="en-US" sz="1400" b="1" dirty="0"/>
              <a:t>Train and Test Models</a:t>
            </a:r>
            <a:br>
              <a:rPr lang="en-US" sz="1400" dirty="0"/>
            </a:br>
            <a:r>
              <a:rPr lang="en-US" sz="1400" dirty="0"/>
              <a:t>I want to learn how to train CNNs using real image data and evaluate them with test sets. I’ll explore epochs, validation, and strategies to improve model accuracy.</a:t>
            </a:r>
          </a:p>
          <a:p>
            <a:r>
              <a:rPr lang="en-US" sz="1400" dirty="0"/>
              <a:t>➤ </a:t>
            </a:r>
            <a:r>
              <a:rPr lang="en-US" sz="1400" b="1" dirty="0"/>
              <a:t>Measure Performance</a:t>
            </a:r>
            <a:br>
              <a:rPr lang="en-US" sz="1400" dirty="0"/>
            </a:br>
            <a:r>
              <a:rPr lang="en-US" sz="1400" dirty="0"/>
              <a:t>I want to understand and interpret key evaluation metrics like </a:t>
            </a:r>
            <a:r>
              <a:rPr lang="en-US" sz="1400" b="1" dirty="0"/>
              <a:t>accuracy and loss</a:t>
            </a:r>
            <a:r>
              <a:rPr lang="en-US" sz="1400" dirty="0"/>
              <a:t> to track my model's performance and identify areas for improvement.</a:t>
            </a:r>
          </a:p>
          <a:p>
            <a:r>
              <a:rPr lang="en-US" sz="1400" dirty="0"/>
              <a:t>➤ </a:t>
            </a:r>
            <a:r>
              <a:rPr lang="en-US" sz="1400" b="1" dirty="0"/>
              <a:t>Visualize the Results</a:t>
            </a:r>
            <a:br>
              <a:rPr lang="en-US" sz="1400" dirty="0"/>
            </a:br>
            <a:r>
              <a:rPr lang="en-US" sz="1400" dirty="0"/>
              <a:t>I aim to use </a:t>
            </a:r>
            <a:r>
              <a:rPr lang="en-US" sz="1400" b="1" dirty="0"/>
              <a:t>Matplotlib</a:t>
            </a:r>
            <a:r>
              <a:rPr lang="en-US" sz="1400" dirty="0"/>
              <a:t> to create plots showing training accuracy and loss over time, helping me visualize how my model is learning.</a:t>
            </a:r>
          </a:p>
          <a:p>
            <a:r>
              <a:rPr lang="en-US" sz="1400" dirty="0"/>
              <a:t>➤ </a:t>
            </a:r>
            <a:r>
              <a:rPr lang="en-US" sz="1400" b="1" dirty="0"/>
              <a:t>Make Predictions on New Images</a:t>
            </a:r>
            <a:br>
              <a:rPr lang="en-US" sz="1400" dirty="0"/>
            </a:br>
            <a:r>
              <a:rPr lang="en-US" sz="1400" dirty="0"/>
              <a:t>I want to apply my trained model to new, unseen data and understand how to interpret the prediction results with confidence.</a:t>
            </a:r>
          </a:p>
          <a:p>
            <a:r>
              <a:rPr lang="en-US" sz="1400" dirty="0"/>
              <a:t>➤ </a:t>
            </a:r>
            <a:r>
              <a:rPr lang="en-US" sz="1400" b="1" dirty="0"/>
              <a:t>Apply to a Real-World Problem</a:t>
            </a:r>
            <a:br>
              <a:rPr lang="en-US" sz="1400" dirty="0"/>
            </a:br>
            <a:r>
              <a:rPr lang="en-US" sz="1400" dirty="0"/>
              <a:t>As a final objective, I want to apply everything I’ve learned to a real-world project—such as </a:t>
            </a:r>
            <a:r>
              <a:rPr lang="en-US" sz="1400" b="1" dirty="0"/>
              <a:t>detecting forest fires with deep learning</a:t>
            </a:r>
            <a:r>
              <a:rPr lang="en-US" sz="1400" dirty="0"/>
              <a:t>—to demonstrate practical impact and build a strong portfolio piece.</a:t>
            </a:r>
          </a:p>
          <a:p>
            <a:pPr algn="l">
              <a:buFont typeface="Arial" panose="020B0604020202020204" pitchFamily="34" charset="0"/>
              <a:buChar char="•"/>
            </a:pPr>
            <a:endParaRPr lang="en-US" sz="1400" b="0" i="0" dirty="0">
              <a:solidFill>
                <a:srgbClr val="09090B"/>
              </a:solidFill>
              <a:effectLst/>
              <a:latin typeface="__Inter_d65c78"/>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08030"/>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6" name="TextBox 5">
            <a:extLst>
              <a:ext uri="{FF2B5EF4-FFF2-40B4-BE49-F238E27FC236}">
                <a16:creationId xmlns:a16="http://schemas.microsoft.com/office/drawing/2014/main" id="{10806BFD-5BFF-C6B5-B9B1-FC0A50752DB3}"/>
              </a:ext>
            </a:extLst>
          </p:cNvPr>
          <p:cNvSpPr txBox="1"/>
          <p:nvPr/>
        </p:nvSpPr>
        <p:spPr>
          <a:xfrm>
            <a:off x="135834" y="1408140"/>
            <a:ext cx="12056166" cy="5324535"/>
          </a:xfrm>
          <a:prstGeom prst="rect">
            <a:avLst/>
          </a:prstGeom>
          <a:noFill/>
        </p:spPr>
        <p:txBody>
          <a:bodyPr wrap="square">
            <a:spAutoFit/>
          </a:bodyPr>
          <a:lstStyle/>
          <a:p>
            <a:pPr algn="l">
              <a:buFont typeface="Arial" panose="020B0604020202020204" pitchFamily="34" charset="0"/>
              <a:buChar char="•"/>
            </a:pPr>
            <a:r>
              <a:rPr lang="en-US" sz="1400" b="1" i="0" dirty="0">
                <a:solidFill>
                  <a:srgbClr val="09090B"/>
                </a:solidFill>
                <a:effectLst/>
                <a:latin typeface="+mj-lt"/>
              </a:rPr>
              <a:t>Google </a:t>
            </a:r>
            <a:r>
              <a:rPr lang="en-US" sz="1400" b="1" i="0" dirty="0" err="1">
                <a:solidFill>
                  <a:srgbClr val="09090B"/>
                </a:solidFill>
                <a:effectLst/>
                <a:latin typeface="+mj-lt"/>
              </a:rPr>
              <a:t>Colab</a:t>
            </a:r>
            <a:endParaRPr lang="en-US" sz="1400" b="0" i="0" dirty="0">
              <a:solidFill>
                <a:srgbClr val="09090B"/>
              </a:solidFill>
              <a:effectLst/>
              <a:latin typeface="+mj-lt"/>
            </a:endParaRPr>
          </a:p>
          <a:p>
            <a:pPr marL="742950" lvl="1" indent="-285750" algn="l">
              <a:buFont typeface="Arial" panose="020B0604020202020204" pitchFamily="34" charset="0"/>
              <a:buChar char="•"/>
            </a:pPr>
            <a:r>
              <a:rPr lang="en-US" sz="1400" b="0" i="0" dirty="0">
                <a:solidFill>
                  <a:srgbClr val="09090B"/>
                </a:solidFill>
                <a:effectLst/>
                <a:latin typeface="+mj-lt"/>
              </a:rPr>
              <a:t>A cloud-based platform that allows me to write and execute Python code in a </a:t>
            </a:r>
            <a:r>
              <a:rPr lang="en-US" sz="1400" b="0" i="0" dirty="0" err="1">
                <a:solidFill>
                  <a:srgbClr val="09090B"/>
                </a:solidFill>
                <a:effectLst/>
                <a:latin typeface="+mj-lt"/>
              </a:rPr>
              <a:t>Jupyter</a:t>
            </a:r>
            <a:r>
              <a:rPr lang="en-US" sz="1400" b="0" i="0" dirty="0">
                <a:solidFill>
                  <a:srgbClr val="09090B"/>
                </a:solidFill>
                <a:effectLst/>
                <a:latin typeface="+mj-lt"/>
              </a:rPr>
              <a:t> notebook environment. It provides free access to GPUs, which speeds up the training of deep learning models.</a:t>
            </a:r>
          </a:p>
          <a:p>
            <a:pPr algn="l">
              <a:buFont typeface="Arial" panose="020B0604020202020204" pitchFamily="34" charset="0"/>
              <a:buChar char="•"/>
            </a:pPr>
            <a:r>
              <a:rPr lang="en-US" sz="1400" b="1" i="0" dirty="0" err="1">
                <a:solidFill>
                  <a:srgbClr val="09090B"/>
                </a:solidFill>
                <a:effectLst/>
                <a:latin typeface="+mj-lt"/>
              </a:rPr>
              <a:t>Jupyter</a:t>
            </a:r>
            <a:r>
              <a:rPr lang="en-US" sz="1400" b="1" i="0" dirty="0">
                <a:solidFill>
                  <a:srgbClr val="09090B"/>
                </a:solidFill>
                <a:effectLst/>
                <a:latin typeface="+mj-lt"/>
              </a:rPr>
              <a:t> Notebook</a:t>
            </a:r>
            <a:endParaRPr lang="en-US" sz="1400" b="0" i="0" dirty="0">
              <a:solidFill>
                <a:srgbClr val="09090B"/>
              </a:solidFill>
              <a:effectLst/>
              <a:latin typeface="+mj-lt"/>
            </a:endParaRPr>
          </a:p>
          <a:p>
            <a:pPr marL="742950" lvl="1" indent="-285750" algn="l">
              <a:buFont typeface="Arial" panose="020B0604020202020204" pitchFamily="34" charset="0"/>
              <a:buChar char="•"/>
            </a:pPr>
            <a:r>
              <a:rPr lang="en-US" sz="1400" b="0" i="0" dirty="0">
                <a:solidFill>
                  <a:srgbClr val="09090B"/>
                </a:solidFill>
                <a:effectLst/>
                <a:latin typeface="+mj-lt"/>
              </a:rPr>
              <a:t>An interactive web application that enables me to create and share documents containing live code, equations, visualizations, and narrative text. It is useful for documenting the process and results of my project.</a:t>
            </a:r>
          </a:p>
          <a:p>
            <a:pPr algn="l">
              <a:buFont typeface="Arial" panose="020B0604020202020204" pitchFamily="34" charset="0"/>
              <a:buChar char="•"/>
            </a:pPr>
            <a:r>
              <a:rPr lang="en-US" sz="1400" b="1" i="0" dirty="0">
                <a:solidFill>
                  <a:srgbClr val="09090B"/>
                </a:solidFill>
                <a:effectLst/>
                <a:latin typeface="+mj-lt"/>
              </a:rPr>
              <a:t>Python</a:t>
            </a:r>
            <a:endParaRPr lang="en-US" sz="1400" b="0" i="0" dirty="0">
              <a:solidFill>
                <a:srgbClr val="09090B"/>
              </a:solidFill>
              <a:effectLst/>
              <a:latin typeface="+mj-lt"/>
            </a:endParaRPr>
          </a:p>
          <a:p>
            <a:pPr marL="742950" lvl="1" indent="-285750" algn="l">
              <a:buFont typeface="Arial" panose="020B0604020202020204" pitchFamily="34" charset="0"/>
              <a:buChar char="•"/>
            </a:pPr>
            <a:r>
              <a:rPr lang="en-US" sz="1400" b="0" i="0" dirty="0">
                <a:solidFill>
                  <a:srgbClr val="09090B"/>
                </a:solidFill>
                <a:effectLst/>
                <a:latin typeface="+mj-lt"/>
              </a:rPr>
              <a:t>The programming language used for writing the code. It is widely used in data science and machine learning due to its simplicity and readability.</a:t>
            </a:r>
          </a:p>
          <a:p>
            <a:pPr algn="l">
              <a:buFont typeface="Arial" panose="020B0604020202020204" pitchFamily="34" charset="0"/>
              <a:buChar char="•"/>
            </a:pPr>
            <a:r>
              <a:rPr lang="en-US" sz="1400" b="1" i="0" dirty="0">
                <a:solidFill>
                  <a:srgbClr val="09090B"/>
                </a:solidFill>
                <a:effectLst/>
                <a:latin typeface="+mj-lt"/>
              </a:rPr>
              <a:t>TensorFlow</a:t>
            </a:r>
            <a:endParaRPr lang="en-US" sz="1400" b="0" i="0" dirty="0">
              <a:solidFill>
                <a:srgbClr val="09090B"/>
              </a:solidFill>
              <a:effectLst/>
              <a:latin typeface="+mj-lt"/>
            </a:endParaRPr>
          </a:p>
          <a:p>
            <a:pPr marL="742950" lvl="1" indent="-285750" algn="l">
              <a:buFont typeface="Arial" panose="020B0604020202020204" pitchFamily="34" charset="0"/>
              <a:buChar char="•"/>
            </a:pPr>
            <a:r>
              <a:rPr lang="en-US" sz="1400" b="0" i="0" dirty="0">
                <a:solidFill>
                  <a:srgbClr val="09090B"/>
                </a:solidFill>
                <a:effectLst/>
                <a:latin typeface="+mj-lt"/>
              </a:rPr>
              <a:t>An open-source deep learning framework that provides tools for building and training machine learning models. It is used to create the Convolutional Neural Network (CNN) for fire detection.</a:t>
            </a:r>
          </a:p>
          <a:p>
            <a:pPr algn="l">
              <a:buFont typeface="Arial" panose="020B0604020202020204" pitchFamily="34" charset="0"/>
              <a:buChar char="•"/>
            </a:pPr>
            <a:r>
              <a:rPr lang="en-US" sz="1400" b="1" i="0" dirty="0" err="1">
                <a:solidFill>
                  <a:srgbClr val="09090B"/>
                </a:solidFill>
                <a:effectLst/>
                <a:latin typeface="+mj-lt"/>
              </a:rPr>
              <a:t>Keras</a:t>
            </a:r>
            <a:endParaRPr lang="en-US" sz="1400" b="0" i="0" dirty="0">
              <a:solidFill>
                <a:srgbClr val="09090B"/>
              </a:solidFill>
              <a:effectLst/>
              <a:latin typeface="+mj-lt"/>
            </a:endParaRPr>
          </a:p>
          <a:p>
            <a:pPr marL="742950" lvl="1" indent="-285750" algn="l">
              <a:buFont typeface="Arial" panose="020B0604020202020204" pitchFamily="34" charset="0"/>
              <a:buChar char="•"/>
            </a:pPr>
            <a:r>
              <a:rPr lang="en-US" sz="1400" b="0" i="0" dirty="0">
                <a:solidFill>
                  <a:srgbClr val="09090B"/>
                </a:solidFill>
                <a:effectLst/>
                <a:latin typeface="+mj-lt"/>
              </a:rPr>
              <a:t>A high-level API for TensorFlow that simplifies the process of building and training deep learning models. It is used to define the architecture of the CNN.</a:t>
            </a:r>
          </a:p>
          <a:p>
            <a:pPr algn="l">
              <a:buFont typeface="Arial" panose="020B0604020202020204" pitchFamily="34" charset="0"/>
              <a:buChar char="•"/>
            </a:pPr>
            <a:r>
              <a:rPr lang="en-US" sz="1400" b="1" i="0" dirty="0">
                <a:solidFill>
                  <a:srgbClr val="09090B"/>
                </a:solidFill>
                <a:effectLst/>
                <a:latin typeface="+mj-lt"/>
              </a:rPr>
              <a:t>NumPy</a:t>
            </a:r>
            <a:endParaRPr lang="en-US" sz="1400" b="0" i="0" dirty="0">
              <a:solidFill>
                <a:srgbClr val="09090B"/>
              </a:solidFill>
              <a:effectLst/>
              <a:latin typeface="+mj-lt"/>
            </a:endParaRPr>
          </a:p>
          <a:p>
            <a:pPr marL="742950" lvl="1" indent="-285750" algn="l">
              <a:buFont typeface="Arial" panose="020B0604020202020204" pitchFamily="34" charset="0"/>
              <a:buChar char="•"/>
            </a:pPr>
            <a:r>
              <a:rPr lang="en-US" sz="1400" b="0" i="0" dirty="0">
                <a:solidFill>
                  <a:srgbClr val="09090B"/>
                </a:solidFill>
                <a:effectLst/>
                <a:latin typeface="+mj-lt"/>
              </a:rPr>
              <a:t>A library for numerical computing in Python. It is used for handling arrays and performing mathematical operations on data.</a:t>
            </a:r>
          </a:p>
          <a:p>
            <a:pPr algn="l">
              <a:buFont typeface="Arial" panose="020B0604020202020204" pitchFamily="34" charset="0"/>
              <a:buChar char="•"/>
            </a:pPr>
            <a:r>
              <a:rPr lang="en-US" sz="1400" b="1" i="0" dirty="0">
                <a:solidFill>
                  <a:srgbClr val="09090B"/>
                </a:solidFill>
                <a:effectLst/>
                <a:latin typeface="+mj-lt"/>
              </a:rPr>
              <a:t>Matplotlib</a:t>
            </a:r>
            <a:endParaRPr lang="en-US" sz="1400" b="0" i="0" dirty="0">
              <a:solidFill>
                <a:srgbClr val="09090B"/>
              </a:solidFill>
              <a:effectLst/>
              <a:latin typeface="+mj-lt"/>
            </a:endParaRPr>
          </a:p>
          <a:p>
            <a:pPr marL="742950" lvl="1" indent="-285750" algn="l">
              <a:buFont typeface="Arial" panose="020B0604020202020204" pitchFamily="34" charset="0"/>
              <a:buChar char="•"/>
            </a:pPr>
            <a:r>
              <a:rPr lang="en-US" sz="1400" b="0" i="0" dirty="0">
                <a:solidFill>
                  <a:srgbClr val="09090B"/>
                </a:solidFill>
                <a:effectLst/>
                <a:latin typeface="+mj-lt"/>
              </a:rPr>
              <a:t>A plotting library for Python that is used to create visualizations of the model's training progress, such as accuracy and loss graphs.</a:t>
            </a:r>
          </a:p>
          <a:p>
            <a:pPr algn="l">
              <a:buFont typeface="Arial" panose="020B0604020202020204" pitchFamily="34" charset="0"/>
              <a:buChar char="•"/>
            </a:pPr>
            <a:r>
              <a:rPr lang="en-US" sz="1400" b="1" i="0" dirty="0" err="1">
                <a:solidFill>
                  <a:srgbClr val="09090B"/>
                </a:solidFill>
                <a:effectLst/>
                <a:latin typeface="+mj-lt"/>
              </a:rPr>
              <a:t>ImageDataGenerator</a:t>
            </a:r>
            <a:endParaRPr lang="en-US" sz="1400" b="0" i="0" dirty="0">
              <a:solidFill>
                <a:srgbClr val="09090B"/>
              </a:solidFill>
              <a:effectLst/>
              <a:latin typeface="+mj-lt"/>
            </a:endParaRPr>
          </a:p>
          <a:p>
            <a:pPr marL="742950" lvl="1" indent="-285750" algn="l">
              <a:buFont typeface="Arial" panose="020B0604020202020204" pitchFamily="34" charset="0"/>
              <a:buChar char="•"/>
            </a:pPr>
            <a:r>
              <a:rPr lang="en-US" sz="1400" b="0" i="0" dirty="0">
                <a:solidFill>
                  <a:srgbClr val="09090B"/>
                </a:solidFill>
                <a:effectLst/>
                <a:latin typeface="+mj-lt"/>
              </a:rPr>
              <a:t>A </a:t>
            </a:r>
            <a:r>
              <a:rPr lang="en-US" sz="1400" b="0" i="0" dirty="0" err="1">
                <a:solidFill>
                  <a:srgbClr val="09090B"/>
                </a:solidFill>
                <a:effectLst/>
                <a:latin typeface="+mj-lt"/>
              </a:rPr>
              <a:t>Keras</a:t>
            </a:r>
            <a:r>
              <a:rPr lang="en-US" sz="1400" b="0" i="0" dirty="0">
                <a:solidFill>
                  <a:srgbClr val="09090B"/>
                </a:solidFill>
                <a:effectLst/>
                <a:latin typeface="+mj-lt"/>
              </a:rPr>
              <a:t> utility that helps in preprocessing images for training, validation, and testing. It allows for real-time data augmentation to improve model performance.</a:t>
            </a:r>
          </a:p>
          <a:p>
            <a:r>
              <a:rPr lang="en-US" sz="1600" b="1" i="0" dirty="0">
                <a:solidFill>
                  <a:srgbClr val="00B0F0"/>
                </a:solidFill>
                <a:effectLst/>
                <a:latin typeface="__Inter_d65c78"/>
              </a:rPr>
              <a:t>  </a:t>
            </a:r>
            <a:r>
              <a:rPr lang="en-US" sz="1600" b="1" i="0" dirty="0" err="1">
                <a:solidFill>
                  <a:schemeClr val="tx1"/>
                </a:solidFill>
                <a:effectLst/>
                <a:latin typeface="__Inter_d65c78"/>
              </a:rPr>
              <a:t>Github</a:t>
            </a:r>
            <a:r>
              <a:rPr lang="en-US" sz="1600" b="1" i="0" dirty="0">
                <a:solidFill>
                  <a:schemeClr val="tx1"/>
                </a:solidFill>
                <a:effectLst/>
                <a:latin typeface="__Inter_d65c78"/>
              </a:rPr>
              <a:t> repository </a:t>
            </a:r>
            <a:r>
              <a:rPr lang="en-US" sz="1600" b="1" dirty="0">
                <a:solidFill>
                  <a:schemeClr val="tx1"/>
                </a:solidFill>
                <a:latin typeface="__Inter_d65c78"/>
              </a:rPr>
              <a:t>link</a:t>
            </a:r>
            <a:r>
              <a:rPr lang="en-US" sz="1600" b="1" dirty="0">
                <a:solidFill>
                  <a:srgbClr val="00B0F0"/>
                </a:solidFill>
                <a:latin typeface="__Inter_d65c78"/>
              </a:rPr>
              <a:t>:  https://github.com/Sunny-commit/wildfire_detection_internship.git</a:t>
            </a:r>
            <a:endParaRPr lang="en-US" sz="1600" b="1" i="0" dirty="0">
              <a:solidFill>
                <a:srgbClr val="00B0F0"/>
              </a:solidFill>
              <a:effectLst/>
              <a:latin typeface="__Inter_d65c78"/>
            </a:endParaRPr>
          </a:p>
          <a:p>
            <a:pPr algn="l">
              <a:buFont typeface="Arial" panose="020B0604020202020204" pitchFamily="34" charset="0"/>
              <a:buChar char="•"/>
            </a:pPr>
            <a:endParaRPr lang="en-US" sz="1600" b="1" i="0" dirty="0">
              <a:solidFill>
                <a:srgbClr val="09090B"/>
              </a:solidFill>
              <a:effectLst/>
              <a:latin typeface="__Inter_d65c78"/>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5" name="Rectangle 3">
            <a:extLst>
              <a:ext uri="{FF2B5EF4-FFF2-40B4-BE49-F238E27FC236}">
                <a16:creationId xmlns:a16="http://schemas.microsoft.com/office/drawing/2014/main" id="{AC322992-EE1D-551F-F37A-B385AC03EF6A}"/>
              </a:ext>
            </a:extLst>
          </p:cNvPr>
          <p:cNvSpPr>
            <a:spLocks noChangeArrowheads="1"/>
          </p:cNvSpPr>
          <p:nvPr/>
        </p:nvSpPr>
        <p:spPr bwMode="auto">
          <a:xfrm>
            <a:off x="268356" y="1414766"/>
            <a:ext cx="10554492" cy="5293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9090B"/>
                </a:solidFill>
                <a:effectLst/>
                <a:latin typeface="+mj-lt"/>
              </a:rPr>
              <a:t>Dataset Acquisition</a:t>
            </a:r>
            <a:endParaRPr kumimoji="0" lang="en-US" altLang="en-US" sz="1600" b="0" i="0" u="none" strike="noStrike" cap="none" normalizeH="0" baseline="0" dirty="0">
              <a:ln>
                <a:noFill/>
              </a:ln>
              <a:solidFill>
                <a:srgbClr val="09090B"/>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9090B"/>
                </a:solidFill>
                <a:effectLst/>
                <a:latin typeface="+mj-lt"/>
              </a:rPr>
              <a:t>Downloaded the wildfire dataset from Kaggle using Google </a:t>
            </a:r>
            <a:r>
              <a:rPr kumimoji="0" lang="en-US" altLang="en-US" sz="1600" b="0" i="0" u="none" strike="noStrike" cap="none" normalizeH="0" baseline="0" dirty="0" err="1">
                <a:ln>
                  <a:noFill/>
                </a:ln>
                <a:solidFill>
                  <a:srgbClr val="09090B"/>
                </a:solidFill>
                <a:effectLst/>
                <a:latin typeface="+mj-lt"/>
              </a:rPr>
              <a:t>Colab</a:t>
            </a:r>
            <a:r>
              <a:rPr kumimoji="0" lang="en-US" altLang="en-US" sz="1600" b="0" i="0" u="none" strike="noStrike" cap="none" normalizeH="0" baseline="0" dirty="0">
                <a:ln>
                  <a:noFill/>
                </a:ln>
                <a:solidFill>
                  <a:srgbClr val="09090B"/>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9090B"/>
                </a:solidFill>
                <a:effectLst/>
                <a:latin typeface="+mj-lt"/>
              </a:rPr>
              <a:t>Data Exploration</a:t>
            </a:r>
            <a:endParaRPr kumimoji="0" lang="en-US" altLang="en-US" sz="1600" b="0" i="0" u="none" strike="noStrike" cap="none" normalizeH="0" baseline="0" dirty="0">
              <a:ln>
                <a:noFill/>
              </a:ln>
              <a:solidFill>
                <a:srgbClr val="09090B"/>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9090B"/>
                </a:solidFill>
                <a:effectLst/>
                <a:latin typeface="+mj-lt"/>
              </a:rPr>
              <a:t>Explored the dataset to identify classes ('fire' and '</a:t>
            </a:r>
            <a:r>
              <a:rPr kumimoji="0" lang="en-US" altLang="en-US" sz="1600" b="0" i="0" u="none" strike="noStrike" cap="none" normalizeH="0" baseline="0" dirty="0" err="1">
                <a:ln>
                  <a:noFill/>
                </a:ln>
                <a:solidFill>
                  <a:srgbClr val="09090B"/>
                </a:solidFill>
                <a:effectLst/>
                <a:latin typeface="+mj-lt"/>
              </a:rPr>
              <a:t>nofire</a:t>
            </a:r>
            <a:r>
              <a:rPr kumimoji="0" lang="en-US" altLang="en-US" sz="1600" b="0" i="0" u="none" strike="noStrike" cap="none" normalizeH="0" baseline="0" dirty="0">
                <a:ln>
                  <a:noFill/>
                </a:ln>
                <a:solidFill>
                  <a:srgbClr val="09090B"/>
                </a:solidFill>
                <a:effectLst/>
                <a:latin typeface="+mj-lt"/>
              </a:rPr>
              <a:t>') and visualized sample images.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9090B"/>
                </a:solidFill>
                <a:effectLst/>
                <a:latin typeface="+mj-lt"/>
              </a:rPr>
              <a:t>Data Preparation</a:t>
            </a:r>
            <a:endParaRPr kumimoji="0" lang="en-US" altLang="en-US" sz="1600" b="0" i="0" u="none" strike="noStrike" cap="none" normalizeH="0" baseline="0" dirty="0">
              <a:ln>
                <a:noFill/>
              </a:ln>
              <a:solidFill>
                <a:srgbClr val="09090B"/>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9090B"/>
                </a:solidFill>
                <a:effectLst/>
                <a:latin typeface="+mj-lt"/>
              </a:rPr>
              <a:t>Set image size to 150x150 pixels and batch size to 32.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9090B"/>
                </a:solidFill>
                <a:effectLst/>
                <a:latin typeface="+mj-lt"/>
              </a:rPr>
              <a:t>Used </a:t>
            </a:r>
            <a:r>
              <a:rPr kumimoji="0" lang="en-US" altLang="en-US" sz="1600" b="0" i="0" u="none" strike="noStrike" cap="none" normalizeH="0" baseline="0" dirty="0" err="1">
                <a:ln>
                  <a:noFill/>
                </a:ln>
                <a:solidFill>
                  <a:srgbClr val="09090B"/>
                </a:solidFill>
                <a:effectLst/>
                <a:latin typeface="+mj-lt"/>
              </a:rPr>
              <a:t>ImageDataGenerator</a:t>
            </a:r>
            <a:r>
              <a:rPr kumimoji="0" lang="en-US" altLang="en-US" sz="1600" b="0" i="0" u="none" strike="noStrike" cap="none" normalizeH="0" baseline="0" dirty="0">
                <a:ln>
                  <a:noFill/>
                </a:ln>
                <a:solidFill>
                  <a:srgbClr val="09090B"/>
                </a:solidFill>
                <a:effectLst/>
                <a:latin typeface="+mj-lt"/>
              </a:rPr>
              <a:t> to rescale images and create data generators for training, validation, and testing.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9090B"/>
                </a:solidFill>
                <a:effectLst/>
                <a:latin typeface="+mj-lt"/>
              </a:rPr>
              <a:t>Model Building</a:t>
            </a:r>
            <a:endParaRPr kumimoji="0" lang="en-US" altLang="en-US" sz="1600" b="0" i="0" u="none" strike="noStrike" cap="none" normalizeH="0" baseline="0" dirty="0">
              <a:ln>
                <a:noFill/>
              </a:ln>
              <a:solidFill>
                <a:srgbClr val="09090B"/>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9090B"/>
                </a:solidFill>
                <a:effectLst/>
                <a:latin typeface="+mj-lt"/>
              </a:rPr>
              <a:t>Built a Convolutional Neural Network (CNN) with </a:t>
            </a:r>
            <a:r>
              <a:rPr kumimoji="0" lang="en-US" altLang="en-US" sz="1600" b="0" i="0" u="none" strike="noStrike" cap="none" normalizeH="0" baseline="0" dirty="0" err="1">
                <a:ln>
                  <a:noFill/>
                </a:ln>
                <a:solidFill>
                  <a:srgbClr val="09090B"/>
                </a:solidFill>
                <a:effectLst/>
                <a:latin typeface="+mj-lt"/>
              </a:rPr>
              <a:t>Keras</a:t>
            </a:r>
            <a:r>
              <a:rPr kumimoji="0" lang="en-US" altLang="en-US" sz="1600" b="0" i="0" u="none" strike="noStrike" cap="none" normalizeH="0" baseline="0" dirty="0">
                <a:ln>
                  <a:noFill/>
                </a:ln>
                <a:solidFill>
                  <a:srgbClr val="09090B"/>
                </a:solidFill>
                <a:effectLst/>
                <a:latin typeface="+mj-lt"/>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9090B"/>
                </a:solidFill>
                <a:effectLst/>
                <a:latin typeface="+mj-lt"/>
              </a:rPr>
              <a:t>Added convolutional and </a:t>
            </a:r>
            <a:r>
              <a:rPr kumimoji="0" lang="en-US" altLang="en-US" sz="1600" b="0" i="0" u="none" strike="noStrike" cap="none" normalizeH="0" baseline="0" dirty="0" err="1">
                <a:ln>
                  <a:noFill/>
                </a:ln>
                <a:solidFill>
                  <a:srgbClr val="09090B"/>
                </a:solidFill>
                <a:effectLst/>
                <a:latin typeface="+mj-lt"/>
              </a:rPr>
              <a:t>MaxPooling</a:t>
            </a:r>
            <a:r>
              <a:rPr kumimoji="0" lang="en-US" altLang="en-US" sz="1600" b="0" i="0" u="none" strike="noStrike" cap="none" normalizeH="0" baseline="0" dirty="0">
                <a:ln>
                  <a:noFill/>
                </a:ln>
                <a:solidFill>
                  <a:srgbClr val="09090B"/>
                </a:solidFill>
                <a:effectLst/>
                <a:latin typeface="+mj-lt"/>
              </a:rPr>
              <a:t> layers for feature extraction.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9090B"/>
                </a:solidFill>
                <a:effectLst/>
                <a:latin typeface="+mj-lt"/>
              </a:rPr>
              <a:t>Flattened the data and added dense layers for classification.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09090B"/>
                </a:solidFill>
                <a:effectLst/>
                <a:latin typeface="+mj-lt"/>
              </a:rPr>
              <a:t>Model Compilation</a:t>
            </a:r>
            <a:endParaRPr kumimoji="0" lang="en-US" altLang="en-US" sz="1600" b="0" i="0" u="none" strike="noStrike" cap="none" normalizeH="0" baseline="0" dirty="0">
              <a:ln>
                <a:noFill/>
              </a:ln>
              <a:solidFill>
                <a:srgbClr val="09090B"/>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9090B"/>
                </a:solidFill>
                <a:effectLst/>
                <a:latin typeface="+mj-lt"/>
              </a:rPr>
              <a:t>Compiled the model using the Adam optimizer and binary cross-entropy loss.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rgbClr val="09090B"/>
                </a:solidFill>
                <a:effectLst/>
                <a:latin typeface="+mj-lt"/>
              </a:rPr>
              <a:t>Model Training</a:t>
            </a:r>
            <a:endParaRPr kumimoji="0" lang="en-US" altLang="en-US" sz="1600" b="0" i="0" u="none" strike="noStrike" cap="none" normalizeH="0" baseline="0" dirty="0">
              <a:ln>
                <a:noFill/>
              </a:ln>
              <a:solidFill>
                <a:srgbClr val="09090B"/>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9090B"/>
                </a:solidFill>
                <a:effectLst/>
                <a:latin typeface="+mj-lt"/>
              </a:rPr>
              <a:t>Trained the model for 12 epochs, monitoring accuracy and loss.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1" i="0" u="none" strike="noStrike" cap="none" normalizeH="0" baseline="0" dirty="0">
                <a:ln>
                  <a:noFill/>
                </a:ln>
                <a:solidFill>
                  <a:srgbClr val="09090B"/>
                </a:solidFill>
                <a:effectLst/>
                <a:latin typeface="+mj-lt"/>
              </a:rPr>
              <a:t>Model Evaluation</a:t>
            </a:r>
            <a:endParaRPr kumimoji="0" lang="en-US" altLang="en-US" sz="1600" b="0" i="0" u="none" strike="noStrike" cap="none" normalizeH="0" baseline="0" dirty="0">
              <a:ln>
                <a:noFill/>
              </a:ln>
              <a:solidFill>
                <a:srgbClr val="09090B"/>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9090B"/>
                </a:solidFill>
                <a:effectLst/>
                <a:latin typeface="+mj-lt"/>
              </a:rPr>
              <a:t>Evaluated the model on test data and visualized training results.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600" b="1" i="0" u="none" strike="noStrike" cap="none" normalizeH="0" baseline="0" dirty="0">
                <a:ln>
                  <a:noFill/>
                </a:ln>
                <a:solidFill>
                  <a:srgbClr val="09090B"/>
                </a:solidFill>
                <a:effectLst/>
                <a:latin typeface="+mj-lt"/>
              </a:rPr>
              <a:t>Making Predictions</a:t>
            </a:r>
            <a:endParaRPr kumimoji="0" lang="en-US" altLang="en-US" sz="1600" b="0" i="0" u="none" strike="noStrike" cap="none" normalizeH="0" baseline="0" dirty="0">
              <a:ln>
                <a:noFill/>
              </a:ln>
              <a:solidFill>
                <a:srgbClr val="09090B"/>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9090B"/>
                </a:solidFill>
                <a:effectLst/>
                <a:latin typeface="+mj-lt"/>
              </a:rPr>
              <a:t>Saved the model and created a function to predict fire in new images.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5" name="TextBox 4">
            <a:extLst>
              <a:ext uri="{FF2B5EF4-FFF2-40B4-BE49-F238E27FC236}">
                <a16:creationId xmlns:a16="http://schemas.microsoft.com/office/drawing/2014/main" id="{2755F10B-2A37-15C5-33E3-4775EC28C5A0}"/>
              </a:ext>
            </a:extLst>
          </p:cNvPr>
          <p:cNvSpPr txBox="1"/>
          <p:nvPr/>
        </p:nvSpPr>
        <p:spPr>
          <a:xfrm>
            <a:off x="114301" y="1542824"/>
            <a:ext cx="10709412" cy="4976812"/>
          </a:xfrm>
          <a:prstGeom prst="rect">
            <a:avLst/>
          </a:prstGeom>
          <a:noFill/>
        </p:spPr>
        <p:txBody>
          <a:bodyPr wrap="square">
            <a:spAutoFit/>
          </a:bodyPr>
          <a:lstStyle/>
          <a:p>
            <a:r>
              <a:rPr lang="en-US" dirty="0"/>
              <a:t>The primary objective of this project is to develop a deep learning model capable of accurately detecting forest fires from images. Forest fires pose a major environmental threat, leading to the destruction of ecosystems, loss of wildlife, and risks to human life and property. Early detection is crucial to mitigate these impacts and enable timely response.</a:t>
            </a:r>
          </a:p>
          <a:p>
            <a:r>
              <a:rPr lang="en-US" dirty="0"/>
              <a:t>To address this challenge, I will utilize a dataset containing images of both fire-affected and unaffected areas. My approach involves training a Convolutional Neural Network (CNN), a powerful deep learning model well-suited for image recognition tasks. The CNN will be trained to identify key visual indicators of fire—such as smoke, flames, and color variations—allowing it to distinguish between hazardous and safe regions.</a:t>
            </a:r>
          </a:p>
          <a:p>
            <a:r>
              <a:rPr lang="en-US" dirty="0"/>
              <a:t>Accurate classification of these images can facilitate real-time alerts for firefighters and emergency responders, helping them take swift action to contain fires before they spread. This can ultimately save lives, protect wildlife, and conserve natural resources.</a:t>
            </a:r>
          </a:p>
          <a:p>
            <a:r>
              <a:rPr lang="en-US" dirty="0"/>
              <a:t>Beyond addressing a critical environmental issue, this project will deepen my understanding of deep learning techniques, including data preprocessing, model training, and evaluation. Ultimately, I aim to contribute a practical solution for forest fire detection while highlighting the role of AI in environmental protection</a:t>
            </a:r>
          </a:p>
          <a:p>
            <a:endParaRPr lang="en-US"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A685CEF4-5650-3846-DCAD-A80936AC3E4B}"/>
              </a:ext>
            </a:extLst>
          </p:cNvPr>
          <p:cNvSpPr txBox="1"/>
          <p:nvPr/>
        </p:nvSpPr>
        <p:spPr>
          <a:xfrm>
            <a:off x="434008" y="1454522"/>
            <a:ext cx="8550966" cy="4811638"/>
          </a:xfrm>
          <a:prstGeom prst="rect">
            <a:avLst/>
          </a:prstGeom>
          <a:noFill/>
        </p:spPr>
        <p:txBody>
          <a:bodyPr wrap="square">
            <a:spAutoFit/>
          </a:bodyPr>
          <a:lstStyle/>
          <a:p>
            <a:pPr algn="l">
              <a:buFont typeface="+mj-lt"/>
              <a:buAutoNum type="arabicPeriod"/>
            </a:pPr>
            <a:r>
              <a:rPr lang="en-US" sz="1600" b="1" i="0" dirty="0">
                <a:solidFill>
                  <a:srgbClr val="09090B"/>
                </a:solidFill>
                <a:effectLst/>
                <a:latin typeface="+mj-lt"/>
              </a:rPr>
              <a:t>Use a Dataset</a:t>
            </a:r>
            <a:r>
              <a:rPr lang="en-US" sz="1600" b="0" i="0" dirty="0">
                <a:solidFill>
                  <a:srgbClr val="09090B"/>
                </a:solidFill>
                <a:effectLst/>
                <a:latin typeface="+mj-lt"/>
              </a:rPr>
              <a:t>:</a:t>
            </a:r>
          </a:p>
          <a:p>
            <a:pPr marL="742950" lvl="1" indent="-285750" algn="l">
              <a:buFont typeface="+mj-lt"/>
              <a:buAutoNum type="arabicPeriod"/>
            </a:pPr>
            <a:r>
              <a:rPr lang="en-US" sz="1600" b="0" i="0" dirty="0">
                <a:solidFill>
                  <a:srgbClr val="09090B"/>
                </a:solidFill>
                <a:effectLst/>
                <a:latin typeface="+mj-lt"/>
              </a:rPr>
              <a:t>I will work with a dataset that has images of both burning and non-burning areas.</a:t>
            </a:r>
          </a:p>
          <a:p>
            <a:pPr algn="l">
              <a:buFont typeface="+mj-lt"/>
              <a:buAutoNum type="arabicPeriod"/>
            </a:pPr>
            <a:r>
              <a:rPr lang="en-US" sz="1600" b="1" i="0" dirty="0">
                <a:solidFill>
                  <a:srgbClr val="09090B"/>
                </a:solidFill>
                <a:effectLst/>
                <a:latin typeface="+mj-lt"/>
              </a:rPr>
              <a:t>Prepare the Data</a:t>
            </a:r>
            <a:r>
              <a:rPr lang="en-US" sz="1600" b="0" i="0" dirty="0">
                <a:solidFill>
                  <a:srgbClr val="09090B"/>
                </a:solidFill>
                <a:effectLst/>
                <a:latin typeface="+mj-lt"/>
              </a:rPr>
              <a:t>:</a:t>
            </a:r>
          </a:p>
          <a:p>
            <a:pPr marL="742950" lvl="1" indent="-285750" algn="l">
              <a:buFont typeface="+mj-lt"/>
              <a:buAutoNum type="arabicPeriod"/>
            </a:pPr>
            <a:r>
              <a:rPr lang="en-US" sz="1600" b="0" i="0" dirty="0">
                <a:solidFill>
                  <a:srgbClr val="09090B"/>
                </a:solidFill>
                <a:effectLst/>
                <a:latin typeface="+mj-lt"/>
              </a:rPr>
              <a:t>The images will be resized to 150x150 pixels and normalized to make them easier for the model to learn from.</a:t>
            </a:r>
          </a:p>
          <a:p>
            <a:pPr algn="l">
              <a:buFont typeface="+mj-lt"/>
              <a:buAutoNum type="arabicPeriod"/>
            </a:pPr>
            <a:r>
              <a:rPr lang="en-US" sz="1600" b="1" i="0" dirty="0">
                <a:solidFill>
                  <a:srgbClr val="09090B"/>
                </a:solidFill>
                <a:effectLst/>
                <a:latin typeface="+mj-lt"/>
              </a:rPr>
              <a:t>Build the Model</a:t>
            </a:r>
            <a:r>
              <a:rPr lang="en-US" sz="1600" b="0" i="0" dirty="0">
                <a:solidFill>
                  <a:srgbClr val="09090B"/>
                </a:solidFill>
                <a:effectLst/>
                <a:latin typeface="+mj-lt"/>
              </a:rPr>
              <a:t>:</a:t>
            </a:r>
          </a:p>
          <a:p>
            <a:pPr marL="742950" lvl="1" indent="-285750" algn="l">
              <a:buFont typeface="+mj-lt"/>
              <a:buAutoNum type="arabicPeriod"/>
            </a:pPr>
            <a:r>
              <a:rPr lang="en-US" sz="1600" b="0" i="0" dirty="0">
                <a:solidFill>
                  <a:srgbClr val="09090B"/>
                </a:solidFill>
                <a:effectLst/>
                <a:latin typeface="+mj-lt"/>
              </a:rPr>
              <a:t>I will design a CNN with:</a:t>
            </a:r>
          </a:p>
          <a:p>
            <a:pPr marL="1143000" lvl="2" indent="-228600" algn="l">
              <a:buFont typeface="+mj-lt"/>
              <a:buAutoNum type="arabicPeriod"/>
            </a:pPr>
            <a:r>
              <a:rPr lang="en-US" sz="1600" b="1" i="0" dirty="0">
                <a:solidFill>
                  <a:srgbClr val="09090B"/>
                </a:solidFill>
                <a:effectLst/>
                <a:latin typeface="+mj-lt"/>
              </a:rPr>
              <a:t>Convolutional Layers</a:t>
            </a:r>
            <a:r>
              <a:rPr lang="en-US" sz="1600" b="0" i="0" dirty="0">
                <a:solidFill>
                  <a:srgbClr val="09090B"/>
                </a:solidFill>
                <a:effectLst/>
                <a:latin typeface="+mj-lt"/>
              </a:rPr>
              <a:t> to find important features in the images.</a:t>
            </a:r>
          </a:p>
          <a:p>
            <a:pPr marL="1143000" lvl="2" indent="-228600" algn="l">
              <a:buFont typeface="+mj-lt"/>
              <a:buAutoNum type="arabicPeriod"/>
            </a:pPr>
            <a:r>
              <a:rPr lang="en-US" sz="1600" b="1" i="0" dirty="0" err="1">
                <a:solidFill>
                  <a:srgbClr val="09090B"/>
                </a:solidFill>
                <a:effectLst/>
                <a:latin typeface="+mj-lt"/>
              </a:rPr>
              <a:t>MaxPooling</a:t>
            </a:r>
            <a:r>
              <a:rPr lang="en-US" sz="1600" b="1" i="0" dirty="0">
                <a:solidFill>
                  <a:srgbClr val="09090B"/>
                </a:solidFill>
                <a:effectLst/>
                <a:latin typeface="+mj-lt"/>
              </a:rPr>
              <a:t> Layers</a:t>
            </a:r>
            <a:r>
              <a:rPr lang="en-US" sz="1600" b="0" i="0" dirty="0">
                <a:solidFill>
                  <a:srgbClr val="09090B"/>
                </a:solidFill>
                <a:effectLst/>
                <a:latin typeface="+mj-lt"/>
              </a:rPr>
              <a:t> to simplify the data.</a:t>
            </a:r>
          </a:p>
          <a:p>
            <a:pPr marL="1143000" lvl="2" indent="-228600" algn="l">
              <a:buFont typeface="+mj-lt"/>
              <a:buAutoNum type="arabicPeriod"/>
            </a:pPr>
            <a:r>
              <a:rPr lang="en-US" sz="1600" b="1" i="0" dirty="0">
                <a:solidFill>
                  <a:srgbClr val="09090B"/>
                </a:solidFill>
                <a:effectLst/>
                <a:latin typeface="+mj-lt"/>
              </a:rPr>
              <a:t>Dense Layers</a:t>
            </a:r>
            <a:r>
              <a:rPr lang="en-US" sz="1600" b="0" i="0" dirty="0">
                <a:solidFill>
                  <a:srgbClr val="09090B"/>
                </a:solidFill>
                <a:effectLst/>
                <a:latin typeface="+mj-lt"/>
              </a:rPr>
              <a:t> to classify the images as 'fire' or 'no fire'.</a:t>
            </a:r>
          </a:p>
          <a:p>
            <a:pPr algn="l">
              <a:buFont typeface="+mj-lt"/>
              <a:buAutoNum type="arabicPeriod"/>
            </a:pPr>
            <a:r>
              <a:rPr lang="en-US" sz="1600" b="1" i="0" dirty="0">
                <a:solidFill>
                  <a:srgbClr val="09090B"/>
                </a:solidFill>
                <a:effectLst/>
                <a:latin typeface="+mj-lt"/>
              </a:rPr>
              <a:t>Train the Model</a:t>
            </a:r>
            <a:r>
              <a:rPr lang="en-US" sz="1600" b="0" i="0" dirty="0">
                <a:solidFill>
                  <a:srgbClr val="09090B"/>
                </a:solidFill>
                <a:effectLst/>
                <a:latin typeface="+mj-lt"/>
              </a:rPr>
              <a:t>:</a:t>
            </a:r>
          </a:p>
          <a:p>
            <a:pPr marL="742950" lvl="1" indent="-285750" algn="l">
              <a:buFont typeface="+mj-lt"/>
              <a:buAutoNum type="arabicPeriod"/>
            </a:pPr>
            <a:r>
              <a:rPr lang="en-US" sz="1600" b="0" i="0" dirty="0">
                <a:solidFill>
                  <a:srgbClr val="09090B"/>
                </a:solidFill>
                <a:effectLst/>
                <a:latin typeface="+mj-lt"/>
              </a:rPr>
              <a:t>The model will be trained on the dataset, learning to recognize patterns that indicate fire.</a:t>
            </a:r>
          </a:p>
          <a:p>
            <a:pPr algn="l">
              <a:buFont typeface="+mj-lt"/>
              <a:buAutoNum type="arabicPeriod"/>
            </a:pPr>
            <a:r>
              <a:rPr lang="en-US" sz="1600" b="1" i="0" dirty="0">
                <a:solidFill>
                  <a:srgbClr val="09090B"/>
                </a:solidFill>
                <a:effectLst/>
                <a:latin typeface="+mj-lt"/>
              </a:rPr>
              <a:t>Evaluate Performance</a:t>
            </a:r>
            <a:r>
              <a:rPr lang="en-US" sz="1600" b="0" i="0" dirty="0">
                <a:solidFill>
                  <a:srgbClr val="09090B"/>
                </a:solidFill>
                <a:effectLst/>
                <a:latin typeface="+mj-lt"/>
              </a:rPr>
              <a:t>:</a:t>
            </a:r>
          </a:p>
          <a:p>
            <a:pPr marL="742950" lvl="1" indent="-285750" algn="l">
              <a:buFont typeface="+mj-lt"/>
              <a:buAutoNum type="arabicPeriod"/>
            </a:pPr>
            <a:r>
              <a:rPr lang="en-US" sz="1600" b="0" i="0" dirty="0">
                <a:solidFill>
                  <a:srgbClr val="09090B"/>
                </a:solidFill>
                <a:effectLst/>
                <a:latin typeface="+mj-lt"/>
              </a:rPr>
              <a:t>I will test the model on new images to see how accurately it can detect fires.</a:t>
            </a:r>
          </a:p>
          <a:p>
            <a:pPr algn="l">
              <a:buFont typeface="+mj-lt"/>
              <a:buAutoNum type="arabicPeriod"/>
            </a:pPr>
            <a:r>
              <a:rPr lang="en-US" sz="1600" b="1" i="0" dirty="0">
                <a:solidFill>
                  <a:srgbClr val="09090B"/>
                </a:solidFill>
                <a:effectLst/>
                <a:latin typeface="+mj-lt"/>
              </a:rPr>
              <a:t>Make Predictions</a:t>
            </a:r>
            <a:r>
              <a:rPr lang="en-US" sz="1600" b="0" i="0" dirty="0">
                <a:solidFill>
                  <a:srgbClr val="09090B"/>
                </a:solidFill>
                <a:effectLst/>
                <a:latin typeface="+mj-lt"/>
              </a:rPr>
              <a:t>:</a:t>
            </a:r>
          </a:p>
          <a:p>
            <a:pPr marL="742950" lvl="1" indent="-285750" algn="l">
              <a:buFont typeface="+mj-lt"/>
              <a:buAutoNum type="arabicPeriod"/>
            </a:pPr>
            <a:r>
              <a:rPr lang="en-US" sz="1600" b="0" i="0" dirty="0">
                <a:solidFill>
                  <a:srgbClr val="09090B"/>
                </a:solidFill>
                <a:effectLst/>
                <a:latin typeface="+mj-lt"/>
              </a:rPr>
              <a:t>I will create a function that allows users to upload images and get predictions on whether they show fire</a:t>
            </a:r>
            <a:r>
              <a:rPr lang="en-US" sz="1600" b="0" i="0" dirty="0">
                <a:solidFill>
                  <a:srgbClr val="09090B"/>
                </a:solidFill>
                <a:effectLst/>
                <a:latin typeface="__Inter_d65c78"/>
              </a:rPr>
              <a:t>.</a:t>
            </a:r>
          </a:p>
          <a:p>
            <a:pPr algn="l"/>
            <a:endParaRPr lang="en-US" b="0" i="0" dirty="0">
              <a:solidFill>
                <a:srgbClr val="09090B"/>
              </a:solidFill>
              <a:effectLst/>
              <a:latin typeface="__Inter_d65c78"/>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of fire and no fire:  </a:t>
            </a:r>
            <a:endParaRPr lang="en-IN" sz="2000" b="1" dirty="0">
              <a:solidFill>
                <a:srgbClr val="213163"/>
              </a:solidFill>
            </a:endParaRPr>
          </a:p>
        </p:txBody>
      </p:sp>
      <p:pic>
        <p:nvPicPr>
          <p:cNvPr id="4" name="Picture 3">
            <a:extLst>
              <a:ext uri="{FF2B5EF4-FFF2-40B4-BE49-F238E27FC236}">
                <a16:creationId xmlns:a16="http://schemas.microsoft.com/office/drawing/2014/main" id="{8E63C702-720A-6569-3C90-1D468AB201E8}"/>
              </a:ext>
            </a:extLst>
          </p:cNvPr>
          <p:cNvPicPr>
            <a:picLocks noChangeAspect="1"/>
          </p:cNvPicPr>
          <p:nvPr/>
        </p:nvPicPr>
        <p:blipFill rotWithShape="1">
          <a:blip r:embed="rId2"/>
          <a:srcRect t="4074"/>
          <a:stretch/>
        </p:blipFill>
        <p:spPr>
          <a:xfrm>
            <a:off x="-1" y="2689412"/>
            <a:ext cx="5456583" cy="2942833"/>
          </a:xfrm>
          <a:prstGeom prst="rect">
            <a:avLst/>
          </a:prstGeom>
        </p:spPr>
      </p:pic>
      <p:pic>
        <p:nvPicPr>
          <p:cNvPr id="6" name="Picture 5">
            <a:extLst>
              <a:ext uri="{FF2B5EF4-FFF2-40B4-BE49-F238E27FC236}">
                <a16:creationId xmlns:a16="http://schemas.microsoft.com/office/drawing/2014/main" id="{4B976284-CA42-ABA2-2068-82DE7B46E3F2}"/>
              </a:ext>
            </a:extLst>
          </p:cNvPr>
          <p:cNvPicPr>
            <a:picLocks noChangeAspect="1"/>
          </p:cNvPicPr>
          <p:nvPr/>
        </p:nvPicPr>
        <p:blipFill rotWithShape="1">
          <a:blip r:embed="rId3"/>
          <a:srcRect t="4634"/>
          <a:stretch/>
        </p:blipFill>
        <p:spPr>
          <a:xfrm>
            <a:off x="5711687" y="2487706"/>
            <a:ext cx="6314662" cy="338575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FCA539-9C3A-D09B-1BE4-27DF767422DF}"/>
              </a:ext>
            </a:extLst>
          </p:cNvPr>
          <p:cNvSpPr txBox="1"/>
          <p:nvPr/>
        </p:nvSpPr>
        <p:spPr>
          <a:xfrm>
            <a:off x="255103" y="1054412"/>
            <a:ext cx="5638801" cy="400110"/>
          </a:xfrm>
          <a:prstGeom prst="rect">
            <a:avLst/>
          </a:prstGeom>
          <a:noFill/>
        </p:spPr>
        <p:txBody>
          <a:bodyPr wrap="square">
            <a:spAutoFit/>
          </a:bodyPr>
          <a:lstStyle/>
          <a:p>
            <a:r>
              <a:rPr lang="en-US" sz="2000" b="1" dirty="0">
                <a:solidFill>
                  <a:srgbClr val="213163"/>
                </a:solidFill>
              </a:rPr>
              <a:t>Screenshot of Output of Model: "sequential":  </a:t>
            </a:r>
            <a:endParaRPr lang="en-IN" sz="2000" b="1" dirty="0">
              <a:solidFill>
                <a:srgbClr val="213163"/>
              </a:solidFill>
            </a:endParaRPr>
          </a:p>
        </p:txBody>
      </p:sp>
      <p:pic>
        <p:nvPicPr>
          <p:cNvPr id="4" name="Picture 3">
            <a:extLst>
              <a:ext uri="{FF2B5EF4-FFF2-40B4-BE49-F238E27FC236}">
                <a16:creationId xmlns:a16="http://schemas.microsoft.com/office/drawing/2014/main" id="{7A373C46-6CA5-24D8-9899-16FCF3792C07}"/>
              </a:ext>
            </a:extLst>
          </p:cNvPr>
          <p:cNvPicPr>
            <a:picLocks noChangeAspect="1"/>
          </p:cNvPicPr>
          <p:nvPr/>
        </p:nvPicPr>
        <p:blipFill rotWithShape="1">
          <a:blip r:embed="rId2"/>
          <a:srcRect t="5210"/>
          <a:stretch/>
        </p:blipFill>
        <p:spPr>
          <a:xfrm>
            <a:off x="1214308" y="2030505"/>
            <a:ext cx="8733028" cy="4648589"/>
          </a:xfrm>
          <a:prstGeom prst="rect">
            <a:avLst/>
          </a:prstGeom>
        </p:spPr>
      </p:pic>
    </p:spTree>
    <p:extLst>
      <p:ext uri="{BB962C8B-B14F-4D97-AF65-F5344CB8AC3E}">
        <p14:creationId xmlns:p14="http://schemas.microsoft.com/office/powerpoint/2010/main" val="128524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A28ED5-35F6-6BC9-0025-126FD3D000E1}"/>
              </a:ext>
            </a:extLst>
          </p:cNvPr>
          <p:cNvSpPr txBox="1"/>
          <p:nvPr/>
        </p:nvSpPr>
        <p:spPr>
          <a:xfrm>
            <a:off x="255103" y="1054412"/>
            <a:ext cx="5638801" cy="400110"/>
          </a:xfrm>
          <a:prstGeom prst="rect">
            <a:avLst/>
          </a:prstGeom>
          <a:noFill/>
        </p:spPr>
        <p:txBody>
          <a:bodyPr wrap="square">
            <a:spAutoFit/>
          </a:bodyPr>
          <a:lstStyle/>
          <a:p>
            <a:r>
              <a:rPr lang="en-US" sz="2000" b="1" dirty="0">
                <a:solidFill>
                  <a:srgbClr val="213163"/>
                </a:solidFill>
              </a:rPr>
              <a:t>Screenshot of Output </a:t>
            </a:r>
            <a:r>
              <a:rPr lang="en-US" sz="2000" b="1" dirty="0">
                <a:solidFill>
                  <a:srgbClr val="002060"/>
                </a:solidFill>
              </a:rPr>
              <a:t>of</a:t>
            </a:r>
            <a:r>
              <a:rPr lang="en-US" sz="2000" b="1" dirty="0">
                <a:solidFill>
                  <a:schemeClr val="tx1"/>
                </a:solidFill>
              </a:rPr>
              <a:t> </a:t>
            </a:r>
            <a:r>
              <a:rPr lang="en-US" sz="2000" b="1" dirty="0">
                <a:solidFill>
                  <a:srgbClr val="213163"/>
                </a:solidFill>
              </a:rPr>
              <a:t>training</a:t>
            </a:r>
            <a:r>
              <a:rPr lang="en-US" sz="2000" b="1" dirty="0">
                <a:solidFill>
                  <a:schemeClr val="tx1"/>
                </a:solidFill>
                <a:effectLst/>
                <a:latin typeface="Courier New" panose="02070309020205020404" pitchFamily="49" charset="0"/>
              </a:rPr>
              <a:t> </a:t>
            </a:r>
            <a:r>
              <a:rPr lang="en-US" sz="2000" b="1" dirty="0">
                <a:solidFill>
                  <a:srgbClr val="213163"/>
                </a:solidFill>
              </a:rPr>
              <a:t>the</a:t>
            </a:r>
            <a:r>
              <a:rPr lang="en-US" sz="2000" b="1" dirty="0">
                <a:solidFill>
                  <a:schemeClr val="tx1"/>
                </a:solidFill>
                <a:effectLst/>
                <a:latin typeface="Courier New" panose="02070309020205020404" pitchFamily="49" charset="0"/>
              </a:rPr>
              <a:t> </a:t>
            </a:r>
            <a:r>
              <a:rPr lang="en-US" sz="2000" b="1" dirty="0">
                <a:solidFill>
                  <a:srgbClr val="213163"/>
                </a:solidFill>
              </a:rPr>
              <a:t>model</a:t>
            </a:r>
            <a:r>
              <a:rPr lang="en-US" sz="2000" b="1" dirty="0">
                <a:solidFill>
                  <a:schemeClr val="tx1"/>
                </a:solidFill>
              </a:rPr>
              <a:t>:  </a:t>
            </a:r>
            <a:endParaRPr lang="en-IN" sz="2000" b="1" dirty="0">
              <a:solidFill>
                <a:schemeClr val="tx1"/>
              </a:solidFill>
            </a:endParaRPr>
          </a:p>
        </p:txBody>
      </p:sp>
      <p:pic>
        <p:nvPicPr>
          <p:cNvPr id="4" name="Picture 3">
            <a:extLst>
              <a:ext uri="{FF2B5EF4-FFF2-40B4-BE49-F238E27FC236}">
                <a16:creationId xmlns:a16="http://schemas.microsoft.com/office/drawing/2014/main" id="{B4E06627-D952-28A1-B61C-27F7322915B0}"/>
              </a:ext>
            </a:extLst>
          </p:cNvPr>
          <p:cNvPicPr>
            <a:picLocks noChangeAspect="1"/>
          </p:cNvPicPr>
          <p:nvPr/>
        </p:nvPicPr>
        <p:blipFill rotWithShape="1">
          <a:blip r:embed="rId2"/>
          <a:srcRect t="3918"/>
          <a:stretch/>
        </p:blipFill>
        <p:spPr>
          <a:xfrm>
            <a:off x="946175" y="1909481"/>
            <a:ext cx="8921424" cy="4819309"/>
          </a:xfrm>
          <a:prstGeom prst="rect">
            <a:avLst/>
          </a:prstGeom>
        </p:spPr>
      </p:pic>
    </p:spTree>
    <p:extLst>
      <p:ext uri="{BB962C8B-B14F-4D97-AF65-F5344CB8AC3E}">
        <p14:creationId xmlns:p14="http://schemas.microsoft.com/office/powerpoint/2010/main" val="56620410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131</TotalTime>
  <Words>1652</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__Inter_d65c78</vt:lpstr>
      <vt:lpstr>Arial</vt:lpstr>
      <vt:lpstr>Courier New</vt:lpstr>
      <vt:lpstr>Roboto</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Sunny P</cp:lastModifiedBy>
  <cp:revision>9</cp:revision>
  <dcterms:created xsi:type="dcterms:W3CDTF">2024-12-31T09:40:01Z</dcterms:created>
  <dcterms:modified xsi:type="dcterms:W3CDTF">2025-04-18T12:07:59Z</dcterms:modified>
</cp:coreProperties>
</file>