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98926" y="461899"/>
            <a:ext cx="1946147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57401" y="3894201"/>
            <a:ext cx="6029197" cy="1002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375E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375E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375E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59"/>
            <a:ext cx="265430" cy="5577840"/>
          </a:xfrm>
          <a:custGeom>
            <a:avLst/>
            <a:gdLst/>
            <a:ahLst/>
            <a:cxnLst/>
            <a:rect l="l" t="t" r="r" b="b"/>
            <a:pathLst>
              <a:path w="265430" h="5577840">
                <a:moveTo>
                  <a:pt x="265176" y="0"/>
                </a:moveTo>
                <a:lnTo>
                  <a:pt x="0" y="0"/>
                </a:lnTo>
                <a:lnTo>
                  <a:pt x="0" y="5577840"/>
                </a:lnTo>
                <a:lnTo>
                  <a:pt x="265176" y="5577840"/>
                </a:lnTo>
                <a:lnTo>
                  <a:pt x="26517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523"/>
            <a:ext cx="265430" cy="1099185"/>
          </a:xfrm>
          <a:custGeom>
            <a:avLst/>
            <a:gdLst/>
            <a:ahLst/>
            <a:cxnLst/>
            <a:rect l="l" t="t" r="r" b="b"/>
            <a:pathLst>
              <a:path w="265430" h="1099185">
                <a:moveTo>
                  <a:pt x="265176" y="0"/>
                </a:moveTo>
                <a:lnTo>
                  <a:pt x="0" y="0"/>
                </a:lnTo>
                <a:lnTo>
                  <a:pt x="0" y="1098803"/>
                </a:lnTo>
                <a:lnTo>
                  <a:pt x="265176" y="1098803"/>
                </a:lnTo>
                <a:lnTo>
                  <a:pt x="265176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162800" y="6160007"/>
            <a:ext cx="1752600" cy="6218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1253" y="461899"/>
            <a:ext cx="230149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7375E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850" y="1593850"/>
            <a:ext cx="8248650" cy="3685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86155" y="6511045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jp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2001/12/soap-" TargetMode="Externa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6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homas-bayer.com/sqlrest/CUSTOMER/18/" TargetMode="External"/><Relationship Id="rId3" Type="http://schemas.openxmlformats.org/officeDocument/2006/relationships/hyperlink" Target="http://www.thomas-bayer.com/sqlrest/INVOICE/" TargetMode="External"/><Relationship Id="rId4" Type="http://schemas.openxmlformats.org/officeDocument/2006/relationships/hyperlink" Target="http://www.thomas-bayer.com/sqlrest/PRODUCT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jpg"/><Relationship Id="rId3" Type="http://schemas.openxmlformats.org/officeDocument/2006/relationships/image" Target="../media/image65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6.jpg"/><Relationship Id="rId3" Type="http://schemas.openxmlformats.org/officeDocument/2006/relationships/image" Target="../media/image67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wunderground.com/api/74e36bb7a98f6a55/conditions/q/CA/San_Francisco.json" TargetMode="External"/><Relationship Id="rId3" Type="http://schemas.openxmlformats.org/officeDocument/2006/relationships/image" Target="../media/image70.png"/><Relationship Id="rId4" Type="http://schemas.openxmlformats.org/officeDocument/2006/relationships/image" Target="../media/image71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3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5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6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1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2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3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2.jpg"/><Relationship Id="rId6" Type="http://schemas.openxmlformats.org/officeDocument/2006/relationships/image" Target="../media/image13.png"/><Relationship Id="rId7" Type="http://schemas.openxmlformats.org/officeDocument/2006/relationships/image" Target="../media/image14.jpg"/><Relationship Id="rId8" Type="http://schemas.openxmlformats.org/officeDocument/2006/relationships/image" Target="../media/image15.jpg"/><Relationship Id="rId9" Type="http://schemas.openxmlformats.org/officeDocument/2006/relationships/image" Target="../media/image16.png"/><Relationship Id="rId10" Type="http://schemas.openxmlformats.org/officeDocument/2006/relationships/image" Target="../media/image17.jpg"/><Relationship Id="rId11" Type="http://schemas.openxmlformats.org/officeDocument/2006/relationships/image" Target="../media/image18.jpg"/><Relationship Id="rId12" Type="http://schemas.openxmlformats.org/officeDocument/2006/relationships/image" Target="../media/image19.png"/><Relationship Id="rId13" Type="http://schemas.openxmlformats.org/officeDocument/2006/relationships/image" Target="../media/image20.jpg"/><Relationship Id="rId14" Type="http://schemas.openxmlformats.org/officeDocument/2006/relationships/image" Target="../media/image21.jpg"/><Relationship Id="rId15" Type="http://schemas.openxmlformats.org/officeDocument/2006/relationships/image" Target="../media/image22.jpg"/><Relationship Id="rId16" Type="http://schemas.openxmlformats.org/officeDocument/2006/relationships/image" Target="../media/image23.jpg"/><Relationship Id="rId17" Type="http://schemas.openxmlformats.org/officeDocument/2006/relationships/image" Target="../media/image24.jpg"/><Relationship Id="rId18" Type="http://schemas.openxmlformats.org/officeDocument/2006/relationships/image" Target="../media/image25.jpg"/><Relationship Id="rId19" Type="http://schemas.openxmlformats.org/officeDocument/2006/relationships/image" Target="../media/image26.jpg"/><Relationship Id="rId20" Type="http://schemas.openxmlformats.org/officeDocument/2006/relationships/image" Target="../media/image27.jpg"/><Relationship Id="rId21" Type="http://schemas.openxmlformats.org/officeDocument/2006/relationships/image" Target="../media/image28.jpg"/><Relationship Id="rId22" Type="http://schemas.openxmlformats.org/officeDocument/2006/relationships/image" Target="../media/image29.jpg"/><Relationship Id="rId23" Type="http://schemas.openxmlformats.org/officeDocument/2006/relationships/image" Target="../media/image30.jpg"/><Relationship Id="rId24" Type="http://schemas.openxmlformats.org/officeDocument/2006/relationships/image" Target="../media/image31.png"/><Relationship Id="rId25" Type="http://schemas.openxmlformats.org/officeDocument/2006/relationships/image" Target="../media/image32.jpg"/><Relationship Id="rId26" Type="http://schemas.openxmlformats.org/officeDocument/2006/relationships/image" Target="../media/image33.jpg"/><Relationship Id="rId27" Type="http://schemas.openxmlformats.org/officeDocument/2006/relationships/image" Target="../media/image34.jpg"/><Relationship Id="rId28" Type="http://schemas.openxmlformats.org/officeDocument/2006/relationships/image" Target="../media/image35.jpg"/><Relationship Id="rId29" Type="http://schemas.openxmlformats.org/officeDocument/2006/relationships/image" Target="../media/image36.jpg"/><Relationship Id="rId30" Type="http://schemas.openxmlformats.org/officeDocument/2006/relationships/image" Target="../media/image37.jpg"/><Relationship Id="rId31" Type="http://schemas.openxmlformats.org/officeDocument/2006/relationships/image" Target="../media/image38.jpg"/><Relationship Id="rId32" Type="http://schemas.openxmlformats.org/officeDocument/2006/relationships/image" Target="../media/image39.jp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5.png"/><Relationship Id="rId3" Type="http://schemas.openxmlformats.org/officeDocument/2006/relationships/hyperlink" Target="http://www.webservicex.com/currencyconvertor.asmx?WSDL" TargetMode="Externa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6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1.png"/><Relationship Id="rId3" Type="http://schemas.openxmlformats.org/officeDocument/2006/relationships/image" Target="../media/image102.jp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ebservicex.com/currencyconvertor.asmx?WSDL" TargetMode="Externa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8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9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0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1.pn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2.pn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3.png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4.png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2.png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sf.cdyne.com/WeatherWS/Weather.asmx?WSDL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699260"/>
              <a:ext cx="9144000" cy="45491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5041392" cy="33421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172200" y="3838955"/>
              <a:ext cx="1266444" cy="2560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629400" y="3698747"/>
              <a:ext cx="2286000" cy="31135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57200" y="3505200"/>
              <a:ext cx="4191000" cy="1905"/>
            </a:xfrm>
            <a:custGeom>
              <a:avLst/>
              <a:gdLst/>
              <a:ahLst/>
              <a:cxnLst/>
              <a:rect l="l" t="t" r="r" b="b"/>
              <a:pathLst>
                <a:path w="4191000" h="1904">
                  <a:moveTo>
                    <a:pt x="0" y="0"/>
                  </a:moveTo>
                  <a:lnTo>
                    <a:pt x="4191000" y="1524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76113" y="6500076"/>
              <a:ext cx="3102428" cy="1861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9144000" cy="1676400"/>
            </a:xfrm>
            <a:custGeom>
              <a:avLst/>
              <a:gdLst/>
              <a:ahLst/>
              <a:cxnLst/>
              <a:rect l="l" t="t" r="r" b="b"/>
              <a:pathLst>
                <a:path w="9144000" h="1676400">
                  <a:moveTo>
                    <a:pt x="9144000" y="0"/>
                  </a:moveTo>
                  <a:lnTo>
                    <a:pt x="0" y="0"/>
                  </a:lnTo>
                  <a:lnTo>
                    <a:pt x="0" y="1676400"/>
                  </a:lnTo>
                  <a:lnTo>
                    <a:pt x="9144000" y="1676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DDA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1699260"/>
              <a:ext cx="9144000" cy="45491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5041392" cy="33421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172200" y="3838955"/>
              <a:ext cx="1266444" cy="2560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6262115"/>
              <a:ext cx="9144000" cy="596265"/>
            </a:xfrm>
            <a:custGeom>
              <a:avLst/>
              <a:gdLst/>
              <a:ahLst/>
              <a:cxnLst/>
              <a:rect l="l" t="t" r="r" b="b"/>
              <a:pathLst>
                <a:path w="9144000" h="596265">
                  <a:moveTo>
                    <a:pt x="9144000" y="0"/>
                  </a:moveTo>
                  <a:lnTo>
                    <a:pt x="0" y="0"/>
                  </a:lnTo>
                  <a:lnTo>
                    <a:pt x="0" y="595882"/>
                  </a:lnTo>
                  <a:lnTo>
                    <a:pt x="9144000" y="59588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629400" y="3698747"/>
              <a:ext cx="2286000" cy="31135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7200" y="3505200"/>
              <a:ext cx="4191000" cy="1905"/>
            </a:xfrm>
            <a:custGeom>
              <a:avLst/>
              <a:gdLst/>
              <a:ahLst/>
              <a:cxnLst/>
              <a:rect l="l" t="t" r="r" b="b"/>
              <a:pathLst>
                <a:path w="4191000" h="1904">
                  <a:moveTo>
                    <a:pt x="0" y="0"/>
                  </a:moveTo>
                  <a:lnTo>
                    <a:pt x="4191000" y="1524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38883" y="6400798"/>
              <a:ext cx="3214116" cy="3474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59740" y="2210914"/>
            <a:ext cx="3415029" cy="1195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  <a:tabLst>
                <a:tab pos="2980055" algn="l"/>
              </a:tabLst>
            </a:pPr>
            <a:r>
              <a:rPr dirty="0" sz="3200" spc="295" b="1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dirty="0" sz="3200" spc="29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200" spc="295" b="1">
                <a:solidFill>
                  <a:srgbClr val="FFFFFF"/>
                </a:solidFill>
                <a:latin typeface="Arial"/>
                <a:cs typeface="Arial"/>
              </a:rPr>
              <a:t>odu</a:t>
            </a:r>
            <a:r>
              <a:rPr dirty="0" sz="3200" spc="29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3200" spc="295" b="1">
                <a:solidFill>
                  <a:srgbClr val="FFFFFF"/>
                </a:solidFill>
                <a:latin typeface="Arial"/>
                <a:cs typeface="Arial"/>
              </a:rPr>
              <a:t>tio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29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o  </a:t>
            </a:r>
            <a:r>
              <a:rPr dirty="0" sz="3200" spc="220" b="1">
                <a:solidFill>
                  <a:srgbClr val="FFFFFF"/>
                </a:solidFill>
                <a:latin typeface="Arial"/>
                <a:cs typeface="Arial"/>
              </a:rPr>
              <a:t>Soap</a:t>
            </a:r>
            <a:r>
              <a:rPr dirty="0" sz="3200" spc="-6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150" b="1">
                <a:solidFill>
                  <a:srgbClr val="FFFFFF"/>
                </a:solidFill>
                <a:latin typeface="Arial"/>
                <a:cs typeface="Arial"/>
              </a:rPr>
              <a:t>UI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40" y="3685413"/>
            <a:ext cx="1354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z="1800" spc="-2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800" spc="-2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-2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800" spc="-2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2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80" b="1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z="1800" spc="-2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spc="-2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1829" y="461899"/>
            <a:ext cx="27190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Key</a:t>
            </a:r>
            <a:r>
              <a:rPr dirty="0" spc="-70"/>
              <a:t> </a:t>
            </a:r>
            <a:r>
              <a:rPr dirty="0" spc="-5"/>
              <a:t>Lessons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903845" cy="344106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Basic </a:t>
            </a:r>
            <a:r>
              <a:rPr dirty="0" sz="3200" spc="-85">
                <a:latin typeface="Carlito"/>
                <a:cs typeface="Carlito"/>
              </a:rPr>
              <a:t>Test</a:t>
            </a:r>
            <a:r>
              <a:rPr dirty="0" sz="3200" spc="-15">
                <a:latin typeface="Carlito"/>
                <a:cs typeface="Carlito"/>
              </a:rPr>
              <a:t> </a:t>
            </a:r>
            <a:r>
              <a:rPr dirty="0" sz="3200" spc="-10">
                <a:latin typeface="Carlito"/>
                <a:cs typeface="Carlito"/>
              </a:rPr>
              <a:t>Creation</a:t>
            </a:r>
            <a:endParaRPr sz="3200">
              <a:latin typeface="Carlito"/>
              <a:cs typeface="Carlito"/>
            </a:endParaRPr>
          </a:p>
          <a:p>
            <a:pPr marL="355600" marR="30099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30">
                <a:latin typeface="Carlito"/>
                <a:cs typeface="Carlito"/>
              </a:rPr>
              <a:t>Transformation </a:t>
            </a:r>
            <a:r>
              <a:rPr dirty="0" sz="3200" spc="-5">
                <a:latin typeface="Carlito"/>
                <a:cs typeface="Carlito"/>
              </a:rPr>
              <a:t>of </a:t>
            </a:r>
            <a:r>
              <a:rPr dirty="0" sz="3200" spc="-20">
                <a:latin typeface="Carlito"/>
                <a:cs typeface="Carlito"/>
              </a:rPr>
              <a:t>Keyword </a:t>
            </a:r>
            <a:r>
              <a:rPr dirty="0" sz="3200" spc="-70">
                <a:latin typeface="Carlito"/>
                <a:cs typeface="Carlito"/>
              </a:rPr>
              <a:t>Tests </a:t>
            </a:r>
            <a:r>
              <a:rPr dirty="0" sz="3200" spc="-20">
                <a:latin typeface="Carlito"/>
                <a:cs typeface="Carlito"/>
              </a:rPr>
              <a:t>to </a:t>
            </a:r>
            <a:r>
              <a:rPr dirty="0" sz="3200" spc="-10">
                <a:latin typeface="Carlito"/>
                <a:cs typeface="Carlito"/>
              </a:rPr>
              <a:t>scripted  </a:t>
            </a:r>
            <a:r>
              <a:rPr dirty="0" sz="3200" spc="-20">
                <a:latin typeface="Carlito"/>
                <a:cs typeface="Carlito"/>
              </a:rPr>
              <a:t>tests.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Basic SoapUI</a:t>
            </a:r>
            <a:r>
              <a:rPr dirty="0" sz="3200" spc="15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Functionality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Basic </a:t>
            </a:r>
            <a:r>
              <a:rPr dirty="0" sz="3200">
                <a:latin typeface="Carlito"/>
                <a:cs typeface="Carlito"/>
              </a:rPr>
              <a:t>Managing a </a:t>
            </a:r>
            <a:r>
              <a:rPr dirty="0" sz="3200" spc="-10">
                <a:latin typeface="Carlito"/>
                <a:cs typeface="Carlito"/>
              </a:rPr>
              <a:t>Suite </a:t>
            </a:r>
            <a:r>
              <a:rPr dirty="0" sz="3200">
                <a:latin typeface="Carlito"/>
                <a:cs typeface="Carlito"/>
              </a:rPr>
              <a:t>of</a:t>
            </a:r>
            <a:r>
              <a:rPr dirty="0" sz="3200" spc="30">
                <a:latin typeface="Carlito"/>
                <a:cs typeface="Carlito"/>
              </a:rPr>
              <a:t> </a:t>
            </a:r>
            <a:r>
              <a:rPr dirty="0" sz="3200" spc="-70">
                <a:latin typeface="Carlito"/>
                <a:cs typeface="Carlito"/>
              </a:rPr>
              <a:t>Tests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A </a:t>
            </a:r>
            <a:r>
              <a:rPr dirty="0" sz="3200" spc="-5">
                <a:latin typeface="Carlito"/>
                <a:cs typeface="Carlito"/>
              </a:rPr>
              <a:t>solid </a:t>
            </a:r>
            <a:r>
              <a:rPr dirty="0" sz="3200" spc="-15">
                <a:latin typeface="Carlito"/>
                <a:cs typeface="Carlito"/>
              </a:rPr>
              <a:t>understanding </a:t>
            </a:r>
            <a:r>
              <a:rPr dirty="0" sz="3200">
                <a:latin typeface="Carlito"/>
                <a:cs typeface="Carlito"/>
              </a:rPr>
              <a:t>of </a:t>
            </a:r>
            <a:r>
              <a:rPr dirty="0" sz="3200" spc="-15">
                <a:latin typeface="Carlito"/>
                <a:cs typeface="Carlito"/>
              </a:rPr>
              <a:t>testing </a:t>
            </a:r>
            <a:r>
              <a:rPr dirty="0" sz="3200" spc="-10">
                <a:latin typeface="Carlito"/>
                <a:cs typeface="Carlito"/>
              </a:rPr>
              <a:t>web</a:t>
            </a:r>
            <a:r>
              <a:rPr dirty="0" sz="3200" spc="70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services.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1789" y="461899"/>
            <a:ext cx="33597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Course</a:t>
            </a:r>
            <a:r>
              <a:rPr dirty="0" spc="-55"/>
              <a:t> </a:t>
            </a:r>
            <a:r>
              <a:rPr dirty="0" spc="-20"/>
              <a:t>Format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39100" cy="3246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49987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This </a:t>
            </a:r>
            <a:r>
              <a:rPr dirty="0" sz="3200">
                <a:latin typeface="Carlito"/>
                <a:cs typeface="Carlito"/>
              </a:rPr>
              <a:t>is </a:t>
            </a:r>
            <a:r>
              <a:rPr dirty="0" sz="3200" spc="-5">
                <a:latin typeface="Carlito"/>
                <a:cs typeface="Carlito"/>
              </a:rPr>
              <a:t>meant </a:t>
            </a:r>
            <a:r>
              <a:rPr dirty="0" sz="3200" spc="-20">
                <a:latin typeface="Carlito"/>
                <a:cs typeface="Carlito"/>
              </a:rPr>
              <a:t>to </a:t>
            </a:r>
            <a:r>
              <a:rPr dirty="0" sz="3200">
                <a:latin typeface="Carlito"/>
                <a:cs typeface="Carlito"/>
              </a:rPr>
              <a:t>be a learn along type  </a:t>
            </a:r>
            <a:r>
              <a:rPr dirty="0" sz="3200" spc="-15">
                <a:latin typeface="Carlito"/>
                <a:cs typeface="Carlito"/>
              </a:rPr>
              <a:t>environment.</a:t>
            </a:r>
            <a:endParaRPr sz="32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The </a:t>
            </a:r>
            <a:r>
              <a:rPr dirty="0" sz="3200">
                <a:latin typeface="Carlito"/>
                <a:cs typeface="Carlito"/>
              </a:rPr>
              <a:t>class </a:t>
            </a:r>
            <a:r>
              <a:rPr dirty="0" sz="3200" spc="-10">
                <a:latin typeface="Carlito"/>
                <a:cs typeface="Carlito"/>
              </a:rPr>
              <a:t>structure </a:t>
            </a:r>
            <a:r>
              <a:rPr dirty="0" sz="3200">
                <a:latin typeface="Carlito"/>
                <a:cs typeface="Carlito"/>
              </a:rPr>
              <a:t>will </a:t>
            </a:r>
            <a:r>
              <a:rPr dirty="0" sz="3200" spc="-15">
                <a:latin typeface="Carlito"/>
                <a:cs typeface="Carlito"/>
              </a:rPr>
              <a:t>consist </a:t>
            </a:r>
            <a:r>
              <a:rPr dirty="0" sz="3200" spc="-5">
                <a:latin typeface="Carlito"/>
                <a:cs typeface="Carlito"/>
              </a:rPr>
              <a:t>of </a:t>
            </a:r>
            <a:r>
              <a:rPr dirty="0" sz="3200" spc="-15">
                <a:latin typeface="Carlito"/>
                <a:cs typeface="Carlito"/>
              </a:rPr>
              <a:t>introductory  </a:t>
            </a:r>
            <a:r>
              <a:rPr dirty="0" sz="3200" spc="-5">
                <a:latin typeface="Carlito"/>
                <a:cs typeface="Carlito"/>
              </a:rPr>
              <a:t>lessons coupled </a:t>
            </a:r>
            <a:r>
              <a:rPr dirty="0" sz="3200">
                <a:latin typeface="Carlito"/>
                <a:cs typeface="Carlito"/>
              </a:rPr>
              <a:t>with on </a:t>
            </a:r>
            <a:r>
              <a:rPr dirty="0" sz="3200" spc="-10">
                <a:latin typeface="Carlito"/>
                <a:cs typeface="Carlito"/>
              </a:rPr>
              <a:t>screen</a:t>
            </a:r>
            <a:r>
              <a:rPr dirty="0" sz="3200" spc="-40">
                <a:latin typeface="Carlito"/>
                <a:cs typeface="Carlito"/>
              </a:rPr>
              <a:t> </a:t>
            </a:r>
            <a:r>
              <a:rPr dirty="0" sz="3200" spc="-15">
                <a:latin typeface="Carlito"/>
                <a:cs typeface="Carlito"/>
              </a:rPr>
              <a:t>demonstration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Individual </a:t>
            </a:r>
            <a:r>
              <a:rPr dirty="0" sz="3200" spc="-15">
                <a:latin typeface="Carlito"/>
                <a:cs typeface="Carlito"/>
              </a:rPr>
              <a:t>Exercises </a:t>
            </a:r>
            <a:r>
              <a:rPr dirty="0" sz="3200">
                <a:latin typeface="Carlito"/>
                <a:cs typeface="Carlito"/>
              </a:rPr>
              <a:t>will </a:t>
            </a:r>
            <a:r>
              <a:rPr dirty="0" sz="3200" spc="-5">
                <a:latin typeface="Carlito"/>
                <a:cs typeface="Carlito"/>
              </a:rPr>
              <a:t>be</a:t>
            </a:r>
            <a:r>
              <a:rPr dirty="0" sz="3200" spc="10">
                <a:latin typeface="Carlito"/>
                <a:cs typeface="Carlito"/>
              </a:rPr>
              <a:t> </a:t>
            </a:r>
            <a:r>
              <a:rPr dirty="0" sz="3200" spc="-20">
                <a:latin typeface="Carlito"/>
                <a:cs typeface="Carlito"/>
              </a:rPr>
              <a:t>interspersed.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Questions </a:t>
            </a:r>
            <a:r>
              <a:rPr dirty="0" sz="3200" spc="-15">
                <a:latin typeface="Carlito"/>
                <a:cs typeface="Carlito"/>
              </a:rPr>
              <a:t>are </a:t>
            </a:r>
            <a:r>
              <a:rPr dirty="0" sz="3200" spc="-5" b="1" i="1">
                <a:latin typeface="Carlito"/>
                <a:cs typeface="Carlito"/>
              </a:rPr>
              <a:t>Strongly</a:t>
            </a:r>
            <a:r>
              <a:rPr dirty="0" sz="3200" spc="-15" b="1" i="1">
                <a:latin typeface="Carlito"/>
                <a:cs typeface="Carlito"/>
              </a:rPr>
              <a:t> </a:t>
            </a:r>
            <a:r>
              <a:rPr dirty="0" sz="3200" spc="-10" b="1" i="1">
                <a:latin typeface="Carlito"/>
                <a:cs typeface="Carlito"/>
              </a:rPr>
              <a:t>Encouraged!!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3989258"/>
            <a:ext cx="3865245" cy="1054735"/>
          </a:xfrm>
          <a:prstGeom prst="rect"/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000" spc="-5">
                <a:solidFill>
                  <a:srgbClr val="888888"/>
                </a:solidFill>
              </a:rPr>
              <a:t>Introduction </a:t>
            </a:r>
            <a:r>
              <a:rPr dirty="0" sz="2000" spc="-10">
                <a:solidFill>
                  <a:srgbClr val="888888"/>
                </a:solidFill>
              </a:rPr>
              <a:t>to </a:t>
            </a:r>
            <a:r>
              <a:rPr dirty="0" sz="2000" spc="-20">
                <a:solidFill>
                  <a:srgbClr val="888888"/>
                </a:solidFill>
              </a:rPr>
              <a:t>Web</a:t>
            </a:r>
            <a:r>
              <a:rPr dirty="0" sz="2000" spc="-45">
                <a:solidFill>
                  <a:srgbClr val="888888"/>
                </a:solidFill>
              </a:rPr>
              <a:t> </a:t>
            </a:r>
            <a:r>
              <a:rPr dirty="0" sz="2000">
                <a:solidFill>
                  <a:srgbClr val="888888"/>
                </a:solidFill>
              </a:rPr>
              <a:t>Services</a:t>
            </a:r>
            <a:endParaRPr sz="2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4000" spc="-5" b="1">
                <a:latin typeface="Carlito"/>
                <a:cs typeface="Carlito"/>
              </a:rPr>
              <a:t>GETTING</a:t>
            </a:r>
            <a:r>
              <a:rPr dirty="0" sz="4000" spc="-65" b="1">
                <a:latin typeface="Carlito"/>
                <a:cs typeface="Carlito"/>
              </a:rPr>
              <a:t> </a:t>
            </a:r>
            <a:r>
              <a:rPr dirty="0" sz="4000" spc="-60" b="1">
                <a:latin typeface="Carlito"/>
                <a:cs typeface="Carlito"/>
              </a:rPr>
              <a:t>STARTED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9576" y="461899"/>
            <a:ext cx="52457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What </a:t>
            </a:r>
            <a:r>
              <a:rPr dirty="0" spc="-25"/>
              <a:t>are </a:t>
            </a:r>
            <a:r>
              <a:rPr dirty="0" spc="-50"/>
              <a:t>Web</a:t>
            </a:r>
            <a:r>
              <a:rPr dirty="0" spc="-15"/>
              <a:t> </a:t>
            </a:r>
            <a:r>
              <a:rPr dirty="0"/>
              <a:t>services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830820" cy="36366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48514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A method of </a:t>
            </a:r>
            <a:r>
              <a:rPr dirty="0" sz="3200" spc="-10">
                <a:latin typeface="Carlito"/>
                <a:cs typeface="Carlito"/>
              </a:rPr>
              <a:t>communicating between two  </a:t>
            </a:r>
            <a:r>
              <a:rPr dirty="0" sz="3200" spc="-5">
                <a:latin typeface="Carlito"/>
                <a:cs typeface="Carlito"/>
              </a:rPr>
              <a:t>devices</a:t>
            </a:r>
            <a:endParaRPr sz="32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A </a:t>
            </a:r>
            <a:r>
              <a:rPr dirty="0" sz="3200" spc="-15">
                <a:latin typeface="Carlito"/>
                <a:cs typeface="Carlito"/>
              </a:rPr>
              <a:t>software </a:t>
            </a:r>
            <a:r>
              <a:rPr dirty="0" sz="3200" spc="-5">
                <a:latin typeface="Carlito"/>
                <a:cs typeface="Carlito"/>
              </a:rPr>
              <a:t>function </a:t>
            </a:r>
            <a:r>
              <a:rPr dirty="0" sz="3200" spc="-15">
                <a:latin typeface="Carlito"/>
                <a:cs typeface="Carlito"/>
              </a:rPr>
              <a:t>provided </a:t>
            </a:r>
            <a:r>
              <a:rPr dirty="0" sz="3200" spc="-20">
                <a:latin typeface="Carlito"/>
                <a:cs typeface="Carlito"/>
              </a:rPr>
              <a:t>at </a:t>
            </a:r>
            <a:r>
              <a:rPr dirty="0" sz="3200">
                <a:latin typeface="Carlito"/>
                <a:cs typeface="Carlito"/>
              </a:rPr>
              <a:t>a </a:t>
            </a:r>
            <a:r>
              <a:rPr dirty="0" sz="3200" spc="-10">
                <a:latin typeface="Carlito"/>
                <a:cs typeface="Carlito"/>
              </a:rPr>
              <a:t>network  </a:t>
            </a:r>
            <a:r>
              <a:rPr dirty="0" sz="3200" spc="-5">
                <a:latin typeface="Carlito"/>
                <a:cs typeface="Carlito"/>
              </a:rPr>
              <a:t>address </a:t>
            </a:r>
            <a:r>
              <a:rPr dirty="0" sz="3200" spc="-10">
                <a:latin typeface="Carlito"/>
                <a:cs typeface="Carlito"/>
              </a:rPr>
              <a:t>over </a:t>
            </a:r>
            <a:r>
              <a:rPr dirty="0" sz="3200">
                <a:latin typeface="Carlito"/>
                <a:cs typeface="Carlito"/>
              </a:rPr>
              <a:t>the </a:t>
            </a:r>
            <a:r>
              <a:rPr dirty="0" sz="3200" spc="-5">
                <a:latin typeface="Carlito"/>
                <a:cs typeface="Carlito"/>
              </a:rPr>
              <a:t>web with </a:t>
            </a:r>
            <a:r>
              <a:rPr dirty="0" sz="3200">
                <a:latin typeface="Carlito"/>
                <a:cs typeface="Carlito"/>
              </a:rPr>
              <a:t>the service </a:t>
            </a:r>
            <a:r>
              <a:rPr dirty="0" sz="3200" spc="-20">
                <a:latin typeface="Carlito"/>
                <a:cs typeface="Carlito"/>
              </a:rPr>
              <a:t>always  </a:t>
            </a:r>
            <a:r>
              <a:rPr dirty="0" sz="3200">
                <a:latin typeface="Carlito"/>
                <a:cs typeface="Carlito"/>
              </a:rPr>
              <a:t>on</a:t>
            </a:r>
            <a:endParaRPr sz="3200">
              <a:latin typeface="Carlito"/>
              <a:cs typeface="Carlito"/>
            </a:endParaRPr>
          </a:p>
          <a:p>
            <a:pPr marL="355600" marR="485775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It </a:t>
            </a:r>
            <a:r>
              <a:rPr dirty="0" sz="3200" spc="-5">
                <a:latin typeface="Carlito"/>
                <a:cs typeface="Carlito"/>
              </a:rPr>
              <a:t>has </a:t>
            </a:r>
            <a:r>
              <a:rPr dirty="0" sz="3200">
                <a:latin typeface="Carlito"/>
                <a:cs typeface="Carlito"/>
              </a:rPr>
              <a:t>an </a:t>
            </a:r>
            <a:r>
              <a:rPr dirty="0" sz="3200" spc="-15">
                <a:latin typeface="Carlito"/>
                <a:cs typeface="Carlito"/>
              </a:rPr>
              <a:t>interface </a:t>
            </a:r>
            <a:r>
              <a:rPr dirty="0" sz="3200" spc="-5">
                <a:latin typeface="Carlito"/>
                <a:cs typeface="Carlito"/>
              </a:rPr>
              <a:t>described </a:t>
            </a:r>
            <a:r>
              <a:rPr dirty="0" sz="3200">
                <a:latin typeface="Carlito"/>
                <a:cs typeface="Carlito"/>
              </a:rPr>
              <a:t>in a machine-  </a:t>
            </a:r>
            <a:r>
              <a:rPr dirty="0" sz="3200" spc="-10">
                <a:latin typeface="Carlito"/>
                <a:cs typeface="Carlito"/>
              </a:rPr>
              <a:t>processable</a:t>
            </a:r>
            <a:r>
              <a:rPr dirty="0" sz="3200" spc="5">
                <a:latin typeface="Carlito"/>
                <a:cs typeface="Carlito"/>
              </a:rPr>
              <a:t> </a:t>
            </a:r>
            <a:r>
              <a:rPr dirty="0" sz="3200" spc="-20">
                <a:latin typeface="Carlito"/>
                <a:cs typeface="Carlito"/>
              </a:rPr>
              <a:t>format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157" y="461899"/>
            <a:ext cx="35667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Some</a:t>
            </a:r>
            <a:r>
              <a:rPr dirty="0" spc="-55"/>
              <a:t> </a:t>
            </a:r>
            <a:r>
              <a:rPr dirty="0" spc="-15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344424" y="1138427"/>
            <a:ext cx="8784336" cy="4424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7970" y="461899"/>
            <a:ext cx="3526154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More</a:t>
            </a:r>
            <a:r>
              <a:rPr dirty="0" spc="-70"/>
              <a:t> </a:t>
            </a:r>
            <a:r>
              <a:rPr dirty="0" spc="-2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545591" y="1223772"/>
            <a:ext cx="5029200" cy="2802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838200" y="1907653"/>
            <a:ext cx="8007350" cy="3937000"/>
            <a:chOff x="838200" y="1907653"/>
            <a:chExt cx="8007350" cy="3937000"/>
          </a:xfrm>
        </p:grpSpPr>
        <p:sp>
          <p:nvSpPr>
            <p:cNvPr id="5" name="object 5"/>
            <p:cNvSpPr/>
            <p:nvPr/>
          </p:nvSpPr>
          <p:spPr>
            <a:xfrm>
              <a:off x="5785904" y="1907653"/>
              <a:ext cx="3059180" cy="25923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8200" y="4273296"/>
              <a:ext cx="5381244" cy="15712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8341" y="461899"/>
            <a:ext cx="21469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Protocols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988300" cy="40754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443865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rlito"/>
                <a:cs typeface="Carlito"/>
              </a:rPr>
              <a:t>There </a:t>
            </a:r>
            <a:r>
              <a:rPr dirty="0" sz="3200" spc="-15">
                <a:latin typeface="Carlito"/>
                <a:cs typeface="Carlito"/>
              </a:rPr>
              <a:t>are </a:t>
            </a:r>
            <a:r>
              <a:rPr dirty="0" sz="3200" spc="-5">
                <a:latin typeface="Carlito"/>
                <a:cs typeface="Carlito"/>
              </a:rPr>
              <a:t>multiple </a:t>
            </a:r>
            <a:r>
              <a:rPr dirty="0" sz="3200" spc="-15">
                <a:latin typeface="Carlito"/>
                <a:cs typeface="Carlito"/>
              </a:rPr>
              <a:t>protocols </a:t>
            </a:r>
            <a:r>
              <a:rPr dirty="0" sz="3200">
                <a:latin typeface="Carlito"/>
                <a:cs typeface="Carlito"/>
              </a:rPr>
              <a:t>and </a:t>
            </a:r>
            <a:r>
              <a:rPr dirty="0" sz="3200" spc="-10">
                <a:latin typeface="Carlito"/>
                <a:cs typeface="Carlito"/>
              </a:rPr>
              <a:t>transport  </a:t>
            </a:r>
            <a:r>
              <a:rPr dirty="0" sz="3200">
                <a:latin typeface="Carlito"/>
                <a:cs typeface="Carlito"/>
              </a:rPr>
              <a:t>mechanisms </a:t>
            </a:r>
            <a:r>
              <a:rPr dirty="0" sz="3200" spc="-30">
                <a:latin typeface="Carlito"/>
                <a:cs typeface="Carlito"/>
              </a:rPr>
              <a:t>for </a:t>
            </a:r>
            <a:r>
              <a:rPr dirty="0" sz="3200" spc="-5">
                <a:latin typeface="Carlito"/>
                <a:cs typeface="Carlito"/>
              </a:rPr>
              <a:t>web </a:t>
            </a:r>
            <a:r>
              <a:rPr dirty="0" sz="3200">
                <a:latin typeface="Carlito"/>
                <a:cs typeface="Carlito"/>
              </a:rPr>
              <a:t>services- this class will  </a:t>
            </a:r>
            <a:r>
              <a:rPr dirty="0" sz="3200" spc="-20">
                <a:latin typeface="Carlito"/>
                <a:cs typeface="Carlito"/>
              </a:rPr>
              <a:t>focus</a:t>
            </a:r>
            <a:r>
              <a:rPr dirty="0" sz="3200" spc="-10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on:</a:t>
            </a:r>
            <a:endParaRPr sz="3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5">
                <a:latin typeface="Carlito"/>
                <a:cs typeface="Carlito"/>
              </a:rPr>
              <a:t>SOAP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5">
                <a:latin typeface="Carlito"/>
                <a:cs typeface="Carlito"/>
              </a:rPr>
              <a:t>REST</a:t>
            </a:r>
            <a:endParaRPr sz="28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25">
                <a:latin typeface="Carlito"/>
                <a:cs typeface="Carlito"/>
              </a:rPr>
              <a:t>Before </a:t>
            </a:r>
            <a:r>
              <a:rPr dirty="0" sz="3200">
                <a:latin typeface="Carlito"/>
                <a:cs typeface="Carlito"/>
              </a:rPr>
              <a:t>looking </a:t>
            </a:r>
            <a:r>
              <a:rPr dirty="0" sz="3200" spc="-15">
                <a:latin typeface="Carlito"/>
                <a:cs typeface="Carlito"/>
              </a:rPr>
              <a:t>at </a:t>
            </a:r>
            <a:r>
              <a:rPr dirty="0" sz="3200">
                <a:latin typeface="Carlito"/>
                <a:cs typeface="Carlito"/>
              </a:rPr>
              <a:t>these </a:t>
            </a:r>
            <a:r>
              <a:rPr dirty="0" sz="3200" spc="-10">
                <a:latin typeface="Carlito"/>
                <a:cs typeface="Carlito"/>
              </a:rPr>
              <a:t>web </a:t>
            </a:r>
            <a:r>
              <a:rPr dirty="0" sz="3200">
                <a:latin typeface="Carlito"/>
                <a:cs typeface="Carlito"/>
              </a:rPr>
              <a:t>services, </a:t>
            </a:r>
            <a:r>
              <a:rPr dirty="0" sz="3200" spc="-15">
                <a:latin typeface="Carlito"/>
                <a:cs typeface="Carlito"/>
              </a:rPr>
              <a:t>we </a:t>
            </a:r>
            <a:r>
              <a:rPr dirty="0" sz="3200" spc="-5">
                <a:latin typeface="Carlito"/>
                <a:cs typeface="Carlito"/>
              </a:rPr>
              <a:t>need  </a:t>
            </a:r>
            <a:r>
              <a:rPr dirty="0" sz="3200">
                <a:latin typeface="Carlito"/>
                <a:cs typeface="Carlito"/>
              </a:rPr>
              <a:t>a </a:t>
            </a:r>
            <a:r>
              <a:rPr dirty="0" sz="3200" spc="-5">
                <a:latin typeface="Carlito"/>
                <a:cs typeface="Carlito"/>
              </a:rPr>
              <a:t>basic </a:t>
            </a:r>
            <a:r>
              <a:rPr dirty="0" sz="3200" spc="-15">
                <a:latin typeface="Carlito"/>
                <a:cs typeface="Carlito"/>
              </a:rPr>
              <a:t>understanding </a:t>
            </a:r>
            <a:r>
              <a:rPr dirty="0" sz="3200" spc="-5">
                <a:latin typeface="Carlito"/>
                <a:cs typeface="Carlito"/>
              </a:rPr>
              <a:t>of XML </a:t>
            </a:r>
            <a:r>
              <a:rPr dirty="0" sz="3200">
                <a:latin typeface="Carlito"/>
                <a:cs typeface="Carlito"/>
              </a:rPr>
              <a:t>and </a:t>
            </a:r>
            <a:r>
              <a:rPr dirty="0" sz="3200" spc="-5">
                <a:latin typeface="Carlito"/>
                <a:cs typeface="Carlito"/>
              </a:rPr>
              <a:t>XML  Namespaces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0" y="461899"/>
            <a:ext cx="10293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XML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281341"/>
            <a:ext cx="7677784" cy="446722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XML </a:t>
            </a:r>
            <a:r>
              <a:rPr dirty="0" sz="3200" spc="-15">
                <a:latin typeface="Carlito"/>
                <a:cs typeface="Carlito"/>
              </a:rPr>
              <a:t>stands </a:t>
            </a:r>
            <a:r>
              <a:rPr dirty="0" sz="3200" spc="-30">
                <a:latin typeface="Carlito"/>
                <a:cs typeface="Carlito"/>
              </a:rPr>
              <a:t>for </a:t>
            </a:r>
            <a:r>
              <a:rPr dirty="0" sz="3200" spc="-10">
                <a:latin typeface="Carlito"/>
                <a:cs typeface="Carlito"/>
              </a:rPr>
              <a:t>eXtensible Markup</a:t>
            </a:r>
            <a:r>
              <a:rPr dirty="0" sz="3200" spc="20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Language</a:t>
            </a:r>
            <a:endParaRPr sz="3200">
              <a:latin typeface="Carlito"/>
              <a:cs typeface="Carlito"/>
            </a:endParaRPr>
          </a:p>
          <a:p>
            <a:pPr marL="355600" marR="9525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XML </a:t>
            </a:r>
            <a:r>
              <a:rPr dirty="0" sz="3200">
                <a:latin typeface="Carlito"/>
                <a:cs typeface="Carlito"/>
              </a:rPr>
              <a:t>is </a:t>
            </a:r>
            <a:r>
              <a:rPr dirty="0" sz="3200" spc="-5">
                <a:latin typeface="Carlito"/>
                <a:cs typeface="Carlito"/>
              </a:rPr>
              <a:t>designed </a:t>
            </a:r>
            <a:r>
              <a:rPr dirty="0" sz="3200" spc="-20">
                <a:latin typeface="Carlito"/>
                <a:cs typeface="Carlito"/>
              </a:rPr>
              <a:t>to </a:t>
            </a:r>
            <a:r>
              <a:rPr dirty="0" sz="3200" spc="-10">
                <a:latin typeface="Carlito"/>
                <a:cs typeface="Carlito"/>
              </a:rPr>
              <a:t>transport </a:t>
            </a:r>
            <a:r>
              <a:rPr dirty="0" sz="3200">
                <a:latin typeface="Carlito"/>
                <a:cs typeface="Carlito"/>
              </a:rPr>
              <a:t>and </a:t>
            </a:r>
            <a:r>
              <a:rPr dirty="0" sz="3200" spc="-30">
                <a:latin typeface="Carlito"/>
                <a:cs typeface="Carlito"/>
              </a:rPr>
              <a:t>store </a:t>
            </a:r>
            <a:r>
              <a:rPr dirty="0" sz="3200" spc="-15">
                <a:latin typeface="Carlito"/>
                <a:cs typeface="Carlito"/>
              </a:rPr>
              <a:t>data,  </a:t>
            </a:r>
            <a:r>
              <a:rPr dirty="0" sz="3200" spc="-5">
                <a:latin typeface="Carlito"/>
                <a:cs typeface="Carlito"/>
              </a:rPr>
              <a:t>not </a:t>
            </a:r>
            <a:r>
              <a:rPr dirty="0" sz="3200" spc="-25">
                <a:latin typeface="Carlito"/>
                <a:cs typeface="Carlito"/>
              </a:rPr>
              <a:t>to </a:t>
            </a:r>
            <a:r>
              <a:rPr dirty="0" sz="3200" spc="-15">
                <a:latin typeface="Carlito"/>
                <a:cs typeface="Carlito"/>
              </a:rPr>
              <a:t>display</a:t>
            </a:r>
            <a:r>
              <a:rPr dirty="0" sz="3200" spc="65">
                <a:latin typeface="Carlito"/>
                <a:cs typeface="Carlito"/>
              </a:rPr>
              <a:t> </a:t>
            </a:r>
            <a:r>
              <a:rPr dirty="0" sz="3200" spc="-20">
                <a:latin typeface="Carlito"/>
                <a:cs typeface="Carlito"/>
              </a:rPr>
              <a:t>data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XML </a:t>
            </a:r>
            <a:r>
              <a:rPr dirty="0" sz="3200" spc="-10">
                <a:latin typeface="Carlito"/>
                <a:cs typeface="Carlito"/>
              </a:rPr>
              <a:t>tags </a:t>
            </a:r>
            <a:r>
              <a:rPr dirty="0" sz="3200" spc="-15">
                <a:latin typeface="Carlito"/>
                <a:cs typeface="Carlito"/>
              </a:rPr>
              <a:t>are </a:t>
            </a:r>
            <a:r>
              <a:rPr dirty="0" sz="3200" spc="-5">
                <a:latin typeface="Carlito"/>
                <a:cs typeface="Carlito"/>
              </a:rPr>
              <a:t>not</a:t>
            </a:r>
            <a:r>
              <a:rPr dirty="0" sz="3200">
                <a:latin typeface="Carlito"/>
                <a:cs typeface="Carlito"/>
              </a:rPr>
              <a:t> </a:t>
            </a:r>
            <a:r>
              <a:rPr dirty="0" sz="3200" spc="-10">
                <a:latin typeface="Carlito"/>
                <a:cs typeface="Carlito"/>
              </a:rPr>
              <a:t>predefined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XML </a:t>
            </a:r>
            <a:r>
              <a:rPr dirty="0" sz="3200">
                <a:latin typeface="Carlito"/>
                <a:cs typeface="Carlito"/>
              </a:rPr>
              <a:t>is </a:t>
            </a:r>
            <a:r>
              <a:rPr dirty="0" sz="3200" spc="-5">
                <a:latin typeface="Carlito"/>
                <a:cs typeface="Carlito"/>
              </a:rPr>
              <a:t>designed </a:t>
            </a:r>
            <a:r>
              <a:rPr dirty="0" sz="3200" spc="-20">
                <a:latin typeface="Carlito"/>
                <a:cs typeface="Carlito"/>
              </a:rPr>
              <a:t>to </a:t>
            </a:r>
            <a:r>
              <a:rPr dirty="0" sz="3200" spc="-5">
                <a:latin typeface="Carlito"/>
                <a:cs typeface="Carlito"/>
              </a:rPr>
              <a:t>be</a:t>
            </a:r>
            <a:r>
              <a:rPr dirty="0" sz="3200" spc="60">
                <a:latin typeface="Carlito"/>
                <a:cs typeface="Carlito"/>
              </a:rPr>
              <a:t> </a:t>
            </a:r>
            <a:r>
              <a:rPr dirty="0" sz="3200" spc="-10">
                <a:latin typeface="Carlito"/>
                <a:cs typeface="Carlito"/>
              </a:rPr>
              <a:t>self-descriptive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XML </a:t>
            </a:r>
            <a:r>
              <a:rPr dirty="0" sz="3200">
                <a:latin typeface="Carlito"/>
                <a:cs typeface="Carlito"/>
              </a:rPr>
              <a:t>does </a:t>
            </a:r>
            <a:r>
              <a:rPr dirty="0" sz="3200" spc="-5">
                <a:latin typeface="Carlito"/>
                <a:cs typeface="Carlito"/>
              </a:rPr>
              <a:t>not </a:t>
            </a:r>
            <a:r>
              <a:rPr dirty="0" sz="3200">
                <a:latin typeface="Carlito"/>
                <a:cs typeface="Carlito"/>
              </a:rPr>
              <a:t>DO</a:t>
            </a:r>
            <a:r>
              <a:rPr dirty="0" sz="3200" spc="-5">
                <a:latin typeface="Carlito"/>
                <a:cs typeface="Carlito"/>
              </a:rPr>
              <a:t> </a:t>
            </a:r>
            <a:r>
              <a:rPr dirty="0" sz="3200" spc="-10">
                <a:latin typeface="Carlito"/>
                <a:cs typeface="Carlito"/>
              </a:rPr>
              <a:t>anything.</a:t>
            </a:r>
            <a:endParaRPr sz="3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rlito"/>
                <a:cs typeface="Carlito"/>
              </a:rPr>
              <a:t>It is </a:t>
            </a:r>
            <a:r>
              <a:rPr dirty="0" sz="2800" spc="-20">
                <a:latin typeface="Carlito"/>
                <a:cs typeface="Carlito"/>
              </a:rPr>
              <a:t>just </a:t>
            </a:r>
            <a:r>
              <a:rPr dirty="0" sz="2800" spc="-15">
                <a:latin typeface="Carlito"/>
                <a:cs typeface="Carlito"/>
              </a:rPr>
              <a:t>information wrapped </a:t>
            </a:r>
            <a:r>
              <a:rPr dirty="0" sz="2800" spc="-5">
                <a:latin typeface="Carlito"/>
                <a:cs typeface="Carlito"/>
              </a:rPr>
              <a:t>in</a:t>
            </a:r>
            <a:r>
              <a:rPr dirty="0" sz="2800" spc="13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tags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rlito"/>
                <a:cs typeface="Carlito"/>
              </a:rPr>
              <a:t>Need </a:t>
            </a:r>
            <a:r>
              <a:rPr dirty="0" sz="2800" spc="-15">
                <a:latin typeface="Carlito"/>
                <a:cs typeface="Carlito"/>
              </a:rPr>
              <a:t>software to </a:t>
            </a:r>
            <a:r>
              <a:rPr dirty="0" sz="2800" spc="-10">
                <a:latin typeface="Carlito"/>
                <a:cs typeface="Carlito"/>
              </a:rPr>
              <a:t>send, </a:t>
            </a:r>
            <a:r>
              <a:rPr dirty="0" sz="2800" spc="-15">
                <a:latin typeface="Carlito"/>
                <a:cs typeface="Carlito"/>
              </a:rPr>
              <a:t>receive </a:t>
            </a:r>
            <a:r>
              <a:rPr dirty="0" sz="2800" spc="-5">
                <a:latin typeface="Carlito"/>
                <a:cs typeface="Carlito"/>
              </a:rPr>
              <a:t>or </a:t>
            </a:r>
            <a:r>
              <a:rPr dirty="0" sz="2800" spc="-15">
                <a:latin typeface="Carlito"/>
                <a:cs typeface="Carlito"/>
              </a:rPr>
              <a:t>display</a:t>
            </a:r>
            <a:r>
              <a:rPr dirty="0" sz="2800" spc="85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it.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5317" y="461899"/>
            <a:ext cx="32918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XML</a:t>
            </a:r>
            <a:r>
              <a:rPr dirty="0" spc="-55"/>
              <a:t> </a:t>
            </a:r>
            <a:r>
              <a:rPr dirty="0" spc="-2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143000"/>
            <a:ext cx="3162300" cy="5076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86275" y="1391411"/>
            <a:ext cx="3771900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229" y="461899"/>
            <a:ext cx="39414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Another</a:t>
            </a:r>
            <a:r>
              <a:rPr dirty="0" spc="-55"/>
              <a:t> </a:t>
            </a:r>
            <a:r>
              <a:rPr dirty="0" spc="-15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6377" y="1447800"/>
            <a:ext cx="5927090" cy="2514600"/>
            <a:chOff x="1496377" y="1447800"/>
            <a:chExt cx="5927090" cy="2514600"/>
          </a:xfrm>
        </p:grpSpPr>
        <p:sp>
          <p:nvSpPr>
            <p:cNvPr id="4" name="object 4"/>
            <p:cNvSpPr/>
            <p:nvPr/>
          </p:nvSpPr>
          <p:spPr>
            <a:xfrm>
              <a:off x="1501139" y="2286000"/>
              <a:ext cx="800100" cy="838200"/>
            </a:xfrm>
            <a:custGeom>
              <a:avLst/>
              <a:gdLst/>
              <a:ahLst/>
              <a:cxnLst/>
              <a:rect l="l" t="t" r="r" b="b"/>
              <a:pathLst>
                <a:path w="800100" h="838200">
                  <a:moveTo>
                    <a:pt x="800099" y="838200"/>
                  </a:moveTo>
                  <a:lnTo>
                    <a:pt x="728180" y="837125"/>
                  </a:lnTo>
                  <a:lnTo>
                    <a:pt x="660494" y="834029"/>
                  </a:lnTo>
                  <a:lnTo>
                    <a:pt x="598169" y="829098"/>
                  </a:lnTo>
                  <a:lnTo>
                    <a:pt x="542337" y="822520"/>
                  </a:lnTo>
                  <a:lnTo>
                    <a:pt x="494124" y="814485"/>
                  </a:lnTo>
                  <a:lnTo>
                    <a:pt x="454659" y="805180"/>
                  </a:lnTo>
                  <a:lnTo>
                    <a:pt x="406494" y="783511"/>
                  </a:lnTo>
                  <a:lnTo>
                    <a:pt x="400049" y="771525"/>
                  </a:lnTo>
                  <a:lnTo>
                    <a:pt x="400049" y="485775"/>
                  </a:lnTo>
                  <a:lnTo>
                    <a:pt x="393605" y="473788"/>
                  </a:lnTo>
                  <a:lnTo>
                    <a:pt x="345439" y="452120"/>
                  </a:lnTo>
                  <a:lnTo>
                    <a:pt x="305975" y="442814"/>
                  </a:lnTo>
                  <a:lnTo>
                    <a:pt x="257762" y="434779"/>
                  </a:lnTo>
                  <a:lnTo>
                    <a:pt x="201929" y="428201"/>
                  </a:lnTo>
                  <a:lnTo>
                    <a:pt x="139605" y="423270"/>
                  </a:lnTo>
                  <a:lnTo>
                    <a:pt x="71919" y="420174"/>
                  </a:lnTo>
                  <a:lnTo>
                    <a:pt x="0" y="419100"/>
                  </a:lnTo>
                  <a:lnTo>
                    <a:pt x="71919" y="418025"/>
                  </a:lnTo>
                  <a:lnTo>
                    <a:pt x="139605" y="414929"/>
                  </a:lnTo>
                  <a:lnTo>
                    <a:pt x="201929" y="409998"/>
                  </a:lnTo>
                  <a:lnTo>
                    <a:pt x="257762" y="403420"/>
                  </a:lnTo>
                  <a:lnTo>
                    <a:pt x="305975" y="395385"/>
                  </a:lnTo>
                  <a:lnTo>
                    <a:pt x="345439" y="386080"/>
                  </a:lnTo>
                  <a:lnTo>
                    <a:pt x="393605" y="364411"/>
                  </a:lnTo>
                  <a:lnTo>
                    <a:pt x="400049" y="352425"/>
                  </a:lnTo>
                  <a:lnTo>
                    <a:pt x="400049" y="66675"/>
                  </a:lnTo>
                  <a:lnTo>
                    <a:pt x="406494" y="54688"/>
                  </a:lnTo>
                  <a:lnTo>
                    <a:pt x="454659" y="33020"/>
                  </a:lnTo>
                  <a:lnTo>
                    <a:pt x="494124" y="23714"/>
                  </a:lnTo>
                  <a:lnTo>
                    <a:pt x="542337" y="15679"/>
                  </a:lnTo>
                  <a:lnTo>
                    <a:pt x="598170" y="9101"/>
                  </a:lnTo>
                  <a:lnTo>
                    <a:pt x="660494" y="4170"/>
                  </a:lnTo>
                  <a:lnTo>
                    <a:pt x="728180" y="1074"/>
                  </a:lnTo>
                  <a:lnTo>
                    <a:pt x="800099" y="0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04999" y="1447800"/>
              <a:ext cx="5518404" cy="2514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26681" y="1934946"/>
            <a:ext cx="281305" cy="15214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">
                <a:latin typeface="Arial"/>
                <a:cs typeface="Arial"/>
              </a:rPr>
              <a:t>Login is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parent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8085" y="2128773"/>
            <a:ext cx="977900" cy="1138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start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"/>
              <a:cs typeface="Arial"/>
            </a:endParaRPr>
          </a:p>
          <a:p>
            <a:pPr marL="201295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end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tag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63162" y="2237104"/>
            <a:ext cx="666115" cy="942340"/>
          </a:xfrm>
          <a:custGeom>
            <a:avLst/>
            <a:gdLst/>
            <a:ahLst/>
            <a:cxnLst/>
            <a:rect l="l" t="t" r="r" b="b"/>
            <a:pathLst>
              <a:path w="666114" h="942339">
                <a:moveTo>
                  <a:pt x="443738" y="45847"/>
                </a:moveTo>
                <a:lnTo>
                  <a:pt x="56197" y="45847"/>
                </a:lnTo>
                <a:lnTo>
                  <a:pt x="100838" y="19812"/>
                </a:lnTo>
                <a:lnTo>
                  <a:pt x="105537" y="17145"/>
                </a:lnTo>
                <a:lnTo>
                  <a:pt x="107188" y="11049"/>
                </a:lnTo>
                <a:lnTo>
                  <a:pt x="104394" y="6350"/>
                </a:lnTo>
                <a:lnTo>
                  <a:pt x="101600" y="1524"/>
                </a:lnTo>
                <a:lnTo>
                  <a:pt x="95504" y="0"/>
                </a:lnTo>
                <a:lnTo>
                  <a:pt x="90805" y="2794"/>
                </a:lnTo>
                <a:lnTo>
                  <a:pt x="0" y="55753"/>
                </a:lnTo>
                <a:lnTo>
                  <a:pt x="90805" y="108712"/>
                </a:lnTo>
                <a:lnTo>
                  <a:pt x="95504" y="111506"/>
                </a:lnTo>
                <a:lnTo>
                  <a:pt x="101600" y="109982"/>
                </a:lnTo>
                <a:lnTo>
                  <a:pt x="104394" y="105156"/>
                </a:lnTo>
                <a:lnTo>
                  <a:pt x="107188" y="100457"/>
                </a:lnTo>
                <a:lnTo>
                  <a:pt x="105537" y="94361"/>
                </a:lnTo>
                <a:lnTo>
                  <a:pt x="100838" y="91694"/>
                </a:lnTo>
                <a:lnTo>
                  <a:pt x="56197" y="65659"/>
                </a:lnTo>
                <a:lnTo>
                  <a:pt x="443738" y="65659"/>
                </a:lnTo>
                <a:lnTo>
                  <a:pt x="443738" y="45847"/>
                </a:lnTo>
                <a:close/>
              </a:path>
              <a:path w="666114" h="942339">
                <a:moveTo>
                  <a:pt x="665607" y="876427"/>
                </a:moveTo>
                <a:lnTo>
                  <a:pt x="208597" y="876427"/>
                </a:lnTo>
                <a:lnTo>
                  <a:pt x="253238" y="850392"/>
                </a:lnTo>
                <a:lnTo>
                  <a:pt x="257937" y="847725"/>
                </a:lnTo>
                <a:lnTo>
                  <a:pt x="259588" y="841629"/>
                </a:lnTo>
                <a:lnTo>
                  <a:pt x="256794" y="836930"/>
                </a:lnTo>
                <a:lnTo>
                  <a:pt x="254000" y="832104"/>
                </a:lnTo>
                <a:lnTo>
                  <a:pt x="247904" y="830580"/>
                </a:lnTo>
                <a:lnTo>
                  <a:pt x="243205" y="833374"/>
                </a:lnTo>
                <a:lnTo>
                  <a:pt x="152400" y="886333"/>
                </a:lnTo>
                <a:lnTo>
                  <a:pt x="243205" y="939292"/>
                </a:lnTo>
                <a:lnTo>
                  <a:pt x="247904" y="942086"/>
                </a:lnTo>
                <a:lnTo>
                  <a:pt x="254000" y="940562"/>
                </a:lnTo>
                <a:lnTo>
                  <a:pt x="256794" y="935736"/>
                </a:lnTo>
                <a:lnTo>
                  <a:pt x="259588" y="931037"/>
                </a:lnTo>
                <a:lnTo>
                  <a:pt x="257937" y="924941"/>
                </a:lnTo>
                <a:lnTo>
                  <a:pt x="253238" y="922274"/>
                </a:lnTo>
                <a:lnTo>
                  <a:pt x="208597" y="896239"/>
                </a:lnTo>
                <a:lnTo>
                  <a:pt x="665607" y="896239"/>
                </a:lnTo>
                <a:lnTo>
                  <a:pt x="665607" y="87642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7408" y="2481148"/>
            <a:ext cx="640651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>
                <a:solidFill>
                  <a:srgbClr val="17375E"/>
                </a:solidFill>
                <a:latin typeface="Carlito"/>
                <a:cs typeface="Carlito"/>
              </a:rPr>
              <a:t>Follow </a:t>
            </a:r>
            <a:r>
              <a:rPr dirty="0" sz="4400">
                <a:solidFill>
                  <a:srgbClr val="17375E"/>
                </a:solidFill>
                <a:latin typeface="Carlito"/>
                <a:cs typeface="Carlito"/>
              </a:rPr>
              <a:t>Along with the</a:t>
            </a:r>
            <a:r>
              <a:rPr dirty="0" sz="4400" spc="-65">
                <a:solidFill>
                  <a:srgbClr val="17375E"/>
                </a:solidFill>
                <a:latin typeface="Carlito"/>
                <a:cs typeface="Carlito"/>
              </a:rPr>
              <a:t> </a:t>
            </a:r>
            <a:r>
              <a:rPr dirty="0" sz="4400" spc="-5">
                <a:solidFill>
                  <a:srgbClr val="17375E"/>
                </a:solidFill>
                <a:latin typeface="Carlito"/>
                <a:cs typeface="Carlito"/>
              </a:rPr>
              <a:t>Slides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35623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Slides </a:t>
            </a:r>
            <a:r>
              <a:rPr dirty="0" spc="-10"/>
              <a:t>are </a:t>
            </a:r>
            <a:r>
              <a:rPr dirty="0" spc="-15"/>
              <a:t>located </a:t>
            </a:r>
            <a:r>
              <a:rPr dirty="0" spc="-5"/>
              <a:t>on </a:t>
            </a:r>
            <a:r>
              <a:rPr dirty="0"/>
              <a:t>the </a:t>
            </a:r>
            <a:r>
              <a:rPr dirty="0" spc="-10"/>
              <a:t>Shared  Drive at:</a:t>
            </a:r>
            <a:r>
              <a:rPr dirty="0" spc="-65"/>
              <a:t> </a:t>
            </a:r>
            <a:r>
              <a:rPr dirty="0" spc="-5">
                <a:solidFill>
                  <a:srgbClr val="2E51A2"/>
                </a:solidFill>
              </a:rPr>
              <a:t>\\nsx0862-dm08\AED-FTD\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370" y="461899"/>
            <a:ext cx="39846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XML </a:t>
            </a:r>
            <a:r>
              <a:rPr dirty="0" spc="-30"/>
              <a:t>Syntax</a:t>
            </a:r>
            <a:r>
              <a:rPr dirty="0" spc="-40"/>
              <a:t> </a:t>
            </a:r>
            <a:r>
              <a:rPr dirty="0" spc="-10"/>
              <a:t>Rules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273172"/>
            <a:ext cx="7302500" cy="4869180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All </a:t>
            </a:r>
            <a:r>
              <a:rPr dirty="0" sz="3200">
                <a:latin typeface="Carlito"/>
                <a:cs typeface="Carlito"/>
              </a:rPr>
              <a:t>XML </a:t>
            </a:r>
            <a:r>
              <a:rPr dirty="0" sz="3200" spc="-5">
                <a:latin typeface="Carlito"/>
                <a:cs typeface="Carlito"/>
              </a:rPr>
              <a:t>Elements </a:t>
            </a:r>
            <a:r>
              <a:rPr dirty="0" sz="3200" spc="-10">
                <a:latin typeface="Carlito"/>
                <a:cs typeface="Carlito"/>
              </a:rPr>
              <a:t>Must </a:t>
            </a:r>
            <a:r>
              <a:rPr dirty="0" sz="3200" spc="-25">
                <a:latin typeface="Carlito"/>
                <a:cs typeface="Carlito"/>
              </a:rPr>
              <a:t>Have </a:t>
            </a:r>
            <a:r>
              <a:rPr dirty="0" sz="3200">
                <a:latin typeface="Carlito"/>
                <a:cs typeface="Carlito"/>
              </a:rPr>
              <a:t>a </a:t>
            </a:r>
            <a:r>
              <a:rPr dirty="0" sz="3200" spc="-5">
                <a:latin typeface="Carlito"/>
                <a:cs typeface="Carlito"/>
              </a:rPr>
              <a:t>Closing</a:t>
            </a:r>
            <a:r>
              <a:rPr dirty="0" sz="3200" spc="35">
                <a:latin typeface="Carlito"/>
                <a:cs typeface="Carlito"/>
              </a:rPr>
              <a:t> </a:t>
            </a:r>
            <a:r>
              <a:rPr dirty="0" sz="3200" spc="-85">
                <a:latin typeface="Carlito"/>
                <a:cs typeface="Carlito"/>
              </a:rPr>
              <a:t>Tag</a:t>
            </a:r>
            <a:endParaRPr sz="3200">
              <a:latin typeface="Carlito"/>
              <a:cs typeface="Carlito"/>
            </a:endParaRPr>
          </a:p>
          <a:p>
            <a:pPr lvl="1" marL="1155700" indent="-2292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156335" algn="l"/>
              </a:tabLst>
            </a:pPr>
            <a:r>
              <a:rPr dirty="0" sz="2400" spc="-5">
                <a:latin typeface="Carlito"/>
                <a:cs typeface="Carlito"/>
              </a:rPr>
              <a:t>&lt;p&gt;This </a:t>
            </a:r>
            <a:r>
              <a:rPr dirty="0" sz="2400">
                <a:latin typeface="Carlito"/>
                <a:cs typeface="Carlito"/>
              </a:rPr>
              <a:t>is</a:t>
            </a:r>
            <a:r>
              <a:rPr dirty="0" sz="2400" spc="-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incorrect.</a:t>
            </a:r>
            <a:endParaRPr sz="2400">
              <a:latin typeface="Carlito"/>
              <a:cs typeface="Carlito"/>
            </a:endParaRPr>
          </a:p>
          <a:p>
            <a:pPr lvl="1" marL="1155700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dirty="0" sz="2400" spc="-5">
                <a:latin typeface="Carlito"/>
                <a:cs typeface="Carlito"/>
              </a:rPr>
              <a:t>&lt;p&gt;This </a:t>
            </a:r>
            <a:r>
              <a:rPr dirty="0" sz="2400">
                <a:latin typeface="Carlito"/>
                <a:cs typeface="Carlito"/>
              </a:rPr>
              <a:t>is a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correct.&lt;/p&gt;</a:t>
            </a:r>
            <a:endParaRPr sz="2400">
              <a:latin typeface="Carlito"/>
              <a:cs typeface="Carlito"/>
            </a:endParaRPr>
          </a:p>
          <a:p>
            <a:pPr lvl="1" marL="1155700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dirty="0" sz="2400" spc="-5">
                <a:latin typeface="Carlito"/>
                <a:cs typeface="Carlito"/>
              </a:rPr>
              <a:t>&lt;p&gt;&lt;/p&gt; </a:t>
            </a:r>
            <a:r>
              <a:rPr dirty="0" sz="2400">
                <a:latin typeface="Carlito"/>
                <a:cs typeface="Carlito"/>
              </a:rPr>
              <a:t>&amp; &lt;p </a:t>
            </a:r>
            <a:r>
              <a:rPr dirty="0" sz="2400" spc="-5">
                <a:latin typeface="Carlito"/>
                <a:cs typeface="Carlito"/>
              </a:rPr>
              <a:t>/&gt; </a:t>
            </a:r>
            <a:r>
              <a:rPr dirty="0" sz="2400" spc="-15">
                <a:latin typeface="Carlito"/>
                <a:cs typeface="Carlito"/>
              </a:rPr>
              <a:t>are </a:t>
            </a:r>
            <a:r>
              <a:rPr dirty="0" sz="2400">
                <a:latin typeface="Carlito"/>
                <a:cs typeface="Carlito"/>
              </a:rPr>
              <a:t>also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correct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XML </a:t>
            </a:r>
            <a:r>
              <a:rPr dirty="0" sz="3200" spc="-65">
                <a:latin typeface="Carlito"/>
                <a:cs typeface="Carlito"/>
              </a:rPr>
              <a:t>Tags </a:t>
            </a:r>
            <a:r>
              <a:rPr dirty="0" sz="3200" spc="-10">
                <a:latin typeface="Carlito"/>
                <a:cs typeface="Carlito"/>
              </a:rPr>
              <a:t>are </a:t>
            </a:r>
            <a:r>
              <a:rPr dirty="0" sz="3200" spc="-5">
                <a:latin typeface="Carlito"/>
                <a:cs typeface="Carlito"/>
              </a:rPr>
              <a:t>Case</a:t>
            </a:r>
            <a:r>
              <a:rPr dirty="0" sz="3200" spc="60">
                <a:latin typeface="Carlito"/>
                <a:cs typeface="Carlito"/>
              </a:rPr>
              <a:t> </a:t>
            </a:r>
            <a:r>
              <a:rPr dirty="0" sz="3200" spc="-10">
                <a:latin typeface="Carlito"/>
                <a:cs typeface="Carlito"/>
              </a:rPr>
              <a:t>Sensitive</a:t>
            </a:r>
            <a:endParaRPr sz="3200">
              <a:latin typeface="Carlito"/>
              <a:cs typeface="Carlito"/>
            </a:endParaRPr>
          </a:p>
          <a:p>
            <a:pPr lvl="1" marL="1155700" indent="-2292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156335" algn="l"/>
              </a:tabLst>
            </a:pPr>
            <a:r>
              <a:rPr dirty="0" sz="2400" spc="-5">
                <a:latin typeface="Carlito"/>
                <a:cs typeface="Carlito"/>
              </a:rPr>
              <a:t>&lt;</a:t>
            </a:r>
            <a:r>
              <a:rPr dirty="0" sz="2400" spc="-5" b="1">
                <a:solidFill>
                  <a:srgbClr val="FF0000"/>
                </a:solidFill>
                <a:latin typeface="Carlito"/>
                <a:cs typeface="Carlito"/>
              </a:rPr>
              <a:t>M</a:t>
            </a:r>
            <a:r>
              <a:rPr dirty="0" sz="2400" spc="-5">
                <a:latin typeface="Carlito"/>
                <a:cs typeface="Carlito"/>
              </a:rPr>
              <a:t>essage&gt;This </a:t>
            </a:r>
            <a:r>
              <a:rPr dirty="0" sz="2400">
                <a:latin typeface="Carlito"/>
                <a:cs typeface="Carlito"/>
              </a:rPr>
              <a:t>is</a:t>
            </a:r>
            <a:r>
              <a:rPr dirty="0" sz="2400" spc="-1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incorrect&lt;/</a:t>
            </a:r>
            <a:r>
              <a:rPr dirty="0" sz="2400" spc="-5" b="1">
                <a:solidFill>
                  <a:srgbClr val="FF0000"/>
                </a:solidFill>
                <a:latin typeface="Carlito"/>
                <a:cs typeface="Carlito"/>
              </a:rPr>
              <a:t>m</a:t>
            </a:r>
            <a:r>
              <a:rPr dirty="0" sz="2400" spc="-5">
                <a:latin typeface="Carlito"/>
                <a:cs typeface="Carlito"/>
              </a:rPr>
              <a:t>essage&gt;</a:t>
            </a:r>
            <a:endParaRPr sz="2400">
              <a:latin typeface="Carlito"/>
              <a:cs typeface="Carlito"/>
            </a:endParaRPr>
          </a:p>
          <a:p>
            <a:pPr lvl="1" marL="1155700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dirty="0" sz="2400" spc="-5">
                <a:latin typeface="Carlito"/>
                <a:cs typeface="Carlito"/>
              </a:rPr>
              <a:t>&lt;message&gt;This </a:t>
            </a:r>
            <a:r>
              <a:rPr dirty="0" sz="2400">
                <a:latin typeface="Carlito"/>
                <a:cs typeface="Carlito"/>
              </a:rPr>
              <a:t>is</a:t>
            </a:r>
            <a:r>
              <a:rPr dirty="0" sz="2400" spc="-10">
                <a:latin typeface="Carlito"/>
                <a:cs typeface="Carlito"/>
              </a:rPr>
              <a:t> correct&lt;/message&gt;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XML Elements </a:t>
            </a:r>
            <a:r>
              <a:rPr dirty="0" sz="3200" spc="-10">
                <a:latin typeface="Carlito"/>
                <a:cs typeface="Carlito"/>
              </a:rPr>
              <a:t>Must </a:t>
            </a:r>
            <a:r>
              <a:rPr dirty="0" sz="3200" spc="-5">
                <a:latin typeface="Carlito"/>
                <a:cs typeface="Carlito"/>
              </a:rPr>
              <a:t>be </a:t>
            </a:r>
            <a:r>
              <a:rPr dirty="0" sz="3200" spc="-10">
                <a:latin typeface="Carlito"/>
                <a:cs typeface="Carlito"/>
              </a:rPr>
              <a:t>Properly</a:t>
            </a:r>
            <a:r>
              <a:rPr dirty="0" sz="3200">
                <a:latin typeface="Carlito"/>
                <a:cs typeface="Carlito"/>
              </a:rPr>
              <a:t> </a:t>
            </a:r>
            <a:r>
              <a:rPr dirty="0" sz="3200" spc="-15">
                <a:latin typeface="Carlito"/>
                <a:cs typeface="Carlito"/>
              </a:rPr>
              <a:t>Nested</a:t>
            </a:r>
            <a:endParaRPr sz="3200">
              <a:latin typeface="Carlito"/>
              <a:cs typeface="Carlito"/>
            </a:endParaRPr>
          </a:p>
          <a:p>
            <a:pPr lvl="1" marL="1155700" indent="-2292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156335" algn="l"/>
              </a:tabLst>
            </a:pPr>
            <a:r>
              <a:rPr dirty="0" sz="2400" spc="-5">
                <a:latin typeface="Carlito"/>
                <a:cs typeface="Carlito"/>
              </a:rPr>
              <a:t>&lt;b&gt;&lt;i&gt;This </a:t>
            </a:r>
            <a:r>
              <a:rPr dirty="0" sz="2400">
                <a:latin typeface="Carlito"/>
                <a:cs typeface="Carlito"/>
              </a:rPr>
              <a:t>is</a:t>
            </a:r>
            <a:r>
              <a:rPr dirty="0" sz="2400" spc="1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incorrect&lt;/b&gt;&lt;/i&gt;</a:t>
            </a:r>
            <a:endParaRPr sz="2400">
              <a:latin typeface="Carlito"/>
              <a:cs typeface="Carlito"/>
            </a:endParaRPr>
          </a:p>
          <a:p>
            <a:pPr lvl="1" marL="1155700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dirty="0" sz="2400" spc="-5">
                <a:latin typeface="Carlito"/>
                <a:cs typeface="Carlito"/>
              </a:rPr>
              <a:t>&lt;b&gt;&lt;i&gt;This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bold</a:t>
            </a:r>
            <a:r>
              <a:rPr dirty="0" sz="2400" spc="-1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correct&lt;/i&gt;&lt;/b&gt;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950" y="461899"/>
            <a:ext cx="38487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XML </a:t>
            </a:r>
            <a:r>
              <a:rPr dirty="0"/>
              <a:t>Rules</a:t>
            </a:r>
            <a:r>
              <a:rPr dirty="0" spc="-55"/>
              <a:t> </a:t>
            </a:r>
            <a:r>
              <a:rPr dirty="0" spc="-15"/>
              <a:t>(cont)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122094"/>
            <a:ext cx="7552690" cy="505714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XML Documents </a:t>
            </a:r>
            <a:r>
              <a:rPr dirty="0" sz="3200" spc="-10">
                <a:latin typeface="Carlito"/>
                <a:cs typeface="Carlito"/>
              </a:rPr>
              <a:t>Must </a:t>
            </a:r>
            <a:r>
              <a:rPr dirty="0" sz="3200" spc="-25">
                <a:latin typeface="Carlito"/>
                <a:cs typeface="Carlito"/>
              </a:rPr>
              <a:t>Have </a:t>
            </a:r>
            <a:r>
              <a:rPr dirty="0" sz="3200">
                <a:latin typeface="Carlito"/>
                <a:cs typeface="Carlito"/>
              </a:rPr>
              <a:t>a </a:t>
            </a:r>
            <a:r>
              <a:rPr dirty="0" sz="3200" spc="-15">
                <a:latin typeface="Carlito"/>
                <a:cs typeface="Carlito"/>
              </a:rPr>
              <a:t>Root</a:t>
            </a:r>
            <a:r>
              <a:rPr dirty="0" sz="3200" spc="20">
                <a:latin typeface="Carlito"/>
                <a:cs typeface="Carlito"/>
              </a:rPr>
              <a:t> </a:t>
            </a:r>
            <a:r>
              <a:rPr dirty="0" sz="3200" spc="-10">
                <a:latin typeface="Carlito"/>
                <a:cs typeface="Carlito"/>
              </a:rPr>
              <a:t>Element</a:t>
            </a:r>
            <a:endParaRPr sz="32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620"/>
              </a:spcBef>
            </a:pPr>
            <a:r>
              <a:rPr dirty="0" sz="2400" spc="-10">
                <a:latin typeface="Carlito"/>
                <a:cs typeface="Carlito"/>
              </a:rPr>
              <a:t>&lt;root&gt;</a:t>
            </a:r>
            <a:endParaRPr sz="2400">
              <a:latin typeface="Carlito"/>
              <a:cs typeface="Carlito"/>
            </a:endParaRPr>
          </a:p>
          <a:p>
            <a:pPr marL="106426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Carlito"/>
                <a:cs typeface="Carlito"/>
              </a:rPr>
              <a:t>&lt;child&gt;</a:t>
            </a:r>
            <a:endParaRPr sz="2400">
              <a:latin typeface="Carlito"/>
              <a:cs typeface="Carlito"/>
            </a:endParaRPr>
          </a:p>
          <a:p>
            <a:pPr marL="1199515">
              <a:lnSpc>
                <a:spcPct val="100000"/>
              </a:lnSpc>
              <a:spcBef>
                <a:spcPts val="575"/>
              </a:spcBef>
            </a:pPr>
            <a:r>
              <a:rPr dirty="0" sz="2400" spc="-10">
                <a:latin typeface="Carlito"/>
                <a:cs typeface="Carlito"/>
              </a:rPr>
              <a:t>&lt;subchild&gt;.....&lt;/subchild&gt;</a:t>
            </a:r>
            <a:endParaRPr sz="2400">
              <a:latin typeface="Carlito"/>
              <a:cs typeface="Carlito"/>
            </a:endParaRPr>
          </a:p>
          <a:p>
            <a:pPr marL="1064260">
              <a:lnSpc>
                <a:spcPct val="100000"/>
              </a:lnSpc>
              <a:spcBef>
                <a:spcPts val="575"/>
              </a:spcBef>
            </a:pPr>
            <a:r>
              <a:rPr dirty="0" sz="2400" spc="-10">
                <a:latin typeface="Carlito"/>
                <a:cs typeface="Carlito"/>
              </a:rPr>
              <a:t>&lt;/child&gt;</a:t>
            </a:r>
            <a:endParaRPr sz="24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dirty="0" sz="2400" spc="-10">
                <a:latin typeface="Carlito"/>
                <a:cs typeface="Carlito"/>
              </a:rPr>
              <a:t>&lt;/root&gt;</a:t>
            </a:r>
            <a:endParaRPr sz="2400">
              <a:latin typeface="Carlito"/>
              <a:cs typeface="Carlito"/>
            </a:endParaRPr>
          </a:p>
          <a:p>
            <a:pPr marL="355600" marR="120014" indent="-3435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Only </a:t>
            </a:r>
            <a:r>
              <a:rPr dirty="0" sz="3200">
                <a:latin typeface="Carlito"/>
                <a:cs typeface="Carlito"/>
              </a:rPr>
              <a:t>the </a:t>
            </a:r>
            <a:r>
              <a:rPr dirty="0" sz="3200" spc="-15">
                <a:latin typeface="Carlito"/>
                <a:cs typeface="Carlito"/>
              </a:rPr>
              <a:t>characters </a:t>
            </a:r>
            <a:r>
              <a:rPr dirty="0" sz="3200" spc="-5">
                <a:latin typeface="Carlito"/>
                <a:cs typeface="Carlito"/>
              </a:rPr>
              <a:t>"&lt;" </a:t>
            </a:r>
            <a:r>
              <a:rPr dirty="0" sz="3200">
                <a:latin typeface="Carlito"/>
                <a:cs typeface="Carlito"/>
              </a:rPr>
              <a:t>and "&amp;" </a:t>
            </a:r>
            <a:r>
              <a:rPr dirty="0" sz="3200" spc="-15">
                <a:latin typeface="Carlito"/>
                <a:cs typeface="Carlito"/>
              </a:rPr>
              <a:t>are </a:t>
            </a:r>
            <a:r>
              <a:rPr dirty="0" sz="3200" spc="-10">
                <a:latin typeface="Carlito"/>
                <a:cs typeface="Carlito"/>
              </a:rPr>
              <a:t>strictly  illegal </a:t>
            </a:r>
            <a:r>
              <a:rPr dirty="0" sz="3200">
                <a:latin typeface="Carlito"/>
                <a:cs typeface="Carlito"/>
              </a:rPr>
              <a:t>in</a:t>
            </a:r>
            <a:r>
              <a:rPr dirty="0" sz="3200" spc="15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XML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&lt;!-- </a:t>
            </a:r>
            <a:r>
              <a:rPr dirty="0" sz="3200" spc="-5">
                <a:latin typeface="Carlito"/>
                <a:cs typeface="Carlito"/>
              </a:rPr>
              <a:t>This </a:t>
            </a:r>
            <a:r>
              <a:rPr dirty="0" sz="3200">
                <a:latin typeface="Carlito"/>
                <a:cs typeface="Carlito"/>
              </a:rPr>
              <a:t>is a </a:t>
            </a:r>
            <a:r>
              <a:rPr dirty="0" sz="3200" spc="-10">
                <a:latin typeface="Carlito"/>
                <a:cs typeface="Carlito"/>
              </a:rPr>
              <a:t>comment</a:t>
            </a:r>
            <a:r>
              <a:rPr dirty="0" sz="3200" spc="-15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--&gt;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White-space </a:t>
            </a:r>
            <a:r>
              <a:rPr dirty="0" sz="3200">
                <a:latin typeface="Carlito"/>
                <a:cs typeface="Carlito"/>
              </a:rPr>
              <a:t>is </a:t>
            </a:r>
            <a:r>
              <a:rPr dirty="0" sz="3200" spc="-5">
                <a:latin typeface="Carlito"/>
                <a:cs typeface="Carlito"/>
              </a:rPr>
              <a:t>Preserved </a:t>
            </a:r>
            <a:r>
              <a:rPr dirty="0" sz="3200">
                <a:latin typeface="Carlito"/>
                <a:cs typeface="Carlito"/>
              </a:rPr>
              <a:t>in</a:t>
            </a:r>
            <a:r>
              <a:rPr dirty="0" sz="3200" spc="-40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XML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1560" y="461899"/>
            <a:ext cx="55003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Elements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 spc="-2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6438265" cy="168465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20">
                <a:latin typeface="Carlito"/>
                <a:cs typeface="Carlito"/>
              </a:rPr>
              <a:t>Bookstore </a:t>
            </a:r>
            <a:r>
              <a:rPr dirty="0" sz="3200" spc="-5">
                <a:latin typeface="Carlito"/>
                <a:cs typeface="Carlito"/>
              </a:rPr>
              <a:t>has </a:t>
            </a:r>
            <a:r>
              <a:rPr dirty="0" sz="3200">
                <a:latin typeface="Carlito"/>
                <a:cs typeface="Carlito"/>
              </a:rPr>
              <a:t>an </a:t>
            </a:r>
            <a:r>
              <a:rPr dirty="0" sz="3200" spc="-5">
                <a:latin typeface="Carlito"/>
                <a:cs typeface="Carlito"/>
              </a:rPr>
              <a:t>element</a:t>
            </a:r>
            <a:r>
              <a:rPr dirty="0" sz="3200" spc="-15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book</a:t>
            </a:r>
            <a:endParaRPr sz="32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Book </a:t>
            </a:r>
            <a:r>
              <a:rPr dirty="0" sz="3200" spc="-5">
                <a:latin typeface="Carlito"/>
                <a:cs typeface="Carlito"/>
              </a:rPr>
              <a:t>has </a:t>
            </a:r>
            <a:r>
              <a:rPr dirty="0" sz="3200">
                <a:latin typeface="Carlito"/>
                <a:cs typeface="Carlito"/>
              </a:rPr>
              <a:t>an </a:t>
            </a:r>
            <a:r>
              <a:rPr dirty="0" sz="3200" spc="-20">
                <a:latin typeface="Carlito"/>
                <a:cs typeface="Carlito"/>
              </a:rPr>
              <a:t>attribute </a:t>
            </a:r>
            <a:r>
              <a:rPr dirty="0" sz="3200">
                <a:latin typeface="Carlito"/>
                <a:cs typeface="Carlito"/>
              </a:rPr>
              <a:t>– </a:t>
            </a:r>
            <a:r>
              <a:rPr dirty="0" sz="3200" spc="-15">
                <a:latin typeface="Carlito"/>
                <a:cs typeface="Carlito"/>
              </a:rPr>
              <a:t>category </a:t>
            </a:r>
            <a:r>
              <a:rPr dirty="0" sz="3200">
                <a:latin typeface="Carlito"/>
                <a:cs typeface="Carlito"/>
              </a:rPr>
              <a:t>and  </a:t>
            </a:r>
            <a:r>
              <a:rPr dirty="0" sz="3200" spc="-5">
                <a:latin typeface="Carlito"/>
                <a:cs typeface="Carlito"/>
              </a:rPr>
              <a:t>elements: title, </a:t>
            </a:r>
            <a:r>
              <a:rPr dirty="0" sz="3200" spc="-40">
                <a:latin typeface="Carlito"/>
                <a:cs typeface="Carlito"/>
              </a:rPr>
              <a:t>author, </a:t>
            </a:r>
            <a:r>
              <a:rPr dirty="0" sz="3200" spc="-65">
                <a:latin typeface="Carlito"/>
                <a:cs typeface="Carlito"/>
              </a:rPr>
              <a:t>year,</a:t>
            </a:r>
            <a:r>
              <a:rPr dirty="0" sz="3200" spc="55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price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9400" y="3276600"/>
            <a:ext cx="3733800" cy="3215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033" y="461899"/>
            <a:ext cx="40259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XML</a:t>
            </a:r>
            <a:r>
              <a:rPr dirty="0" spc="-70"/>
              <a:t> </a:t>
            </a:r>
            <a:r>
              <a:rPr dirty="0"/>
              <a:t>Namespaces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9509"/>
            <a:ext cx="1871345" cy="276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Carlito"/>
                <a:cs typeface="Carlito"/>
              </a:rPr>
              <a:t>XML  Namespaces  </a:t>
            </a:r>
            <a:r>
              <a:rPr dirty="0" sz="2000" spc="-10">
                <a:latin typeface="Carlito"/>
                <a:cs typeface="Carlito"/>
              </a:rPr>
              <a:t>provide </a:t>
            </a:r>
            <a:r>
              <a:rPr dirty="0" sz="2000">
                <a:latin typeface="Carlito"/>
                <a:cs typeface="Carlito"/>
              </a:rPr>
              <a:t>a  </a:t>
            </a:r>
            <a:r>
              <a:rPr dirty="0" sz="2000" spc="-5">
                <a:latin typeface="Carlito"/>
                <a:cs typeface="Carlito"/>
              </a:rPr>
              <a:t>method </a:t>
            </a:r>
            <a:r>
              <a:rPr dirty="0" sz="2000" spc="-15">
                <a:latin typeface="Carlito"/>
                <a:cs typeface="Carlito"/>
              </a:rPr>
              <a:t>to  avoid </a:t>
            </a:r>
            <a:r>
              <a:rPr dirty="0" sz="2000" spc="-5">
                <a:latin typeface="Carlito"/>
                <a:cs typeface="Carlito"/>
              </a:rPr>
              <a:t>element  name</a:t>
            </a:r>
            <a:r>
              <a:rPr dirty="0" sz="2000" spc="-6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conflicts 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15">
                <a:latin typeface="Carlito"/>
                <a:cs typeface="Carlito"/>
              </a:rPr>
              <a:t>to</a:t>
            </a:r>
            <a:r>
              <a:rPr dirty="0" sz="2000" spc="-9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provide  </a:t>
            </a:r>
            <a:r>
              <a:rPr dirty="0" sz="2000" spc="-15">
                <a:latin typeface="Carlito"/>
                <a:cs typeface="Carlito"/>
              </a:rPr>
              <a:t>for </a:t>
            </a:r>
            <a:r>
              <a:rPr dirty="0" sz="2000" spc="-5">
                <a:latin typeface="Carlito"/>
                <a:cs typeface="Carlito"/>
              </a:rPr>
              <a:t>reusability  of</a:t>
            </a:r>
            <a:r>
              <a:rPr dirty="0" sz="2000" spc="-2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elements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0" y="1066800"/>
            <a:ext cx="6219444" cy="4942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5842" y="461899"/>
            <a:ext cx="40538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Why </a:t>
            </a:r>
            <a:r>
              <a:rPr dirty="0" spc="-5"/>
              <a:t>do </a:t>
            </a:r>
            <a:r>
              <a:rPr dirty="0" spc="-20"/>
              <a:t>we </a:t>
            </a:r>
            <a:r>
              <a:rPr dirty="0" spc="-25"/>
              <a:t>care </a:t>
            </a:r>
            <a:r>
              <a:rPr dirty="0"/>
              <a:t>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34655" cy="46380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394335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25">
                <a:latin typeface="Carlito"/>
                <a:cs typeface="Carlito"/>
              </a:rPr>
              <a:t>Errors </a:t>
            </a:r>
            <a:r>
              <a:rPr dirty="0" sz="3200">
                <a:latin typeface="Carlito"/>
                <a:cs typeface="Carlito"/>
              </a:rPr>
              <a:t>in XML </a:t>
            </a:r>
            <a:r>
              <a:rPr dirty="0" sz="3200" spc="-10">
                <a:latin typeface="Carlito"/>
                <a:cs typeface="Carlito"/>
              </a:rPr>
              <a:t>documents </a:t>
            </a:r>
            <a:r>
              <a:rPr dirty="0" sz="3200">
                <a:latin typeface="Carlito"/>
                <a:cs typeface="Carlito"/>
              </a:rPr>
              <a:t>will </a:t>
            </a:r>
            <a:r>
              <a:rPr dirty="0" sz="3200" spc="-25">
                <a:latin typeface="Carlito"/>
                <a:cs typeface="Carlito"/>
              </a:rPr>
              <a:t>stop </a:t>
            </a:r>
            <a:r>
              <a:rPr dirty="0" sz="3200" spc="-10">
                <a:latin typeface="Carlito"/>
                <a:cs typeface="Carlito"/>
              </a:rPr>
              <a:t>your </a:t>
            </a:r>
            <a:r>
              <a:rPr dirty="0" sz="3200" spc="-5">
                <a:latin typeface="Carlito"/>
                <a:cs typeface="Carlito"/>
              </a:rPr>
              <a:t>XML  </a:t>
            </a:r>
            <a:r>
              <a:rPr dirty="0" sz="3200" spc="-10">
                <a:latin typeface="Carlito"/>
                <a:cs typeface="Carlito"/>
              </a:rPr>
              <a:t>applications</a:t>
            </a:r>
            <a:endParaRPr sz="32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5">
                <a:latin typeface="Carlito"/>
                <a:cs typeface="Carlito"/>
              </a:rPr>
              <a:t>Many </a:t>
            </a:r>
            <a:r>
              <a:rPr dirty="0" sz="3200">
                <a:latin typeface="Carlito"/>
                <a:cs typeface="Carlito"/>
              </a:rPr>
              <a:t>of </a:t>
            </a:r>
            <a:r>
              <a:rPr dirty="0" sz="3200" spc="-10">
                <a:latin typeface="Carlito"/>
                <a:cs typeface="Carlito"/>
              </a:rPr>
              <a:t>the </a:t>
            </a:r>
            <a:r>
              <a:rPr dirty="0" sz="3200" spc="-20">
                <a:latin typeface="Carlito"/>
                <a:cs typeface="Carlito"/>
              </a:rPr>
              <a:t>errors </a:t>
            </a:r>
            <a:r>
              <a:rPr dirty="0" sz="3200" spc="-10">
                <a:latin typeface="Carlito"/>
                <a:cs typeface="Carlito"/>
              </a:rPr>
              <a:t>that </a:t>
            </a:r>
            <a:r>
              <a:rPr dirty="0" sz="3200" spc="-15">
                <a:latin typeface="Carlito"/>
                <a:cs typeface="Carlito"/>
              </a:rPr>
              <a:t>we </a:t>
            </a:r>
            <a:r>
              <a:rPr dirty="0" sz="3200" spc="-5">
                <a:latin typeface="Carlito"/>
                <a:cs typeface="Carlito"/>
              </a:rPr>
              <a:t>find </a:t>
            </a:r>
            <a:r>
              <a:rPr dirty="0" sz="3200">
                <a:latin typeface="Carlito"/>
                <a:cs typeface="Carlito"/>
              </a:rPr>
              <a:t>in </a:t>
            </a:r>
            <a:r>
              <a:rPr dirty="0" sz="3200" spc="-15">
                <a:latin typeface="Carlito"/>
                <a:cs typeface="Carlito"/>
              </a:rPr>
              <a:t>testing </a:t>
            </a:r>
            <a:r>
              <a:rPr dirty="0" sz="3200" spc="-25">
                <a:latin typeface="Carlito"/>
                <a:cs typeface="Carlito"/>
              </a:rPr>
              <a:t>have  </a:t>
            </a:r>
            <a:r>
              <a:rPr dirty="0" sz="3200" spc="-20">
                <a:latin typeface="Carlito"/>
                <a:cs typeface="Carlito"/>
              </a:rPr>
              <a:t>to </a:t>
            </a:r>
            <a:r>
              <a:rPr dirty="0" sz="3200">
                <a:latin typeface="Carlito"/>
                <a:cs typeface="Carlito"/>
              </a:rPr>
              <a:t>do</a:t>
            </a:r>
            <a:r>
              <a:rPr dirty="0" sz="3200" spc="20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with</a:t>
            </a:r>
            <a:endParaRPr sz="3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rlito"/>
                <a:cs typeface="Carlito"/>
              </a:rPr>
              <a:t>Namespace</a:t>
            </a:r>
            <a:r>
              <a:rPr dirty="0" sz="2800" spc="1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issues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rlito"/>
                <a:cs typeface="Carlito"/>
              </a:rPr>
              <a:t>Schema </a:t>
            </a:r>
            <a:r>
              <a:rPr dirty="0" sz="2800" spc="-20">
                <a:latin typeface="Carlito"/>
                <a:cs typeface="Carlito"/>
              </a:rPr>
              <a:t>data</a:t>
            </a:r>
            <a:r>
              <a:rPr dirty="0" sz="2800" spc="15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types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rlito"/>
                <a:cs typeface="Carlito"/>
              </a:rPr>
              <a:t>Case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5">
                <a:latin typeface="Carlito"/>
                <a:cs typeface="Carlito"/>
              </a:rPr>
              <a:t>Order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rlito"/>
                <a:cs typeface="Carlito"/>
              </a:rPr>
              <a:t>Whitespaces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3726" y="461899"/>
            <a:ext cx="13385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XPath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846059" cy="3733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701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20">
                <a:latin typeface="Carlito"/>
                <a:cs typeface="Carlito"/>
              </a:rPr>
              <a:t>XPath </a:t>
            </a:r>
            <a:r>
              <a:rPr dirty="0" sz="3200" spc="-5">
                <a:latin typeface="Carlito"/>
                <a:cs typeface="Carlito"/>
              </a:rPr>
              <a:t>(the </a:t>
            </a:r>
            <a:r>
              <a:rPr dirty="0" sz="3200" spc="5">
                <a:latin typeface="Carlito"/>
                <a:cs typeface="Carlito"/>
              </a:rPr>
              <a:t>XML </a:t>
            </a:r>
            <a:r>
              <a:rPr dirty="0" sz="3200" spc="-25">
                <a:latin typeface="Carlito"/>
                <a:cs typeface="Carlito"/>
              </a:rPr>
              <a:t>Path </a:t>
            </a:r>
            <a:r>
              <a:rPr dirty="0" sz="3200" spc="-5">
                <a:latin typeface="Carlito"/>
                <a:cs typeface="Carlito"/>
              </a:rPr>
              <a:t>language) </a:t>
            </a:r>
            <a:r>
              <a:rPr dirty="0" sz="3200">
                <a:latin typeface="Carlito"/>
                <a:cs typeface="Carlito"/>
              </a:rPr>
              <a:t>is a </a:t>
            </a:r>
            <a:r>
              <a:rPr dirty="0" sz="3200" spc="-5">
                <a:latin typeface="Carlito"/>
                <a:cs typeface="Carlito"/>
              </a:rPr>
              <a:t>language  </a:t>
            </a:r>
            <a:r>
              <a:rPr dirty="0" sz="3200" spc="-30">
                <a:latin typeface="Carlito"/>
                <a:cs typeface="Carlito"/>
              </a:rPr>
              <a:t>for </a:t>
            </a:r>
            <a:r>
              <a:rPr dirty="0" sz="3200" spc="-10">
                <a:latin typeface="Carlito"/>
                <a:cs typeface="Carlito"/>
              </a:rPr>
              <a:t>finding </a:t>
            </a:r>
            <a:r>
              <a:rPr dirty="0" sz="3200" spc="-15">
                <a:latin typeface="Carlito"/>
                <a:cs typeface="Carlito"/>
              </a:rPr>
              <a:t>information </a:t>
            </a:r>
            <a:r>
              <a:rPr dirty="0" sz="3200">
                <a:latin typeface="Carlito"/>
                <a:cs typeface="Carlito"/>
              </a:rPr>
              <a:t>in an XML</a:t>
            </a:r>
            <a:r>
              <a:rPr dirty="0" sz="3200" spc="160">
                <a:latin typeface="Carlito"/>
                <a:cs typeface="Carlito"/>
              </a:rPr>
              <a:t> </a:t>
            </a:r>
            <a:r>
              <a:rPr dirty="0" sz="3200" spc="-10">
                <a:latin typeface="Carlito"/>
                <a:cs typeface="Carlito"/>
              </a:rPr>
              <a:t>document</a:t>
            </a:r>
            <a:endParaRPr sz="3200">
              <a:latin typeface="Carlito"/>
              <a:cs typeface="Carlito"/>
            </a:endParaRPr>
          </a:p>
          <a:p>
            <a:pPr marL="355600" marR="7112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20">
                <a:latin typeface="Carlito"/>
                <a:cs typeface="Carlito"/>
              </a:rPr>
              <a:t>XPath </a:t>
            </a:r>
            <a:r>
              <a:rPr dirty="0" sz="3200">
                <a:latin typeface="Carlito"/>
                <a:cs typeface="Carlito"/>
              </a:rPr>
              <a:t>is a </a:t>
            </a:r>
            <a:r>
              <a:rPr dirty="0" sz="3200" spc="-25">
                <a:latin typeface="Carlito"/>
                <a:cs typeface="Carlito"/>
              </a:rPr>
              <a:t>syntax </a:t>
            </a:r>
            <a:r>
              <a:rPr dirty="0" sz="3200" spc="-30">
                <a:latin typeface="Carlito"/>
                <a:cs typeface="Carlito"/>
              </a:rPr>
              <a:t>for </a:t>
            </a:r>
            <a:r>
              <a:rPr dirty="0" sz="3200" spc="-10">
                <a:latin typeface="Carlito"/>
                <a:cs typeface="Carlito"/>
              </a:rPr>
              <a:t>defining </a:t>
            </a:r>
            <a:r>
              <a:rPr dirty="0" sz="3200" spc="-5">
                <a:latin typeface="Carlito"/>
                <a:cs typeface="Carlito"/>
              </a:rPr>
              <a:t>parts of </a:t>
            </a:r>
            <a:r>
              <a:rPr dirty="0" sz="3200">
                <a:latin typeface="Carlito"/>
                <a:cs typeface="Carlito"/>
              </a:rPr>
              <a:t>an </a:t>
            </a:r>
            <a:r>
              <a:rPr dirty="0" sz="3200" spc="-5">
                <a:latin typeface="Carlito"/>
                <a:cs typeface="Carlito"/>
              </a:rPr>
              <a:t>XML  document</a:t>
            </a:r>
            <a:endParaRPr sz="3200">
              <a:latin typeface="Carlito"/>
              <a:cs typeface="Carlito"/>
            </a:endParaRPr>
          </a:p>
          <a:p>
            <a:pPr marL="355600" marR="51943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20">
                <a:latin typeface="Carlito"/>
                <a:cs typeface="Carlito"/>
              </a:rPr>
              <a:t>XPath </a:t>
            </a:r>
            <a:r>
              <a:rPr dirty="0" sz="3200" spc="-5">
                <a:latin typeface="Carlito"/>
                <a:cs typeface="Carlito"/>
              </a:rPr>
              <a:t>uses </a:t>
            </a:r>
            <a:r>
              <a:rPr dirty="0" sz="3200" spc="-10">
                <a:latin typeface="Carlito"/>
                <a:cs typeface="Carlito"/>
              </a:rPr>
              <a:t>path expressions </a:t>
            </a:r>
            <a:r>
              <a:rPr dirty="0" sz="3200" spc="-25">
                <a:latin typeface="Carlito"/>
                <a:cs typeface="Carlito"/>
              </a:rPr>
              <a:t>to navigate </a:t>
            </a:r>
            <a:r>
              <a:rPr dirty="0" sz="3200">
                <a:latin typeface="Carlito"/>
                <a:cs typeface="Carlito"/>
              </a:rPr>
              <a:t>in  </a:t>
            </a:r>
            <a:r>
              <a:rPr dirty="0" sz="3200" spc="-5">
                <a:latin typeface="Carlito"/>
                <a:cs typeface="Carlito"/>
              </a:rPr>
              <a:t>XML documents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20">
                <a:latin typeface="Carlito"/>
                <a:cs typeface="Carlito"/>
              </a:rPr>
              <a:t>XPath </a:t>
            </a:r>
            <a:r>
              <a:rPr dirty="0" sz="3200" spc="-15">
                <a:latin typeface="Carlito"/>
                <a:cs typeface="Carlito"/>
              </a:rPr>
              <a:t>contains </a:t>
            </a:r>
            <a:r>
              <a:rPr dirty="0" sz="3200">
                <a:latin typeface="Carlito"/>
                <a:cs typeface="Carlito"/>
              </a:rPr>
              <a:t>a </a:t>
            </a:r>
            <a:r>
              <a:rPr dirty="0" sz="3200" spc="-10">
                <a:latin typeface="Carlito"/>
                <a:cs typeface="Carlito"/>
              </a:rPr>
              <a:t>library </a:t>
            </a:r>
            <a:r>
              <a:rPr dirty="0" sz="3200" spc="-5">
                <a:latin typeface="Carlito"/>
                <a:cs typeface="Carlito"/>
              </a:rPr>
              <a:t>of </a:t>
            </a:r>
            <a:r>
              <a:rPr dirty="0" sz="3200" spc="-20">
                <a:latin typeface="Carlito"/>
                <a:cs typeface="Carlito"/>
              </a:rPr>
              <a:t>standard</a:t>
            </a:r>
            <a:r>
              <a:rPr dirty="0" sz="3200" spc="85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functions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6721" y="461899"/>
            <a:ext cx="35998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XPath</a:t>
            </a:r>
            <a:r>
              <a:rPr dirty="0" spc="-55"/>
              <a:t> </a:t>
            </a:r>
            <a:r>
              <a:rPr dirty="0" spc="-20"/>
              <a:t>examples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3400" y="304800"/>
            <a:ext cx="8420100" cy="5724525"/>
            <a:chOff x="533400" y="304800"/>
            <a:chExt cx="8420100" cy="5724525"/>
          </a:xfrm>
        </p:grpSpPr>
        <p:sp>
          <p:nvSpPr>
            <p:cNvPr id="4" name="object 4"/>
            <p:cNvSpPr/>
            <p:nvPr/>
          </p:nvSpPr>
          <p:spPr>
            <a:xfrm>
              <a:off x="533400" y="304800"/>
              <a:ext cx="3429000" cy="57241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90800" y="2660904"/>
              <a:ext cx="6362700" cy="29154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1826" y="461899"/>
            <a:ext cx="126111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</a:t>
            </a:r>
            <a:r>
              <a:rPr dirty="0" spc="-40"/>
              <a:t>O</a:t>
            </a:r>
            <a:r>
              <a:rPr dirty="0"/>
              <a:t>AP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8042909" cy="227012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rlito"/>
                <a:cs typeface="Carlito"/>
              </a:rPr>
              <a:t>SOAP </a:t>
            </a:r>
            <a:r>
              <a:rPr dirty="0" sz="3200" spc="-15">
                <a:latin typeface="Carlito"/>
                <a:cs typeface="Carlito"/>
              </a:rPr>
              <a:t>stands </a:t>
            </a:r>
            <a:r>
              <a:rPr dirty="0" sz="3200" spc="-30">
                <a:latin typeface="Carlito"/>
                <a:cs typeface="Carlito"/>
              </a:rPr>
              <a:t>for </a:t>
            </a:r>
            <a:r>
              <a:rPr dirty="0" sz="3200" spc="-5">
                <a:latin typeface="Carlito"/>
                <a:cs typeface="Carlito"/>
              </a:rPr>
              <a:t>Simple Object </a:t>
            </a:r>
            <a:r>
              <a:rPr dirty="0" sz="3200">
                <a:latin typeface="Carlito"/>
                <a:cs typeface="Carlito"/>
              </a:rPr>
              <a:t>Access</a:t>
            </a:r>
            <a:r>
              <a:rPr dirty="0" sz="3200" spc="5">
                <a:latin typeface="Carlito"/>
                <a:cs typeface="Carlito"/>
              </a:rPr>
              <a:t> </a:t>
            </a:r>
            <a:r>
              <a:rPr dirty="0" sz="3200" spc="-15">
                <a:latin typeface="Carlito"/>
                <a:cs typeface="Carlito"/>
              </a:rPr>
              <a:t>Protocol</a:t>
            </a:r>
            <a:endParaRPr sz="3200">
              <a:latin typeface="Carlito"/>
              <a:cs typeface="Carlito"/>
            </a:endParaRPr>
          </a:p>
          <a:p>
            <a:pPr marL="355600" marR="349885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rlito"/>
                <a:cs typeface="Carlito"/>
              </a:rPr>
              <a:t>SOAP </a:t>
            </a:r>
            <a:r>
              <a:rPr dirty="0" sz="3200">
                <a:latin typeface="Carlito"/>
                <a:cs typeface="Carlito"/>
              </a:rPr>
              <a:t>is an </a:t>
            </a:r>
            <a:r>
              <a:rPr dirty="0" sz="3200" spc="-5">
                <a:latin typeface="Carlito"/>
                <a:cs typeface="Carlito"/>
              </a:rPr>
              <a:t>XML based </a:t>
            </a:r>
            <a:r>
              <a:rPr dirty="0" sz="3200" spc="-20">
                <a:latin typeface="Carlito"/>
                <a:cs typeface="Carlito"/>
              </a:rPr>
              <a:t>protocol </a:t>
            </a:r>
            <a:r>
              <a:rPr dirty="0" sz="3200" spc="-30">
                <a:latin typeface="Carlito"/>
                <a:cs typeface="Carlito"/>
              </a:rPr>
              <a:t>for </a:t>
            </a:r>
            <a:r>
              <a:rPr dirty="0" sz="3200" spc="-5">
                <a:latin typeface="Carlito"/>
                <a:cs typeface="Carlito"/>
              </a:rPr>
              <a:t>accessing  </a:t>
            </a:r>
            <a:r>
              <a:rPr dirty="0" sz="3200" spc="-40">
                <a:latin typeface="Carlito"/>
                <a:cs typeface="Carlito"/>
              </a:rPr>
              <a:t>Web</a:t>
            </a:r>
            <a:r>
              <a:rPr dirty="0" sz="3200" spc="-5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Services.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rlito"/>
                <a:cs typeface="Carlito"/>
              </a:rPr>
              <a:t>SOAP </a:t>
            </a:r>
            <a:r>
              <a:rPr dirty="0" sz="3200">
                <a:latin typeface="Carlito"/>
                <a:cs typeface="Carlito"/>
              </a:rPr>
              <a:t>is </a:t>
            </a:r>
            <a:r>
              <a:rPr dirty="0" sz="3200" spc="-5">
                <a:latin typeface="Carlito"/>
                <a:cs typeface="Carlito"/>
              </a:rPr>
              <a:t>based </a:t>
            </a:r>
            <a:r>
              <a:rPr dirty="0" sz="3200">
                <a:latin typeface="Carlito"/>
                <a:cs typeface="Carlito"/>
              </a:rPr>
              <a:t>on</a:t>
            </a:r>
            <a:r>
              <a:rPr dirty="0" sz="3200" spc="5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XML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1826" y="461899"/>
            <a:ext cx="126111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</a:t>
            </a:r>
            <a:r>
              <a:rPr dirty="0" spc="-40"/>
              <a:t>O</a:t>
            </a:r>
            <a:r>
              <a:rPr dirty="0"/>
              <a:t>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074165"/>
            <a:ext cx="8047355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A </a:t>
            </a:r>
            <a:r>
              <a:rPr dirty="0" sz="3200" spc="-10">
                <a:latin typeface="Carlito"/>
                <a:cs typeface="Carlito"/>
              </a:rPr>
              <a:t>SOAP </a:t>
            </a:r>
            <a:r>
              <a:rPr dirty="0" sz="3200" spc="-5">
                <a:latin typeface="Carlito"/>
                <a:cs typeface="Carlito"/>
              </a:rPr>
              <a:t>message </a:t>
            </a:r>
            <a:r>
              <a:rPr dirty="0" sz="3200">
                <a:latin typeface="Carlito"/>
                <a:cs typeface="Carlito"/>
              </a:rPr>
              <a:t>is an </a:t>
            </a:r>
            <a:r>
              <a:rPr dirty="0" sz="3200" spc="-10">
                <a:latin typeface="Carlito"/>
                <a:cs typeface="Carlito"/>
              </a:rPr>
              <a:t>ordinary </a:t>
            </a:r>
            <a:r>
              <a:rPr dirty="0" sz="3200" spc="-5">
                <a:latin typeface="Carlito"/>
                <a:cs typeface="Carlito"/>
              </a:rPr>
              <a:t>XML document  </a:t>
            </a:r>
            <a:r>
              <a:rPr dirty="0" sz="3200" spc="-15">
                <a:latin typeface="Carlito"/>
                <a:cs typeface="Carlito"/>
              </a:rPr>
              <a:t>containing </a:t>
            </a:r>
            <a:r>
              <a:rPr dirty="0" sz="3200">
                <a:latin typeface="Carlito"/>
                <a:cs typeface="Carlito"/>
              </a:rPr>
              <a:t>the </a:t>
            </a:r>
            <a:r>
              <a:rPr dirty="0" sz="3200" spc="-15">
                <a:latin typeface="Carlito"/>
                <a:cs typeface="Carlito"/>
              </a:rPr>
              <a:t>following</a:t>
            </a:r>
            <a:r>
              <a:rPr dirty="0" sz="3200" spc="40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elements: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0" y="2286000"/>
            <a:ext cx="3886200" cy="4151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7782" y="461899"/>
            <a:ext cx="34861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SOAP</a:t>
            </a:r>
            <a:r>
              <a:rPr dirty="0" spc="-50"/>
              <a:t> </a:t>
            </a:r>
            <a:r>
              <a:rPr dirty="0" spc="-10"/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981200"/>
            <a:ext cx="8064559" cy="1693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3710" y="324053"/>
            <a:ext cx="31184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Who </a:t>
            </a:r>
            <a:r>
              <a:rPr dirty="0" spc="-20"/>
              <a:t>are</a:t>
            </a:r>
            <a:r>
              <a:rPr dirty="0" spc="-65"/>
              <a:t> </a:t>
            </a:r>
            <a:r>
              <a:rPr dirty="0" spc="-50"/>
              <a:t>We?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8827" y="6511045"/>
            <a:ext cx="1612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 b="1">
                <a:solidFill>
                  <a:srgbClr val="888888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81341"/>
            <a:ext cx="6977380" cy="480695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3200">
                <a:latin typeface="Carlito"/>
                <a:cs typeface="Carlito"/>
              </a:rPr>
              <a:t>Jamie</a:t>
            </a:r>
            <a:r>
              <a:rPr dirty="0" sz="3200" spc="-5">
                <a:latin typeface="Carlito"/>
                <a:cs typeface="Carlito"/>
              </a:rPr>
              <a:t> Mitchell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-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Senior </a:t>
            </a:r>
            <a:r>
              <a:rPr dirty="0" sz="3200" spc="-85">
                <a:latin typeface="Carlito"/>
                <a:cs typeface="Carlito"/>
              </a:rPr>
              <a:t>Test </a:t>
            </a:r>
            <a:r>
              <a:rPr dirty="0" sz="3200" spc="-10">
                <a:latin typeface="Carlito"/>
                <a:cs typeface="Carlito"/>
              </a:rPr>
              <a:t>Specialist </a:t>
            </a:r>
            <a:r>
              <a:rPr dirty="0" sz="3200">
                <a:latin typeface="Carlito"/>
                <a:cs typeface="Carlito"/>
              </a:rPr>
              <a:t>and QA</a:t>
            </a:r>
            <a:r>
              <a:rPr dirty="0" sz="3200" spc="100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Manager</a:t>
            </a:r>
            <a:endParaRPr sz="3200">
              <a:latin typeface="Carlito"/>
              <a:cs typeface="Carlito"/>
            </a:endParaRPr>
          </a:p>
          <a:p>
            <a:pPr marL="355600" marR="92075" indent="-343535">
              <a:lnSpc>
                <a:spcPct val="100000"/>
              </a:lnSpc>
              <a:spcBef>
                <a:spcPts val="770"/>
              </a:spcBef>
              <a:buChar char="-"/>
              <a:tabLst>
                <a:tab pos="355600" algn="l"/>
                <a:tab pos="356235" algn="l"/>
              </a:tabLst>
            </a:pPr>
            <a:r>
              <a:rPr dirty="0" sz="3200" spc="-15">
                <a:latin typeface="Carlito"/>
                <a:cs typeface="Carlito"/>
              </a:rPr>
              <a:t>Architected, </a:t>
            </a:r>
            <a:r>
              <a:rPr dirty="0" sz="3200" spc="-5">
                <a:latin typeface="Carlito"/>
                <a:cs typeface="Carlito"/>
              </a:rPr>
              <a:t>Developed and Managed </a:t>
            </a:r>
            <a:r>
              <a:rPr dirty="0" sz="3200">
                <a:latin typeface="Carlito"/>
                <a:cs typeface="Carlito"/>
              </a:rPr>
              <a:t>a  </a:t>
            </a:r>
            <a:r>
              <a:rPr dirty="0" sz="3200" spc="-5">
                <a:latin typeface="Carlito"/>
                <a:cs typeface="Carlito"/>
              </a:rPr>
              <a:t>number </a:t>
            </a:r>
            <a:r>
              <a:rPr dirty="0" sz="3200">
                <a:latin typeface="Carlito"/>
                <a:cs typeface="Carlito"/>
              </a:rPr>
              <a:t>of </a:t>
            </a:r>
            <a:r>
              <a:rPr dirty="0" sz="3200" spc="-10">
                <a:latin typeface="Carlito"/>
                <a:cs typeface="Carlito"/>
              </a:rPr>
              <a:t>projects </a:t>
            </a:r>
            <a:r>
              <a:rPr dirty="0" sz="3200" spc="-5">
                <a:latin typeface="Carlito"/>
                <a:cs typeface="Carlito"/>
              </a:rPr>
              <a:t>with</a:t>
            </a:r>
            <a:r>
              <a:rPr dirty="0" sz="3200" spc="25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SoapUI</a:t>
            </a:r>
            <a:endParaRPr sz="32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har char="-"/>
              <a:tabLst>
                <a:tab pos="355600" algn="l"/>
                <a:tab pos="356235" algn="l"/>
              </a:tabLst>
            </a:pPr>
            <a:r>
              <a:rPr dirty="0" sz="3200" spc="-10">
                <a:latin typeface="Carlito"/>
                <a:cs typeface="Carlito"/>
              </a:rPr>
              <a:t>Over </a:t>
            </a:r>
            <a:r>
              <a:rPr dirty="0" sz="3200" spc="-5">
                <a:latin typeface="Carlito"/>
                <a:cs typeface="Carlito"/>
              </a:rPr>
              <a:t>20+ </a:t>
            </a:r>
            <a:r>
              <a:rPr dirty="0" sz="3200" spc="-20">
                <a:latin typeface="Carlito"/>
                <a:cs typeface="Carlito"/>
              </a:rPr>
              <a:t>years </a:t>
            </a:r>
            <a:r>
              <a:rPr dirty="0" sz="3200" spc="-10">
                <a:latin typeface="Carlito"/>
                <a:cs typeface="Carlito"/>
              </a:rPr>
              <a:t>experience </a:t>
            </a:r>
            <a:r>
              <a:rPr dirty="0" sz="3200">
                <a:latin typeface="Carlito"/>
                <a:cs typeface="Carlito"/>
              </a:rPr>
              <a:t>in </a:t>
            </a:r>
            <a:r>
              <a:rPr dirty="0" sz="3200" spc="-50">
                <a:latin typeface="Carlito"/>
                <a:cs typeface="Carlito"/>
              </a:rPr>
              <a:t>Testing </a:t>
            </a:r>
            <a:r>
              <a:rPr dirty="0" sz="3200">
                <a:latin typeface="Carlito"/>
                <a:cs typeface="Carlito"/>
              </a:rPr>
              <a:t>–  </a:t>
            </a:r>
            <a:r>
              <a:rPr dirty="0" sz="3200" spc="-5">
                <a:latin typeface="Carlito"/>
                <a:cs typeface="Carlito"/>
              </a:rPr>
              <a:t>eCommerce, finance, </a:t>
            </a:r>
            <a:r>
              <a:rPr dirty="0" sz="3200" spc="-10">
                <a:latin typeface="Carlito"/>
                <a:cs typeface="Carlito"/>
              </a:rPr>
              <a:t>healthcare,  entertainment, </a:t>
            </a:r>
            <a:r>
              <a:rPr dirty="0" sz="3200" spc="-15">
                <a:latin typeface="Carlito"/>
                <a:cs typeface="Carlito"/>
              </a:rPr>
              <a:t>defense, </a:t>
            </a:r>
            <a:r>
              <a:rPr dirty="0" sz="3200" spc="-10">
                <a:latin typeface="Carlito"/>
                <a:cs typeface="Carlito"/>
              </a:rPr>
              <a:t>legal, </a:t>
            </a:r>
            <a:r>
              <a:rPr dirty="0" sz="3200" spc="-20">
                <a:latin typeface="Carlito"/>
                <a:cs typeface="Carlito"/>
              </a:rPr>
              <a:t>travel,  </a:t>
            </a:r>
            <a:r>
              <a:rPr dirty="0" sz="3200" spc="-5">
                <a:latin typeface="Carlito"/>
                <a:cs typeface="Carlito"/>
              </a:rPr>
              <a:t>agriculture, </a:t>
            </a:r>
            <a:r>
              <a:rPr dirty="0" sz="3200" spc="-10">
                <a:latin typeface="Carlito"/>
                <a:cs typeface="Carlito"/>
              </a:rPr>
              <a:t>education, </a:t>
            </a:r>
            <a:r>
              <a:rPr dirty="0" sz="3200" spc="-35">
                <a:latin typeface="Carlito"/>
                <a:cs typeface="Carlito"/>
              </a:rPr>
              <a:t>state </a:t>
            </a:r>
            <a:r>
              <a:rPr dirty="0" sz="3200" spc="-10">
                <a:latin typeface="Carlito"/>
                <a:cs typeface="Carlito"/>
              </a:rPr>
              <a:t>registries </a:t>
            </a:r>
            <a:r>
              <a:rPr dirty="0" sz="3200">
                <a:latin typeface="Carlito"/>
                <a:cs typeface="Carlito"/>
              </a:rPr>
              <a:t>&amp;  </a:t>
            </a:r>
            <a:r>
              <a:rPr dirty="0" sz="3200" spc="-10">
                <a:latin typeface="Carlito"/>
                <a:cs typeface="Carlito"/>
              </a:rPr>
              <a:t>databases, </a:t>
            </a:r>
            <a:r>
              <a:rPr dirty="0" sz="3200" spc="-5">
                <a:latin typeface="Carlito"/>
                <a:cs typeface="Carlito"/>
              </a:rPr>
              <a:t>utilities,</a:t>
            </a:r>
            <a:r>
              <a:rPr dirty="0" sz="3200" spc="35">
                <a:latin typeface="Carlito"/>
                <a:cs typeface="Carlito"/>
              </a:rPr>
              <a:t> </a:t>
            </a:r>
            <a:r>
              <a:rPr dirty="0" sz="3200" spc="-15">
                <a:latin typeface="Carlito"/>
                <a:cs typeface="Carlito"/>
              </a:rPr>
              <a:t>etc…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9827" y="1295400"/>
            <a:ext cx="8006080" cy="5487035"/>
            <a:chOff x="909827" y="1295400"/>
            <a:chExt cx="8006080" cy="5487035"/>
          </a:xfrm>
        </p:grpSpPr>
        <p:sp>
          <p:nvSpPr>
            <p:cNvPr id="3" name="object 3"/>
            <p:cNvSpPr/>
            <p:nvPr/>
          </p:nvSpPr>
          <p:spPr>
            <a:xfrm>
              <a:off x="1676400" y="1295400"/>
              <a:ext cx="6705600" cy="50139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399" y="1752600"/>
              <a:ext cx="762000" cy="4114800"/>
            </a:xfrm>
            <a:custGeom>
              <a:avLst/>
              <a:gdLst/>
              <a:ahLst/>
              <a:cxnLst/>
              <a:rect l="l" t="t" r="r" b="b"/>
              <a:pathLst>
                <a:path w="762000" h="4114800">
                  <a:moveTo>
                    <a:pt x="762000" y="4114800"/>
                  </a:moveTo>
                  <a:lnTo>
                    <a:pt x="685209" y="4113509"/>
                  </a:lnTo>
                  <a:lnTo>
                    <a:pt x="613689" y="4109809"/>
                  </a:lnTo>
                  <a:lnTo>
                    <a:pt x="548971" y="4103953"/>
                  </a:lnTo>
                  <a:lnTo>
                    <a:pt x="492585" y="4096199"/>
                  </a:lnTo>
                  <a:lnTo>
                    <a:pt x="446063" y="4086801"/>
                  </a:lnTo>
                  <a:lnTo>
                    <a:pt x="388739" y="4064095"/>
                  </a:lnTo>
                  <a:lnTo>
                    <a:pt x="381000" y="4051300"/>
                  </a:lnTo>
                  <a:lnTo>
                    <a:pt x="381000" y="2120900"/>
                  </a:lnTo>
                  <a:lnTo>
                    <a:pt x="373259" y="2108107"/>
                  </a:lnTo>
                  <a:lnTo>
                    <a:pt x="315932" y="2085404"/>
                  </a:lnTo>
                  <a:lnTo>
                    <a:pt x="269409" y="2076005"/>
                  </a:lnTo>
                  <a:lnTo>
                    <a:pt x="213023" y="2068249"/>
                  </a:lnTo>
                  <a:lnTo>
                    <a:pt x="148304" y="2062392"/>
                  </a:lnTo>
                  <a:lnTo>
                    <a:pt x="76786" y="2058690"/>
                  </a:lnTo>
                  <a:lnTo>
                    <a:pt x="0" y="2057400"/>
                  </a:lnTo>
                  <a:lnTo>
                    <a:pt x="76786" y="2056109"/>
                  </a:lnTo>
                  <a:lnTo>
                    <a:pt x="148304" y="2052407"/>
                  </a:lnTo>
                  <a:lnTo>
                    <a:pt x="213023" y="2046550"/>
                  </a:lnTo>
                  <a:lnTo>
                    <a:pt x="269409" y="2038794"/>
                  </a:lnTo>
                  <a:lnTo>
                    <a:pt x="315932" y="2029395"/>
                  </a:lnTo>
                  <a:lnTo>
                    <a:pt x="373259" y="2006692"/>
                  </a:lnTo>
                  <a:lnTo>
                    <a:pt x="381000" y="1993900"/>
                  </a:lnTo>
                  <a:lnTo>
                    <a:pt x="381000" y="63500"/>
                  </a:lnTo>
                  <a:lnTo>
                    <a:pt x="388739" y="50707"/>
                  </a:lnTo>
                  <a:lnTo>
                    <a:pt x="446063" y="28004"/>
                  </a:lnTo>
                  <a:lnTo>
                    <a:pt x="492585" y="18605"/>
                  </a:lnTo>
                  <a:lnTo>
                    <a:pt x="548971" y="10849"/>
                  </a:lnTo>
                  <a:lnTo>
                    <a:pt x="613689" y="4992"/>
                  </a:lnTo>
                  <a:lnTo>
                    <a:pt x="685209" y="1290"/>
                  </a:lnTo>
                  <a:lnTo>
                    <a:pt x="762000" y="0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67761" y="1829562"/>
              <a:ext cx="2209800" cy="304800"/>
            </a:xfrm>
            <a:custGeom>
              <a:avLst/>
              <a:gdLst/>
              <a:ahLst/>
              <a:cxnLst/>
              <a:rect l="l" t="t" r="r" b="b"/>
              <a:pathLst>
                <a:path w="2209800" h="304800">
                  <a:moveTo>
                    <a:pt x="0" y="304800"/>
                  </a:moveTo>
                  <a:lnTo>
                    <a:pt x="2209800" y="304800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77562" y="1926208"/>
              <a:ext cx="762000" cy="111760"/>
            </a:xfrm>
            <a:custGeom>
              <a:avLst/>
              <a:gdLst/>
              <a:ahLst/>
              <a:cxnLst/>
              <a:rect l="l" t="t" r="r" b="b"/>
              <a:pathLst>
                <a:path w="762000" h="111760">
                  <a:moveTo>
                    <a:pt x="95503" y="0"/>
                  </a:moveTo>
                  <a:lnTo>
                    <a:pt x="90804" y="2793"/>
                  </a:lnTo>
                  <a:lnTo>
                    <a:pt x="0" y="55752"/>
                  </a:lnTo>
                  <a:lnTo>
                    <a:pt x="90804" y="108712"/>
                  </a:lnTo>
                  <a:lnTo>
                    <a:pt x="95503" y="111505"/>
                  </a:lnTo>
                  <a:lnTo>
                    <a:pt x="101600" y="109981"/>
                  </a:lnTo>
                  <a:lnTo>
                    <a:pt x="104393" y="105155"/>
                  </a:lnTo>
                  <a:lnTo>
                    <a:pt x="107187" y="100456"/>
                  </a:lnTo>
                  <a:lnTo>
                    <a:pt x="105537" y="94361"/>
                  </a:lnTo>
                  <a:lnTo>
                    <a:pt x="100837" y="91693"/>
                  </a:lnTo>
                  <a:lnTo>
                    <a:pt x="56206" y="65658"/>
                  </a:lnTo>
                  <a:lnTo>
                    <a:pt x="19558" y="65658"/>
                  </a:lnTo>
                  <a:lnTo>
                    <a:pt x="19558" y="45846"/>
                  </a:lnTo>
                  <a:lnTo>
                    <a:pt x="56206" y="45846"/>
                  </a:lnTo>
                  <a:lnTo>
                    <a:pt x="100837" y="19812"/>
                  </a:lnTo>
                  <a:lnTo>
                    <a:pt x="105537" y="17144"/>
                  </a:lnTo>
                  <a:lnTo>
                    <a:pt x="107187" y="11049"/>
                  </a:lnTo>
                  <a:lnTo>
                    <a:pt x="104393" y="6350"/>
                  </a:lnTo>
                  <a:lnTo>
                    <a:pt x="101600" y="1524"/>
                  </a:lnTo>
                  <a:lnTo>
                    <a:pt x="95503" y="0"/>
                  </a:lnTo>
                  <a:close/>
                </a:path>
                <a:path w="762000" h="111760">
                  <a:moveTo>
                    <a:pt x="56206" y="45846"/>
                  </a:moveTo>
                  <a:lnTo>
                    <a:pt x="19558" y="45846"/>
                  </a:lnTo>
                  <a:lnTo>
                    <a:pt x="19558" y="65658"/>
                  </a:lnTo>
                  <a:lnTo>
                    <a:pt x="56206" y="65658"/>
                  </a:lnTo>
                  <a:lnTo>
                    <a:pt x="53811" y="64262"/>
                  </a:lnTo>
                  <a:lnTo>
                    <a:pt x="24637" y="64262"/>
                  </a:lnTo>
                  <a:lnTo>
                    <a:pt x="24637" y="47243"/>
                  </a:lnTo>
                  <a:lnTo>
                    <a:pt x="53811" y="47243"/>
                  </a:lnTo>
                  <a:lnTo>
                    <a:pt x="56206" y="45846"/>
                  </a:lnTo>
                  <a:close/>
                </a:path>
                <a:path w="762000" h="111760">
                  <a:moveTo>
                    <a:pt x="762000" y="45846"/>
                  </a:moveTo>
                  <a:lnTo>
                    <a:pt x="56206" y="45846"/>
                  </a:lnTo>
                  <a:lnTo>
                    <a:pt x="39224" y="55752"/>
                  </a:lnTo>
                  <a:lnTo>
                    <a:pt x="56206" y="65658"/>
                  </a:lnTo>
                  <a:lnTo>
                    <a:pt x="762000" y="65658"/>
                  </a:lnTo>
                  <a:lnTo>
                    <a:pt x="762000" y="45846"/>
                  </a:lnTo>
                  <a:close/>
                </a:path>
                <a:path w="762000" h="111760">
                  <a:moveTo>
                    <a:pt x="24637" y="47243"/>
                  </a:moveTo>
                  <a:lnTo>
                    <a:pt x="24637" y="64262"/>
                  </a:lnTo>
                  <a:lnTo>
                    <a:pt x="39224" y="55752"/>
                  </a:lnTo>
                  <a:lnTo>
                    <a:pt x="24637" y="47243"/>
                  </a:lnTo>
                  <a:close/>
                </a:path>
                <a:path w="762000" h="111760">
                  <a:moveTo>
                    <a:pt x="39224" y="55752"/>
                  </a:moveTo>
                  <a:lnTo>
                    <a:pt x="24637" y="64262"/>
                  </a:lnTo>
                  <a:lnTo>
                    <a:pt x="53811" y="64262"/>
                  </a:lnTo>
                  <a:lnTo>
                    <a:pt x="39224" y="55752"/>
                  </a:lnTo>
                  <a:close/>
                </a:path>
                <a:path w="762000" h="111760">
                  <a:moveTo>
                    <a:pt x="53811" y="47243"/>
                  </a:moveTo>
                  <a:lnTo>
                    <a:pt x="24637" y="47243"/>
                  </a:lnTo>
                  <a:lnTo>
                    <a:pt x="39224" y="55752"/>
                  </a:lnTo>
                  <a:lnTo>
                    <a:pt x="53811" y="47243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598926" y="461899"/>
            <a:ext cx="194500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solidFill>
                  <a:srgbClr val="17375E"/>
                </a:solidFill>
                <a:latin typeface="Carlito"/>
                <a:cs typeface="Carlito"/>
              </a:rPr>
              <a:t>E</a:t>
            </a:r>
            <a:r>
              <a:rPr dirty="0" sz="4400" spc="-85">
                <a:solidFill>
                  <a:srgbClr val="17375E"/>
                </a:solidFill>
                <a:latin typeface="Carlito"/>
                <a:cs typeface="Carlito"/>
              </a:rPr>
              <a:t>x</a:t>
            </a:r>
            <a:r>
              <a:rPr dirty="0" sz="4400">
                <a:solidFill>
                  <a:srgbClr val="17375E"/>
                </a:solidFill>
                <a:latin typeface="Carlito"/>
                <a:cs typeface="Carlito"/>
              </a:rPr>
              <a:t>ample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544183" y="3518825"/>
            <a:ext cx="281305" cy="57404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body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43753" y="1791715"/>
            <a:ext cx="1612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operation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3545" y="461899"/>
            <a:ext cx="42151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SOAP </a:t>
            </a:r>
            <a:r>
              <a:rPr dirty="0" spc="-30"/>
              <a:t>Syntax </a:t>
            </a:r>
            <a:r>
              <a:rPr dirty="0" spc="-10"/>
              <a:t>Rules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897495" cy="272161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5">
                <a:latin typeface="Carlito"/>
                <a:cs typeface="Carlito"/>
              </a:rPr>
              <a:t>Must </a:t>
            </a:r>
            <a:r>
              <a:rPr dirty="0" sz="3200">
                <a:latin typeface="Carlito"/>
                <a:cs typeface="Carlito"/>
              </a:rPr>
              <a:t>be </a:t>
            </a:r>
            <a:r>
              <a:rPr dirty="0" sz="3200" spc="-10">
                <a:latin typeface="Carlito"/>
                <a:cs typeface="Carlito"/>
              </a:rPr>
              <a:t>encoded </a:t>
            </a:r>
            <a:r>
              <a:rPr dirty="0" sz="3200" spc="-5">
                <a:latin typeface="Carlito"/>
                <a:cs typeface="Carlito"/>
              </a:rPr>
              <a:t>using</a:t>
            </a:r>
            <a:r>
              <a:rPr dirty="0" sz="3200" spc="20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XML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rlito"/>
                <a:cs typeface="Carlito"/>
              </a:rPr>
              <a:t>Must </a:t>
            </a:r>
            <a:r>
              <a:rPr dirty="0" sz="3200" spc="-5">
                <a:latin typeface="Carlito"/>
                <a:cs typeface="Carlito"/>
              </a:rPr>
              <a:t>use </a:t>
            </a:r>
            <a:r>
              <a:rPr dirty="0" sz="3200">
                <a:latin typeface="Carlito"/>
                <a:cs typeface="Carlito"/>
              </a:rPr>
              <a:t>a </a:t>
            </a:r>
            <a:r>
              <a:rPr dirty="0" sz="3200" spc="-5">
                <a:latin typeface="Carlito"/>
                <a:cs typeface="Carlito"/>
              </a:rPr>
              <a:t>SOAP </a:t>
            </a:r>
            <a:r>
              <a:rPr dirty="0" sz="3200" spc="-10">
                <a:latin typeface="Carlito"/>
                <a:cs typeface="Carlito"/>
              </a:rPr>
              <a:t>envelope</a:t>
            </a:r>
            <a:r>
              <a:rPr dirty="0" sz="3200" spc="-30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namespace</a:t>
            </a:r>
            <a:endParaRPr sz="3200">
              <a:latin typeface="Carlito"/>
              <a:cs typeface="Carlito"/>
            </a:endParaRPr>
          </a:p>
          <a:p>
            <a:pPr marL="756285" marR="97155" indent="-287020">
              <a:lnSpc>
                <a:spcPct val="100000"/>
              </a:lnSpc>
              <a:spcBef>
                <a:spcPts val="690"/>
              </a:spcBef>
            </a:pPr>
            <a:r>
              <a:rPr dirty="0" sz="2800" spc="-5">
                <a:latin typeface="Arial"/>
                <a:cs typeface="Arial"/>
              </a:rPr>
              <a:t>– </a:t>
            </a:r>
            <a:r>
              <a:rPr dirty="0" sz="2800" spc="-10">
                <a:latin typeface="Carlito"/>
                <a:cs typeface="Carlito"/>
              </a:rPr>
              <a:t>xmln</a:t>
            </a:r>
            <a:r>
              <a:rPr dirty="0" sz="2800" spc="-10">
                <a:latin typeface="Carlito"/>
                <a:cs typeface="Carlito"/>
                <a:hlinkClick r:id="rId2"/>
              </a:rPr>
              <a:t>s:soap="h</a:t>
            </a:r>
            <a:r>
              <a:rPr dirty="0" sz="2800" spc="-10">
                <a:latin typeface="Carlito"/>
                <a:cs typeface="Carlito"/>
              </a:rPr>
              <a:t>tt</a:t>
            </a:r>
            <a:r>
              <a:rPr dirty="0" sz="2800" spc="-10">
                <a:latin typeface="Carlito"/>
                <a:cs typeface="Carlito"/>
                <a:hlinkClick r:id="rId2"/>
              </a:rPr>
              <a:t>p://www.w3.org/2001/12/soap- </a:t>
            </a:r>
            <a:r>
              <a:rPr dirty="0" sz="2800" spc="-10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envelope"</a:t>
            </a:r>
            <a:endParaRPr sz="2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rlito"/>
                <a:cs typeface="Carlito"/>
              </a:rPr>
              <a:t>Must </a:t>
            </a:r>
            <a:r>
              <a:rPr dirty="0" sz="3200" spc="-5">
                <a:latin typeface="Carlito"/>
                <a:cs typeface="Carlito"/>
              </a:rPr>
              <a:t>not </a:t>
            </a:r>
            <a:r>
              <a:rPr dirty="0" sz="3200" spc="-15">
                <a:latin typeface="Carlito"/>
                <a:cs typeface="Carlito"/>
              </a:rPr>
              <a:t>contain </a:t>
            </a:r>
            <a:r>
              <a:rPr dirty="0" sz="3200" spc="-5">
                <a:latin typeface="Carlito"/>
                <a:cs typeface="Carlito"/>
              </a:rPr>
              <a:t>XML </a:t>
            </a:r>
            <a:r>
              <a:rPr dirty="0" sz="3200" spc="-10">
                <a:latin typeface="Carlito"/>
                <a:cs typeface="Carlito"/>
              </a:rPr>
              <a:t>processing</a:t>
            </a:r>
            <a:r>
              <a:rPr dirty="0" sz="3200" spc="15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instructions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234" y="461899"/>
            <a:ext cx="73202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SOAP requests </a:t>
            </a:r>
            <a:r>
              <a:rPr dirty="0" spc="-10"/>
              <a:t>defined </a:t>
            </a:r>
            <a:r>
              <a:rPr dirty="0" spc="-15"/>
              <a:t>by</a:t>
            </a:r>
            <a:r>
              <a:rPr dirty="0" spc="-20"/>
              <a:t> </a:t>
            </a:r>
            <a:r>
              <a:rPr dirty="0" spc="-10"/>
              <a:t>WSDL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47990" cy="3246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721995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WSDL </a:t>
            </a:r>
            <a:r>
              <a:rPr dirty="0" sz="3200" spc="-15">
                <a:latin typeface="Carlito"/>
                <a:cs typeface="Carlito"/>
              </a:rPr>
              <a:t>stands </a:t>
            </a:r>
            <a:r>
              <a:rPr dirty="0" sz="3200" spc="-30">
                <a:latin typeface="Carlito"/>
                <a:cs typeface="Carlito"/>
              </a:rPr>
              <a:t>for </a:t>
            </a:r>
            <a:r>
              <a:rPr dirty="0" sz="3200" spc="-35">
                <a:latin typeface="Carlito"/>
                <a:cs typeface="Carlito"/>
              </a:rPr>
              <a:t>Web </a:t>
            </a:r>
            <a:r>
              <a:rPr dirty="0" sz="3200">
                <a:latin typeface="Carlito"/>
                <a:cs typeface="Carlito"/>
              </a:rPr>
              <a:t>Services </a:t>
            </a:r>
            <a:r>
              <a:rPr dirty="0" sz="3200" spc="-5">
                <a:latin typeface="Carlito"/>
                <a:cs typeface="Carlito"/>
              </a:rPr>
              <a:t>Description  Language</a:t>
            </a:r>
            <a:endParaRPr sz="32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WSDL is an </a:t>
            </a:r>
            <a:r>
              <a:rPr dirty="0" sz="3200" spc="-5">
                <a:latin typeface="Carlito"/>
                <a:cs typeface="Carlito"/>
              </a:rPr>
              <a:t>XML-based language </a:t>
            </a:r>
            <a:r>
              <a:rPr dirty="0" sz="3200" spc="-30">
                <a:latin typeface="Carlito"/>
                <a:cs typeface="Carlito"/>
              </a:rPr>
              <a:t>for </a:t>
            </a:r>
            <a:r>
              <a:rPr dirty="0" sz="3200" spc="-5">
                <a:latin typeface="Carlito"/>
                <a:cs typeface="Carlito"/>
              </a:rPr>
              <a:t>describing  </a:t>
            </a:r>
            <a:r>
              <a:rPr dirty="0" sz="3200" spc="-40">
                <a:latin typeface="Carlito"/>
                <a:cs typeface="Carlito"/>
              </a:rPr>
              <a:t>Web</a:t>
            </a:r>
            <a:r>
              <a:rPr dirty="0" sz="3200" spc="-5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services.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WSDL is </a:t>
            </a:r>
            <a:r>
              <a:rPr dirty="0" sz="3200" spc="-15">
                <a:latin typeface="Carlito"/>
                <a:cs typeface="Carlito"/>
              </a:rPr>
              <a:t>written </a:t>
            </a:r>
            <a:r>
              <a:rPr dirty="0" sz="3200">
                <a:latin typeface="Carlito"/>
                <a:cs typeface="Carlito"/>
              </a:rPr>
              <a:t>in</a:t>
            </a:r>
            <a:r>
              <a:rPr dirty="0" sz="3200" spc="20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XML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WSDL </a:t>
            </a:r>
            <a:r>
              <a:rPr dirty="0" sz="3200">
                <a:latin typeface="Carlito"/>
                <a:cs typeface="Carlito"/>
              </a:rPr>
              <a:t>is also </a:t>
            </a:r>
            <a:r>
              <a:rPr dirty="0" sz="3200" spc="-5">
                <a:latin typeface="Carlito"/>
                <a:cs typeface="Carlito"/>
              </a:rPr>
              <a:t>used </a:t>
            </a:r>
            <a:r>
              <a:rPr dirty="0" sz="3200" spc="-20">
                <a:latin typeface="Carlito"/>
                <a:cs typeface="Carlito"/>
              </a:rPr>
              <a:t>to </a:t>
            </a:r>
            <a:r>
              <a:rPr dirty="0" sz="3200" spc="-15">
                <a:latin typeface="Carlito"/>
                <a:cs typeface="Carlito"/>
              </a:rPr>
              <a:t>locate </a:t>
            </a:r>
            <a:r>
              <a:rPr dirty="0" sz="3200" spc="-40">
                <a:latin typeface="Carlito"/>
                <a:cs typeface="Carlito"/>
              </a:rPr>
              <a:t>Web</a:t>
            </a:r>
            <a:r>
              <a:rPr dirty="0" sz="3200" spc="25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services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2857" y="461899"/>
            <a:ext cx="60953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WSDL </a:t>
            </a:r>
            <a:r>
              <a:rPr dirty="0" spc="-5"/>
              <a:t>Document</a:t>
            </a:r>
            <a:r>
              <a:rPr dirty="0" spc="-60"/>
              <a:t> </a:t>
            </a:r>
            <a:r>
              <a:rPr dirty="0" spc="-10"/>
              <a:t>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336235" y="4416742"/>
            <a:ext cx="8613261" cy="1550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0600" y="1118616"/>
            <a:ext cx="3829812" cy="3218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454" y="461899"/>
            <a:ext cx="34029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WSDL</a:t>
            </a:r>
            <a:r>
              <a:rPr dirty="0" spc="-50"/>
              <a:t> </a:t>
            </a:r>
            <a:r>
              <a:rPr dirty="0" spc="-15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324355"/>
            <a:ext cx="7260335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2814" y="461899"/>
            <a:ext cx="37369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Operation</a:t>
            </a:r>
            <a:r>
              <a:rPr dirty="0" spc="-90"/>
              <a:t> </a:t>
            </a:r>
            <a:r>
              <a:rPr dirty="0" spc="-4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797816" y="1666858"/>
            <a:ext cx="7535415" cy="1409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8763" y="4010035"/>
            <a:ext cx="4392168" cy="1733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90422" y="3432809"/>
            <a:ext cx="2116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No output </a:t>
            </a:r>
            <a:r>
              <a:rPr dirty="0" sz="1800">
                <a:latin typeface="Arial"/>
                <a:cs typeface="Arial"/>
              </a:rPr>
              <a:t>– </a:t>
            </a:r>
            <a:r>
              <a:rPr dirty="0" sz="1800" spc="-5">
                <a:latin typeface="Arial"/>
                <a:cs typeface="Arial"/>
              </a:rPr>
              <a:t>one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way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10200" y="3372611"/>
            <a:ext cx="3352800" cy="2361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2814" y="461899"/>
            <a:ext cx="37369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Operation</a:t>
            </a:r>
            <a:r>
              <a:rPr dirty="0" spc="-90"/>
              <a:t> </a:t>
            </a:r>
            <a:r>
              <a:rPr dirty="0" spc="-4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3874135" cy="4026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5">
                <a:latin typeface="Carlito"/>
                <a:cs typeface="Carlito"/>
              </a:rPr>
              <a:t>Request </a:t>
            </a:r>
            <a:r>
              <a:rPr dirty="0" sz="3200">
                <a:latin typeface="Carlito"/>
                <a:cs typeface="Carlito"/>
              </a:rPr>
              <a:t>&lt;&gt;</a:t>
            </a:r>
            <a:r>
              <a:rPr dirty="0" sz="3200" spc="-50">
                <a:latin typeface="Carlito"/>
                <a:cs typeface="Carlito"/>
              </a:rPr>
              <a:t> </a:t>
            </a:r>
            <a:r>
              <a:rPr dirty="0" sz="3200" spc="-10">
                <a:latin typeface="Carlito"/>
                <a:cs typeface="Carlito"/>
              </a:rPr>
              <a:t>Response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One </a:t>
            </a:r>
            <a:r>
              <a:rPr dirty="0" sz="3200" spc="-55">
                <a:latin typeface="Carlito"/>
                <a:cs typeface="Carlito"/>
              </a:rPr>
              <a:t>Way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Solicit </a:t>
            </a:r>
            <a:r>
              <a:rPr dirty="0" sz="3200">
                <a:latin typeface="Carlito"/>
                <a:cs typeface="Carlito"/>
              </a:rPr>
              <a:t>&lt; &gt;</a:t>
            </a:r>
            <a:r>
              <a:rPr dirty="0" sz="3200" spc="-30">
                <a:latin typeface="Carlito"/>
                <a:cs typeface="Carlito"/>
              </a:rPr>
              <a:t> </a:t>
            </a:r>
            <a:r>
              <a:rPr dirty="0" sz="3200" spc="-10">
                <a:latin typeface="Carlito"/>
                <a:cs typeface="Carlito"/>
              </a:rPr>
              <a:t>Response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rlito"/>
                <a:cs typeface="Carlito"/>
              </a:rPr>
              <a:t>Notification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0" y="1600200"/>
            <a:ext cx="2610523" cy="923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43200" y="2599944"/>
            <a:ext cx="2505424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27932" y="4800600"/>
            <a:ext cx="2533650" cy="875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28259" y="3703320"/>
            <a:ext cx="2513906" cy="895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0659" y="461899"/>
            <a:ext cx="11226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55"/>
              <a:t>E</a:t>
            </a:r>
            <a:r>
              <a:rPr dirty="0" spc="-20"/>
              <a:t>S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053058"/>
            <a:ext cx="8013065" cy="499110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algn="just"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3200" spc="-10">
                <a:latin typeface="Carlito"/>
                <a:cs typeface="Carlito"/>
              </a:rPr>
              <a:t>REpresentational </a:t>
            </a:r>
            <a:r>
              <a:rPr dirty="0" sz="3200" spc="-25">
                <a:latin typeface="Carlito"/>
                <a:cs typeface="Carlito"/>
              </a:rPr>
              <a:t>State </a:t>
            </a:r>
            <a:r>
              <a:rPr dirty="0" sz="3200" spc="-50">
                <a:latin typeface="Carlito"/>
                <a:cs typeface="Carlito"/>
              </a:rPr>
              <a:t>Transfer</a:t>
            </a:r>
            <a:r>
              <a:rPr dirty="0" sz="3200" spc="35">
                <a:latin typeface="Carlito"/>
                <a:cs typeface="Carlito"/>
              </a:rPr>
              <a:t> </a:t>
            </a:r>
            <a:r>
              <a:rPr dirty="0" sz="3200" spc="-15">
                <a:latin typeface="Carlito"/>
                <a:cs typeface="Carlito"/>
              </a:rPr>
              <a:t>(REST)</a:t>
            </a:r>
            <a:endParaRPr sz="3200">
              <a:latin typeface="Carlito"/>
              <a:cs typeface="Carlito"/>
            </a:endParaRPr>
          </a:p>
          <a:p>
            <a:pPr algn="just" marL="355600" marR="1016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3200" spc="-15">
                <a:latin typeface="Carlito"/>
                <a:cs typeface="Carlito"/>
              </a:rPr>
              <a:t>Resources are </a:t>
            </a:r>
            <a:r>
              <a:rPr dirty="0" sz="3200" spc="-10">
                <a:latin typeface="Carlito"/>
                <a:cs typeface="Carlito"/>
              </a:rPr>
              <a:t>manipulated </a:t>
            </a:r>
            <a:r>
              <a:rPr dirty="0" sz="3200" spc="-5">
                <a:latin typeface="Carlito"/>
                <a:cs typeface="Carlito"/>
              </a:rPr>
              <a:t>using </a:t>
            </a:r>
            <a:r>
              <a:rPr dirty="0" sz="3200">
                <a:latin typeface="Carlito"/>
                <a:cs typeface="Carlito"/>
              </a:rPr>
              <a:t>a </a:t>
            </a:r>
            <a:r>
              <a:rPr dirty="0" sz="3200" spc="-20">
                <a:latin typeface="Carlito"/>
                <a:cs typeface="Carlito"/>
              </a:rPr>
              <a:t>fixed </a:t>
            </a:r>
            <a:r>
              <a:rPr dirty="0" sz="3200" spc="-5">
                <a:latin typeface="Carlito"/>
                <a:cs typeface="Carlito"/>
              </a:rPr>
              <a:t>set of  </a:t>
            </a:r>
            <a:r>
              <a:rPr dirty="0" sz="3200" spc="-25">
                <a:latin typeface="Carlito"/>
                <a:cs typeface="Carlito"/>
              </a:rPr>
              <a:t>four </a:t>
            </a:r>
            <a:r>
              <a:rPr dirty="0" sz="3200" spc="-15">
                <a:latin typeface="Carlito"/>
                <a:cs typeface="Carlito"/>
              </a:rPr>
              <a:t>operations -create, </a:t>
            </a:r>
            <a:r>
              <a:rPr dirty="0" sz="3200" spc="-10">
                <a:latin typeface="Carlito"/>
                <a:cs typeface="Carlito"/>
              </a:rPr>
              <a:t>read, </a:t>
            </a:r>
            <a:r>
              <a:rPr dirty="0" sz="3200" spc="-15">
                <a:latin typeface="Carlito"/>
                <a:cs typeface="Carlito"/>
              </a:rPr>
              <a:t>update, delete </a:t>
            </a:r>
            <a:r>
              <a:rPr dirty="0" sz="3200">
                <a:latin typeface="Carlito"/>
                <a:cs typeface="Carlito"/>
              </a:rPr>
              <a:t>:  </a:t>
            </a:r>
            <a:r>
              <a:rPr dirty="0" sz="3200" spc="-85">
                <a:latin typeface="Carlito"/>
                <a:cs typeface="Carlito"/>
              </a:rPr>
              <a:t>PUT, GET, </a:t>
            </a:r>
            <a:r>
              <a:rPr dirty="0" sz="3200" spc="-70">
                <a:latin typeface="Carlito"/>
                <a:cs typeface="Carlito"/>
              </a:rPr>
              <a:t>POST, </a:t>
            </a:r>
            <a:r>
              <a:rPr dirty="0" sz="3200">
                <a:latin typeface="Carlito"/>
                <a:cs typeface="Carlito"/>
              </a:rPr>
              <a:t>and</a:t>
            </a:r>
            <a:r>
              <a:rPr dirty="0" sz="3200" spc="245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DELETE.</a:t>
            </a:r>
            <a:endParaRPr sz="3200">
              <a:latin typeface="Carlito"/>
              <a:cs typeface="Carlito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rlito"/>
                <a:cs typeface="Carlito"/>
              </a:rPr>
              <a:t>PUT </a:t>
            </a:r>
            <a:r>
              <a:rPr dirty="0" sz="2800" spc="-15">
                <a:latin typeface="Carlito"/>
                <a:cs typeface="Carlito"/>
              </a:rPr>
              <a:t>creates </a:t>
            </a:r>
            <a:r>
              <a:rPr dirty="0" sz="2800" spc="-5">
                <a:latin typeface="Carlito"/>
                <a:cs typeface="Carlito"/>
              </a:rPr>
              <a:t>or </a:t>
            </a:r>
            <a:r>
              <a:rPr dirty="0" sz="2800" spc="-15">
                <a:latin typeface="Carlito"/>
                <a:cs typeface="Carlito"/>
              </a:rPr>
              <a:t>updates </a:t>
            </a:r>
            <a:r>
              <a:rPr dirty="0" sz="2800" spc="-5">
                <a:latin typeface="Carlito"/>
                <a:cs typeface="Carlito"/>
              </a:rPr>
              <a:t>a </a:t>
            </a:r>
            <a:r>
              <a:rPr dirty="0" sz="2800" spc="-15">
                <a:latin typeface="Carlito"/>
                <a:cs typeface="Carlito"/>
              </a:rPr>
              <a:t>new resource, </a:t>
            </a:r>
            <a:r>
              <a:rPr dirty="0" sz="2800" spc="-5">
                <a:latin typeface="Carlito"/>
                <a:cs typeface="Carlito"/>
              </a:rPr>
              <a:t>which </a:t>
            </a:r>
            <a:r>
              <a:rPr dirty="0" sz="2800" spc="-10">
                <a:latin typeface="Carlito"/>
                <a:cs typeface="Carlito"/>
              </a:rPr>
              <a:t>can  </a:t>
            </a:r>
            <a:r>
              <a:rPr dirty="0" sz="2800" spc="-5">
                <a:latin typeface="Carlito"/>
                <a:cs typeface="Carlito"/>
              </a:rPr>
              <a:t>be then </a:t>
            </a:r>
            <a:r>
              <a:rPr dirty="0" sz="2800" spc="-15">
                <a:latin typeface="Carlito"/>
                <a:cs typeface="Carlito"/>
              </a:rPr>
              <a:t>deleted by </a:t>
            </a:r>
            <a:r>
              <a:rPr dirty="0" sz="2800" spc="-10">
                <a:latin typeface="Carlito"/>
                <a:cs typeface="Carlito"/>
              </a:rPr>
              <a:t>using</a:t>
            </a:r>
            <a:r>
              <a:rPr dirty="0" sz="2800" spc="7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DELETE.</a:t>
            </a:r>
            <a:endParaRPr sz="2800">
              <a:latin typeface="Carlito"/>
              <a:cs typeface="Carlito"/>
            </a:endParaRPr>
          </a:p>
          <a:p>
            <a:pPr lvl="1" marL="756285" marR="875030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rlito"/>
                <a:cs typeface="Carlito"/>
              </a:rPr>
              <a:t>GET </a:t>
            </a:r>
            <a:r>
              <a:rPr dirty="0" sz="2800" spc="-15">
                <a:latin typeface="Carlito"/>
                <a:cs typeface="Carlito"/>
              </a:rPr>
              <a:t>retrieves </a:t>
            </a:r>
            <a:r>
              <a:rPr dirty="0" sz="2800" spc="-5">
                <a:latin typeface="Carlito"/>
                <a:cs typeface="Carlito"/>
              </a:rPr>
              <a:t>the </a:t>
            </a:r>
            <a:r>
              <a:rPr dirty="0" sz="2800" spc="-15">
                <a:latin typeface="Carlito"/>
                <a:cs typeface="Carlito"/>
              </a:rPr>
              <a:t>current </a:t>
            </a:r>
            <a:r>
              <a:rPr dirty="0" sz="2800" spc="-30">
                <a:latin typeface="Carlito"/>
                <a:cs typeface="Carlito"/>
              </a:rPr>
              <a:t>state </a:t>
            </a:r>
            <a:r>
              <a:rPr dirty="0" sz="2800" spc="-5">
                <a:latin typeface="Carlito"/>
                <a:cs typeface="Carlito"/>
              </a:rPr>
              <a:t>of a </a:t>
            </a:r>
            <a:r>
              <a:rPr dirty="0" sz="2800" spc="-15">
                <a:latin typeface="Carlito"/>
                <a:cs typeface="Carlito"/>
              </a:rPr>
              <a:t>resource  </a:t>
            </a:r>
            <a:r>
              <a:rPr dirty="0" sz="2800" spc="-10">
                <a:latin typeface="Carlito"/>
                <a:cs typeface="Carlito"/>
              </a:rPr>
              <a:t>(read)</a:t>
            </a:r>
            <a:endParaRPr sz="2800">
              <a:latin typeface="Carlito"/>
              <a:cs typeface="Carlito"/>
            </a:endParaRPr>
          </a:p>
          <a:p>
            <a:pPr lvl="1" marL="756285" marR="1073150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5">
                <a:latin typeface="Carlito"/>
                <a:cs typeface="Carlito"/>
              </a:rPr>
              <a:t>POST </a:t>
            </a:r>
            <a:r>
              <a:rPr dirty="0" sz="2800" spc="-30">
                <a:latin typeface="Carlito"/>
                <a:cs typeface="Carlito"/>
              </a:rPr>
              <a:t>transfers </a:t>
            </a:r>
            <a:r>
              <a:rPr dirty="0" sz="2800" spc="-5">
                <a:latin typeface="Carlito"/>
                <a:cs typeface="Carlito"/>
              </a:rPr>
              <a:t>a </a:t>
            </a:r>
            <a:r>
              <a:rPr dirty="0" sz="2800" spc="-15">
                <a:latin typeface="Carlito"/>
                <a:cs typeface="Carlito"/>
              </a:rPr>
              <a:t>new </a:t>
            </a:r>
            <a:r>
              <a:rPr dirty="0" sz="2800" spc="-30">
                <a:latin typeface="Carlito"/>
                <a:cs typeface="Carlito"/>
              </a:rPr>
              <a:t>state </a:t>
            </a:r>
            <a:r>
              <a:rPr dirty="0" sz="2800" spc="-20">
                <a:latin typeface="Carlito"/>
                <a:cs typeface="Carlito"/>
              </a:rPr>
              <a:t>onto </a:t>
            </a:r>
            <a:r>
              <a:rPr dirty="0" sz="2800" spc="-5">
                <a:latin typeface="Carlito"/>
                <a:cs typeface="Carlito"/>
              </a:rPr>
              <a:t>a </a:t>
            </a:r>
            <a:r>
              <a:rPr dirty="0" sz="2800" spc="-15">
                <a:latin typeface="Carlito"/>
                <a:cs typeface="Carlito"/>
              </a:rPr>
              <a:t>resource  (create).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2501" y="461899"/>
            <a:ext cx="41630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 PUT &amp;</a:t>
            </a:r>
            <a:r>
              <a:rPr dirty="0" spc="-75"/>
              <a:t> </a:t>
            </a:r>
            <a:r>
              <a:rPr dirty="0"/>
              <a:t>POST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63865" cy="403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297815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Either </a:t>
            </a:r>
            <a:r>
              <a:rPr dirty="0" sz="3200">
                <a:latin typeface="Carlito"/>
                <a:cs typeface="Carlito"/>
              </a:rPr>
              <a:t>PUT or </a:t>
            </a:r>
            <a:r>
              <a:rPr dirty="0" sz="3200" spc="-5">
                <a:latin typeface="Carlito"/>
                <a:cs typeface="Carlito"/>
              </a:rPr>
              <a:t>POST </a:t>
            </a:r>
            <a:r>
              <a:rPr dirty="0" sz="3200" spc="-10">
                <a:latin typeface="Carlito"/>
                <a:cs typeface="Carlito"/>
              </a:rPr>
              <a:t>can </a:t>
            </a:r>
            <a:r>
              <a:rPr dirty="0" sz="3200">
                <a:latin typeface="Carlito"/>
                <a:cs typeface="Carlito"/>
              </a:rPr>
              <a:t>be </a:t>
            </a:r>
            <a:r>
              <a:rPr dirty="0" sz="3200" spc="-5">
                <a:latin typeface="Carlito"/>
                <a:cs typeface="Carlito"/>
              </a:rPr>
              <a:t>used </a:t>
            </a:r>
            <a:r>
              <a:rPr dirty="0" sz="3200" spc="-20">
                <a:latin typeface="Carlito"/>
                <a:cs typeface="Carlito"/>
              </a:rPr>
              <a:t>to </a:t>
            </a:r>
            <a:r>
              <a:rPr dirty="0" sz="3200" spc="-15">
                <a:latin typeface="Carlito"/>
                <a:cs typeface="Carlito"/>
              </a:rPr>
              <a:t>create </a:t>
            </a:r>
            <a:r>
              <a:rPr dirty="0" sz="3200">
                <a:latin typeface="Carlito"/>
                <a:cs typeface="Carlito"/>
              </a:rPr>
              <a:t>a  </a:t>
            </a:r>
            <a:r>
              <a:rPr dirty="0" sz="3200" spc="-5">
                <a:latin typeface="Carlito"/>
                <a:cs typeface="Carlito"/>
              </a:rPr>
              <a:t>new </a:t>
            </a:r>
            <a:r>
              <a:rPr dirty="0" sz="3200" spc="-15">
                <a:latin typeface="Carlito"/>
                <a:cs typeface="Carlito"/>
              </a:rPr>
              <a:t>resource </a:t>
            </a:r>
            <a:r>
              <a:rPr dirty="0" sz="2400" spc="-5">
                <a:latin typeface="Carlito"/>
                <a:cs typeface="Carlito"/>
              </a:rPr>
              <a:t>(depends on </a:t>
            </a:r>
            <a:r>
              <a:rPr dirty="0" sz="2400" spc="-10">
                <a:latin typeface="Carlito"/>
                <a:cs typeface="Carlito"/>
              </a:rPr>
              <a:t>how your </a:t>
            </a:r>
            <a:r>
              <a:rPr dirty="0" sz="2400">
                <a:latin typeface="Carlito"/>
                <a:cs typeface="Carlito"/>
              </a:rPr>
              <a:t>service is</a:t>
            </a:r>
            <a:r>
              <a:rPr dirty="0" sz="2400" spc="-1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defined)</a:t>
            </a:r>
            <a:endParaRPr sz="2400">
              <a:latin typeface="Carlito"/>
              <a:cs typeface="Carlito"/>
            </a:endParaRPr>
          </a:p>
          <a:p>
            <a:pPr lvl="1" marL="756285" marR="847090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20">
                <a:latin typeface="Carlito"/>
                <a:cs typeface="Carlito"/>
              </a:rPr>
              <a:t>For example </a:t>
            </a:r>
            <a:r>
              <a:rPr dirty="0" sz="2800" spc="-15">
                <a:latin typeface="Carlito"/>
                <a:cs typeface="Carlito"/>
              </a:rPr>
              <a:t>creating </a:t>
            </a:r>
            <a:r>
              <a:rPr dirty="0" sz="2800" spc="-5">
                <a:latin typeface="Carlito"/>
                <a:cs typeface="Carlito"/>
              </a:rPr>
              <a:t>a </a:t>
            </a:r>
            <a:r>
              <a:rPr dirty="0" sz="2800" spc="-15">
                <a:latin typeface="Carlito"/>
                <a:cs typeface="Carlito"/>
              </a:rPr>
              <a:t>new </a:t>
            </a:r>
            <a:r>
              <a:rPr dirty="0" sz="2800" spc="-10">
                <a:latin typeface="Carlito"/>
                <a:cs typeface="Carlito"/>
              </a:rPr>
              <a:t>chapter </a:t>
            </a:r>
            <a:r>
              <a:rPr dirty="0" sz="2800" spc="-5">
                <a:latin typeface="Carlito"/>
                <a:cs typeface="Carlito"/>
              </a:rPr>
              <a:t>of MPEP  </a:t>
            </a:r>
            <a:r>
              <a:rPr dirty="0" sz="2800" spc="-10">
                <a:latin typeface="Carlito"/>
                <a:cs typeface="Carlito"/>
              </a:rPr>
              <a:t>(Manual </a:t>
            </a:r>
            <a:r>
              <a:rPr dirty="0" sz="2800" spc="-5">
                <a:latin typeface="Carlito"/>
                <a:cs typeface="Carlito"/>
              </a:rPr>
              <a:t>of </a:t>
            </a:r>
            <a:r>
              <a:rPr dirty="0" sz="2800" spc="-25">
                <a:latin typeface="Carlito"/>
                <a:cs typeface="Carlito"/>
              </a:rPr>
              <a:t>Patent </a:t>
            </a:r>
            <a:r>
              <a:rPr dirty="0" sz="2800" spc="-10">
                <a:latin typeface="Carlito"/>
                <a:cs typeface="Carlito"/>
              </a:rPr>
              <a:t>Examining</a:t>
            </a:r>
            <a:r>
              <a:rPr dirty="0" sz="2800" spc="35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Procedure)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5">
                <a:latin typeface="Carlito"/>
                <a:cs typeface="Carlito"/>
              </a:rPr>
              <a:t>POST</a:t>
            </a:r>
            <a:r>
              <a:rPr dirty="0" sz="2800" spc="10">
                <a:latin typeface="Carlito"/>
                <a:cs typeface="Carlito"/>
              </a:rPr>
              <a:t> </a:t>
            </a:r>
            <a:r>
              <a:rPr dirty="0" sz="2800" spc="-20">
                <a:latin typeface="Carlito"/>
                <a:cs typeface="Carlito"/>
              </a:rPr>
              <a:t>/manual/MPEP/current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rlito"/>
                <a:cs typeface="Carlito"/>
              </a:rPr>
              <a:t>PUT </a:t>
            </a:r>
            <a:r>
              <a:rPr dirty="0" sz="2800" spc="-10">
                <a:latin typeface="Carlito"/>
                <a:cs typeface="Carlito"/>
              </a:rPr>
              <a:t>/manual/MPEP/current/d0e55397.xml</a:t>
            </a:r>
            <a:endParaRPr sz="28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If </a:t>
            </a:r>
            <a:r>
              <a:rPr dirty="0" sz="3200" spc="-15">
                <a:latin typeface="Carlito"/>
                <a:cs typeface="Carlito"/>
              </a:rPr>
              <a:t>you want </a:t>
            </a:r>
            <a:r>
              <a:rPr dirty="0" sz="3200" spc="-20">
                <a:latin typeface="Carlito"/>
                <a:cs typeface="Carlito"/>
              </a:rPr>
              <a:t>to </a:t>
            </a:r>
            <a:r>
              <a:rPr dirty="0" sz="3200" spc="-15">
                <a:latin typeface="Carlito"/>
                <a:cs typeface="Carlito"/>
              </a:rPr>
              <a:t>update </a:t>
            </a:r>
            <a:r>
              <a:rPr dirty="0" sz="3200">
                <a:latin typeface="Carlito"/>
                <a:cs typeface="Carlito"/>
              </a:rPr>
              <a:t>an </a:t>
            </a:r>
            <a:r>
              <a:rPr dirty="0" sz="3200" spc="-15">
                <a:latin typeface="Carlito"/>
                <a:cs typeface="Carlito"/>
              </a:rPr>
              <a:t>existing </a:t>
            </a:r>
            <a:r>
              <a:rPr dirty="0" sz="3200" spc="-5">
                <a:latin typeface="Carlito"/>
                <a:cs typeface="Carlito"/>
              </a:rPr>
              <a:t>document on  </a:t>
            </a:r>
            <a:r>
              <a:rPr dirty="0" sz="3200">
                <a:latin typeface="Carlito"/>
                <a:cs typeface="Carlito"/>
              </a:rPr>
              <a:t>the </a:t>
            </a:r>
            <a:r>
              <a:rPr dirty="0" sz="3200" spc="-45">
                <a:latin typeface="Carlito"/>
                <a:cs typeface="Carlito"/>
              </a:rPr>
              <a:t>server, </a:t>
            </a:r>
            <a:r>
              <a:rPr dirty="0" sz="3200">
                <a:latin typeface="Carlito"/>
                <a:cs typeface="Carlito"/>
              </a:rPr>
              <a:t>then </a:t>
            </a:r>
            <a:r>
              <a:rPr dirty="0" sz="3200" spc="-5">
                <a:latin typeface="Carlito"/>
                <a:cs typeface="Carlito"/>
              </a:rPr>
              <a:t>use</a:t>
            </a:r>
            <a:r>
              <a:rPr dirty="0" sz="3200" spc="25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PUT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9197" y="461899"/>
            <a:ext cx="21640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</a:t>
            </a:r>
            <a:r>
              <a:rPr dirty="0" spc="-85"/>
              <a:t>x</a:t>
            </a:r>
            <a:r>
              <a:rPr dirty="0"/>
              <a:t>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8340" y="1226565"/>
            <a:ext cx="8007984" cy="460121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55600" marR="1056005" indent="-343535">
              <a:lnSpc>
                <a:spcPct val="101099"/>
              </a:lnSpc>
              <a:spcBef>
                <a:spcPts val="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URI: </a:t>
            </a:r>
            <a:r>
              <a:rPr dirty="0" sz="3200" spc="-15">
                <a:latin typeface="Carlito"/>
                <a:cs typeface="Carlito"/>
              </a:rPr>
              <a:t>uniform resource </a:t>
            </a:r>
            <a:r>
              <a:rPr dirty="0" sz="3200" spc="-10">
                <a:latin typeface="Carlito"/>
                <a:cs typeface="Carlito"/>
              </a:rPr>
              <a:t>identifiers </a:t>
            </a:r>
            <a:r>
              <a:rPr dirty="0" sz="2400" spc="-5">
                <a:latin typeface="Carlito"/>
                <a:cs typeface="Carlito"/>
              </a:rPr>
              <a:t>(string of  </a:t>
            </a:r>
            <a:r>
              <a:rPr dirty="0" sz="2400" spc="-10">
                <a:latin typeface="Carlito"/>
                <a:cs typeface="Carlito"/>
              </a:rPr>
              <a:t>characters </a:t>
            </a:r>
            <a:r>
              <a:rPr dirty="0" sz="2400" spc="-15">
                <a:latin typeface="Carlito"/>
                <a:cs typeface="Carlito"/>
              </a:rPr>
              <a:t>to </a:t>
            </a:r>
            <a:r>
              <a:rPr dirty="0" sz="2400" spc="-5">
                <a:latin typeface="Carlito"/>
                <a:cs typeface="Carlito"/>
              </a:rPr>
              <a:t>identify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resource)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5">
                <a:latin typeface="Carlito"/>
                <a:cs typeface="Carlito"/>
              </a:rPr>
              <a:t>Customer </a:t>
            </a:r>
            <a:r>
              <a:rPr dirty="0" sz="3200">
                <a:latin typeface="Carlito"/>
                <a:cs typeface="Carlito"/>
              </a:rPr>
              <a:t># </a:t>
            </a:r>
            <a:r>
              <a:rPr dirty="0" sz="3200" spc="-5">
                <a:latin typeface="Carlito"/>
                <a:cs typeface="Carlito"/>
              </a:rPr>
              <a:t>18</a:t>
            </a:r>
            <a:r>
              <a:rPr dirty="0" sz="3200" spc="45">
                <a:latin typeface="Carlito"/>
                <a:cs typeface="Carlito"/>
              </a:rPr>
              <a:t> </a:t>
            </a:r>
            <a:r>
              <a:rPr dirty="0" sz="3200" spc="-25">
                <a:latin typeface="Carlito"/>
                <a:cs typeface="Carlito"/>
              </a:rPr>
              <a:t>info:</a:t>
            </a:r>
            <a:endParaRPr sz="3200">
              <a:latin typeface="Carlito"/>
              <a:cs typeface="Carlito"/>
            </a:endParaRPr>
          </a:p>
          <a:p>
            <a:pPr lvl="1" marL="756285" marR="2255520" indent="-287020">
              <a:lnSpc>
                <a:spcPct val="100000"/>
              </a:lnSpc>
              <a:spcBef>
                <a:spcPts val="690"/>
              </a:spcBef>
              <a:buClr>
                <a:srgbClr val="000000"/>
              </a:buClr>
              <a:buFont typeface="Arial"/>
              <a:buChar char="–"/>
              <a:tabLst>
                <a:tab pos="756920" algn="l"/>
              </a:tabLst>
            </a:pPr>
            <a:r>
              <a:rPr dirty="0" u="heavy" sz="2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http://www.thomas- </a:t>
            </a:r>
            <a:r>
              <a:rPr dirty="0" u="heavy" sz="2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 </a:t>
            </a:r>
            <a:r>
              <a:rPr dirty="0" u="heavy" sz="28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bayer.com/sqlrest/CUSTOMER/18/</a:t>
            </a:r>
            <a:endParaRPr sz="2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5">
                <a:latin typeface="Carlito"/>
                <a:cs typeface="Carlito"/>
              </a:rPr>
              <a:t>List </a:t>
            </a:r>
            <a:r>
              <a:rPr dirty="0" sz="3200" spc="-5">
                <a:latin typeface="Carlito"/>
                <a:cs typeface="Carlito"/>
              </a:rPr>
              <a:t>of</a:t>
            </a:r>
            <a:r>
              <a:rPr dirty="0" sz="3200" spc="15">
                <a:latin typeface="Carlito"/>
                <a:cs typeface="Carlito"/>
              </a:rPr>
              <a:t> </a:t>
            </a:r>
            <a:r>
              <a:rPr dirty="0" sz="3200" spc="-15">
                <a:latin typeface="Carlito"/>
                <a:cs typeface="Carlito"/>
              </a:rPr>
              <a:t>invoices</a:t>
            </a:r>
            <a:endParaRPr sz="3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85"/>
              </a:spcBef>
              <a:buClr>
                <a:srgbClr val="000000"/>
              </a:buClr>
              <a:buFont typeface="Arial"/>
              <a:buChar char="–"/>
              <a:tabLst>
                <a:tab pos="756920" algn="l"/>
              </a:tabLst>
            </a:pPr>
            <a:r>
              <a:rPr dirty="0" u="heavy" sz="28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http://www.thomas-bayer.com/sqlrest/INVOICE/</a:t>
            </a:r>
            <a:endParaRPr sz="2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5">
                <a:latin typeface="Carlito"/>
                <a:cs typeface="Carlito"/>
              </a:rPr>
              <a:t>List </a:t>
            </a:r>
            <a:r>
              <a:rPr dirty="0" sz="3200" spc="-5">
                <a:latin typeface="Carlito"/>
                <a:cs typeface="Carlito"/>
              </a:rPr>
              <a:t>of</a:t>
            </a:r>
            <a:r>
              <a:rPr dirty="0" sz="3200" spc="15">
                <a:latin typeface="Carlito"/>
                <a:cs typeface="Carlito"/>
              </a:rPr>
              <a:t> </a:t>
            </a:r>
            <a:r>
              <a:rPr dirty="0" sz="3200" spc="-15">
                <a:latin typeface="Carlito"/>
                <a:cs typeface="Carlito"/>
              </a:rPr>
              <a:t>products</a:t>
            </a:r>
            <a:endParaRPr sz="3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Clr>
                <a:srgbClr val="000000"/>
              </a:buClr>
              <a:buFont typeface="Arial"/>
              <a:buChar char="–"/>
              <a:tabLst>
                <a:tab pos="756920" algn="l"/>
              </a:tabLst>
            </a:pPr>
            <a:r>
              <a:rPr dirty="0" u="heavy" sz="28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http://www.thomas-bayer.com/sqlrest/PRODUCT/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376" y="324053"/>
            <a:ext cx="46367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Introductions</a:t>
            </a:r>
            <a:r>
              <a:rPr dirty="0" spc="-35"/>
              <a:t> </a:t>
            </a:r>
            <a:r>
              <a:rPr dirty="0" spc="-15"/>
              <a:t>(ctd…)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8827" y="6511045"/>
            <a:ext cx="1612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 b="1">
                <a:solidFill>
                  <a:srgbClr val="888888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81341"/>
            <a:ext cx="7996555" cy="363791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3200" spc="-5">
                <a:latin typeface="Carlito"/>
                <a:cs typeface="Carlito"/>
              </a:rPr>
              <a:t>Brian </a:t>
            </a:r>
            <a:r>
              <a:rPr dirty="0" sz="3200" spc="-60">
                <a:latin typeface="Carlito"/>
                <a:cs typeface="Carlito"/>
              </a:rPr>
              <a:t>Van</a:t>
            </a:r>
            <a:r>
              <a:rPr dirty="0" sz="3200" spc="10">
                <a:latin typeface="Carlito"/>
                <a:cs typeface="Carlito"/>
              </a:rPr>
              <a:t> </a:t>
            </a:r>
            <a:r>
              <a:rPr dirty="0" sz="3200" spc="-10">
                <a:latin typeface="Carlito"/>
                <a:cs typeface="Carlito"/>
              </a:rPr>
              <a:t>Stone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-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Senior </a:t>
            </a:r>
            <a:r>
              <a:rPr dirty="0" sz="3200" spc="-85">
                <a:latin typeface="Carlito"/>
                <a:cs typeface="Carlito"/>
              </a:rPr>
              <a:t>Test</a:t>
            </a:r>
            <a:r>
              <a:rPr dirty="0" sz="3200" spc="15">
                <a:latin typeface="Carlito"/>
                <a:cs typeface="Carlito"/>
              </a:rPr>
              <a:t> </a:t>
            </a:r>
            <a:r>
              <a:rPr dirty="0" sz="3200" spc="-10">
                <a:latin typeface="Carlito"/>
                <a:cs typeface="Carlito"/>
              </a:rPr>
              <a:t>Specialist</a:t>
            </a:r>
            <a:endParaRPr sz="3200">
              <a:latin typeface="Carlito"/>
              <a:cs typeface="Carlito"/>
            </a:endParaRPr>
          </a:p>
          <a:p>
            <a:pPr marL="355600" marR="311150" indent="-343535">
              <a:lnSpc>
                <a:spcPct val="100000"/>
              </a:lnSpc>
              <a:spcBef>
                <a:spcPts val="770"/>
              </a:spcBef>
              <a:buChar char="-"/>
              <a:tabLst>
                <a:tab pos="355600" algn="l"/>
                <a:tab pos="356235" algn="l"/>
              </a:tabLst>
            </a:pPr>
            <a:r>
              <a:rPr dirty="0" sz="3200" spc="-10">
                <a:latin typeface="Carlito"/>
                <a:cs typeface="Carlito"/>
              </a:rPr>
              <a:t>Three </a:t>
            </a:r>
            <a:r>
              <a:rPr dirty="0" sz="3200" spc="-20">
                <a:latin typeface="Carlito"/>
                <a:cs typeface="Carlito"/>
              </a:rPr>
              <a:t>years </a:t>
            </a:r>
            <a:r>
              <a:rPr dirty="0" sz="3200" spc="-10">
                <a:latin typeface="Carlito"/>
                <a:cs typeface="Carlito"/>
              </a:rPr>
              <a:t>experience automating </a:t>
            </a:r>
            <a:r>
              <a:rPr dirty="0" sz="3200" spc="-5">
                <a:latin typeface="Carlito"/>
                <a:cs typeface="Carlito"/>
              </a:rPr>
              <a:t>business  </a:t>
            </a:r>
            <a:r>
              <a:rPr dirty="0" sz="3200" spc="-10">
                <a:latin typeface="Carlito"/>
                <a:cs typeface="Carlito"/>
              </a:rPr>
              <a:t>processes across </a:t>
            </a:r>
            <a:r>
              <a:rPr dirty="0" sz="3200" spc="-5">
                <a:latin typeface="Carlito"/>
                <a:cs typeface="Carlito"/>
              </a:rPr>
              <a:t>varied</a:t>
            </a:r>
            <a:r>
              <a:rPr dirty="0" sz="3200" spc="-55">
                <a:latin typeface="Carlito"/>
                <a:cs typeface="Carlito"/>
              </a:rPr>
              <a:t> </a:t>
            </a:r>
            <a:r>
              <a:rPr dirty="0" sz="3200" spc="-15">
                <a:latin typeface="Carlito"/>
                <a:cs typeface="Carlito"/>
              </a:rPr>
              <a:t>infrastructure</a:t>
            </a:r>
            <a:endParaRPr sz="320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  <a:tabLst>
                <a:tab pos="756285" algn="l"/>
              </a:tabLst>
            </a:pPr>
            <a:r>
              <a:rPr dirty="0" sz="2800" spc="-5">
                <a:latin typeface="Carlito"/>
                <a:cs typeface="Carlito"/>
              </a:rPr>
              <a:t>-	Load </a:t>
            </a:r>
            <a:r>
              <a:rPr dirty="0" sz="2800" spc="-10">
                <a:latin typeface="Carlito"/>
                <a:cs typeface="Carlito"/>
              </a:rPr>
              <a:t>Balancers, </a:t>
            </a:r>
            <a:r>
              <a:rPr dirty="0" sz="2800" spc="-45">
                <a:latin typeface="Carlito"/>
                <a:cs typeface="Carlito"/>
              </a:rPr>
              <a:t>Web </a:t>
            </a:r>
            <a:r>
              <a:rPr dirty="0" sz="2800" spc="-15">
                <a:latin typeface="Carlito"/>
                <a:cs typeface="Carlito"/>
              </a:rPr>
              <a:t>Infrastructure,  </a:t>
            </a:r>
            <a:r>
              <a:rPr dirty="0" sz="2800" spc="-10">
                <a:latin typeface="Carlito"/>
                <a:cs typeface="Carlito"/>
              </a:rPr>
              <a:t>Windows/Unix/Linux </a:t>
            </a:r>
            <a:r>
              <a:rPr dirty="0" sz="2800" spc="-15">
                <a:latin typeface="Carlito"/>
                <a:cs typeface="Carlito"/>
              </a:rPr>
              <a:t>platforms, Desktop </a:t>
            </a:r>
            <a:r>
              <a:rPr dirty="0" sz="2800" spc="-5">
                <a:latin typeface="Carlito"/>
                <a:cs typeface="Carlito"/>
              </a:rPr>
              <a:t>and </a:t>
            </a:r>
            <a:r>
              <a:rPr dirty="0" sz="2800" spc="-45">
                <a:latin typeface="Carlito"/>
                <a:cs typeface="Carlito"/>
              </a:rPr>
              <a:t>Web  </a:t>
            </a:r>
            <a:r>
              <a:rPr dirty="0" sz="2800" spc="-10">
                <a:latin typeface="Carlito"/>
                <a:cs typeface="Carlito"/>
              </a:rPr>
              <a:t>Applications, </a:t>
            </a:r>
            <a:r>
              <a:rPr dirty="0" sz="2800" spc="-15">
                <a:latin typeface="Carlito"/>
                <a:cs typeface="Carlito"/>
              </a:rPr>
              <a:t>Source </a:t>
            </a:r>
            <a:r>
              <a:rPr dirty="0" sz="2800" spc="-20">
                <a:latin typeface="Carlito"/>
                <a:cs typeface="Carlito"/>
              </a:rPr>
              <a:t>Control</a:t>
            </a:r>
            <a:r>
              <a:rPr dirty="0" sz="2800" spc="75">
                <a:latin typeface="Carlito"/>
                <a:cs typeface="Carlito"/>
              </a:rPr>
              <a:t> </a:t>
            </a:r>
            <a:r>
              <a:rPr dirty="0" sz="2800" spc="-25">
                <a:latin typeface="Carlito"/>
                <a:cs typeface="Carlito"/>
              </a:rPr>
              <a:t>Systems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7116" y="4572000"/>
            <a:ext cx="8097011" cy="1620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2710" y="461899"/>
            <a:ext cx="38779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REST</a:t>
            </a:r>
            <a:r>
              <a:rPr dirty="0" spc="-45"/>
              <a:t> </a:t>
            </a:r>
            <a:r>
              <a:rPr dirty="0" spc="-15"/>
              <a:t>RESPONSES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253936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25">
                <a:latin typeface="Carlito"/>
                <a:cs typeface="Carlito"/>
              </a:rPr>
              <a:t>PRODUCT/30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949065"/>
            <a:ext cx="231394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rlito"/>
                <a:cs typeface="Carlito"/>
              </a:rPr>
              <a:t>INVOICE/14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9000" y="1691639"/>
            <a:ext cx="5398008" cy="1965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905" y="461899"/>
            <a:ext cx="30302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REST </a:t>
            </a:r>
            <a:r>
              <a:rPr dirty="0"/>
              <a:t>&gt;</a:t>
            </a:r>
            <a:r>
              <a:rPr dirty="0" spc="-55"/>
              <a:t> </a:t>
            </a:r>
            <a:r>
              <a:rPr dirty="0" spc="-50"/>
              <a:t>WADL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487920" cy="3246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Sometimes </a:t>
            </a:r>
            <a:r>
              <a:rPr dirty="0" sz="3200">
                <a:latin typeface="Carlito"/>
                <a:cs typeface="Carlito"/>
              </a:rPr>
              <a:t>a </a:t>
            </a:r>
            <a:r>
              <a:rPr dirty="0" sz="3200" spc="-15">
                <a:latin typeface="Carlito"/>
                <a:cs typeface="Carlito"/>
              </a:rPr>
              <a:t>REST </a:t>
            </a:r>
            <a:r>
              <a:rPr dirty="0" sz="3200">
                <a:latin typeface="Carlito"/>
                <a:cs typeface="Carlito"/>
              </a:rPr>
              <a:t>service </a:t>
            </a:r>
            <a:r>
              <a:rPr dirty="0" sz="3200" spc="-5">
                <a:latin typeface="Carlito"/>
                <a:cs typeface="Carlito"/>
              </a:rPr>
              <a:t>has </a:t>
            </a:r>
            <a:r>
              <a:rPr dirty="0" sz="3200" spc="-10">
                <a:latin typeface="Carlito"/>
                <a:cs typeface="Carlito"/>
              </a:rPr>
              <a:t>documented  </a:t>
            </a:r>
            <a:r>
              <a:rPr dirty="0" sz="3200" spc="-15">
                <a:latin typeface="Carlito"/>
                <a:cs typeface="Carlito"/>
              </a:rPr>
              <a:t>information </a:t>
            </a:r>
            <a:r>
              <a:rPr dirty="0" sz="3200">
                <a:latin typeface="Carlito"/>
                <a:cs typeface="Carlito"/>
              </a:rPr>
              <a:t>in a</a:t>
            </a:r>
            <a:r>
              <a:rPr dirty="0" sz="3200" spc="40">
                <a:latin typeface="Carlito"/>
                <a:cs typeface="Carlito"/>
              </a:rPr>
              <a:t> </a:t>
            </a:r>
            <a:r>
              <a:rPr dirty="0" sz="3200" spc="-35">
                <a:latin typeface="Carlito"/>
                <a:cs typeface="Carlito"/>
              </a:rPr>
              <a:t>WADL</a:t>
            </a:r>
            <a:endParaRPr sz="3200">
              <a:latin typeface="Carlito"/>
              <a:cs typeface="Carlito"/>
            </a:endParaRPr>
          </a:p>
          <a:p>
            <a:pPr marL="355600" marR="1034415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35">
                <a:latin typeface="Carlito"/>
                <a:cs typeface="Carlito"/>
              </a:rPr>
              <a:t>WADL </a:t>
            </a:r>
            <a:r>
              <a:rPr dirty="0" sz="3200">
                <a:latin typeface="Carlito"/>
                <a:cs typeface="Carlito"/>
              </a:rPr>
              <a:t>= </a:t>
            </a:r>
            <a:r>
              <a:rPr dirty="0" sz="3200" spc="-40">
                <a:latin typeface="Carlito"/>
                <a:cs typeface="Carlito"/>
              </a:rPr>
              <a:t>Web </a:t>
            </a:r>
            <a:r>
              <a:rPr dirty="0" sz="3200" spc="-10">
                <a:latin typeface="Carlito"/>
                <a:cs typeface="Carlito"/>
              </a:rPr>
              <a:t>Application Description  </a:t>
            </a:r>
            <a:r>
              <a:rPr dirty="0" sz="3200" spc="-5">
                <a:latin typeface="Carlito"/>
                <a:cs typeface="Carlito"/>
              </a:rPr>
              <a:t>Language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XML </a:t>
            </a:r>
            <a:r>
              <a:rPr dirty="0" sz="3200">
                <a:latin typeface="Carlito"/>
                <a:cs typeface="Carlito"/>
              </a:rPr>
              <a:t>in </a:t>
            </a:r>
            <a:r>
              <a:rPr dirty="0" sz="3200" spc="-20">
                <a:latin typeface="Carlito"/>
                <a:cs typeface="Carlito"/>
              </a:rPr>
              <a:t>format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Not</a:t>
            </a:r>
            <a:r>
              <a:rPr dirty="0" sz="3200" spc="-15">
                <a:latin typeface="Carlito"/>
                <a:cs typeface="Carlito"/>
              </a:rPr>
              <a:t> Standardized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561" y="461899"/>
            <a:ext cx="31965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Sample</a:t>
            </a:r>
            <a:r>
              <a:rPr dirty="0" spc="-75"/>
              <a:t> </a:t>
            </a:r>
            <a:r>
              <a:rPr dirty="0" spc="-50"/>
              <a:t>WADL</a:t>
            </a:r>
          </a:p>
        </p:txBody>
      </p:sp>
      <p:sp>
        <p:nvSpPr>
          <p:cNvPr id="3" name="object 3"/>
          <p:cNvSpPr/>
          <p:nvPr/>
        </p:nvSpPr>
        <p:spPr>
          <a:xfrm>
            <a:off x="413004" y="2362200"/>
            <a:ext cx="8382000" cy="3669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6954" y="1703222"/>
            <a:ext cx="7725014" cy="508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9838" y="1081785"/>
            <a:ext cx="494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U</a:t>
            </a:r>
            <a:r>
              <a:rPr dirty="0" sz="1800" spc="-15" b="1">
                <a:latin typeface="Arial"/>
                <a:cs typeface="Arial"/>
              </a:rPr>
              <a:t>R</a:t>
            </a:r>
            <a:r>
              <a:rPr dirty="0" sz="1800" b="1">
                <a:latin typeface="Arial"/>
                <a:cs typeface="Arial"/>
              </a:rPr>
              <a:t>I: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5838" y="461899"/>
            <a:ext cx="25927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Di</a:t>
            </a:r>
            <a:r>
              <a:rPr dirty="0" spc="-50"/>
              <a:t>f</a:t>
            </a:r>
            <a:r>
              <a:rPr dirty="0" spc="-110"/>
              <a:t>f</a:t>
            </a:r>
            <a:r>
              <a:rPr dirty="0"/>
              <a:t>e</a:t>
            </a:r>
            <a:r>
              <a:rPr dirty="0" spc="-60"/>
              <a:t>r</a:t>
            </a:r>
            <a:r>
              <a:rPr dirty="0"/>
              <a:t>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288290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rlito"/>
                <a:cs typeface="Carlito"/>
              </a:rPr>
              <a:t>SOAP</a:t>
            </a:r>
            <a:r>
              <a:rPr dirty="0" sz="3200" spc="-55">
                <a:latin typeface="Carlito"/>
                <a:cs typeface="Carlito"/>
              </a:rPr>
              <a:t> </a:t>
            </a:r>
            <a:r>
              <a:rPr dirty="0" sz="3200" spc="-20">
                <a:latin typeface="Carlito"/>
                <a:cs typeface="Carlito"/>
              </a:rPr>
              <a:t>REQUEST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533976"/>
            <a:ext cx="468312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rlito"/>
                <a:cs typeface="Carlito"/>
              </a:rPr>
              <a:t>SAME </a:t>
            </a:r>
            <a:r>
              <a:rPr dirty="0" sz="3200">
                <a:latin typeface="Carlito"/>
                <a:cs typeface="Carlito"/>
              </a:rPr>
              <a:t>AS A </a:t>
            </a:r>
            <a:r>
              <a:rPr dirty="0" sz="3200" spc="-15">
                <a:latin typeface="Carlito"/>
                <a:cs typeface="Carlito"/>
              </a:rPr>
              <a:t>REST</a:t>
            </a:r>
            <a:r>
              <a:rPr dirty="0" sz="3200" spc="-70">
                <a:latin typeface="Carlito"/>
                <a:cs typeface="Carlito"/>
              </a:rPr>
              <a:t> </a:t>
            </a:r>
            <a:r>
              <a:rPr dirty="0" sz="3200" spc="-15">
                <a:latin typeface="Carlito"/>
                <a:cs typeface="Carlito"/>
              </a:rPr>
              <a:t>REQUEST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7400" y="2209800"/>
            <a:ext cx="6001511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87424" y="5260847"/>
            <a:ext cx="6571488" cy="419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5838" y="461899"/>
            <a:ext cx="25927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Di</a:t>
            </a:r>
            <a:r>
              <a:rPr dirty="0" spc="-50"/>
              <a:t>f</a:t>
            </a:r>
            <a:r>
              <a:rPr dirty="0" spc="-110"/>
              <a:t>f</a:t>
            </a:r>
            <a:r>
              <a:rPr dirty="0"/>
              <a:t>e</a:t>
            </a:r>
            <a:r>
              <a:rPr dirty="0" spc="-60"/>
              <a:t>r</a:t>
            </a:r>
            <a:r>
              <a:rPr dirty="0"/>
              <a:t>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8248650" cy="3685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3200400"/>
                <a:gridCol w="27432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Attribute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SOAP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REST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Language/Platform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Language,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platform,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and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transport</a:t>
                      </a:r>
                      <a:r>
                        <a:rPr dirty="0" sz="18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independent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Only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http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Environments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937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Carlito"/>
                          <a:cs typeface="Carlito"/>
                        </a:rPr>
                        <a:t>Works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well in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distributed 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enterprise</a:t>
                      </a:r>
                      <a:r>
                        <a:rPr dirty="0" sz="1800" spc="-3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environments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471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5">
                          <a:latin typeface="Carlito"/>
                          <a:cs typeface="Carlito"/>
                        </a:rPr>
                        <a:t>Requires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point-to-point  communication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Standardization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Standardized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Has some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standards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Error</a:t>
                      </a:r>
                      <a:r>
                        <a:rPr dirty="0" sz="18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handling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Built in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error-handling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None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Format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5">
                          <a:latin typeface="Carlito"/>
                          <a:cs typeface="Carlito"/>
                        </a:rPr>
                        <a:t>Requires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XML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5886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5">
                          <a:latin typeface="Carlito"/>
                          <a:cs typeface="Carlito"/>
                        </a:rPr>
                        <a:t>Efficient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–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can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use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any  </a:t>
                      </a:r>
                      <a:r>
                        <a:rPr dirty="0" sz="1800" spc="-15">
                          <a:latin typeface="Carlito"/>
                          <a:cs typeface="Carlito"/>
                        </a:rPr>
                        <a:t>format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Speed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Slower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0">
                          <a:latin typeface="Carlito"/>
                          <a:cs typeface="Carlito"/>
                        </a:rPr>
                        <a:t>Fast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(no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extensive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processing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required)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5464" y="461899"/>
            <a:ext cx="55111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SOAP </a:t>
            </a:r>
            <a:r>
              <a:rPr dirty="0"/>
              <a:t>&amp; </a:t>
            </a:r>
            <a:r>
              <a:rPr dirty="0" spc="-20"/>
              <a:t>REST</a:t>
            </a:r>
            <a:r>
              <a:rPr dirty="0" spc="-35"/>
              <a:t> </a:t>
            </a:r>
            <a:r>
              <a:rPr dirty="0" spc="-10"/>
              <a:t>Responses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736205" cy="40995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5">
                <a:latin typeface="Carlito"/>
                <a:cs typeface="Carlito"/>
              </a:rPr>
              <a:t>REST </a:t>
            </a:r>
            <a:r>
              <a:rPr dirty="0" sz="3200" spc="-5">
                <a:latin typeface="Carlito"/>
                <a:cs typeface="Carlito"/>
              </a:rPr>
              <a:t>doesn’t </a:t>
            </a:r>
            <a:r>
              <a:rPr dirty="0" sz="3200" spc="-25">
                <a:latin typeface="Carlito"/>
                <a:cs typeface="Carlito"/>
              </a:rPr>
              <a:t>have to </a:t>
            </a:r>
            <a:r>
              <a:rPr dirty="0" sz="3200" spc="-5">
                <a:latin typeface="Carlito"/>
                <a:cs typeface="Carlito"/>
              </a:rPr>
              <a:t>use </a:t>
            </a:r>
            <a:r>
              <a:rPr dirty="0" sz="3200" spc="5">
                <a:latin typeface="Carlito"/>
                <a:cs typeface="Carlito"/>
              </a:rPr>
              <a:t>XML </a:t>
            </a:r>
            <a:r>
              <a:rPr dirty="0" sz="3200" spc="-20">
                <a:latin typeface="Carlito"/>
                <a:cs typeface="Carlito"/>
              </a:rPr>
              <a:t>to </a:t>
            </a:r>
            <a:r>
              <a:rPr dirty="0" sz="3200" spc="-10">
                <a:latin typeface="Carlito"/>
                <a:cs typeface="Carlito"/>
              </a:rPr>
              <a:t>provide </a:t>
            </a:r>
            <a:r>
              <a:rPr dirty="0" sz="3200">
                <a:latin typeface="Carlito"/>
                <a:cs typeface="Carlito"/>
              </a:rPr>
              <a:t>the  </a:t>
            </a:r>
            <a:r>
              <a:rPr dirty="0" sz="3200" spc="-5">
                <a:latin typeface="Carlito"/>
                <a:cs typeface="Carlito"/>
              </a:rPr>
              <a:t>response. </a:t>
            </a:r>
            <a:r>
              <a:rPr dirty="0" sz="3200" spc="-10">
                <a:latin typeface="Carlito"/>
                <a:cs typeface="Carlito"/>
              </a:rPr>
              <a:t>REST-based </a:t>
            </a:r>
            <a:r>
              <a:rPr dirty="0" sz="3200" spc="-40">
                <a:latin typeface="Carlito"/>
                <a:cs typeface="Carlito"/>
              </a:rPr>
              <a:t>Web </a:t>
            </a:r>
            <a:r>
              <a:rPr dirty="0" sz="3200">
                <a:latin typeface="Carlito"/>
                <a:cs typeface="Carlito"/>
              </a:rPr>
              <a:t>services </a:t>
            </a:r>
            <a:r>
              <a:rPr dirty="0" sz="3200" spc="-10">
                <a:latin typeface="Carlito"/>
                <a:cs typeface="Carlito"/>
              </a:rPr>
              <a:t>can  </a:t>
            </a:r>
            <a:r>
              <a:rPr dirty="0" sz="3200" spc="-5">
                <a:latin typeface="Carlito"/>
                <a:cs typeface="Carlito"/>
              </a:rPr>
              <a:t>output </a:t>
            </a:r>
            <a:r>
              <a:rPr dirty="0" sz="3200">
                <a:latin typeface="Carlito"/>
                <a:cs typeface="Carlito"/>
              </a:rPr>
              <a:t>the </a:t>
            </a:r>
            <a:r>
              <a:rPr dirty="0" sz="3200" spc="-20">
                <a:latin typeface="Carlito"/>
                <a:cs typeface="Carlito"/>
              </a:rPr>
              <a:t>data</a:t>
            </a:r>
            <a:r>
              <a:rPr dirty="0" sz="3200" spc="15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in</a:t>
            </a:r>
            <a:endParaRPr sz="3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rlito"/>
                <a:cs typeface="Carlito"/>
              </a:rPr>
              <a:t>Command </a:t>
            </a:r>
            <a:r>
              <a:rPr dirty="0" sz="2800" spc="-20">
                <a:latin typeface="Carlito"/>
                <a:cs typeface="Carlito"/>
              </a:rPr>
              <a:t>Separated </a:t>
            </a:r>
            <a:r>
              <a:rPr dirty="0" sz="2800" spc="-40">
                <a:latin typeface="Carlito"/>
                <a:cs typeface="Carlito"/>
              </a:rPr>
              <a:t>Value</a:t>
            </a:r>
            <a:r>
              <a:rPr dirty="0" sz="2800" spc="5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(CSV)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5">
                <a:latin typeface="Carlito"/>
                <a:cs typeface="Carlito"/>
              </a:rPr>
              <a:t>JavaScript </a:t>
            </a:r>
            <a:r>
              <a:rPr dirty="0" sz="2800" spc="-10">
                <a:latin typeface="Carlito"/>
                <a:cs typeface="Carlito"/>
              </a:rPr>
              <a:t>Object Notation (JSON)</a:t>
            </a:r>
            <a:r>
              <a:rPr dirty="0" sz="2800" spc="75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and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5">
                <a:latin typeface="Carlito"/>
                <a:cs typeface="Carlito"/>
              </a:rPr>
              <a:t>Really </a:t>
            </a:r>
            <a:r>
              <a:rPr dirty="0" sz="2800" spc="-10">
                <a:latin typeface="Carlito"/>
                <a:cs typeface="Carlito"/>
              </a:rPr>
              <a:t>Simple </a:t>
            </a:r>
            <a:r>
              <a:rPr dirty="0" sz="2800" spc="-15">
                <a:latin typeface="Carlito"/>
                <a:cs typeface="Carlito"/>
              </a:rPr>
              <a:t>Syndication</a:t>
            </a:r>
            <a:r>
              <a:rPr dirty="0" sz="2800" spc="6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(RSS)</a:t>
            </a:r>
            <a:endParaRPr sz="2800">
              <a:latin typeface="Carlito"/>
              <a:cs typeface="Carlito"/>
            </a:endParaRPr>
          </a:p>
          <a:p>
            <a:pPr marL="355600" marR="300355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5">
                <a:latin typeface="Carlito"/>
                <a:cs typeface="Carlito"/>
              </a:rPr>
              <a:t>Often </a:t>
            </a:r>
            <a:r>
              <a:rPr dirty="0" sz="3200">
                <a:latin typeface="Carlito"/>
                <a:cs typeface="Carlito"/>
              </a:rPr>
              <a:t>when </a:t>
            </a:r>
            <a:r>
              <a:rPr dirty="0" sz="3200" spc="-15">
                <a:latin typeface="Carlito"/>
                <a:cs typeface="Carlito"/>
              </a:rPr>
              <a:t>you </a:t>
            </a:r>
            <a:r>
              <a:rPr dirty="0" sz="3200" spc="-5">
                <a:latin typeface="Carlito"/>
                <a:cs typeface="Carlito"/>
              </a:rPr>
              <a:t>find </a:t>
            </a:r>
            <a:r>
              <a:rPr dirty="0" sz="3200">
                <a:latin typeface="Carlito"/>
                <a:cs typeface="Carlito"/>
              </a:rPr>
              <a:t>a </a:t>
            </a:r>
            <a:r>
              <a:rPr dirty="0" sz="3200" spc="-20">
                <a:latin typeface="Carlito"/>
                <a:cs typeface="Carlito"/>
              </a:rPr>
              <a:t>REST </a:t>
            </a:r>
            <a:r>
              <a:rPr dirty="0" sz="3200">
                <a:latin typeface="Carlito"/>
                <a:cs typeface="Carlito"/>
              </a:rPr>
              <a:t>service, </a:t>
            </a:r>
            <a:r>
              <a:rPr dirty="0" sz="3200" spc="-5">
                <a:latin typeface="Carlito"/>
                <a:cs typeface="Carlito"/>
              </a:rPr>
              <a:t>one of  </a:t>
            </a:r>
            <a:r>
              <a:rPr dirty="0" sz="3200">
                <a:latin typeface="Carlito"/>
                <a:cs typeface="Carlito"/>
              </a:rPr>
              <a:t>the inputs is the </a:t>
            </a:r>
            <a:r>
              <a:rPr dirty="0" sz="3200" spc="-15">
                <a:latin typeface="Carlito"/>
                <a:cs typeface="Carlito"/>
              </a:rPr>
              <a:t>requested</a:t>
            </a:r>
            <a:r>
              <a:rPr dirty="0" sz="3200" spc="-5">
                <a:latin typeface="Carlito"/>
                <a:cs typeface="Carlito"/>
              </a:rPr>
              <a:t> </a:t>
            </a:r>
            <a:r>
              <a:rPr dirty="0" sz="3200" spc="-20">
                <a:latin typeface="Carlito"/>
                <a:cs typeface="Carlito"/>
              </a:rPr>
              <a:t>format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7801" y="461899"/>
            <a:ext cx="31692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REST</a:t>
            </a:r>
            <a:r>
              <a:rPr dirty="0" spc="-60"/>
              <a:t> </a:t>
            </a:r>
            <a:r>
              <a:rPr dirty="0" spc="-1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825" y="1021207"/>
            <a:ext cx="7994650" cy="1586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http://api.wunderground.com/api/</a:t>
            </a:r>
            <a:r>
              <a:rPr dirty="0" u="heavy" sz="3200" spc="-1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74e36bb7a </a:t>
            </a:r>
            <a:r>
              <a:rPr dirty="0" u="heavy" sz="3200" spc="-1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 </a:t>
            </a:r>
            <a:r>
              <a:rPr dirty="0" u="heavy" sz="3200" spc="-10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98f6a55</a:t>
            </a:r>
            <a:r>
              <a:rPr dirty="0" u="heavy" sz="3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/conditions/q/CA/San_Francisco.json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rlito"/>
                <a:cs typeface="Carlito"/>
              </a:rPr>
              <a:t>Json</a:t>
            </a:r>
            <a:r>
              <a:rPr dirty="0" sz="3200" spc="-10">
                <a:latin typeface="Carlito"/>
                <a:cs typeface="Carlito"/>
              </a:rPr>
              <a:t> Response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825" y="5606288"/>
            <a:ext cx="26943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rlito"/>
                <a:cs typeface="Carlito"/>
              </a:rPr>
              <a:t>XML</a:t>
            </a:r>
            <a:r>
              <a:rPr dirty="0" sz="3200" spc="-65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response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8808" y="2667000"/>
            <a:ext cx="8746490" cy="3929379"/>
            <a:chOff x="368808" y="2667000"/>
            <a:chExt cx="8746490" cy="3929379"/>
          </a:xfrm>
        </p:grpSpPr>
        <p:sp>
          <p:nvSpPr>
            <p:cNvPr id="6" name="object 6"/>
            <p:cNvSpPr/>
            <p:nvPr/>
          </p:nvSpPr>
          <p:spPr>
            <a:xfrm>
              <a:off x="368808" y="2667000"/>
              <a:ext cx="4922520" cy="25741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506467" y="2938272"/>
              <a:ext cx="4608576" cy="3657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47746" y="6019108"/>
              <a:ext cx="1459865" cy="173355"/>
            </a:xfrm>
            <a:custGeom>
              <a:avLst/>
              <a:gdLst/>
              <a:ahLst/>
              <a:cxnLst/>
              <a:rect l="l" t="t" r="r" b="b"/>
              <a:pathLst>
                <a:path w="1459864" h="173354">
                  <a:moveTo>
                    <a:pt x="1350508" y="64273"/>
                  </a:moveTo>
                  <a:lnTo>
                    <a:pt x="0" y="134828"/>
                  </a:lnTo>
                  <a:lnTo>
                    <a:pt x="2031" y="172877"/>
                  </a:lnTo>
                  <a:lnTo>
                    <a:pt x="1352453" y="102320"/>
                  </a:lnTo>
                  <a:lnTo>
                    <a:pt x="1384082" y="81578"/>
                  </a:lnTo>
                  <a:lnTo>
                    <a:pt x="1350508" y="64273"/>
                  </a:lnTo>
                  <a:close/>
                </a:path>
                <a:path w="1459864" h="173354">
                  <a:moveTo>
                    <a:pt x="1426513" y="60597"/>
                  </a:moveTo>
                  <a:lnTo>
                    <a:pt x="1420876" y="60597"/>
                  </a:lnTo>
                  <a:lnTo>
                    <a:pt x="1422781" y="98646"/>
                  </a:lnTo>
                  <a:lnTo>
                    <a:pt x="1352453" y="102320"/>
                  </a:lnTo>
                  <a:lnTo>
                    <a:pt x="1300733" y="136238"/>
                  </a:lnTo>
                  <a:lnTo>
                    <a:pt x="1295362" y="141554"/>
                  </a:lnTo>
                  <a:lnTo>
                    <a:pt x="1292526" y="148289"/>
                  </a:lnTo>
                  <a:lnTo>
                    <a:pt x="1292429" y="155592"/>
                  </a:lnTo>
                  <a:lnTo>
                    <a:pt x="1295273" y="162616"/>
                  </a:lnTo>
                  <a:lnTo>
                    <a:pt x="1300559" y="167997"/>
                  </a:lnTo>
                  <a:lnTo>
                    <a:pt x="1307274" y="170822"/>
                  </a:lnTo>
                  <a:lnTo>
                    <a:pt x="1314561" y="170915"/>
                  </a:lnTo>
                  <a:lnTo>
                    <a:pt x="1321562" y="168102"/>
                  </a:lnTo>
                  <a:lnTo>
                    <a:pt x="1459611" y="77653"/>
                  </a:lnTo>
                  <a:lnTo>
                    <a:pt x="1426513" y="60597"/>
                  </a:lnTo>
                  <a:close/>
                </a:path>
                <a:path w="1459864" h="173354">
                  <a:moveTo>
                    <a:pt x="1384082" y="81578"/>
                  </a:moveTo>
                  <a:lnTo>
                    <a:pt x="1352453" y="102320"/>
                  </a:lnTo>
                  <a:lnTo>
                    <a:pt x="1422781" y="98646"/>
                  </a:lnTo>
                  <a:lnTo>
                    <a:pt x="1422676" y="96550"/>
                  </a:lnTo>
                  <a:lnTo>
                    <a:pt x="1413129" y="96550"/>
                  </a:lnTo>
                  <a:lnTo>
                    <a:pt x="1384082" y="81578"/>
                  </a:lnTo>
                  <a:close/>
                </a:path>
                <a:path w="1459864" h="173354">
                  <a:moveTo>
                    <a:pt x="1411351" y="63696"/>
                  </a:moveTo>
                  <a:lnTo>
                    <a:pt x="1384082" y="81578"/>
                  </a:lnTo>
                  <a:lnTo>
                    <a:pt x="1413129" y="96550"/>
                  </a:lnTo>
                  <a:lnTo>
                    <a:pt x="1411351" y="63696"/>
                  </a:lnTo>
                  <a:close/>
                </a:path>
                <a:path w="1459864" h="173354">
                  <a:moveTo>
                    <a:pt x="1421031" y="63696"/>
                  </a:moveTo>
                  <a:lnTo>
                    <a:pt x="1411351" y="63696"/>
                  </a:lnTo>
                  <a:lnTo>
                    <a:pt x="1413129" y="96550"/>
                  </a:lnTo>
                  <a:lnTo>
                    <a:pt x="1422676" y="96550"/>
                  </a:lnTo>
                  <a:lnTo>
                    <a:pt x="1421031" y="63696"/>
                  </a:lnTo>
                  <a:close/>
                </a:path>
                <a:path w="1459864" h="173354">
                  <a:moveTo>
                    <a:pt x="1420876" y="60597"/>
                  </a:moveTo>
                  <a:lnTo>
                    <a:pt x="1350508" y="64273"/>
                  </a:lnTo>
                  <a:lnTo>
                    <a:pt x="1384082" y="81578"/>
                  </a:lnTo>
                  <a:lnTo>
                    <a:pt x="1411351" y="63696"/>
                  </a:lnTo>
                  <a:lnTo>
                    <a:pt x="1421031" y="63696"/>
                  </a:lnTo>
                  <a:lnTo>
                    <a:pt x="1420876" y="60597"/>
                  </a:lnTo>
                  <a:close/>
                </a:path>
                <a:path w="1459864" h="173354">
                  <a:moveTo>
                    <a:pt x="1305631" y="0"/>
                  </a:moveTo>
                  <a:lnTo>
                    <a:pt x="1298384" y="856"/>
                  </a:lnTo>
                  <a:lnTo>
                    <a:pt x="1291994" y="4370"/>
                  </a:lnTo>
                  <a:lnTo>
                    <a:pt x="1287271" y="10279"/>
                  </a:lnTo>
                  <a:lnTo>
                    <a:pt x="1285204" y="17554"/>
                  </a:lnTo>
                  <a:lnTo>
                    <a:pt x="1286065" y="24807"/>
                  </a:lnTo>
                  <a:lnTo>
                    <a:pt x="1289593" y="31209"/>
                  </a:lnTo>
                  <a:lnTo>
                    <a:pt x="1295527" y="35933"/>
                  </a:lnTo>
                  <a:lnTo>
                    <a:pt x="1350508" y="64273"/>
                  </a:lnTo>
                  <a:lnTo>
                    <a:pt x="1420876" y="60597"/>
                  </a:lnTo>
                  <a:lnTo>
                    <a:pt x="1426513" y="60597"/>
                  </a:lnTo>
                  <a:lnTo>
                    <a:pt x="1312926" y="2062"/>
                  </a:lnTo>
                  <a:lnTo>
                    <a:pt x="130563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3989258"/>
            <a:ext cx="3123565" cy="1054735"/>
          </a:xfrm>
          <a:prstGeom prst="rect"/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000" spc="-5">
                <a:solidFill>
                  <a:srgbClr val="888888"/>
                </a:solidFill>
              </a:rPr>
              <a:t>Introduction </a:t>
            </a:r>
            <a:r>
              <a:rPr dirty="0" sz="2000" spc="-10">
                <a:solidFill>
                  <a:srgbClr val="888888"/>
                </a:solidFill>
              </a:rPr>
              <a:t>to</a:t>
            </a:r>
            <a:r>
              <a:rPr dirty="0" sz="2000" spc="-35">
                <a:solidFill>
                  <a:srgbClr val="888888"/>
                </a:solidFill>
              </a:rPr>
              <a:t> </a:t>
            </a:r>
            <a:r>
              <a:rPr dirty="0" sz="2000" spc="-5">
                <a:solidFill>
                  <a:srgbClr val="888888"/>
                </a:solidFill>
              </a:rPr>
              <a:t>SOAPUI</a:t>
            </a:r>
            <a:endParaRPr sz="2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4000" spc="-10" b="1">
                <a:latin typeface="Carlito"/>
                <a:cs typeface="Carlito"/>
              </a:rPr>
              <a:t>USING</a:t>
            </a:r>
            <a:r>
              <a:rPr dirty="0" sz="4000" spc="-60" b="1">
                <a:latin typeface="Carlito"/>
                <a:cs typeface="Carlito"/>
              </a:rPr>
              <a:t> </a:t>
            </a:r>
            <a:r>
              <a:rPr dirty="0" sz="4000" spc="-15" b="1">
                <a:latin typeface="Carlito"/>
                <a:cs typeface="Carlito"/>
              </a:rPr>
              <a:t>SOAPUI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3001" y="461899"/>
            <a:ext cx="53193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Introduction </a:t>
            </a:r>
            <a:r>
              <a:rPr dirty="0" spc="-25"/>
              <a:t>to</a:t>
            </a:r>
            <a:r>
              <a:rPr dirty="0" spc="-65"/>
              <a:t> </a:t>
            </a:r>
            <a:r>
              <a:rPr dirty="0" spc="-5"/>
              <a:t>SOAPUI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555661"/>
            <a:ext cx="5466080" cy="405066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 spc="-15">
                <a:latin typeface="Carlito"/>
                <a:cs typeface="Carlito"/>
              </a:rPr>
              <a:t>Create</a:t>
            </a:r>
            <a:r>
              <a:rPr dirty="0" sz="2000" spc="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projects</a:t>
            </a:r>
            <a:endParaRPr sz="2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Carlito"/>
                <a:cs typeface="Carlito"/>
              </a:rPr>
              <a:t>Add </a:t>
            </a:r>
            <a:r>
              <a:rPr dirty="0" sz="2000" spc="-5">
                <a:latin typeface="Carlito"/>
                <a:cs typeface="Carlito"/>
              </a:rPr>
              <a:t>WSDL </a:t>
            </a:r>
            <a:r>
              <a:rPr dirty="0" sz="2000" spc="-15">
                <a:latin typeface="Carlito"/>
                <a:cs typeface="Carlito"/>
              </a:rPr>
              <a:t>from </a:t>
            </a:r>
            <a:r>
              <a:rPr dirty="0" sz="2000" spc="-5">
                <a:latin typeface="Carlito"/>
                <a:cs typeface="Carlito"/>
              </a:rPr>
              <a:t>sample web</a:t>
            </a:r>
            <a:r>
              <a:rPr dirty="0" sz="2000" spc="-3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service</a:t>
            </a:r>
            <a:endParaRPr sz="2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Carlito"/>
                <a:cs typeface="Carlito"/>
              </a:rPr>
              <a:t>Setup up security settings</a:t>
            </a:r>
            <a:endParaRPr sz="2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 spc="-20">
                <a:latin typeface="Carlito"/>
                <a:cs typeface="Carlito"/>
              </a:rPr>
              <a:t>Walk </a:t>
            </a:r>
            <a:r>
              <a:rPr dirty="0" sz="2000" spc="-5">
                <a:latin typeface="Carlito"/>
                <a:cs typeface="Carlito"/>
              </a:rPr>
              <a:t>through structure of </a:t>
            </a:r>
            <a:r>
              <a:rPr dirty="0" sz="2000" spc="-10">
                <a:latin typeface="Carlito"/>
                <a:cs typeface="Carlito"/>
              </a:rPr>
              <a:t>request </a:t>
            </a:r>
            <a:r>
              <a:rPr dirty="0" sz="2000">
                <a:latin typeface="Carlito"/>
                <a:cs typeface="Carlito"/>
              </a:rPr>
              <a:t>and</a:t>
            </a:r>
            <a:r>
              <a:rPr dirty="0" sz="2000" spc="-1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response.</a:t>
            </a:r>
            <a:endParaRPr sz="2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Carlito"/>
                <a:cs typeface="Carlito"/>
              </a:rPr>
              <a:t>Discuss faults </a:t>
            </a:r>
            <a:r>
              <a:rPr dirty="0" sz="2000" spc="-15">
                <a:latin typeface="Carlito"/>
                <a:cs typeface="Carlito"/>
              </a:rPr>
              <a:t>from </a:t>
            </a:r>
            <a:r>
              <a:rPr dirty="0" sz="2000" spc="-10">
                <a:latin typeface="Carlito"/>
                <a:cs typeface="Carlito"/>
              </a:rPr>
              <a:t>failed </a:t>
            </a:r>
            <a:r>
              <a:rPr dirty="0" sz="2000" spc="-5">
                <a:latin typeface="Carlito"/>
                <a:cs typeface="Carlito"/>
              </a:rPr>
              <a:t>structure </a:t>
            </a:r>
            <a:r>
              <a:rPr dirty="0" sz="2000" spc="-10">
                <a:latin typeface="Carlito"/>
                <a:cs typeface="Carlito"/>
              </a:rPr>
              <a:t>vs </a:t>
            </a:r>
            <a:r>
              <a:rPr dirty="0" sz="2000" spc="-15">
                <a:latin typeface="Carlito"/>
                <a:cs typeface="Carlito"/>
              </a:rPr>
              <a:t>data</a:t>
            </a:r>
            <a:r>
              <a:rPr dirty="0" sz="2000" spc="80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 spc="-10">
                <a:latin typeface="Carlito"/>
                <a:cs typeface="Carlito"/>
              </a:rPr>
              <a:t>Request</a:t>
            </a:r>
            <a:r>
              <a:rPr dirty="0" sz="2000" spc="-5">
                <a:latin typeface="Carlito"/>
                <a:cs typeface="Carlito"/>
              </a:rPr>
              <a:t> structure</a:t>
            </a:r>
            <a:endParaRPr sz="2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 spc="-10">
                <a:latin typeface="Carlito"/>
                <a:cs typeface="Carlito"/>
              </a:rPr>
              <a:t>Request-level</a:t>
            </a:r>
            <a:r>
              <a:rPr dirty="0" sz="2000" spc="1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properties</a:t>
            </a:r>
            <a:endParaRPr sz="2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 spc="-15">
                <a:latin typeface="Carlito"/>
                <a:cs typeface="Carlito"/>
              </a:rPr>
              <a:t>Validating </a:t>
            </a:r>
            <a:r>
              <a:rPr dirty="0" sz="2000" spc="-10">
                <a:latin typeface="Carlito"/>
                <a:cs typeface="Carlito"/>
              </a:rPr>
              <a:t>request</a:t>
            </a:r>
            <a:r>
              <a:rPr dirty="0" sz="2000" spc="1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inputs</a:t>
            </a:r>
            <a:endParaRPr sz="2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 spc="-10">
                <a:latin typeface="Carlito"/>
                <a:cs typeface="Carlito"/>
              </a:rPr>
              <a:t>Creating </a:t>
            </a:r>
            <a:r>
              <a:rPr dirty="0" sz="2000">
                <a:latin typeface="Carlito"/>
                <a:cs typeface="Carlito"/>
              </a:rPr>
              <a:t>multiple</a:t>
            </a:r>
            <a:r>
              <a:rPr dirty="0" sz="2000" spc="1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requests</a:t>
            </a:r>
            <a:endParaRPr sz="2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Carlito"/>
                <a:cs typeface="Carlito"/>
              </a:rPr>
              <a:t>Response structure</a:t>
            </a:r>
            <a:endParaRPr sz="2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 spc="-15">
                <a:latin typeface="Carlito"/>
                <a:cs typeface="Carlito"/>
              </a:rPr>
              <a:t>Working </a:t>
            </a:r>
            <a:r>
              <a:rPr dirty="0" sz="2000" spc="-5">
                <a:latin typeface="Carlito"/>
                <a:cs typeface="Carlito"/>
              </a:rPr>
              <a:t>with</a:t>
            </a:r>
            <a:r>
              <a:rPr dirty="0" sz="2000" spc="-1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endpoints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129" y="461899"/>
            <a:ext cx="24898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Dashboard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457200"/>
            <a:ext cx="8125968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13180"/>
            <a:ext cx="8153400" cy="5000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0557" y="187197"/>
            <a:ext cx="36455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About</a:t>
            </a:r>
            <a:r>
              <a:rPr dirty="0" spc="-60"/>
              <a:t> </a:t>
            </a:r>
            <a:r>
              <a:rPr dirty="0" spc="-50"/>
              <a:t>QualiTest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31580" y="6560455"/>
            <a:ext cx="12573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700" spc="-5">
                <a:latin typeface="Arial"/>
                <a:cs typeface="Arial"/>
              </a:rPr>
              <a:t>5</a:t>
            </a:fld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874" y="1320495"/>
            <a:ext cx="8476615" cy="3882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dirty="0" sz="2400" spc="-35" b="1">
                <a:latin typeface="Carlito"/>
                <a:cs typeface="Carlito"/>
              </a:rPr>
              <a:t>World’s </a:t>
            </a:r>
            <a:r>
              <a:rPr dirty="0" sz="2400" spc="-10" b="1">
                <a:latin typeface="Carlito"/>
                <a:cs typeface="Carlito"/>
              </a:rPr>
              <a:t>2</a:t>
            </a:r>
            <a:r>
              <a:rPr dirty="0" baseline="24305" sz="2400" spc="-15" b="1">
                <a:latin typeface="Carlito"/>
                <a:cs typeface="Carlito"/>
              </a:rPr>
              <a:t>nd </a:t>
            </a:r>
            <a:r>
              <a:rPr dirty="0" sz="2400" spc="-15" b="1">
                <a:latin typeface="Carlito"/>
                <a:cs typeface="Carlito"/>
              </a:rPr>
              <a:t>largest pure play </a:t>
            </a:r>
            <a:r>
              <a:rPr dirty="0" sz="2400" spc="-10" b="1">
                <a:latin typeface="Carlito"/>
                <a:cs typeface="Carlito"/>
              </a:rPr>
              <a:t>independent testing</a:t>
            </a:r>
            <a:r>
              <a:rPr dirty="0" sz="2400" spc="-35" b="1">
                <a:latin typeface="Carlito"/>
                <a:cs typeface="Carlito"/>
              </a:rPr>
              <a:t> </a:t>
            </a:r>
            <a:r>
              <a:rPr dirty="0" sz="2400" spc="-10" b="1">
                <a:latin typeface="Carlito"/>
                <a:cs typeface="Carlito"/>
              </a:rPr>
              <a:t>company</a:t>
            </a:r>
            <a:endParaRPr sz="2400">
              <a:latin typeface="Carlito"/>
              <a:cs typeface="Carlito"/>
            </a:endParaRPr>
          </a:p>
          <a:p>
            <a:pPr algn="r" marR="560324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arlito"/>
                <a:cs typeface="Carlito"/>
              </a:rPr>
              <a:t>(Nelson </a:t>
            </a:r>
            <a:r>
              <a:rPr dirty="0" sz="2400" spc="-5">
                <a:latin typeface="Carlito"/>
                <a:cs typeface="Carlito"/>
              </a:rPr>
              <a:t>Hall </a:t>
            </a:r>
            <a:r>
              <a:rPr dirty="0" sz="2400">
                <a:latin typeface="Carlito"/>
                <a:cs typeface="Carlito"/>
              </a:rPr>
              <a:t>-</a:t>
            </a:r>
            <a:r>
              <a:rPr dirty="0" sz="2400" spc="-12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2012)</a:t>
            </a:r>
            <a:endParaRPr sz="2400">
              <a:latin typeface="Carlito"/>
              <a:cs typeface="Carlito"/>
            </a:endParaRPr>
          </a:p>
          <a:p>
            <a:pPr algn="r" marL="342265" marR="566737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42265" algn="l"/>
                <a:tab pos="431800" algn="l"/>
              </a:tabLst>
            </a:pPr>
            <a:r>
              <a:rPr dirty="0" sz="2400" spc="-5" b="1">
                <a:latin typeface="Carlito"/>
                <a:cs typeface="Carlito"/>
              </a:rPr>
              <a:t>QA </a:t>
            </a:r>
            <a:r>
              <a:rPr dirty="0" sz="2400" b="1">
                <a:latin typeface="Carlito"/>
                <a:cs typeface="Carlito"/>
              </a:rPr>
              <a:t>&amp; </a:t>
            </a:r>
            <a:r>
              <a:rPr dirty="0" sz="2400" spc="-35" b="1">
                <a:latin typeface="Carlito"/>
                <a:cs typeface="Carlito"/>
              </a:rPr>
              <a:t>Testing</a:t>
            </a:r>
            <a:r>
              <a:rPr dirty="0" sz="2400" spc="-90" b="1">
                <a:latin typeface="Carlito"/>
                <a:cs typeface="Carlito"/>
              </a:rPr>
              <a:t> </a:t>
            </a:r>
            <a:r>
              <a:rPr dirty="0" sz="2400" spc="-10" b="1">
                <a:latin typeface="Carlito"/>
                <a:cs typeface="Carlito"/>
              </a:rPr>
              <a:t>focus</a:t>
            </a:r>
            <a:endParaRPr sz="2400">
              <a:latin typeface="Carlito"/>
              <a:cs typeface="Carlito"/>
            </a:endParaRPr>
          </a:p>
          <a:p>
            <a:pPr marL="429895">
              <a:lnSpc>
                <a:spcPct val="100000"/>
              </a:lnSpc>
              <a:spcBef>
                <a:spcPts val="95"/>
              </a:spcBef>
            </a:pPr>
            <a:r>
              <a:rPr dirty="0" sz="2400">
                <a:latin typeface="Carlito"/>
                <a:cs typeface="Carlito"/>
              </a:rPr>
              <a:t>QA and </a:t>
            </a:r>
            <a:r>
              <a:rPr dirty="0" sz="2400" spc="-10">
                <a:latin typeface="Carlito"/>
                <a:cs typeface="Carlito"/>
              </a:rPr>
              <a:t>testing </a:t>
            </a:r>
            <a:r>
              <a:rPr dirty="0" sz="2400">
                <a:latin typeface="Carlito"/>
                <a:cs typeface="Carlito"/>
              </a:rPr>
              <a:t>is all </a:t>
            </a:r>
            <a:r>
              <a:rPr dirty="0" sz="2400" spc="-10">
                <a:latin typeface="Carlito"/>
                <a:cs typeface="Carlito"/>
              </a:rPr>
              <a:t>that </a:t>
            </a:r>
            <a:r>
              <a:rPr dirty="0" sz="2400" spc="-15">
                <a:latin typeface="Carlito"/>
                <a:cs typeface="Carlito"/>
              </a:rPr>
              <a:t>we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do!</a:t>
            </a:r>
            <a:endParaRPr sz="2400">
              <a:latin typeface="Carlito"/>
              <a:cs typeface="Carlito"/>
            </a:endParaRPr>
          </a:p>
          <a:p>
            <a:pPr marL="4318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dirty="0" sz="2400" b="1">
                <a:latin typeface="Carlito"/>
                <a:cs typeface="Carlito"/>
              </a:rPr>
              <a:t>SLA based </a:t>
            </a:r>
            <a:r>
              <a:rPr dirty="0" sz="2400" spc="-10" b="1">
                <a:latin typeface="Carlito"/>
                <a:cs typeface="Carlito"/>
              </a:rPr>
              <a:t>Managed </a:t>
            </a:r>
            <a:r>
              <a:rPr dirty="0" sz="2400" spc="-35" b="1">
                <a:latin typeface="Carlito"/>
                <a:cs typeface="Carlito"/>
              </a:rPr>
              <a:t>Testing </a:t>
            </a:r>
            <a:r>
              <a:rPr dirty="0" sz="2400" b="1">
                <a:latin typeface="Carlito"/>
                <a:cs typeface="Carlito"/>
              </a:rPr>
              <a:t>services</a:t>
            </a:r>
            <a:r>
              <a:rPr dirty="0" sz="2400" spc="15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(MTS)</a:t>
            </a:r>
            <a:endParaRPr sz="2400">
              <a:latin typeface="Carlito"/>
              <a:cs typeface="Carlito"/>
            </a:endParaRPr>
          </a:p>
          <a:p>
            <a:pPr marL="431800">
              <a:lnSpc>
                <a:spcPct val="100000"/>
              </a:lnSpc>
            </a:pPr>
            <a:r>
              <a:rPr dirty="0" sz="2400" spc="-5">
                <a:latin typeface="Carlito"/>
                <a:cs typeface="Carlito"/>
              </a:rPr>
              <a:t>Reducing </a:t>
            </a:r>
            <a:r>
              <a:rPr dirty="0" sz="2400" spc="-10">
                <a:latin typeface="Carlito"/>
                <a:cs typeface="Carlito"/>
              </a:rPr>
              <a:t>costs, </a:t>
            </a:r>
            <a:r>
              <a:rPr dirty="0" sz="2400">
                <a:latin typeface="Carlito"/>
                <a:cs typeface="Carlito"/>
              </a:rPr>
              <a:t>Raising </a:t>
            </a:r>
            <a:r>
              <a:rPr dirty="0" sz="2400" spc="-25">
                <a:latin typeface="Carlito"/>
                <a:cs typeface="Carlito"/>
              </a:rPr>
              <a:t>quality, </a:t>
            </a:r>
            <a:r>
              <a:rPr dirty="0" sz="2400" spc="-5">
                <a:latin typeface="Carlito"/>
                <a:cs typeface="Carlito"/>
              </a:rPr>
              <a:t>Driving </a:t>
            </a:r>
            <a:r>
              <a:rPr dirty="0" sz="2400" spc="-10">
                <a:latin typeface="Carlito"/>
                <a:cs typeface="Carlito"/>
              </a:rPr>
              <a:t>continuous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improvement</a:t>
            </a:r>
            <a:endParaRPr sz="2400">
              <a:latin typeface="Carlito"/>
              <a:cs typeface="Carlito"/>
            </a:endParaRPr>
          </a:p>
          <a:p>
            <a:pPr marL="342265" marR="2386965" indent="-3422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42265" algn="l"/>
                <a:tab pos="431800" algn="l"/>
              </a:tabLst>
            </a:pPr>
            <a:r>
              <a:rPr dirty="0" sz="2400" spc="-5" b="1">
                <a:latin typeface="Carlito"/>
                <a:cs typeface="Carlito"/>
              </a:rPr>
              <a:t>Right Shore! </a:t>
            </a:r>
            <a:r>
              <a:rPr dirty="0" sz="2400" b="1">
                <a:latin typeface="Carlito"/>
                <a:cs typeface="Carlito"/>
              </a:rPr>
              <a:t>- </a:t>
            </a:r>
            <a:r>
              <a:rPr dirty="0" sz="2400" spc="-5" b="1">
                <a:latin typeface="Carlito"/>
                <a:cs typeface="Carlito"/>
              </a:rPr>
              <a:t>Global </a:t>
            </a:r>
            <a:r>
              <a:rPr dirty="0" sz="2400" b="1">
                <a:latin typeface="Carlito"/>
                <a:cs typeface="Carlito"/>
              </a:rPr>
              <a:t>Service </a:t>
            </a:r>
            <a:r>
              <a:rPr dirty="0" sz="2400" spc="-5" b="1">
                <a:latin typeface="Carlito"/>
                <a:cs typeface="Carlito"/>
              </a:rPr>
              <a:t>delivery</a:t>
            </a:r>
            <a:r>
              <a:rPr dirty="0" sz="2400" spc="-70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Model</a:t>
            </a:r>
            <a:endParaRPr sz="2400">
              <a:latin typeface="Carlito"/>
              <a:cs typeface="Carlito"/>
            </a:endParaRPr>
          </a:p>
          <a:p>
            <a:pPr algn="ctr" marR="2370455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Carlito"/>
                <a:cs typeface="Carlito"/>
              </a:rPr>
              <a:t>Onsite</a:t>
            </a:r>
            <a:r>
              <a:rPr dirty="0" sz="2400" spc="-10" b="1">
                <a:latin typeface="Carlito"/>
                <a:cs typeface="Carlito"/>
              </a:rPr>
              <a:t>, </a:t>
            </a:r>
            <a:r>
              <a:rPr dirty="0" sz="2400" spc="-10">
                <a:latin typeface="Carlito"/>
                <a:cs typeface="Carlito"/>
              </a:rPr>
              <a:t>Onshore, Near-Shore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5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Offshore</a:t>
            </a:r>
            <a:endParaRPr sz="2400">
              <a:latin typeface="Carlito"/>
              <a:cs typeface="Carlito"/>
            </a:endParaRPr>
          </a:p>
          <a:p>
            <a:pPr marL="342265" marR="422909" indent="-34226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42265" algn="l"/>
                <a:tab pos="431800" algn="l"/>
              </a:tabLst>
            </a:pPr>
            <a:r>
              <a:rPr dirty="0" sz="2400" spc="-10" b="1">
                <a:latin typeface="Carlito"/>
                <a:cs typeface="Carlito"/>
              </a:rPr>
              <a:t>Client </a:t>
            </a:r>
            <a:r>
              <a:rPr dirty="0" sz="2400" spc="-5" b="1">
                <a:latin typeface="Carlito"/>
                <a:cs typeface="Carlito"/>
              </a:rPr>
              <a:t>centric </a:t>
            </a:r>
            <a:r>
              <a:rPr dirty="0" sz="2400" b="1">
                <a:latin typeface="Carlito"/>
                <a:cs typeface="Carlito"/>
              </a:rPr>
              <a:t>solutions - </a:t>
            </a:r>
            <a:r>
              <a:rPr dirty="0" sz="2400" spc="-5" b="1">
                <a:latin typeface="Carlito"/>
                <a:cs typeface="Carlito"/>
              </a:rPr>
              <a:t>Outcome-based </a:t>
            </a:r>
            <a:r>
              <a:rPr dirty="0" sz="2400" spc="-10" b="1">
                <a:latin typeface="Carlito"/>
                <a:cs typeface="Carlito"/>
              </a:rPr>
              <a:t>testing </a:t>
            </a:r>
            <a:r>
              <a:rPr dirty="0" sz="2400" b="1">
                <a:latin typeface="Carlito"/>
                <a:cs typeface="Carlito"/>
              </a:rPr>
              <a:t>and</a:t>
            </a:r>
            <a:r>
              <a:rPr dirty="0" sz="2400" spc="-65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pricing</a:t>
            </a:r>
            <a:endParaRPr sz="2400">
              <a:latin typeface="Carlito"/>
              <a:cs typeface="Carlito"/>
            </a:endParaRPr>
          </a:p>
          <a:p>
            <a:pPr algn="ctr" marR="3118485">
              <a:lnSpc>
                <a:spcPct val="100000"/>
              </a:lnSpc>
            </a:pPr>
            <a:r>
              <a:rPr dirty="0" sz="2400" spc="-10">
                <a:latin typeface="Carlito"/>
                <a:cs typeface="Carlito"/>
              </a:rPr>
              <a:t>Client </a:t>
            </a:r>
            <a:r>
              <a:rPr dirty="0" sz="2400" spc="-5">
                <a:latin typeface="Carlito"/>
                <a:cs typeface="Carlito"/>
              </a:rPr>
              <a:t>only </a:t>
            </a:r>
            <a:r>
              <a:rPr dirty="0" sz="2400" spc="-20">
                <a:latin typeface="Carlito"/>
                <a:cs typeface="Carlito"/>
              </a:rPr>
              <a:t>pays for </a:t>
            </a:r>
            <a:r>
              <a:rPr dirty="0" sz="2400" spc="-10">
                <a:latin typeface="Carlito"/>
                <a:cs typeface="Carlito"/>
              </a:rPr>
              <a:t>testing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delivered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7741" y="461899"/>
            <a:ext cx="22860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File</a:t>
            </a:r>
            <a:r>
              <a:rPr dirty="0" spc="-80"/>
              <a:t> </a:t>
            </a:r>
            <a:r>
              <a:rPr dirty="0"/>
              <a:t>Menu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304800"/>
            <a:ext cx="3352800" cy="6316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984" y="62482"/>
            <a:ext cx="8638032" cy="6733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559" y="1600200"/>
            <a:ext cx="7802880" cy="452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6842" y="461899"/>
            <a:ext cx="328802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WSDL</a:t>
            </a:r>
            <a:r>
              <a:rPr dirty="0" spc="-65"/>
              <a:t> </a:t>
            </a:r>
            <a:r>
              <a:rPr dirty="0" spc="-10"/>
              <a:t>Settings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9450" y="461899"/>
            <a:ext cx="27076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Preferences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352043" y="553212"/>
            <a:ext cx="8439912" cy="575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126" y="461899"/>
            <a:ext cx="33147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Editor</a:t>
            </a:r>
            <a:r>
              <a:rPr dirty="0" spc="-60"/>
              <a:t> </a:t>
            </a:r>
            <a:r>
              <a:rPr dirty="0" spc="-10"/>
              <a:t>Settings</a:t>
            </a:r>
          </a:p>
        </p:txBody>
      </p:sp>
      <p:sp>
        <p:nvSpPr>
          <p:cNvPr id="3" name="object 3"/>
          <p:cNvSpPr/>
          <p:nvPr/>
        </p:nvSpPr>
        <p:spPr>
          <a:xfrm>
            <a:off x="726948" y="1198244"/>
            <a:ext cx="4782312" cy="2276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923538" y="3550920"/>
            <a:ext cx="3849370" cy="1099185"/>
            <a:chOff x="3923538" y="3550920"/>
            <a:chExt cx="3849370" cy="1099185"/>
          </a:xfrm>
        </p:grpSpPr>
        <p:sp>
          <p:nvSpPr>
            <p:cNvPr id="5" name="object 5"/>
            <p:cNvSpPr/>
            <p:nvPr/>
          </p:nvSpPr>
          <p:spPr>
            <a:xfrm>
              <a:off x="4648200" y="3550920"/>
              <a:ext cx="3124200" cy="10988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23538" y="4033139"/>
              <a:ext cx="725805" cy="134620"/>
            </a:xfrm>
            <a:custGeom>
              <a:avLst/>
              <a:gdLst/>
              <a:ahLst/>
              <a:cxnLst/>
              <a:rect l="l" t="t" r="r" b="b"/>
              <a:pathLst>
                <a:path w="725804" h="134620">
                  <a:moveTo>
                    <a:pt x="668020" y="67183"/>
                  </a:moveTo>
                  <a:lnTo>
                    <a:pt x="602488" y="105410"/>
                  </a:lnTo>
                  <a:lnTo>
                    <a:pt x="595502" y="109347"/>
                  </a:lnTo>
                  <a:lnTo>
                    <a:pt x="593216" y="118237"/>
                  </a:lnTo>
                  <a:lnTo>
                    <a:pt x="597281" y="125094"/>
                  </a:lnTo>
                  <a:lnTo>
                    <a:pt x="601217" y="132080"/>
                  </a:lnTo>
                  <a:lnTo>
                    <a:pt x="610108" y="134366"/>
                  </a:lnTo>
                  <a:lnTo>
                    <a:pt x="700448" y="81661"/>
                  </a:lnTo>
                  <a:lnTo>
                    <a:pt x="696595" y="81661"/>
                  </a:lnTo>
                  <a:lnTo>
                    <a:pt x="696595" y="79629"/>
                  </a:lnTo>
                  <a:lnTo>
                    <a:pt x="689356" y="79629"/>
                  </a:lnTo>
                  <a:lnTo>
                    <a:pt x="668020" y="67183"/>
                  </a:lnTo>
                  <a:close/>
                </a:path>
                <a:path w="725804" h="134620">
                  <a:moveTo>
                    <a:pt x="643200" y="52705"/>
                  </a:moveTo>
                  <a:lnTo>
                    <a:pt x="0" y="52705"/>
                  </a:lnTo>
                  <a:lnTo>
                    <a:pt x="0" y="81661"/>
                  </a:lnTo>
                  <a:lnTo>
                    <a:pt x="643200" y="81661"/>
                  </a:lnTo>
                  <a:lnTo>
                    <a:pt x="668020" y="67183"/>
                  </a:lnTo>
                  <a:lnTo>
                    <a:pt x="643200" y="52705"/>
                  </a:lnTo>
                  <a:close/>
                </a:path>
                <a:path w="725804" h="134620">
                  <a:moveTo>
                    <a:pt x="700448" y="52705"/>
                  </a:moveTo>
                  <a:lnTo>
                    <a:pt x="696595" y="52705"/>
                  </a:lnTo>
                  <a:lnTo>
                    <a:pt x="696595" y="81661"/>
                  </a:lnTo>
                  <a:lnTo>
                    <a:pt x="700448" y="81661"/>
                  </a:lnTo>
                  <a:lnTo>
                    <a:pt x="725297" y="67183"/>
                  </a:lnTo>
                  <a:lnTo>
                    <a:pt x="700448" y="52705"/>
                  </a:lnTo>
                  <a:close/>
                </a:path>
                <a:path w="725804" h="134620">
                  <a:moveTo>
                    <a:pt x="689356" y="54737"/>
                  </a:moveTo>
                  <a:lnTo>
                    <a:pt x="668020" y="67183"/>
                  </a:lnTo>
                  <a:lnTo>
                    <a:pt x="689356" y="79629"/>
                  </a:lnTo>
                  <a:lnTo>
                    <a:pt x="689356" y="54737"/>
                  </a:lnTo>
                  <a:close/>
                </a:path>
                <a:path w="725804" h="134620">
                  <a:moveTo>
                    <a:pt x="696595" y="54737"/>
                  </a:moveTo>
                  <a:lnTo>
                    <a:pt x="689356" y="54737"/>
                  </a:lnTo>
                  <a:lnTo>
                    <a:pt x="689356" y="79629"/>
                  </a:lnTo>
                  <a:lnTo>
                    <a:pt x="696595" y="79629"/>
                  </a:lnTo>
                  <a:lnTo>
                    <a:pt x="696595" y="54737"/>
                  </a:lnTo>
                  <a:close/>
                </a:path>
                <a:path w="725804" h="134620">
                  <a:moveTo>
                    <a:pt x="610108" y="0"/>
                  </a:moveTo>
                  <a:lnTo>
                    <a:pt x="601217" y="2286"/>
                  </a:lnTo>
                  <a:lnTo>
                    <a:pt x="597281" y="9271"/>
                  </a:lnTo>
                  <a:lnTo>
                    <a:pt x="593216" y="16129"/>
                  </a:lnTo>
                  <a:lnTo>
                    <a:pt x="595502" y="25018"/>
                  </a:lnTo>
                  <a:lnTo>
                    <a:pt x="602488" y="28956"/>
                  </a:lnTo>
                  <a:lnTo>
                    <a:pt x="668020" y="67183"/>
                  </a:lnTo>
                  <a:lnTo>
                    <a:pt x="689356" y="54737"/>
                  </a:lnTo>
                  <a:lnTo>
                    <a:pt x="696595" y="54737"/>
                  </a:lnTo>
                  <a:lnTo>
                    <a:pt x="696595" y="52705"/>
                  </a:lnTo>
                  <a:lnTo>
                    <a:pt x="700448" y="52705"/>
                  </a:lnTo>
                  <a:lnTo>
                    <a:pt x="61010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47343" y="3943350"/>
            <a:ext cx="2600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>
                <a:latin typeface="Arial"/>
                <a:cs typeface="Arial"/>
              </a:rPr>
              <a:t>Tabbed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request/response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6948" y="4907279"/>
            <a:ext cx="4276344" cy="876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39765" y="5187772"/>
            <a:ext cx="18237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>
                <a:latin typeface="Arial"/>
                <a:cs typeface="Arial"/>
              </a:rPr>
              <a:t>Toggle </a:t>
            </a:r>
            <a:r>
              <a:rPr dirty="0" sz="1800" spc="-5">
                <a:latin typeface="Arial"/>
                <a:cs typeface="Arial"/>
              </a:rPr>
              <a:t>tabs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on/off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48834" y="5278246"/>
            <a:ext cx="1143635" cy="134620"/>
          </a:xfrm>
          <a:custGeom>
            <a:avLst/>
            <a:gdLst/>
            <a:ahLst/>
            <a:cxnLst/>
            <a:rect l="l" t="t" r="r" b="b"/>
            <a:pathLst>
              <a:path w="1143635" h="134620">
                <a:moveTo>
                  <a:pt x="115315" y="0"/>
                </a:moveTo>
                <a:lnTo>
                  <a:pt x="0" y="67182"/>
                </a:lnTo>
                <a:lnTo>
                  <a:pt x="115315" y="134365"/>
                </a:lnTo>
                <a:lnTo>
                  <a:pt x="124078" y="132079"/>
                </a:lnTo>
                <a:lnTo>
                  <a:pt x="128142" y="125094"/>
                </a:lnTo>
                <a:lnTo>
                  <a:pt x="132206" y="118236"/>
                </a:lnTo>
                <a:lnTo>
                  <a:pt x="129920" y="109346"/>
                </a:lnTo>
                <a:lnTo>
                  <a:pt x="122936" y="105409"/>
                </a:lnTo>
                <a:lnTo>
                  <a:pt x="82223" y="81660"/>
                </a:lnTo>
                <a:lnTo>
                  <a:pt x="28828" y="81660"/>
                </a:lnTo>
                <a:lnTo>
                  <a:pt x="28828" y="52704"/>
                </a:lnTo>
                <a:lnTo>
                  <a:pt x="82223" y="52704"/>
                </a:lnTo>
                <a:lnTo>
                  <a:pt x="122936" y="28955"/>
                </a:lnTo>
                <a:lnTo>
                  <a:pt x="129920" y="25018"/>
                </a:lnTo>
                <a:lnTo>
                  <a:pt x="132206" y="16128"/>
                </a:lnTo>
                <a:lnTo>
                  <a:pt x="128142" y="9270"/>
                </a:lnTo>
                <a:lnTo>
                  <a:pt x="124078" y="2285"/>
                </a:lnTo>
                <a:lnTo>
                  <a:pt x="115315" y="0"/>
                </a:lnTo>
                <a:close/>
              </a:path>
              <a:path w="1143635" h="134620">
                <a:moveTo>
                  <a:pt x="82223" y="52704"/>
                </a:moveTo>
                <a:lnTo>
                  <a:pt x="28828" y="52704"/>
                </a:lnTo>
                <a:lnTo>
                  <a:pt x="28828" y="81660"/>
                </a:lnTo>
                <a:lnTo>
                  <a:pt x="82223" y="81660"/>
                </a:lnTo>
                <a:lnTo>
                  <a:pt x="78739" y="79628"/>
                </a:lnTo>
                <a:lnTo>
                  <a:pt x="36067" y="79628"/>
                </a:lnTo>
                <a:lnTo>
                  <a:pt x="36067" y="54736"/>
                </a:lnTo>
                <a:lnTo>
                  <a:pt x="78739" y="54736"/>
                </a:lnTo>
                <a:lnTo>
                  <a:pt x="82223" y="52704"/>
                </a:lnTo>
                <a:close/>
              </a:path>
              <a:path w="1143635" h="134620">
                <a:moveTo>
                  <a:pt x="1143127" y="52704"/>
                </a:moveTo>
                <a:lnTo>
                  <a:pt x="82223" y="52704"/>
                </a:lnTo>
                <a:lnTo>
                  <a:pt x="57403" y="67182"/>
                </a:lnTo>
                <a:lnTo>
                  <a:pt x="82223" y="81660"/>
                </a:lnTo>
                <a:lnTo>
                  <a:pt x="1143127" y="81660"/>
                </a:lnTo>
                <a:lnTo>
                  <a:pt x="1143127" y="52704"/>
                </a:lnTo>
                <a:close/>
              </a:path>
              <a:path w="1143635" h="134620">
                <a:moveTo>
                  <a:pt x="36067" y="54736"/>
                </a:moveTo>
                <a:lnTo>
                  <a:pt x="36067" y="79628"/>
                </a:lnTo>
                <a:lnTo>
                  <a:pt x="57403" y="67182"/>
                </a:lnTo>
                <a:lnTo>
                  <a:pt x="36067" y="54736"/>
                </a:lnTo>
                <a:close/>
              </a:path>
              <a:path w="1143635" h="134620">
                <a:moveTo>
                  <a:pt x="57403" y="67182"/>
                </a:moveTo>
                <a:lnTo>
                  <a:pt x="36067" y="79628"/>
                </a:lnTo>
                <a:lnTo>
                  <a:pt x="78739" y="79628"/>
                </a:lnTo>
                <a:lnTo>
                  <a:pt x="57403" y="67182"/>
                </a:lnTo>
                <a:close/>
              </a:path>
              <a:path w="1143635" h="134620">
                <a:moveTo>
                  <a:pt x="78739" y="54736"/>
                </a:moveTo>
                <a:lnTo>
                  <a:pt x="36067" y="54736"/>
                </a:lnTo>
                <a:lnTo>
                  <a:pt x="57403" y="67182"/>
                </a:lnTo>
                <a:lnTo>
                  <a:pt x="78739" y="5473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9450" y="461899"/>
            <a:ext cx="27076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Preferences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4620895" cy="178244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Once done </a:t>
            </a:r>
            <a:r>
              <a:rPr dirty="0" sz="3200">
                <a:latin typeface="Carlito"/>
                <a:cs typeface="Carlito"/>
              </a:rPr>
              <a:t>with</a:t>
            </a:r>
            <a:r>
              <a:rPr dirty="0" sz="3200" spc="-25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changes,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200" spc="-20">
                <a:latin typeface="Carlito"/>
                <a:cs typeface="Carlito"/>
              </a:rPr>
              <a:t>Save</a:t>
            </a:r>
            <a:r>
              <a:rPr dirty="0" sz="3200" spc="-5">
                <a:latin typeface="Carlito"/>
                <a:cs typeface="Carlito"/>
              </a:rPr>
              <a:t> </a:t>
            </a:r>
            <a:r>
              <a:rPr dirty="0" sz="3200" spc="-20">
                <a:latin typeface="Carlito"/>
                <a:cs typeface="Carlito"/>
              </a:rPr>
              <a:t>Preferences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200" spc="-10">
                <a:latin typeface="Carlito"/>
                <a:cs typeface="Carlito"/>
              </a:rPr>
              <a:t>can </a:t>
            </a:r>
            <a:r>
              <a:rPr dirty="0" sz="3200" spc="-5">
                <a:latin typeface="Carlito"/>
                <a:cs typeface="Carlito"/>
              </a:rPr>
              <a:t>also </a:t>
            </a:r>
            <a:r>
              <a:rPr dirty="0" sz="3200">
                <a:latin typeface="Carlito"/>
                <a:cs typeface="Carlito"/>
              </a:rPr>
              <a:t>import</a:t>
            </a:r>
            <a:r>
              <a:rPr dirty="0" sz="3200" spc="-10">
                <a:latin typeface="Carlito"/>
                <a:cs typeface="Carlito"/>
              </a:rPr>
              <a:t> </a:t>
            </a:r>
            <a:r>
              <a:rPr dirty="0" sz="3200" spc="-20">
                <a:latin typeface="Carlito"/>
                <a:cs typeface="Carlito"/>
              </a:rPr>
              <a:t>preferences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8800" y="1447800"/>
            <a:ext cx="2382011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032" y="461899"/>
            <a:ext cx="48069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Create </a:t>
            </a:r>
            <a:r>
              <a:rPr dirty="0"/>
              <a:t>a </a:t>
            </a:r>
            <a:r>
              <a:rPr dirty="0" spc="-5"/>
              <a:t>New</a:t>
            </a:r>
            <a:r>
              <a:rPr dirty="0" spc="-35"/>
              <a:t> </a:t>
            </a:r>
            <a:r>
              <a:rPr dirty="0" spc="-10"/>
              <a:t>Project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752600"/>
            <a:ext cx="6495288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580644"/>
            <a:ext cx="8732520" cy="5591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912" y="481583"/>
            <a:ext cx="8705087" cy="5614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6113" y="126619"/>
            <a:ext cx="5809615" cy="1367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41145" marR="5080" indent="-1529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Can </a:t>
            </a:r>
            <a:r>
              <a:rPr dirty="0" spc="-20"/>
              <a:t>Create </a:t>
            </a:r>
            <a:r>
              <a:rPr dirty="0" spc="-10"/>
              <a:t>Empty Project  </a:t>
            </a:r>
            <a:r>
              <a:rPr dirty="0" spc="-20"/>
              <a:t>at </a:t>
            </a:r>
            <a:r>
              <a:rPr dirty="0"/>
              <a:t>this</a:t>
            </a:r>
            <a:r>
              <a:rPr dirty="0" spc="5"/>
              <a:t> </a:t>
            </a:r>
            <a:r>
              <a:rPr dirty="0" spc="-5"/>
              <a:t>point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447800"/>
            <a:ext cx="8098535" cy="454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00671" y="5975603"/>
            <a:ext cx="1359407" cy="309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6301" y="187197"/>
            <a:ext cx="46945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Partial Customer</a:t>
            </a:r>
            <a:r>
              <a:rPr dirty="0" spc="-40"/>
              <a:t> </a:t>
            </a:r>
            <a:r>
              <a:rPr dirty="0" spc="-15"/>
              <a:t>List</a:t>
            </a:r>
          </a:p>
        </p:txBody>
      </p:sp>
      <p:sp>
        <p:nvSpPr>
          <p:cNvPr id="4" name="object 4"/>
          <p:cNvSpPr/>
          <p:nvPr/>
        </p:nvSpPr>
        <p:spPr>
          <a:xfrm>
            <a:off x="2831592" y="3930396"/>
            <a:ext cx="1354835" cy="328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26920" y="5732443"/>
            <a:ext cx="792480" cy="5346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4568" y="5652515"/>
            <a:ext cx="937259" cy="5390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11979" y="3797808"/>
            <a:ext cx="864108" cy="246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31735" y="1601724"/>
            <a:ext cx="1578864" cy="672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36392" y="1469136"/>
            <a:ext cx="1252728" cy="4389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20128" y="2592810"/>
            <a:ext cx="1680870" cy="6837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29200" y="1638300"/>
            <a:ext cx="1443227" cy="6355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59536" y="1476755"/>
            <a:ext cx="1759744" cy="4613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62600" y="3444240"/>
            <a:ext cx="1345243" cy="7467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522731" y="3797808"/>
            <a:ext cx="2095500" cy="1684020"/>
            <a:chOff x="522731" y="3797808"/>
            <a:chExt cx="2095500" cy="1684020"/>
          </a:xfrm>
        </p:grpSpPr>
        <p:sp>
          <p:nvSpPr>
            <p:cNvPr id="15" name="object 15"/>
            <p:cNvSpPr/>
            <p:nvPr/>
          </p:nvSpPr>
          <p:spPr>
            <a:xfrm>
              <a:off x="522731" y="3797808"/>
              <a:ext cx="2095500" cy="43738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27303" y="5007864"/>
              <a:ext cx="1136903" cy="47396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59536" y="4250436"/>
              <a:ext cx="917448" cy="7269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561240" y="3015995"/>
            <a:ext cx="1556650" cy="41192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296155" y="4457700"/>
            <a:ext cx="1531620" cy="4480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49029" y="3181987"/>
            <a:ext cx="1528762" cy="3322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03719" y="5292852"/>
            <a:ext cx="1676400" cy="39319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543800" y="4332732"/>
            <a:ext cx="1034796" cy="6202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56632" y="5966459"/>
            <a:ext cx="1399032" cy="3672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54095" y="6073140"/>
            <a:ext cx="1866900" cy="3368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27547" y="5349240"/>
            <a:ext cx="809244" cy="39471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24300" y="5231891"/>
            <a:ext cx="614172" cy="6141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68651" y="5085588"/>
            <a:ext cx="1301496" cy="46709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14600" y="4675632"/>
            <a:ext cx="1429512" cy="27889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147815" y="4384547"/>
            <a:ext cx="862584" cy="4556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0" name="object 30"/>
          <p:cNvGrpSpPr/>
          <p:nvPr/>
        </p:nvGrpSpPr>
        <p:grpSpPr>
          <a:xfrm>
            <a:off x="2538983" y="2273807"/>
            <a:ext cx="2776855" cy="1144270"/>
            <a:chOff x="2538983" y="2273807"/>
            <a:chExt cx="2776855" cy="1144270"/>
          </a:xfrm>
        </p:grpSpPr>
        <p:sp>
          <p:nvSpPr>
            <p:cNvPr id="31" name="object 31"/>
            <p:cNvSpPr/>
            <p:nvPr/>
          </p:nvSpPr>
          <p:spPr>
            <a:xfrm>
              <a:off x="4634855" y="2417749"/>
              <a:ext cx="680485" cy="99989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538983" y="2273807"/>
              <a:ext cx="2068068" cy="43433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/>
          <p:nvPr/>
        </p:nvSpPr>
        <p:spPr>
          <a:xfrm>
            <a:off x="381000" y="2107692"/>
            <a:ext cx="1553323" cy="60045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504688" y="2446020"/>
            <a:ext cx="1506511" cy="81902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18019" y="3473196"/>
            <a:ext cx="1877568" cy="75895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8831580" y="6560455"/>
            <a:ext cx="12573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700" spc="-5">
                <a:latin typeface="Arial"/>
                <a:cs typeface="Arial"/>
              </a:rPr>
              <a:t>5</a:t>
            </a:fld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447800"/>
            <a:ext cx="8203692" cy="5100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7834" y="279019"/>
            <a:ext cx="7625080" cy="10788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Or </a:t>
            </a:r>
            <a:r>
              <a:rPr dirty="0"/>
              <a:t>Add</a:t>
            </a:r>
            <a:r>
              <a:rPr dirty="0" spc="-5"/>
              <a:t> </a:t>
            </a:r>
            <a:r>
              <a:rPr dirty="0" spc="-10"/>
              <a:t>WSDL</a:t>
            </a: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2400" spc="-20">
                <a:hlinkClick r:id="rId3"/>
              </a:rPr>
              <a:t>http://www.webservicex.com/currencyconvertor.asmx?WSDL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1873" y="461899"/>
            <a:ext cx="35401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Project</a:t>
            </a:r>
            <a:r>
              <a:rPr dirty="0" spc="-95"/>
              <a:t> </a:t>
            </a:r>
            <a:r>
              <a:rPr dirty="0" spc="-20"/>
              <a:t>Created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342644"/>
            <a:ext cx="6477000" cy="471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00" y="1295400"/>
            <a:ext cx="2610611" cy="5277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380" y="461899"/>
            <a:ext cx="60928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This </a:t>
            </a:r>
            <a:r>
              <a:rPr dirty="0"/>
              <a:t>Sample </a:t>
            </a:r>
            <a:r>
              <a:rPr dirty="0" spc="-5"/>
              <a:t>has </a:t>
            </a:r>
            <a:r>
              <a:rPr dirty="0"/>
              <a:t>2</a:t>
            </a:r>
            <a:r>
              <a:rPr dirty="0" spc="-5"/>
              <a:t> </a:t>
            </a:r>
            <a:r>
              <a:rPr dirty="0" spc="-40"/>
              <a:t>Versions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0" y="1295400"/>
            <a:ext cx="2590800" cy="5401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61899"/>
            <a:ext cx="6465570" cy="10521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804035">
              <a:lnSpc>
                <a:spcPts val="5000"/>
              </a:lnSpc>
              <a:spcBef>
                <a:spcPts val="105"/>
              </a:spcBef>
            </a:pPr>
            <a:r>
              <a:rPr dirty="0"/>
              <a:t>SoapUI </a:t>
            </a:r>
            <a:r>
              <a:rPr dirty="0" spc="-30"/>
              <a:t>Parses</a:t>
            </a:r>
            <a:r>
              <a:rPr dirty="0" spc="-55"/>
              <a:t> </a:t>
            </a:r>
            <a:r>
              <a:rPr dirty="0" spc="-5"/>
              <a:t>WSDL</a:t>
            </a:r>
          </a:p>
          <a:p>
            <a:pPr marL="12700">
              <a:lnSpc>
                <a:spcPts val="3080"/>
              </a:lnSpc>
            </a:pPr>
            <a:r>
              <a:rPr dirty="0" sz="2800" spc="-15">
                <a:solidFill>
                  <a:srgbClr val="000000"/>
                </a:solidFill>
              </a:rPr>
              <a:t>SOAPUI </a:t>
            </a:r>
            <a:r>
              <a:rPr dirty="0" sz="2800" spc="-10">
                <a:solidFill>
                  <a:srgbClr val="000000"/>
                </a:solidFill>
              </a:rPr>
              <a:t>looks </a:t>
            </a:r>
            <a:r>
              <a:rPr dirty="0" sz="2800" spc="-25">
                <a:solidFill>
                  <a:srgbClr val="000000"/>
                </a:solidFill>
              </a:rPr>
              <a:t>for </a:t>
            </a:r>
            <a:r>
              <a:rPr dirty="0" sz="2800" spc="-10">
                <a:solidFill>
                  <a:srgbClr val="000000"/>
                </a:solidFill>
              </a:rPr>
              <a:t>port </a:t>
            </a:r>
            <a:r>
              <a:rPr dirty="0" sz="2800" spc="-5">
                <a:solidFill>
                  <a:srgbClr val="000000"/>
                </a:solidFill>
              </a:rPr>
              <a:t>&amp; </a:t>
            </a:r>
            <a:r>
              <a:rPr dirty="0" sz="2800" spc="-15">
                <a:solidFill>
                  <a:srgbClr val="000000"/>
                </a:solidFill>
              </a:rPr>
              <a:t>operation</a:t>
            </a:r>
            <a:r>
              <a:rPr dirty="0" sz="2800" spc="110">
                <a:solidFill>
                  <a:srgbClr val="000000"/>
                </a:solidFill>
              </a:rPr>
              <a:t> </a:t>
            </a:r>
            <a:r>
              <a:rPr dirty="0" sz="2800" spc="-10">
                <a:solidFill>
                  <a:srgbClr val="000000"/>
                </a:solidFill>
              </a:rPr>
              <a:t>name(s)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44500" y="2585618"/>
            <a:ext cx="1405890" cy="3245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3340">
              <a:lnSpc>
                <a:spcPct val="120100"/>
              </a:lnSpc>
              <a:spcBef>
                <a:spcPts val="100"/>
              </a:spcBef>
            </a:pPr>
            <a:r>
              <a:rPr dirty="0" sz="2800" spc="-5">
                <a:latin typeface="Carlito"/>
                <a:cs typeface="Carlito"/>
              </a:rPr>
              <a:t>Input  </a:t>
            </a:r>
            <a:r>
              <a:rPr dirty="0" sz="2800" spc="-10">
                <a:latin typeface="Carlito"/>
                <a:cs typeface="Carlito"/>
              </a:rPr>
              <a:t>Eleme</a:t>
            </a:r>
            <a:r>
              <a:rPr dirty="0" sz="2800" spc="-40">
                <a:latin typeface="Carlito"/>
                <a:cs typeface="Carlito"/>
              </a:rPr>
              <a:t>n</a:t>
            </a:r>
            <a:r>
              <a:rPr dirty="0" sz="2800" spc="-5">
                <a:latin typeface="Carlito"/>
                <a:cs typeface="Carlito"/>
              </a:rPr>
              <a:t>ts</a:t>
            </a:r>
            <a:endParaRPr sz="2800">
              <a:latin typeface="Carlito"/>
              <a:cs typeface="Carlito"/>
            </a:endParaRPr>
          </a:p>
          <a:p>
            <a:pPr marL="12700" marR="5080">
              <a:lnSpc>
                <a:spcPts val="8640"/>
              </a:lnSpc>
              <a:spcBef>
                <a:spcPts val="1165"/>
              </a:spcBef>
            </a:pPr>
            <a:r>
              <a:rPr dirty="0" sz="2800" spc="-10">
                <a:latin typeface="Carlito"/>
                <a:cs typeface="Carlito"/>
              </a:rPr>
              <a:t>Enums  </a:t>
            </a:r>
            <a:r>
              <a:rPr dirty="0" sz="2800" spc="-50">
                <a:latin typeface="Carlito"/>
                <a:cs typeface="Carlito"/>
              </a:rPr>
              <a:t>R</a:t>
            </a:r>
            <a:r>
              <a:rPr dirty="0" sz="2800" spc="-5">
                <a:latin typeface="Carlito"/>
                <a:cs typeface="Carlito"/>
              </a:rPr>
              <a:t>esponse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0195" y="1508760"/>
            <a:ext cx="6344411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07107" y="2590800"/>
            <a:ext cx="6562725" cy="1219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95625" y="4010008"/>
            <a:ext cx="2581275" cy="9997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47088" y="5301996"/>
            <a:ext cx="7077456" cy="1077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4191000"/>
            <a:ext cx="7895844" cy="2086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1020" y="133857"/>
            <a:ext cx="29235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Components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18744" y="762000"/>
            <a:ext cx="8039100" cy="3153410"/>
            <a:chOff x="618744" y="762000"/>
            <a:chExt cx="8039100" cy="3153410"/>
          </a:xfrm>
        </p:grpSpPr>
        <p:sp>
          <p:nvSpPr>
            <p:cNvPr id="5" name="object 5"/>
            <p:cNvSpPr/>
            <p:nvPr/>
          </p:nvSpPr>
          <p:spPr>
            <a:xfrm>
              <a:off x="618744" y="762000"/>
              <a:ext cx="8039100" cy="31531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06161" y="1829561"/>
              <a:ext cx="3124200" cy="304800"/>
            </a:xfrm>
            <a:custGeom>
              <a:avLst/>
              <a:gdLst/>
              <a:ahLst/>
              <a:cxnLst/>
              <a:rect l="l" t="t" r="r" b="b"/>
              <a:pathLst>
                <a:path w="3124200" h="304800">
                  <a:moveTo>
                    <a:pt x="0" y="304800"/>
                  </a:moveTo>
                  <a:lnTo>
                    <a:pt x="3124199" y="304800"/>
                  </a:lnTo>
                  <a:lnTo>
                    <a:pt x="3124199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895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Endp</a:t>
            </a:r>
            <a:r>
              <a:rPr dirty="0" spc="10"/>
              <a:t>o</a:t>
            </a:r>
            <a:r>
              <a:rPr dirty="0"/>
              <a:t>i</a:t>
            </a:r>
            <a:r>
              <a:rPr dirty="0" spc="-35"/>
              <a:t>n</a:t>
            </a:r>
            <a:r>
              <a:rPr dirty="0"/>
              <a:t>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653655" cy="46139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7785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An </a:t>
            </a:r>
            <a:r>
              <a:rPr dirty="0" sz="3200" spc="-5">
                <a:latin typeface="Carlito"/>
                <a:cs typeface="Carlito"/>
              </a:rPr>
              <a:t>endpoint </a:t>
            </a:r>
            <a:r>
              <a:rPr dirty="0" sz="3200" spc="-10">
                <a:latin typeface="Carlito"/>
                <a:cs typeface="Carlito"/>
              </a:rPr>
              <a:t>allows </a:t>
            </a:r>
            <a:r>
              <a:rPr dirty="0" sz="3200" spc="-15">
                <a:latin typeface="Carlito"/>
                <a:cs typeface="Carlito"/>
              </a:rPr>
              <a:t>you </a:t>
            </a:r>
            <a:r>
              <a:rPr dirty="0" sz="3200" spc="-20">
                <a:latin typeface="Carlito"/>
                <a:cs typeface="Carlito"/>
              </a:rPr>
              <a:t>to </a:t>
            </a:r>
            <a:r>
              <a:rPr dirty="0" sz="3200" spc="-10">
                <a:latin typeface="Carlito"/>
                <a:cs typeface="Carlito"/>
              </a:rPr>
              <a:t>point </a:t>
            </a:r>
            <a:r>
              <a:rPr dirty="0" sz="3200" spc="-20">
                <a:latin typeface="Carlito"/>
                <a:cs typeface="Carlito"/>
              </a:rPr>
              <a:t>to </a:t>
            </a:r>
            <a:r>
              <a:rPr dirty="0" sz="3200" spc="-25">
                <a:latin typeface="Carlito"/>
                <a:cs typeface="Carlito"/>
              </a:rPr>
              <a:t>different  </a:t>
            </a:r>
            <a:r>
              <a:rPr dirty="0" sz="3200" spc="-15">
                <a:latin typeface="Carlito"/>
                <a:cs typeface="Carlito"/>
              </a:rPr>
              <a:t>environments </a:t>
            </a:r>
            <a:r>
              <a:rPr dirty="0" sz="3200" spc="-30">
                <a:latin typeface="Carlito"/>
                <a:cs typeface="Carlito"/>
              </a:rPr>
              <a:t>for</a:t>
            </a:r>
            <a:r>
              <a:rPr dirty="0" sz="3200" spc="-5">
                <a:latin typeface="Carlito"/>
                <a:cs typeface="Carlito"/>
              </a:rPr>
              <a:t> </a:t>
            </a:r>
            <a:r>
              <a:rPr dirty="0" sz="3200" spc="-15">
                <a:latin typeface="Carlito"/>
                <a:cs typeface="Carlito"/>
              </a:rPr>
              <a:t>testing</a:t>
            </a:r>
            <a:endParaRPr sz="3200">
              <a:latin typeface="Carlito"/>
              <a:cs typeface="Carlito"/>
            </a:endParaRPr>
          </a:p>
          <a:p>
            <a:pPr algn="just"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Managing the </a:t>
            </a:r>
            <a:r>
              <a:rPr dirty="0" sz="3200" spc="-5">
                <a:latin typeface="Carlito"/>
                <a:cs typeface="Carlito"/>
              </a:rPr>
              <a:t>endpoints </a:t>
            </a:r>
            <a:r>
              <a:rPr dirty="0" sz="3200" spc="-10">
                <a:latin typeface="Carlito"/>
                <a:cs typeface="Carlito"/>
              </a:rPr>
              <a:t>can </a:t>
            </a:r>
            <a:r>
              <a:rPr dirty="0" sz="3200" spc="-5">
                <a:latin typeface="Carlito"/>
                <a:cs typeface="Carlito"/>
              </a:rPr>
              <a:t>be </a:t>
            </a:r>
            <a:r>
              <a:rPr dirty="0" sz="3200" spc="-10">
                <a:latin typeface="Carlito"/>
                <a:cs typeface="Carlito"/>
              </a:rPr>
              <a:t>difficult </a:t>
            </a:r>
            <a:r>
              <a:rPr dirty="0" sz="3200">
                <a:latin typeface="Carlito"/>
                <a:cs typeface="Carlito"/>
              </a:rPr>
              <a:t>and  </a:t>
            </a:r>
            <a:r>
              <a:rPr dirty="0" sz="3200" spc="-25">
                <a:latin typeface="Carlito"/>
                <a:cs typeface="Carlito"/>
              </a:rPr>
              <a:t>it’s </a:t>
            </a:r>
            <a:r>
              <a:rPr dirty="0" sz="3200" spc="-50">
                <a:latin typeface="Carlito"/>
                <a:cs typeface="Carlito"/>
              </a:rPr>
              <a:t>very, </a:t>
            </a:r>
            <a:r>
              <a:rPr dirty="0" sz="3200" spc="-10">
                <a:latin typeface="Carlito"/>
                <a:cs typeface="Carlito"/>
              </a:rPr>
              <a:t>very </a:t>
            </a:r>
            <a:r>
              <a:rPr dirty="0" sz="3200" spc="-20">
                <a:latin typeface="Carlito"/>
                <a:cs typeface="Carlito"/>
              </a:rPr>
              <a:t>easy </a:t>
            </a:r>
            <a:r>
              <a:rPr dirty="0" sz="3200" spc="-25">
                <a:latin typeface="Carlito"/>
                <a:cs typeface="Carlito"/>
              </a:rPr>
              <a:t>to </a:t>
            </a:r>
            <a:r>
              <a:rPr dirty="0" sz="3200" spc="-20">
                <a:latin typeface="Carlito"/>
                <a:cs typeface="Carlito"/>
              </a:rPr>
              <a:t>test </a:t>
            </a:r>
            <a:r>
              <a:rPr dirty="0" sz="3200" spc="-15">
                <a:latin typeface="Carlito"/>
                <a:cs typeface="Carlito"/>
              </a:rPr>
              <a:t>against </a:t>
            </a:r>
            <a:r>
              <a:rPr dirty="0" sz="3200">
                <a:latin typeface="Carlito"/>
                <a:cs typeface="Carlito"/>
              </a:rPr>
              <a:t>the </a:t>
            </a:r>
            <a:r>
              <a:rPr dirty="0" sz="3200" spc="-10">
                <a:latin typeface="Carlito"/>
                <a:cs typeface="Carlito"/>
              </a:rPr>
              <a:t>wrong  </a:t>
            </a:r>
            <a:r>
              <a:rPr dirty="0" sz="3200" spc="-5">
                <a:latin typeface="Carlito"/>
                <a:cs typeface="Carlito"/>
              </a:rPr>
              <a:t>endpoint</a:t>
            </a:r>
            <a:endParaRPr sz="3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rlito"/>
                <a:cs typeface="Carlito"/>
              </a:rPr>
              <a:t>Manage endpoints </a:t>
            </a:r>
            <a:r>
              <a:rPr dirty="0" sz="2800" spc="-5">
                <a:latin typeface="Carlito"/>
                <a:cs typeface="Carlito"/>
              </a:rPr>
              <a:t>within a</a:t>
            </a:r>
            <a:r>
              <a:rPr dirty="0" sz="2800" spc="80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project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rlito"/>
                <a:cs typeface="Carlito"/>
              </a:rPr>
              <a:t>Manage by </a:t>
            </a:r>
            <a:r>
              <a:rPr dirty="0" sz="2800" spc="-15">
                <a:latin typeface="Carlito"/>
                <a:cs typeface="Carlito"/>
              </a:rPr>
              <a:t>maintaining </a:t>
            </a:r>
            <a:r>
              <a:rPr dirty="0" sz="2800" spc="-10">
                <a:latin typeface="Carlito"/>
                <a:cs typeface="Carlito"/>
              </a:rPr>
              <a:t>Multiple</a:t>
            </a:r>
            <a:r>
              <a:rPr dirty="0" sz="2800" spc="100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projects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rlito"/>
                <a:cs typeface="Carlito"/>
              </a:rPr>
              <a:t>Use </a:t>
            </a:r>
            <a:r>
              <a:rPr dirty="0" sz="2800" spc="-20">
                <a:latin typeface="Carlito"/>
                <a:cs typeface="Carlito"/>
              </a:rPr>
              <a:t>environments to </a:t>
            </a:r>
            <a:r>
              <a:rPr dirty="0" sz="2800" spc="-10">
                <a:latin typeface="Carlito"/>
                <a:cs typeface="Carlito"/>
              </a:rPr>
              <a:t>manage</a:t>
            </a:r>
            <a:r>
              <a:rPr dirty="0" sz="2800" spc="9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endpoints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rlito"/>
                <a:cs typeface="Carlito"/>
              </a:rPr>
              <a:t>Use </a:t>
            </a:r>
            <a:r>
              <a:rPr dirty="0" sz="2800" spc="-10">
                <a:latin typeface="Carlito"/>
                <a:cs typeface="Carlito"/>
              </a:rPr>
              <a:t>workspaces </a:t>
            </a:r>
            <a:r>
              <a:rPr dirty="0" sz="2800" spc="-20">
                <a:latin typeface="Carlito"/>
                <a:cs typeface="Carlito"/>
              </a:rPr>
              <a:t>to </a:t>
            </a:r>
            <a:r>
              <a:rPr dirty="0" sz="2800" spc="-5">
                <a:latin typeface="Carlito"/>
                <a:cs typeface="Carlito"/>
              </a:rPr>
              <a:t>manage</a:t>
            </a:r>
            <a:r>
              <a:rPr dirty="0" sz="2800" spc="2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endpoints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Endp</a:t>
            </a:r>
            <a:r>
              <a:rPr dirty="0" spc="10"/>
              <a:t>o</a:t>
            </a:r>
            <a:r>
              <a:rPr dirty="0"/>
              <a:t>i</a:t>
            </a:r>
            <a:r>
              <a:rPr dirty="0" spc="-35"/>
              <a:t>n</a:t>
            </a:r>
            <a:r>
              <a:rPr dirty="0"/>
              <a:t>ts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600200"/>
            <a:ext cx="7220711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5800" y="2971800"/>
            <a:ext cx="6163056" cy="1609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5089" y="461899"/>
            <a:ext cx="54362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</a:t>
            </a:r>
            <a:r>
              <a:rPr dirty="0" spc="-60"/>
              <a:t>Word </a:t>
            </a:r>
            <a:r>
              <a:rPr dirty="0"/>
              <a:t>About</a:t>
            </a:r>
            <a:r>
              <a:rPr dirty="0" spc="-5"/>
              <a:t> </a:t>
            </a:r>
            <a:r>
              <a:rPr dirty="0" spc="-15"/>
              <a:t>Requests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143000"/>
            <a:ext cx="8305800" cy="2388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28800" y="3733800"/>
            <a:ext cx="4248912" cy="2866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1578" y="461899"/>
            <a:ext cx="21805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5"/>
              <a:t>R</a:t>
            </a:r>
            <a:r>
              <a:rPr dirty="0"/>
              <a:t>enamed</a:t>
            </a:r>
          </a:p>
        </p:txBody>
      </p:sp>
      <p:sp>
        <p:nvSpPr>
          <p:cNvPr id="3" name="object 3"/>
          <p:cNvSpPr/>
          <p:nvPr/>
        </p:nvSpPr>
        <p:spPr>
          <a:xfrm>
            <a:off x="1066818" y="1354836"/>
            <a:ext cx="2848657" cy="1342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28800" y="3124200"/>
            <a:ext cx="6573011" cy="2191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205" y="461899"/>
            <a:ext cx="66243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</a:t>
            </a:r>
            <a:r>
              <a:rPr dirty="0" spc="-60"/>
              <a:t>Word </a:t>
            </a:r>
            <a:r>
              <a:rPr dirty="0"/>
              <a:t>about </a:t>
            </a:r>
            <a:r>
              <a:rPr dirty="0" spc="-10"/>
              <a:t>Project</a:t>
            </a:r>
            <a:r>
              <a:rPr dirty="0" spc="-30"/>
              <a:t> </a:t>
            </a:r>
            <a:r>
              <a:rPr dirty="0"/>
              <a:t>Names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724775" cy="428244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rlito"/>
                <a:cs typeface="Carlito"/>
              </a:rPr>
              <a:t>Projects </a:t>
            </a:r>
            <a:r>
              <a:rPr dirty="0" sz="3200" spc="-15">
                <a:latin typeface="Carlito"/>
                <a:cs typeface="Carlito"/>
              </a:rPr>
              <a:t>get </a:t>
            </a:r>
            <a:r>
              <a:rPr dirty="0" sz="3200" spc="-10">
                <a:latin typeface="Carlito"/>
                <a:cs typeface="Carlito"/>
              </a:rPr>
              <a:t>sorted</a:t>
            </a:r>
            <a:r>
              <a:rPr dirty="0" sz="3200" spc="-25">
                <a:latin typeface="Carlito"/>
                <a:cs typeface="Carlito"/>
              </a:rPr>
              <a:t> </a:t>
            </a:r>
            <a:r>
              <a:rPr dirty="0" sz="3200" spc="-10">
                <a:latin typeface="Carlito"/>
                <a:cs typeface="Carlito"/>
              </a:rPr>
              <a:t>alphabetically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85">
                <a:latin typeface="Carlito"/>
                <a:cs typeface="Carlito"/>
              </a:rPr>
              <a:t>You </a:t>
            </a:r>
            <a:r>
              <a:rPr dirty="0" sz="3200" spc="-5">
                <a:latin typeface="Carlito"/>
                <a:cs typeface="Carlito"/>
              </a:rPr>
              <a:t>can name </a:t>
            </a:r>
            <a:r>
              <a:rPr dirty="0" sz="3200">
                <a:latin typeface="Carlito"/>
                <a:cs typeface="Carlito"/>
              </a:rPr>
              <a:t>them </a:t>
            </a:r>
            <a:r>
              <a:rPr dirty="0" sz="3200" spc="-10">
                <a:latin typeface="Carlito"/>
                <a:cs typeface="Carlito"/>
              </a:rPr>
              <a:t>anything </a:t>
            </a:r>
            <a:r>
              <a:rPr dirty="0" sz="3200" spc="-15">
                <a:latin typeface="Carlito"/>
                <a:cs typeface="Carlito"/>
              </a:rPr>
              <a:t>you</a:t>
            </a:r>
            <a:r>
              <a:rPr dirty="0" sz="3200" spc="130">
                <a:latin typeface="Carlito"/>
                <a:cs typeface="Carlito"/>
              </a:rPr>
              <a:t> </a:t>
            </a:r>
            <a:r>
              <a:rPr dirty="0" sz="3200" spc="-20">
                <a:latin typeface="Carlito"/>
                <a:cs typeface="Carlito"/>
              </a:rPr>
              <a:t>want</a:t>
            </a:r>
            <a:endParaRPr sz="3200">
              <a:latin typeface="Carlito"/>
              <a:cs typeface="Carlito"/>
            </a:endParaRPr>
          </a:p>
          <a:p>
            <a:pPr marL="756285" marR="87630" indent="-287020">
              <a:lnSpc>
                <a:spcPct val="100000"/>
              </a:lnSpc>
              <a:spcBef>
                <a:spcPts val="690"/>
              </a:spcBef>
            </a:pPr>
            <a:r>
              <a:rPr dirty="0" sz="2800" spc="-5">
                <a:latin typeface="Arial"/>
                <a:cs typeface="Arial"/>
              </a:rPr>
              <a:t>– </a:t>
            </a:r>
            <a:r>
              <a:rPr dirty="0" sz="2800" spc="-15">
                <a:latin typeface="Carlito"/>
                <a:cs typeface="Carlito"/>
              </a:rPr>
              <a:t>Having </a:t>
            </a:r>
            <a:r>
              <a:rPr dirty="0" sz="2800" spc="-5">
                <a:latin typeface="Carlito"/>
                <a:cs typeface="Carlito"/>
              </a:rPr>
              <a:t>a </a:t>
            </a:r>
            <a:r>
              <a:rPr dirty="0" sz="2800" spc="-20">
                <a:latin typeface="Carlito"/>
                <a:cs typeface="Carlito"/>
              </a:rPr>
              <a:t>version </a:t>
            </a:r>
            <a:r>
              <a:rPr dirty="0" sz="2800" spc="-5">
                <a:latin typeface="Carlito"/>
                <a:cs typeface="Carlito"/>
              </a:rPr>
              <a:t>or </a:t>
            </a:r>
            <a:r>
              <a:rPr dirty="0" sz="2800" spc="-20">
                <a:latin typeface="Carlito"/>
                <a:cs typeface="Carlito"/>
              </a:rPr>
              <a:t>date </a:t>
            </a:r>
            <a:r>
              <a:rPr dirty="0" sz="2800" spc="-10">
                <a:latin typeface="Carlito"/>
                <a:cs typeface="Carlito"/>
              </a:rPr>
              <a:t>included </a:t>
            </a:r>
            <a:r>
              <a:rPr dirty="0" sz="2800" spc="-5">
                <a:latin typeface="Carlito"/>
                <a:cs typeface="Carlito"/>
              </a:rPr>
              <a:t>in the </a:t>
            </a:r>
            <a:r>
              <a:rPr dirty="0" sz="2800" spc="-15">
                <a:latin typeface="Carlito"/>
                <a:cs typeface="Carlito"/>
              </a:rPr>
              <a:t>project  </a:t>
            </a:r>
            <a:r>
              <a:rPr dirty="0" sz="2800" spc="-5">
                <a:latin typeface="Carlito"/>
                <a:cs typeface="Carlito"/>
              </a:rPr>
              <a:t>name </a:t>
            </a:r>
            <a:r>
              <a:rPr dirty="0" sz="2800" spc="-10">
                <a:latin typeface="Carlito"/>
                <a:cs typeface="Carlito"/>
              </a:rPr>
              <a:t>can </a:t>
            </a:r>
            <a:r>
              <a:rPr dirty="0" sz="2800" spc="-25">
                <a:latin typeface="Carlito"/>
                <a:cs typeface="Carlito"/>
              </a:rPr>
              <a:t>save </a:t>
            </a:r>
            <a:r>
              <a:rPr dirty="0" sz="2800" spc="-20">
                <a:latin typeface="Carlito"/>
                <a:cs typeface="Carlito"/>
              </a:rPr>
              <a:t>you </a:t>
            </a:r>
            <a:r>
              <a:rPr dirty="0" sz="2800" spc="-5">
                <a:latin typeface="Carlito"/>
                <a:cs typeface="Carlito"/>
              </a:rPr>
              <a:t>lots of </a:t>
            </a:r>
            <a:r>
              <a:rPr dirty="0" sz="2800" spc="-15">
                <a:latin typeface="Carlito"/>
                <a:cs typeface="Carlito"/>
              </a:rPr>
              <a:t>time/frustration</a:t>
            </a:r>
            <a:r>
              <a:rPr dirty="0" sz="2800" spc="125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later</a:t>
            </a:r>
            <a:endParaRPr sz="2800">
              <a:latin typeface="Carlito"/>
              <a:cs typeface="Carlito"/>
            </a:endParaRPr>
          </a:p>
          <a:p>
            <a:pPr marL="355600" marR="94869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20">
                <a:latin typeface="Carlito"/>
                <a:cs typeface="Carlito"/>
              </a:rPr>
              <a:t>By </a:t>
            </a:r>
            <a:r>
              <a:rPr dirty="0" sz="3200" spc="-15">
                <a:latin typeface="Carlito"/>
                <a:cs typeface="Carlito"/>
              </a:rPr>
              <a:t>default, </a:t>
            </a:r>
            <a:r>
              <a:rPr dirty="0" sz="3200" spc="-10">
                <a:latin typeface="Carlito"/>
                <a:cs typeface="Carlito"/>
              </a:rPr>
              <a:t>projects </a:t>
            </a:r>
            <a:r>
              <a:rPr dirty="0" sz="3200">
                <a:latin typeface="Carlito"/>
                <a:cs typeface="Carlito"/>
              </a:rPr>
              <a:t>will </a:t>
            </a:r>
            <a:r>
              <a:rPr dirty="0" sz="3200" spc="-5">
                <a:latin typeface="Carlito"/>
                <a:cs typeface="Carlito"/>
              </a:rPr>
              <a:t>be </a:t>
            </a:r>
            <a:r>
              <a:rPr dirty="0" sz="3200" spc="-20">
                <a:latin typeface="Carlito"/>
                <a:cs typeface="Carlito"/>
              </a:rPr>
              <a:t>saved </a:t>
            </a:r>
            <a:r>
              <a:rPr dirty="0" sz="3200" spc="-5">
                <a:latin typeface="Carlito"/>
                <a:cs typeface="Carlito"/>
              </a:rPr>
              <a:t>in </a:t>
            </a:r>
            <a:r>
              <a:rPr dirty="0" sz="3200">
                <a:latin typeface="Carlito"/>
                <a:cs typeface="Carlito"/>
              </a:rPr>
              <a:t>My  </a:t>
            </a:r>
            <a:r>
              <a:rPr dirty="0" sz="3200" spc="-5">
                <a:latin typeface="Carlito"/>
                <a:cs typeface="Carlito"/>
              </a:rPr>
              <a:t>Documents</a:t>
            </a:r>
            <a:endParaRPr sz="32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A </a:t>
            </a:r>
            <a:r>
              <a:rPr dirty="0" sz="3200" spc="-20">
                <a:latin typeface="Carlito"/>
                <a:cs typeface="Carlito"/>
              </a:rPr>
              <a:t>saved </a:t>
            </a:r>
            <a:r>
              <a:rPr dirty="0" sz="3200" spc="-15">
                <a:latin typeface="Carlito"/>
                <a:cs typeface="Carlito"/>
              </a:rPr>
              <a:t>project </a:t>
            </a:r>
            <a:r>
              <a:rPr dirty="0" sz="3200">
                <a:latin typeface="Carlito"/>
                <a:cs typeface="Carlito"/>
              </a:rPr>
              <a:t>is an </a:t>
            </a:r>
            <a:r>
              <a:rPr dirty="0" sz="3200" spc="-5">
                <a:latin typeface="Carlito"/>
                <a:cs typeface="Carlito"/>
              </a:rPr>
              <a:t>xml file </a:t>
            </a:r>
            <a:r>
              <a:rPr dirty="0" sz="3200">
                <a:latin typeface="Carlito"/>
                <a:cs typeface="Carlito"/>
              </a:rPr>
              <a:t>with the </a:t>
            </a:r>
            <a:r>
              <a:rPr dirty="0" sz="3200" spc="-20">
                <a:latin typeface="Carlito"/>
                <a:cs typeface="Carlito"/>
              </a:rPr>
              <a:t>format  </a:t>
            </a:r>
            <a:r>
              <a:rPr dirty="0" sz="3200" spc="-5">
                <a:latin typeface="Carlito"/>
                <a:cs typeface="Carlito"/>
              </a:rPr>
              <a:t>of </a:t>
            </a:r>
            <a:r>
              <a:rPr dirty="0" sz="3200" spc="-15">
                <a:latin typeface="Carlito"/>
                <a:cs typeface="Carlito"/>
              </a:rPr>
              <a:t>project</a:t>
            </a:r>
            <a:r>
              <a:rPr dirty="0" sz="3200" spc="-25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name-soapui-project.xml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866" y="324053"/>
            <a:ext cx="36696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Training</a:t>
            </a:r>
            <a:r>
              <a:rPr dirty="0" spc="-60"/>
              <a:t> </a:t>
            </a:r>
            <a:r>
              <a:rPr dirty="0" spc="-5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281341"/>
            <a:ext cx="7040245" cy="285559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20">
                <a:latin typeface="Carlito"/>
                <a:cs typeface="Carlito"/>
              </a:rPr>
              <a:t>Day </a:t>
            </a:r>
            <a:r>
              <a:rPr dirty="0" sz="3200">
                <a:latin typeface="Carlito"/>
                <a:cs typeface="Carlito"/>
              </a:rPr>
              <a:t>1 – </a:t>
            </a:r>
            <a:r>
              <a:rPr dirty="0" sz="3200" spc="-20">
                <a:latin typeface="Carlito"/>
                <a:cs typeface="Carlito"/>
              </a:rPr>
              <a:t>Intro </a:t>
            </a:r>
            <a:r>
              <a:rPr dirty="0" sz="3200" spc="-15">
                <a:latin typeface="Carlito"/>
                <a:cs typeface="Carlito"/>
              </a:rPr>
              <a:t>to Protocols </a:t>
            </a:r>
            <a:r>
              <a:rPr dirty="0" sz="3200">
                <a:latin typeface="Carlito"/>
                <a:cs typeface="Carlito"/>
              </a:rPr>
              <a:t>&amp;</a:t>
            </a:r>
            <a:r>
              <a:rPr dirty="0" sz="3200" spc="30">
                <a:latin typeface="Carlito"/>
                <a:cs typeface="Carlito"/>
              </a:rPr>
              <a:t> </a:t>
            </a:r>
            <a:r>
              <a:rPr dirty="0" sz="3200" spc="-80">
                <a:latin typeface="Carlito"/>
                <a:cs typeface="Carlito"/>
              </a:rPr>
              <a:t>Tool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25">
                <a:latin typeface="Carlito"/>
                <a:cs typeface="Carlito"/>
              </a:rPr>
              <a:t>Day </a:t>
            </a:r>
            <a:r>
              <a:rPr dirty="0" sz="3200">
                <a:latin typeface="Carlito"/>
                <a:cs typeface="Carlito"/>
              </a:rPr>
              <a:t>2 – </a:t>
            </a:r>
            <a:r>
              <a:rPr dirty="0" sz="3200" spc="-20">
                <a:latin typeface="Carlito"/>
                <a:cs typeface="Carlito"/>
              </a:rPr>
              <a:t>Data </a:t>
            </a:r>
            <a:r>
              <a:rPr dirty="0" sz="3200" spc="-10">
                <a:latin typeface="Carlito"/>
                <a:cs typeface="Carlito"/>
              </a:rPr>
              <a:t>Driven </a:t>
            </a:r>
            <a:r>
              <a:rPr dirty="0" sz="3200" spc="-50">
                <a:latin typeface="Carlito"/>
                <a:cs typeface="Carlito"/>
              </a:rPr>
              <a:t>Testing </a:t>
            </a:r>
            <a:r>
              <a:rPr dirty="0" sz="3200">
                <a:latin typeface="Carlito"/>
                <a:cs typeface="Carlito"/>
              </a:rPr>
              <a:t>&amp;</a:t>
            </a:r>
            <a:r>
              <a:rPr dirty="0" sz="3200" spc="114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Assertions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25">
                <a:latin typeface="Carlito"/>
                <a:cs typeface="Carlito"/>
              </a:rPr>
              <a:t>Day </a:t>
            </a:r>
            <a:r>
              <a:rPr dirty="0" sz="3200">
                <a:latin typeface="Carlito"/>
                <a:cs typeface="Carlito"/>
              </a:rPr>
              <a:t>3 – </a:t>
            </a:r>
            <a:r>
              <a:rPr dirty="0" sz="3200" spc="-10">
                <a:latin typeface="Carlito"/>
                <a:cs typeface="Carlito"/>
              </a:rPr>
              <a:t>Groovy </a:t>
            </a:r>
            <a:r>
              <a:rPr dirty="0" sz="3200" spc="-5">
                <a:latin typeface="Carlito"/>
                <a:cs typeface="Carlito"/>
              </a:rPr>
              <a:t>scripting </a:t>
            </a:r>
            <a:r>
              <a:rPr dirty="0" sz="3200">
                <a:latin typeface="Carlito"/>
                <a:cs typeface="Carlito"/>
              </a:rPr>
              <a:t>&amp;</a:t>
            </a:r>
            <a:r>
              <a:rPr dirty="0" sz="3200" spc="65">
                <a:latin typeface="Carlito"/>
                <a:cs typeface="Carlito"/>
              </a:rPr>
              <a:t> </a:t>
            </a:r>
            <a:r>
              <a:rPr dirty="0" sz="3200" spc="-20">
                <a:latin typeface="Carlito"/>
                <a:cs typeface="Carlito"/>
              </a:rPr>
              <a:t>Refactoring</a:t>
            </a:r>
            <a:endParaRPr sz="3200">
              <a:latin typeface="Carlito"/>
              <a:cs typeface="Carlito"/>
            </a:endParaRPr>
          </a:p>
          <a:p>
            <a:pPr marL="355600" marR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20">
                <a:latin typeface="Carlito"/>
                <a:cs typeface="Carlito"/>
              </a:rPr>
              <a:t>Day </a:t>
            </a:r>
            <a:r>
              <a:rPr dirty="0" sz="3200">
                <a:latin typeface="Carlito"/>
                <a:cs typeface="Carlito"/>
              </a:rPr>
              <a:t>4 &amp; 5 – </a:t>
            </a:r>
            <a:r>
              <a:rPr dirty="0" sz="3200" spc="-5">
                <a:latin typeface="Carlito"/>
                <a:cs typeface="Carlito"/>
              </a:rPr>
              <a:t>Advanced </a:t>
            </a:r>
            <a:r>
              <a:rPr dirty="0" sz="3200" spc="-50">
                <a:latin typeface="Carlito"/>
                <a:cs typeface="Carlito"/>
              </a:rPr>
              <a:t>Topics </a:t>
            </a:r>
            <a:r>
              <a:rPr dirty="0" sz="3200">
                <a:latin typeface="Carlito"/>
                <a:cs typeface="Carlito"/>
              </a:rPr>
              <a:t>&amp; </a:t>
            </a:r>
            <a:r>
              <a:rPr dirty="0" sz="3200" spc="-55">
                <a:latin typeface="Carlito"/>
                <a:cs typeface="Carlito"/>
              </a:rPr>
              <a:t>Testing  </a:t>
            </a:r>
            <a:r>
              <a:rPr dirty="0" sz="3200" spc="-5">
                <a:latin typeface="Carlito"/>
                <a:cs typeface="Carlito"/>
              </a:rPr>
              <a:t>Multiple</a:t>
            </a:r>
            <a:r>
              <a:rPr dirty="0" sz="3200" spc="15">
                <a:latin typeface="Carlito"/>
                <a:cs typeface="Carlito"/>
              </a:rPr>
              <a:t> </a:t>
            </a:r>
            <a:r>
              <a:rPr dirty="0" sz="3200" spc="-15">
                <a:latin typeface="Carlito"/>
                <a:cs typeface="Carlito"/>
              </a:rPr>
              <a:t>Protocols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6885" y="461899"/>
            <a:ext cx="41084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Setting</a:t>
            </a:r>
            <a:r>
              <a:rPr dirty="0" spc="-45"/>
              <a:t> </a:t>
            </a:r>
            <a:r>
              <a:rPr dirty="0" spc="-25"/>
              <a:t>Passwords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324355"/>
            <a:ext cx="4905756" cy="2104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3400" y="3886200"/>
            <a:ext cx="8153400" cy="217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255" y="1447800"/>
            <a:ext cx="4856988" cy="3038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126619"/>
            <a:ext cx="6080125" cy="1367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04695" marR="5080" indent="-199263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Submitting </a:t>
            </a:r>
            <a:r>
              <a:rPr dirty="0"/>
              <a:t>a </a:t>
            </a:r>
            <a:r>
              <a:rPr dirty="0" spc="-15"/>
              <a:t>Request </a:t>
            </a:r>
            <a:r>
              <a:rPr dirty="0" spc="-25"/>
              <a:t>from 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-20"/>
              <a:t>Form</a:t>
            </a:r>
          </a:p>
        </p:txBody>
      </p:sp>
      <p:sp>
        <p:nvSpPr>
          <p:cNvPr id="4" name="object 4"/>
          <p:cNvSpPr/>
          <p:nvPr/>
        </p:nvSpPr>
        <p:spPr>
          <a:xfrm>
            <a:off x="3305555" y="3200400"/>
            <a:ext cx="4971288" cy="2810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705" y="461899"/>
            <a:ext cx="31794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Form</a:t>
            </a:r>
            <a:r>
              <a:rPr dirty="0" spc="-85"/>
              <a:t> </a:t>
            </a:r>
            <a:r>
              <a:rPr dirty="0" spc="-15"/>
              <a:t>Request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524000"/>
            <a:ext cx="6633972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16354" y="5120081"/>
            <a:ext cx="54425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In the </a:t>
            </a:r>
            <a:r>
              <a:rPr dirty="0" sz="1800" spc="-5">
                <a:latin typeface="Arial"/>
                <a:cs typeface="Arial"/>
              </a:rPr>
              <a:t>form </a:t>
            </a:r>
            <a:r>
              <a:rPr dirty="0" sz="1800" spc="-30">
                <a:latin typeface="Arial"/>
                <a:cs typeface="Arial"/>
              </a:rPr>
              <a:t>view, </a:t>
            </a:r>
            <a:r>
              <a:rPr dirty="0" sz="1800" spc="-15">
                <a:latin typeface="Arial"/>
                <a:cs typeface="Arial"/>
              </a:rPr>
              <a:t>you </a:t>
            </a:r>
            <a:r>
              <a:rPr dirty="0" sz="1800" spc="-5">
                <a:latin typeface="Arial"/>
                <a:cs typeface="Arial"/>
              </a:rPr>
              <a:t>can filter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fields that </a:t>
            </a:r>
            <a:r>
              <a:rPr dirty="0" sz="1800" spc="-15">
                <a:latin typeface="Arial"/>
                <a:cs typeface="Arial"/>
              </a:rPr>
              <a:t>you</a:t>
            </a:r>
            <a:r>
              <a:rPr dirty="0" sz="1800" spc="15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want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434" y="461899"/>
            <a:ext cx="21990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Response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371600"/>
            <a:ext cx="8157972" cy="201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3400" y="3733800"/>
            <a:ext cx="8389620" cy="2112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646" y="461899"/>
            <a:ext cx="18542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Exercise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957820" cy="36366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20">
                <a:latin typeface="Carlito"/>
                <a:cs typeface="Carlito"/>
              </a:rPr>
              <a:t>Create </a:t>
            </a:r>
            <a:r>
              <a:rPr dirty="0" sz="3200">
                <a:latin typeface="Carlito"/>
                <a:cs typeface="Carlito"/>
              </a:rPr>
              <a:t>a new </a:t>
            </a:r>
            <a:r>
              <a:rPr dirty="0" sz="3200" spc="-5">
                <a:latin typeface="Carlito"/>
                <a:cs typeface="Carlito"/>
              </a:rPr>
              <a:t>soap </a:t>
            </a:r>
            <a:r>
              <a:rPr dirty="0" sz="3200" spc="-10">
                <a:latin typeface="Carlito"/>
                <a:cs typeface="Carlito"/>
              </a:rPr>
              <a:t>project </a:t>
            </a:r>
            <a:r>
              <a:rPr dirty="0" sz="3200">
                <a:latin typeface="Carlito"/>
                <a:cs typeface="Carlito"/>
              </a:rPr>
              <a:t>and add </a:t>
            </a:r>
            <a:r>
              <a:rPr dirty="0" sz="3200" spc="-5">
                <a:latin typeface="Carlito"/>
                <a:cs typeface="Carlito"/>
              </a:rPr>
              <a:t>this </a:t>
            </a:r>
            <a:r>
              <a:rPr dirty="0" sz="3200" spc="-10">
                <a:latin typeface="Carlito"/>
                <a:cs typeface="Carlito"/>
              </a:rPr>
              <a:t>wsdl </a:t>
            </a:r>
            <a:r>
              <a:rPr dirty="0" u="heavy" sz="3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 </a:t>
            </a:r>
            <a:r>
              <a:rPr dirty="0" u="heavy" sz="32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http://www.webservicex.com/currencyconver </a:t>
            </a:r>
            <a:r>
              <a:rPr dirty="0" u="heavy" sz="32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 </a:t>
            </a:r>
            <a:r>
              <a:rPr dirty="0" u="heavy" sz="3200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tor.asmx?WSDL</a:t>
            </a:r>
            <a:endParaRPr sz="3200">
              <a:latin typeface="Carlito"/>
              <a:cs typeface="Carlito"/>
            </a:endParaRPr>
          </a:p>
          <a:p>
            <a:pPr marL="355600" marR="16764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5">
                <a:latin typeface="Carlito"/>
                <a:cs typeface="Carlito"/>
              </a:rPr>
              <a:t>From </a:t>
            </a:r>
            <a:r>
              <a:rPr dirty="0" sz="3200" spc="-10">
                <a:latin typeface="Carlito"/>
                <a:cs typeface="Carlito"/>
              </a:rPr>
              <a:t>the </a:t>
            </a:r>
            <a:r>
              <a:rPr dirty="0" sz="3200" spc="-20">
                <a:latin typeface="Carlito"/>
                <a:cs typeface="Carlito"/>
              </a:rPr>
              <a:t>form </a:t>
            </a:r>
            <a:r>
              <a:rPr dirty="0" sz="3200" spc="-60">
                <a:latin typeface="Carlito"/>
                <a:cs typeface="Carlito"/>
              </a:rPr>
              <a:t>view, </a:t>
            </a:r>
            <a:r>
              <a:rPr dirty="0" sz="3200" spc="-5">
                <a:latin typeface="Carlito"/>
                <a:cs typeface="Carlito"/>
              </a:rPr>
              <a:t>select </a:t>
            </a:r>
            <a:r>
              <a:rPr dirty="0" sz="3200" spc="-25">
                <a:latin typeface="Carlito"/>
                <a:cs typeface="Carlito"/>
              </a:rPr>
              <a:t>different </a:t>
            </a:r>
            <a:r>
              <a:rPr dirty="0" sz="3200" spc="-5">
                <a:latin typeface="Carlito"/>
                <a:cs typeface="Carlito"/>
              </a:rPr>
              <a:t>currency  </a:t>
            </a:r>
            <a:r>
              <a:rPr dirty="0" sz="3200">
                <a:latin typeface="Carlito"/>
                <a:cs typeface="Carlito"/>
              </a:rPr>
              <a:t>types </a:t>
            </a:r>
            <a:r>
              <a:rPr dirty="0" sz="3200" spc="-15">
                <a:latin typeface="Carlito"/>
                <a:cs typeface="Carlito"/>
              </a:rPr>
              <a:t>from </a:t>
            </a:r>
            <a:r>
              <a:rPr dirty="0" sz="3200" spc="-5">
                <a:latin typeface="Carlito"/>
                <a:cs typeface="Carlito"/>
              </a:rPr>
              <a:t>the </a:t>
            </a:r>
            <a:r>
              <a:rPr dirty="0" sz="3200" spc="-10">
                <a:latin typeface="Carlito"/>
                <a:cs typeface="Carlito"/>
              </a:rPr>
              <a:t>dropdown </a:t>
            </a:r>
            <a:r>
              <a:rPr dirty="0" sz="3200">
                <a:latin typeface="Carlito"/>
                <a:cs typeface="Carlito"/>
              </a:rPr>
              <a:t>and </a:t>
            </a:r>
            <a:r>
              <a:rPr dirty="0" sz="3200" spc="-5">
                <a:latin typeface="Carlito"/>
                <a:cs typeface="Carlito"/>
              </a:rPr>
              <a:t>submit </a:t>
            </a:r>
            <a:r>
              <a:rPr dirty="0" sz="3200">
                <a:latin typeface="Carlito"/>
                <a:cs typeface="Carlito"/>
              </a:rPr>
              <a:t>the  </a:t>
            </a:r>
            <a:r>
              <a:rPr dirty="0" sz="3200" spc="-15">
                <a:latin typeface="Carlito"/>
                <a:cs typeface="Carlito"/>
              </a:rPr>
              <a:t>request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rlito"/>
                <a:cs typeface="Carlito"/>
              </a:rPr>
              <a:t>View </a:t>
            </a:r>
            <a:r>
              <a:rPr dirty="0" sz="3200" spc="-5">
                <a:latin typeface="Carlito"/>
                <a:cs typeface="Carlito"/>
              </a:rPr>
              <a:t>the response </a:t>
            </a:r>
            <a:r>
              <a:rPr dirty="0" sz="3200">
                <a:latin typeface="Carlito"/>
                <a:cs typeface="Carlito"/>
              </a:rPr>
              <a:t>in </a:t>
            </a:r>
            <a:r>
              <a:rPr dirty="0" sz="3200" spc="-25">
                <a:latin typeface="Carlito"/>
                <a:cs typeface="Carlito"/>
              </a:rPr>
              <a:t>different</a:t>
            </a:r>
            <a:r>
              <a:rPr dirty="0" sz="3200" spc="10">
                <a:latin typeface="Carlito"/>
                <a:cs typeface="Carlito"/>
              </a:rPr>
              <a:t> </a:t>
            </a:r>
            <a:r>
              <a:rPr dirty="0" sz="3200" spc="-20">
                <a:latin typeface="Carlito"/>
                <a:cs typeface="Carlito"/>
              </a:rPr>
              <a:t>formats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7364" y="461899"/>
            <a:ext cx="55860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Structure </a:t>
            </a:r>
            <a:r>
              <a:rPr dirty="0" spc="-5"/>
              <a:t>of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 spc="-15"/>
              <a:t>Request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676400"/>
            <a:ext cx="8247888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0086" y="461899"/>
            <a:ext cx="66414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Navigating </a:t>
            </a:r>
            <a:r>
              <a:rPr dirty="0"/>
              <a:t>thru the</a:t>
            </a:r>
            <a:r>
              <a:rPr dirty="0" spc="-30"/>
              <a:t> </a:t>
            </a:r>
            <a:r>
              <a:rPr dirty="0" spc="-10"/>
              <a:t>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380744"/>
            <a:ext cx="8327135" cy="4258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4564" y="461899"/>
            <a:ext cx="46755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Submitting </a:t>
            </a:r>
            <a:r>
              <a:rPr dirty="0"/>
              <a:t>Bad</a:t>
            </a:r>
            <a:r>
              <a:rPr dirty="0" spc="-20"/>
              <a:t> </a:t>
            </a:r>
            <a:r>
              <a:rPr dirty="0" spc="-25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524000"/>
            <a:ext cx="8628888" cy="377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6152" y="461899"/>
            <a:ext cx="51708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Overview </a:t>
            </a:r>
            <a:r>
              <a:rPr dirty="0" spc="-10"/>
              <a:t>Results</a:t>
            </a:r>
            <a:r>
              <a:rPr dirty="0" spc="-50"/>
              <a:t> </a:t>
            </a:r>
            <a:r>
              <a:rPr dirty="0" spc="-15"/>
              <a:t>View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600200"/>
            <a:ext cx="8439912" cy="3814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2833" y="461899"/>
            <a:ext cx="34163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Complex</a:t>
            </a:r>
            <a:r>
              <a:rPr dirty="0" spc="-55"/>
              <a:t> </a:t>
            </a:r>
            <a:r>
              <a:rPr dirty="0" spc="-45"/>
              <a:t>Types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3400" y="1066800"/>
            <a:ext cx="8263255" cy="4800600"/>
            <a:chOff x="533400" y="1066800"/>
            <a:chExt cx="8263255" cy="4800600"/>
          </a:xfrm>
        </p:grpSpPr>
        <p:sp>
          <p:nvSpPr>
            <p:cNvPr id="4" name="object 4"/>
            <p:cNvSpPr/>
            <p:nvPr/>
          </p:nvSpPr>
          <p:spPr>
            <a:xfrm>
              <a:off x="533400" y="1066800"/>
              <a:ext cx="2695956" cy="29047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2000" y="3810000"/>
              <a:ext cx="8034528" cy="2057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5614" y="461899"/>
            <a:ext cx="46513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Getting </a:t>
            </a:r>
            <a:r>
              <a:rPr dirty="0" spc="-30"/>
              <a:t>to </a:t>
            </a:r>
            <a:r>
              <a:rPr dirty="0" spc="-20"/>
              <a:t>Know</a:t>
            </a:r>
            <a:r>
              <a:rPr dirty="0" spc="-35"/>
              <a:t> </a:t>
            </a:r>
            <a:r>
              <a:rPr dirty="0" spc="-114"/>
              <a:t>You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2096236"/>
            <a:ext cx="7200265" cy="343979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Who </a:t>
            </a:r>
            <a:r>
              <a:rPr dirty="0" sz="3200" spc="-15">
                <a:latin typeface="Carlito"/>
                <a:cs typeface="Carlito"/>
              </a:rPr>
              <a:t>are</a:t>
            </a:r>
            <a:r>
              <a:rPr dirty="0" sz="3200" spc="-20">
                <a:latin typeface="Carlito"/>
                <a:cs typeface="Carlito"/>
              </a:rPr>
              <a:t> </a:t>
            </a:r>
            <a:r>
              <a:rPr dirty="0" sz="3200" spc="-15">
                <a:latin typeface="Carlito"/>
                <a:cs typeface="Carlito"/>
              </a:rPr>
              <a:t>you?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20">
                <a:latin typeface="Carlito"/>
                <a:cs typeface="Carlito"/>
              </a:rPr>
              <a:t>What’s </a:t>
            </a:r>
            <a:r>
              <a:rPr dirty="0" sz="3200" spc="-10">
                <a:latin typeface="Carlito"/>
                <a:cs typeface="Carlito"/>
              </a:rPr>
              <a:t>your</a:t>
            </a:r>
            <a:r>
              <a:rPr dirty="0" sz="3200" spc="10">
                <a:latin typeface="Carlito"/>
                <a:cs typeface="Carlito"/>
              </a:rPr>
              <a:t> </a:t>
            </a:r>
            <a:r>
              <a:rPr dirty="0" sz="3200" spc="-10">
                <a:latin typeface="Carlito"/>
                <a:cs typeface="Carlito"/>
              </a:rPr>
              <a:t>background?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What do </a:t>
            </a:r>
            <a:r>
              <a:rPr dirty="0" sz="3200" spc="-15">
                <a:latin typeface="Carlito"/>
                <a:cs typeface="Carlito"/>
              </a:rPr>
              <a:t>you</a:t>
            </a:r>
            <a:r>
              <a:rPr dirty="0" sz="3200" spc="-5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do?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What </a:t>
            </a:r>
            <a:r>
              <a:rPr dirty="0" sz="3200">
                <a:latin typeface="Carlito"/>
                <a:cs typeface="Carlito"/>
              </a:rPr>
              <a:t>is </a:t>
            </a:r>
            <a:r>
              <a:rPr dirty="0" sz="3200" spc="-10">
                <a:latin typeface="Carlito"/>
                <a:cs typeface="Carlito"/>
              </a:rPr>
              <a:t>your experience </a:t>
            </a:r>
            <a:r>
              <a:rPr dirty="0" sz="3200">
                <a:latin typeface="Carlito"/>
                <a:cs typeface="Carlito"/>
              </a:rPr>
              <a:t>with</a:t>
            </a:r>
            <a:r>
              <a:rPr dirty="0" sz="3200" spc="-25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SoapUI?</a:t>
            </a:r>
            <a:endParaRPr sz="32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What </a:t>
            </a:r>
            <a:r>
              <a:rPr dirty="0" sz="3200">
                <a:latin typeface="Carlito"/>
                <a:cs typeface="Carlito"/>
              </a:rPr>
              <a:t>is </a:t>
            </a:r>
            <a:r>
              <a:rPr dirty="0" sz="3200" spc="-10">
                <a:latin typeface="Carlito"/>
                <a:cs typeface="Carlito"/>
              </a:rPr>
              <a:t>your experience </a:t>
            </a:r>
            <a:r>
              <a:rPr dirty="0" sz="3200" spc="-5">
                <a:latin typeface="Carlito"/>
                <a:cs typeface="Carlito"/>
              </a:rPr>
              <a:t>with </a:t>
            </a:r>
            <a:r>
              <a:rPr dirty="0" sz="3200" spc="-15">
                <a:latin typeface="Carlito"/>
                <a:cs typeface="Carlito"/>
              </a:rPr>
              <a:t>testing </a:t>
            </a:r>
            <a:r>
              <a:rPr dirty="0" sz="3200" spc="-10">
                <a:latin typeface="Carlito"/>
                <a:cs typeface="Carlito"/>
              </a:rPr>
              <a:t>web  </a:t>
            </a:r>
            <a:r>
              <a:rPr dirty="0" sz="3200">
                <a:latin typeface="Carlito"/>
                <a:cs typeface="Carlito"/>
              </a:rPr>
              <a:t>services?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6822" y="461899"/>
            <a:ext cx="3608704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Faults</a:t>
            </a:r>
            <a:r>
              <a:rPr dirty="0" spc="-75"/>
              <a:t> </a:t>
            </a:r>
            <a:r>
              <a:rPr dirty="0" spc="-5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389064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20">
                <a:latin typeface="Carlito"/>
                <a:cs typeface="Carlito"/>
              </a:rPr>
              <a:t>Remove </a:t>
            </a:r>
            <a:r>
              <a:rPr dirty="0" sz="3200">
                <a:latin typeface="Carlito"/>
                <a:cs typeface="Carlito"/>
              </a:rPr>
              <a:t>one</a:t>
            </a:r>
            <a:r>
              <a:rPr dirty="0" sz="3200" spc="-65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element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1525" y="2286000"/>
            <a:ext cx="8105775" cy="3677920"/>
            <a:chOff x="771525" y="2286000"/>
            <a:chExt cx="8105775" cy="3677920"/>
          </a:xfrm>
        </p:grpSpPr>
        <p:sp>
          <p:nvSpPr>
            <p:cNvPr id="5" name="object 5"/>
            <p:cNvSpPr/>
            <p:nvPr/>
          </p:nvSpPr>
          <p:spPr>
            <a:xfrm>
              <a:off x="771525" y="2286000"/>
              <a:ext cx="4515230" cy="2057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81400" y="3733800"/>
              <a:ext cx="5295900" cy="22296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58162" y="4177283"/>
              <a:ext cx="1524635" cy="739140"/>
            </a:xfrm>
            <a:custGeom>
              <a:avLst/>
              <a:gdLst/>
              <a:ahLst/>
              <a:cxnLst/>
              <a:rect l="l" t="t" r="r" b="b"/>
              <a:pathLst>
                <a:path w="1524635" h="739139">
                  <a:moveTo>
                    <a:pt x="1466723" y="671703"/>
                  </a:moveTo>
                  <a:lnTo>
                    <a:pt x="1401190" y="709930"/>
                  </a:lnTo>
                  <a:lnTo>
                    <a:pt x="1394205" y="713867"/>
                  </a:lnTo>
                  <a:lnTo>
                    <a:pt x="1391920" y="722757"/>
                  </a:lnTo>
                  <a:lnTo>
                    <a:pt x="1395984" y="729615"/>
                  </a:lnTo>
                  <a:lnTo>
                    <a:pt x="1400048" y="736600"/>
                  </a:lnTo>
                  <a:lnTo>
                    <a:pt x="1408811" y="738886"/>
                  </a:lnTo>
                  <a:lnTo>
                    <a:pt x="1499276" y="686181"/>
                  </a:lnTo>
                  <a:lnTo>
                    <a:pt x="1495298" y="686181"/>
                  </a:lnTo>
                  <a:lnTo>
                    <a:pt x="1495298" y="684149"/>
                  </a:lnTo>
                  <a:lnTo>
                    <a:pt x="1488059" y="684149"/>
                  </a:lnTo>
                  <a:lnTo>
                    <a:pt x="1466723" y="671703"/>
                  </a:lnTo>
                  <a:close/>
                </a:path>
                <a:path w="1524635" h="739139">
                  <a:moveTo>
                    <a:pt x="747521" y="14478"/>
                  </a:moveTo>
                  <a:lnTo>
                    <a:pt x="747521" y="679704"/>
                  </a:lnTo>
                  <a:lnTo>
                    <a:pt x="753999" y="686181"/>
                  </a:lnTo>
                  <a:lnTo>
                    <a:pt x="1441903" y="686181"/>
                  </a:lnTo>
                  <a:lnTo>
                    <a:pt x="1466723" y="671703"/>
                  </a:lnTo>
                  <a:lnTo>
                    <a:pt x="776477" y="671703"/>
                  </a:lnTo>
                  <a:lnTo>
                    <a:pt x="762000" y="657225"/>
                  </a:lnTo>
                  <a:lnTo>
                    <a:pt x="776477" y="657225"/>
                  </a:lnTo>
                  <a:lnTo>
                    <a:pt x="776477" y="28956"/>
                  </a:lnTo>
                  <a:lnTo>
                    <a:pt x="762000" y="28956"/>
                  </a:lnTo>
                  <a:lnTo>
                    <a:pt x="747521" y="14478"/>
                  </a:lnTo>
                  <a:close/>
                </a:path>
                <a:path w="1524635" h="739139">
                  <a:moveTo>
                    <a:pt x="1499278" y="657225"/>
                  </a:moveTo>
                  <a:lnTo>
                    <a:pt x="1495298" y="657225"/>
                  </a:lnTo>
                  <a:lnTo>
                    <a:pt x="1495298" y="686181"/>
                  </a:lnTo>
                  <a:lnTo>
                    <a:pt x="1499276" y="686181"/>
                  </a:lnTo>
                  <a:lnTo>
                    <a:pt x="1524127" y="671703"/>
                  </a:lnTo>
                  <a:lnTo>
                    <a:pt x="1499278" y="657225"/>
                  </a:lnTo>
                  <a:close/>
                </a:path>
                <a:path w="1524635" h="739139">
                  <a:moveTo>
                    <a:pt x="1488059" y="659257"/>
                  </a:moveTo>
                  <a:lnTo>
                    <a:pt x="1466723" y="671703"/>
                  </a:lnTo>
                  <a:lnTo>
                    <a:pt x="1488059" y="684149"/>
                  </a:lnTo>
                  <a:lnTo>
                    <a:pt x="1488059" y="659257"/>
                  </a:lnTo>
                  <a:close/>
                </a:path>
                <a:path w="1524635" h="739139">
                  <a:moveTo>
                    <a:pt x="1495298" y="659257"/>
                  </a:moveTo>
                  <a:lnTo>
                    <a:pt x="1488059" y="659257"/>
                  </a:lnTo>
                  <a:lnTo>
                    <a:pt x="1488059" y="684149"/>
                  </a:lnTo>
                  <a:lnTo>
                    <a:pt x="1495298" y="684149"/>
                  </a:lnTo>
                  <a:lnTo>
                    <a:pt x="1495298" y="659257"/>
                  </a:lnTo>
                  <a:close/>
                </a:path>
                <a:path w="1524635" h="739139">
                  <a:moveTo>
                    <a:pt x="776477" y="657225"/>
                  </a:moveTo>
                  <a:lnTo>
                    <a:pt x="762000" y="657225"/>
                  </a:lnTo>
                  <a:lnTo>
                    <a:pt x="776477" y="671703"/>
                  </a:lnTo>
                  <a:lnTo>
                    <a:pt x="776477" y="657225"/>
                  </a:lnTo>
                  <a:close/>
                </a:path>
                <a:path w="1524635" h="739139">
                  <a:moveTo>
                    <a:pt x="1441903" y="657225"/>
                  </a:moveTo>
                  <a:lnTo>
                    <a:pt x="776477" y="657225"/>
                  </a:lnTo>
                  <a:lnTo>
                    <a:pt x="776477" y="671703"/>
                  </a:lnTo>
                  <a:lnTo>
                    <a:pt x="1466723" y="671703"/>
                  </a:lnTo>
                  <a:lnTo>
                    <a:pt x="1441903" y="657225"/>
                  </a:lnTo>
                  <a:close/>
                </a:path>
                <a:path w="1524635" h="739139">
                  <a:moveTo>
                    <a:pt x="1408811" y="604520"/>
                  </a:moveTo>
                  <a:lnTo>
                    <a:pt x="1400048" y="606806"/>
                  </a:lnTo>
                  <a:lnTo>
                    <a:pt x="1395984" y="613791"/>
                  </a:lnTo>
                  <a:lnTo>
                    <a:pt x="1391920" y="620649"/>
                  </a:lnTo>
                  <a:lnTo>
                    <a:pt x="1394205" y="629539"/>
                  </a:lnTo>
                  <a:lnTo>
                    <a:pt x="1401190" y="633476"/>
                  </a:lnTo>
                  <a:lnTo>
                    <a:pt x="1466723" y="671703"/>
                  </a:lnTo>
                  <a:lnTo>
                    <a:pt x="1488059" y="659257"/>
                  </a:lnTo>
                  <a:lnTo>
                    <a:pt x="1495298" y="659257"/>
                  </a:lnTo>
                  <a:lnTo>
                    <a:pt x="1495298" y="657225"/>
                  </a:lnTo>
                  <a:lnTo>
                    <a:pt x="1499278" y="657225"/>
                  </a:lnTo>
                  <a:lnTo>
                    <a:pt x="1408811" y="604520"/>
                  </a:lnTo>
                  <a:close/>
                </a:path>
                <a:path w="1524635" h="739139">
                  <a:moveTo>
                    <a:pt x="770001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747521" y="28956"/>
                  </a:lnTo>
                  <a:lnTo>
                    <a:pt x="747521" y="14478"/>
                  </a:lnTo>
                  <a:lnTo>
                    <a:pt x="776477" y="14478"/>
                  </a:lnTo>
                  <a:lnTo>
                    <a:pt x="776477" y="6477"/>
                  </a:lnTo>
                  <a:lnTo>
                    <a:pt x="770001" y="0"/>
                  </a:lnTo>
                  <a:close/>
                </a:path>
                <a:path w="1524635" h="739139">
                  <a:moveTo>
                    <a:pt x="776477" y="14478"/>
                  </a:moveTo>
                  <a:lnTo>
                    <a:pt x="747521" y="14478"/>
                  </a:lnTo>
                  <a:lnTo>
                    <a:pt x="762000" y="28956"/>
                  </a:lnTo>
                  <a:lnTo>
                    <a:pt x="776477" y="28956"/>
                  </a:lnTo>
                  <a:lnTo>
                    <a:pt x="776477" y="14478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198" y="461899"/>
            <a:ext cx="36874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Fault </a:t>
            </a:r>
            <a:r>
              <a:rPr dirty="0"/>
              <a:t>-</a:t>
            </a:r>
            <a:r>
              <a:rPr dirty="0" spc="-35"/>
              <a:t> </a:t>
            </a:r>
            <a:r>
              <a:rPr dirty="0" spc="-1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207719"/>
            <a:ext cx="412750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5">
                <a:latin typeface="Carlito"/>
                <a:cs typeface="Carlito"/>
              </a:rPr>
              <a:t>Duplicate </a:t>
            </a:r>
            <a:r>
              <a:rPr dirty="0" sz="3200" spc="-25">
                <a:latin typeface="Carlito"/>
                <a:cs typeface="Carlito"/>
              </a:rPr>
              <a:t>first</a:t>
            </a:r>
            <a:r>
              <a:rPr dirty="0" sz="3200" spc="-10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element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8200" y="1828800"/>
            <a:ext cx="7455534" cy="3810000"/>
            <a:chOff x="838200" y="1828800"/>
            <a:chExt cx="7455534" cy="3810000"/>
          </a:xfrm>
        </p:grpSpPr>
        <p:sp>
          <p:nvSpPr>
            <p:cNvPr id="5" name="object 5"/>
            <p:cNvSpPr/>
            <p:nvPr/>
          </p:nvSpPr>
          <p:spPr>
            <a:xfrm>
              <a:off x="838200" y="1828800"/>
              <a:ext cx="4162044" cy="21915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90572" y="3581400"/>
              <a:ext cx="6003035" cy="2057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0197" y="461899"/>
            <a:ext cx="14046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0"/>
              <a:t>F</a:t>
            </a:r>
            <a:r>
              <a:rPr dirty="0"/>
              <a:t>ault?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226565"/>
            <a:ext cx="625157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5">
                <a:latin typeface="Carlito"/>
                <a:cs typeface="Carlito"/>
              </a:rPr>
              <a:t>Duplicate </a:t>
            </a:r>
            <a:r>
              <a:rPr dirty="0" sz="3200">
                <a:latin typeface="Carlito"/>
                <a:cs typeface="Carlito"/>
              </a:rPr>
              <a:t>the </a:t>
            </a:r>
            <a:r>
              <a:rPr dirty="0" sz="3200" spc="-15">
                <a:latin typeface="Carlito"/>
                <a:cs typeface="Carlito"/>
              </a:rPr>
              <a:t>entire complex</a:t>
            </a:r>
            <a:r>
              <a:rPr dirty="0" sz="3200" spc="5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object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3400" y="1857755"/>
            <a:ext cx="8129270" cy="4137660"/>
            <a:chOff x="533400" y="1857755"/>
            <a:chExt cx="8129270" cy="4137660"/>
          </a:xfrm>
        </p:grpSpPr>
        <p:sp>
          <p:nvSpPr>
            <p:cNvPr id="5" name="object 5"/>
            <p:cNvSpPr/>
            <p:nvPr/>
          </p:nvSpPr>
          <p:spPr>
            <a:xfrm>
              <a:off x="533400" y="1857755"/>
              <a:ext cx="4477512" cy="22570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72155" y="4114800"/>
              <a:ext cx="5890260" cy="18806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43762" y="4101083"/>
              <a:ext cx="1448435" cy="1022350"/>
            </a:xfrm>
            <a:custGeom>
              <a:avLst/>
              <a:gdLst/>
              <a:ahLst/>
              <a:cxnLst/>
              <a:rect l="l" t="t" r="r" b="b"/>
              <a:pathLst>
                <a:path w="1448435" h="1022350">
                  <a:moveTo>
                    <a:pt x="1390409" y="954722"/>
                  </a:moveTo>
                  <a:lnTo>
                    <a:pt x="1318006" y="996950"/>
                  </a:lnTo>
                  <a:lnTo>
                    <a:pt x="1315720" y="1005713"/>
                  </a:lnTo>
                  <a:lnTo>
                    <a:pt x="1319783" y="1012698"/>
                  </a:lnTo>
                  <a:lnTo>
                    <a:pt x="1323848" y="1019556"/>
                  </a:lnTo>
                  <a:lnTo>
                    <a:pt x="1332611" y="1021969"/>
                  </a:lnTo>
                  <a:lnTo>
                    <a:pt x="1423123" y="969137"/>
                  </a:lnTo>
                  <a:lnTo>
                    <a:pt x="1419098" y="969137"/>
                  </a:lnTo>
                  <a:lnTo>
                    <a:pt x="1419098" y="967232"/>
                  </a:lnTo>
                  <a:lnTo>
                    <a:pt x="1411858" y="967232"/>
                  </a:lnTo>
                  <a:lnTo>
                    <a:pt x="1390409" y="954722"/>
                  </a:lnTo>
                  <a:close/>
                </a:path>
                <a:path w="1448435" h="1022350">
                  <a:moveTo>
                    <a:pt x="709421" y="14478"/>
                  </a:moveTo>
                  <a:lnTo>
                    <a:pt x="709421" y="962660"/>
                  </a:lnTo>
                  <a:lnTo>
                    <a:pt x="715899" y="969137"/>
                  </a:lnTo>
                  <a:lnTo>
                    <a:pt x="1365694" y="969137"/>
                  </a:lnTo>
                  <a:lnTo>
                    <a:pt x="1390409" y="954722"/>
                  </a:lnTo>
                  <a:lnTo>
                    <a:pt x="738377" y="954659"/>
                  </a:lnTo>
                  <a:lnTo>
                    <a:pt x="723900" y="940181"/>
                  </a:lnTo>
                  <a:lnTo>
                    <a:pt x="738377" y="940181"/>
                  </a:lnTo>
                  <a:lnTo>
                    <a:pt x="738377" y="28956"/>
                  </a:lnTo>
                  <a:lnTo>
                    <a:pt x="723900" y="28956"/>
                  </a:lnTo>
                  <a:lnTo>
                    <a:pt x="709421" y="14478"/>
                  </a:lnTo>
                  <a:close/>
                </a:path>
                <a:path w="1448435" h="1022350">
                  <a:moveTo>
                    <a:pt x="1423078" y="940181"/>
                  </a:moveTo>
                  <a:lnTo>
                    <a:pt x="1419098" y="940181"/>
                  </a:lnTo>
                  <a:lnTo>
                    <a:pt x="1419098" y="969137"/>
                  </a:lnTo>
                  <a:lnTo>
                    <a:pt x="1423123" y="969137"/>
                  </a:lnTo>
                  <a:lnTo>
                    <a:pt x="1447927" y="954659"/>
                  </a:lnTo>
                  <a:lnTo>
                    <a:pt x="1423078" y="940181"/>
                  </a:lnTo>
                  <a:close/>
                </a:path>
                <a:path w="1448435" h="1022350">
                  <a:moveTo>
                    <a:pt x="1411858" y="942213"/>
                  </a:moveTo>
                  <a:lnTo>
                    <a:pt x="1390409" y="954722"/>
                  </a:lnTo>
                  <a:lnTo>
                    <a:pt x="1411858" y="967232"/>
                  </a:lnTo>
                  <a:lnTo>
                    <a:pt x="1411858" y="942213"/>
                  </a:lnTo>
                  <a:close/>
                </a:path>
                <a:path w="1448435" h="1022350">
                  <a:moveTo>
                    <a:pt x="1419098" y="942213"/>
                  </a:moveTo>
                  <a:lnTo>
                    <a:pt x="1411858" y="942213"/>
                  </a:lnTo>
                  <a:lnTo>
                    <a:pt x="1411858" y="967232"/>
                  </a:lnTo>
                  <a:lnTo>
                    <a:pt x="1419098" y="967232"/>
                  </a:lnTo>
                  <a:lnTo>
                    <a:pt x="1419098" y="942213"/>
                  </a:lnTo>
                  <a:close/>
                </a:path>
                <a:path w="1448435" h="1022350">
                  <a:moveTo>
                    <a:pt x="1332611" y="887476"/>
                  </a:moveTo>
                  <a:lnTo>
                    <a:pt x="1323848" y="889889"/>
                  </a:lnTo>
                  <a:lnTo>
                    <a:pt x="1315720" y="903605"/>
                  </a:lnTo>
                  <a:lnTo>
                    <a:pt x="1318006" y="912495"/>
                  </a:lnTo>
                  <a:lnTo>
                    <a:pt x="1390409" y="954722"/>
                  </a:lnTo>
                  <a:lnTo>
                    <a:pt x="1411858" y="942213"/>
                  </a:lnTo>
                  <a:lnTo>
                    <a:pt x="1419098" y="942213"/>
                  </a:lnTo>
                  <a:lnTo>
                    <a:pt x="1419098" y="940181"/>
                  </a:lnTo>
                  <a:lnTo>
                    <a:pt x="1423078" y="940181"/>
                  </a:lnTo>
                  <a:lnTo>
                    <a:pt x="1332611" y="887476"/>
                  </a:lnTo>
                  <a:close/>
                </a:path>
                <a:path w="1448435" h="1022350">
                  <a:moveTo>
                    <a:pt x="738377" y="940181"/>
                  </a:moveTo>
                  <a:lnTo>
                    <a:pt x="723900" y="940181"/>
                  </a:lnTo>
                  <a:lnTo>
                    <a:pt x="738377" y="954659"/>
                  </a:lnTo>
                  <a:lnTo>
                    <a:pt x="738377" y="940181"/>
                  </a:lnTo>
                  <a:close/>
                </a:path>
                <a:path w="1448435" h="1022350">
                  <a:moveTo>
                    <a:pt x="1365476" y="940181"/>
                  </a:moveTo>
                  <a:lnTo>
                    <a:pt x="738377" y="940181"/>
                  </a:lnTo>
                  <a:lnTo>
                    <a:pt x="738377" y="954659"/>
                  </a:lnTo>
                  <a:lnTo>
                    <a:pt x="1390301" y="954659"/>
                  </a:lnTo>
                  <a:lnTo>
                    <a:pt x="1365476" y="940181"/>
                  </a:lnTo>
                  <a:close/>
                </a:path>
                <a:path w="1448435" h="1022350">
                  <a:moveTo>
                    <a:pt x="731901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709421" y="28956"/>
                  </a:lnTo>
                  <a:lnTo>
                    <a:pt x="709421" y="14478"/>
                  </a:lnTo>
                  <a:lnTo>
                    <a:pt x="738377" y="14478"/>
                  </a:lnTo>
                  <a:lnTo>
                    <a:pt x="738377" y="6477"/>
                  </a:lnTo>
                  <a:lnTo>
                    <a:pt x="731901" y="0"/>
                  </a:lnTo>
                  <a:close/>
                </a:path>
                <a:path w="1448435" h="1022350">
                  <a:moveTo>
                    <a:pt x="738377" y="14478"/>
                  </a:moveTo>
                  <a:lnTo>
                    <a:pt x="709421" y="14478"/>
                  </a:lnTo>
                  <a:lnTo>
                    <a:pt x="723900" y="28956"/>
                  </a:lnTo>
                  <a:lnTo>
                    <a:pt x="738377" y="28956"/>
                  </a:lnTo>
                  <a:lnTo>
                    <a:pt x="738377" y="14478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732" y="461899"/>
            <a:ext cx="57962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Complex </a:t>
            </a:r>
            <a:r>
              <a:rPr dirty="0" spc="-55"/>
              <a:t>Type </a:t>
            </a:r>
            <a:r>
              <a:rPr dirty="0"/>
              <a:t>-</a:t>
            </a:r>
            <a:r>
              <a:rPr dirty="0" spc="35"/>
              <a:t> </a:t>
            </a:r>
            <a:r>
              <a:rPr dirty="0" spc="-10"/>
              <a:t>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4688840" cy="1782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Rules </a:t>
            </a:r>
            <a:r>
              <a:rPr dirty="0" sz="3200" spc="-30">
                <a:latin typeface="Carlito"/>
                <a:cs typeface="Carlito"/>
              </a:rPr>
              <a:t>for </a:t>
            </a:r>
            <a:r>
              <a:rPr dirty="0" sz="3200" spc="-5">
                <a:latin typeface="Carlito"/>
                <a:cs typeface="Carlito"/>
              </a:rPr>
              <a:t>both </a:t>
            </a:r>
            <a:r>
              <a:rPr dirty="0" sz="3200">
                <a:latin typeface="Carlito"/>
                <a:cs typeface="Carlito"/>
              </a:rPr>
              <a:t>the </a:t>
            </a:r>
            <a:r>
              <a:rPr dirty="0" sz="3200" spc="-10">
                <a:latin typeface="Carlito"/>
                <a:cs typeface="Carlito"/>
              </a:rPr>
              <a:t>request  </a:t>
            </a:r>
            <a:r>
              <a:rPr dirty="0" sz="3200">
                <a:latin typeface="Carlito"/>
                <a:cs typeface="Carlito"/>
              </a:rPr>
              <a:t>and </a:t>
            </a:r>
            <a:r>
              <a:rPr dirty="0" sz="3200" spc="-5">
                <a:latin typeface="Carlito"/>
                <a:cs typeface="Carlito"/>
              </a:rPr>
              <a:t>response </a:t>
            </a:r>
            <a:r>
              <a:rPr dirty="0" sz="3200" spc="-15">
                <a:latin typeface="Carlito"/>
                <a:cs typeface="Carlito"/>
              </a:rPr>
              <a:t>are provided  </a:t>
            </a:r>
            <a:r>
              <a:rPr dirty="0" sz="3200">
                <a:latin typeface="Carlito"/>
                <a:cs typeface="Carlito"/>
              </a:rPr>
              <a:t>in the</a:t>
            </a:r>
            <a:r>
              <a:rPr dirty="0" sz="3200" spc="-10">
                <a:latin typeface="Carlito"/>
                <a:cs typeface="Carlito"/>
              </a:rPr>
              <a:t> wsdl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9184" y="1447800"/>
            <a:ext cx="8803005" cy="4495800"/>
            <a:chOff x="329184" y="1447800"/>
            <a:chExt cx="8803005" cy="4495800"/>
          </a:xfrm>
        </p:grpSpPr>
        <p:sp>
          <p:nvSpPr>
            <p:cNvPr id="5" name="object 5"/>
            <p:cNvSpPr/>
            <p:nvPr/>
          </p:nvSpPr>
          <p:spPr>
            <a:xfrm>
              <a:off x="5497284" y="1447800"/>
              <a:ext cx="2971583" cy="2895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9184" y="4800600"/>
              <a:ext cx="8802624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58362" y="2884932"/>
              <a:ext cx="2447290" cy="1916430"/>
            </a:xfrm>
            <a:custGeom>
              <a:avLst/>
              <a:gdLst/>
              <a:ahLst/>
              <a:cxnLst/>
              <a:rect l="l" t="t" r="r" b="b"/>
              <a:pathLst>
                <a:path w="2447290" h="1916429">
                  <a:moveTo>
                    <a:pt x="57785" y="1788921"/>
                  </a:moveTo>
                  <a:lnTo>
                    <a:pt x="49402" y="1792604"/>
                  </a:lnTo>
                  <a:lnTo>
                    <a:pt x="46354" y="1799970"/>
                  </a:lnTo>
                  <a:lnTo>
                    <a:pt x="0" y="1916429"/>
                  </a:lnTo>
                  <a:lnTo>
                    <a:pt x="45760" y="1910206"/>
                  </a:lnTo>
                  <a:lnTo>
                    <a:pt x="31496" y="1910206"/>
                  </a:lnTo>
                  <a:lnTo>
                    <a:pt x="13715" y="1887346"/>
                  </a:lnTo>
                  <a:lnTo>
                    <a:pt x="55883" y="1854403"/>
                  </a:lnTo>
                  <a:lnTo>
                    <a:pt x="73278" y="1810765"/>
                  </a:lnTo>
                  <a:lnTo>
                    <a:pt x="76200" y="1803272"/>
                  </a:lnTo>
                  <a:lnTo>
                    <a:pt x="72643" y="1794890"/>
                  </a:lnTo>
                  <a:lnTo>
                    <a:pt x="65150" y="1791969"/>
                  </a:lnTo>
                  <a:lnTo>
                    <a:pt x="57785" y="1788921"/>
                  </a:lnTo>
                  <a:close/>
                </a:path>
                <a:path w="2447290" h="1916429">
                  <a:moveTo>
                    <a:pt x="55883" y="1854403"/>
                  </a:moveTo>
                  <a:lnTo>
                    <a:pt x="13715" y="1887346"/>
                  </a:lnTo>
                  <a:lnTo>
                    <a:pt x="31496" y="1910206"/>
                  </a:lnTo>
                  <a:lnTo>
                    <a:pt x="39298" y="1904110"/>
                  </a:lnTo>
                  <a:lnTo>
                    <a:pt x="36067" y="1904110"/>
                  </a:lnTo>
                  <a:lnTo>
                    <a:pt x="20700" y="1884425"/>
                  </a:lnTo>
                  <a:lnTo>
                    <a:pt x="45250" y="1881075"/>
                  </a:lnTo>
                  <a:lnTo>
                    <a:pt x="55883" y="1854403"/>
                  </a:lnTo>
                  <a:close/>
                </a:path>
                <a:path w="2447290" h="1916429">
                  <a:moveTo>
                    <a:pt x="128270" y="1869820"/>
                  </a:moveTo>
                  <a:lnTo>
                    <a:pt x="73765" y="1877183"/>
                  </a:lnTo>
                  <a:lnTo>
                    <a:pt x="31496" y="1910206"/>
                  </a:lnTo>
                  <a:lnTo>
                    <a:pt x="45760" y="1910206"/>
                  </a:lnTo>
                  <a:lnTo>
                    <a:pt x="132079" y="1898522"/>
                  </a:lnTo>
                  <a:lnTo>
                    <a:pt x="137667" y="1891156"/>
                  </a:lnTo>
                  <a:lnTo>
                    <a:pt x="136525" y="1883282"/>
                  </a:lnTo>
                  <a:lnTo>
                    <a:pt x="135509" y="1875408"/>
                  </a:lnTo>
                  <a:lnTo>
                    <a:pt x="128270" y="1869820"/>
                  </a:lnTo>
                  <a:close/>
                </a:path>
                <a:path w="2447290" h="1916429">
                  <a:moveTo>
                    <a:pt x="45250" y="1881075"/>
                  </a:moveTo>
                  <a:lnTo>
                    <a:pt x="20700" y="1884425"/>
                  </a:lnTo>
                  <a:lnTo>
                    <a:pt x="36067" y="1904110"/>
                  </a:lnTo>
                  <a:lnTo>
                    <a:pt x="45250" y="1881075"/>
                  </a:lnTo>
                  <a:close/>
                </a:path>
                <a:path w="2447290" h="1916429">
                  <a:moveTo>
                    <a:pt x="73765" y="1877183"/>
                  </a:moveTo>
                  <a:lnTo>
                    <a:pt x="45250" y="1881075"/>
                  </a:lnTo>
                  <a:lnTo>
                    <a:pt x="36067" y="1904110"/>
                  </a:lnTo>
                  <a:lnTo>
                    <a:pt x="39298" y="1904110"/>
                  </a:lnTo>
                  <a:lnTo>
                    <a:pt x="73765" y="1877183"/>
                  </a:lnTo>
                  <a:close/>
                </a:path>
                <a:path w="2447290" h="1916429">
                  <a:moveTo>
                    <a:pt x="2429510" y="0"/>
                  </a:moveTo>
                  <a:lnTo>
                    <a:pt x="55883" y="1854403"/>
                  </a:lnTo>
                  <a:lnTo>
                    <a:pt x="45250" y="1881075"/>
                  </a:lnTo>
                  <a:lnTo>
                    <a:pt x="73765" y="1877183"/>
                  </a:lnTo>
                  <a:lnTo>
                    <a:pt x="2447290" y="22859"/>
                  </a:lnTo>
                  <a:lnTo>
                    <a:pt x="242951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0329" y="461899"/>
            <a:ext cx="386461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Quick</a:t>
            </a:r>
            <a:r>
              <a:rPr dirty="0" spc="-65"/>
              <a:t> </a:t>
            </a:r>
            <a:r>
              <a:rPr dirty="0" spc="-20"/>
              <a:t>Navigation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524000"/>
            <a:ext cx="835456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2080" y="461899"/>
            <a:ext cx="48012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Operation</a:t>
            </a:r>
            <a:r>
              <a:rPr dirty="0" spc="-70"/>
              <a:t> </a:t>
            </a:r>
            <a:r>
              <a:rPr dirty="0" spc="-5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986027" y="1295400"/>
            <a:ext cx="3581400" cy="5285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6057" y="461899"/>
            <a:ext cx="43408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Request</a:t>
            </a:r>
            <a:r>
              <a:rPr dirty="0" spc="-80"/>
              <a:t> </a:t>
            </a:r>
            <a:r>
              <a:rPr dirty="0" spc="-10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731519" y="228600"/>
            <a:ext cx="3276600" cy="6146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164" y="461899"/>
            <a:ext cx="57410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Create </a:t>
            </a:r>
            <a:r>
              <a:rPr dirty="0"/>
              <a:t>Multiple</a:t>
            </a:r>
            <a:r>
              <a:rPr dirty="0" spc="-45"/>
              <a:t> </a:t>
            </a:r>
            <a:r>
              <a:rPr dirty="0" spc="-15"/>
              <a:t>Requests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194816"/>
            <a:ext cx="5183124" cy="1472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9872" y="2857500"/>
            <a:ext cx="4238244" cy="1190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2063" y="4204715"/>
            <a:ext cx="3857244" cy="1277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9408" y="2718816"/>
            <a:ext cx="3819143" cy="2763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972" y="3805428"/>
            <a:ext cx="6403848" cy="269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1938" y="461899"/>
            <a:ext cx="4040504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Validate</a:t>
            </a:r>
            <a:r>
              <a:rPr dirty="0" spc="-35"/>
              <a:t> </a:t>
            </a:r>
            <a:r>
              <a:rPr dirty="0" spc="-15"/>
              <a:t>Requests</a:t>
            </a:r>
          </a:p>
        </p:txBody>
      </p:sp>
      <p:sp>
        <p:nvSpPr>
          <p:cNvPr id="4" name="object 4"/>
          <p:cNvSpPr/>
          <p:nvPr/>
        </p:nvSpPr>
        <p:spPr>
          <a:xfrm>
            <a:off x="685800" y="1371600"/>
            <a:ext cx="3810000" cy="2025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666" y="461899"/>
            <a:ext cx="38220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Validate</a:t>
            </a:r>
            <a:r>
              <a:rPr dirty="0" spc="-50"/>
              <a:t> </a:t>
            </a:r>
            <a:r>
              <a:rPr dirty="0" spc="-15"/>
              <a:t>Request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86763" y="1600200"/>
            <a:ext cx="6492240" cy="4050665"/>
            <a:chOff x="1286763" y="1600200"/>
            <a:chExt cx="6492240" cy="4050665"/>
          </a:xfrm>
        </p:grpSpPr>
        <p:sp>
          <p:nvSpPr>
            <p:cNvPr id="4" name="object 4"/>
            <p:cNvSpPr/>
            <p:nvPr/>
          </p:nvSpPr>
          <p:spPr>
            <a:xfrm>
              <a:off x="1295399" y="1600200"/>
              <a:ext cx="6483096" cy="3505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86763" y="4801361"/>
              <a:ext cx="1000125" cy="849630"/>
            </a:xfrm>
            <a:custGeom>
              <a:avLst/>
              <a:gdLst/>
              <a:ahLst/>
              <a:cxnLst/>
              <a:rect l="l" t="t" r="r" b="b"/>
              <a:pathLst>
                <a:path w="1000125" h="849629">
                  <a:moveTo>
                    <a:pt x="956177" y="37058"/>
                  </a:moveTo>
                  <a:lnTo>
                    <a:pt x="927939" y="42027"/>
                  </a:lnTo>
                  <a:lnTo>
                    <a:pt x="0" y="827151"/>
                  </a:lnTo>
                  <a:lnTo>
                    <a:pt x="18796" y="849249"/>
                  </a:lnTo>
                  <a:lnTo>
                    <a:pt x="946592" y="64143"/>
                  </a:lnTo>
                  <a:lnTo>
                    <a:pt x="956177" y="37058"/>
                  </a:lnTo>
                  <a:close/>
                </a:path>
                <a:path w="1000125" h="849629">
                  <a:moveTo>
                    <a:pt x="997347" y="7493"/>
                  </a:moveTo>
                  <a:lnTo>
                    <a:pt x="968756" y="7493"/>
                  </a:lnTo>
                  <a:lnTo>
                    <a:pt x="987425" y="29590"/>
                  </a:lnTo>
                  <a:lnTo>
                    <a:pt x="946592" y="64143"/>
                  </a:lnTo>
                  <a:lnTo>
                    <a:pt x="928243" y="115950"/>
                  </a:lnTo>
                  <a:lnTo>
                    <a:pt x="932180" y="124332"/>
                  </a:lnTo>
                  <a:lnTo>
                    <a:pt x="947293" y="129667"/>
                  </a:lnTo>
                  <a:lnTo>
                    <a:pt x="955548" y="125730"/>
                  </a:lnTo>
                  <a:lnTo>
                    <a:pt x="958215" y="118110"/>
                  </a:lnTo>
                  <a:lnTo>
                    <a:pt x="997347" y="7493"/>
                  </a:lnTo>
                  <a:close/>
                </a:path>
                <a:path w="1000125" h="849629">
                  <a:moveTo>
                    <a:pt x="974013" y="13715"/>
                  </a:moveTo>
                  <a:lnTo>
                    <a:pt x="964438" y="13715"/>
                  </a:lnTo>
                  <a:lnTo>
                    <a:pt x="980567" y="32765"/>
                  </a:lnTo>
                  <a:lnTo>
                    <a:pt x="956177" y="37058"/>
                  </a:lnTo>
                  <a:lnTo>
                    <a:pt x="946592" y="64143"/>
                  </a:lnTo>
                  <a:lnTo>
                    <a:pt x="987425" y="29590"/>
                  </a:lnTo>
                  <a:lnTo>
                    <a:pt x="974013" y="13715"/>
                  </a:lnTo>
                  <a:close/>
                </a:path>
                <a:path w="1000125" h="849629">
                  <a:moveTo>
                    <a:pt x="999998" y="0"/>
                  </a:moveTo>
                  <a:lnTo>
                    <a:pt x="868680" y="23113"/>
                  </a:lnTo>
                  <a:lnTo>
                    <a:pt x="863473" y="30606"/>
                  </a:lnTo>
                  <a:lnTo>
                    <a:pt x="864869" y="38481"/>
                  </a:lnTo>
                  <a:lnTo>
                    <a:pt x="866140" y="46355"/>
                  </a:lnTo>
                  <a:lnTo>
                    <a:pt x="873760" y="51562"/>
                  </a:lnTo>
                  <a:lnTo>
                    <a:pt x="927939" y="42027"/>
                  </a:lnTo>
                  <a:lnTo>
                    <a:pt x="968756" y="7493"/>
                  </a:lnTo>
                  <a:lnTo>
                    <a:pt x="997347" y="7493"/>
                  </a:lnTo>
                  <a:lnTo>
                    <a:pt x="999998" y="0"/>
                  </a:lnTo>
                  <a:close/>
                </a:path>
                <a:path w="1000125" h="849629">
                  <a:moveTo>
                    <a:pt x="968756" y="7493"/>
                  </a:moveTo>
                  <a:lnTo>
                    <a:pt x="927939" y="42027"/>
                  </a:lnTo>
                  <a:lnTo>
                    <a:pt x="956177" y="37058"/>
                  </a:lnTo>
                  <a:lnTo>
                    <a:pt x="964438" y="13715"/>
                  </a:lnTo>
                  <a:lnTo>
                    <a:pt x="974013" y="13715"/>
                  </a:lnTo>
                  <a:lnTo>
                    <a:pt x="968756" y="7493"/>
                  </a:lnTo>
                  <a:close/>
                </a:path>
                <a:path w="1000125" h="849629">
                  <a:moveTo>
                    <a:pt x="964438" y="13715"/>
                  </a:moveTo>
                  <a:lnTo>
                    <a:pt x="956177" y="37058"/>
                  </a:lnTo>
                  <a:lnTo>
                    <a:pt x="980567" y="32765"/>
                  </a:lnTo>
                  <a:lnTo>
                    <a:pt x="964438" y="1371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520697" y="5666943"/>
            <a:ext cx="4087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Double click on error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directly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navigate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2982" y="324053"/>
            <a:ext cx="40957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Course</a:t>
            </a:r>
            <a:r>
              <a:rPr dirty="0" spc="-40"/>
              <a:t> </a:t>
            </a:r>
            <a:r>
              <a:rPr dirty="0" spc="-1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378661"/>
            <a:ext cx="8026400" cy="3148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26924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15">
                <a:latin typeface="Carlito"/>
                <a:cs typeface="Carlito"/>
              </a:rPr>
              <a:t>Strong understanding </a:t>
            </a:r>
            <a:r>
              <a:rPr dirty="0" sz="3200">
                <a:latin typeface="Carlito"/>
                <a:cs typeface="Carlito"/>
              </a:rPr>
              <a:t>of </a:t>
            </a:r>
            <a:r>
              <a:rPr dirty="0" sz="3200" spc="-35">
                <a:latin typeface="Carlito"/>
                <a:cs typeface="Carlito"/>
              </a:rPr>
              <a:t>Web </a:t>
            </a:r>
            <a:r>
              <a:rPr dirty="0" sz="3200">
                <a:latin typeface="Carlito"/>
                <a:cs typeface="Carlito"/>
              </a:rPr>
              <a:t>Services </a:t>
            </a:r>
            <a:r>
              <a:rPr dirty="0" sz="3200" spc="-5">
                <a:latin typeface="Carlito"/>
                <a:cs typeface="Carlito"/>
              </a:rPr>
              <a:t>(SOAP  </a:t>
            </a:r>
            <a:r>
              <a:rPr dirty="0" sz="3200">
                <a:latin typeface="Carlito"/>
                <a:cs typeface="Carlito"/>
              </a:rPr>
              <a:t>&amp;</a:t>
            </a:r>
            <a:r>
              <a:rPr dirty="0" sz="3200" spc="-10">
                <a:latin typeface="Carlito"/>
                <a:cs typeface="Carlito"/>
              </a:rPr>
              <a:t> </a:t>
            </a:r>
            <a:r>
              <a:rPr dirty="0" sz="3200" spc="-15">
                <a:latin typeface="Carlito"/>
                <a:cs typeface="Carlito"/>
              </a:rPr>
              <a:t>REST)</a:t>
            </a:r>
            <a:endParaRPr sz="32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Imparting </a:t>
            </a:r>
            <a:r>
              <a:rPr dirty="0" sz="3200">
                <a:latin typeface="Carlito"/>
                <a:cs typeface="Carlito"/>
              </a:rPr>
              <a:t>the </a:t>
            </a:r>
            <a:r>
              <a:rPr dirty="0" sz="3200" spc="-5">
                <a:latin typeface="Carlito"/>
                <a:cs typeface="Carlito"/>
              </a:rPr>
              <a:t>importance </a:t>
            </a:r>
            <a:r>
              <a:rPr dirty="0" sz="3200">
                <a:latin typeface="Carlito"/>
                <a:cs typeface="Carlito"/>
              </a:rPr>
              <a:t>of </a:t>
            </a:r>
            <a:r>
              <a:rPr dirty="0" sz="3200" spc="-85">
                <a:latin typeface="Carlito"/>
                <a:cs typeface="Carlito"/>
              </a:rPr>
              <a:t>Test </a:t>
            </a:r>
            <a:r>
              <a:rPr dirty="0" sz="3200" spc="-10">
                <a:latin typeface="Carlito"/>
                <a:cs typeface="Carlito"/>
              </a:rPr>
              <a:t>Structure,  </a:t>
            </a:r>
            <a:r>
              <a:rPr dirty="0" sz="3200" spc="-85">
                <a:latin typeface="Carlito"/>
                <a:cs typeface="Carlito"/>
              </a:rPr>
              <a:t>Test </a:t>
            </a:r>
            <a:r>
              <a:rPr dirty="0" sz="3200" spc="-20">
                <a:latin typeface="Carlito"/>
                <a:cs typeface="Carlito"/>
              </a:rPr>
              <a:t>Verification </a:t>
            </a:r>
            <a:r>
              <a:rPr dirty="0" sz="3200">
                <a:latin typeface="Carlito"/>
                <a:cs typeface="Carlito"/>
              </a:rPr>
              <a:t>and </a:t>
            </a:r>
            <a:r>
              <a:rPr dirty="0" sz="3200" spc="-80">
                <a:latin typeface="Carlito"/>
                <a:cs typeface="Carlito"/>
              </a:rPr>
              <a:t>Test </a:t>
            </a:r>
            <a:r>
              <a:rPr dirty="0" sz="3200" spc="-10">
                <a:latin typeface="Carlito"/>
                <a:cs typeface="Carlito"/>
              </a:rPr>
              <a:t>Project </a:t>
            </a:r>
            <a:r>
              <a:rPr dirty="0" sz="3200" spc="-5">
                <a:latin typeface="Carlito"/>
                <a:cs typeface="Carlito"/>
              </a:rPr>
              <a:t>Management  (inputs, </a:t>
            </a:r>
            <a:r>
              <a:rPr dirty="0" sz="3200" spc="-15">
                <a:latin typeface="Carlito"/>
                <a:cs typeface="Carlito"/>
              </a:rPr>
              <a:t>environments,</a:t>
            </a:r>
            <a:r>
              <a:rPr dirty="0" sz="3200" spc="45">
                <a:latin typeface="Carlito"/>
                <a:cs typeface="Carlito"/>
              </a:rPr>
              <a:t> </a:t>
            </a:r>
            <a:r>
              <a:rPr dirty="0" sz="3200" spc="-10">
                <a:latin typeface="Carlito"/>
                <a:cs typeface="Carlito"/>
              </a:rPr>
              <a:t>results)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A </a:t>
            </a:r>
            <a:r>
              <a:rPr dirty="0" sz="3200" spc="-5">
                <a:latin typeface="Carlito"/>
                <a:cs typeface="Carlito"/>
              </a:rPr>
              <a:t>firm </a:t>
            </a:r>
            <a:r>
              <a:rPr dirty="0" sz="3200" spc="-15">
                <a:latin typeface="Carlito"/>
                <a:cs typeface="Carlito"/>
              </a:rPr>
              <a:t>understanding </a:t>
            </a:r>
            <a:r>
              <a:rPr dirty="0" sz="3200" spc="-5">
                <a:latin typeface="Carlito"/>
                <a:cs typeface="Carlito"/>
              </a:rPr>
              <a:t>of</a:t>
            </a:r>
            <a:r>
              <a:rPr dirty="0" sz="3200" spc="80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SoapUI.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2185" y="461899"/>
            <a:ext cx="46583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Structural</a:t>
            </a:r>
            <a:r>
              <a:rPr dirty="0" spc="-40"/>
              <a:t> </a:t>
            </a:r>
            <a:r>
              <a:rPr dirty="0" spc="-30"/>
              <a:t>Validation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676400"/>
            <a:ext cx="6781800" cy="3753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8446" y="187197"/>
            <a:ext cx="18548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97965"/>
            <a:ext cx="7952740" cy="5271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20">
                <a:latin typeface="Carlito"/>
                <a:cs typeface="Carlito"/>
              </a:rPr>
              <a:t>Create </a:t>
            </a:r>
            <a:r>
              <a:rPr dirty="0" sz="3200" spc="-5">
                <a:latin typeface="Carlito"/>
                <a:cs typeface="Carlito"/>
              </a:rPr>
              <a:t>new </a:t>
            </a:r>
            <a:r>
              <a:rPr dirty="0" sz="3200" spc="-15">
                <a:latin typeface="Carlito"/>
                <a:cs typeface="Carlito"/>
              </a:rPr>
              <a:t>project </a:t>
            </a:r>
            <a:r>
              <a:rPr dirty="0" sz="3200" spc="-5">
                <a:latin typeface="Carlito"/>
                <a:cs typeface="Carlito"/>
              </a:rPr>
              <a:t>using </a:t>
            </a:r>
            <a:r>
              <a:rPr dirty="0" sz="3200" spc="-10">
                <a:latin typeface="Carlito"/>
                <a:cs typeface="Carlito"/>
              </a:rPr>
              <a:t>wsdl </a:t>
            </a:r>
            <a:r>
              <a:rPr dirty="0" sz="3200">
                <a:latin typeface="Carlito"/>
                <a:cs typeface="Carlito"/>
              </a:rPr>
              <a:t>- </a:t>
            </a:r>
            <a:r>
              <a:rPr dirty="0" u="heavy"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 </a:t>
            </a:r>
            <a:r>
              <a:rPr dirty="0" u="heavy" sz="3200" spc="-3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</a:t>
            </a:r>
            <a:r>
              <a:rPr dirty="0" u="heavy" sz="3200" spc="-3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t</a:t>
            </a:r>
            <a:r>
              <a:rPr dirty="0" u="heavy" sz="32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tp://</a:t>
            </a:r>
            <a:r>
              <a:rPr dirty="0" u="heavy" sz="3200" spc="-2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w</a:t>
            </a:r>
            <a:r>
              <a:rPr dirty="0" u="heavy" sz="3200" spc="-2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s</a:t>
            </a:r>
            <a:r>
              <a:rPr dirty="0" u="heavy" sz="3200" spc="-17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f</a:t>
            </a:r>
            <a:r>
              <a:rPr dirty="0" u="heavy" sz="32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.</a:t>
            </a:r>
            <a:r>
              <a:rPr dirty="0" u="heavy" sz="3200" spc="-1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c</a:t>
            </a:r>
            <a:r>
              <a:rPr dirty="0" u="heavy" sz="32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d</a:t>
            </a:r>
            <a:r>
              <a:rPr dirty="0" u="heavy" sz="3200" spc="-1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y</a:t>
            </a:r>
            <a:r>
              <a:rPr dirty="0" u="heavy" sz="3200" spc="-2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n</a:t>
            </a:r>
            <a:r>
              <a:rPr dirty="0" u="heavy" sz="32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e.</a:t>
            </a:r>
            <a:r>
              <a:rPr dirty="0" u="heavy" sz="3200" spc="-2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c</a:t>
            </a:r>
            <a:r>
              <a:rPr dirty="0" u="heavy" sz="32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o</a:t>
            </a:r>
            <a:r>
              <a:rPr dirty="0" u="heavy" sz="32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m</a:t>
            </a:r>
            <a:r>
              <a:rPr dirty="0" u="heavy" sz="32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/</a:t>
            </a:r>
            <a:r>
              <a:rPr dirty="0" u="heavy" sz="3200" spc="-114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W</a:t>
            </a:r>
            <a:r>
              <a:rPr dirty="0" u="heavy" sz="32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e</a:t>
            </a:r>
            <a:r>
              <a:rPr dirty="0" u="heavy" sz="3200" spc="-4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a</a:t>
            </a:r>
            <a:r>
              <a:rPr dirty="0" u="heavy" sz="32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ther</a:t>
            </a:r>
            <a:r>
              <a:rPr dirty="0" u="heavy" sz="3200" spc="-3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W</a:t>
            </a:r>
            <a:r>
              <a:rPr dirty="0" u="heavy" sz="32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S/</a:t>
            </a:r>
            <a:r>
              <a:rPr dirty="0" u="heavy" sz="3200" spc="-12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W</a:t>
            </a:r>
            <a:r>
              <a:rPr dirty="0" u="heavy" sz="32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e</a:t>
            </a:r>
            <a:r>
              <a:rPr dirty="0" u="heavy" sz="3200" spc="-4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a</a:t>
            </a:r>
            <a:r>
              <a:rPr dirty="0" u="heavy" sz="32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the</a:t>
            </a:r>
            <a:r>
              <a:rPr dirty="0" u="heavy" sz="3200" spc="-29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r</a:t>
            </a:r>
            <a:r>
              <a:rPr dirty="0" u="heavy" sz="32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. </a:t>
            </a:r>
            <a:r>
              <a:rPr dirty="0" sz="3200" b="1">
                <a:solidFill>
                  <a:srgbClr val="0000FF"/>
                </a:solidFill>
                <a:latin typeface="Carlito"/>
                <a:cs typeface="Carlito"/>
                <a:hlinkClick r:id="rId2"/>
              </a:rPr>
              <a:t> </a:t>
            </a:r>
            <a:r>
              <a:rPr dirty="0" u="heavy" sz="32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asmx?WSDL</a:t>
            </a:r>
            <a:endParaRPr sz="3200">
              <a:latin typeface="Carlito"/>
              <a:cs typeface="Carlito"/>
            </a:endParaRPr>
          </a:p>
          <a:p>
            <a:pPr marL="355600" marR="375285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Look </a:t>
            </a:r>
            <a:r>
              <a:rPr dirty="0" sz="3200" spc="-15">
                <a:latin typeface="Carlito"/>
                <a:cs typeface="Carlito"/>
              </a:rPr>
              <a:t>at </a:t>
            </a:r>
            <a:r>
              <a:rPr dirty="0" sz="3200">
                <a:latin typeface="Carlito"/>
                <a:cs typeface="Carlito"/>
              </a:rPr>
              <a:t>the </a:t>
            </a:r>
            <a:r>
              <a:rPr dirty="0" sz="3200" spc="-10">
                <a:latin typeface="Carlito"/>
                <a:cs typeface="Carlito"/>
              </a:rPr>
              <a:t>structure </a:t>
            </a:r>
            <a:r>
              <a:rPr dirty="0" sz="3200" spc="-5">
                <a:latin typeface="Carlito"/>
                <a:cs typeface="Carlito"/>
              </a:rPr>
              <a:t>of </a:t>
            </a:r>
            <a:r>
              <a:rPr dirty="0" sz="3200">
                <a:latin typeface="Carlito"/>
                <a:cs typeface="Carlito"/>
              </a:rPr>
              <a:t>the </a:t>
            </a:r>
            <a:r>
              <a:rPr dirty="0" sz="3200" spc="-10">
                <a:latin typeface="Carlito"/>
                <a:cs typeface="Carlito"/>
              </a:rPr>
              <a:t>wsdl </a:t>
            </a:r>
            <a:r>
              <a:rPr dirty="0" sz="3200">
                <a:latin typeface="Carlito"/>
                <a:cs typeface="Carlito"/>
              </a:rPr>
              <a:t>and </a:t>
            </a:r>
            <a:r>
              <a:rPr dirty="0" sz="3200" spc="-20">
                <a:latin typeface="Carlito"/>
                <a:cs typeface="Carlito"/>
              </a:rPr>
              <a:t>create  </a:t>
            </a:r>
            <a:r>
              <a:rPr dirty="0" sz="3200" spc="-5">
                <a:latin typeface="Carlito"/>
                <a:cs typeface="Carlito"/>
              </a:rPr>
              <a:t>multiple </a:t>
            </a:r>
            <a:r>
              <a:rPr dirty="0" sz="3200" spc="-10">
                <a:latin typeface="Carlito"/>
                <a:cs typeface="Carlito"/>
              </a:rPr>
              <a:t>requests</a:t>
            </a:r>
            <a:r>
              <a:rPr dirty="0" sz="3200">
                <a:latin typeface="Carlito"/>
                <a:cs typeface="Carlito"/>
              </a:rPr>
              <a:t> </a:t>
            </a:r>
            <a:r>
              <a:rPr dirty="0" sz="3200" spc="-30">
                <a:latin typeface="Carlito"/>
                <a:cs typeface="Carlito"/>
              </a:rPr>
              <a:t>for</a:t>
            </a:r>
            <a:endParaRPr sz="3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40">
                <a:latin typeface="Carlito"/>
                <a:cs typeface="Carlito"/>
              </a:rPr>
              <a:t>Valid</a:t>
            </a:r>
            <a:r>
              <a:rPr dirty="0" sz="2800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request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20">
                <a:latin typeface="Carlito"/>
                <a:cs typeface="Carlito"/>
              </a:rPr>
              <a:t>Invalid </a:t>
            </a:r>
            <a:r>
              <a:rPr dirty="0" sz="2800" spc="-15">
                <a:latin typeface="Carlito"/>
                <a:cs typeface="Carlito"/>
              </a:rPr>
              <a:t>requests </a:t>
            </a:r>
            <a:r>
              <a:rPr dirty="0" sz="2800" spc="-10">
                <a:latin typeface="Carlito"/>
                <a:cs typeface="Carlito"/>
              </a:rPr>
              <a:t>(bad </a:t>
            </a:r>
            <a:r>
              <a:rPr dirty="0" sz="2800" spc="-15">
                <a:latin typeface="Carlito"/>
                <a:cs typeface="Carlito"/>
              </a:rPr>
              <a:t>data/bad</a:t>
            </a:r>
            <a:r>
              <a:rPr dirty="0" sz="2800" spc="125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structure)</a:t>
            </a:r>
            <a:endParaRPr sz="2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35">
                <a:latin typeface="Carlito"/>
                <a:cs typeface="Carlito"/>
              </a:rPr>
              <a:t>Validate </a:t>
            </a:r>
            <a:r>
              <a:rPr dirty="0" sz="3200">
                <a:latin typeface="Carlito"/>
                <a:cs typeface="Carlito"/>
              </a:rPr>
              <a:t>the </a:t>
            </a:r>
            <a:r>
              <a:rPr dirty="0" sz="3200" spc="-10">
                <a:latin typeface="Carlito"/>
                <a:cs typeface="Carlito"/>
              </a:rPr>
              <a:t>requests </a:t>
            </a:r>
            <a:r>
              <a:rPr dirty="0" sz="3200" spc="-30">
                <a:latin typeface="Carlito"/>
                <a:cs typeface="Carlito"/>
              </a:rPr>
              <a:t>before </a:t>
            </a:r>
            <a:r>
              <a:rPr dirty="0" sz="3200" spc="-10">
                <a:latin typeface="Carlito"/>
                <a:cs typeface="Carlito"/>
              </a:rPr>
              <a:t>submitting</a:t>
            </a:r>
            <a:r>
              <a:rPr dirty="0" sz="3200" spc="100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them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20">
                <a:latin typeface="Carlito"/>
                <a:cs typeface="Carlito"/>
              </a:rPr>
              <a:t>Save </a:t>
            </a:r>
            <a:r>
              <a:rPr dirty="0" sz="3200" spc="-15">
                <a:latin typeface="Carlito"/>
                <a:cs typeface="Carlito"/>
              </a:rPr>
              <a:t>your </a:t>
            </a:r>
            <a:r>
              <a:rPr dirty="0" sz="3200" spc="-10">
                <a:latin typeface="Carlito"/>
                <a:cs typeface="Carlito"/>
              </a:rPr>
              <a:t>work </a:t>
            </a:r>
            <a:r>
              <a:rPr dirty="0" sz="3200" spc="-5">
                <a:latin typeface="Carlito"/>
                <a:cs typeface="Carlito"/>
              </a:rPr>
              <a:t>regularly</a:t>
            </a:r>
            <a:endParaRPr sz="3200">
              <a:latin typeface="Carlito"/>
              <a:cs typeface="Carlito"/>
            </a:endParaRPr>
          </a:p>
          <a:p>
            <a:pPr lvl="1" marL="836930" indent="-36766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836930" algn="l"/>
                <a:tab pos="837565" algn="l"/>
              </a:tabLst>
            </a:pPr>
            <a:r>
              <a:rPr dirty="0" sz="2800" spc="-5">
                <a:latin typeface="Carlito"/>
                <a:cs typeface="Carlito"/>
              </a:rPr>
              <a:t>soap </a:t>
            </a:r>
            <a:r>
              <a:rPr dirty="0" sz="2800" spc="-20">
                <a:latin typeface="Carlito"/>
                <a:cs typeface="Carlito"/>
              </a:rPr>
              <a:t>saves </a:t>
            </a:r>
            <a:r>
              <a:rPr dirty="0" sz="2800" spc="-10">
                <a:latin typeface="Carlito"/>
                <a:cs typeface="Carlito"/>
              </a:rPr>
              <a:t>internally immediately </a:t>
            </a:r>
            <a:r>
              <a:rPr dirty="0" sz="2800" spc="-5">
                <a:latin typeface="Carlito"/>
                <a:cs typeface="Carlito"/>
              </a:rPr>
              <a:t>but no</a:t>
            </a:r>
            <a:r>
              <a:rPr dirty="0" sz="2800" spc="5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auto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9905" y="6244844"/>
            <a:ext cx="35153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Carlito"/>
                <a:cs typeface="Carlito"/>
              </a:rPr>
              <a:t>save </a:t>
            </a:r>
            <a:r>
              <a:rPr dirty="0" sz="2800" spc="-10">
                <a:latin typeface="Carlito"/>
                <a:cs typeface="Carlito"/>
              </a:rPr>
              <a:t>unless </a:t>
            </a:r>
            <a:r>
              <a:rPr dirty="0" sz="2800" spc="-20">
                <a:latin typeface="Carlito"/>
                <a:cs typeface="Carlito"/>
              </a:rPr>
              <a:t>you </a:t>
            </a:r>
            <a:r>
              <a:rPr dirty="0" sz="2800" spc="-10">
                <a:latin typeface="Carlito"/>
                <a:cs typeface="Carlito"/>
              </a:rPr>
              <a:t>set </a:t>
            </a:r>
            <a:r>
              <a:rPr dirty="0" sz="2800" spc="-5">
                <a:latin typeface="Carlito"/>
                <a:cs typeface="Carlito"/>
              </a:rPr>
              <a:t>it</a:t>
            </a:r>
            <a:r>
              <a:rPr dirty="0" sz="2800" spc="6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up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555" y="6496608"/>
            <a:ext cx="196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888888"/>
                </a:solidFill>
                <a:latin typeface="Arial"/>
                <a:cs typeface="Arial"/>
              </a:rPr>
              <a:t>91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2020-05-23T08:00:24Z</dcterms:created>
  <dcterms:modified xsi:type="dcterms:W3CDTF">2020-05-23T08:00:24Z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2020-05-23T00:00:00Z</vt:filetime>
  </property>
</Properties>
</file>