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429259"/>
          </a:xfrm>
          <a:custGeom>
            <a:avLst/>
            <a:gdLst/>
            <a:ahLst/>
            <a:cxnLst/>
            <a:rect l="l" t="t" r="r" b="b"/>
            <a:pathLst>
              <a:path w="9144000" h="429259">
                <a:moveTo>
                  <a:pt x="5704903" y="429260"/>
                </a:moveTo>
                <a:lnTo>
                  <a:pt x="5275580" y="342900"/>
                </a:lnTo>
                <a:lnTo>
                  <a:pt x="5146472" y="311150"/>
                </a:lnTo>
                <a:lnTo>
                  <a:pt x="4774654" y="219710"/>
                </a:lnTo>
                <a:lnTo>
                  <a:pt x="4692027" y="199390"/>
                </a:lnTo>
                <a:lnTo>
                  <a:pt x="4495800" y="151130"/>
                </a:lnTo>
                <a:lnTo>
                  <a:pt x="4207510" y="63500"/>
                </a:lnTo>
                <a:lnTo>
                  <a:pt x="4102100" y="25400"/>
                </a:lnTo>
                <a:lnTo>
                  <a:pt x="4043476" y="0"/>
                </a:lnTo>
                <a:lnTo>
                  <a:pt x="0" y="0"/>
                </a:lnTo>
                <a:lnTo>
                  <a:pt x="0" y="199390"/>
                </a:lnTo>
                <a:lnTo>
                  <a:pt x="0" y="219710"/>
                </a:lnTo>
                <a:lnTo>
                  <a:pt x="0" y="429260"/>
                </a:lnTo>
                <a:lnTo>
                  <a:pt x="1386878" y="429260"/>
                </a:lnTo>
                <a:lnTo>
                  <a:pt x="1549400" y="391160"/>
                </a:lnTo>
                <a:lnTo>
                  <a:pt x="1931670" y="335280"/>
                </a:lnTo>
                <a:lnTo>
                  <a:pt x="2352040" y="311150"/>
                </a:lnTo>
                <a:lnTo>
                  <a:pt x="2824480" y="311150"/>
                </a:lnTo>
                <a:lnTo>
                  <a:pt x="3370580" y="345452"/>
                </a:lnTo>
                <a:lnTo>
                  <a:pt x="4110659" y="429260"/>
                </a:lnTo>
                <a:lnTo>
                  <a:pt x="5704903" y="429260"/>
                </a:lnTo>
                <a:close/>
              </a:path>
              <a:path w="9144000" h="429259">
                <a:moveTo>
                  <a:pt x="9144000" y="80010"/>
                </a:moveTo>
                <a:lnTo>
                  <a:pt x="8821026" y="199390"/>
                </a:lnTo>
                <a:lnTo>
                  <a:pt x="8766061" y="219710"/>
                </a:lnTo>
                <a:lnTo>
                  <a:pt x="8759190" y="222250"/>
                </a:lnTo>
                <a:lnTo>
                  <a:pt x="8505190" y="303530"/>
                </a:lnTo>
                <a:lnTo>
                  <a:pt x="8220710" y="384810"/>
                </a:lnTo>
                <a:lnTo>
                  <a:pt x="8031988" y="429260"/>
                </a:lnTo>
                <a:lnTo>
                  <a:pt x="8828202" y="429260"/>
                </a:lnTo>
                <a:lnTo>
                  <a:pt x="8879840" y="416560"/>
                </a:lnTo>
                <a:lnTo>
                  <a:pt x="9052560" y="365760"/>
                </a:lnTo>
                <a:lnTo>
                  <a:pt x="9144000" y="333362"/>
                </a:lnTo>
                <a:lnTo>
                  <a:pt x="9144000" y="219710"/>
                </a:lnTo>
                <a:lnTo>
                  <a:pt x="9144000" y="199390"/>
                </a:lnTo>
                <a:lnTo>
                  <a:pt x="9144000" y="80010"/>
                </a:lnTo>
                <a:close/>
              </a:path>
            </a:pathLst>
          </a:custGeom>
          <a:solidFill>
            <a:srgbClr val="86868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407669"/>
            <a:ext cx="8910320" cy="229870"/>
          </a:xfrm>
          <a:custGeom>
            <a:avLst/>
            <a:gdLst/>
            <a:ahLst/>
            <a:cxnLst/>
            <a:rect l="l" t="t" r="r" b="b"/>
            <a:pathLst>
              <a:path w="8910320" h="229870">
                <a:moveTo>
                  <a:pt x="1478974" y="0"/>
                </a:moveTo>
                <a:lnTo>
                  <a:pt x="0" y="0"/>
                </a:lnTo>
                <a:lnTo>
                  <a:pt x="0" y="229869"/>
                </a:lnTo>
                <a:lnTo>
                  <a:pt x="736224" y="229869"/>
                </a:lnTo>
                <a:lnTo>
                  <a:pt x="892810" y="166369"/>
                </a:lnTo>
                <a:lnTo>
                  <a:pt x="1202690" y="64769"/>
                </a:lnTo>
                <a:lnTo>
                  <a:pt x="1478974" y="0"/>
                </a:lnTo>
                <a:close/>
              </a:path>
              <a:path w="8910320" h="229870">
                <a:moveTo>
                  <a:pt x="5597579" y="0"/>
                </a:moveTo>
                <a:lnTo>
                  <a:pt x="3920039" y="0"/>
                </a:lnTo>
                <a:lnTo>
                  <a:pt x="5803900" y="213359"/>
                </a:lnTo>
                <a:lnTo>
                  <a:pt x="5990723" y="229869"/>
                </a:lnTo>
                <a:lnTo>
                  <a:pt x="7688346" y="229869"/>
                </a:lnTo>
                <a:lnTo>
                  <a:pt x="8013700" y="187959"/>
                </a:lnTo>
                <a:lnTo>
                  <a:pt x="8130760" y="167639"/>
                </a:lnTo>
                <a:lnTo>
                  <a:pt x="6934200" y="167639"/>
                </a:lnTo>
                <a:lnTo>
                  <a:pt x="6573520" y="148589"/>
                </a:lnTo>
                <a:lnTo>
                  <a:pt x="6159500" y="99059"/>
                </a:lnTo>
                <a:lnTo>
                  <a:pt x="5717540" y="24129"/>
                </a:lnTo>
                <a:lnTo>
                  <a:pt x="5597579" y="0"/>
                </a:lnTo>
                <a:close/>
              </a:path>
              <a:path w="8910320" h="229870">
                <a:moveTo>
                  <a:pt x="8910066" y="0"/>
                </a:moveTo>
                <a:lnTo>
                  <a:pt x="8123655" y="0"/>
                </a:lnTo>
                <a:lnTo>
                  <a:pt x="7913370" y="49529"/>
                </a:lnTo>
                <a:lnTo>
                  <a:pt x="7590790" y="111759"/>
                </a:lnTo>
                <a:lnTo>
                  <a:pt x="7261859" y="151129"/>
                </a:lnTo>
                <a:lnTo>
                  <a:pt x="6934200" y="167639"/>
                </a:lnTo>
                <a:lnTo>
                  <a:pt x="8130760" y="167639"/>
                </a:lnTo>
                <a:lnTo>
                  <a:pt x="8350250" y="129539"/>
                </a:lnTo>
                <a:lnTo>
                  <a:pt x="8642350" y="67309"/>
                </a:lnTo>
                <a:lnTo>
                  <a:pt x="8879840" y="8889"/>
                </a:lnTo>
                <a:lnTo>
                  <a:pt x="8910066" y="0"/>
                </a:lnTo>
                <a:close/>
              </a:path>
            </a:pathLst>
          </a:custGeom>
          <a:solidFill>
            <a:srgbClr val="85858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617219"/>
            <a:ext cx="7846695" cy="228600"/>
          </a:xfrm>
          <a:custGeom>
            <a:avLst/>
            <a:gdLst/>
            <a:ahLst/>
            <a:cxnLst/>
            <a:rect l="l" t="t" r="r" b="b"/>
            <a:pathLst>
              <a:path w="7846695" h="228600">
                <a:moveTo>
                  <a:pt x="786332" y="0"/>
                </a:moveTo>
                <a:lnTo>
                  <a:pt x="0" y="0"/>
                </a:lnTo>
                <a:lnTo>
                  <a:pt x="0" y="228600"/>
                </a:lnTo>
                <a:lnTo>
                  <a:pt x="305223" y="228600"/>
                </a:lnTo>
                <a:lnTo>
                  <a:pt x="374650" y="189229"/>
                </a:lnTo>
                <a:lnTo>
                  <a:pt x="617220" y="68579"/>
                </a:lnTo>
                <a:lnTo>
                  <a:pt x="786332" y="0"/>
                </a:lnTo>
                <a:close/>
              </a:path>
              <a:path w="7846695" h="228600">
                <a:moveTo>
                  <a:pt x="7846093" y="0"/>
                </a:moveTo>
                <a:lnTo>
                  <a:pt x="5770259" y="0"/>
                </a:lnTo>
                <a:lnTo>
                  <a:pt x="5803900" y="3809"/>
                </a:lnTo>
                <a:lnTo>
                  <a:pt x="6350000" y="52069"/>
                </a:lnTo>
                <a:lnTo>
                  <a:pt x="6819900" y="72389"/>
                </a:lnTo>
                <a:lnTo>
                  <a:pt x="7239000" y="60959"/>
                </a:lnTo>
                <a:lnTo>
                  <a:pt x="7639050" y="26669"/>
                </a:lnTo>
                <a:lnTo>
                  <a:pt x="7846093" y="0"/>
                </a:lnTo>
                <a:close/>
              </a:path>
            </a:pathLst>
          </a:custGeom>
          <a:solidFill>
            <a:srgbClr val="84848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825500"/>
            <a:ext cx="341630" cy="203200"/>
          </a:xfrm>
          <a:custGeom>
            <a:avLst/>
            <a:gdLst/>
            <a:ahLst/>
            <a:cxnLst/>
            <a:rect l="l" t="t" r="r" b="b"/>
            <a:pathLst>
              <a:path w="341630" h="203200">
                <a:moveTo>
                  <a:pt x="341056" y="0"/>
                </a:moveTo>
                <a:lnTo>
                  <a:pt x="0" y="0"/>
                </a:lnTo>
                <a:lnTo>
                  <a:pt x="0" y="202739"/>
                </a:lnTo>
                <a:lnTo>
                  <a:pt x="166370" y="99060"/>
                </a:lnTo>
                <a:lnTo>
                  <a:pt x="341056" y="0"/>
                </a:lnTo>
                <a:close/>
              </a:path>
            </a:pathLst>
          </a:custGeom>
          <a:solidFill>
            <a:srgbClr val="83838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403318" y="0"/>
            <a:ext cx="4740910" cy="17780"/>
          </a:xfrm>
          <a:custGeom>
            <a:avLst/>
            <a:gdLst/>
            <a:ahLst/>
            <a:cxnLst/>
            <a:rect l="l" t="t" r="r" b="b"/>
            <a:pathLst>
              <a:path w="4740909" h="17780">
                <a:moveTo>
                  <a:pt x="4740681" y="0"/>
                </a:moveTo>
                <a:lnTo>
                  <a:pt x="0" y="0"/>
                </a:lnTo>
                <a:lnTo>
                  <a:pt x="14541" y="5080"/>
                </a:lnTo>
                <a:lnTo>
                  <a:pt x="50914" y="17780"/>
                </a:lnTo>
                <a:lnTo>
                  <a:pt x="4740681" y="17780"/>
                </a:lnTo>
                <a:lnTo>
                  <a:pt x="4740681" y="5080"/>
                </a:lnTo>
                <a:lnTo>
                  <a:pt x="4740681" y="3810"/>
                </a:lnTo>
                <a:lnTo>
                  <a:pt x="4740681" y="0"/>
                </a:lnTo>
                <a:close/>
              </a:path>
            </a:pathLst>
          </a:custGeom>
          <a:solidFill>
            <a:srgbClr val="9B9B9B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450599" y="16509"/>
            <a:ext cx="4693920" cy="13970"/>
          </a:xfrm>
          <a:custGeom>
            <a:avLst/>
            <a:gdLst/>
            <a:ahLst/>
            <a:cxnLst/>
            <a:rect l="l" t="t" r="r" b="b"/>
            <a:pathLst>
              <a:path w="4693920" h="13970">
                <a:moveTo>
                  <a:pt x="4693400" y="0"/>
                </a:moveTo>
                <a:lnTo>
                  <a:pt x="0" y="0"/>
                </a:lnTo>
                <a:lnTo>
                  <a:pt x="40005" y="13970"/>
                </a:lnTo>
                <a:lnTo>
                  <a:pt x="4693400" y="13970"/>
                </a:lnTo>
                <a:lnTo>
                  <a:pt x="4693400" y="0"/>
                </a:lnTo>
                <a:close/>
              </a:path>
            </a:pathLst>
          </a:custGeom>
          <a:solidFill>
            <a:srgbClr val="9A9A9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490593" y="30479"/>
            <a:ext cx="4653915" cy="26670"/>
          </a:xfrm>
          <a:custGeom>
            <a:avLst/>
            <a:gdLst/>
            <a:ahLst/>
            <a:cxnLst/>
            <a:rect l="l" t="t" r="r" b="b"/>
            <a:pathLst>
              <a:path w="4653915" h="26669">
                <a:moveTo>
                  <a:pt x="4653407" y="0"/>
                </a:moveTo>
                <a:lnTo>
                  <a:pt x="0" y="0"/>
                </a:lnTo>
                <a:lnTo>
                  <a:pt x="40005" y="13970"/>
                </a:lnTo>
                <a:lnTo>
                  <a:pt x="50927" y="17780"/>
                </a:lnTo>
                <a:lnTo>
                  <a:pt x="80175" y="26670"/>
                </a:lnTo>
                <a:lnTo>
                  <a:pt x="4653407" y="26670"/>
                </a:lnTo>
                <a:lnTo>
                  <a:pt x="4653407" y="13970"/>
                </a:lnTo>
                <a:lnTo>
                  <a:pt x="4653407" y="12700"/>
                </a:lnTo>
                <a:lnTo>
                  <a:pt x="4653407" y="0"/>
                </a:lnTo>
                <a:close/>
              </a:path>
            </a:pathLst>
          </a:custGeom>
          <a:solidFill>
            <a:srgbClr val="99999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566592" y="55880"/>
            <a:ext cx="4577715" cy="13970"/>
          </a:xfrm>
          <a:custGeom>
            <a:avLst/>
            <a:gdLst/>
            <a:ahLst/>
            <a:cxnLst/>
            <a:rect l="l" t="t" r="r" b="b"/>
            <a:pathLst>
              <a:path w="4577715" h="13969">
                <a:moveTo>
                  <a:pt x="4577407" y="0"/>
                </a:moveTo>
                <a:lnTo>
                  <a:pt x="0" y="0"/>
                </a:lnTo>
                <a:lnTo>
                  <a:pt x="45965" y="13970"/>
                </a:lnTo>
                <a:lnTo>
                  <a:pt x="4577407" y="13970"/>
                </a:lnTo>
                <a:lnTo>
                  <a:pt x="4577407" y="0"/>
                </a:lnTo>
                <a:close/>
              </a:path>
            </a:pathLst>
          </a:custGeom>
          <a:solidFill>
            <a:srgbClr val="979797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608379" y="68580"/>
            <a:ext cx="4535805" cy="13970"/>
          </a:xfrm>
          <a:custGeom>
            <a:avLst/>
            <a:gdLst/>
            <a:ahLst/>
            <a:cxnLst/>
            <a:rect l="l" t="t" r="r" b="b"/>
            <a:pathLst>
              <a:path w="4535805" h="13969">
                <a:moveTo>
                  <a:pt x="4535620" y="0"/>
                </a:moveTo>
                <a:lnTo>
                  <a:pt x="0" y="0"/>
                </a:lnTo>
                <a:lnTo>
                  <a:pt x="45965" y="13970"/>
                </a:lnTo>
                <a:lnTo>
                  <a:pt x="4535620" y="13970"/>
                </a:lnTo>
                <a:lnTo>
                  <a:pt x="4535620" y="0"/>
                </a:lnTo>
                <a:close/>
              </a:path>
            </a:pathLst>
          </a:custGeom>
          <a:solidFill>
            <a:srgbClr val="96969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4650166" y="81280"/>
            <a:ext cx="4493895" cy="13970"/>
          </a:xfrm>
          <a:custGeom>
            <a:avLst/>
            <a:gdLst/>
            <a:ahLst/>
            <a:cxnLst/>
            <a:rect l="l" t="t" r="r" b="b"/>
            <a:pathLst>
              <a:path w="4493895" h="13969">
                <a:moveTo>
                  <a:pt x="4493833" y="0"/>
                </a:moveTo>
                <a:lnTo>
                  <a:pt x="0" y="0"/>
                </a:lnTo>
                <a:lnTo>
                  <a:pt x="45965" y="13970"/>
                </a:lnTo>
                <a:lnTo>
                  <a:pt x="4493833" y="13970"/>
                </a:lnTo>
                <a:lnTo>
                  <a:pt x="4493833" y="0"/>
                </a:lnTo>
                <a:close/>
              </a:path>
            </a:pathLst>
          </a:custGeom>
          <a:solidFill>
            <a:srgbClr val="95959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696132" y="95250"/>
            <a:ext cx="4448175" cy="13970"/>
          </a:xfrm>
          <a:custGeom>
            <a:avLst/>
            <a:gdLst/>
            <a:ahLst/>
            <a:cxnLst/>
            <a:rect l="l" t="t" r="r" b="b"/>
            <a:pathLst>
              <a:path w="4448175" h="13969">
                <a:moveTo>
                  <a:pt x="4447867" y="0"/>
                </a:moveTo>
                <a:lnTo>
                  <a:pt x="0" y="0"/>
                </a:lnTo>
                <a:lnTo>
                  <a:pt x="45965" y="13970"/>
                </a:lnTo>
                <a:lnTo>
                  <a:pt x="4447867" y="13970"/>
                </a:lnTo>
                <a:lnTo>
                  <a:pt x="4447867" y="0"/>
                </a:lnTo>
                <a:close/>
              </a:path>
            </a:pathLst>
          </a:custGeom>
          <a:solidFill>
            <a:srgbClr val="94949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737919" y="107950"/>
            <a:ext cx="4406265" cy="13970"/>
          </a:xfrm>
          <a:custGeom>
            <a:avLst/>
            <a:gdLst/>
            <a:ahLst/>
            <a:cxnLst/>
            <a:rect l="l" t="t" r="r" b="b"/>
            <a:pathLst>
              <a:path w="4406265" h="13969">
                <a:moveTo>
                  <a:pt x="4406080" y="0"/>
                </a:moveTo>
                <a:lnTo>
                  <a:pt x="0" y="0"/>
                </a:lnTo>
                <a:lnTo>
                  <a:pt x="45965" y="13970"/>
                </a:lnTo>
                <a:lnTo>
                  <a:pt x="4406080" y="13970"/>
                </a:lnTo>
                <a:lnTo>
                  <a:pt x="4406080" y="0"/>
                </a:lnTo>
                <a:close/>
              </a:path>
            </a:pathLst>
          </a:custGeom>
          <a:solidFill>
            <a:srgbClr val="93939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779706" y="120650"/>
            <a:ext cx="4364355" cy="13970"/>
          </a:xfrm>
          <a:custGeom>
            <a:avLst/>
            <a:gdLst/>
            <a:ahLst/>
            <a:cxnLst/>
            <a:rect l="l" t="t" r="r" b="b"/>
            <a:pathLst>
              <a:path w="4364355" h="13969">
                <a:moveTo>
                  <a:pt x="4364293" y="0"/>
                </a:moveTo>
                <a:lnTo>
                  <a:pt x="0" y="0"/>
                </a:lnTo>
                <a:lnTo>
                  <a:pt x="20893" y="6350"/>
                </a:lnTo>
                <a:lnTo>
                  <a:pt x="48423" y="13970"/>
                </a:lnTo>
                <a:lnTo>
                  <a:pt x="4364293" y="13970"/>
                </a:lnTo>
                <a:lnTo>
                  <a:pt x="4364293" y="0"/>
                </a:lnTo>
                <a:close/>
              </a:path>
            </a:pathLst>
          </a:custGeom>
          <a:solidFill>
            <a:srgbClr val="929292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823542" y="133350"/>
            <a:ext cx="4320540" cy="13970"/>
          </a:xfrm>
          <a:custGeom>
            <a:avLst/>
            <a:gdLst/>
            <a:ahLst/>
            <a:cxnLst/>
            <a:rect l="l" t="t" r="r" b="b"/>
            <a:pathLst>
              <a:path w="4320540" h="13969">
                <a:moveTo>
                  <a:pt x="4320458" y="0"/>
                </a:moveTo>
                <a:lnTo>
                  <a:pt x="0" y="0"/>
                </a:lnTo>
                <a:lnTo>
                  <a:pt x="50472" y="13970"/>
                </a:lnTo>
                <a:lnTo>
                  <a:pt x="4320458" y="13970"/>
                </a:lnTo>
                <a:lnTo>
                  <a:pt x="4320458" y="0"/>
                </a:lnTo>
                <a:close/>
              </a:path>
            </a:pathLst>
          </a:custGeom>
          <a:solidFill>
            <a:srgbClr val="91919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4869425" y="146050"/>
            <a:ext cx="4274820" cy="13970"/>
          </a:xfrm>
          <a:custGeom>
            <a:avLst/>
            <a:gdLst/>
            <a:ahLst/>
            <a:cxnLst/>
            <a:rect l="l" t="t" r="r" b="b"/>
            <a:pathLst>
              <a:path w="4274820" h="13969">
                <a:moveTo>
                  <a:pt x="4274574" y="0"/>
                </a:moveTo>
                <a:lnTo>
                  <a:pt x="0" y="0"/>
                </a:lnTo>
                <a:lnTo>
                  <a:pt x="50472" y="13970"/>
                </a:lnTo>
                <a:lnTo>
                  <a:pt x="4274574" y="13970"/>
                </a:lnTo>
                <a:lnTo>
                  <a:pt x="4274574" y="0"/>
                </a:lnTo>
                <a:close/>
              </a:path>
            </a:pathLst>
          </a:custGeom>
          <a:solidFill>
            <a:srgbClr val="90909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4919898" y="160020"/>
            <a:ext cx="4224655" cy="13970"/>
          </a:xfrm>
          <a:custGeom>
            <a:avLst/>
            <a:gdLst/>
            <a:ahLst/>
            <a:cxnLst/>
            <a:rect l="l" t="t" r="r" b="b"/>
            <a:pathLst>
              <a:path w="4224655" h="13969">
                <a:moveTo>
                  <a:pt x="4224101" y="0"/>
                </a:moveTo>
                <a:lnTo>
                  <a:pt x="0" y="0"/>
                </a:lnTo>
                <a:lnTo>
                  <a:pt x="50472" y="13970"/>
                </a:lnTo>
                <a:lnTo>
                  <a:pt x="4224101" y="13970"/>
                </a:lnTo>
                <a:lnTo>
                  <a:pt x="4224101" y="0"/>
                </a:lnTo>
                <a:close/>
              </a:path>
            </a:pathLst>
          </a:custGeom>
          <a:solidFill>
            <a:srgbClr val="8F8F8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4965781" y="172720"/>
            <a:ext cx="4178300" cy="13970"/>
          </a:xfrm>
          <a:custGeom>
            <a:avLst/>
            <a:gdLst/>
            <a:ahLst/>
            <a:cxnLst/>
            <a:rect l="l" t="t" r="r" b="b"/>
            <a:pathLst>
              <a:path w="4178300" h="13969">
                <a:moveTo>
                  <a:pt x="4178218" y="0"/>
                </a:moveTo>
                <a:lnTo>
                  <a:pt x="0" y="0"/>
                </a:lnTo>
                <a:lnTo>
                  <a:pt x="50472" y="13970"/>
                </a:lnTo>
                <a:lnTo>
                  <a:pt x="4178218" y="13970"/>
                </a:lnTo>
                <a:lnTo>
                  <a:pt x="4178218" y="0"/>
                </a:lnTo>
                <a:close/>
              </a:path>
            </a:pathLst>
          </a:custGeom>
          <a:solidFill>
            <a:srgbClr val="8E8E8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5011665" y="185420"/>
            <a:ext cx="4132579" cy="13970"/>
          </a:xfrm>
          <a:custGeom>
            <a:avLst/>
            <a:gdLst/>
            <a:ahLst/>
            <a:cxnLst/>
            <a:rect l="l" t="t" r="r" b="b"/>
            <a:pathLst>
              <a:path w="4132579" h="13969">
                <a:moveTo>
                  <a:pt x="4132334" y="0"/>
                </a:moveTo>
                <a:lnTo>
                  <a:pt x="0" y="0"/>
                </a:lnTo>
                <a:lnTo>
                  <a:pt x="50472" y="13970"/>
                </a:lnTo>
                <a:lnTo>
                  <a:pt x="4101085" y="13970"/>
                </a:lnTo>
                <a:lnTo>
                  <a:pt x="4132334" y="5079"/>
                </a:lnTo>
                <a:lnTo>
                  <a:pt x="4132334" y="0"/>
                </a:lnTo>
                <a:close/>
              </a:path>
            </a:pathLst>
          </a:custGeom>
          <a:solidFill>
            <a:srgbClr val="8D8D8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5057549" y="198120"/>
            <a:ext cx="4060190" cy="13970"/>
          </a:xfrm>
          <a:custGeom>
            <a:avLst/>
            <a:gdLst/>
            <a:ahLst/>
            <a:cxnLst/>
            <a:rect l="l" t="t" r="r" b="b"/>
            <a:pathLst>
              <a:path w="4060190" h="13970">
                <a:moveTo>
                  <a:pt x="4059666" y="0"/>
                </a:moveTo>
                <a:lnTo>
                  <a:pt x="0" y="0"/>
                </a:lnTo>
                <a:lnTo>
                  <a:pt x="50472" y="13970"/>
                </a:lnTo>
                <a:lnTo>
                  <a:pt x="4010561" y="13970"/>
                </a:lnTo>
                <a:lnTo>
                  <a:pt x="4059666" y="0"/>
                </a:lnTo>
                <a:close/>
              </a:path>
            </a:pathLst>
          </a:custGeom>
          <a:solidFill>
            <a:srgbClr val="8C8C8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5103433" y="210820"/>
            <a:ext cx="3969385" cy="13970"/>
          </a:xfrm>
          <a:custGeom>
            <a:avLst/>
            <a:gdLst/>
            <a:ahLst/>
            <a:cxnLst/>
            <a:rect l="l" t="t" r="r" b="b"/>
            <a:pathLst>
              <a:path w="3969384" h="13970">
                <a:moveTo>
                  <a:pt x="3969141" y="0"/>
                </a:moveTo>
                <a:lnTo>
                  <a:pt x="0" y="0"/>
                </a:lnTo>
                <a:lnTo>
                  <a:pt x="50472" y="13970"/>
                </a:lnTo>
                <a:lnTo>
                  <a:pt x="3920037" y="13970"/>
                </a:lnTo>
                <a:lnTo>
                  <a:pt x="3969141" y="0"/>
                </a:lnTo>
                <a:close/>
              </a:path>
            </a:pathLst>
          </a:custGeom>
          <a:solidFill>
            <a:srgbClr val="8B8B8B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5153905" y="224790"/>
            <a:ext cx="3869690" cy="13970"/>
          </a:xfrm>
          <a:custGeom>
            <a:avLst/>
            <a:gdLst/>
            <a:ahLst/>
            <a:cxnLst/>
            <a:rect l="l" t="t" r="r" b="b"/>
            <a:pathLst>
              <a:path w="3869690" h="13970">
                <a:moveTo>
                  <a:pt x="3869564" y="0"/>
                </a:moveTo>
                <a:lnTo>
                  <a:pt x="0" y="0"/>
                </a:lnTo>
                <a:lnTo>
                  <a:pt x="50472" y="13969"/>
                </a:lnTo>
                <a:lnTo>
                  <a:pt x="3820460" y="13969"/>
                </a:lnTo>
                <a:lnTo>
                  <a:pt x="3869564" y="0"/>
                </a:lnTo>
                <a:close/>
              </a:path>
            </a:pathLst>
          </a:custGeom>
          <a:solidFill>
            <a:srgbClr val="8A8A8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5199789" y="237490"/>
            <a:ext cx="3779520" cy="13970"/>
          </a:xfrm>
          <a:custGeom>
            <a:avLst/>
            <a:gdLst/>
            <a:ahLst/>
            <a:cxnLst/>
            <a:rect l="l" t="t" r="r" b="b"/>
            <a:pathLst>
              <a:path w="3779520" h="13970">
                <a:moveTo>
                  <a:pt x="3779040" y="0"/>
                </a:moveTo>
                <a:lnTo>
                  <a:pt x="0" y="0"/>
                </a:lnTo>
                <a:lnTo>
                  <a:pt x="50472" y="13969"/>
                </a:lnTo>
                <a:lnTo>
                  <a:pt x="3729935" y="13969"/>
                </a:lnTo>
                <a:lnTo>
                  <a:pt x="3779040" y="0"/>
                </a:lnTo>
                <a:close/>
              </a:path>
            </a:pathLst>
          </a:custGeom>
          <a:solidFill>
            <a:srgbClr val="89898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5245673" y="250190"/>
            <a:ext cx="3688715" cy="13970"/>
          </a:xfrm>
          <a:custGeom>
            <a:avLst/>
            <a:gdLst/>
            <a:ahLst/>
            <a:cxnLst/>
            <a:rect l="l" t="t" r="r" b="b"/>
            <a:pathLst>
              <a:path w="3688715" h="13970">
                <a:moveTo>
                  <a:pt x="3688516" y="0"/>
                </a:moveTo>
                <a:lnTo>
                  <a:pt x="0" y="0"/>
                </a:lnTo>
                <a:lnTo>
                  <a:pt x="50472" y="13969"/>
                </a:lnTo>
                <a:lnTo>
                  <a:pt x="3639411" y="13969"/>
                </a:lnTo>
                <a:lnTo>
                  <a:pt x="3688516" y="0"/>
                </a:lnTo>
                <a:close/>
              </a:path>
            </a:pathLst>
          </a:custGeom>
          <a:solidFill>
            <a:srgbClr val="88888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5291557" y="262890"/>
            <a:ext cx="3598545" cy="13970"/>
          </a:xfrm>
          <a:custGeom>
            <a:avLst/>
            <a:gdLst/>
            <a:ahLst/>
            <a:cxnLst/>
            <a:rect l="l" t="t" r="r" b="b"/>
            <a:pathLst>
              <a:path w="3598545" h="13970">
                <a:moveTo>
                  <a:pt x="3597991" y="0"/>
                </a:moveTo>
                <a:lnTo>
                  <a:pt x="0" y="0"/>
                </a:lnTo>
                <a:lnTo>
                  <a:pt x="50472" y="13969"/>
                </a:lnTo>
                <a:lnTo>
                  <a:pt x="3548887" y="13969"/>
                </a:lnTo>
                <a:lnTo>
                  <a:pt x="3597991" y="0"/>
                </a:lnTo>
                <a:close/>
              </a:path>
            </a:pathLst>
          </a:custGeom>
          <a:solidFill>
            <a:srgbClr val="878787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5337441" y="275590"/>
            <a:ext cx="3507740" cy="13970"/>
          </a:xfrm>
          <a:custGeom>
            <a:avLst/>
            <a:gdLst/>
            <a:ahLst/>
            <a:cxnLst/>
            <a:rect l="l" t="t" r="r" b="b"/>
            <a:pathLst>
              <a:path w="3507740" h="13970">
                <a:moveTo>
                  <a:pt x="3507467" y="0"/>
                </a:moveTo>
                <a:lnTo>
                  <a:pt x="0" y="0"/>
                </a:lnTo>
                <a:lnTo>
                  <a:pt x="50472" y="13969"/>
                </a:lnTo>
                <a:lnTo>
                  <a:pt x="3458362" y="13969"/>
                </a:lnTo>
                <a:lnTo>
                  <a:pt x="3507467" y="0"/>
                </a:lnTo>
                <a:close/>
              </a:path>
            </a:pathLst>
          </a:custGeom>
          <a:solidFill>
            <a:srgbClr val="86868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5387913" y="289559"/>
            <a:ext cx="3408045" cy="13970"/>
          </a:xfrm>
          <a:custGeom>
            <a:avLst/>
            <a:gdLst/>
            <a:ahLst/>
            <a:cxnLst/>
            <a:rect l="l" t="t" r="r" b="b"/>
            <a:pathLst>
              <a:path w="3408045" h="13970">
                <a:moveTo>
                  <a:pt x="3407890" y="0"/>
                </a:moveTo>
                <a:lnTo>
                  <a:pt x="0" y="0"/>
                </a:lnTo>
                <a:lnTo>
                  <a:pt x="50472" y="13970"/>
                </a:lnTo>
                <a:lnTo>
                  <a:pt x="3358786" y="13970"/>
                </a:lnTo>
                <a:lnTo>
                  <a:pt x="3407890" y="0"/>
                </a:lnTo>
                <a:close/>
              </a:path>
            </a:pathLst>
          </a:custGeom>
          <a:solidFill>
            <a:srgbClr val="85858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5433797" y="302259"/>
            <a:ext cx="3317875" cy="13970"/>
          </a:xfrm>
          <a:custGeom>
            <a:avLst/>
            <a:gdLst/>
            <a:ahLst/>
            <a:cxnLst/>
            <a:rect l="l" t="t" r="r" b="b"/>
            <a:pathLst>
              <a:path w="3317875" h="13970">
                <a:moveTo>
                  <a:pt x="3317366" y="0"/>
                </a:moveTo>
                <a:lnTo>
                  <a:pt x="0" y="0"/>
                </a:lnTo>
                <a:lnTo>
                  <a:pt x="50472" y="13970"/>
                </a:lnTo>
                <a:lnTo>
                  <a:pt x="3268261" y="13970"/>
                </a:lnTo>
                <a:lnTo>
                  <a:pt x="3317366" y="0"/>
                </a:lnTo>
                <a:close/>
              </a:path>
            </a:pathLst>
          </a:custGeom>
          <a:solidFill>
            <a:srgbClr val="84848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5479681" y="314959"/>
            <a:ext cx="3227070" cy="13970"/>
          </a:xfrm>
          <a:custGeom>
            <a:avLst/>
            <a:gdLst/>
            <a:ahLst/>
            <a:cxnLst/>
            <a:rect l="l" t="t" r="r" b="b"/>
            <a:pathLst>
              <a:path w="3227070" h="13970">
                <a:moveTo>
                  <a:pt x="3226841" y="0"/>
                </a:moveTo>
                <a:lnTo>
                  <a:pt x="0" y="0"/>
                </a:lnTo>
                <a:lnTo>
                  <a:pt x="32118" y="8890"/>
                </a:lnTo>
                <a:lnTo>
                  <a:pt x="54835" y="13970"/>
                </a:lnTo>
                <a:lnTo>
                  <a:pt x="3177737" y="13970"/>
                </a:lnTo>
                <a:lnTo>
                  <a:pt x="3226841" y="0"/>
                </a:lnTo>
                <a:close/>
              </a:path>
            </a:pathLst>
          </a:custGeom>
          <a:solidFill>
            <a:srgbClr val="83838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5528837" y="327659"/>
            <a:ext cx="3133090" cy="13970"/>
          </a:xfrm>
          <a:custGeom>
            <a:avLst/>
            <a:gdLst/>
            <a:ahLst/>
            <a:cxnLst/>
            <a:rect l="l" t="t" r="r" b="b"/>
            <a:pathLst>
              <a:path w="3133090" h="13970">
                <a:moveTo>
                  <a:pt x="3133044" y="0"/>
                </a:moveTo>
                <a:lnTo>
                  <a:pt x="0" y="0"/>
                </a:lnTo>
                <a:lnTo>
                  <a:pt x="62471" y="13970"/>
                </a:lnTo>
                <a:lnTo>
                  <a:pt x="3083940" y="13970"/>
                </a:lnTo>
                <a:lnTo>
                  <a:pt x="3133044" y="0"/>
                </a:lnTo>
                <a:close/>
              </a:path>
            </a:pathLst>
          </a:custGeom>
          <a:solidFill>
            <a:srgbClr val="828282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5585629" y="340359"/>
            <a:ext cx="3032125" cy="13970"/>
          </a:xfrm>
          <a:custGeom>
            <a:avLst/>
            <a:gdLst/>
            <a:ahLst/>
            <a:cxnLst/>
            <a:rect l="l" t="t" r="r" b="b"/>
            <a:pathLst>
              <a:path w="3032125" h="13970">
                <a:moveTo>
                  <a:pt x="3031612" y="0"/>
                </a:moveTo>
                <a:lnTo>
                  <a:pt x="0" y="0"/>
                </a:lnTo>
                <a:lnTo>
                  <a:pt x="62471" y="13970"/>
                </a:lnTo>
                <a:lnTo>
                  <a:pt x="2982507" y="13970"/>
                </a:lnTo>
                <a:lnTo>
                  <a:pt x="3031612" y="0"/>
                </a:lnTo>
                <a:close/>
              </a:path>
            </a:pathLst>
          </a:custGeom>
          <a:solidFill>
            <a:srgbClr val="81818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5648101" y="354329"/>
            <a:ext cx="2920365" cy="13970"/>
          </a:xfrm>
          <a:custGeom>
            <a:avLst/>
            <a:gdLst/>
            <a:ahLst/>
            <a:cxnLst/>
            <a:rect l="l" t="t" r="r" b="b"/>
            <a:pathLst>
              <a:path w="2920365" h="13970">
                <a:moveTo>
                  <a:pt x="2920036" y="0"/>
                </a:moveTo>
                <a:lnTo>
                  <a:pt x="0" y="0"/>
                </a:lnTo>
                <a:lnTo>
                  <a:pt x="62471" y="13970"/>
                </a:lnTo>
                <a:lnTo>
                  <a:pt x="2870931" y="13970"/>
                </a:lnTo>
                <a:lnTo>
                  <a:pt x="2920036" y="0"/>
                </a:lnTo>
                <a:close/>
              </a:path>
            </a:pathLst>
          </a:custGeom>
          <a:solidFill>
            <a:srgbClr val="80808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5704893" y="367029"/>
            <a:ext cx="2818765" cy="13970"/>
          </a:xfrm>
          <a:custGeom>
            <a:avLst/>
            <a:gdLst/>
            <a:ahLst/>
            <a:cxnLst/>
            <a:rect l="l" t="t" r="r" b="b"/>
            <a:pathLst>
              <a:path w="2818765" h="13970">
                <a:moveTo>
                  <a:pt x="2818603" y="0"/>
                </a:moveTo>
                <a:lnTo>
                  <a:pt x="0" y="0"/>
                </a:lnTo>
                <a:lnTo>
                  <a:pt x="62471" y="13970"/>
                </a:lnTo>
                <a:lnTo>
                  <a:pt x="2769498" y="13970"/>
                </a:lnTo>
                <a:lnTo>
                  <a:pt x="2818603" y="0"/>
                </a:lnTo>
                <a:close/>
              </a:path>
            </a:pathLst>
          </a:custGeom>
          <a:solidFill>
            <a:srgbClr val="7F7F7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5761685" y="379729"/>
            <a:ext cx="2717165" cy="13970"/>
          </a:xfrm>
          <a:custGeom>
            <a:avLst/>
            <a:gdLst/>
            <a:ahLst/>
            <a:cxnLst/>
            <a:rect l="l" t="t" r="r" b="b"/>
            <a:pathLst>
              <a:path w="2717165" h="13970">
                <a:moveTo>
                  <a:pt x="2717170" y="0"/>
                </a:moveTo>
                <a:lnTo>
                  <a:pt x="0" y="0"/>
                </a:lnTo>
                <a:lnTo>
                  <a:pt x="62471" y="13970"/>
                </a:lnTo>
                <a:lnTo>
                  <a:pt x="2668066" y="13970"/>
                </a:lnTo>
                <a:lnTo>
                  <a:pt x="2717170" y="0"/>
                </a:lnTo>
                <a:close/>
              </a:path>
            </a:pathLst>
          </a:custGeom>
          <a:solidFill>
            <a:srgbClr val="7E7E7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5818478" y="392429"/>
            <a:ext cx="2616200" cy="13970"/>
          </a:xfrm>
          <a:custGeom>
            <a:avLst/>
            <a:gdLst/>
            <a:ahLst/>
            <a:cxnLst/>
            <a:rect l="l" t="t" r="r" b="b"/>
            <a:pathLst>
              <a:path w="2616200" h="13970">
                <a:moveTo>
                  <a:pt x="2615737" y="0"/>
                </a:moveTo>
                <a:lnTo>
                  <a:pt x="0" y="0"/>
                </a:lnTo>
                <a:lnTo>
                  <a:pt x="62471" y="13970"/>
                </a:lnTo>
                <a:lnTo>
                  <a:pt x="2566633" y="13970"/>
                </a:lnTo>
                <a:lnTo>
                  <a:pt x="2615737" y="0"/>
                </a:lnTo>
                <a:close/>
              </a:path>
            </a:pathLst>
          </a:custGeom>
          <a:solidFill>
            <a:srgbClr val="7D7D7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5875270" y="405129"/>
            <a:ext cx="2514600" cy="15240"/>
          </a:xfrm>
          <a:custGeom>
            <a:avLst/>
            <a:gdLst/>
            <a:ahLst/>
            <a:cxnLst/>
            <a:rect l="l" t="t" r="r" b="b"/>
            <a:pathLst>
              <a:path w="2514600" h="15240">
                <a:moveTo>
                  <a:pt x="2514305" y="0"/>
                </a:moveTo>
                <a:lnTo>
                  <a:pt x="0" y="0"/>
                </a:lnTo>
                <a:lnTo>
                  <a:pt x="68150" y="15240"/>
                </a:lnTo>
                <a:lnTo>
                  <a:pt x="2460736" y="15240"/>
                </a:lnTo>
                <a:lnTo>
                  <a:pt x="2514305" y="0"/>
                </a:lnTo>
                <a:close/>
              </a:path>
            </a:pathLst>
          </a:custGeom>
          <a:solidFill>
            <a:srgbClr val="7C7C7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5937741" y="419100"/>
            <a:ext cx="2402840" cy="13970"/>
          </a:xfrm>
          <a:custGeom>
            <a:avLst/>
            <a:gdLst/>
            <a:ahLst/>
            <a:cxnLst/>
            <a:rect l="l" t="t" r="r" b="b"/>
            <a:pathLst>
              <a:path w="2402840" h="13970">
                <a:moveTo>
                  <a:pt x="2402729" y="0"/>
                </a:moveTo>
                <a:lnTo>
                  <a:pt x="0" y="0"/>
                </a:lnTo>
                <a:lnTo>
                  <a:pt x="62471" y="13970"/>
                </a:lnTo>
                <a:lnTo>
                  <a:pt x="2353624" y="13970"/>
                </a:lnTo>
                <a:lnTo>
                  <a:pt x="2402729" y="0"/>
                </a:lnTo>
                <a:close/>
              </a:path>
            </a:pathLst>
          </a:custGeom>
          <a:solidFill>
            <a:srgbClr val="7B7B7B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5994534" y="431800"/>
            <a:ext cx="2301875" cy="13970"/>
          </a:xfrm>
          <a:custGeom>
            <a:avLst/>
            <a:gdLst/>
            <a:ahLst/>
            <a:cxnLst/>
            <a:rect l="l" t="t" r="r" b="b"/>
            <a:pathLst>
              <a:path w="2301875" h="13970">
                <a:moveTo>
                  <a:pt x="2301296" y="0"/>
                </a:moveTo>
                <a:lnTo>
                  <a:pt x="0" y="0"/>
                </a:lnTo>
                <a:lnTo>
                  <a:pt x="62471" y="13970"/>
                </a:lnTo>
                <a:lnTo>
                  <a:pt x="2250916" y="13970"/>
                </a:lnTo>
                <a:lnTo>
                  <a:pt x="2256655" y="12700"/>
                </a:lnTo>
                <a:lnTo>
                  <a:pt x="2301296" y="0"/>
                </a:lnTo>
                <a:close/>
              </a:path>
            </a:pathLst>
          </a:custGeom>
          <a:solidFill>
            <a:srgbClr val="7A7A7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6051326" y="444500"/>
            <a:ext cx="2200275" cy="13970"/>
          </a:xfrm>
          <a:custGeom>
            <a:avLst/>
            <a:gdLst/>
            <a:ahLst/>
            <a:cxnLst/>
            <a:rect l="l" t="t" r="r" b="b"/>
            <a:pathLst>
              <a:path w="2200275" h="13970">
                <a:moveTo>
                  <a:pt x="2199863" y="0"/>
                </a:moveTo>
                <a:lnTo>
                  <a:pt x="0" y="0"/>
                </a:lnTo>
                <a:lnTo>
                  <a:pt x="62471" y="13970"/>
                </a:lnTo>
                <a:lnTo>
                  <a:pt x="2136729" y="13970"/>
                </a:lnTo>
                <a:lnTo>
                  <a:pt x="2199863" y="0"/>
                </a:lnTo>
                <a:close/>
              </a:path>
            </a:pathLst>
          </a:custGeom>
          <a:solidFill>
            <a:srgbClr val="79797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6108118" y="457200"/>
            <a:ext cx="2085975" cy="13970"/>
          </a:xfrm>
          <a:custGeom>
            <a:avLst/>
            <a:gdLst/>
            <a:ahLst/>
            <a:cxnLst/>
            <a:rect l="l" t="t" r="r" b="b"/>
            <a:pathLst>
              <a:path w="2085975" h="13970">
                <a:moveTo>
                  <a:pt x="2085677" y="0"/>
                </a:moveTo>
                <a:lnTo>
                  <a:pt x="0" y="0"/>
                </a:lnTo>
                <a:lnTo>
                  <a:pt x="62471" y="13970"/>
                </a:lnTo>
                <a:lnTo>
                  <a:pt x="2022543" y="13970"/>
                </a:lnTo>
                <a:lnTo>
                  <a:pt x="2085677" y="0"/>
                </a:lnTo>
                <a:close/>
              </a:path>
            </a:pathLst>
          </a:custGeom>
          <a:solidFill>
            <a:srgbClr val="78787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6164910" y="469900"/>
            <a:ext cx="1971675" cy="15240"/>
          </a:xfrm>
          <a:custGeom>
            <a:avLst/>
            <a:gdLst/>
            <a:ahLst/>
            <a:cxnLst/>
            <a:rect l="l" t="t" r="r" b="b"/>
            <a:pathLst>
              <a:path w="1971675" h="15240">
                <a:moveTo>
                  <a:pt x="1971490" y="0"/>
                </a:moveTo>
                <a:lnTo>
                  <a:pt x="0" y="0"/>
                </a:lnTo>
                <a:lnTo>
                  <a:pt x="68150" y="15239"/>
                </a:lnTo>
                <a:lnTo>
                  <a:pt x="1902617" y="15239"/>
                </a:lnTo>
                <a:lnTo>
                  <a:pt x="1971490" y="0"/>
                </a:lnTo>
                <a:close/>
              </a:path>
            </a:pathLst>
          </a:custGeom>
          <a:solidFill>
            <a:srgbClr val="777777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6227382" y="483869"/>
            <a:ext cx="1845945" cy="13970"/>
          </a:xfrm>
          <a:custGeom>
            <a:avLst/>
            <a:gdLst/>
            <a:ahLst/>
            <a:cxnLst/>
            <a:rect l="l" t="t" r="r" b="b"/>
            <a:pathLst>
              <a:path w="1845945" h="13970">
                <a:moveTo>
                  <a:pt x="1845885" y="0"/>
                </a:moveTo>
                <a:lnTo>
                  <a:pt x="0" y="0"/>
                </a:lnTo>
                <a:lnTo>
                  <a:pt x="62471" y="13969"/>
                </a:lnTo>
                <a:lnTo>
                  <a:pt x="1782751" y="13969"/>
                </a:lnTo>
                <a:lnTo>
                  <a:pt x="1845885" y="0"/>
                </a:lnTo>
                <a:close/>
              </a:path>
            </a:pathLst>
          </a:custGeom>
          <a:solidFill>
            <a:srgbClr val="76767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6284174" y="496569"/>
            <a:ext cx="1732280" cy="13970"/>
          </a:xfrm>
          <a:custGeom>
            <a:avLst/>
            <a:gdLst/>
            <a:ahLst/>
            <a:cxnLst/>
            <a:rect l="l" t="t" r="r" b="b"/>
            <a:pathLst>
              <a:path w="1732279" h="13970">
                <a:moveTo>
                  <a:pt x="1731699" y="0"/>
                </a:moveTo>
                <a:lnTo>
                  <a:pt x="0" y="0"/>
                </a:lnTo>
                <a:lnTo>
                  <a:pt x="34075" y="7619"/>
                </a:lnTo>
                <a:lnTo>
                  <a:pt x="72823" y="13969"/>
                </a:lnTo>
                <a:lnTo>
                  <a:pt x="1668565" y="13969"/>
                </a:lnTo>
                <a:lnTo>
                  <a:pt x="1731699" y="0"/>
                </a:lnTo>
                <a:close/>
              </a:path>
            </a:pathLst>
          </a:custGeom>
          <a:solidFill>
            <a:srgbClr val="75757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6349248" y="509269"/>
            <a:ext cx="1609725" cy="13970"/>
          </a:xfrm>
          <a:custGeom>
            <a:avLst/>
            <a:gdLst/>
            <a:ahLst/>
            <a:cxnLst/>
            <a:rect l="l" t="t" r="r" b="b"/>
            <a:pathLst>
              <a:path w="1609725" h="13970">
                <a:moveTo>
                  <a:pt x="1609231" y="0"/>
                </a:moveTo>
                <a:lnTo>
                  <a:pt x="0" y="0"/>
                </a:lnTo>
                <a:lnTo>
                  <a:pt x="85245" y="13969"/>
                </a:lnTo>
                <a:lnTo>
                  <a:pt x="1528530" y="13969"/>
                </a:lnTo>
                <a:lnTo>
                  <a:pt x="1603491" y="1269"/>
                </a:lnTo>
                <a:lnTo>
                  <a:pt x="1609231" y="0"/>
                </a:lnTo>
                <a:close/>
              </a:path>
            </a:pathLst>
          </a:custGeom>
          <a:solidFill>
            <a:srgbClr val="74747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6426744" y="521969"/>
            <a:ext cx="1458595" cy="13970"/>
          </a:xfrm>
          <a:custGeom>
            <a:avLst/>
            <a:gdLst/>
            <a:ahLst/>
            <a:cxnLst/>
            <a:rect l="l" t="t" r="r" b="b"/>
            <a:pathLst>
              <a:path w="1458595" h="13970">
                <a:moveTo>
                  <a:pt x="1458530" y="0"/>
                </a:moveTo>
                <a:lnTo>
                  <a:pt x="0" y="0"/>
                </a:lnTo>
                <a:lnTo>
                  <a:pt x="85245" y="13969"/>
                </a:lnTo>
                <a:lnTo>
                  <a:pt x="1376073" y="13969"/>
                </a:lnTo>
                <a:lnTo>
                  <a:pt x="1458530" y="0"/>
                </a:lnTo>
                <a:close/>
              </a:path>
            </a:pathLst>
          </a:custGeom>
          <a:solidFill>
            <a:srgbClr val="73737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6511990" y="535940"/>
            <a:ext cx="1290955" cy="13970"/>
          </a:xfrm>
          <a:custGeom>
            <a:avLst/>
            <a:gdLst/>
            <a:ahLst/>
            <a:cxnLst/>
            <a:rect l="l" t="t" r="r" b="b"/>
            <a:pathLst>
              <a:path w="1290954" h="13970">
                <a:moveTo>
                  <a:pt x="1290828" y="0"/>
                </a:moveTo>
                <a:lnTo>
                  <a:pt x="0" y="0"/>
                </a:lnTo>
                <a:lnTo>
                  <a:pt x="85245" y="13970"/>
                </a:lnTo>
                <a:lnTo>
                  <a:pt x="1208371" y="13970"/>
                </a:lnTo>
                <a:lnTo>
                  <a:pt x="1290828" y="0"/>
                </a:lnTo>
                <a:close/>
              </a:path>
            </a:pathLst>
          </a:custGeom>
          <a:solidFill>
            <a:srgbClr val="727272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6589485" y="548640"/>
            <a:ext cx="1138555" cy="13970"/>
          </a:xfrm>
          <a:custGeom>
            <a:avLst/>
            <a:gdLst/>
            <a:ahLst/>
            <a:cxnLst/>
            <a:rect l="l" t="t" r="r" b="b"/>
            <a:pathLst>
              <a:path w="1138554" h="13970">
                <a:moveTo>
                  <a:pt x="1138371" y="0"/>
                </a:moveTo>
                <a:lnTo>
                  <a:pt x="0" y="0"/>
                </a:lnTo>
                <a:lnTo>
                  <a:pt x="85245" y="13970"/>
                </a:lnTo>
                <a:lnTo>
                  <a:pt x="1055914" y="13970"/>
                </a:lnTo>
                <a:lnTo>
                  <a:pt x="1138371" y="0"/>
                </a:lnTo>
                <a:close/>
              </a:path>
            </a:pathLst>
          </a:custGeom>
          <a:solidFill>
            <a:srgbClr val="71717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6666981" y="561340"/>
            <a:ext cx="986155" cy="13970"/>
          </a:xfrm>
          <a:custGeom>
            <a:avLst/>
            <a:gdLst/>
            <a:ahLst/>
            <a:cxnLst/>
            <a:rect l="l" t="t" r="r" b="b"/>
            <a:pathLst>
              <a:path w="986154" h="13970">
                <a:moveTo>
                  <a:pt x="985914" y="0"/>
                </a:moveTo>
                <a:lnTo>
                  <a:pt x="0" y="0"/>
                </a:lnTo>
                <a:lnTo>
                  <a:pt x="30998" y="5080"/>
                </a:lnTo>
                <a:lnTo>
                  <a:pt x="127306" y="13970"/>
                </a:lnTo>
                <a:lnTo>
                  <a:pt x="853450" y="13970"/>
                </a:lnTo>
                <a:lnTo>
                  <a:pt x="978418" y="1270"/>
                </a:lnTo>
                <a:lnTo>
                  <a:pt x="985914" y="0"/>
                </a:lnTo>
                <a:close/>
              </a:path>
            </a:pathLst>
          </a:custGeom>
          <a:solidFill>
            <a:srgbClr val="70707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6780530" y="574040"/>
            <a:ext cx="752475" cy="13970"/>
          </a:xfrm>
          <a:custGeom>
            <a:avLst/>
            <a:gdLst/>
            <a:ahLst/>
            <a:cxnLst/>
            <a:rect l="l" t="t" r="r" b="b"/>
            <a:pathLst>
              <a:path w="752475" h="13970">
                <a:moveTo>
                  <a:pt x="752398" y="0"/>
                </a:moveTo>
                <a:lnTo>
                  <a:pt x="0" y="0"/>
                </a:lnTo>
                <a:lnTo>
                  <a:pt x="151341" y="13970"/>
                </a:lnTo>
                <a:lnTo>
                  <a:pt x="614934" y="13970"/>
                </a:lnTo>
                <a:lnTo>
                  <a:pt x="752398" y="0"/>
                </a:lnTo>
                <a:close/>
              </a:path>
            </a:pathLst>
          </a:custGeom>
          <a:solidFill>
            <a:srgbClr val="6F6F6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6959384" y="586739"/>
            <a:ext cx="411480" cy="12700"/>
          </a:xfrm>
          <a:custGeom>
            <a:avLst/>
            <a:gdLst/>
            <a:ahLst/>
            <a:cxnLst/>
            <a:rect l="l" t="t" r="r" b="b"/>
            <a:pathLst>
              <a:path w="411479" h="12700">
                <a:moveTo>
                  <a:pt x="411086" y="0"/>
                </a:moveTo>
                <a:lnTo>
                  <a:pt x="0" y="0"/>
                </a:lnTo>
                <a:lnTo>
                  <a:pt x="0" y="7620"/>
                </a:lnTo>
                <a:lnTo>
                  <a:pt x="55029" y="7620"/>
                </a:lnTo>
                <a:lnTo>
                  <a:pt x="55029" y="10160"/>
                </a:lnTo>
                <a:lnTo>
                  <a:pt x="144360" y="10160"/>
                </a:lnTo>
                <a:lnTo>
                  <a:pt x="144360" y="12700"/>
                </a:lnTo>
                <a:lnTo>
                  <a:pt x="258330" y="12700"/>
                </a:lnTo>
                <a:lnTo>
                  <a:pt x="258330" y="10160"/>
                </a:lnTo>
                <a:lnTo>
                  <a:pt x="335178" y="10160"/>
                </a:lnTo>
                <a:lnTo>
                  <a:pt x="335178" y="7620"/>
                </a:lnTo>
                <a:lnTo>
                  <a:pt x="411086" y="7620"/>
                </a:lnTo>
                <a:lnTo>
                  <a:pt x="411086" y="0"/>
                </a:lnTo>
                <a:close/>
              </a:path>
            </a:pathLst>
          </a:custGeom>
          <a:solidFill>
            <a:srgbClr val="6E6E6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0" y="1365250"/>
            <a:ext cx="8394700" cy="1841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429259"/>
          </a:xfrm>
          <a:custGeom>
            <a:avLst/>
            <a:gdLst/>
            <a:ahLst/>
            <a:cxnLst/>
            <a:rect l="l" t="t" r="r" b="b"/>
            <a:pathLst>
              <a:path w="9144000" h="429259">
                <a:moveTo>
                  <a:pt x="5704903" y="429260"/>
                </a:moveTo>
                <a:lnTo>
                  <a:pt x="5275580" y="342900"/>
                </a:lnTo>
                <a:lnTo>
                  <a:pt x="5146472" y="311150"/>
                </a:lnTo>
                <a:lnTo>
                  <a:pt x="4774654" y="219710"/>
                </a:lnTo>
                <a:lnTo>
                  <a:pt x="4692027" y="199390"/>
                </a:lnTo>
                <a:lnTo>
                  <a:pt x="4495800" y="151130"/>
                </a:lnTo>
                <a:lnTo>
                  <a:pt x="4207510" y="63500"/>
                </a:lnTo>
                <a:lnTo>
                  <a:pt x="4102100" y="25400"/>
                </a:lnTo>
                <a:lnTo>
                  <a:pt x="4043476" y="0"/>
                </a:lnTo>
                <a:lnTo>
                  <a:pt x="0" y="0"/>
                </a:lnTo>
                <a:lnTo>
                  <a:pt x="0" y="199390"/>
                </a:lnTo>
                <a:lnTo>
                  <a:pt x="0" y="219710"/>
                </a:lnTo>
                <a:lnTo>
                  <a:pt x="0" y="429260"/>
                </a:lnTo>
                <a:lnTo>
                  <a:pt x="1386878" y="429260"/>
                </a:lnTo>
                <a:lnTo>
                  <a:pt x="1549400" y="391160"/>
                </a:lnTo>
                <a:lnTo>
                  <a:pt x="1931670" y="335280"/>
                </a:lnTo>
                <a:lnTo>
                  <a:pt x="2352040" y="311150"/>
                </a:lnTo>
                <a:lnTo>
                  <a:pt x="2824480" y="311150"/>
                </a:lnTo>
                <a:lnTo>
                  <a:pt x="3370580" y="345452"/>
                </a:lnTo>
                <a:lnTo>
                  <a:pt x="4110659" y="429260"/>
                </a:lnTo>
                <a:lnTo>
                  <a:pt x="5704903" y="429260"/>
                </a:lnTo>
                <a:close/>
              </a:path>
              <a:path w="9144000" h="429259">
                <a:moveTo>
                  <a:pt x="9144000" y="80010"/>
                </a:moveTo>
                <a:lnTo>
                  <a:pt x="8821026" y="199390"/>
                </a:lnTo>
                <a:lnTo>
                  <a:pt x="8766061" y="219710"/>
                </a:lnTo>
                <a:lnTo>
                  <a:pt x="8759190" y="222250"/>
                </a:lnTo>
                <a:lnTo>
                  <a:pt x="8505190" y="303530"/>
                </a:lnTo>
                <a:lnTo>
                  <a:pt x="8220710" y="384810"/>
                </a:lnTo>
                <a:lnTo>
                  <a:pt x="8031988" y="429260"/>
                </a:lnTo>
                <a:lnTo>
                  <a:pt x="8828202" y="429260"/>
                </a:lnTo>
                <a:lnTo>
                  <a:pt x="8879840" y="416560"/>
                </a:lnTo>
                <a:lnTo>
                  <a:pt x="9052560" y="365760"/>
                </a:lnTo>
                <a:lnTo>
                  <a:pt x="9144000" y="333362"/>
                </a:lnTo>
                <a:lnTo>
                  <a:pt x="9144000" y="219710"/>
                </a:lnTo>
                <a:lnTo>
                  <a:pt x="9144000" y="199390"/>
                </a:lnTo>
                <a:lnTo>
                  <a:pt x="9144000" y="80010"/>
                </a:lnTo>
                <a:close/>
              </a:path>
            </a:pathLst>
          </a:custGeom>
          <a:solidFill>
            <a:srgbClr val="86868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407669"/>
            <a:ext cx="8910320" cy="229870"/>
          </a:xfrm>
          <a:custGeom>
            <a:avLst/>
            <a:gdLst/>
            <a:ahLst/>
            <a:cxnLst/>
            <a:rect l="l" t="t" r="r" b="b"/>
            <a:pathLst>
              <a:path w="8910320" h="229870">
                <a:moveTo>
                  <a:pt x="1478974" y="0"/>
                </a:moveTo>
                <a:lnTo>
                  <a:pt x="0" y="0"/>
                </a:lnTo>
                <a:lnTo>
                  <a:pt x="0" y="229869"/>
                </a:lnTo>
                <a:lnTo>
                  <a:pt x="736224" y="229869"/>
                </a:lnTo>
                <a:lnTo>
                  <a:pt x="892810" y="166369"/>
                </a:lnTo>
                <a:lnTo>
                  <a:pt x="1202690" y="64769"/>
                </a:lnTo>
                <a:lnTo>
                  <a:pt x="1478974" y="0"/>
                </a:lnTo>
                <a:close/>
              </a:path>
              <a:path w="8910320" h="229870">
                <a:moveTo>
                  <a:pt x="5597579" y="0"/>
                </a:moveTo>
                <a:lnTo>
                  <a:pt x="3920039" y="0"/>
                </a:lnTo>
                <a:lnTo>
                  <a:pt x="5803900" y="213359"/>
                </a:lnTo>
                <a:lnTo>
                  <a:pt x="5990723" y="229869"/>
                </a:lnTo>
                <a:lnTo>
                  <a:pt x="7688346" y="229869"/>
                </a:lnTo>
                <a:lnTo>
                  <a:pt x="8013700" y="187959"/>
                </a:lnTo>
                <a:lnTo>
                  <a:pt x="8130760" y="167639"/>
                </a:lnTo>
                <a:lnTo>
                  <a:pt x="6934200" y="167639"/>
                </a:lnTo>
                <a:lnTo>
                  <a:pt x="6573520" y="148589"/>
                </a:lnTo>
                <a:lnTo>
                  <a:pt x="6159500" y="99059"/>
                </a:lnTo>
                <a:lnTo>
                  <a:pt x="5717540" y="24129"/>
                </a:lnTo>
                <a:lnTo>
                  <a:pt x="5597579" y="0"/>
                </a:lnTo>
                <a:close/>
              </a:path>
              <a:path w="8910320" h="229870">
                <a:moveTo>
                  <a:pt x="8910066" y="0"/>
                </a:moveTo>
                <a:lnTo>
                  <a:pt x="8123655" y="0"/>
                </a:lnTo>
                <a:lnTo>
                  <a:pt x="7913370" y="49529"/>
                </a:lnTo>
                <a:lnTo>
                  <a:pt x="7590790" y="111759"/>
                </a:lnTo>
                <a:lnTo>
                  <a:pt x="7261859" y="151129"/>
                </a:lnTo>
                <a:lnTo>
                  <a:pt x="6934200" y="167639"/>
                </a:lnTo>
                <a:lnTo>
                  <a:pt x="8130760" y="167639"/>
                </a:lnTo>
                <a:lnTo>
                  <a:pt x="8350250" y="129539"/>
                </a:lnTo>
                <a:lnTo>
                  <a:pt x="8642350" y="67309"/>
                </a:lnTo>
                <a:lnTo>
                  <a:pt x="8879840" y="8889"/>
                </a:lnTo>
                <a:lnTo>
                  <a:pt x="8910066" y="0"/>
                </a:lnTo>
                <a:close/>
              </a:path>
            </a:pathLst>
          </a:custGeom>
          <a:solidFill>
            <a:srgbClr val="85858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617219"/>
            <a:ext cx="7846695" cy="228600"/>
          </a:xfrm>
          <a:custGeom>
            <a:avLst/>
            <a:gdLst/>
            <a:ahLst/>
            <a:cxnLst/>
            <a:rect l="l" t="t" r="r" b="b"/>
            <a:pathLst>
              <a:path w="7846695" h="228600">
                <a:moveTo>
                  <a:pt x="786332" y="0"/>
                </a:moveTo>
                <a:lnTo>
                  <a:pt x="0" y="0"/>
                </a:lnTo>
                <a:lnTo>
                  <a:pt x="0" y="228600"/>
                </a:lnTo>
                <a:lnTo>
                  <a:pt x="305223" y="228600"/>
                </a:lnTo>
                <a:lnTo>
                  <a:pt x="374650" y="189229"/>
                </a:lnTo>
                <a:lnTo>
                  <a:pt x="617220" y="68579"/>
                </a:lnTo>
                <a:lnTo>
                  <a:pt x="786332" y="0"/>
                </a:lnTo>
                <a:close/>
              </a:path>
              <a:path w="7846695" h="228600">
                <a:moveTo>
                  <a:pt x="7846093" y="0"/>
                </a:moveTo>
                <a:lnTo>
                  <a:pt x="5770259" y="0"/>
                </a:lnTo>
                <a:lnTo>
                  <a:pt x="5803900" y="3809"/>
                </a:lnTo>
                <a:lnTo>
                  <a:pt x="6350000" y="52069"/>
                </a:lnTo>
                <a:lnTo>
                  <a:pt x="6819900" y="72389"/>
                </a:lnTo>
                <a:lnTo>
                  <a:pt x="7239000" y="60959"/>
                </a:lnTo>
                <a:lnTo>
                  <a:pt x="7639050" y="26669"/>
                </a:lnTo>
                <a:lnTo>
                  <a:pt x="7846093" y="0"/>
                </a:lnTo>
                <a:close/>
              </a:path>
            </a:pathLst>
          </a:custGeom>
          <a:solidFill>
            <a:srgbClr val="84848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825500"/>
            <a:ext cx="341630" cy="203200"/>
          </a:xfrm>
          <a:custGeom>
            <a:avLst/>
            <a:gdLst/>
            <a:ahLst/>
            <a:cxnLst/>
            <a:rect l="l" t="t" r="r" b="b"/>
            <a:pathLst>
              <a:path w="341630" h="203200">
                <a:moveTo>
                  <a:pt x="341056" y="0"/>
                </a:moveTo>
                <a:lnTo>
                  <a:pt x="0" y="0"/>
                </a:lnTo>
                <a:lnTo>
                  <a:pt x="0" y="202739"/>
                </a:lnTo>
                <a:lnTo>
                  <a:pt x="166370" y="99060"/>
                </a:lnTo>
                <a:lnTo>
                  <a:pt x="341056" y="0"/>
                </a:lnTo>
                <a:close/>
              </a:path>
            </a:pathLst>
          </a:custGeom>
          <a:solidFill>
            <a:srgbClr val="83838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403318" y="0"/>
            <a:ext cx="4740910" cy="17780"/>
          </a:xfrm>
          <a:custGeom>
            <a:avLst/>
            <a:gdLst/>
            <a:ahLst/>
            <a:cxnLst/>
            <a:rect l="l" t="t" r="r" b="b"/>
            <a:pathLst>
              <a:path w="4740909" h="17780">
                <a:moveTo>
                  <a:pt x="4740681" y="0"/>
                </a:moveTo>
                <a:lnTo>
                  <a:pt x="0" y="0"/>
                </a:lnTo>
                <a:lnTo>
                  <a:pt x="14541" y="5080"/>
                </a:lnTo>
                <a:lnTo>
                  <a:pt x="50914" y="17780"/>
                </a:lnTo>
                <a:lnTo>
                  <a:pt x="4740681" y="17780"/>
                </a:lnTo>
                <a:lnTo>
                  <a:pt x="4740681" y="5080"/>
                </a:lnTo>
                <a:lnTo>
                  <a:pt x="4740681" y="3810"/>
                </a:lnTo>
                <a:lnTo>
                  <a:pt x="4740681" y="0"/>
                </a:lnTo>
                <a:close/>
              </a:path>
            </a:pathLst>
          </a:custGeom>
          <a:solidFill>
            <a:srgbClr val="9B9B9B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450599" y="16509"/>
            <a:ext cx="4693920" cy="13970"/>
          </a:xfrm>
          <a:custGeom>
            <a:avLst/>
            <a:gdLst/>
            <a:ahLst/>
            <a:cxnLst/>
            <a:rect l="l" t="t" r="r" b="b"/>
            <a:pathLst>
              <a:path w="4693920" h="13970">
                <a:moveTo>
                  <a:pt x="4693400" y="0"/>
                </a:moveTo>
                <a:lnTo>
                  <a:pt x="0" y="0"/>
                </a:lnTo>
                <a:lnTo>
                  <a:pt x="40005" y="13970"/>
                </a:lnTo>
                <a:lnTo>
                  <a:pt x="4693400" y="13970"/>
                </a:lnTo>
                <a:lnTo>
                  <a:pt x="4693400" y="0"/>
                </a:lnTo>
                <a:close/>
              </a:path>
            </a:pathLst>
          </a:custGeom>
          <a:solidFill>
            <a:srgbClr val="9A9A9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490593" y="30479"/>
            <a:ext cx="4653915" cy="26670"/>
          </a:xfrm>
          <a:custGeom>
            <a:avLst/>
            <a:gdLst/>
            <a:ahLst/>
            <a:cxnLst/>
            <a:rect l="l" t="t" r="r" b="b"/>
            <a:pathLst>
              <a:path w="4653915" h="26669">
                <a:moveTo>
                  <a:pt x="4653407" y="0"/>
                </a:moveTo>
                <a:lnTo>
                  <a:pt x="0" y="0"/>
                </a:lnTo>
                <a:lnTo>
                  <a:pt x="40005" y="13970"/>
                </a:lnTo>
                <a:lnTo>
                  <a:pt x="50927" y="17780"/>
                </a:lnTo>
                <a:lnTo>
                  <a:pt x="80175" y="26670"/>
                </a:lnTo>
                <a:lnTo>
                  <a:pt x="4653407" y="26670"/>
                </a:lnTo>
                <a:lnTo>
                  <a:pt x="4653407" y="13970"/>
                </a:lnTo>
                <a:lnTo>
                  <a:pt x="4653407" y="12700"/>
                </a:lnTo>
                <a:lnTo>
                  <a:pt x="4653407" y="0"/>
                </a:lnTo>
                <a:close/>
              </a:path>
            </a:pathLst>
          </a:custGeom>
          <a:solidFill>
            <a:srgbClr val="99999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566592" y="55880"/>
            <a:ext cx="4577715" cy="13970"/>
          </a:xfrm>
          <a:custGeom>
            <a:avLst/>
            <a:gdLst/>
            <a:ahLst/>
            <a:cxnLst/>
            <a:rect l="l" t="t" r="r" b="b"/>
            <a:pathLst>
              <a:path w="4577715" h="13969">
                <a:moveTo>
                  <a:pt x="4577407" y="0"/>
                </a:moveTo>
                <a:lnTo>
                  <a:pt x="0" y="0"/>
                </a:lnTo>
                <a:lnTo>
                  <a:pt x="45965" y="13970"/>
                </a:lnTo>
                <a:lnTo>
                  <a:pt x="4577407" y="13970"/>
                </a:lnTo>
                <a:lnTo>
                  <a:pt x="4577407" y="0"/>
                </a:lnTo>
                <a:close/>
              </a:path>
            </a:pathLst>
          </a:custGeom>
          <a:solidFill>
            <a:srgbClr val="979797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608379" y="68580"/>
            <a:ext cx="4535805" cy="13970"/>
          </a:xfrm>
          <a:custGeom>
            <a:avLst/>
            <a:gdLst/>
            <a:ahLst/>
            <a:cxnLst/>
            <a:rect l="l" t="t" r="r" b="b"/>
            <a:pathLst>
              <a:path w="4535805" h="13969">
                <a:moveTo>
                  <a:pt x="4535620" y="0"/>
                </a:moveTo>
                <a:lnTo>
                  <a:pt x="0" y="0"/>
                </a:lnTo>
                <a:lnTo>
                  <a:pt x="45965" y="13970"/>
                </a:lnTo>
                <a:lnTo>
                  <a:pt x="4535620" y="13970"/>
                </a:lnTo>
                <a:lnTo>
                  <a:pt x="4535620" y="0"/>
                </a:lnTo>
                <a:close/>
              </a:path>
            </a:pathLst>
          </a:custGeom>
          <a:solidFill>
            <a:srgbClr val="96969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4650166" y="81280"/>
            <a:ext cx="4493895" cy="13970"/>
          </a:xfrm>
          <a:custGeom>
            <a:avLst/>
            <a:gdLst/>
            <a:ahLst/>
            <a:cxnLst/>
            <a:rect l="l" t="t" r="r" b="b"/>
            <a:pathLst>
              <a:path w="4493895" h="13969">
                <a:moveTo>
                  <a:pt x="4493833" y="0"/>
                </a:moveTo>
                <a:lnTo>
                  <a:pt x="0" y="0"/>
                </a:lnTo>
                <a:lnTo>
                  <a:pt x="45965" y="13970"/>
                </a:lnTo>
                <a:lnTo>
                  <a:pt x="4493833" y="13970"/>
                </a:lnTo>
                <a:lnTo>
                  <a:pt x="4493833" y="0"/>
                </a:lnTo>
                <a:close/>
              </a:path>
            </a:pathLst>
          </a:custGeom>
          <a:solidFill>
            <a:srgbClr val="95959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696132" y="95250"/>
            <a:ext cx="4448175" cy="13970"/>
          </a:xfrm>
          <a:custGeom>
            <a:avLst/>
            <a:gdLst/>
            <a:ahLst/>
            <a:cxnLst/>
            <a:rect l="l" t="t" r="r" b="b"/>
            <a:pathLst>
              <a:path w="4448175" h="13969">
                <a:moveTo>
                  <a:pt x="4447867" y="0"/>
                </a:moveTo>
                <a:lnTo>
                  <a:pt x="0" y="0"/>
                </a:lnTo>
                <a:lnTo>
                  <a:pt x="45965" y="13970"/>
                </a:lnTo>
                <a:lnTo>
                  <a:pt x="4447867" y="13970"/>
                </a:lnTo>
                <a:lnTo>
                  <a:pt x="4447867" y="0"/>
                </a:lnTo>
                <a:close/>
              </a:path>
            </a:pathLst>
          </a:custGeom>
          <a:solidFill>
            <a:srgbClr val="94949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737919" y="107950"/>
            <a:ext cx="4406265" cy="13970"/>
          </a:xfrm>
          <a:custGeom>
            <a:avLst/>
            <a:gdLst/>
            <a:ahLst/>
            <a:cxnLst/>
            <a:rect l="l" t="t" r="r" b="b"/>
            <a:pathLst>
              <a:path w="4406265" h="13969">
                <a:moveTo>
                  <a:pt x="4406080" y="0"/>
                </a:moveTo>
                <a:lnTo>
                  <a:pt x="0" y="0"/>
                </a:lnTo>
                <a:lnTo>
                  <a:pt x="45965" y="13970"/>
                </a:lnTo>
                <a:lnTo>
                  <a:pt x="4406080" y="13970"/>
                </a:lnTo>
                <a:lnTo>
                  <a:pt x="4406080" y="0"/>
                </a:lnTo>
                <a:close/>
              </a:path>
            </a:pathLst>
          </a:custGeom>
          <a:solidFill>
            <a:srgbClr val="93939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779706" y="120650"/>
            <a:ext cx="4364355" cy="13970"/>
          </a:xfrm>
          <a:custGeom>
            <a:avLst/>
            <a:gdLst/>
            <a:ahLst/>
            <a:cxnLst/>
            <a:rect l="l" t="t" r="r" b="b"/>
            <a:pathLst>
              <a:path w="4364355" h="13969">
                <a:moveTo>
                  <a:pt x="4364293" y="0"/>
                </a:moveTo>
                <a:lnTo>
                  <a:pt x="0" y="0"/>
                </a:lnTo>
                <a:lnTo>
                  <a:pt x="20893" y="6350"/>
                </a:lnTo>
                <a:lnTo>
                  <a:pt x="48423" y="13970"/>
                </a:lnTo>
                <a:lnTo>
                  <a:pt x="4364293" y="13970"/>
                </a:lnTo>
                <a:lnTo>
                  <a:pt x="4364293" y="0"/>
                </a:lnTo>
                <a:close/>
              </a:path>
            </a:pathLst>
          </a:custGeom>
          <a:solidFill>
            <a:srgbClr val="929292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823542" y="133350"/>
            <a:ext cx="4320540" cy="13970"/>
          </a:xfrm>
          <a:custGeom>
            <a:avLst/>
            <a:gdLst/>
            <a:ahLst/>
            <a:cxnLst/>
            <a:rect l="l" t="t" r="r" b="b"/>
            <a:pathLst>
              <a:path w="4320540" h="13969">
                <a:moveTo>
                  <a:pt x="4320458" y="0"/>
                </a:moveTo>
                <a:lnTo>
                  <a:pt x="0" y="0"/>
                </a:lnTo>
                <a:lnTo>
                  <a:pt x="50472" y="13970"/>
                </a:lnTo>
                <a:lnTo>
                  <a:pt x="4320458" y="13970"/>
                </a:lnTo>
                <a:lnTo>
                  <a:pt x="4320458" y="0"/>
                </a:lnTo>
                <a:close/>
              </a:path>
            </a:pathLst>
          </a:custGeom>
          <a:solidFill>
            <a:srgbClr val="91919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4869425" y="146050"/>
            <a:ext cx="4274820" cy="13970"/>
          </a:xfrm>
          <a:custGeom>
            <a:avLst/>
            <a:gdLst/>
            <a:ahLst/>
            <a:cxnLst/>
            <a:rect l="l" t="t" r="r" b="b"/>
            <a:pathLst>
              <a:path w="4274820" h="13969">
                <a:moveTo>
                  <a:pt x="4274574" y="0"/>
                </a:moveTo>
                <a:lnTo>
                  <a:pt x="0" y="0"/>
                </a:lnTo>
                <a:lnTo>
                  <a:pt x="50472" y="13970"/>
                </a:lnTo>
                <a:lnTo>
                  <a:pt x="4274574" y="13970"/>
                </a:lnTo>
                <a:lnTo>
                  <a:pt x="4274574" y="0"/>
                </a:lnTo>
                <a:close/>
              </a:path>
            </a:pathLst>
          </a:custGeom>
          <a:solidFill>
            <a:srgbClr val="90909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4919898" y="160020"/>
            <a:ext cx="4224655" cy="13970"/>
          </a:xfrm>
          <a:custGeom>
            <a:avLst/>
            <a:gdLst/>
            <a:ahLst/>
            <a:cxnLst/>
            <a:rect l="l" t="t" r="r" b="b"/>
            <a:pathLst>
              <a:path w="4224655" h="13969">
                <a:moveTo>
                  <a:pt x="4224101" y="0"/>
                </a:moveTo>
                <a:lnTo>
                  <a:pt x="0" y="0"/>
                </a:lnTo>
                <a:lnTo>
                  <a:pt x="50472" y="13970"/>
                </a:lnTo>
                <a:lnTo>
                  <a:pt x="4224101" y="13970"/>
                </a:lnTo>
                <a:lnTo>
                  <a:pt x="4224101" y="0"/>
                </a:lnTo>
                <a:close/>
              </a:path>
            </a:pathLst>
          </a:custGeom>
          <a:solidFill>
            <a:srgbClr val="8F8F8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4965781" y="172720"/>
            <a:ext cx="4178300" cy="13970"/>
          </a:xfrm>
          <a:custGeom>
            <a:avLst/>
            <a:gdLst/>
            <a:ahLst/>
            <a:cxnLst/>
            <a:rect l="l" t="t" r="r" b="b"/>
            <a:pathLst>
              <a:path w="4178300" h="13969">
                <a:moveTo>
                  <a:pt x="4178218" y="0"/>
                </a:moveTo>
                <a:lnTo>
                  <a:pt x="0" y="0"/>
                </a:lnTo>
                <a:lnTo>
                  <a:pt x="50472" y="13970"/>
                </a:lnTo>
                <a:lnTo>
                  <a:pt x="4178218" y="13970"/>
                </a:lnTo>
                <a:lnTo>
                  <a:pt x="4178218" y="0"/>
                </a:lnTo>
                <a:close/>
              </a:path>
            </a:pathLst>
          </a:custGeom>
          <a:solidFill>
            <a:srgbClr val="8E8E8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5011665" y="185420"/>
            <a:ext cx="4132579" cy="13970"/>
          </a:xfrm>
          <a:custGeom>
            <a:avLst/>
            <a:gdLst/>
            <a:ahLst/>
            <a:cxnLst/>
            <a:rect l="l" t="t" r="r" b="b"/>
            <a:pathLst>
              <a:path w="4132579" h="13969">
                <a:moveTo>
                  <a:pt x="4132334" y="0"/>
                </a:moveTo>
                <a:lnTo>
                  <a:pt x="0" y="0"/>
                </a:lnTo>
                <a:lnTo>
                  <a:pt x="50472" y="13970"/>
                </a:lnTo>
                <a:lnTo>
                  <a:pt x="4101085" y="13970"/>
                </a:lnTo>
                <a:lnTo>
                  <a:pt x="4132334" y="5079"/>
                </a:lnTo>
                <a:lnTo>
                  <a:pt x="4132334" y="0"/>
                </a:lnTo>
                <a:close/>
              </a:path>
            </a:pathLst>
          </a:custGeom>
          <a:solidFill>
            <a:srgbClr val="8D8D8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5057549" y="198120"/>
            <a:ext cx="4060190" cy="13970"/>
          </a:xfrm>
          <a:custGeom>
            <a:avLst/>
            <a:gdLst/>
            <a:ahLst/>
            <a:cxnLst/>
            <a:rect l="l" t="t" r="r" b="b"/>
            <a:pathLst>
              <a:path w="4060190" h="13970">
                <a:moveTo>
                  <a:pt x="4059666" y="0"/>
                </a:moveTo>
                <a:lnTo>
                  <a:pt x="0" y="0"/>
                </a:lnTo>
                <a:lnTo>
                  <a:pt x="50472" y="13970"/>
                </a:lnTo>
                <a:lnTo>
                  <a:pt x="4010561" y="13970"/>
                </a:lnTo>
                <a:lnTo>
                  <a:pt x="4059666" y="0"/>
                </a:lnTo>
                <a:close/>
              </a:path>
            </a:pathLst>
          </a:custGeom>
          <a:solidFill>
            <a:srgbClr val="8C8C8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5103433" y="210820"/>
            <a:ext cx="3969385" cy="13970"/>
          </a:xfrm>
          <a:custGeom>
            <a:avLst/>
            <a:gdLst/>
            <a:ahLst/>
            <a:cxnLst/>
            <a:rect l="l" t="t" r="r" b="b"/>
            <a:pathLst>
              <a:path w="3969384" h="13970">
                <a:moveTo>
                  <a:pt x="3969141" y="0"/>
                </a:moveTo>
                <a:lnTo>
                  <a:pt x="0" y="0"/>
                </a:lnTo>
                <a:lnTo>
                  <a:pt x="50472" y="13970"/>
                </a:lnTo>
                <a:lnTo>
                  <a:pt x="3920037" y="13970"/>
                </a:lnTo>
                <a:lnTo>
                  <a:pt x="3969141" y="0"/>
                </a:lnTo>
                <a:close/>
              </a:path>
            </a:pathLst>
          </a:custGeom>
          <a:solidFill>
            <a:srgbClr val="8B8B8B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5153905" y="224790"/>
            <a:ext cx="3869690" cy="13970"/>
          </a:xfrm>
          <a:custGeom>
            <a:avLst/>
            <a:gdLst/>
            <a:ahLst/>
            <a:cxnLst/>
            <a:rect l="l" t="t" r="r" b="b"/>
            <a:pathLst>
              <a:path w="3869690" h="13970">
                <a:moveTo>
                  <a:pt x="3869564" y="0"/>
                </a:moveTo>
                <a:lnTo>
                  <a:pt x="0" y="0"/>
                </a:lnTo>
                <a:lnTo>
                  <a:pt x="50472" y="13969"/>
                </a:lnTo>
                <a:lnTo>
                  <a:pt x="3820460" y="13969"/>
                </a:lnTo>
                <a:lnTo>
                  <a:pt x="3869564" y="0"/>
                </a:lnTo>
                <a:close/>
              </a:path>
            </a:pathLst>
          </a:custGeom>
          <a:solidFill>
            <a:srgbClr val="8A8A8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5199789" y="237490"/>
            <a:ext cx="3779520" cy="13970"/>
          </a:xfrm>
          <a:custGeom>
            <a:avLst/>
            <a:gdLst/>
            <a:ahLst/>
            <a:cxnLst/>
            <a:rect l="l" t="t" r="r" b="b"/>
            <a:pathLst>
              <a:path w="3779520" h="13970">
                <a:moveTo>
                  <a:pt x="3779040" y="0"/>
                </a:moveTo>
                <a:lnTo>
                  <a:pt x="0" y="0"/>
                </a:lnTo>
                <a:lnTo>
                  <a:pt x="50472" y="13969"/>
                </a:lnTo>
                <a:lnTo>
                  <a:pt x="3729935" y="13969"/>
                </a:lnTo>
                <a:lnTo>
                  <a:pt x="3779040" y="0"/>
                </a:lnTo>
                <a:close/>
              </a:path>
            </a:pathLst>
          </a:custGeom>
          <a:solidFill>
            <a:srgbClr val="89898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5245673" y="250190"/>
            <a:ext cx="3688715" cy="13970"/>
          </a:xfrm>
          <a:custGeom>
            <a:avLst/>
            <a:gdLst/>
            <a:ahLst/>
            <a:cxnLst/>
            <a:rect l="l" t="t" r="r" b="b"/>
            <a:pathLst>
              <a:path w="3688715" h="13970">
                <a:moveTo>
                  <a:pt x="3688516" y="0"/>
                </a:moveTo>
                <a:lnTo>
                  <a:pt x="0" y="0"/>
                </a:lnTo>
                <a:lnTo>
                  <a:pt x="50472" y="13969"/>
                </a:lnTo>
                <a:lnTo>
                  <a:pt x="3639411" y="13969"/>
                </a:lnTo>
                <a:lnTo>
                  <a:pt x="3688516" y="0"/>
                </a:lnTo>
                <a:close/>
              </a:path>
            </a:pathLst>
          </a:custGeom>
          <a:solidFill>
            <a:srgbClr val="88888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5291557" y="262890"/>
            <a:ext cx="3598545" cy="13970"/>
          </a:xfrm>
          <a:custGeom>
            <a:avLst/>
            <a:gdLst/>
            <a:ahLst/>
            <a:cxnLst/>
            <a:rect l="l" t="t" r="r" b="b"/>
            <a:pathLst>
              <a:path w="3598545" h="13970">
                <a:moveTo>
                  <a:pt x="3597991" y="0"/>
                </a:moveTo>
                <a:lnTo>
                  <a:pt x="0" y="0"/>
                </a:lnTo>
                <a:lnTo>
                  <a:pt x="50472" y="13969"/>
                </a:lnTo>
                <a:lnTo>
                  <a:pt x="3548887" y="13969"/>
                </a:lnTo>
                <a:lnTo>
                  <a:pt x="3597991" y="0"/>
                </a:lnTo>
                <a:close/>
              </a:path>
            </a:pathLst>
          </a:custGeom>
          <a:solidFill>
            <a:srgbClr val="878787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5337441" y="275590"/>
            <a:ext cx="3507740" cy="13970"/>
          </a:xfrm>
          <a:custGeom>
            <a:avLst/>
            <a:gdLst/>
            <a:ahLst/>
            <a:cxnLst/>
            <a:rect l="l" t="t" r="r" b="b"/>
            <a:pathLst>
              <a:path w="3507740" h="13970">
                <a:moveTo>
                  <a:pt x="3507467" y="0"/>
                </a:moveTo>
                <a:lnTo>
                  <a:pt x="0" y="0"/>
                </a:lnTo>
                <a:lnTo>
                  <a:pt x="50472" y="13969"/>
                </a:lnTo>
                <a:lnTo>
                  <a:pt x="3458362" y="13969"/>
                </a:lnTo>
                <a:lnTo>
                  <a:pt x="3507467" y="0"/>
                </a:lnTo>
                <a:close/>
              </a:path>
            </a:pathLst>
          </a:custGeom>
          <a:solidFill>
            <a:srgbClr val="86868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5387913" y="289559"/>
            <a:ext cx="3408045" cy="13970"/>
          </a:xfrm>
          <a:custGeom>
            <a:avLst/>
            <a:gdLst/>
            <a:ahLst/>
            <a:cxnLst/>
            <a:rect l="l" t="t" r="r" b="b"/>
            <a:pathLst>
              <a:path w="3408045" h="13970">
                <a:moveTo>
                  <a:pt x="3407890" y="0"/>
                </a:moveTo>
                <a:lnTo>
                  <a:pt x="0" y="0"/>
                </a:lnTo>
                <a:lnTo>
                  <a:pt x="50472" y="13970"/>
                </a:lnTo>
                <a:lnTo>
                  <a:pt x="3358786" y="13970"/>
                </a:lnTo>
                <a:lnTo>
                  <a:pt x="3407890" y="0"/>
                </a:lnTo>
                <a:close/>
              </a:path>
            </a:pathLst>
          </a:custGeom>
          <a:solidFill>
            <a:srgbClr val="85858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5433797" y="302259"/>
            <a:ext cx="3317875" cy="13970"/>
          </a:xfrm>
          <a:custGeom>
            <a:avLst/>
            <a:gdLst/>
            <a:ahLst/>
            <a:cxnLst/>
            <a:rect l="l" t="t" r="r" b="b"/>
            <a:pathLst>
              <a:path w="3317875" h="13970">
                <a:moveTo>
                  <a:pt x="3317366" y="0"/>
                </a:moveTo>
                <a:lnTo>
                  <a:pt x="0" y="0"/>
                </a:lnTo>
                <a:lnTo>
                  <a:pt x="50472" y="13970"/>
                </a:lnTo>
                <a:lnTo>
                  <a:pt x="3268261" y="13970"/>
                </a:lnTo>
                <a:lnTo>
                  <a:pt x="3317366" y="0"/>
                </a:lnTo>
                <a:close/>
              </a:path>
            </a:pathLst>
          </a:custGeom>
          <a:solidFill>
            <a:srgbClr val="84848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5479681" y="314959"/>
            <a:ext cx="3227070" cy="13970"/>
          </a:xfrm>
          <a:custGeom>
            <a:avLst/>
            <a:gdLst/>
            <a:ahLst/>
            <a:cxnLst/>
            <a:rect l="l" t="t" r="r" b="b"/>
            <a:pathLst>
              <a:path w="3227070" h="13970">
                <a:moveTo>
                  <a:pt x="3226841" y="0"/>
                </a:moveTo>
                <a:lnTo>
                  <a:pt x="0" y="0"/>
                </a:lnTo>
                <a:lnTo>
                  <a:pt x="32118" y="8890"/>
                </a:lnTo>
                <a:lnTo>
                  <a:pt x="54835" y="13970"/>
                </a:lnTo>
                <a:lnTo>
                  <a:pt x="3177737" y="13970"/>
                </a:lnTo>
                <a:lnTo>
                  <a:pt x="3226841" y="0"/>
                </a:lnTo>
                <a:close/>
              </a:path>
            </a:pathLst>
          </a:custGeom>
          <a:solidFill>
            <a:srgbClr val="83838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5528837" y="327659"/>
            <a:ext cx="3133090" cy="13970"/>
          </a:xfrm>
          <a:custGeom>
            <a:avLst/>
            <a:gdLst/>
            <a:ahLst/>
            <a:cxnLst/>
            <a:rect l="l" t="t" r="r" b="b"/>
            <a:pathLst>
              <a:path w="3133090" h="13970">
                <a:moveTo>
                  <a:pt x="3133044" y="0"/>
                </a:moveTo>
                <a:lnTo>
                  <a:pt x="0" y="0"/>
                </a:lnTo>
                <a:lnTo>
                  <a:pt x="62471" y="13970"/>
                </a:lnTo>
                <a:lnTo>
                  <a:pt x="3083940" y="13970"/>
                </a:lnTo>
                <a:lnTo>
                  <a:pt x="3133044" y="0"/>
                </a:lnTo>
                <a:close/>
              </a:path>
            </a:pathLst>
          </a:custGeom>
          <a:solidFill>
            <a:srgbClr val="828282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5585629" y="340359"/>
            <a:ext cx="3032125" cy="13970"/>
          </a:xfrm>
          <a:custGeom>
            <a:avLst/>
            <a:gdLst/>
            <a:ahLst/>
            <a:cxnLst/>
            <a:rect l="l" t="t" r="r" b="b"/>
            <a:pathLst>
              <a:path w="3032125" h="13970">
                <a:moveTo>
                  <a:pt x="3031612" y="0"/>
                </a:moveTo>
                <a:lnTo>
                  <a:pt x="0" y="0"/>
                </a:lnTo>
                <a:lnTo>
                  <a:pt x="62471" y="13970"/>
                </a:lnTo>
                <a:lnTo>
                  <a:pt x="2982507" y="13970"/>
                </a:lnTo>
                <a:lnTo>
                  <a:pt x="3031612" y="0"/>
                </a:lnTo>
                <a:close/>
              </a:path>
            </a:pathLst>
          </a:custGeom>
          <a:solidFill>
            <a:srgbClr val="81818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5648101" y="354329"/>
            <a:ext cx="2920365" cy="13970"/>
          </a:xfrm>
          <a:custGeom>
            <a:avLst/>
            <a:gdLst/>
            <a:ahLst/>
            <a:cxnLst/>
            <a:rect l="l" t="t" r="r" b="b"/>
            <a:pathLst>
              <a:path w="2920365" h="13970">
                <a:moveTo>
                  <a:pt x="2920036" y="0"/>
                </a:moveTo>
                <a:lnTo>
                  <a:pt x="0" y="0"/>
                </a:lnTo>
                <a:lnTo>
                  <a:pt x="62471" y="13970"/>
                </a:lnTo>
                <a:lnTo>
                  <a:pt x="2870931" y="13970"/>
                </a:lnTo>
                <a:lnTo>
                  <a:pt x="2920036" y="0"/>
                </a:lnTo>
                <a:close/>
              </a:path>
            </a:pathLst>
          </a:custGeom>
          <a:solidFill>
            <a:srgbClr val="80808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5704893" y="367029"/>
            <a:ext cx="2818765" cy="13970"/>
          </a:xfrm>
          <a:custGeom>
            <a:avLst/>
            <a:gdLst/>
            <a:ahLst/>
            <a:cxnLst/>
            <a:rect l="l" t="t" r="r" b="b"/>
            <a:pathLst>
              <a:path w="2818765" h="13970">
                <a:moveTo>
                  <a:pt x="2818603" y="0"/>
                </a:moveTo>
                <a:lnTo>
                  <a:pt x="0" y="0"/>
                </a:lnTo>
                <a:lnTo>
                  <a:pt x="62471" y="13970"/>
                </a:lnTo>
                <a:lnTo>
                  <a:pt x="2769498" y="13970"/>
                </a:lnTo>
                <a:lnTo>
                  <a:pt x="2818603" y="0"/>
                </a:lnTo>
                <a:close/>
              </a:path>
            </a:pathLst>
          </a:custGeom>
          <a:solidFill>
            <a:srgbClr val="7F7F7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5761685" y="379729"/>
            <a:ext cx="2717165" cy="13970"/>
          </a:xfrm>
          <a:custGeom>
            <a:avLst/>
            <a:gdLst/>
            <a:ahLst/>
            <a:cxnLst/>
            <a:rect l="l" t="t" r="r" b="b"/>
            <a:pathLst>
              <a:path w="2717165" h="13970">
                <a:moveTo>
                  <a:pt x="2717170" y="0"/>
                </a:moveTo>
                <a:lnTo>
                  <a:pt x="0" y="0"/>
                </a:lnTo>
                <a:lnTo>
                  <a:pt x="62471" y="13970"/>
                </a:lnTo>
                <a:lnTo>
                  <a:pt x="2668066" y="13970"/>
                </a:lnTo>
                <a:lnTo>
                  <a:pt x="2717170" y="0"/>
                </a:lnTo>
                <a:close/>
              </a:path>
            </a:pathLst>
          </a:custGeom>
          <a:solidFill>
            <a:srgbClr val="7E7E7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5818478" y="392429"/>
            <a:ext cx="2616200" cy="13970"/>
          </a:xfrm>
          <a:custGeom>
            <a:avLst/>
            <a:gdLst/>
            <a:ahLst/>
            <a:cxnLst/>
            <a:rect l="l" t="t" r="r" b="b"/>
            <a:pathLst>
              <a:path w="2616200" h="13970">
                <a:moveTo>
                  <a:pt x="2615737" y="0"/>
                </a:moveTo>
                <a:lnTo>
                  <a:pt x="0" y="0"/>
                </a:lnTo>
                <a:lnTo>
                  <a:pt x="62471" y="13970"/>
                </a:lnTo>
                <a:lnTo>
                  <a:pt x="2566633" y="13970"/>
                </a:lnTo>
                <a:lnTo>
                  <a:pt x="2615737" y="0"/>
                </a:lnTo>
                <a:close/>
              </a:path>
            </a:pathLst>
          </a:custGeom>
          <a:solidFill>
            <a:srgbClr val="7D7D7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5875270" y="405129"/>
            <a:ext cx="2514600" cy="15240"/>
          </a:xfrm>
          <a:custGeom>
            <a:avLst/>
            <a:gdLst/>
            <a:ahLst/>
            <a:cxnLst/>
            <a:rect l="l" t="t" r="r" b="b"/>
            <a:pathLst>
              <a:path w="2514600" h="15240">
                <a:moveTo>
                  <a:pt x="2514305" y="0"/>
                </a:moveTo>
                <a:lnTo>
                  <a:pt x="0" y="0"/>
                </a:lnTo>
                <a:lnTo>
                  <a:pt x="68150" y="15240"/>
                </a:lnTo>
                <a:lnTo>
                  <a:pt x="2460736" y="15240"/>
                </a:lnTo>
                <a:lnTo>
                  <a:pt x="2514305" y="0"/>
                </a:lnTo>
                <a:close/>
              </a:path>
            </a:pathLst>
          </a:custGeom>
          <a:solidFill>
            <a:srgbClr val="7C7C7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5937741" y="419100"/>
            <a:ext cx="2402840" cy="13970"/>
          </a:xfrm>
          <a:custGeom>
            <a:avLst/>
            <a:gdLst/>
            <a:ahLst/>
            <a:cxnLst/>
            <a:rect l="l" t="t" r="r" b="b"/>
            <a:pathLst>
              <a:path w="2402840" h="13970">
                <a:moveTo>
                  <a:pt x="2402729" y="0"/>
                </a:moveTo>
                <a:lnTo>
                  <a:pt x="0" y="0"/>
                </a:lnTo>
                <a:lnTo>
                  <a:pt x="62471" y="13970"/>
                </a:lnTo>
                <a:lnTo>
                  <a:pt x="2353624" y="13970"/>
                </a:lnTo>
                <a:lnTo>
                  <a:pt x="2402729" y="0"/>
                </a:lnTo>
                <a:close/>
              </a:path>
            </a:pathLst>
          </a:custGeom>
          <a:solidFill>
            <a:srgbClr val="7B7B7B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5994534" y="431800"/>
            <a:ext cx="2301875" cy="13970"/>
          </a:xfrm>
          <a:custGeom>
            <a:avLst/>
            <a:gdLst/>
            <a:ahLst/>
            <a:cxnLst/>
            <a:rect l="l" t="t" r="r" b="b"/>
            <a:pathLst>
              <a:path w="2301875" h="13970">
                <a:moveTo>
                  <a:pt x="2301296" y="0"/>
                </a:moveTo>
                <a:lnTo>
                  <a:pt x="0" y="0"/>
                </a:lnTo>
                <a:lnTo>
                  <a:pt x="62471" y="13970"/>
                </a:lnTo>
                <a:lnTo>
                  <a:pt x="2250916" y="13970"/>
                </a:lnTo>
                <a:lnTo>
                  <a:pt x="2256655" y="12700"/>
                </a:lnTo>
                <a:lnTo>
                  <a:pt x="2301296" y="0"/>
                </a:lnTo>
                <a:close/>
              </a:path>
            </a:pathLst>
          </a:custGeom>
          <a:solidFill>
            <a:srgbClr val="7A7A7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6051326" y="444500"/>
            <a:ext cx="2200275" cy="13970"/>
          </a:xfrm>
          <a:custGeom>
            <a:avLst/>
            <a:gdLst/>
            <a:ahLst/>
            <a:cxnLst/>
            <a:rect l="l" t="t" r="r" b="b"/>
            <a:pathLst>
              <a:path w="2200275" h="13970">
                <a:moveTo>
                  <a:pt x="2199863" y="0"/>
                </a:moveTo>
                <a:lnTo>
                  <a:pt x="0" y="0"/>
                </a:lnTo>
                <a:lnTo>
                  <a:pt x="62471" y="13970"/>
                </a:lnTo>
                <a:lnTo>
                  <a:pt x="2136729" y="13970"/>
                </a:lnTo>
                <a:lnTo>
                  <a:pt x="2199863" y="0"/>
                </a:lnTo>
                <a:close/>
              </a:path>
            </a:pathLst>
          </a:custGeom>
          <a:solidFill>
            <a:srgbClr val="79797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6108118" y="457200"/>
            <a:ext cx="2085975" cy="13970"/>
          </a:xfrm>
          <a:custGeom>
            <a:avLst/>
            <a:gdLst/>
            <a:ahLst/>
            <a:cxnLst/>
            <a:rect l="l" t="t" r="r" b="b"/>
            <a:pathLst>
              <a:path w="2085975" h="13970">
                <a:moveTo>
                  <a:pt x="2085677" y="0"/>
                </a:moveTo>
                <a:lnTo>
                  <a:pt x="0" y="0"/>
                </a:lnTo>
                <a:lnTo>
                  <a:pt x="62471" y="13970"/>
                </a:lnTo>
                <a:lnTo>
                  <a:pt x="2022543" y="13970"/>
                </a:lnTo>
                <a:lnTo>
                  <a:pt x="2085677" y="0"/>
                </a:lnTo>
                <a:close/>
              </a:path>
            </a:pathLst>
          </a:custGeom>
          <a:solidFill>
            <a:srgbClr val="78787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6164910" y="469900"/>
            <a:ext cx="1971675" cy="15240"/>
          </a:xfrm>
          <a:custGeom>
            <a:avLst/>
            <a:gdLst/>
            <a:ahLst/>
            <a:cxnLst/>
            <a:rect l="l" t="t" r="r" b="b"/>
            <a:pathLst>
              <a:path w="1971675" h="15240">
                <a:moveTo>
                  <a:pt x="1971490" y="0"/>
                </a:moveTo>
                <a:lnTo>
                  <a:pt x="0" y="0"/>
                </a:lnTo>
                <a:lnTo>
                  <a:pt x="68150" y="15239"/>
                </a:lnTo>
                <a:lnTo>
                  <a:pt x="1902617" y="15239"/>
                </a:lnTo>
                <a:lnTo>
                  <a:pt x="1971490" y="0"/>
                </a:lnTo>
                <a:close/>
              </a:path>
            </a:pathLst>
          </a:custGeom>
          <a:solidFill>
            <a:srgbClr val="777777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6227382" y="483869"/>
            <a:ext cx="1845945" cy="13970"/>
          </a:xfrm>
          <a:custGeom>
            <a:avLst/>
            <a:gdLst/>
            <a:ahLst/>
            <a:cxnLst/>
            <a:rect l="l" t="t" r="r" b="b"/>
            <a:pathLst>
              <a:path w="1845945" h="13970">
                <a:moveTo>
                  <a:pt x="1845885" y="0"/>
                </a:moveTo>
                <a:lnTo>
                  <a:pt x="0" y="0"/>
                </a:lnTo>
                <a:lnTo>
                  <a:pt x="62471" y="13969"/>
                </a:lnTo>
                <a:lnTo>
                  <a:pt x="1782751" y="13969"/>
                </a:lnTo>
                <a:lnTo>
                  <a:pt x="1845885" y="0"/>
                </a:lnTo>
                <a:close/>
              </a:path>
            </a:pathLst>
          </a:custGeom>
          <a:solidFill>
            <a:srgbClr val="76767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6284174" y="496569"/>
            <a:ext cx="1732280" cy="13970"/>
          </a:xfrm>
          <a:custGeom>
            <a:avLst/>
            <a:gdLst/>
            <a:ahLst/>
            <a:cxnLst/>
            <a:rect l="l" t="t" r="r" b="b"/>
            <a:pathLst>
              <a:path w="1732279" h="13970">
                <a:moveTo>
                  <a:pt x="1731699" y="0"/>
                </a:moveTo>
                <a:lnTo>
                  <a:pt x="0" y="0"/>
                </a:lnTo>
                <a:lnTo>
                  <a:pt x="34075" y="7619"/>
                </a:lnTo>
                <a:lnTo>
                  <a:pt x="72823" y="13969"/>
                </a:lnTo>
                <a:lnTo>
                  <a:pt x="1668565" y="13969"/>
                </a:lnTo>
                <a:lnTo>
                  <a:pt x="1731699" y="0"/>
                </a:lnTo>
                <a:close/>
              </a:path>
            </a:pathLst>
          </a:custGeom>
          <a:solidFill>
            <a:srgbClr val="75757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6349248" y="509269"/>
            <a:ext cx="1609725" cy="13970"/>
          </a:xfrm>
          <a:custGeom>
            <a:avLst/>
            <a:gdLst/>
            <a:ahLst/>
            <a:cxnLst/>
            <a:rect l="l" t="t" r="r" b="b"/>
            <a:pathLst>
              <a:path w="1609725" h="13970">
                <a:moveTo>
                  <a:pt x="1609231" y="0"/>
                </a:moveTo>
                <a:lnTo>
                  <a:pt x="0" y="0"/>
                </a:lnTo>
                <a:lnTo>
                  <a:pt x="85245" y="13969"/>
                </a:lnTo>
                <a:lnTo>
                  <a:pt x="1528530" y="13969"/>
                </a:lnTo>
                <a:lnTo>
                  <a:pt x="1603491" y="1269"/>
                </a:lnTo>
                <a:lnTo>
                  <a:pt x="1609231" y="0"/>
                </a:lnTo>
                <a:close/>
              </a:path>
            </a:pathLst>
          </a:custGeom>
          <a:solidFill>
            <a:srgbClr val="74747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6426744" y="521969"/>
            <a:ext cx="1458595" cy="13970"/>
          </a:xfrm>
          <a:custGeom>
            <a:avLst/>
            <a:gdLst/>
            <a:ahLst/>
            <a:cxnLst/>
            <a:rect l="l" t="t" r="r" b="b"/>
            <a:pathLst>
              <a:path w="1458595" h="13970">
                <a:moveTo>
                  <a:pt x="1458530" y="0"/>
                </a:moveTo>
                <a:lnTo>
                  <a:pt x="0" y="0"/>
                </a:lnTo>
                <a:lnTo>
                  <a:pt x="85245" y="13969"/>
                </a:lnTo>
                <a:lnTo>
                  <a:pt x="1376073" y="13969"/>
                </a:lnTo>
                <a:lnTo>
                  <a:pt x="1458530" y="0"/>
                </a:lnTo>
                <a:close/>
              </a:path>
            </a:pathLst>
          </a:custGeom>
          <a:solidFill>
            <a:srgbClr val="73737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6511990" y="535940"/>
            <a:ext cx="1290955" cy="13970"/>
          </a:xfrm>
          <a:custGeom>
            <a:avLst/>
            <a:gdLst/>
            <a:ahLst/>
            <a:cxnLst/>
            <a:rect l="l" t="t" r="r" b="b"/>
            <a:pathLst>
              <a:path w="1290954" h="13970">
                <a:moveTo>
                  <a:pt x="1290828" y="0"/>
                </a:moveTo>
                <a:lnTo>
                  <a:pt x="0" y="0"/>
                </a:lnTo>
                <a:lnTo>
                  <a:pt x="85245" y="13970"/>
                </a:lnTo>
                <a:lnTo>
                  <a:pt x="1208371" y="13970"/>
                </a:lnTo>
                <a:lnTo>
                  <a:pt x="1290828" y="0"/>
                </a:lnTo>
                <a:close/>
              </a:path>
            </a:pathLst>
          </a:custGeom>
          <a:solidFill>
            <a:srgbClr val="727272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6589485" y="548640"/>
            <a:ext cx="1138555" cy="13970"/>
          </a:xfrm>
          <a:custGeom>
            <a:avLst/>
            <a:gdLst/>
            <a:ahLst/>
            <a:cxnLst/>
            <a:rect l="l" t="t" r="r" b="b"/>
            <a:pathLst>
              <a:path w="1138554" h="13970">
                <a:moveTo>
                  <a:pt x="1138371" y="0"/>
                </a:moveTo>
                <a:lnTo>
                  <a:pt x="0" y="0"/>
                </a:lnTo>
                <a:lnTo>
                  <a:pt x="85245" y="13970"/>
                </a:lnTo>
                <a:lnTo>
                  <a:pt x="1055914" y="13970"/>
                </a:lnTo>
                <a:lnTo>
                  <a:pt x="1138371" y="0"/>
                </a:lnTo>
                <a:close/>
              </a:path>
            </a:pathLst>
          </a:custGeom>
          <a:solidFill>
            <a:srgbClr val="71717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6666981" y="561340"/>
            <a:ext cx="986155" cy="13970"/>
          </a:xfrm>
          <a:custGeom>
            <a:avLst/>
            <a:gdLst/>
            <a:ahLst/>
            <a:cxnLst/>
            <a:rect l="l" t="t" r="r" b="b"/>
            <a:pathLst>
              <a:path w="986154" h="13970">
                <a:moveTo>
                  <a:pt x="985914" y="0"/>
                </a:moveTo>
                <a:lnTo>
                  <a:pt x="0" y="0"/>
                </a:lnTo>
                <a:lnTo>
                  <a:pt x="30998" y="5080"/>
                </a:lnTo>
                <a:lnTo>
                  <a:pt x="127306" y="13970"/>
                </a:lnTo>
                <a:lnTo>
                  <a:pt x="853450" y="13970"/>
                </a:lnTo>
                <a:lnTo>
                  <a:pt x="978418" y="1270"/>
                </a:lnTo>
                <a:lnTo>
                  <a:pt x="985914" y="0"/>
                </a:lnTo>
                <a:close/>
              </a:path>
            </a:pathLst>
          </a:custGeom>
          <a:solidFill>
            <a:srgbClr val="70707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6780530" y="574040"/>
            <a:ext cx="752475" cy="13970"/>
          </a:xfrm>
          <a:custGeom>
            <a:avLst/>
            <a:gdLst/>
            <a:ahLst/>
            <a:cxnLst/>
            <a:rect l="l" t="t" r="r" b="b"/>
            <a:pathLst>
              <a:path w="752475" h="13970">
                <a:moveTo>
                  <a:pt x="752398" y="0"/>
                </a:moveTo>
                <a:lnTo>
                  <a:pt x="0" y="0"/>
                </a:lnTo>
                <a:lnTo>
                  <a:pt x="151341" y="13970"/>
                </a:lnTo>
                <a:lnTo>
                  <a:pt x="614934" y="13970"/>
                </a:lnTo>
                <a:lnTo>
                  <a:pt x="752398" y="0"/>
                </a:lnTo>
                <a:close/>
              </a:path>
            </a:pathLst>
          </a:custGeom>
          <a:solidFill>
            <a:srgbClr val="6F6F6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6959384" y="586739"/>
            <a:ext cx="411480" cy="12700"/>
          </a:xfrm>
          <a:custGeom>
            <a:avLst/>
            <a:gdLst/>
            <a:ahLst/>
            <a:cxnLst/>
            <a:rect l="l" t="t" r="r" b="b"/>
            <a:pathLst>
              <a:path w="411479" h="12700">
                <a:moveTo>
                  <a:pt x="411086" y="0"/>
                </a:moveTo>
                <a:lnTo>
                  <a:pt x="0" y="0"/>
                </a:lnTo>
                <a:lnTo>
                  <a:pt x="0" y="7620"/>
                </a:lnTo>
                <a:lnTo>
                  <a:pt x="55029" y="7620"/>
                </a:lnTo>
                <a:lnTo>
                  <a:pt x="55029" y="10160"/>
                </a:lnTo>
                <a:lnTo>
                  <a:pt x="144360" y="10160"/>
                </a:lnTo>
                <a:lnTo>
                  <a:pt x="144360" y="12700"/>
                </a:lnTo>
                <a:lnTo>
                  <a:pt x="258330" y="12700"/>
                </a:lnTo>
                <a:lnTo>
                  <a:pt x="258330" y="10160"/>
                </a:lnTo>
                <a:lnTo>
                  <a:pt x="335178" y="10160"/>
                </a:lnTo>
                <a:lnTo>
                  <a:pt x="335178" y="7620"/>
                </a:lnTo>
                <a:lnTo>
                  <a:pt x="411086" y="7620"/>
                </a:lnTo>
                <a:lnTo>
                  <a:pt x="411086" y="0"/>
                </a:lnTo>
                <a:close/>
              </a:path>
            </a:pathLst>
          </a:custGeom>
          <a:solidFill>
            <a:srgbClr val="6E6E6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3810" y="203200"/>
            <a:ext cx="9140190" cy="647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073150"/>
            <a:ext cx="3330575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240" y="1967229"/>
            <a:ext cx="8091170" cy="398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oapui.org/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13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soapui.org/Working-with-soapUI/point-and-click-testing.html" TargetMode="External"/><Relationship Id="rId3" Type="http://schemas.openxmlformats.org/officeDocument/2006/relationships/image" Target="../media/image1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4592320"/>
            <a:ext cx="3108960" cy="208661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u="heavy" sz="2800" spc="-13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TEAM</a:t>
            </a:r>
            <a:r>
              <a:rPr dirty="0" u="heavy" sz="2800" spc="-4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8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20700"/>
              </a:lnSpc>
              <a:spcBef>
                <a:spcPts val="5"/>
              </a:spcBef>
            </a:pPr>
            <a:r>
              <a:rPr dirty="0" sz="2800" spc="95">
                <a:solidFill>
                  <a:srgbClr val="FFFFFF"/>
                </a:solidFill>
                <a:latin typeface="Times New Roman"/>
                <a:cs typeface="Times New Roman"/>
              </a:rPr>
              <a:t>Praveen </a:t>
            </a:r>
            <a:r>
              <a:rPr dirty="0" sz="2800" spc="25">
                <a:solidFill>
                  <a:srgbClr val="FFFFFF"/>
                </a:solidFill>
                <a:latin typeface="Times New Roman"/>
                <a:cs typeface="Times New Roman"/>
              </a:rPr>
              <a:t>Allaka  </a:t>
            </a:r>
            <a:r>
              <a:rPr dirty="0" sz="2800" spc="100">
                <a:solidFill>
                  <a:srgbClr val="FFFFFF"/>
                </a:solidFill>
                <a:latin typeface="Times New Roman"/>
                <a:cs typeface="Times New Roman"/>
              </a:rPr>
              <a:t>Ganesh</a:t>
            </a:r>
            <a:r>
              <a:rPr dirty="0" sz="28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Times New Roman"/>
                <a:cs typeface="Times New Roman"/>
              </a:rPr>
              <a:t>Gangarajula  </a:t>
            </a:r>
            <a:r>
              <a:rPr dirty="0" sz="2800" spc="130">
                <a:solidFill>
                  <a:srgbClr val="FFFFFF"/>
                </a:solidFill>
                <a:latin typeface="Times New Roman"/>
                <a:cs typeface="Times New Roman"/>
              </a:rPr>
              <a:t>Poonam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Times New Roman"/>
                <a:cs typeface="Times New Roman"/>
              </a:rPr>
              <a:t>Bhoite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838200"/>
            <a:ext cx="10668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5124450"/>
            <a:ext cx="5327650" cy="7620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dirty="0" baseline="7309" sz="2850" spc="-585">
                <a:solidFill>
                  <a:srgbClr val="959595"/>
                </a:solidFill>
                <a:latin typeface="UnDotum"/>
                <a:cs typeface="UnDotum"/>
              </a:rPr>
              <a:t> </a:t>
            </a:r>
            <a:r>
              <a:rPr dirty="0" sz="2000" spc="-30" i="1">
                <a:latin typeface="Trebuchet MS"/>
                <a:cs typeface="Trebuchet MS"/>
              </a:rPr>
              <a:t>For </a:t>
            </a:r>
            <a:r>
              <a:rPr dirty="0" sz="2000" spc="-70" i="1">
                <a:latin typeface="Trebuchet MS"/>
                <a:cs typeface="Trebuchet MS"/>
              </a:rPr>
              <a:t>more information, </a:t>
            </a:r>
            <a:r>
              <a:rPr dirty="0" sz="2000" spc="-55" i="1">
                <a:latin typeface="Trebuchet MS"/>
                <a:cs typeface="Trebuchet MS"/>
              </a:rPr>
              <a:t>do</a:t>
            </a:r>
            <a:r>
              <a:rPr dirty="0" sz="2000" spc="-459" i="1">
                <a:latin typeface="Trebuchet MS"/>
                <a:cs typeface="Trebuchet MS"/>
              </a:rPr>
              <a:t> </a:t>
            </a:r>
            <a:r>
              <a:rPr dirty="0" sz="2000" spc="-85" i="1">
                <a:latin typeface="Trebuchet MS"/>
                <a:cs typeface="Trebuchet MS"/>
              </a:rPr>
              <a:t>visit:-</a:t>
            </a:r>
            <a:endParaRPr sz="2000">
              <a:latin typeface="Trebuchet MS"/>
              <a:cs typeface="Trebuchet MS"/>
            </a:endParaRPr>
          </a:p>
          <a:p>
            <a:pPr marL="2832100">
              <a:lnSpc>
                <a:spcPct val="100000"/>
              </a:lnSpc>
              <a:spcBef>
                <a:spcPts val="500"/>
              </a:spcBef>
            </a:pPr>
            <a:r>
              <a:rPr dirty="0" sz="2000" spc="-100" i="1">
                <a:solidFill>
                  <a:srgbClr val="5E5E5E"/>
                </a:solidFill>
                <a:latin typeface="Trebuchet MS"/>
                <a:cs typeface="Trebuchet MS"/>
                <a:hlinkClick r:id="rId2"/>
              </a:rPr>
              <a:t>http://www.soapui.org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0" y="4953000"/>
            <a:ext cx="12954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262445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35"/>
              <a:t>Questions</a:t>
            </a:r>
          </a:p>
        </p:txBody>
      </p:sp>
      <p:sp>
        <p:nvSpPr>
          <p:cNvPr id="5" name="object 5"/>
          <p:cNvSpPr/>
          <p:nvPr/>
        </p:nvSpPr>
        <p:spPr>
          <a:xfrm>
            <a:off x="3048000" y="685800"/>
            <a:ext cx="1676400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429259"/>
            </a:xfrm>
            <a:custGeom>
              <a:avLst/>
              <a:gdLst/>
              <a:ahLst/>
              <a:cxnLst/>
              <a:rect l="l" t="t" r="r" b="b"/>
              <a:pathLst>
                <a:path w="9144000" h="429259">
                  <a:moveTo>
                    <a:pt x="5704903" y="429260"/>
                  </a:moveTo>
                  <a:lnTo>
                    <a:pt x="5275580" y="342900"/>
                  </a:lnTo>
                  <a:lnTo>
                    <a:pt x="5146472" y="311150"/>
                  </a:lnTo>
                  <a:lnTo>
                    <a:pt x="4774654" y="219710"/>
                  </a:lnTo>
                  <a:lnTo>
                    <a:pt x="4692027" y="199390"/>
                  </a:lnTo>
                  <a:lnTo>
                    <a:pt x="4495800" y="151130"/>
                  </a:lnTo>
                  <a:lnTo>
                    <a:pt x="4207510" y="63500"/>
                  </a:lnTo>
                  <a:lnTo>
                    <a:pt x="4102100" y="25400"/>
                  </a:lnTo>
                  <a:lnTo>
                    <a:pt x="4043476" y="0"/>
                  </a:lnTo>
                  <a:lnTo>
                    <a:pt x="0" y="0"/>
                  </a:lnTo>
                  <a:lnTo>
                    <a:pt x="0" y="199390"/>
                  </a:lnTo>
                  <a:lnTo>
                    <a:pt x="0" y="219710"/>
                  </a:lnTo>
                  <a:lnTo>
                    <a:pt x="0" y="429260"/>
                  </a:lnTo>
                  <a:lnTo>
                    <a:pt x="1386878" y="429260"/>
                  </a:lnTo>
                  <a:lnTo>
                    <a:pt x="1549400" y="391160"/>
                  </a:lnTo>
                  <a:lnTo>
                    <a:pt x="1931670" y="335280"/>
                  </a:lnTo>
                  <a:lnTo>
                    <a:pt x="2352040" y="311150"/>
                  </a:lnTo>
                  <a:lnTo>
                    <a:pt x="2824480" y="311150"/>
                  </a:lnTo>
                  <a:lnTo>
                    <a:pt x="3370580" y="345452"/>
                  </a:lnTo>
                  <a:lnTo>
                    <a:pt x="4110659" y="429260"/>
                  </a:lnTo>
                  <a:lnTo>
                    <a:pt x="5704903" y="429260"/>
                  </a:lnTo>
                  <a:close/>
                </a:path>
                <a:path w="9144000" h="429259">
                  <a:moveTo>
                    <a:pt x="9144000" y="80010"/>
                  </a:moveTo>
                  <a:lnTo>
                    <a:pt x="8821026" y="199390"/>
                  </a:lnTo>
                  <a:lnTo>
                    <a:pt x="8766061" y="219710"/>
                  </a:lnTo>
                  <a:lnTo>
                    <a:pt x="8759190" y="222250"/>
                  </a:lnTo>
                  <a:lnTo>
                    <a:pt x="8505190" y="303530"/>
                  </a:lnTo>
                  <a:lnTo>
                    <a:pt x="8220710" y="384810"/>
                  </a:lnTo>
                  <a:lnTo>
                    <a:pt x="8031988" y="429260"/>
                  </a:lnTo>
                  <a:lnTo>
                    <a:pt x="8828202" y="429260"/>
                  </a:lnTo>
                  <a:lnTo>
                    <a:pt x="8879840" y="416560"/>
                  </a:lnTo>
                  <a:lnTo>
                    <a:pt x="9052560" y="365760"/>
                  </a:lnTo>
                  <a:lnTo>
                    <a:pt x="9144000" y="333362"/>
                  </a:lnTo>
                  <a:lnTo>
                    <a:pt x="9144000" y="219710"/>
                  </a:lnTo>
                  <a:lnTo>
                    <a:pt x="9144000" y="199390"/>
                  </a:lnTo>
                  <a:lnTo>
                    <a:pt x="9144000" y="80010"/>
                  </a:lnTo>
                  <a:close/>
                </a:path>
              </a:pathLst>
            </a:custGeom>
            <a:solidFill>
              <a:srgbClr val="868686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07669"/>
              <a:ext cx="8910320" cy="229870"/>
            </a:xfrm>
            <a:custGeom>
              <a:avLst/>
              <a:gdLst/>
              <a:ahLst/>
              <a:cxnLst/>
              <a:rect l="l" t="t" r="r" b="b"/>
              <a:pathLst>
                <a:path w="8910320" h="229870">
                  <a:moveTo>
                    <a:pt x="1478974" y="0"/>
                  </a:moveTo>
                  <a:lnTo>
                    <a:pt x="0" y="0"/>
                  </a:lnTo>
                  <a:lnTo>
                    <a:pt x="0" y="229869"/>
                  </a:lnTo>
                  <a:lnTo>
                    <a:pt x="736224" y="229869"/>
                  </a:lnTo>
                  <a:lnTo>
                    <a:pt x="892810" y="166369"/>
                  </a:lnTo>
                  <a:lnTo>
                    <a:pt x="1202690" y="64769"/>
                  </a:lnTo>
                  <a:lnTo>
                    <a:pt x="1478974" y="0"/>
                  </a:lnTo>
                  <a:close/>
                </a:path>
                <a:path w="8910320" h="229870">
                  <a:moveTo>
                    <a:pt x="5597579" y="0"/>
                  </a:moveTo>
                  <a:lnTo>
                    <a:pt x="3920039" y="0"/>
                  </a:lnTo>
                  <a:lnTo>
                    <a:pt x="5803900" y="213359"/>
                  </a:lnTo>
                  <a:lnTo>
                    <a:pt x="5990723" y="229869"/>
                  </a:lnTo>
                  <a:lnTo>
                    <a:pt x="7688346" y="229869"/>
                  </a:lnTo>
                  <a:lnTo>
                    <a:pt x="8013700" y="187959"/>
                  </a:lnTo>
                  <a:lnTo>
                    <a:pt x="8130760" y="167639"/>
                  </a:lnTo>
                  <a:lnTo>
                    <a:pt x="6934200" y="167639"/>
                  </a:lnTo>
                  <a:lnTo>
                    <a:pt x="6573520" y="148589"/>
                  </a:lnTo>
                  <a:lnTo>
                    <a:pt x="6159500" y="99059"/>
                  </a:lnTo>
                  <a:lnTo>
                    <a:pt x="5717540" y="24129"/>
                  </a:lnTo>
                  <a:lnTo>
                    <a:pt x="5597579" y="0"/>
                  </a:lnTo>
                  <a:close/>
                </a:path>
                <a:path w="8910320" h="229870">
                  <a:moveTo>
                    <a:pt x="8910066" y="0"/>
                  </a:moveTo>
                  <a:lnTo>
                    <a:pt x="8123655" y="0"/>
                  </a:lnTo>
                  <a:lnTo>
                    <a:pt x="7913370" y="49529"/>
                  </a:lnTo>
                  <a:lnTo>
                    <a:pt x="7590790" y="111759"/>
                  </a:lnTo>
                  <a:lnTo>
                    <a:pt x="7261859" y="151129"/>
                  </a:lnTo>
                  <a:lnTo>
                    <a:pt x="6934200" y="167639"/>
                  </a:lnTo>
                  <a:lnTo>
                    <a:pt x="8130760" y="167639"/>
                  </a:lnTo>
                  <a:lnTo>
                    <a:pt x="8350250" y="129539"/>
                  </a:lnTo>
                  <a:lnTo>
                    <a:pt x="8642350" y="67309"/>
                  </a:lnTo>
                  <a:lnTo>
                    <a:pt x="8879840" y="8889"/>
                  </a:lnTo>
                  <a:lnTo>
                    <a:pt x="8910066" y="0"/>
                  </a:lnTo>
                  <a:close/>
                </a:path>
              </a:pathLst>
            </a:custGeom>
            <a:solidFill>
              <a:srgbClr val="858585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617219"/>
              <a:ext cx="7846695" cy="228600"/>
            </a:xfrm>
            <a:custGeom>
              <a:avLst/>
              <a:gdLst/>
              <a:ahLst/>
              <a:cxnLst/>
              <a:rect l="l" t="t" r="r" b="b"/>
              <a:pathLst>
                <a:path w="7846695" h="228600">
                  <a:moveTo>
                    <a:pt x="78633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5223" y="228600"/>
                  </a:lnTo>
                  <a:lnTo>
                    <a:pt x="374650" y="189229"/>
                  </a:lnTo>
                  <a:lnTo>
                    <a:pt x="617220" y="68579"/>
                  </a:lnTo>
                  <a:lnTo>
                    <a:pt x="786332" y="0"/>
                  </a:lnTo>
                  <a:close/>
                </a:path>
                <a:path w="7846695" h="228600">
                  <a:moveTo>
                    <a:pt x="7846093" y="0"/>
                  </a:moveTo>
                  <a:lnTo>
                    <a:pt x="5770259" y="0"/>
                  </a:lnTo>
                  <a:lnTo>
                    <a:pt x="5803900" y="3809"/>
                  </a:lnTo>
                  <a:lnTo>
                    <a:pt x="6350000" y="52069"/>
                  </a:lnTo>
                  <a:lnTo>
                    <a:pt x="6819900" y="72389"/>
                  </a:lnTo>
                  <a:lnTo>
                    <a:pt x="7239000" y="60959"/>
                  </a:lnTo>
                  <a:lnTo>
                    <a:pt x="7639050" y="26669"/>
                  </a:lnTo>
                  <a:lnTo>
                    <a:pt x="7846093" y="0"/>
                  </a:lnTo>
                  <a:close/>
                </a:path>
              </a:pathLst>
            </a:custGeom>
            <a:solidFill>
              <a:srgbClr val="848484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825500"/>
              <a:ext cx="341630" cy="203200"/>
            </a:xfrm>
            <a:custGeom>
              <a:avLst/>
              <a:gdLst/>
              <a:ahLst/>
              <a:cxnLst/>
              <a:rect l="l" t="t" r="r" b="b"/>
              <a:pathLst>
                <a:path w="341630" h="203200">
                  <a:moveTo>
                    <a:pt x="341056" y="0"/>
                  </a:moveTo>
                  <a:lnTo>
                    <a:pt x="0" y="0"/>
                  </a:lnTo>
                  <a:lnTo>
                    <a:pt x="0" y="202739"/>
                  </a:lnTo>
                  <a:lnTo>
                    <a:pt x="166370" y="99060"/>
                  </a:lnTo>
                  <a:lnTo>
                    <a:pt x="341056" y="0"/>
                  </a:lnTo>
                  <a:close/>
                </a:path>
              </a:pathLst>
            </a:custGeom>
            <a:solidFill>
              <a:srgbClr val="838383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03318" y="0"/>
              <a:ext cx="4740910" cy="17780"/>
            </a:xfrm>
            <a:custGeom>
              <a:avLst/>
              <a:gdLst/>
              <a:ahLst/>
              <a:cxnLst/>
              <a:rect l="l" t="t" r="r" b="b"/>
              <a:pathLst>
                <a:path w="4740909" h="17780">
                  <a:moveTo>
                    <a:pt x="4740681" y="0"/>
                  </a:moveTo>
                  <a:lnTo>
                    <a:pt x="0" y="0"/>
                  </a:lnTo>
                  <a:lnTo>
                    <a:pt x="14541" y="5080"/>
                  </a:lnTo>
                  <a:lnTo>
                    <a:pt x="50914" y="17780"/>
                  </a:lnTo>
                  <a:lnTo>
                    <a:pt x="4740681" y="17780"/>
                  </a:lnTo>
                  <a:lnTo>
                    <a:pt x="4740681" y="5080"/>
                  </a:lnTo>
                  <a:lnTo>
                    <a:pt x="4740681" y="3810"/>
                  </a:lnTo>
                  <a:lnTo>
                    <a:pt x="4740681" y="0"/>
                  </a:lnTo>
                  <a:close/>
                </a:path>
              </a:pathLst>
            </a:custGeom>
            <a:solidFill>
              <a:srgbClr val="9B9B9B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0599" y="16509"/>
              <a:ext cx="4693920" cy="13970"/>
            </a:xfrm>
            <a:custGeom>
              <a:avLst/>
              <a:gdLst/>
              <a:ahLst/>
              <a:cxnLst/>
              <a:rect l="l" t="t" r="r" b="b"/>
              <a:pathLst>
                <a:path w="4693920" h="13970">
                  <a:moveTo>
                    <a:pt x="4693400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4693400" y="13970"/>
                  </a:lnTo>
                  <a:lnTo>
                    <a:pt x="4693400" y="0"/>
                  </a:lnTo>
                  <a:close/>
                </a:path>
              </a:pathLst>
            </a:custGeom>
            <a:solidFill>
              <a:srgbClr val="9A9A9A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90593" y="30479"/>
              <a:ext cx="4653915" cy="26670"/>
            </a:xfrm>
            <a:custGeom>
              <a:avLst/>
              <a:gdLst/>
              <a:ahLst/>
              <a:cxnLst/>
              <a:rect l="l" t="t" r="r" b="b"/>
              <a:pathLst>
                <a:path w="4653915" h="26669">
                  <a:moveTo>
                    <a:pt x="4653407" y="0"/>
                  </a:moveTo>
                  <a:lnTo>
                    <a:pt x="0" y="0"/>
                  </a:lnTo>
                  <a:lnTo>
                    <a:pt x="40005" y="13970"/>
                  </a:lnTo>
                  <a:lnTo>
                    <a:pt x="50927" y="17780"/>
                  </a:lnTo>
                  <a:lnTo>
                    <a:pt x="80175" y="26670"/>
                  </a:lnTo>
                  <a:lnTo>
                    <a:pt x="4653407" y="26670"/>
                  </a:lnTo>
                  <a:lnTo>
                    <a:pt x="4653407" y="13970"/>
                  </a:lnTo>
                  <a:lnTo>
                    <a:pt x="4653407" y="12700"/>
                  </a:lnTo>
                  <a:lnTo>
                    <a:pt x="4653407" y="0"/>
                  </a:lnTo>
                  <a:close/>
                </a:path>
              </a:pathLst>
            </a:custGeom>
            <a:solidFill>
              <a:srgbClr val="999999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66592" y="55880"/>
              <a:ext cx="4577715" cy="13970"/>
            </a:xfrm>
            <a:custGeom>
              <a:avLst/>
              <a:gdLst/>
              <a:ahLst/>
              <a:cxnLst/>
              <a:rect l="l" t="t" r="r" b="b"/>
              <a:pathLst>
                <a:path w="4577715" h="13969">
                  <a:moveTo>
                    <a:pt x="457740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77407" y="13970"/>
                  </a:lnTo>
                  <a:lnTo>
                    <a:pt x="4577407" y="0"/>
                  </a:lnTo>
                  <a:close/>
                </a:path>
              </a:pathLst>
            </a:custGeom>
            <a:solidFill>
              <a:srgbClr val="979797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08379" y="68580"/>
              <a:ext cx="4535805" cy="13970"/>
            </a:xfrm>
            <a:custGeom>
              <a:avLst/>
              <a:gdLst/>
              <a:ahLst/>
              <a:cxnLst/>
              <a:rect l="l" t="t" r="r" b="b"/>
              <a:pathLst>
                <a:path w="4535805" h="13969">
                  <a:moveTo>
                    <a:pt x="453562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535620" y="13970"/>
                  </a:lnTo>
                  <a:lnTo>
                    <a:pt x="4535620" y="0"/>
                  </a:lnTo>
                  <a:close/>
                </a:path>
              </a:pathLst>
            </a:custGeom>
            <a:solidFill>
              <a:srgbClr val="969696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50166" y="81280"/>
              <a:ext cx="4493895" cy="13970"/>
            </a:xfrm>
            <a:custGeom>
              <a:avLst/>
              <a:gdLst/>
              <a:ahLst/>
              <a:cxnLst/>
              <a:rect l="l" t="t" r="r" b="b"/>
              <a:pathLst>
                <a:path w="4493895" h="13969">
                  <a:moveTo>
                    <a:pt x="4493833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93833" y="13970"/>
                  </a:lnTo>
                  <a:lnTo>
                    <a:pt x="4493833" y="0"/>
                  </a:lnTo>
                  <a:close/>
                </a:path>
              </a:pathLst>
            </a:custGeom>
            <a:solidFill>
              <a:srgbClr val="959595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96132" y="95250"/>
              <a:ext cx="4448175" cy="13970"/>
            </a:xfrm>
            <a:custGeom>
              <a:avLst/>
              <a:gdLst/>
              <a:ahLst/>
              <a:cxnLst/>
              <a:rect l="l" t="t" r="r" b="b"/>
              <a:pathLst>
                <a:path w="4448175" h="13969">
                  <a:moveTo>
                    <a:pt x="4447867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47867" y="13970"/>
                  </a:lnTo>
                  <a:lnTo>
                    <a:pt x="4447867" y="0"/>
                  </a:lnTo>
                  <a:close/>
                </a:path>
              </a:pathLst>
            </a:custGeom>
            <a:solidFill>
              <a:srgbClr val="949494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37919" y="107950"/>
              <a:ext cx="4406265" cy="13970"/>
            </a:xfrm>
            <a:custGeom>
              <a:avLst/>
              <a:gdLst/>
              <a:ahLst/>
              <a:cxnLst/>
              <a:rect l="l" t="t" r="r" b="b"/>
              <a:pathLst>
                <a:path w="4406265" h="13969">
                  <a:moveTo>
                    <a:pt x="4406080" y="0"/>
                  </a:moveTo>
                  <a:lnTo>
                    <a:pt x="0" y="0"/>
                  </a:lnTo>
                  <a:lnTo>
                    <a:pt x="45965" y="13970"/>
                  </a:lnTo>
                  <a:lnTo>
                    <a:pt x="4406080" y="13970"/>
                  </a:lnTo>
                  <a:lnTo>
                    <a:pt x="4406080" y="0"/>
                  </a:lnTo>
                  <a:close/>
                </a:path>
              </a:pathLst>
            </a:custGeom>
            <a:solidFill>
              <a:srgbClr val="939393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79706" y="120650"/>
              <a:ext cx="4364355" cy="13970"/>
            </a:xfrm>
            <a:custGeom>
              <a:avLst/>
              <a:gdLst/>
              <a:ahLst/>
              <a:cxnLst/>
              <a:rect l="l" t="t" r="r" b="b"/>
              <a:pathLst>
                <a:path w="4364355" h="13969">
                  <a:moveTo>
                    <a:pt x="4364293" y="0"/>
                  </a:moveTo>
                  <a:lnTo>
                    <a:pt x="0" y="0"/>
                  </a:lnTo>
                  <a:lnTo>
                    <a:pt x="20893" y="6350"/>
                  </a:lnTo>
                  <a:lnTo>
                    <a:pt x="48423" y="13970"/>
                  </a:lnTo>
                  <a:lnTo>
                    <a:pt x="4364293" y="13970"/>
                  </a:lnTo>
                  <a:lnTo>
                    <a:pt x="4364293" y="0"/>
                  </a:lnTo>
                  <a:close/>
                </a:path>
              </a:pathLst>
            </a:custGeom>
            <a:solidFill>
              <a:srgbClr val="929292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23542" y="133350"/>
              <a:ext cx="4320540" cy="13970"/>
            </a:xfrm>
            <a:custGeom>
              <a:avLst/>
              <a:gdLst/>
              <a:ahLst/>
              <a:cxnLst/>
              <a:rect l="l" t="t" r="r" b="b"/>
              <a:pathLst>
                <a:path w="4320540" h="13969">
                  <a:moveTo>
                    <a:pt x="432045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320458" y="13970"/>
                  </a:lnTo>
                  <a:lnTo>
                    <a:pt x="4320458" y="0"/>
                  </a:lnTo>
                  <a:close/>
                </a:path>
              </a:pathLst>
            </a:custGeom>
            <a:solidFill>
              <a:srgbClr val="919191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69425" y="146050"/>
              <a:ext cx="4274820" cy="13970"/>
            </a:xfrm>
            <a:custGeom>
              <a:avLst/>
              <a:gdLst/>
              <a:ahLst/>
              <a:cxnLst/>
              <a:rect l="l" t="t" r="r" b="b"/>
              <a:pathLst>
                <a:path w="4274820" h="13969">
                  <a:moveTo>
                    <a:pt x="427457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74574" y="13970"/>
                  </a:lnTo>
                  <a:lnTo>
                    <a:pt x="4274574" y="0"/>
                  </a:lnTo>
                  <a:close/>
                </a:path>
              </a:pathLst>
            </a:custGeom>
            <a:solidFill>
              <a:srgbClr val="909090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919898" y="160020"/>
              <a:ext cx="4224655" cy="13970"/>
            </a:xfrm>
            <a:custGeom>
              <a:avLst/>
              <a:gdLst/>
              <a:ahLst/>
              <a:cxnLst/>
              <a:rect l="l" t="t" r="r" b="b"/>
              <a:pathLst>
                <a:path w="4224655" h="13969">
                  <a:moveTo>
                    <a:pt x="422410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224101" y="13970"/>
                  </a:lnTo>
                  <a:lnTo>
                    <a:pt x="4224101" y="0"/>
                  </a:lnTo>
                  <a:close/>
                </a:path>
              </a:pathLst>
            </a:custGeom>
            <a:solidFill>
              <a:srgbClr val="8F8F8F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65781" y="172720"/>
              <a:ext cx="4178300" cy="13970"/>
            </a:xfrm>
            <a:custGeom>
              <a:avLst/>
              <a:gdLst/>
              <a:ahLst/>
              <a:cxnLst/>
              <a:rect l="l" t="t" r="r" b="b"/>
              <a:pathLst>
                <a:path w="4178300" h="13969">
                  <a:moveTo>
                    <a:pt x="4178218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78218" y="13970"/>
                  </a:lnTo>
                  <a:lnTo>
                    <a:pt x="4178218" y="0"/>
                  </a:lnTo>
                  <a:close/>
                </a:path>
              </a:pathLst>
            </a:custGeom>
            <a:solidFill>
              <a:srgbClr val="8E8E8E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011665" y="185420"/>
              <a:ext cx="4132579" cy="13970"/>
            </a:xfrm>
            <a:custGeom>
              <a:avLst/>
              <a:gdLst/>
              <a:ahLst/>
              <a:cxnLst/>
              <a:rect l="l" t="t" r="r" b="b"/>
              <a:pathLst>
                <a:path w="4132579" h="13969">
                  <a:moveTo>
                    <a:pt x="4132334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101085" y="13970"/>
                  </a:lnTo>
                  <a:lnTo>
                    <a:pt x="4132334" y="5079"/>
                  </a:lnTo>
                  <a:lnTo>
                    <a:pt x="4132334" y="0"/>
                  </a:lnTo>
                  <a:close/>
                </a:path>
              </a:pathLst>
            </a:custGeom>
            <a:solidFill>
              <a:srgbClr val="8D8D8D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057549" y="198120"/>
              <a:ext cx="4060190" cy="13970"/>
            </a:xfrm>
            <a:custGeom>
              <a:avLst/>
              <a:gdLst/>
              <a:ahLst/>
              <a:cxnLst/>
              <a:rect l="l" t="t" r="r" b="b"/>
              <a:pathLst>
                <a:path w="4060190" h="13970">
                  <a:moveTo>
                    <a:pt x="40596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4010561" y="13970"/>
                  </a:lnTo>
                  <a:lnTo>
                    <a:pt x="4059666" y="0"/>
                  </a:lnTo>
                  <a:close/>
                </a:path>
              </a:pathLst>
            </a:custGeom>
            <a:solidFill>
              <a:srgbClr val="8C8C8C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03433" y="210820"/>
              <a:ext cx="3969385" cy="13970"/>
            </a:xfrm>
            <a:custGeom>
              <a:avLst/>
              <a:gdLst/>
              <a:ahLst/>
              <a:cxnLst/>
              <a:rect l="l" t="t" r="r" b="b"/>
              <a:pathLst>
                <a:path w="3969384" h="13970">
                  <a:moveTo>
                    <a:pt x="3969141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920037" y="13970"/>
                  </a:lnTo>
                  <a:lnTo>
                    <a:pt x="3969141" y="0"/>
                  </a:lnTo>
                  <a:close/>
                </a:path>
              </a:pathLst>
            </a:custGeom>
            <a:solidFill>
              <a:srgbClr val="8B8B8B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153905" y="224790"/>
              <a:ext cx="3869690" cy="13970"/>
            </a:xfrm>
            <a:custGeom>
              <a:avLst/>
              <a:gdLst/>
              <a:ahLst/>
              <a:cxnLst/>
              <a:rect l="l" t="t" r="r" b="b"/>
              <a:pathLst>
                <a:path w="3869690" h="13970">
                  <a:moveTo>
                    <a:pt x="3869564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820460" y="13969"/>
                  </a:lnTo>
                  <a:lnTo>
                    <a:pt x="3869564" y="0"/>
                  </a:lnTo>
                  <a:close/>
                </a:path>
              </a:pathLst>
            </a:custGeom>
            <a:solidFill>
              <a:srgbClr val="8A8A8A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99789" y="237490"/>
              <a:ext cx="3779520" cy="13970"/>
            </a:xfrm>
            <a:custGeom>
              <a:avLst/>
              <a:gdLst/>
              <a:ahLst/>
              <a:cxnLst/>
              <a:rect l="l" t="t" r="r" b="b"/>
              <a:pathLst>
                <a:path w="3779520" h="13970">
                  <a:moveTo>
                    <a:pt x="3779040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729935" y="13969"/>
                  </a:lnTo>
                  <a:lnTo>
                    <a:pt x="3779040" y="0"/>
                  </a:lnTo>
                  <a:close/>
                </a:path>
              </a:pathLst>
            </a:custGeom>
            <a:solidFill>
              <a:srgbClr val="898989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245673" y="250190"/>
              <a:ext cx="3688715" cy="13970"/>
            </a:xfrm>
            <a:custGeom>
              <a:avLst/>
              <a:gdLst/>
              <a:ahLst/>
              <a:cxnLst/>
              <a:rect l="l" t="t" r="r" b="b"/>
              <a:pathLst>
                <a:path w="3688715" h="13970">
                  <a:moveTo>
                    <a:pt x="3688516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639411" y="13969"/>
                  </a:lnTo>
                  <a:lnTo>
                    <a:pt x="3688516" y="0"/>
                  </a:lnTo>
                  <a:close/>
                </a:path>
              </a:pathLst>
            </a:custGeom>
            <a:solidFill>
              <a:srgbClr val="888888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291557" y="262890"/>
              <a:ext cx="3598545" cy="13970"/>
            </a:xfrm>
            <a:custGeom>
              <a:avLst/>
              <a:gdLst/>
              <a:ahLst/>
              <a:cxnLst/>
              <a:rect l="l" t="t" r="r" b="b"/>
              <a:pathLst>
                <a:path w="3598545" h="13970">
                  <a:moveTo>
                    <a:pt x="3597991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548887" y="13969"/>
                  </a:lnTo>
                  <a:lnTo>
                    <a:pt x="3597991" y="0"/>
                  </a:lnTo>
                  <a:close/>
                </a:path>
              </a:pathLst>
            </a:custGeom>
            <a:solidFill>
              <a:srgbClr val="878787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337441" y="275590"/>
              <a:ext cx="3507740" cy="13970"/>
            </a:xfrm>
            <a:custGeom>
              <a:avLst/>
              <a:gdLst/>
              <a:ahLst/>
              <a:cxnLst/>
              <a:rect l="l" t="t" r="r" b="b"/>
              <a:pathLst>
                <a:path w="3507740" h="13970">
                  <a:moveTo>
                    <a:pt x="3507467" y="0"/>
                  </a:moveTo>
                  <a:lnTo>
                    <a:pt x="0" y="0"/>
                  </a:lnTo>
                  <a:lnTo>
                    <a:pt x="50472" y="13969"/>
                  </a:lnTo>
                  <a:lnTo>
                    <a:pt x="3458362" y="13969"/>
                  </a:lnTo>
                  <a:lnTo>
                    <a:pt x="3507467" y="0"/>
                  </a:lnTo>
                  <a:close/>
                </a:path>
              </a:pathLst>
            </a:custGeom>
            <a:solidFill>
              <a:srgbClr val="868686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87913" y="289559"/>
              <a:ext cx="3408045" cy="13970"/>
            </a:xfrm>
            <a:custGeom>
              <a:avLst/>
              <a:gdLst/>
              <a:ahLst/>
              <a:cxnLst/>
              <a:rect l="l" t="t" r="r" b="b"/>
              <a:pathLst>
                <a:path w="3408045" h="13970">
                  <a:moveTo>
                    <a:pt x="3407890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358786" y="13970"/>
                  </a:lnTo>
                  <a:lnTo>
                    <a:pt x="3407890" y="0"/>
                  </a:lnTo>
                  <a:close/>
                </a:path>
              </a:pathLst>
            </a:custGeom>
            <a:solidFill>
              <a:srgbClr val="858585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433797" y="302259"/>
              <a:ext cx="3317875" cy="13970"/>
            </a:xfrm>
            <a:custGeom>
              <a:avLst/>
              <a:gdLst/>
              <a:ahLst/>
              <a:cxnLst/>
              <a:rect l="l" t="t" r="r" b="b"/>
              <a:pathLst>
                <a:path w="3317875" h="13970">
                  <a:moveTo>
                    <a:pt x="3317366" y="0"/>
                  </a:moveTo>
                  <a:lnTo>
                    <a:pt x="0" y="0"/>
                  </a:lnTo>
                  <a:lnTo>
                    <a:pt x="50472" y="13970"/>
                  </a:lnTo>
                  <a:lnTo>
                    <a:pt x="3268261" y="13970"/>
                  </a:lnTo>
                  <a:lnTo>
                    <a:pt x="3317366" y="0"/>
                  </a:lnTo>
                  <a:close/>
                </a:path>
              </a:pathLst>
            </a:custGeom>
            <a:solidFill>
              <a:srgbClr val="848484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479681" y="314959"/>
              <a:ext cx="3227070" cy="13970"/>
            </a:xfrm>
            <a:custGeom>
              <a:avLst/>
              <a:gdLst/>
              <a:ahLst/>
              <a:cxnLst/>
              <a:rect l="l" t="t" r="r" b="b"/>
              <a:pathLst>
                <a:path w="3227070" h="13970">
                  <a:moveTo>
                    <a:pt x="3226841" y="0"/>
                  </a:moveTo>
                  <a:lnTo>
                    <a:pt x="0" y="0"/>
                  </a:lnTo>
                  <a:lnTo>
                    <a:pt x="32118" y="8890"/>
                  </a:lnTo>
                  <a:lnTo>
                    <a:pt x="54835" y="13970"/>
                  </a:lnTo>
                  <a:lnTo>
                    <a:pt x="3177737" y="13970"/>
                  </a:lnTo>
                  <a:lnTo>
                    <a:pt x="3226841" y="0"/>
                  </a:lnTo>
                  <a:close/>
                </a:path>
              </a:pathLst>
            </a:custGeom>
            <a:solidFill>
              <a:srgbClr val="838383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528837" y="327659"/>
              <a:ext cx="3133090" cy="13970"/>
            </a:xfrm>
            <a:custGeom>
              <a:avLst/>
              <a:gdLst/>
              <a:ahLst/>
              <a:cxnLst/>
              <a:rect l="l" t="t" r="r" b="b"/>
              <a:pathLst>
                <a:path w="3133090" h="13970">
                  <a:moveTo>
                    <a:pt x="3133044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3083940" y="13970"/>
                  </a:lnTo>
                  <a:lnTo>
                    <a:pt x="3133044" y="0"/>
                  </a:lnTo>
                  <a:close/>
                </a:path>
              </a:pathLst>
            </a:custGeom>
            <a:solidFill>
              <a:srgbClr val="828282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585629" y="340359"/>
              <a:ext cx="3032125" cy="13970"/>
            </a:xfrm>
            <a:custGeom>
              <a:avLst/>
              <a:gdLst/>
              <a:ahLst/>
              <a:cxnLst/>
              <a:rect l="l" t="t" r="r" b="b"/>
              <a:pathLst>
                <a:path w="3032125" h="13970">
                  <a:moveTo>
                    <a:pt x="3031612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982507" y="13970"/>
                  </a:lnTo>
                  <a:lnTo>
                    <a:pt x="3031612" y="0"/>
                  </a:lnTo>
                  <a:close/>
                </a:path>
              </a:pathLst>
            </a:custGeom>
            <a:solidFill>
              <a:srgbClr val="818181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648101" y="354329"/>
              <a:ext cx="2920365" cy="13970"/>
            </a:xfrm>
            <a:custGeom>
              <a:avLst/>
              <a:gdLst/>
              <a:ahLst/>
              <a:cxnLst/>
              <a:rect l="l" t="t" r="r" b="b"/>
              <a:pathLst>
                <a:path w="2920365" h="13970">
                  <a:moveTo>
                    <a:pt x="292003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870931" y="13970"/>
                  </a:lnTo>
                  <a:lnTo>
                    <a:pt x="2920036" y="0"/>
                  </a:lnTo>
                  <a:close/>
                </a:path>
              </a:pathLst>
            </a:custGeom>
            <a:solidFill>
              <a:srgbClr val="808080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704893" y="367029"/>
              <a:ext cx="2818765" cy="13970"/>
            </a:xfrm>
            <a:custGeom>
              <a:avLst/>
              <a:gdLst/>
              <a:ahLst/>
              <a:cxnLst/>
              <a:rect l="l" t="t" r="r" b="b"/>
              <a:pathLst>
                <a:path w="2818765" h="13970">
                  <a:moveTo>
                    <a:pt x="281860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769498" y="13970"/>
                  </a:lnTo>
                  <a:lnTo>
                    <a:pt x="2818603" y="0"/>
                  </a:lnTo>
                  <a:close/>
                </a:path>
              </a:pathLst>
            </a:custGeom>
            <a:solidFill>
              <a:srgbClr val="7F7F7F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761685" y="379729"/>
              <a:ext cx="2717165" cy="13970"/>
            </a:xfrm>
            <a:custGeom>
              <a:avLst/>
              <a:gdLst/>
              <a:ahLst/>
              <a:cxnLst/>
              <a:rect l="l" t="t" r="r" b="b"/>
              <a:pathLst>
                <a:path w="2717165" h="13970">
                  <a:moveTo>
                    <a:pt x="2717170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668066" y="13970"/>
                  </a:lnTo>
                  <a:lnTo>
                    <a:pt x="2717170" y="0"/>
                  </a:lnTo>
                  <a:close/>
                </a:path>
              </a:pathLst>
            </a:custGeom>
            <a:solidFill>
              <a:srgbClr val="7E7E7E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818478" y="392429"/>
              <a:ext cx="2616200" cy="13970"/>
            </a:xfrm>
            <a:custGeom>
              <a:avLst/>
              <a:gdLst/>
              <a:ahLst/>
              <a:cxnLst/>
              <a:rect l="l" t="t" r="r" b="b"/>
              <a:pathLst>
                <a:path w="2616200" h="13970">
                  <a:moveTo>
                    <a:pt x="261573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566633" y="13970"/>
                  </a:lnTo>
                  <a:lnTo>
                    <a:pt x="2615737" y="0"/>
                  </a:lnTo>
                  <a:close/>
                </a:path>
              </a:pathLst>
            </a:custGeom>
            <a:solidFill>
              <a:srgbClr val="7D7D7D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875270" y="405129"/>
              <a:ext cx="2514600" cy="15240"/>
            </a:xfrm>
            <a:custGeom>
              <a:avLst/>
              <a:gdLst/>
              <a:ahLst/>
              <a:cxnLst/>
              <a:rect l="l" t="t" r="r" b="b"/>
              <a:pathLst>
                <a:path w="2514600" h="15240">
                  <a:moveTo>
                    <a:pt x="2514305" y="0"/>
                  </a:moveTo>
                  <a:lnTo>
                    <a:pt x="0" y="0"/>
                  </a:lnTo>
                  <a:lnTo>
                    <a:pt x="68150" y="15240"/>
                  </a:lnTo>
                  <a:lnTo>
                    <a:pt x="2460736" y="15240"/>
                  </a:lnTo>
                  <a:lnTo>
                    <a:pt x="2514305" y="0"/>
                  </a:lnTo>
                  <a:close/>
                </a:path>
              </a:pathLst>
            </a:custGeom>
            <a:solidFill>
              <a:srgbClr val="7C7C7C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937741" y="419100"/>
              <a:ext cx="2402840" cy="13970"/>
            </a:xfrm>
            <a:custGeom>
              <a:avLst/>
              <a:gdLst/>
              <a:ahLst/>
              <a:cxnLst/>
              <a:rect l="l" t="t" r="r" b="b"/>
              <a:pathLst>
                <a:path w="2402840" h="13970">
                  <a:moveTo>
                    <a:pt x="2402729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353624" y="13970"/>
                  </a:lnTo>
                  <a:lnTo>
                    <a:pt x="2402729" y="0"/>
                  </a:lnTo>
                  <a:close/>
                </a:path>
              </a:pathLst>
            </a:custGeom>
            <a:solidFill>
              <a:srgbClr val="7B7B7B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994534" y="431800"/>
              <a:ext cx="2301875" cy="13970"/>
            </a:xfrm>
            <a:custGeom>
              <a:avLst/>
              <a:gdLst/>
              <a:ahLst/>
              <a:cxnLst/>
              <a:rect l="l" t="t" r="r" b="b"/>
              <a:pathLst>
                <a:path w="2301875" h="13970">
                  <a:moveTo>
                    <a:pt x="2301296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250916" y="13970"/>
                  </a:lnTo>
                  <a:lnTo>
                    <a:pt x="2256655" y="12700"/>
                  </a:lnTo>
                  <a:lnTo>
                    <a:pt x="2301296" y="0"/>
                  </a:lnTo>
                  <a:close/>
                </a:path>
              </a:pathLst>
            </a:custGeom>
            <a:solidFill>
              <a:srgbClr val="7A7A7A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051326" y="444500"/>
              <a:ext cx="2200275" cy="13970"/>
            </a:xfrm>
            <a:custGeom>
              <a:avLst/>
              <a:gdLst/>
              <a:ahLst/>
              <a:cxnLst/>
              <a:rect l="l" t="t" r="r" b="b"/>
              <a:pathLst>
                <a:path w="2200275" h="13970">
                  <a:moveTo>
                    <a:pt x="2199863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136729" y="13970"/>
                  </a:lnTo>
                  <a:lnTo>
                    <a:pt x="2199863" y="0"/>
                  </a:lnTo>
                  <a:close/>
                </a:path>
              </a:pathLst>
            </a:custGeom>
            <a:solidFill>
              <a:srgbClr val="797979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108118" y="457200"/>
              <a:ext cx="2085975" cy="13970"/>
            </a:xfrm>
            <a:custGeom>
              <a:avLst/>
              <a:gdLst/>
              <a:ahLst/>
              <a:cxnLst/>
              <a:rect l="l" t="t" r="r" b="b"/>
              <a:pathLst>
                <a:path w="2085975" h="13970">
                  <a:moveTo>
                    <a:pt x="2085677" y="0"/>
                  </a:moveTo>
                  <a:lnTo>
                    <a:pt x="0" y="0"/>
                  </a:lnTo>
                  <a:lnTo>
                    <a:pt x="62471" y="13970"/>
                  </a:lnTo>
                  <a:lnTo>
                    <a:pt x="2022543" y="13970"/>
                  </a:lnTo>
                  <a:lnTo>
                    <a:pt x="2085677" y="0"/>
                  </a:lnTo>
                  <a:close/>
                </a:path>
              </a:pathLst>
            </a:custGeom>
            <a:solidFill>
              <a:srgbClr val="787878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164910" y="469900"/>
              <a:ext cx="1971675" cy="15240"/>
            </a:xfrm>
            <a:custGeom>
              <a:avLst/>
              <a:gdLst/>
              <a:ahLst/>
              <a:cxnLst/>
              <a:rect l="l" t="t" r="r" b="b"/>
              <a:pathLst>
                <a:path w="1971675" h="15240">
                  <a:moveTo>
                    <a:pt x="1971490" y="0"/>
                  </a:moveTo>
                  <a:lnTo>
                    <a:pt x="0" y="0"/>
                  </a:lnTo>
                  <a:lnTo>
                    <a:pt x="68150" y="15239"/>
                  </a:lnTo>
                  <a:lnTo>
                    <a:pt x="1902617" y="15239"/>
                  </a:lnTo>
                  <a:lnTo>
                    <a:pt x="1971490" y="0"/>
                  </a:lnTo>
                  <a:close/>
                </a:path>
              </a:pathLst>
            </a:custGeom>
            <a:solidFill>
              <a:srgbClr val="777777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227382" y="483869"/>
              <a:ext cx="1845945" cy="13970"/>
            </a:xfrm>
            <a:custGeom>
              <a:avLst/>
              <a:gdLst/>
              <a:ahLst/>
              <a:cxnLst/>
              <a:rect l="l" t="t" r="r" b="b"/>
              <a:pathLst>
                <a:path w="1845945" h="13970">
                  <a:moveTo>
                    <a:pt x="1845885" y="0"/>
                  </a:moveTo>
                  <a:lnTo>
                    <a:pt x="0" y="0"/>
                  </a:lnTo>
                  <a:lnTo>
                    <a:pt x="62471" y="13969"/>
                  </a:lnTo>
                  <a:lnTo>
                    <a:pt x="1782751" y="13969"/>
                  </a:lnTo>
                  <a:lnTo>
                    <a:pt x="1845885" y="0"/>
                  </a:lnTo>
                  <a:close/>
                </a:path>
              </a:pathLst>
            </a:custGeom>
            <a:solidFill>
              <a:srgbClr val="767676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284174" y="496569"/>
              <a:ext cx="1732280" cy="13970"/>
            </a:xfrm>
            <a:custGeom>
              <a:avLst/>
              <a:gdLst/>
              <a:ahLst/>
              <a:cxnLst/>
              <a:rect l="l" t="t" r="r" b="b"/>
              <a:pathLst>
                <a:path w="1732279" h="13970">
                  <a:moveTo>
                    <a:pt x="1731699" y="0"/>
                  </a:moveTo>
                  <a:lnTo>
                    <a:pt x="0" y="0"/>
                  </a:lnTo>
                  <a:lnTo>
                    <a:pt x="34075" y="7619"/>
                  </a:lnTo>
                  <a:lnTo>
                    <a:pt x="72823" y="13969"/>
                  </a:lnTo>
                  <a:lnTo>
                    <a:pt x="1668565" y="13969"/>
                  </a:lnTo>
                  <a:lnTo>
                    <a:pt x="1731699" y="0"/>
                  </a:lnTo>
                  <a:close/>
                </a:path>
              </a:pathLst>
            </a:custGeom>
            <a:solidFill>
              <a:srgbClr val="757575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349248" y="509269"/>
              <a:ext cx="1609725" cy="13970"/>
            </a:xfrm>
            <a:custGeom>
              <a:avLst/>
              <a:gdLst/>
              <a:ahLst/>
              <a:cxnLst/>
              <a:rect l="l" t="t" r="r" b="b"/>
              <a:pathLst>
                <a:path w="1609725" h="13970">
                  <a:moveTo>
                    <a:pt x="1609231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528530" y="13969"/>
                  </a:lnTo>
                  <a:lnTo>
                    <a:pt x="1603491" y="1269"/>
                  </a:lnTo>
                  <a:lnTo>
                    <a:pt x="1609231" y="0"/>
                  </a:lnTo>
                  <a:close/>
                </a:path>
              </a:pathLst>
            </a:custGeom>
            <a:solidFill>
              <a:srgbClr val="747474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426744" y="521969"/>
              <a:ext cx="1458595" cy="13970"/>
            </a:xfrm>
            <a:custGeom>
              <a:avLst/>
              <a:gdLst/>
              <a:ahLst/>
              <a:cxnLst/>
              <a:rect l="l" t="t" r="r" b="b"/>
              <a:pathLst>
                <a:path w="1458595" h="13970">
                  <a:moveTo>
                    <a:pt x="1458530" y="0"/>
                  </a:moveTo>
                  <a:lnTo>
                    <a:pt x="0" y="0"/>
                  </a:lnTo>
                  <a:lnTo>
                    <a:pt x="85245" y="13969"/>
                  </a:lnTo>
                  <a:lnTo>
                    <a:pt x="1376073" y="13969"/>
                  </a:lnTo>
                  <a:lnTo>
                    <a:pt x="1458530" y="0"/>
                  </a:lnTo>
                  <a:close/>
                </a:path>
              </a:pathLst>
            </a:custGeom>
            <a:solidFill>
              <a:srgbClr val="737373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511990" y="535940"/>
              <a:ext cx="1290955" cy="13970"/>
            </a:xfrm>
            <a:custGeom>
              <a:avLst/>
              <a:gdLst/>
              <a:ahLst/>
              <a:cxnLst/>
              <a:rect l="l" t="t" r="r" b="b"/>
              <a:pathLst>
                <a:path w="1290954" h="13970">
                  <a:moveTo>
                    <a:pt x="1290828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208371" y="13970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727272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589485" y="548640"/>
              <a:ext cx="1138555" cy="13970"/>
            </a:xfrm>
            <a:custGeom>
              <a:avLst/>
              <a:gdLst/>
              <a:ahLst/>
              <a:cxnLst/>
              <a:rect l="l" t="t" r="r" b="b"/>
              <a:pathLst>
                <a:path w="1138554" h="13970">
                  <a:moveTo>
                    <a:pt x="1138371" y="0"/>
                  </a:moveTo>
                  <a:lnTo>
                    <a:pt x="0" y="0"/>
                  </a:lnTo>
                  <a:lnTo>
                    <a:pt x="85245" y="13970"/>
                  </a:lnTo>
                  <a:lnTo>
                    <a:pt x="1055914" y="13970"/>
                  </a:lnTo>
                  <a:lnTo>
                    <a:pt x="1138371" y="0"/>
                  </a:lnTo>
                  <a:close/>
                </a:path>
              </a:pathLst>
            </a:custGeom>
            <a:solidFill>
              <a:srgbClr val="717171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666981" y="561340"/>
              <a:ext cx="986155" cy="13970"/>
            </a:xfrm>
            <a:custGeom>
              <a:avLst/>
              <a:gdLst/>
              <a:ahLst/>
              <a:cxnLst/>
              <a:rect l="l" t="t" r="r" b="b"/>
              <a:pathLst>
                <a:path w="986154" h="13970">
                  <a:moveTo>
                    <a:pt x="985914" y="0"/>
                  </a:moveTo>
                  <a:lnTo>
                    <a:pt x="0" y="0"/>
                  </a:lnTo>
                  <a:lnTo>
                    <a:pt x="30998" y="5080"/>
                  </a:lnTo>
                  <a:lnTo>
                    <a:pt x="127306" y="13970"/>
                  </a:lnTo>
                  <a:lnTo>
                    <a:pt x="853450" y="13970"/>
                  </a:lnTo>
                  <a:lnTo>
                    <a:pt x="978418" y="1270"/>
                  </a:lnTo>
                  <a:lnTo>
                    <a:pt x="985914" y="0"/>
                  </a:lnTo>
                  <a:close/>
                </a:path>
              </a:pathLst>
            </a:custGeom>
            <a:solidFill>
              <a:srgbClr val="707070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780530" y="574040"/>
              <a:ext cx="752475" cy="13970"/>
            </a:xfrm>
            <a:custGeom>
              <a:avLst/>
              <a:gdLst/>
              <a:ahLst/>
              <a:cxnLst/>
              <a:rect l="l" t="t" r="r" b="b"/>
              <a:pathLst>
                <a:path w="752475" h="13970">
                  <a:moveTo>
                    <a:pt x="752398" y="0"/>
                  </a:moveTo>
                  <a:lnTo>
                    <a:pt x="0" y="0"/>
                  </a:lnTo>
                  <a:lnTo>
                    <a:pt x="151341" y="13970"/>
                  </a:lnTo>
                  <a:lnTo>
                    <a:pt x="614934" y="13970"/>
                  </a:lnTo>
                  <a:lnTo>
                    <a:pt x="752398" y="0"/>
                  </a:lnTo>
                  <a:close/>
                </a:path>
              </a:pathLst>
            </a:custGeom>
            <a:solidFill>
              <a:srgbClr val="6F6F6F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959384" y="586739"/>
              <a:ext cx="411480" cy="12700"/>
            </a:xfrm>
            <a:custGeom>
              <a:avLst/>
              <a:gdLst/>
              <a:ahLst/>
              <a:cxnLst/>
              <a:rect l="l" t="t" r="r" b="b"/>
              <a:pathLst>
                <a:path w="411479" h="12700">
                  <a:moveTo>
                    <a:pt x="411086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5029" y="7620"/>
                  </a:lnTo>
                  <a:lnTo>
                    <a:pt x="55029" y="10160"/>
                  </a:lnTo>
                  <a:lnTo>
                    <a:pt x="144360" y="10160"/>
                  </a:lnTo>
                  <a:lnTo>
                    <a:pt x="144360" y="12700"/>
                  </a:lnTo>
                  <a:lnTo>
                    <a:pt x="258330" y="12700"/>
                  </a:lnTo>
                  <a:lnTo>
                    <a:pt x="258330" y="10160"/>
                  </a:lnTo>
                  <a:lnTo>
                    <a:pt x="335178" y="10160"/>
                  </a:lnTo>
                  <a:lnTo>
                    <a:pt x="335178" y="7620"/>
                  </a:lnTo>
                  <a:lnTo>
                    <a:pt x="411086" y="7620"/>
                  </a:lnTo>
                  <a:lnTo>
                    <a:pt x="411086" y="0"/>
                  </a:lnTo>
                  <a:close/>
                </a:path>
              </a:pathLst>
            </a:custGeom>
            <a:solidFill>
              <a:srgbClr val="6E6E6E">
                <a:alpha val="4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810" y="203200"/>
              <a:ext cx="9140190" cy="647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0" y="247650"/>
              <a:ext cx="9144000" cy="5613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106420" y="2738120"/>
            <a:ext cx="26193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200">
                <a:solidFill>
                  <a:srgbClr val="FFFFFF"/>
                </a:solidFill>
                <a:latin typeface="Times New Roman"/>
                <a:cs typeface="Times New Roman"/>
              </a:rPr>
              <a:t>Thank</a:t>
            </a:r>
            <a:r>
              <a:rPr dirty="0" sz="4400" spc="-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400" spc="-145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977900"/>
            <a:ext cx="395033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5"/>
              <a:t>What </a:t>
            </a:r>
            <a:r>
              <a:rPr dirty="0" spc="-260"/>
              <a:t>is</a:t>
            </a:r>
            <a:r>
              <a:rPr dirty="0" spc="-484"/>
              <a:t> </a:t>
            </a:r>
            <a:r>
              <a:rPr dirty="0" spc="-380"/>
              <a:t>SoapUI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24990"/>
            <a:ext cx="6214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1597025" algn="l"/>
                <a:tab pos="2748915" algn="l"/>
                <a:tab pos="3671570" algn="l"/>
                <a:tab pos="4752340" algn="l"/>
              </a:tabLst>
            </a:pPr>
            <a:r>
              <a:rPr dirty="0" baseline="7407" sz="3375" spc="52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400" spc="35">
                <a:latin typeface="Times New Roman"/>
                <a:cs typeface="Times New Roman"/>
              </a:rPr>
              <a:t>World’s	</a:t>
            </a:r>
            <a:r>
              <a:rPr dirty="0" sz="2400" spc="75">
                <a:latin typeface="Times New Roman"/>
                <a:cs typeface="Times New Roman"/>
              </a:rPr>
              <a:t>leading	</a:t>
            </a:r>
            <a:r>
              <a:rPr dirty="0" sz="2400" spc="155">
                <a:latin typeface="Times New Roman"/>
                <a:cs typeface="Times New Roman"/>
              </a:rPr>
              <a:t>Open	</a:t>
            </a:r>
            <a:r>
              <a:rPr dirty="0" sz="2400" spc="60">
                <a:latin typeface="Times New Roman"/>
                <a:cs typeface="Times New Roman"/>
              </a:rPr>
              <a:t>Source	</a:t>
            </a:r>
            <a:r>
              <a:rPr dirty="0" sz="2400" spc="90">
                <a:latin typeface="Times New Roman"/>
                <a:cs typeface="Times New Roman"/>
              </a:rPr>
              <a:t>Functional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2213" y="1824990"/>
            <a:ext cx="1009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>
                <a:latin typeface="Times New Roman"/>
                <a:cs typeface="Times New Roman"/>
              </a:rPr>
              <a:t>T</a:t>
            </a:r>
            <a:r>
              <a:rPr dirty="0" sz="2400" spc="80">
                <a:latin typeface="Times New Roman"/>
                <a:cs typeface="Times New Roman"/>
              </a:rPr>
              <a:t>est</a:t>
            </a:r>
            <a:r>
              <a:rPr dirty="0" sz="2400" spc="65">
                <a:latin typeface="Times New Roman"/>
                <a:cs typeface="Times New Roman"/>
              </a:rPr>
              <a:t>i</a:t>
            </a:r>
            <a:r>
              <a:rPr dirty="0" sz="2400" spc="185">
                <a:latin typeface="Times New Roman"/>
                <a:cs typeface="Times New Roman"/>
              </a:rPr>
              <a:t>n</a:t>
            </a:r>
            <a:r>
              <a:rPr dirty="0" sz="2400" spc="15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49045" y="1824990"/>
            <a:ext cx="627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>
                <a:latin typeface="Times New Roman"/>
                <a:cs typeface="Times New Roman"/>
              </a:rPr>
              <a:t>T</a:t>
            </a:r>
            <a:r>
              <a:rPr dirty="0" sz="2400" spc="85">
                <a:latin typeface="Times New Roman"/>
                <a:cs typeface="Times New Roman"/>
              </a:rPr>
              <a:t>o</a:t>
            </a:r>
            <a:r>
              <a:rPr dirty="0" sz="2400" spc="95">
                <a:latin typeface="Times New Roman"/>
                <a:cs typeface="Times New Roman"/>
              </a:rPr>
              <a:t>o</a:t>
            </a:r>
            <a:r>
              <a:rPr dirty="0" sz="2400" spc="5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5189" y="2153920"/>
            <a:ext cx="3693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0">
                <a:latin typeface="Times New Roman"/>
                <a:cs typeface="Times New Roman"/>
              </a:rPr>
              <a:t>mainly </a:t>
            </a:r>
            <a:r>
              <a:rPr dirty="0" sz="2400" spc="110">
                <a:latin typeface="Times New Roman"/>
                <a:cs typeface="Times New Roman"/>
              </a:rPr>
              <a:t>used </a:t>
            </a:r>
            <a:r>
              <a:rPr dirty="0" sz="2400" spc="50">
                <a:latin typeface="Times New Roman"/>
                <a:cs typeface="Times New Roman"/>
              </a:rPr>
              <a:t>for </a:t>
            </a:r>
            <a:r>
              <a:rPr dirty="0" sz="2400" spc="-20">
                <a:latin typeface="Times New Roman"/>
                <a:cs typeface="Times New Roman"/>
              </a:rPr>
              <a:t>API</a:t>
            </a:r>
            <a:r>
              <a:rPr dirty="0" sz="2400" spc="-28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testing.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0356" y="2559050"/>
            <a:ext cx="17405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1605" algn="l"/>
              </a:tabLst>
            </a:pPr>
            <a:r>
              <a:rPr dirty="0" sz="2400" spc="55">
                <a:latin typeface="Times New Roman"/>
                <a:cs typeface="Times New Roman"/>
              </a:rPr>
              <a:t>a</a:t>
            </a:r>
            <a:r>
              <a:rPr dirty="0" sz="2400" spc="60">
                <a:latin typeface="Times New Roman"/>
                <a:cs typeface="Times New Roman"/>
              </a:rPr>
              <a:t>c</a:t>
            </a:r>
            <a:r>
              <a:rPr dirty="0" sz="2400" spc="140">
                <a:latin typeface="Times New Roman"/>
                <a:cs typeface="Times New Roman"/>
              </a:rPr>
              <a:t>q</a:t>
            </a:r>
            <a:r>
              <a:rPr dirty="0" sz="2400" spc="145">
                <a:latin typeface="Times New Roman"/>
                <a:cs typeface="Times New Roman"/>
              </a:rPr>
              <a:t>u</a:t>
            </a:r>
            <a:r>
              <a:rPr dirty="0" sz="2400" spc="55">
                <a:latin typeface="Times New Roman"/>
                <a:cs typeface="Times New Roman"/>
              </a:rPr>
              <a:t>i</a:t>
            </a:r>
            <a:r>
              <a:rPr dirty="0" sz="2400" spc="75">
                <a:latin typeface="Times New Roman"/>
                <a:cs typeface="Times New Roman"/>
              </a:rPr>
              <a:t>r</a:t>
            </a:r>
            <a:r>
              <a:rPr dirty="0" sz="2400" spc="120">
                <a:latin typeface="Times New Roman"/>
                <a:cs typeface="Times New Roman"/>
              </a:rPr>
              <a:t>ed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25">
                <a:latin typeface="Times New Roman"/>
                <a:cs typeface="Times New Roman"/>
              </a:rPr>
              <a:t>b</a:t>
            </a:r>
            <a:r>
              <a:rPr dirty="0" sz="2400" spc="-45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540" y="2559050"/>
            <a:ext cx="5997575" cy="11252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87350" marR="43815" indent="-273050">
              <a:lnSpc>
                <a:spcPts val="2590"/>
              </a:lnSpc>
              <a:spcBef>
                <a:spcPts val="425"/>
              </a:spcBef>
              <a:tabLst>
                <a:tab pos="2057400" algn="l"/>
                <a:tab pos="2623185" algn="l"/>
                <a:tab pos="3884295" algn="l"/>
                <a:tab pos="4395470" algn="l"/>
                <a:tab pos="5343525" algn="l"/>
              </a:tabLst>
            </a:pPr>
            <a:r>
              <a:rPr dirty="0" baseline="7407" sz="3375" spc="44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400" spc="40">
                <a:latin typeface="Times New Roman"/>
                <a:cs typeface="Times New Roman"/>
              </a:rPr>
              <a:t>Deve</a:t>
            </a:r>
            <a:r>
              <a:rPr dirty="0" sz="2400" spc="20">
                <a:latin typeface="Times New Roman"/>
                <a:cs typeface="Times New Roman"/>
              </a:rPr>
              <a:t>l</a:t>
            </a:r>
            <a:r>
              <a:rPr dirty="0" sz="2400" spc="85">
                <a:latin typeface="Times New Roman"/>
                <a:cs typeface="Times New Roman"/>
              </a:rPr>
              <a:t>o</a:t>
            </a:r>
            <a:r>
              <a:rPr dirty="0" sz="2400" spc="145">
                <a:latin typeface="Times New Roman"/>
                <a:cs typeface="Times New Roman"/>
              </a:rPr>
              <a:t>p</a:t>
            </a:r>
            <a:r>
              <a:rPr dirty="0" sz="2400" spc="120">
                <a:latin typeface="Times New Roman"/>
                <a:cs typeface="Times New Roman"/>
              </a:rPr>
              <a:t>ed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25">
                <a:latin typeface="Times New Roman"/>
                <a:cs typeface="Times New Roman"/>
              </a:rPr>
              <a:t>b</a:t>
            </a:r>
            <a:r>
              <a:rPr dirty="0" sz="2400" spc="-45">
                <a:latin typeface="Times New Roman"/>
                <a:cs typeface="Times New Roman"/>
              </a:rPr>
              <a:t>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35" i="1">
                <a:latin typeface="Arial"/>
                <a:cs typeface="Arial"/>
              </a:rPr>
              <a:t>E</a:t>
            </a:r>
            <a:r>
              <a:rPr dirty="0" sz="2400" spc="-114" i="1">
                <a:latin typeface="Arial"/>
                <a:cs typeface="Arial"/>
              </a:rPr>
              <a:t>v</a:t>
            </a:r>
            <a:r>
              <a:rPr dirty="0" sz="2400" spc="-20" i="1">
                <a:latin typeface="Arial"/>
                <a:cs typeface="Arial"/>
              </a:rPr>
              <a:t>iw</a:t>
            </a:r>
            <a:r>
              <a:rPr dirty="0" sz="2400" spc="-20" i="1">
                <a:latin typeface="Arial"/>
                <a:cs typeface="Arial"/>
              </a:rPr>
              <a:t>a</a:t>
            </a:r>
            <a:r>
              <a:rPr dirty="0" sz="2400" spc="114" i="1">
                <a:latin typeface="Arial"/>
                <a:cs typeface="Arial"/>
              </a:rPr>
              <a:t>r</a:t>
            </a:r>
            <a:r>
              <a:rPr dirty="0" sz="2400" spc="-265" i="1">
                <a:latin typeface="Arial"/>
                <a:cs typeface="Arial"/>
              </a:rPr>
              <a:t>e</a:t>
            </a:r>
            <a:r>
              <a:rPr dirty="0" sz="2400" i="1">
                <a:latin typeface="Arial"/>
                <a:cs typeface="Arial"/>
              </a:rPr>
              <a:t>	</a:t>
            </a:r>
            <a:r>
              <a:rPr dirty="0" sz="2400" spc="65">
                <a:latin typeface="Times New Roman"/>
                <a:cs typeface="Times New Roman"/>
              </a:rPr>
              <a:t>i</a:t>
            </a:r>
            <a:r>
              <a:rPr dirty="0" sz="2400" spc="13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35">
                <a:latin typeface="Times New Roman"/>
                <a:cs typeface="Times New Roman"/>
              </a:rPr>
              <a:t>2</a:t>
            </a:r>
            <a:r>
              <a:rPr dirty="0" sz="2400" spc="95">
                <a:latin typeface="Times New Roman"/>
                <a:cs typeface="Times New Roman"/>
              </a:rPr>
              <a:t>0</a:t>
            </a:r>
            <a:r>
              <a:rPr dirty="0" sz="2400" spc="85">
                <a:latin typeface="Times New Roman"/>
                <a:cs typeface="Times New Roman"/>
              </a:rPr>
              <a:t>0</a:t>
            </a:r>
            <a:r>
              <a:rPr dirty="0" sz="2400" spc="-35">
                <a:latin typeface="Times New Roman"/>
                <a:cs typeface="Times New Roman"/>
              </a:rPr>
              <a:t>5</a:t>
            </a:r>
            <a:r>
              <a:rPr dirty="0" sz="2400" spc="-15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155">
                <a:latin typeface="Times New Roman"/>
                <a:cs typeface="Times New Roman"/>
              </a:rPr>
              <a:t>a</a:t>
            </a:r>
            <a:r>
              <a:rPr dirty="0" sz="2400" spc="105">
                <a:latin typeface="Times New Roman"/>
                <a:cs typeface="Times New Roman"/>
              </a:rPr>
              <a:t>t</a:t>
            </a:r>
            <a:r>
              <a:rPr dirty="0" sz="2400" spc="80">
                <a:latin typeface="Times New Roman"/>
                <a:cs typeface="Times New Roman"/>
              </a:rPr>
              <a:t>er  </a:t>
            </a:r>
            <a:r>
              <a:rPr dirty="0" sz="2400" spc="65">
                <a:latin typeface="Times New Roman"/>
                <a:cs typeface="Times New Roman"/>
              </a:rPr>
              <a:t>SmartBear </a:t>
            </a:r>
            <a:r>
              <a:rPr dirty="0" sz="2400" spc="105">
                <a:latin typeface="Times New Roman"/>
                <a:cs typeface="Times New Roman"/>
              </a:rPr>
              <a:t>in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210">
                <a:latin typeface="Times New Roman"/>
                <a:cs typeface="Times New Roman"/>
              </a:rPr>
              <a:t>2011</a:t>
            </a:r>
            <a:endParaRPr sz="24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275"/>
              </a:spcBef>
            </a:pPr>
            <a:r>
              <a:rPr dirty="0" baseline="7407" sz="3375" spc="67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400" spc="45">
                <a:latin typeface="Times New Roman"/>
                <a:cs typeface="Times New Roman"/>
              </a:rPr>
              <a:t>Cross </a:t>
            </a:r>
            <a:r>
              <a:rPr dirty="0" sz="2400" spc="95">
                <a:latin typeface="Times New Roman"/>
                <a:cs typeface="Times New Roman"/>
              </a:rPr>
              <a:t>platform </a:t>
            </a:r>
            <a:r>
              <a:rPr dirty="0" sz="2400" spc="105">
                <a:latin typeface="Times New Roman"/>
                <a:cs typeface="Times New Roman"/>
              </a:rPr>
              <a:t>desktop </a:t>
            </a:r>
            <a:r>
              <a:rPr dirty="0" sz="2400" spc="95">
                <a:latin typeface="Times New Roman"/>
                <a:cs typeface="Times New Roman"/>
              </a:rPr>
              <a:t>based</a:t>
            </a:r>
            <a:r>
              <a:rPr dirty="0" sz="2400" spc="-27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140" y="3698240"/>
            <a:ext cx="8256270" cy="218821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412750" marR="68580" indent="-273050">
              <a:lnSpc>
                <a:spcPts val="2590"/>
              </a:lnSpc>
              <a:spcBef>
                <a:spcPts val="425"/>
              </a:spcBef>
            </a:pPr>
            <a:r>
              <a:rPr dirty="0" baseline="7407" sz="3375" spc="82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400" spc="55">
                <a:latin typeface="Times New Roman"/>
                <a:cs typeface="Times New Roman"/>
              </a:rPr>
              <a:t>Leading </a:t>
            </a:r>
            <a:r>
              <a:rPr dirty="0" sz="2400" spc="125">
                <a:latin typeface="Times New Roman"/>
                <a:cs typeface="Times New Roman"/>
              </a:rPr>
              <a:t>automation </a:t>
            </a:r>
            <a:r>
              <a:rPr dirty="0" sz="2400" spc="90">
                <a:latin typeface="Times New Roman"/>
                <a:cs typeface="Times New Roman"/>
              </a:rPr>
              <a:t>tool </a:t>
            </a:r>
            <a:r>
              <a:rPr dirty="0" sz="2400" spc="50">
                <a:latin typeface="Times New Roman"/>
                <a:cs typeface="Times New Roman"/>
              </a:rPr>
              <a:t>for </a:t>
            </a:r>
            <a:r>
              <a:rPr dirty="0" sz="2400" spc="80">
                <a:latin typeface="Times New Roman"/>
                <a:cs typeface="Times New Roman"/>
              </a:rPr>
              <a:t>inspecting, </a:t>
            </a:r>
            <a:r>
              <a:rPr dirty="0" sz="2400" spc="60">
                <a:latin typeface="Times New Roman"/>
                <a:cs typeface="Times New Roman"/>
              </a:rPr>
              <a:t>invoking,  </a:t>
            </a:r>
            <a:r>
              <a:rPr dirty="0" sz="2400" spc="100">
                <a:latin typeface="Times New Roman"/>
                <a:cs typeface="Times New Roman"/>
              </a:rPr>
              <a:t>monitoring, </a:t>
            </a:r>
            <a:r>
              <a:rPr dirty="0" sz="2400" spc="85">
                <a:latin typeface="Times New Roman"/>
                <a:cs typeface="Times New Roman"/>
              </a:rPr>
              <a:t>simulating </a:t>
            </a:r>
            <a:r>
              <a:rPr dirty="0" sz="2400" spc="140">
                <a:latin typeface="Times New Roman"/>
                <a:cs typeface="Times New Roman"/>
              </a:rPr>
              <a:t>and</a:t>
            </a:r>
            <a:r>
              <a:rPr dirty="0" sz="2400" spc="-19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mocking</a:t>
            </a:r>
            <a:endParaRPr sz="2400">
              <a:latin typeface="Times New Roman"/>
              <a:cs typeface="Times New Roman"/>
            </a:endParaRPr>
          </a:p>
          <a:p>
            <a:pPr algn="just" marL="412750" marR="70485" indent="-273050">
              <a:lnSpc>
                <a:spcPts val="2590"/>
              </a:lnSpc>
              <a:spcBef>
                <a:spcPts val="600"/>
              </a:spcBef>
            </a:pPr>
            <a:r>
              <a:rPr dirty="0" baseline="7407" sz="3375" spc="104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400" spc="70">
                <a:latin typeface="Times New Roman"/>
                <a:cs typeface="Times New Roman"/>
              </a:rPr>
              <a:t>Used </a:t>
            </a:r>
            <a:r>
              <a:rPr dirty="0" sz="2400" spc="50">
                <a:latin typeface="Times New Roman"/>
                <a:cs typeface="Times New Roman"/>
              </a:rPr>
              <a:t>for </a:t>
            </a:r>
            <a:r>
              <a:rPr dirty="0" sz="2400" spc="85">
                <a:latin typeface="Times New Roman"/>
                <a:cs typeface="Times New Roman"/>
              </a:rPr>
              <a:t>functional testing, </a:t>
            </a:r>
            <a:r>
              <a:rPr dirty="0" sz="2400" spc="70">
                <a:latin typeface="Times New Roman"/>
                <a:cs typeface="Times New Roman"/>
              </a:rPr>
              <a:t>security </a:t>
            </a:r>
            <a:r>
              <a:rPr dirty="0" sz="2400" spc="85">
                <a:latin typeface="Times New Roman"/>
                <a:cs typeface="Times New Roman"/>
              </a:rPr>
              <a:t>testing, load testing,  compliance</a:t>
            </a:r>
            <a:r>
              <a:rPr dirty="0" sz="2400" spc="77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testing </a:t>
            </a:r>
            <a:r>
              <a:rPr dirty="0" sz="2400" spc="140">
                <a:latin typeface="Times New Roman"/>
                <a:cs typeface="Times New Roman"/>
              </a:rPr>
              <a:t>and </a:t>
            </a:r>
            <a:r>
              <a:rPr dirty="0" sz="2400" spc="60">
                <a:latin typeface="Times New Roman"/>
                <a:cs typeface="Times New Roman"/>
              </a:rPr>
              <a:t>surveillance</a:t>
            </a:r>
            <a:r>
              <a:rPr dirty="0" sz="2400" spc="720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testing </a:t>
            </a:r>
            <a:r>
              <a:rPr dirty="0" sz="2400" spc="20">
                <a:latin typeface="Times New Roman"/>
                <a:cs typeface="Times New Roman"/>
              </a:rPr>
              <a:t>of </a:t>
            </a:r>
            <a:r>
              <a:rPr dirty="0" sz="2400" spc="145">
                <a:latin typeface="Times New Roman"/>
                <a:cs typeface="Times New Roman"/>
              </a:rPr>
              <a:t>both  </a:t>
            </a:r>
            <a:r>
              <a:rPr dirty="0" sz="2400" spc="10">
                <a:latin typeface="Times New Roman"/>
                <a:cs typeface="Times New Roman"/>
              </a:rPr>
              <a:t>EST/WADL </a:t>
            </a:r>
            <a:r>
              <a:rPr dirty="0" sz="2400" spc="145">
                <a:latin typeface="Times New Roman"/>
                <a:cs typeface="Times New Roman"/>
              </a:rPr>
              <a:t>and </a:t>
            </a:r>
            <a:r>
              <a:rPr dirty="0" sz="2400" spc="55">
                <a:latin typeface="Times New Roman"/>
                <a:cs typeface="Times New Roman"/>
              </a:rPr>
              <a:t>SOAP/WSDL-based</a:t>
            </a:r>
            <a:r>
              <a:rPr dirty="0" sz="2400" spc="-1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APIs.</a:t>
            </a:r>
            <a:endParaRPr sz="24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275"/>
              </a:spcBef>
            </a:pPr>
            <a:r>
              <a:rPr dirty="0" baseline="7407" sz="3375" spc="127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400" spc="85">
                <a:latin typeface="Times New Roman"/>
                <a:cs typeface="Times New Roman"/>
              </a:rPr>
              <a:t>Supports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all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standard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protocols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technologies.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0" y="685800"/>
            <a:ext cx="990600" cy="1131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318452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5"/>
              <a:t>Why</a:t>
            </a:r>
            <a:r>
              <a:rPr dirty="0" spc="-325"/>
              <a:t> </a:t>
            </a:r>
            <a:r>
              <a:rPr dirty="0" spc="-385"/>
              <a:t>SoapUI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935479"/>
            <a:ext cx="8305800" cy="4693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81400" y="760730"/>
            <a:ext cx="1295400" cy="1103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1206500"/>
            <a:ext cx="226631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/>
              <a:t>Fea</a:t>
            </a:r>
            <a:r>
              <a:rPr dirty="0" spc="-160"/>
              <a:t>t</a:t>
            </a:r>
            <a:r>
              <a:rPr dirty="0" spc="-55"/>
              <a:t>u</a:t>
            </a:r>
            <a:r>
              <a:rPr dirty="0" spc="-45"/>
              <a:t>r</a:t>
            </a:r>
            <a:r>
              <a:rPr dirty="0" spc="-425"/>
              <a:t>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8450" marR="19685" indent="-273050">
              <a:lnSpc>
                <a:spcPct val="100000"/>
              </a:lnSpc>
              <a:spcBef>
                <a:spcPts val="100"/>
              </a:spcBef>
              <a:buClr>
                <a:srgbClr val="959595"/>
              </a:buClr>
              <a:buSzPct val="93750"/>
              <a:buFont typeface="UnDotum"/>
              <a:buChar char=""/>
              <a:tabLst>
                <a:tab pos="298450" algn="l"/>
              </a:tabLst>
            </a:pPr>
            <a:r>
              <a:rPr dirty="0" sz="2400" spc="110"/>
              <a:t>Wide</a:t>
            </a:r>
            <a:r>
              <a:rPr dirty="0" sz="2400" spc="40"/>
              <a:t> </a:t>
            </a:r>
            <a:r>
              <a:rPr dirty="0" sz="2400" spc="120"/>
              <a:t>coverage</a:t>
            </a:r>
            <a:r>
              <a:rPr dirty="0" sz="2400" spc="45"/>
              <a:t> </a:t>
            </a:r>
            <a:r>
              <a:rPr dirty="0" sz="2400" spc="140"/>
              <a:t>of</a:t>
            </a:r>
            <a:r>
              <a:rPr dirty="0" sz="2400" spc="40"/>
              <a:t> </a:t>
            </a:r>
            <a:r>
              <a:rPr dirty="0" sz="2400" spc="135"/>
              <a:t>functional</a:t>
            </a:r>
            <a:r>
              <a:rPr dirty="0" sz="2400" spc="45"/>
              <a:t> </a:t>
            </a:r>
            <a:r>
              <a:rPr dirty="0" sz="2400" spc="135"/>
              <a:t>aspects</a:t>
            </a:r>
            <a:r>
              <a:rPr dirty="0" sz="2400" spc="35"/>
              <a:t> </a:t>
            </a:r>
            <a:r>
              <a:rPr dirty="0" sz="2400" spc="140"/>
              <a:t>of</a:t>
            </a:r>
            <a:r>
              <a:rPr dirty="0" sz="2400" spc="45"/>
              <a:t> </a:t>
            </a:r>
            <a:r>
              <a:rPr dirty="0" sz="2400" spc="150"/>
              <a:t>web</a:t>
            </a:r>
            <a:r>
              <a:rPr dirty="0" sz="2400" spc="45"/>
              <a:t> </a:t>
            </a:r>
            <a:r>
              <a:rPr dirty="0" sz="2400" spc="120"/>
              <a:t>services</a:t>
            </a:r>
            <a:r>
              <a:rPr dirty="0" sz="2400" spc="30"/>
              <a:t> </a:t>
            </a:r>
            <a:r>
              <a:rPr dirty="0" sz="2400" spc="-260"/>
              <a:t>&amp;  </a:t>
            </a:r>
            <a:r>
              <a:rPr dirty="0" sz="2400" spc="110"/>
              <a:t>applications:</a:t>
            </a:r>
            <a:endParaRPr sz="2400"/>
          </a:p>
          <a:p>
            <a:pPr marL="298450" marR="21590">
              <a:lnSpc>
                <a:spcPct val="100000"/>
              </a:lnSpc>
              <a:spcBef>
                <a:spcPts val="600"/>
              </a:spcBef>
            </a:pPr>
            <a:r>
              <a:rPr dirty="0" spc="95" b="0">
                <a:latin typeface="Times New Roman"/>
                <a:cs typeface="Times New Roman"/>
              </a:rPr>
              <a:t>Supports standards: </a:t>
            </a:r>
            <a:r>
              <a:rPr dirty="0" spc="45" b="0">
                <a:latin typeface="Times New Roman"/>
                <a:cs typeface="Times New Roman"/>
              </a:rPr>
              <a:t>HTTP, </a:t>
            </a:r>
            <a:r>
              <a:rPr dirty="0" spc="20" b="0">
                <a:latin typeface="Times New Roman"/>
                <a:cs typeface="Times New Roman"/>
              </a:rPr>
              <a:t>HTTPS, </a:t>
            </a:r>
            <a:r>
              <a:rPr dirty="0" spc="-90" b="0">
                <a:latin typeface="Times New Roman"/>
                <a:cs typeface="Times New Roman"/>
              </a:rPr>
              <a:t>JMS </a:t>
            </a:r>
            <a:r>
              <a:rPr dirty="0" spc="75" b="0">
                <a:latin typeface="Times New Roman"/>
                <a:cs typeface="Times New Roman"/>
              </a:rPr>
              <a:t>etc. </a:t>
            </a:r>
            <a:r>
              <a:rPr dirty="0" b="0">
                <a:latin typeface="Times New Roman"/>
                <a:cs typeface="Times New Roman"/>
              </a:rPr>
              <a:t>Also </a:t>
            </a:r>
            <a:r>
              <a:rPr dirty="0" spc="110" b="0">
                <a:latin typeface="Times New Roman"/>
                <a:cs typeface="Times New Roman"/>
              </a:rPr>
              <a:t>supports  </a:t>
            </a:r>
            <a:r>
              <a:rPr dirty="0" spc="95" b="0">
                <a:latin typeface="Times New Roman"/>
                <a:cs typeface="Times New Roman"/>
              </a:rPr>
              <a:t>testing </a:t>
            </a:r>
            <a:r>
              <a:rPr dirty="0" b="0">
                <a:latin typeface="Times New Roman"/>
                <a:cs typeface="Times New Roman"/>
              </a:rPr>
              <a:t>SOAP </a:t>
            </a:r>
            <a:r>
              <a:rPr dirty="0" spc="140" b="0">
                <a:latin typeface="Times New Roman"/>
                <a:cs typeface="Times New Roman"/>
              </a:rPr>
              <a:t>and </a:t>
            </a:r>
            <a:r>
              <a:rPr dirty="0" spc="-25" b="0">
                <a:latin typeface="Times New Roman"/>
                <a:cs typeface="Times New Roman"/>
              </a:rPr>
              <a:t>RESTful </a:t>
            </a:r>
            <a:r>
              <a:rPr dirty="0" spc="80" b="0">
                <a:latin typeface="Times New Roman"/>
                <a:cs typeface="Times New Roman"/>
              </a:rPr>
              <a:t>web</a:t>
            </a:r>
            <a:r>
              <a:rPr dirty="0" spc="-235" b="0">
                <a:latin typeface="Times New Roman"/>
                <a:cs typeface="Times New Roman"/>
              </a:rPr>
              <a:t> </a:t>
            </a:r>
            <a:r>
              <a:rPr dirty="0" spc="40" b="0">
                <a:latin typeface="Times New Roman"/>
                <a:cs typeface="Times New Roman"/>
              </a:rPr>
              <a:t>services.</a:t>
            </a:r>
          </a:p>
          <a:p>
            <a:pPr marL="298450" marR="20320" indent="-273050">
              <a:lnSpc>
                <a:spcPct val="100000"/>
              </a:lnSpc>
              <a:spcBef>
                <a:spcPts val="600"/>
              </a:spcBef>
              <a:buClr>
                <a:srgbClr val="959595"/>
              </a:buClr>
              <a:buSzPct val="93750"/>
              <a:buFont typeface="UnDotum"/>
              <a:buChar char=""/>
              <a:tabLst>
                <a:tab pos="298450" algn="l"/>
                <a:tab pos="1469390" algn="l"/>
                <a:tab pos="4203065" algn="l"/>
                <a:tab pos="4607560" algn="l"/>
                <a:tab pos="5290820" algn="l"/>
                <a:tab pos="6465570" algn="l"/>
                <a:tab pos="7225665" algn="l"/>
              </a:tabLst>
            </a:pPr>
            <a:r>
              <a:rPr dirty="0" sz="2400" spc="-80"/>
              <a:t>S</a:t>
            </a:r>
            <a:r>
              <a:rPr dirty="0" sz="2400" spc="229"/>
              <a:t>e</a:t>
            </a:r>
            <a:r>
              <a:rPr dirty="0" sz="2400" spc="-30"/>
              <a:t>r</a:t>
            </a:r>
            <a:r>
              <a:rPr dirty="0" sz="2400" spc="40"/>
              <a:t>v</a:t>
            </a:r>
            <a:r>
              <a:rPr dirty="0" sz="2400" spc="114"/>
              <a:t>i</a:t>
            </a:r>
            <a:r>
              <a:rPr dirty="0" sz="2400" spc="90"/>
              <a:t>c</a:t>
            </a:r>
            <a:r>
              <a:rPr dirty="0" sz="2400" spc="225"/>
              <a:t>e</a:t>
            </a:r>
            <a:r>
              <a:rPr dirty="0" sz="2400"/>
              <a:t>	</a:t>
            </a:r>
            <a:r>
              <a:rPr dirty="0" sz="2400" spc="235"/>
              <a:t>m</a:t>
            </a:r>
            <a:r>
              <a:rPr dirty="0" sz="2400" spc="235"/>
              <a:t>o</a:t>
            </a:r>
            <a:r>
              <a:rPr dirty="0" sz="2400" spc="90"/>
              <a:t>c</a:t>
            </a:r>
            <a:r>
              <a:rPr dirty="0" sz="2400" spc="130"/>
              <a:t>k</a:t>
            </a:r>
            <a:r>
              <a:rPr dirty="0" sz="2400" spc="114"/>
              <a:t>i</a:t>
            </a:r>
            <a:r>
              <a:rPr dirty="0" sz="2400" spc="200"/>
              <a:t>n</a:t>
            </a:r>
            <a:r>
              <a:rPr dirty="0" sz="2400" spc="95"/>
              <a:t>g</a:t>
            </a:r>
            <a:r>
              <a:rPr dirty="0" sz="2400" spc="-114"/>
              <a:t>:</a:t>
            </a:r>
            <a:r>
              <a:rPr dirty="0" sz="2400" spc="15"/>
              <a:t> </a:t>
            </a:r>
            <a:r>
              <a:rPr dirty="0" sz="2400" spc="30" b="0">
                <a:latin typeface="Times New Roman"/>
                <a:cs typeface="Times New Roman"/>
              </a:rPr>
              <a:t>M</a:t>
            </a:r>
            <a:r>
              <a:rPr dirty="0" sz="2400" spc="85" b="0">
                <a:latin typeface="Times New Roman"/>
                <a:cs typeface="Times New Roman"/>
              </a:rPr>
              <a:t>o</a:t>
            </a:r>
            <a:r>
              <a:rPr dirty="0" sz="2400" spc="40" b="0">
                <a:latin typeface="Times New Roman"/>
                <a:cs typeface="Times New Roman"/>
              </a:rPr>
              <a:t>c</a:t>
            </a:r>
            <a:r>
              <a:rPr dirty="0" sz="2400" spc="75" b="0">
                <a:latin typeface="Times New Roman"/>
                <a:cs typeface="Times New Roman"/>
              </a:rPr>
              <a:t>k</a:t>
            </a:r>
            <a:r>
              <a:rPr dirty="0" sz="2400" spc="15" b="0">
                <a:latin typeface="Times New Roman"/>
                <a:cs typeface="Times New Roman"/>
              </a:rPr>
              <a:t>i</a:t>
            </a:r>
            <a:r>
              <a:rPr dirty="0" sz="2400" spc="185" b="0">
                <a:latin typeface="Times New Roman"/>
                <a:cs typeface="Times New Roman"/>
              </a:rPr>
              <a:t>n</a:t>
            </a:r>
            <a:r>
              <a:rPr dirty="0" sz="2400" spc="15" b="0">
                <a:latin typeface="Times New Roman"/>
                <a:cs typeface="Times New Roman"/>
              </a:rPr>
              <a:t>g</a:t>
            </a:r>
            <a:r>
              <a:rPr dirty="0" sz="2400" b="0">
                <a:latin typeface="Times New Roman"/>
                <a:cs typeface="Times New Roman"/>
              </a:rPr>
              <a:t>	</a:t>
            </a:r>
            <a:r>
              <a:rPr dirty="0" sz="2400" spc="95" b="0">
                <a:latin typeface="Times New Roman"/>
                <a:cs typeface="Times New Roman"/>
              </a:rPr>
              <a:t>o</a:t>
            </a:r>
            <a:r>
              <a:rPr dirty="0" sz="2400" spc="-60" b="0">
                <a:latin typeface="Times New Roman"/>
                <a:cs typeface="Times New Roman"/>
              </a:rPr>
              <a:t>f</a:t>
            </a:r>
            <a:r>
              <a:rPr dirty="0" sz="2400" b="0">
                <a:latin typeface="Times New Roman"/>
                <a:cs typeface="Times New Roman"/>
              </a:rPr>
              <a:t>	</a:t>
            </a:r>
            <a:r>
              <a:rPr dirty="0" sz="2400" spc="10" b="0">
                <a:latin typeface="Times New Roman"/>
                <a:cs typeface="Times New Roman"/>
              </a:rPr>
              <a:t>w</a:t>
            </a:r>
            <a:r>
              <a:rPr dirty="0" sz="2400" spc="110" b="0">
                <a:latin typeface="Times New Roman"/>
                <a:cs typeface="Times New Roman"/>
              </a:rPr>
              <a:t>eb</a:t>
            </a:r>
            <a:r>
              <a:rPr dirty="0" sz="2400" b="0">
                <a:latin typeface="Times New Roman"/>
                <a:cs typeface="Times New Roman"/>
              </a:rPr>
              <a:t>	</a:t>
            </a:r>
            <a:r>
              <a:rPr dirty="0" sz="2400" spc="40" b="0">
                <a:latin typeface="Times New Roman"/>
                <a:cs typeface="Times New Roman"/>
              </a:rPr>
              <a:t>ser</a:t>
            </a:r>
            <a:r>
              <a:rPr dirty="0" sz="2400" spc="70" b="0">
                <a:latin typeface="Times New Roman"/>
                <a:cs typeface="Times New Roman"/>
              </a:rPr>
              <a:t>v</a:t>
            </a:r>
            <a:r>
              <a:rPr dirty="0" sz="2400" spc="15" b="0">
                <a:latin typeface="Times New Roman"/>
                <a:cs typeface="Times New Roman"/>
              </a:rPr>
              <a:t>i</a:t>
            </a:r>
            <a:r>
              <a:rPr dirty="0" sz="2400" spc="20" b="0">
                <a:latin typeface="Times New Roman"/>
                <a:cs typeface="Times New Roman"/>
              </a:rPr>
              <a:t>c</a:t>
            </a:r>
            <a:r>
              <a:rPr dirty="0" sz="2400" spc="85" b="0">
                <a:latin typeface="Times New Roman"/>
                <a:cs typeface="Times New Roman"/>
              </a:rPr>
              <a:t>e</a:t>
            </a:r>
            <a:r>
              <a:rPr dirty="0" sz="2400" spc="35" b="0">
                <a:latin typeface="Times New Roman"/>
                <a:cs typeface="Times New Roman"/>
              </a:rPr>
              <a:t>s</a:t>
            </a:r>
            <a:r>
              <a:rPr dirty="0" sz="2400" b="0">
                <a:latin typeface="Times New Roman"/>
                <a:cs typeface="Times New Roman"/>
              </a:rPr>
              <a:t>	</a:t>
            </a:r>
            <a:r>
              <a:rPr dirty="0" sz="2400" spc="85" b="0">
                <a:latin typeface="Times New Roman"/>
                <a:cs typeface="Times New Roman"/>
              </a:rPr>
              <a:t>e</a:t>
            </a:r>
            <a:r>
              <a:rPr dirty="0" sz="2400" spc="70" b="0">
                <a:latin typeface="Times New Roman"/>
                <a:cs typeface="Times New Roman"/>
              </a:rPr>
              <a:t>ve</a:t>
            </a:r>
            <a:r>
              <a:rPr dirty="0" sz="2400" spc="80" b="0">
                <a:latin typeface="Times New Roman"/>
                <a:cs typeface="Times New Roman"/>
              </a:rPr>
              <a:t>n</a:t>
            </a:r>
            <a:r>
              <a:rPr dirty="0" sz="2400" b="0">
                <a:latin typeface="Times New Roman"/>
                <a:cs typeface="Times New Roman"/>
              </a:rPr>
              <a:t>	</a:t>
            </a:r>
            <a:r>
              <a:rPr dirty="0" sz="2400" spc="125" b="0">
                <a:latin typeface="Times New Roman"/>
                <a:cs typeface="Times New Roman"/>
              </a:rPr>
              <a:t>b</a:t>
            </a:r>
            <a:r>
              <a:rPr dirty="0" sz="2400" spc="85" b="0">
                <a:latin typeface="Times New Roman"/>
                <a:cs typeface="Times New Roman"/>
              </a:rPr>
              <a:t>e</a:t>
            </a:r>
            <a:r>
              <a:rPr dirty="0" sz="2400" spc="-65" b="0">
                <a:latin typeface="Times New Roman"/>
                <a:cs typeface="Times New Roman"/>
              </a:rPr>
              <a:t>f</a:t>
            </a:r>
            <a:r>
              <a:rPr dirty="0" sz="2400" spc="95" b="0">
                <a:latin typeface="Times New Roman"/>
                <a:cs typeface="Times New Roman"/>
              </a:rPr>
              <a:t>o</a:t>
            </a:r>
            <a:r>
              <a:rPr dirty="0" sz="2400" spc="75" b="0">
                <a:latin typeface="Times New Roman"/>
                <a:cs typeface="Times New Roman"/>
              </a:rPr>
              <a:t>re  </a:t>
            </a:r>
            <a:r>
              <a:rPr dirty="0" sz="2400" spc="114" b="0">
                <a:latin typeface="Times New Roman"/>
                <a:cs typeface="Times New Roman"/>
              </a:rPr>
              <a:t>implementation </a:t>
            </a:r>
            <a:r>
              <a:rPr dirty="0" sz="2400" spc="135" b="0">
                <a:latin typeface="Times New Roman"/>
                <a:cs typeface="Times New Roman"/>
              </a:rPr>
              <a:t>to </a:t>
            </a:r>
            <a:r>
              <a:rPr dirty="0" sz="2400" spc="120" b="0">
                <a:latin typeface="Times New Roman"/>
                <a:cs typeface="Times New Roman"/>
              </a:rPr>
              <a:t>test</a:t>
            </a:r>
            <a:r>
              <a:rPr dirty="0" sz="2400" spc="-270" b="0">
                <a:latin typeface="Times New Roman"/>
                <a:cs typeface="Times New Roman"/>
              </a:rPr>
              <a:t> </a:t>
            </a:r>
            <a:r>
              <a:rPr dirty="0" sz="2400" spc="130" b="0">
                <a:latin typeface="Times New Roman"/>
                <a:cs typeface="Times New Roman"/>
              </a:rPr>
              <a:t>them.</a:t>
            </a:r>
            <a:endParaRPr sz="2400">
              <a:latin typeface="Times New Roman"/>
              <a:cs typeface="Times New Roman"/>
            </a:endParaRPr>
          </a:p>
          <a:p>
            <a:pPr marL="298450" marR="17780" indent="-273050">
              <a:lnSpc>
                <a:spcPct val="100000"/>
              </a:lnSpc>
              <a:spcBef>
                <a:spcPts val="600"/>
              </a:spcBef>
              <a:buClr>
                <a:srgbClr val="959595"/>
              </a:buClr>
              <a:buSzPct val="93750"/>
              <a:buFont typeface="UnDotum"/>
              <a:buChar char=""/>
              <a:tabLst>
                <a:tab pos="298450" algn="l"/>
                <a:tab pos="2007870" algn="l"/>
                <a:tab pos="3240405" algn="l"/>
                <a:tab pos="3780790" algn="l"/>
                <a:tab pos="5351780" algn="l"/>
                <a:tab pos="7124700" algn="l"/>
              </a:tabLst>
            </a:pPr>
            <a:r>
              <a:rPr dirty="0" sz="2400" spc="20"/>
              <a:t>F</a:t>
            </a:r>
            <a:r>
              <a:rPr dirty="0" sz="2400" spc="25"/>
              <a:t>u</a:t>
            </a:r>
            <a:r>
              <a:rPr dirty="0" sz="2400" spc="190"/>
              <a:t>n</a:t>
            </a:r>
            <a:r>
              <a:rPr dirty="0" sz="2400" spc="90"/>
              <a:t>c</a:t>
            </a:r>
            <a:r>
              <a:rPr dirty="0" sz="2400" spc="135"/>
              <a:t>t</a:t>
            </a:r>
            <a:r>
              <a:rPr dirty="0" sz="2400" spc="114"/>
              <a:t>i</a:t>
            </a:r>
            <a:r>
              <a:rPr dirty="0" sz="2400" spc="235"/>
              <a:t>o</a:t>
            </a:r>
            <a:r>
              <a:rPr dirty="0" sz="2400" spc="200"/>
              <a:t>n</a:t>
            </a:r>
            <a:r>
              <a:rPr dirty="0" sz="2400" spc="75"/>
              <a:t>a</a:t>
            </a:r>
            <a:r>
              <a:rPr dirty="0" sz="2400" spc="120"/>
              <a:t>l</a:t>
            </a:r>
            <a:r>
              <a:rPr dirty="0" sz="2400"/>
              <a:t>	</a:t>
            </a:r>
            <a:r>
              <a:rPr dirty="0" sz="2400" spc="135"/>
              <a:t>t</a:t>
            </a:r>
            <a:r>
              <a:rPr dirty="0" sz="2400" spc="200"/>
              <a:t>e</a:t>
            </a:r>
            <a:r>
              <a:rPr dirty="0" sz="2400" spc="180"/>
              <a:t>s</a:t>
            </a:r>
            <a:r>
              <a:rPr dirty="0" sz="2400" spc="125"/>
              <a:t>t</a:t>
            </a:r>
            <a:r>
              <a:rPr dirty="0" sz="2400" spc="114"/>
              <a:t>i</a:t>
            </a:r>
            <a:r>
              <a:rPr dirty="0" sz="2400" spc="200"/>
              <a:t>n</a:t>
            </a:r>
            <a:r>
              <a:rPr dirty="0" sz="2400" spc="130"/>
              <a:t>g</a:t>
            </a:r>
            <a:r>
              <a:rPr dirty="0" sz="2400" spc="-55" b="0">
                <a:latin typeface="Times New Roman"/>
                <a:cs typeface="Times New Roman"/>
              </a:rPr>
              <a:t>:</a:t>
            </a:r>
            <a:r>
              <a:rPr dirty="0" sz="2400" b="0">
                <a:latin typeface="Times New Roman"/>
                <a:cs typeface="Times New Roman"/>
              </a:rPr>
              <a:t>	</a:t>
            </a:r>
            <a:r>
              <a:rPr dirty="0" sz="2400" spc="90" b="0">
                <a:latin typeface="Times New Roman"/>
                <a:cs typeface="Times New Roman"/>
              </a:rPr>
              <a:t>D</a:t>
            </a:r>
            <a:r>
              <a:rPr dirty="0" sz="2400" spc="65" b="0">
                <a:latin typeface="Times New Roman"/>
                <a:cs typeface="Times New Roman"/>
              </a:rPr>
              <a:t>o</a:t>
            </a:r>
            <a:r>
              <a:rPr dirty="0" sz="2400" b="0">
                <a:latin typeface="Times New Roman"/>
                <a:cs typeface="Times New Roman"/>
              </a:rPr>
              <a:t>	</a:t>
            </a:r>
            <a:r>
              <a:rPr dirty="0" sz="2400" spc="-45" b="0">
                <a:latin typeface="Times New Roman"/>
                <a:cs typeface="Times New Roman"/>
              </a:rPr>
              <a:t>F</a:t>
            </a:r>
            <a:r>
              <a:rPr dirty="0" sz="2400" spc="165" b="0">
                <a:latin typeface="Times New Roman"/>
                <a:cs typeface="Times New Roman"/>
              </a:rPr>
              <a:t>u</a:t>
            </a:r>
            <a:r>
              <a:rPr dirty="0" sz="2400" spc="185" b="0">
                <a:latin typeface="Times New Roman"/>
                <a:cs typeface="Times New Roman"/>
              </a:rPr>
              <a:t>n</a:t>
            </a:r>
            <a:r>
              <a:rPr dirty="0" sz="2400" spc="30" b="0">
                <a:latin typeface="Times New Roman"/>
                <a:cs typeface="Times New Roman"/>
              </a:rPr>
              <a:t>c</a:t>
            </a:r>
            <a:r>
              <a:rPr dirty="0" sz="2400" spc="90" b="0">
                <a:latin typeface="Times New Roman"/>
                <a:cs typeface="Times New Roman"/>
              </a:rPr>
              <a:t>t</a:t>
            </a:r>
            <a:r>
              <a:rPr dirty="0" sz="2400" spc="100" b="0">
                <a:latin typeface="Times New Roman"/>
                <a:cs typeface="Times New Roman"/>
              </a:rPr>
              <a:t>i</a:t>
            </a:r>
            <a:r>
              <a:rPr dirty="0" sz="2400" spc="95" b="0">
                <a:latin typeface="Times New Roman"/>
                <a:cs typeface="Times New Roman"/>
              </a:rPr>
              <a:t>o</a:t>
            </a:r>
            <a:r>
              <a:rPr dirty="0" sz="2400" spc="185" b="0">
                <a:latin typeface="Times New Roman"/>
                <a:cs typeface="Times New Roman"/>
              </a:rPr>
              <a:t>n</a:t>
            </a:r>
            <a:r>
              <a:rPr dirty="0" sz="2400" spc="50" b="0">
                <a:latin typeface="Times New Roman"/>
                <a:cs typeface="Times New Roman"/>
              </a:rPr>
              <a:t>a</a:t>
            </a:r>
            <a:r>
              <a:rPr dirty="0" sz="2400" spc="35" b="0">
                <a:latin typeface="Times New Roman"/>
                <a:cs typeface="Times New Roman"/>
              </a:rPr>
              <a:t>l</a:t>
            </a:r>
            <a:r>
              <a:rPr dirty="0" sz="2400" b="0">
                <a:latin typeface="Times New Roman"/>
                <a:cs typeface="Times New Roman"/>
              </a:rPr>
              <a:t>	</a:t>
            </a:r>
            <a:r>
              <a:rPr dirty="0" sz="2400" spc="-40" b="0">
                <a:latin typeface="Times New Roman"/>
                <a:cs typeface="Times New Roman"/>
              </a:rPr>
              <a:t>v</a:t>
            </a:r>
            <a:r>
              <a:rPr dirty="0" sz="2400" spc="40" b="0">
                <a:latin typeface="Times New Roman"/>
                <a:cs typeface="Times New Roman"/>
              </a:rPr>
              <a:t>eri</a:t>
            </a:r>
            <a:r>
              <a:rPr dirty="0" sz="2400" spc="40" b="0">
                <a:latin typeface="Times New Roman"/>
                <a:cs typeface="Times New Roman"/>
              </a:rPr>
              <a:t>f</a:t>
            </a:r>
            <a:r>
              <a:rPr dirty="0" sz="2400" spc="15" b="0">
                <a:latin typeface="Times New Roman"/>
                <a:cs typeface="Times New Roman"/>
              </a:rPr>
              <a:t>i</a:t>
            </a:r>
            <a:r>
              <a:rPr dirty="0" sz="2400" spc="30" b="0">
                <a:latin typeface="Times New Roman"/>
                <a:cs typeface="Times New Roman"/>
              </a:rPr>
              <a:t>c</a:t>
            </a:r>
            <a:r>
              <a:rPr dirty="0" sz="2400" spc="95" b="0">
                <a:latin typeface="Times New Roman"/>
                <a:cs typeface="Times New Roman"/>
              </a:rPr>
              <a:t>at</a:t>
            </a:r>
            <a:r>
              <a:rPr dirty="0" sz="2400" spc="80" b="0">
                <a:latin typeface="Times New Roman"/>
                <a:cs typeface="Times New Roman"/>
              </a:rPr>
              <a:t>i</a:t>
            </a:r>
            <a:r>
              <a:rPr dirty="0" sz="2400" spc="85" b="0">
                <a:latin typeface="Times New Roman"/>
                <a:cs typeface="Times New Roman"/>
              </a:rPr>
              <a:t>o</a:t>
            </a:r>
            <a:r>
              <a:rPr dirty="0" sz="2400" spc="185" b="0">
                <a:latin typeface="Times New Roman"/>
                <a:cs typeface="Times New Roman"/>
              </a:rPr>
              <a:t>n</a:t>
            </a:r>
            <a:r>
              <a:rPr dirty="0" sz="2400" spc="35" b="0">
                <a:latin typeface="Times New Roman"/>
                <a:cs typeface="Times New Roman"/>
              </a:rPr>
              <a:t>s</a:t>
            </a:r>
            <a:r>
              <a:rPr dirty="0" sz="2400" b="0">
                <a:latin typeface="Times New Roman"/>
                <a:cs typeface="Times New Roman"/>
              </a:rPr>
              <a:t>	</a:t>
            </a:r>
            <a:r>
              <a:rPr dirty="0" sz="2400" spc="50" b="0">
                <a:latin typeface="Times New Roman"/>
                <a:cs typeface="Times New Roman"/>
              </a:rPr>
              <a:t>aga</a:t>
            </a:r>
            <a:r>
              <a:rPr dirty="0" sz="2400" spc="35" b="0">
                <a:latin typeface="Times New Roman"/>
                <a:cs typeface="Times New Roman"/>
              </a:rPr>
              <a:t>i</a:t>
            </a:r>
            <a:r>
              <a:rPr dirty="0" sz="2400" spc="185" b="0">
                <a:latin typeface="Times New Roman"/>
                <a:cs typeface="Times New Roman"/>
              </a:rPr>
              <a:t>n</a:t>
            </a:r>
            <a:r>
              <a:rPr dirty="0" sz="2400" spc="90" b="0">
                <a:latin typeface="Times New Roman"/>
                <a:cs typeface="Times New Roman"/>
              </a:rPr>
              <a:t>st  </a:t>
            </a:r>
            <a:r>
              <a:rPr dirty="0" sz="2400" spc="75" b="0">
                <a:latin typeface="Times New Roman"/>
                <a:cs typeface="Times New Roman"/>
              </a:rPr>
              <a:t>web </a:t>
            </a:r>
            <a:r>
              <a:rPr dirty="0" sz="2400" spc="45" b="0">
                <a:latin typeface="Times New Roman"/>
                <a:cs typeface="Times New Roman"/>
              </a:rPr>
              <a:t>services </a:t>
            </a:r>
            <a:r>
              <a:rPr dirty="0" sz="2400" spc="-245" b="0">
                <a:latin typeface="Times New Roman"/>
                <a:cs typeface="Times New Roman"/>
              </a:rPr>
              <a:t>&amp; </a:t>
            </a:r>
            <a:r>
              <a:rPr dirty="0" sz="2400" spc="80" b="0">
                <a:latin typeface="Times New Roman"/>
                <a:cs typeface="Times New Roman"/>
              </a:rPr>
              <a:t>applications </a:t>
            </a:r>
            <a:r>
              <a:rPr dirty="0" sz="2400" spc="140" b="0">
                <a:latin typeface="Times New Roman"/>
                <a:cs typeface="Times New Roman"/>
              </a:rPr>
              <a:t>and </a:t>
            </a:r>
            <a:r>
              <a:rPr dirty="0" sz="2400" spc="-85" b="0">
                <a:latin typeface="Times New Roman"/>
                <a:cs typeface="Times New Roman"/>
              </a:rPr>
              <a:t>JDBC</a:t>
            </a:r>
            <a:r>
              <a:rPr dirty="0" sz="2400" spc="-120" b="0">
                <a:latin typeface="Times New Roman"/>
                <a:cs typeface="Times New Roman"/>
              </a:rPr>
              <a:t> </a:t>
            </a:r>
            <a:r>
              <a:rPr dirty="0" sz="2400" spc="70" b="0">
                <a:latin typeface="Times New Roman"/>
                <a:cs typeface="Times New Roman"/>
              </a:rPr>
              <a:t>sources.</a:t>
            </a:r>
            <a:endParaRPr sz="2400">
              <a:latin typeface="Times New Roman"/>
              <a:cs typeface="Times New Roman"/>
            </a:endParaRPr>
          </a:p>
          <a:p>
            <a:pPr marL="298450" marR="17780" indent="-273050">
              <a:lnSpc>
                <a:spcPct val="100000"/>
              </a:lnSpc>
              <a:spcBef>
                <a:spcPts val="600"/>
              </a:spcBef>
              <a:buClr>
                <a:srgbClr val="959595"/>
              </a:buClr>
              <a:buSzPct val="93750"/>
              <a:buFont typeface="UnDotum"/>
              <a:buChar char=""/>
              <a:tabLst>
                <a:tab pos="298450" algn="l"/>
                <a:tab pos="2599690" algn="l"/>
                <a:tab pos="4971415" algn="l"/>
                <a:tab pos="6026785" algn="l"/>
                <a:tab pos="6925309" algn="l"/>
              </a:tabLst>
            </a:pPr>
            <a:r>
              <a:rPr dirty="0" sz="2400" spc="85"/>
              <a:t>Per</a:t>
            </a:r>
            <a:r>
              <a:rPr dirty="0" sz="2400" spc="55"/>
              <a:t>f</a:t>
            </a:r>
            <a:r>
              <a:rPr dirty="0" sz="2400" spc="235"/>
              <a:t>o</a:t>
            </a:r>
            <a:r>
              <a:rPr dirty="0" sz="2400" spc="-30"/>
              <a:t>r</a:t>
            </a:r>
            <a:r>
              <a:rPr dirty="0" sz="2400" spc="245"/>
              <a:t>m</a:t>
            </a:r>
            <a:r>
              <a:rPr dirty="0" sz="2400" spc="75"/>
              <a:t>a</a:t>
            </a:r>
            <a:r>
              <a:rPr dirty="0" sz="2400" spc="200"/>
              <a:t>n</a:t>
            </a:r>
            <a:r>
              <a:rPr dirty="0" sz="2400" spc="90"/>
              <a:t>c</a:t>
            </a:r>
            <a:r>
              <a:rPr dirty="0" sz="2400" spc="225"/>
              <a:t>e</a:t>
            </a:r>
            <a:r>
              <a:rPr dirty="0" sz="2400"/>
              <a:t>	</a:t>
            </a:r>
            <a:r>
              <a:rPr dirty="0" sz="2400" spc="135"/>
              <a:t>t</a:t>
            </a:r>
            <a:r>
              <a:rPr dirty="0" sz="2400" spc="200"/>
              <a:t>e</a:t>
            </a:r>
            <a:r>
              <a:rPr dirty="0" sz="2400" spc="170"/>
              <a:t>s</a:t>
            </a:r>
            <a:r>
              <a:rPr dirty="0" sz="2400" spc="135"/>
              <a:t>t</a:t>
            </a:r>
            <a:r>
              <a:rPr dirty="0" sz="2400" spc="114"/>
              <a:t>i</a:t>
            </a:r>
            <a:r>
              <a:rPr dirty="0" sz="2400" spc="200"/>
              <a:t>n</a:t>
            </a:r>
            <a:r>
              <a:rPr dirty="0" sz="2400" spc="95"/>
              <a:t>g</a:t>
            </a:r>
            <a:r>
              <a:rPr dirty="0" sz="2400" spc="-114"/>
              <a:t>:</a:t>
            </a:r>
            <a:r>
              <a:rPr dirty="0" sz="2400" spc="25"/>
              <a:t> </a:t>
            </a:r>
            <a:r>
              <a:rPr dirty="0" sz="2400" spc="50" b="0">
                <a:latin typeface="Times New Roman"/>
                <a:cs typeface="Times New Roman"/>
              </a:rPr>
              <a:t>U</a:t>
            </a:r>
            <a:r>
              <a:rPr dirty="0" sz="2400" spc="20" b="0">
                <a:latin typeface="Times New Roman"/>
                <a:cs typeface="Times New Roman"/>
              </a:rPr>
              <a:t>s</a:t>
            </a:r>
            <a:r>
              <a:rPr dirty="0" sz="2400" spc="25" b="0">
                <a:latin typeface="Times New Roman"/>
                <a:cs typeface="Times New Roman"/>
              </a:rPr>
              <a:t>i</a:t>
            </a:r>
            <a:r>
              <a:rPr dirty="0" sz="2400" spc="185" b="0">
                <a:latin typeface="Times New Roman"/>
                <a:cs typeface="Times New Roman"/>
              </a:rPr>
              <a:t>n</a:t>
            </a:r>
            <a:r>
              <a:rPr dirty="0" sz="2400" spc="15" b="0">
                <a:latin typeface="Times New Roman"/>
                <a:cs typeface="Times New Roman"/>
              </a:rPr>
              <a:t>g</a:t>
            </a:r>
            <a:r>
              <a:rPr dirty="0" sz="2400" b="0">
                <a:latin typeface="Times New Roman"/>
                <a:cs typeface="Times New Roman"/>
              </a:rPr>
              <a:t>	</a:t>
            </a:r>
            <a:r>
              <a:rPr dirty="0" sz="2400" spc="-5" b="0">
                <a:latin typeface="Times New Roman"/>
                <a:cs typeface="Times New Roman"/>
              </a:rPr>
              <a:t>G</a:t>
            </a:r>
            <a:r>
              <a:rPr dirty="0" sz="2400" b="0">
                <a:latin typeface="Times New Roman"/>
                <a:cs typeface="Times New Roman"/>
              </a:rPr>
              <a:t>U</a:t>
            </a:r>
            <a:r>
              <a:rPr dirty="0" sz="2400" spc="5" b="0">
                <a:latin typeface="Times New Roman"/>
                <a:cs typeface="Times New Roman"/>
              </a:rPr>
              <a:t>I</a:t>
            </a:r>
            <a:r>
              <a:rPr dirty="0" sz="2400" spc="10" b="0">
                <a:latin typeface="Times New Roman"/>
                <a:cs typeface="Times New Roman"/>
              </a:rPr>
              <a:t>,</a:t>
            </a:r>
            <a:r>
              <a:rPr dirty="0" sz="2400" b="0">
                <a:latin typeface="Times New Roman"/>
                <a:cs typeface="Times New Roman"/>
              </a:rPr>
              <a:t>	</a:t>
            </a:r>
            <a:r>
              <a:rPr dirty="0" sz="2400" spc="40" b="0">
                <a:latin typeface="Times New Roman"/>
                <a:cs typeface="Times New Roman"/>
              </a:rPr>
              <a:t>c</a:t>
            </a:r>
            <a:r>
              <a:rPr dirty="0" sz="2400" spc="125" b="0">
                <a:latin typeface="Times New Roman"/>
                <a:cs typeface="Times New Roman"/>
              </a:rPr>
              <a:t>a</a:t>
            </a:r>
            <a:r>
              <a:rPr dirty="0" sz="2400" spc="150" b="0">
                <a:latin typeface="Times New Roman"/>
                <a:cs typeface="Times New Roman"/>
              </a:rPr>
              <a:t>n</a:t>
            </a:r>
            <a:r>
              <a:rPr dirty="0" sz="2400" b="0">
                <a:latin typeface="Times New Roman"/>
                <a:cs typeface="Times New Roman"/>
              </a:rPr>
              <a:t>	</a:t>
            </a:r>
            <a:r>
              <a:rPr dirty="0" sz="2400" spc="45" b="0">
                <a:latin typeface="Times New Roman"/>
                <a:cs typeface="Times New Roman"/>
              </a:rPr>
              <a:t>g</a:t>
            </a:r>
            <a:r>
              <a:rPr dirty="0" sz="2400" spc="50" b="0">
                <a:latin typeface="Times New Roman"/>
                <a:cs typeface="Times New Roman"/>
              </a:rPr>
              <a:t>e</a:t>
            </a:r>
            <a:r>
              <a:rPr dirty="0" sz="2400" spc="185" b="0">
                <a:latin typeface="Times New Roman"/>
                <a:cs typeface="Times New Roman"/>
              </a:rPr>
              <a:t>n</a:t>
            </a:r>
            <a:r>
              <a:rPr dirty="0" sz="2400" spc="114" b="0">
                <a:latin typeface="Times New Roman"/>
                <a:cs typeface="Times New Roman"/>
              </a:rPr>
              <a:t>e</a:t>
            </a:r>
            <a:r>
              <a:rPr dirty="0" sz="2400" spc="90" b="0">
                <a:latin typeface="Times New Roman"/>
                <a:cs typeface="Times New Roman"/>
              </a:rPr>
              <a:t>r</a:t>
            </a:r>
            <a:r>
              <a:rPr dirty="0" sz="2400" spc="95" b="0">
                <a:latin typeface="Times New Roman"/>
                <a:cs typeface="Times New Roman"/>
              </a:rPr>
              <a:t>ate  </a:t>
            </a:r>
            <a:r>
              <a:rPr dirty="0" sz="2400" spc="105" b="0">
                <a:latin typeface="Times New Roman"/>
                <a:cs typeface="Times New Roman"/>
              </a:rPr>
              <a:t>performance/load</a:t>
            </a:r>
            <a:r>
              <a:rPr dirty="0" sz="2400" spc="-10" b="0">
                <a:latin typeface="Times New Roman"/>
                <a:cs typeface="Times New Roman"/>
              </a:rPr>
              <a:t> </a:t>
            </a:r>
            <a:r>
              <a:rPr dirty="0" sz="2400" spc="85" b="0">
                <a:latin typeface="Times New Roman"/>
                <a:cs typeface="Times New Roman"/>
              </a:rPr>
              <a:t>tests.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62940"/>
            <a:ext cx="434403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5"/>
              <a:t>Features</a:t>
            </a:r>
            <a:r>
              <a:rPr dirty="0" spc="-210"/>
              <a:t> </a:t>
            </a:r>
            <a:r>
              <a:rPr dirty="0" sz="2800" spc="-145"/>
              <a:t>(…continued)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0540" y="1328420"/>
            <a:ext cx="8079105" cy="5312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1150" marR="30480" indent="-273050">
              <a:lnSpc>
                <a:spcPct val="100000"/>
              </a:lnSpc>
              <a:spcBef>
                <a:spcPts val="100"/>
              </a:spcBef>
              <a:buClr>
                <a:srgbClr val="959595"/>
              </a:buClr>
              <a:buSzPct val="93750"/>
              <a:buFont typeface="UnDotum"/>
              <a:buChar char=""/>
              <a:tabLst>
                <a:tab pos="311150" algn="l"/>
                <a:tab pos="2865755" algn="l"/>
              </a:tabLst>
            </a:pPr>
            <a:r>
              <a:rPr dirty="0" sz="2400" spc="80" b="1">
                <a:latin typeface="Times New Roman"/>
                <a:cs typeface="Times New Roman"/>
              </a:rPr>
              <a:t>Security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85" b="1">
                <a:latin typeface="Times New Roman"/>
                <a:cs typeface="Times New Roman"/>
              </a:rPr>
              <a:t>Testing:	</a:t>
            </a:r>
            <a:r>
              <a:rPr dirty="0" sz="2400" spc="75">
                <a:latin typeface="Times New Roman"/>
                <a:cs typeface="Times New Roman"/>
              </a:rPr>
              <a:t>Testing </a:t>
            </a:r>
            <a:r>
              <a:rPr dirty="0" sz="2400" spc="15">
                <a:latin typeface="Times New Roman"/>
                <a:cs typeface="Times New Roman"/>
              </a:rPr>
              <a:t>of </a:t>
            </a:r>
            <a:r>
              <a:rPr dirty="0" sz="2400" spc="150">
                <a:latin typeface="Times New Roman"/>
                <a:cs typeface="Times New Roman"/>
              </a:rPr>
              <a:t>the </a:t>
            </a:r>
            <a:r>
              <a:rPr dirty="0" sz="2400" spc="80">
                <a:latin typeface="Times New Roman"/>
                <a:cs typeface="Times New Roman"/>
              </a:rPr>
              <a:t>system against</a:t>
            </a:r>
            <a:r>
              <a:rPr dirty="0" sz="2400" spc="-37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malicious  </a:t>
            </a:r>
            <a:r>
              <a:rPr dirty="0" sz="2400" spc="-20">
                <a:latin typeface="Times New Roman"/>
                <a:cs typeface="Times New Roman"/>
              </a:rPr>
              <a:t>SQL </a:t>
            </a:r>
            <a:r>
              <a:rPr dirty="0" sz="2400" spc="110">
                <a:latin typeface="Times New Roman"/>
                <a:cs typeface="Times New Roman"/>
              </a:rPr>
              <a:t>commands, boundary </a:t>
            </a:r>
            <a:r>
              <a:rPr dirty="0" sz="2400" spc="95">
                <a:latin typeface="Times New Roman"/>
                <a:cs typeface="Times New Roman"/>
              </a:rPr>
              <a:t>limitation </a:t>
            </a:r>
            <a:r>
              <a:rPr dirty="0" sz="2400" spc="80">
                <a:latin typeface="Times New Roman"/>
                <a:cs typeface="Times New Roman"/>
              </a:rPr>
              <a:t>scanning, </a:t>
            </a:r>
            <a:r>
              <a:rPr dirty="0" sz="2400" spc="140">
                <a:latin typeface="Times New Roman"/>
                <a:cs typeface="Times New Roman"/>
              </a:rPr>
              <a:t>and  </a:t>
            </a:r>
            <a:r>
              <a:rPr dirty="0" sz="2400" spc="85">
                <a:latin typeface="Times New Roman"/>
                <a:cs typeface="Times New Roman"/>
              </a:rPr>
              <a:t>against </a:t>
            </a:r>
            <a:r>
              <a:rPr dirty="0" sz="2400" spc="80">
                <a:latin typeface="Times New Roman"/>
                <a:cs typeface="Times New Roman"/>
              </a:rPr>
              <a:t>stack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overflows.</a:t>
            </a:r>
            <a:endParaRPr sz="24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600"/>
              </a:spcBef>
              <a:buClr>
                <a:srgbClr val="959595"/>
              </a:buClr>
              <a:buSzPct val="93750"/>
              <a:buFont typeface="UnDotum"/>
              <a:buChar char=""/>
              <a:tabLst>
                <a:tab pos="311150" algn="l"/>
              </a:tabLst>
            </a:pPr>
            <a:r>
              <a:rPr dirty="0" sz="2400" spc="130" b="1">
                <a:latin typeface="Times New Roman"/>
                <a:cs typeface="Times New Roman"/>
              </a:rPr>
              <a:t>Technology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70" b="1">
                <a:latin typeface="Times New Roman"/>
                <a:cs typeface="Times New Roman"/>
              </a:rPr>
              <a:t>Support:</a:t>
            </a:r>
            <a:endParaRPr sz="2400">
              <a:latin typeface="Times New Roman"/>
              <a:cs typeface="Times New Roman"/>
            </a:endParaRPr>
          </a:p>
          <a:p>
            <a:pPr marL="311150" marR="356870">
              <a:lnSpc>
                <a:spcPct val="100000"/>
              </a:lnSpc>
              <a:spcBef>
                <a:spcPts val="600"/>
              </a:spcBef>
            </a:pPr>
            <a:r>
              <a:rPr dirty="0" sz="2400" spc="95">
                <a:latin typeface="Times New Roman"/>
                <a:cs typeface="Times New Roman"/>
              </a:rPr>
              <a:t>Supports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all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protocols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standards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: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SOAP/WSDL,  </a:t>
            </a:r>
            <a:r>
              <a:rPr dirty="0" sz="2400" spc="-55">
                <a:latin typeface="Times New Roman"/>
                <a:cs typeface="Times New Roman"/>
              </a:rPr>
              <a:t>REST, </a:t>
            </a:r>
            <a:r>
              <a:rPr dirty="0" sz="2400" spc="-25">
                <a:latin typeface="Times New Roman"/>
                <a:cs typeface="Times New Roman"/>
              </a:rPr>
              <a:t>WEB </a:t>
            </a:r>
            <a:r>
              <a:rPr dirty="0" sz="2400" spc="145">
                <a:latin typeface="Times New Roman"/>
                <a:cs typeface="Times New Roman"/>
              </a:rPr>
              <a:t>and </a:t>
            </a:r>
            <a:r>
              <a:rPr dirty="0" sz="2400" spc="35">
                <a:latin typeface="Times New Roman"/>
                <a:cs typeface="Times New Roman"/>
              </a:rPr>
              <a:t>HTTP(S), </a:t>
            </a:r>
            <a:r>
              <a:rPr dirty="0" sz="2400" spc="-30">
                <a:latin typeface="Times New Roman"/>
                <a:cs typeface="Times New Roman"/>
              </a:rPr>
              <a:t>AMF, </a:t>
            </a:r>
            <a:r>
              <a:rPr dirty="0" sz="2400" spc="-85">
                <a:latin typeface="Times New Roman"/>
                <a:cs typeface="Times New Roman"/>
              </a:rPr>
              <a:t>JDBC </a:t>
            </a:r>
            <a:r>
              <a:rPr dirty="0" sz="2400" spc="140">
                <a:latin typeface="Times New Roman"/>
                <a:cs typeface="Times New Roman"/>
              </a:rPr>
              <a:t>and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Times New Roman"/>
                <a:cs typeface="Times New Roman"/>
              </a:rPr>
              <a:t>JMS</a:t>
            </a:r>
            <a:endParaRPr sz="24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590"/>
              </a:spcBef>
              <a:buClr>
                <a:srgbClr val="959595"/>
              </a:buClr>
              <a:buSzPct val="93750"/>
              <a:buFont typeface="UnDotum"/>
              <a:buChar char=""/>
              <a:tabLst>
                <a:tab pos="311150" algn="l"/>
              </a:tabLst>
            </a:pPr>
            <a:r>
              <a:rPr dirty="0" sz="2400" spc="65" b="1">
                <a:latin typeface="Times New Roman"/>
                <a:cs typeface="Times New Roman"/>
              </a:rPr>
              <a:t>Analytics:</a:t>
            </a:r>
            <a:endParaRPr sz="2400">
              <a:latin typeface="Times New Roman"/>
              <a:cs typeface="Times New Roman"/>
            </a:endParaRPr>
          </a:p>
          <a:p>
            <a:pPr marL="311150" marR="1103630">
              <a:lnSpc>
                <a:spcPct val="100000"/>
              </a:lnSpc>
              <a:spcBef>
                <a:spcPts val="600"/>
              </a:spcBef>
            </a:pPr>
            <a:r>
              <a:rPr dirty="0" sz="2400" spc="110">
                <a:latin typeface="Times New Roman"/>
                <a:cs typeface="Times New Roman"/>
              </a:rPr>
              <a:t>Integrated </a:t>
            </a:r>
            <a:r>
              <a:rPr dirty="0" sz="2400" spc="60">
                <a:latin typeface="Times New Roman"/>
                <a:cs typeface="Times New Roman"/>
              </a:rPr>
              <a:t>analytics assist </a:t>
            </a:r>
            <a:r>
              <a:rPr dirty="0" sz="2400" spc="95">
                <a:latin typeface="Times New Roman"/>
                <a:cs typeface="Times New Roman"/>
              </a:rPr>
              <a:t>reporting,</a:t>
            </a:r>
            <a:r>
              <a:rPr dirty="0" sz="2400" spc="-24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catergorically  </a:t>
            </a:r>
            <a:r>
              <a:rPr dirty="0" sz="2400" spc="110">
                <a:latin typeface="Times New Roman"/>
                <a:cs typeface="Times New Roman"/>
              </a:rPr>
              <a:t>grouped </a:t>
            </a:r>
            <a:r>
              <a:rPr dirty="0" sz="2400" spc="85">
                <a:latin typeface="Times New Roman"/>
                <a:cs typeface="Times New Roman"/>
              </a:rPr>
              <a:t>metrics, exporting </a:t>
            </a:r>
            <a:r>
              <a:rPr dirty="0" sz="2400" spc="135">
                <a:latin typeface="Times New Roman"/>
                <a:cs typeface="Times New Roman"/>
              </a:rPr>
              <a:t>to</a:t>
            </a:r>
            <a:r>
              <a:rPr dirty="0" sz="2400" spc="-40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multiple </a:t>
            </a:r>
            <a:r>
              <a:rPr dirty="0" sz="2400" spc="80">
                <a:latin typeface="Times New Roman"/>
                <a:cs typeface="Times New Roman"/>
              </a:rPr>
              <a:t>formats.</a:t>
            </a:r>
            <a:endParaRPr sz="2400">
              <a:latin typeface="Times New Roman"/>
              <a:cs typeface="Times New Roman"/>
            </a:endParaRPr>
          </a:p>
          <a:p>
            <a:pPr marL="311150" indent="-273050">
              <a:lnSpc>
                <a:spcPct val="100000"/>
              </a:lnSpc>
              <a:spcBef>
                <a:spcPts val="600"/>
              </a:spcBef>
              <a:buClr>
                <a:srgbClr val="959595"/>
              </a:buClr>
              <a:buSzPct val="93750"/>
              <a:buFont typeface="UnDotum"/>
              <a:buChar char=""/>
              <a:tabLst>
                <a:tab pos="311150" algn="l"/>
              </a:tabLst>
            </a:pPr>
            <a:r>
              <a:rPr dirty="0" sz="2400" spc="95" b="1">
                <a:latin typeface="Times New Roman"/>
                <a:cs typeface="Times New Roman"/>
              </a:rPr>
              <a:t>Ecosystem:</a:t>
            </a:r>
            <a:endParaRPr sz="2400">
              <a:latin typeface="Times New Roman"/>
              <a:cs typeface="Times New Roman"/>
            </a:endParaRPr>
          </a:p>
          <a:p>
            <a:pPr marL="311150" marR="621665">
              <a:lnSpc>
                <a:spcPct val="100000"/>
              </a:lnSpc>
              <a:spcBef>
                <a:spcPts val="600"/>
              </a:spcBef>
            </a:pPr>
            <a:r>
              <a:rPr dirty="0" sz="2400" spc="5">
                <a:latin typeface="Times New Roman"/>
                <a:cs typeface="Times New Roman"/>
              </a:rPr>
              <a:t>Allows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build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own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plug-ins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different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open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source  </a:t>
            </a:r>
            <a:r>
              <a:rPr dirty="0" sz="2400" spc="100">
                <a:latin typeface="Times New Roman"/>
                <a:cs typeface="Times New Roman"/>
              </a:rPr>
              <a:t>environments.</a:t>
            </a:r>
            <a:endParaRPr sz="24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600"/>
              </a:spcBef>
            </a:pPr>
            <a:r>
              <a:rPr dirty="0" sz="2400" spc="-70" b="1">
                <a:latin typeface="Times New Roman"/>
                <a:cs typeface="Times New Roman"/>
              </a:rPr>
              <a:t>Ex: </a:t>
            </a:r>
            <a:r>
              <a:rPr dirty="0" sz="2400" spc="5">
                <a:latin typeface="Times New Roman"/>
                <a:cs typeface="Times New Roman"/>
              </a:rPr>
              <a:t>IDEs </a:t>
            </a:r>
            <a:r>
              <a:rPr dirty="0" sz="2400" spc="90">
                <a:latin typeface="Times New Roman"/>
                <a:cs typeface="Times New Roman"/>
              </a:rPr>
              <a:t>supporting: </a:t>
            </a:r>
            <a:r>
              <a:rPr dirty="0" sz="2400" spc="60">
                <a:latin typeface="Times New Roman"/>
                <a:cs typeface="Times New Roman"/>
              </a:rPr>
              <a:t>NetBeans,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Eclipse.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73100"/>
            <a:ext cx="115697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0"/>
              <a:t>Pros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328420"/>
            <a:ext cx="8089900" cy="50977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dirty="0" baseline="7407" sz="3375" spc="15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400" spc="10">
                <a:latin typeface="Times New Roman"/>
                <a:cs typeface="Times New Roman"/>
              </a:rPr>
              <a:t>Very </a:t>
            </a:r>
            <a:r>
              <a:rPr dirty="0" sz="2400" spc="55">
                <a:latin typeface="Times New Roman"/>
                <a:cs typeface="Times New Roman"/>
              </a:rPr>
              <a:t>Simple </a:t>
            </a:r>
            <a:r>
              <a:rPr dirty="0" sz="2400" spc="145">
                <a:latin typeface="Times New Roman"/>
                <a:cs typeface="Times New Roman"/>
              </a:rPr>
              <a:t>and </a:t>
            </a:r>
            <a:r>
              <a:rPr dirty="0" sz="2400" spc="-5">
                <a:latin typeface="Times New Roman"/>
                <a:cs typeface="Times New Roman"/>
              </a:rPr>
              <a:t>Easy </a:t>
            </a:r>
            <a:r>
              <a:rPr dirty="0" sz="2400" spc="135">
                <a:latin typeface="Times New Roman"/>
                <a:cs typeface="Times New Roman"/>
              </a:rPr>
              <a:t>to</a:t>
            </a:r>
            <a:r>
              <a:rPr dirty="0" sz="2400" spc="-42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use </a:t>
            </a:r>
            <a:r>
              <a:rPr dirty="0" sz="2400" spc="65">
                <a:latin typeface="Times New Roman"/>
                <a:cs typeface="Times New Roman"/>
              </a:rPr>
              <a:t>Graphical </a:t>
            </a:r>
            <a:r>
              <a:rPr dirty="0" sz="2400" spc="80">
                <a:latin typeface="Times New Roman"/>
                <a:cs typeface="Times New Roman"/>
              </a:rPr>
              <a:t>Interface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dirty="0" baseline="7407" sz="3375" spc="15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400" spc="10">
                <a:latin typeface="Times New Roman"/>
                <a:cs typeface="Times New Roman"/>
              </a:rPr>
              <a:t>Less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cost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compared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other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tools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market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90"/>
              </a:spcBef>
            </a:pPr>
            <a:r>
              <a:rPr dirty="0" baseline="7407" sz="3375" spc="127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400" spc="85">
                <a:latin typeface="Times New Roman"/>
                <a:cs typeface="Times New Roman"/>
              </a:rPr>
              <a:t>Supports </a:t>
            </a:r>
            <a:r>
              <a:rPr dirty="0" sz="2400" spc="30">
                <a:latin typeface="Times New Roman"/>
                <a:cs typeface="Times New Roman"/>
              </a:rPr>
              <a:t>all </a:t>
            </a:r>
            <a:r>
              <a:rPr dirty="0" sz="2400" spc="125">
                <a:latin typeface="Times New Roman"/>
                <a:cs typeface="Times New Roman"/>
              </a:rPr>
              <a:t>standard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protocols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dirty="0" baseline="7407" sz="3375" spc="104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400" spc="70">
                <a:latin typeface="Times New Roman"/>
                <a:cs typeface="Times New Roman"/>
              </a:rPr>
              <a:t>Creates </a:t>
            </a:r>
            <a:r>
              <a:rPr dirty="0" sz="2400" spc="90">
                <a:latin typeface="Times New Roman"/>
                <a:cs typeface="Times New Roman"/>
              </a:rPr>
              <a:t>mocks </a:t>
            </a:r>
            <a:r>
              <a:rPr dirty="0" sz="2400" spc="95">
                <a:latin typeface="Times New Roman"/>
                <a:cs typeface="Times New Roman"/>
              </a:rPr>
              <a:t>where </a:t>
            </a:r>
            <a:r>
              <a:rPr dirty="0" sz="2400" spc="50">
                <a:latin typeface="Times New Roman"/>
                <a:cs typeface="Times New Roman"/>
              </a:rPr>
              <a:t>we </a:t>
            </a:r>
            <a:r>
              <a:rPr dirty="0" sz="2400" spc="30">
                <a:latin typeface="Times New Roman"/>
                <a:cs typeface="Times New Roman"/>
              </a:rPr>
              <a:t>can’t </a:t>
            </a:r>
            <a:r>
              <a:rPr dirty="0" sz="2400" spc="90">
                <a:latin typeface="Times New Roman"/>
                <a:cs typeface="Times New Roman"/>
              </a:rPr>
              <a:t>use</a:t>
            </a:r>
            <a:r>
              <a:rPr dirty="0" sz="2400" spc="-42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real </a:t>
            </a:r>
            <a:r>
              <a:rPr dirty="0" sz="2400" spc="80"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  <a:p>
            <a:pPr marL="298450" marR="17780" indent="-273050">
              <a:lnSpc>
                <a:spcPct val="100000"/>
              </a:lnSpc>
              <a:spcBef>
                <a:spcPts val="600"/>
              </a:spcBef>
              <a:tabLst>
                <a:tab pos="1570355" algn="l"/>
                <a:tab pos="2163445" algn="l"/>
                <a:tab pos="2966085" algn="l"/>
                <a:tab pos="3401060" algn="l"/>
                <a:tab pos="4375150" algn="l"/>
                <a:tab pos="5032375" algn="l"/>
                <a:tab pos="6384925" algn="l"/>
                <a:tab pos="7804784" algn="l"/>
              </a:tabLst>
            </a:pPr>
            <a:r>
              <a:rPr dirty="0" baseline="7407" sz="3375" spc="44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400" spc="-100">
                <a:latin typeface="Times New Roman"/>
                <a:cs typeface="Times New Roman"/>
              </a:rPr>
              <a:t>R</a:t>
            </a:r>
            <a:r>
              <a:rPr dirty="0" sz="2400" spc="130">
                <a:latin typeface="Times New Roman"/>
                <a:cs typeface="Times New Roman"/>
              </a:rPr>
              <a:t>ed</a:t>
            </a:r>
            <a:r>
              <a:rPr dirty="0" sz="2400" spc="135">
                <a:latin typeface="Times New Roman"/>
                <a:cs typeface="Times New Roman"/>
              </a:rPr>
              <a:t>u</a:t>
            </a:r>
            <a:r>
              <a:rPr dirty="0" sz="2400" spc="40">
                <a:latin typeface="Times New Roman"/>
                <a:cs typeface="Times New Roman"/>
              </a:rPr>
              <a:t>c</a:t>
            </a:r>
            <a:r>
              <a:rPr dirty="0" sz="2400" spc="60">
                <a:latin typeface="Times New Roman"/>
                <a:cs typeface="Times New Roman"/>
              </a:rPr>
              <a:t>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85">
                <a:latin typeface="Times New Roman"/>
                <a:cs typeface="Times New Roman"/>
              </a:rPr>
              <a:t>t</a:t>
            </a:r>
            <a:r>
              <a:rPr dirty="0" sz="2400" spc="140">
                <a:latin typeface="Times New Roman"/>
                <a:cs typeface="Times New Roman"/>
              </a:rPr>
              <a:t>h</a:t>
            </a:r>
            <a:r>
              <a:rPr dirty="0" sz="2400" spc="12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85">
                <a:latin typeface="Times New Roman"/>
                <a:cs typeface="Times New Roman"/>
              </a:rPr>
              <a:t>n</a:t>
            </a:r>
            <a:r>
              <a:rPr dirty="0" sz="2400" spc="80">
                <a:latin typeface="Times New Roman"/>
                <a:cs typeface="Times New Roman"/>
              </a:rPr>
              <a:t>e</a:t>
            </a:r>
            <a:r>
              <a:rPr dirty="0" sz="2400" spc="85">
                <a:latin typeface="Times New Roman"/>
                <a:cs typeface="Times New Roman"/>
              </a:rPr>
              <a:t>e</a:t>
            </a:r>
            <a:r>
              <a:rPr dirty="0" sz="2400" spc="160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90">
                <a:latin typeface="Times New Roman"/>
                <a:cs typeface="Times New Roman"/>
              </a:rPr>
              <a:t>t</a:t>
            </a:r>
            <a:r>
              <a:rPr dirty="0" sz="2400" spc="17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80">
                <a:latin typeface="Times New Roman"/>
                <a:cs typeface="Times New Roman"/>
              </a:rPr>
              <a:t>instal</a:t>
            </a:r>
            <a:r>
              <a:rPr dirty="0" sz="2400" spc="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25">
                <a:latin typeface="Times New Roman"/>
                <a:cs typeface="Times New Roman"/>
              </a:rPr>
              <a:t>a</a:t>
            </a:r>
            <a:r>
              <a:rPr dirty="0" sz="2400" spc="140">
                <a:latin typeface="Times New Roman"/>
                <a:cs typeface="Times New Roman"/>
              </a:rPr>
              <a:t>n</a:t>
            </a:r>
            <a:r>
              <a:rPr dirty="0" sz="2400" spc="160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200">
                <a:latin typeface="Times New Roman"/>
                <a:cs typeface="Times New Roman"/>
              </a:rPr>
              <a:t>m</a:t>
            </a:r>
            <a:r>
              <a:rPr dirty="0" sz="2400" spc="85">
                <a:latin typeface="Times New Roman"/>
                <a:cs typeface="Times New Roman"/>
              </a:rPr>
              <a:t>a</a:t>
            </a:r>
            <a:r>
              <a:rPr dirty="0" sz="2400" spc="65">
                <a:latin typeface="Times New Roman"/>
                <a:cs typeface="Times New Roman"/>
              </a:rPr>
              <a:t>i</a:t>
            </a:r>
            <a:r>
              <a:rPr dirty="0" sz="2400" spc="120">
                <a:latin typeface="Times New Roman"/>
                <a:cs typeface="Times New Roman"/>
              </a:rPr>
              <a:t>n</a:t>
            </a:r>
            <a:r>
              <a:rPr dirty="0" sz="2400" spc="95">
                <a:latin typeface="Times New Roman"/>
                <a:cs typeface="Times New Roman"/>
              </a:rPr>
              <a:t>ta</a:t>
            </a:r>
            <a:r>
              <a:rPr dirty="0" sz="2400" spc="80">
                <a:latin typeface="Times New Roman"/>
                <a:cs typeface="Times New Roman"/>
              </a:rPr>
              <a:t>i</a:t>
            </a:r>
            <a:r>
              <a:rPr dirty="0" sz="2400" spc="19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70">
                <a:latin typeface="Times New Roman"/>
                <a:cs typeface="Times New Roman"/>
              </a:rPr>
              <a:t>h</a:t>
            </a:r>
            <a:r>
              <a:rPr dirty="0" sz="2400" spc="175">
                <a:latin typeface="Times New Roman"/>
                <a:cs typeface="Times New Roman"/>
              </a:rPr>
              <a:t>u</a:t>
            </a:r>
            <a:r>
              <a:rPr dirty="0" sz="2400" spc="185">
                <a:latin typeface="Times New Roman"/>
                <a:cs typeface="Times New Roman"/>
              </a:rPr>
              <a:t>n</a:t>
            </a:r>
            <a:r>
              <a:rPr dirty="0" sz="2400" spc="110">
                <a:latin typeface="Times New Roman"/>
                <a:cs typeface="Times New Roman"/>
              </a:rPr>
              <a:t>dred</a:t>
            </a:r>
            <a:r>
              <a:rPr dirty="0" sz="2400" spc="100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95">
                <a:latin typeface="Times New Roman"/>
                <a:cs typeface="Times New Roman"/>
              </a:rPr>
              <a:t>o</a:t>
            </a:r>
            <a:r>
              <a:rPr dirty="0" sz="2400" spc="-50">
                <a:latin typeface="Times New Roman"/>
                <a:cs typeface="Times New Roman"/>
              </a:rPr>
              <a:t>f  </a:t>
            </a:r>
            <a:r>
              <a:rPr dirty="0" sz="2400" spc="75">
                <a:latin typeface="Times New Roman"/>
                <a:cs typeface="Times New Roman"/>
              </a:rPr>
              <a:t>tools </a:t>
            </a:r>
            <a:r>
              <a:rPr dirty="0" sz="2400" spc="140">
                <a:latin typeface="Times New Roman"/>
                <a:cs typeface="Times New Roman"/>
              </a:rPr>
              <a:t>and </a:t>
            </a:r>
            <a:r>
              <a:rPr dirty="0" sz="2400" spc="90">
                <a:latin typeface="Times New Roman"/>
                <a:cs typeface="Times New Roman"/>
              </a:rPr>
              <a:t>databases </a:t>
            </a:r>
            <a:r>
              <a:rPr dirty="0" sz="2400" spc="25">
                <a:latin typeface="Times New Roman"/>
                <a:cs typeface="Times New Roman"/>
              </a:rPr>
              <a:t>locally </a:t>
            </a:r>
            <a:r>
              <a:rPr dirty="0" sz="2400" spc="145">
                <a:latin typeface="Times New Roman"/>
                <a:cs typeface="Times New Roman"/>
              </a:rPr>
              <a:t>on</a:t>
            </a:r>
            <a:r>
              <a:rPr dirty="0" sz="2400" spc="-36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desktop(s)</a:t>
            </a:r>
            <a:endParaRPr sz="2400">
              <a:latin typeface="Times New Roman"/>
              <a:cs typeface="Times New Roman"/>
            </a:endParaRPr>
          </a:p>
          <a:p>
            <a:pPr marL="298450" marR="20320" indent="-273050">
              <a:lnSpc>
                <a:spcPct val="100000"/>
              </a:lnSpc>
              <a:spcBef>
                <a:spcPts val="600"/>
              </a:spcBef>
            </a:pPr>
            <a:r>
              <a:rPr dirty="0" baseline="7407" sz="3375" spc="82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400" spc="55">
                <a:latin typeface="Times New Roman"/>
                <a:cs typeface="Times New Roman"/>
              </a:rPr>
              <a:t>Provides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fast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efficient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framework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generating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lot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of  </a:t>
            </a:r>
            <a:r>
              <a:rPr dirty="0" sz="2400" spc="85">
                <a:latin typeface="Times New Roman"/>
                <a:cs typeface="Times New Roman"/>
              </a:rPr>
              <a:t>tests.</a:t>
            </a:r>
            <a:endParaRPr sz="2400">
              <a:latin typeface="Times New Roman"/>
              <a:cs typeface="Times New Roman"/>
            </a:endParaRPr>
          </a:p>
          <a:p>
            <a:pPr marL="298450" marR="19050" indent="-273050">
              <a:lnSpc>
                <a:spcPct val="100000"/>
              </a:lnSpc>
              <a:spcBef>
                <a:spcPts val="600"/>
              </a:spcBef>
            </a:pPr>
            <a:r>
              <a:rPr dirty="0" baseline="7407" sz="3375" spc="127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400" spc="85">
                <a:latin typeface="Times New Roman"/>
                <a:cs typeface="Times New Roman"/>
              </a:rPr>
              <a:t>Supports </a:t>
            </a:r>
            <a:r>
              <a:rPr dirty="0" sz="2400" spc="35">
                <a:latin typeface="Times New Roman"/>
                <a:cs typeface="Times New Roman"/>
              </a:rPr>
              <a:t>agile </a:t>
            </a:r>
            <a:r>
              <a:rPr dirty="0" sz="2400" spc="95">
                <a:latin typeface="Times New Roman"/>
                <a:cs typeface="Times New Roman"/>
              </a:rPr>
              <a:t>methodology </a:t>
            </a:r>
            <a:r>
              <a:rPr dirty="0" sz="2400" spc="55">
                <a:latin typeface="Times New Roman"/>
                <a:cs typeface="Times New Roman"/>
              </a:rPr>
              <a:t>as </a:t>
            </a:r>
            <a:r>
              <a:rPr dirty="0" sz="2400" spc="90">
                <a:latin typeface="Times New Roman"/>
                <a:cs typeface="Times New Roman"/>
              </a:rPr>
              <a:t>it helps </a:t>
            </a:r>
            <a:r>
              <a:rPr dirty="0" sz="2400" spc="105">
                <a:latin typeface="Times New Roman"/>
                <a:cs typeface="Times New Roman"/>
              </a:rPr>
              <a:t>in development </a:t>
            </a:r>
            <a:r>
              <a:rPr dirty="0" sz="2400" spc="20">
                <a:latin typeface="Times New Roman"/>
                <a:cs typeface="Times New Roman"/>
              </a:rPr>
              <a:t>of  </a:t>
            </a:r>
            <a:r>
              <a:rPr dirty="0" sz="2400" spc="114">
                <a:latin typeface="Times New Roman"/>
                <a:cs typeface="Times New Roman"/>
              </a:rPr>
              <a:t>test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cases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even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before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code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produced.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90"/>
              </a:spcBef>
            </a:pPr>
            <a:r>
              <a:rPr dirty="0" baseline="7407" sz="3375" spc="104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400" spc="70">
                <a:latin typeface="Times New Roman"/>
                <a:cs typeface="Times New Roman"/>
              </a:rPr>
              <a:t>Teams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can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work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parallel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 </a:t>
            </a:r>
            <a:r>
              <a:rPr dirty="0" sz="2400" spc="75">
                <a:latin typeface="Times New Roman"/>
                <a:cs typeface="Times New Roman"/>
              </a:rPr>
              <a:t>developers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testers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dirty="0" baseline="7407" sz="3375" spc="89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400" spc="60">
                <a:latin typeface="Times New Roman"/>
                <a:cs typeface="Times New Roman"/>
              </a:rPr>
              <a:t>User </a:t>
            </a:r>
            <a:r>
              <a:rPr dirty="0" sz="2400" spc="55">
                <a:latin typeface="Times New Roman"/>
                <a:cs typeface="Times New Roman"/>
              </a:rPr>
              <a:t>friendly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reporting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977900"/>
            <a:ext cx="127952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5"/>
              <a:t>C</a:t>
            </a:r>
            <a:r>
              <a:rPr dirty="0" spc="-290"/>
              <a:t>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040" y="1785620"/>
            <a:ext cx="7810500" cy="135001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dirty="0" baseline="7407" sz="3375" spc="-15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400" spc="-10">
                <a:latin typeface="Times New Roman"/>
                <a:cs typeface="Times New Roman"/>
              </a:rPr>
              <a:t>You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have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do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Double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work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(and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sometimes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quite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lot)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dirty="0" baseline="7407" sz="3375" spc="135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400" spc="90">
                <a:latin typeface="Times New Roman"/>
                <a:cs typeface="Times New Roman"/>
              </a:rPr>
              <a:t>Deployment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constraints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90"/>
              </a:spcBef>
            </a:pPr>
            <a:r>
              <a:rPr dirty="0" baseline="7407" sz="3375" spc="75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400" spc="50">
                <a:latin typeface="Times New Roman"/>
                <a:cs typeface="Times New Roman"/>
              </a:rPr>
              <a:t>Differences </a:t>
            </a:r>
            <a:r>
              <a:rPr dirty="0" sz="2400" spc="110">
                <a:latin typeface="Times New Roman"/>
                <a:cs typeface="Times New Roman"/>
              </a:rPr>
              <a:t>between </a:t>
            </a:r>
            <a:r>
              <a:rPr dirty="0" sz="2400" spc="15">
                <a:latin typeface="Times New Roman"/>
                <a:cs typeface="Times New Roman"/>
              </a:rPr>
              <a:t>live </a:t>
            </a:r>
            <a:r>
              <a:rPr dirty="0" sz="2400" spc="145">
                <a:latin typeface="Times New Roman"/>
                <a:cs typeface="Times New Roman"/>
              </a:rPr>
              <a:t>and </a:t>
            </a:r>
            <a:r>
              <a:rPr dirty="0" sz="2400" spc="110">
                <a:latin typeface="Times New Roman"/>
                <a:cs typeface="Times New Roman"/>
              </a:rPr>
              <a:t>mocked</a:t>
            </a:r>
            <a:r>
              <a:rPr dirty="0" sz="2400" spc="-35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environ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Market</a:t>
            </a:r>
            <a:r>
              <a:rPr dirty="0" spc="-330"/>
              <a:t> </a:t>
            </a:r>
            <a:r>
              <a:rPr dirty="0" spc="-204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7519" y="1830763"/>
            <a:ext cx="3686175" cy="2511425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5"/>
              </a:spcBef>
            </a:pPr>
            <a:r>
              <a:rPr dirty="0" sz="2400" spc="-60" b="1">
                <a:latin typeface="Arial"/>
                <a:cs typeface="Arial"/>
              </a:rPr>
              <a:t>Awards</a:t>
            </a:r>
            <a:endParaRPr sz="2400">
              <a:latin typeface="Arial"/>
              <a:cs typeface="Arial"/>
            </a:endParaRPr>
          </a:p>
          <a:p>
            <a:pPr marL="71120">
              <a:lnSpc>
                <a:spcPct val="100000"/>
              </a:lnSpc>
              <a:spcBef>
                <a:spcPts val="1150"/>
              </a:spcBef>
            </a:pPr>
            <a:r>
              <a:rPr dirty="0" baseline="6613" sz="3150" spc="-22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200" spc="-15">
                <a:latin typeface="Times New Roman"/>
                <a:cs typeface="Times New Roman"/>
              </a:rPr>
              <a:t>ATI </a:t>
            </a:r>
            <a:r>
              <a:rPr dirty="0" sz="2200" spc="95">
                <a:latin typeface="Times New Roman"/>
                <a:cs typeface="Times New Roman"/>
              </a:rPr>
              <a:t>Automation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105">
                <a:latin typeface="Times New Roman"/>
                <a:cs typeface="Times New Roman"/>
              </a:rPr>
              <a:t>Honors</a:t>
            </a:r>
            <a:endParaRPr sz="2200">
              <a:latin typeface="Times New Roman"/>
              <a:cs typeface="Times New Roman"/>
            </a:endParaRPr>
          </a:p>
          <a:p>
            <a:pPr marL="344170" marR="426720" indent="-273050">
              <a:lnSpc>
                <a:spcPct val="100000"/>
              </a:lnSpc>
              <a:spcBef>
                <a:spcPts val="550"/>
              </a:spcBef>
            </a:pPr>
            <a:r>
              <a:rPr dirty="0" baseline="6613" sz="3150" spc="112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200" spc="75">
                <a:latin typeface="Times New Roman"/>
                <a:cs typeface="Times New Roman"/>
              </a:rPr>
              <a:t>InfoWorld </a:t>
            </a:r>
            <a:r>
              <a:rPr dirty="0" sz="2200" spc="25">
                <a:latin typeface="Times New Roman"/>
                <a:cs typeface="Times New Roman"/>
              </a:rPr>
              <a:t>Best </a:t>
            </a:r>
            <a:r>
              <a:rPr dirty="0" sz="2200" spc="15">
                <a:latin typeface="Times New Roman"/>
                <a:cs typeface="Times New Roman"/>
              </a:rPr>
              <a:t>of</a:t>
            </a:r>
            <a:r>
              <a:rPr dirty="0" sz="2200" spc="-170">
                <a:latin typeface="Times New Roman"/>
                <a:cs typeface="Times New Roman"/>
              </a:rPr>
              <a:t> </a:t>
            </a:r>
            <a:r>
              <a:rPr dirty="0" sz="2200" spc="135">
                <a:latin typeface="Times New Roman"/>
                <a:cs typeface="Times New Roman"/>
              </a:rPr>
              <a:t>Open  </a:t>
            </a:r>
            <a:r>
              <a:rPr dirty="0" sz="2200" spc="50">
                <a:latin typeface="Times New Roman"/>
                <a:cs typeface="Times New Roman"/>
              </a:rPr>
              <a:t>Source </a:t>
            </a:r>
            <a:r>
              <a:rPr dirty="0" sz="2200" spc="45">
                <a:latin typeface="Times New Roman"/>
                <a:cs typeface="Times New Roman"/>
              </a:rPr>
              <a:t>Software</a:t>
            </a:r>
            <a:r>
              <a:rPr dirty="0" sz="2200" spc="-100">
                <a:latin typeface="Times New Roman"/>
                <a:cs typeface="Times New Roman"/>
              </a:rPr>
              <a:t> </a:t>
            </a:r>
            <a:r>
              <a:rPr dirty="0" sz="2200" spc="45">
                <a:latin typeface="Times New Roman"/>
                <a:cs typeface="Times New Roman"/>
              </a:rPr>
              <a:t>Award</a:t>
            </a:r>
            <a:endParaRPr sz="2200">
              <a:latin typeface="Times New Roman"/>
              <a:cs typeface="Times New Roman"/>
            </a:endParaRPr>
          </a:p>
          <a:p>
            <a:pPr marL="344170" marR="17780" indent="-273050">
              <a:lnSpc>
                <a:spcPct val="100000"/>
              </a:lnSpc>
              <a:spcBef>
                <a:spcPts val="540"/>
              </a:spcBef>
            </a:pPr>
            <a:r>
              <a:rPr dirty="0" baseline="6613" sz="3150" spc="75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200" spc="50">
                <a:latin typeface="Times New Roman"/>
                <a:cs typeface="Times New Roman"/>
              </a:rPr>
              <a:t>SOAWorld </a:t>
            </a:r>
            <a:r>
              <a:rPr dirty="0" sz="2200" spc="55">
                <a:latin typeface="Times New Roman"/>
                <a:cs typeface="Times New Roman"/>
              </a:rPr>
              <a:t>Readers'</a:t>
            </a:r>
            <a:r>
              <a:rPr dirty="0" sz="2200" spc="-105">
                <a:latin typeface="Times New Roman"/>
                <a:cs typeface="Times New Roman"/>
              </a:rPr>
              <a:t> </a:t>
            </a:r>
            <a:r>
              <a:rPr dirty="0" sz="2200" spc="55">
                <a:latin typeface="Times New Roman"/>
                <a:cs typeface="Times New Roman"/>
              </a:rPr>
              <a:t>Choice  </a:t>
            </a:r>
            <a:r>
              <a:rPr dirty="0" sz="2200" spc="45">
                <a:latin typeface="Times New Roman"/>
                <a:cs typeface="Times New Roman"/>
              </a:rPr>
              <a:t>Award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2009" y="1833417"/>
            <a:ext cx="2519045" cy="1838325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40"/>
              </a:spcBef>
            </a:pPr>
            <a:r>
              <a:rPr dirty="0" sz="2400" spc="5" b="1">
                <a:latin typeface="Arial"/>
                <a:cs typeface="Arial"/>
              </a:rPr>
              <a:t>Competitors</a:t>
            </a:r>
            <a:endParaRPr sz="24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1140"/>
              </a:spcBef>
            </a:pPr>
            <a:r>
              <a:rPr dirty="0" baseline="6613" sz="3150" spc="67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200" spc="45">
                <a:latin typeface="Times New Roman"/>
                <a:cs typeface="Times New Roman"/>
              </a:rPr>
              <a:t>FitNesse</a:t>
            </a:r>
            <a:endParaRPr sz="220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  <a:spcBef>
                <a:spcPts val="550"/>
              </a:spcBef>
            </a:pPr>
            <a:r>
              <a:rPr dirty="0" baseline="6613" sz="3150" spc="97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200" spc="65">
                <a:latin typeface="Times New Roman"/>
                <a:cs typeface="Times New Roman"/>
              </a:rPr>
              <a:t>QTP</a:t>
            </a:r>
            <a:endParaRPr sz="220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  <a:spcBef>
                <a:spcPts val="540"/>
              </a:spcBef>
            </a:pPr>
            <a:r>
              <a:rPr dirty="0" baseline="6613" sz="3150" spc="89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sz="2200" spc="60">
                <a:latin typeface="Times New Roman"/>
                <a:cs typeface="Times New Roman"/>
              </a:rPr>
              <a:t>Parasoft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25">
                <a:latin typeface="Times New Roman"/>
                <a:cs typeface="Times New Roman"/>
              </a:rPr>
              <a:t>SOATest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" y="706261"/>
            <a:ext cx="7883525" cy="1560830"/>
          </a:xfrm>
          <a:prstGeom prst="rect"/>
        </p:spPr>
        <p:txBody>
          <a:bodyPr wrap="square" lIns="0" tIns="3790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985"/>
              </a:spcBef>
            </a:pPr>
            <a:r>
              <a:rPr dirty="0" spc="-295"/>
              <a:t>Demo</a:t>
            </a:r>
          </a:p>
          <a:p>
            <a:pPr marL="129539">
              <a:lnSpc>
                <a:spcPct val="100000"/>
              </a:lnSpc>
              <a:spcBef>
                <a:spcPts val="1040"/>
              </a:spcBef>
            </a:pPr>
            <a:r>
              <a:rPr dirty="0" baseline="6535" sz="2550" spc="15">
                <a:solidFill>
                  <a:srgbClr val="959595"/>
                </a:solidFill>
                <a:latin typeface="UnDotum"/>
                <a:cs typeface="UnDotum"/>
              </a:rPr>
              <a:t></a:t>
            </a:r>
            <a:r>
              <a:rPr dirty="0" baseline="6535" sz="2550" spc="-60">
                <a:solidFill>
                  <a:srgbClr val="959595"/>
                </a:solidFill>
                <a:latin typeface="UnDotum"/>
                <a:cs typeface="UnDotum"/>
              </a:rPr>
              <a:t> </a:t>
            </a:r>
            <a:r>
              <a:rPr dirty="0" sz="1800" spc="70">
                <a:solidFill>
                  <a:srgbClr val="5E5E5E"/>
                </a:solidFill>
                <a:latin typeface="Times New Roman"/>
                <a:cs typeface="Times New Roman"/>
                <a:hlinkClick r:id="rId2"/>
              </a:rPr>
              <a:t>http://www.soapui.org/Working-with-soapUI/point-and-click-testing.html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2514600"/>
            <a:ext cx="7543800" cy="4249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E5E5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2020-05-23T08:01:06Z</dcterms:created>
  <dcterms:modified xsi:type="dcterms:W3CDTF">2020-05-23T08:01:06Z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2013-11-21T00:00:00Z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2020-05-23T00:00:00Z</vt:filetime>
  </property>
</Properties>
</file>