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303" r:id="rId3"/>
    <p:sldId id="256" r:id="rId4"/>
    <p:sldId id="257" r:id="rId5"/>
    <p:sldId id="290" r:id="rId6"/>
    <p:sldId id="291" r:id="rId7"/>
    <p:sldId id="292" r:id="rId8"/>
    <p:sldId id="293" r:id="rId9"/>
    <p:sldId id="294" r:id="rId10"/>
    <p:sldId id="288" r:id="rId11"/>
    <p:sldId id="287" r:id="rId12"/>
    <p:sldId id="295" r:id="rId13"/>
    <p:sldId id="298" r:id="rId14"/>
    <p:sldId id="299" r:id="rId15"/>
    <p:sldId id="300" r:id="rId16"/>
    <p:sldId id="301" r:id="rId17"/>
    <p:sldId id="302" r:id="rId18"/>
  </p:sldIdLst>
  <p:sldSz cx="12192000" cy="6858000"/>
  <p:notesSz cx="6858000" cy="9144000"/>
  <p:embeddedFontLst>
    <p:embeddedFont>
      <p:font typeface="Fredoka One" panose="02000000000000000000" charset="0"/>
      <p:regular r:id="rId22"/>
    </p:embeddedFont>
    <p:embeddedFont>
      <p:font typeface="Quicksand" charset="0"/>
      <p:regular r:id="rId23"/>
      <p:bold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139EFF"/>
    <a:srgbClr val="A36029"/>
    <a:srgbClr val="44AA3C"/>
    <a:srgbClr val="FFCC3E"/>
    <a:srgbClr val="FEF59E"/>
    <a:srgbClr val="83E64E"/>
    <a:srgbClr val="5EA427"/>
    <a:srgbClr val="43BF4D"/>
    <a:srgbClr val="BF7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156" y="102"/>
      </p:cViewPr>
      <p:guideLst>
        <p:guide orient="horz" pos="2269"/>
        <p:guide pos="3840"/>
        <p:guide pos="7152"/>
        <p:guide pos="528"/>
        <p:guide orient="horz" pos="3536"/>
        <p:guide orient="horz" pos="956"/>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6.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sz="half" idx="1"/>
          </p:nvPr>
        </p:nvSpPr>
        <p:spPr>
          <a:xfrm>
            <a:off x="0" y="2937510"/>
            <a:ext cx="5181600" cy="3920490"/>
          </a:xfrm>
        </p:spPr>
        <p:txBody>
          <a:bodyPr>
            <a:normAutofit/>
          </a:bodyPr>
          <a:p>
            <a:pPr marL="0" indent="0" algn="ctr">
              <a:lnSpc>
                <a:spcPct val="150000"/>
              </a:lnSpc>
              <a:buNone/>
            </a:pPr>
            <a:r>
              <a:rPr lang="en-US" b="1">
                <a:solidFill>
                  <a:schemeClr val="bg1"/>
                </a:solidFill>
                <a:latin typeface="Times New Roman" panose="02020603050405020304" charset="0"/>
                <a:cs typeface="Times New Roman" panose="02020603050405020304" charset="0"/>
              </a:rPr>
              <a:t>Submitted by: Irfan zafar</a:t>
            </a:r>
            <a:endParaRPr lang="en-US" b="1">
              <a:solidFill>
                <a:schemeClr val="bg1"/>
              </a:solidFill>
              <a:latin typeface="Times New Roman" panose="02020603050405020304" charset="0"/>
              <a:cs typeface="Times New Roman" panose="02020603050405020304" charset="0"/>
            </a:endParaRPr>
          </a:p>
          <a:p>
            <a:pPr marL="0" indent="0" algn="ctr">
              <a:lnSpc>
                <a:spcPct val="150000"/>
              </a:lnSpc>
              <a:buNone/>
            </a:pPr>
            <a:r>
              <a:rPr lang="en-US" b="1">
                <a:solidFill>
                  <a:schemeClr val="bg1"/>
                </a:solidFill>
                <a:latin typeface="Times New Roman" panose="02020603050405020304" charset="0"/>
                <a:cs typeface="Times New Roman" panose="02020603050405020304" charset="0"/>
              </a:rPr>
              <a:t>Submitted to: Dr.Fiaz</a:t>
            </a:r>
            <a:endParaRPr lang="en-US" b="1">
              <a:solidFill>
                <a:schemeClr val="bg1"/>
              </a:solidFill>
              <a:latin typeface="Times New Roman" panose="02020603050405020304" charset="0"/>
              <a:cs typeface="Times New Roman" panose="02020603050405020304" charset="0"/>
            </a:endParaRPr>
          </a:p>
          <a:p>
            <a:pPr marL="0" indent="0" algn="ctr">
              <a:lnSpc>
                <a:spcPct val="150000"/>
              </a:lnSpc>
              <a:buNone/>
            </a:pPr>
            <a:r>
              <a:rPr lang="en-US" b="1">
                <a:solidFill>
                  <a:schemeClr val="bg1"/>
                </a:solidFill>
                <a:latin typeface="Times New Roman" panose="02020603050405020304" charset="0"/>
                <a:cs typeface="Times New Roman" panose="02020603050405020304" charset="0"/>
              </a:rPr>
              <a:t>Roll no: BHIF19E008</a:t>
            </a:r>
            <a:endParaRPr lang="en-US" b="1">
              <a:solidFill>
                <a:schemeClr val="bg1"/>
              </a:solidFill>
              <a:latin typeface="Times New Roman" panose="02020603050405020304" charset="0"/>
              <a:cs typeface="Times New Roman" panose="02020603050405020304" charset="0"/>
            </a:endParaRPr>
          </a:p>
          <a:p>
            <a:pPr marL="0" indent="0" algn="ctr">
              <a:lnSpc>
                <a:spcPct val="150000"/>
              </a:lnSpc>
              <a:buNone/>
            </a:pPr>
            <a:r>
              <a:rPr lang="en-US" b="1">
                <a:solidFill>
                  <a:schemeClr val="bg1"/>
                </a:solidFill>
                <a:latin typeface="Times New Roman" panose="02020603050405020304" charset="0"/>
                <a:cs typeface="Times New Roman" panose="02020603050405020304" charset="0"/>
              </a:rPr>
              <a:t>Department: Hisory</a:t>
            </a:r>
            <a:endParaRPr lang="en-US" b="1">
              <a:solidFill>
                <a:schemeClr val="bg1"/>
              </a:solidFill>
              <a:latin typeface="Times New Roman" panose="02020603050405020304" charset="0"/>
              <a:cs typeface="Times New Roman" panose="02020603050405020304" charset="0"/>
            </a:endParaRPr>
          </a:p>
          <a:p>
            <a:pPr marL="0" indent="0" algn="ctr">
              <a:lnSpc>
                <a:spcPct val="150000"/>
              </a:lnSpc>
              <a:buNone/>
            </a:pPr>
            <a:r>
              <a:rPr lang="en-US" b="1">
                <a:solidFill>
                  <a:schemeClr val="bg1"/>
                </a:solidFill>
                <a:latin typeface="Times New Roman" panose="02020603050405020304" charset="0"/>
                <a:cs typeface="Times New Roman" panose="02020603050405020304" charset="0"/>
              </a:rPr>
              <a:t>Semester: 7th (ss)</a:t>
            </a:r>
            <a:endParaRPr lang="en-US"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n w="9525">
                  <a:solidFill>
                    <a:schemeClr val="bg1"/>
                  </a:solidFill>
                  <a:prstDash val="solid"/>
                </a:ln>
                <a:solidFill>
                  <a:schemeClr val="tx1"/>
                </a:solidFill>
                <a:effectLst>
                  <a:outerShdw blurRad="38100" dist="38100" dir="2700000" algn="tl">
                    <a:srgbClr val="000000">
                      <a:alpha val="43137"/>
                    </a:srgbClr>
                  </a:outerShdw>
                </a:effectLst>
              </a:rPr>
              <a:t> Hurricane?</a:t>
            </a:r>
            <a:endParaRPr lang="en-US" b="1">
              <a:ln w="9525">
                <a:solidFill>
                  <a:schemeClr val="bg1"/>
                </a:solidFill>
                <a:prstDash val="solid"/>
              </a:ln>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p:txBody>
          <a:bodyPr>
            <a:normAutofit lnSpcReduction="10000"/>
          </a:bodyPr>
          <a:p>
            <a:pPr algn="just"/>
            <a:r>
              <a:rPr lang="en-US" b="1">
                <a:solidFill>
                  <a:srgbClr val="17375E"/>
                </a:solidFill>
                <a:latin typeface="Times New Roman" panose="02020603050405020304" charset="0"/>
                <a:cs typeface="Times New Roman" panose="02020603050405020304" charset="0"/>
              </a:rPr>
              <a:t>A hurricane is a powerful and destructive tropical cyclone, with winds of 74 mph (119 km/h) or higher, that forms over the ocean. Hurricanes are fueled by warm, moist air from evaporated ocean water and can cause catastrophic damage, especially when they make landfall.</a:t>
            </a:r>
            <a:endParaRPr lang="en-US" b="1">
              <a:solidFill>
                <a:srgbClr val="17375E"/>
              </a:solidFill>
              <a:latin typeface="Times New Roman" panose="02020603050405020304" charset="0"/>
              <a:cs typeface="Times New Roman" panose="02020603050405020304" charset="0"/>
            </a:endParaRPr>
          </a:p>
          <a:p>
            <a:pPr marL="0" indent="0" algn="just">
              <a:buNone/>
            </a:pPr>
            <a:endParaRPr lang="en-US" b="1">
              <a:solidFill>
                <a:srgbClr val="17375E"/>
              </a:solidFill>
              <a:latin typeface="Times New Roman" panose="02020603050405020304" charset="0"/>
              <a:cs typeface="Times New Roman" panose="02020603050405020304" charset="0"/>
            </a:endParaRPr>
          </a:p>
        </p:txBody>
      </p:sp>
      <p:pic>
        <p:nvPicPr>
          <p:cNvPr id="105" name="Content Placeholder 104"/>
          <p:cNvPicPr/>
          <p:nvPr>
            <p:ph sz="half" idx="2"/>
          </p:nvPr>
        </p:nvPicPr>
        <p:blipFill>
          <a:blip r:embed="rId1"/>
          <a:stretch>
            <a:fillRect/>
          </a:stretch>
        </p:blipFill>
        <p:spPr>
          <a:xfrm>
            <a:off x="8246745" y="0"/>
            <a:ext cx="3945255" cy="68586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Parts of Hurricane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838200" y="1825625"/>
            <a:ext cx="6536055" cy="4351655"/>
          </a:xfrm>
        </p:spPr>
        <p:txBody>
          <a:bodyPr>
            <a:normAutofit lnSpcReduction="20000"/>
          </a:bodyPr>
          <a:p>
            <a:pPr algn="just"/>
            <a:r>
              <a:rPr lang="en-US" b="1">
                <a:solidFill>
                  <a:srgbClr val="17375E"/>
                </a:solidFill>
                <a:latin typeface="Times New Roman" panose="02020603050405020304" charset="0"/>
                <a:cs typeface="Times New Roman" panose="02020603050405020304" charset="0"/>
              </a:rPr>
              <a:t>Low Pressure Center: The low pressure center, or eye, is the area within a hurricane with the lowest atmospheric pressure.  </a:t>
            </a:r>
            <a:endParaRPr lang="en-US" b="1">
              <a:solidFill>
                <a:srgbClr val="17375E"/>
              </a:solidFill>
              <a:latin typeface="Times New Roman" panose="02020603050405020304" charset="0"/>
              <a:cs typeface="Times New Roman" panose="02020603050405020304" charset="0"/>
            </a:endParaRPr>
          </a:p>
          <a:p>
            <a:pPr algn="just"/>
            <a:r>
              <a:rPr lang="en-US" b="1">
                <a:solidFill>
                  <a:srgbClr val="17375E"/>
                </a:solidFill>
                <a:latin typeface="Times New Roman" panose="02020603050405020304" charset="0"/>
                <a:cs typeface="Times New Roman" panose="02020603050405020304" charset="0"/>
              </a:rPr>
              <a:t>Eye Wall: The eye wall is the ring of thunderstorms and high winds that surrounds the low pressure center of a hurricane.  </a:t>
            </a:r>
            <a:endParaRPr lang="en-US" b="1">
              <a:solidFill>
                <a:srgbClr val="17375E"/>
              </a:solidFill>
              <a:latin typeface="Times New Roman" panose="02020603050405020304" charset="0"/>
              <a:cs typeface="Times New Roman" panose="02020603050405020304" charset="0"/>
            </a:endParaRPr>
          </a:p>
          <a:p>
            <a:pPr algn="just"/>
            <a:r>
              <a:rPr lang="en-US" b="1">
                <a:solidFill>
                  <a:srgbClr val="17375E"/>
                </a:solidFill>
                <a:latin typeface="Times New Roman" panose="02020603050405020304" charset="0"/>
                <a:cs typeface="Times New Roman" panose="02020603050405020304" charset="0"/>
              </a:rPr>
              <a:t>Feeder Bands: These are bands of thunderstorms that move around the storm, providing energy and moisture to the hurricane. </a:t>
            </a:r>
            <a:endParaRPr lang="en-US" b="1">
              <a:solidFill>
                <a:srgbClr val="17375E"/>
              </a:solidFill>
              <a:latin typeface="Times New Roman" panose="02020603050405020304" charset="0"/>
              <a:cs typeface="Times New Roman" panose="02020603050405020304" charset="0"/>
            </a:endParaRPr>
          </a:p>
        </p:txBody>
      </p:sp>
      <p:pic>
        <p:nvPicPr>
          <p:cNvPr id="100" name="Content Placeholder 99"/>
          <p:cNvPicPr/>
          <p:nvPr>
            <p:ph sz="half" idx="2"/>
          </p:nvPr>
        </p:nvPicPr>
        <p:blipFill>
          <a:blip r:embed="rId1"/>
          <a:stretch>
            <a:fillRect/>
          </a:stretch>
        </p:blipFill>
        <p:spPr>
          <a:xfrm>
            <a:off x="8211820" y="-635"/>
            <a:ext cx="3979545" cy="6858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Hurricanes Form</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838200" y="1825625"/>
            <a:ext cx="7128510" cy="4351655"/>
          </a:xfrm>
        </p:spPr>
        <p:txBody>
          <a:bodyPr>
            <a:normAutofit lnSpcReduction="10000"/>
          </a:bodyPr>
          <a:p>
            <a:pPr algn="just"/>
            <a:r>
              <a:rPr lang="en-US" b="1">
                <a:solidFill>
                  <a:srgbClr val="17375E"/>
                </a:solidFill>
                <a:latin typeface="Times New Roman" panose="02020603050405020304" charset="0"/>
                <a:cs typeface="Times New Roman" panose="02020603050405020304" charset="0"/>
              </a:rPr>
              <a:t>Hurricanes form when warm ocean water evaporates and rises into the atmosphere. This warm air rises and is replaced by cooler air that also rises. As the warm air rises, it begins to rotate, creating an area of low pressure. As more air rushes in to fill the low pressure area, it causes the spinning air to gain strength and speed. Eventually, the spinning air forms an organized storm system that can become a hurricane.</a:t>
            </a:r>
            <a:endParaRPr lang="en-US" b="1">
              <a:solidFill>
                <a:srgbClr val="17375E"/>
              </a:solidFill>
              <a:latin typeface="Times New Roman" panose="02020603050405020304" charset="0"/>
              <a:cs typeface="Times New Roman" panose="02020603050405020304" charset="0"/>
            </a:endParaRPr>
          </a:p>
        </p:txBody>
      </p:sp>
      <p:pic>
        <p:nvPicPr>
          <p:cNvPr id="105" name="Content Placeholder 104"/>
          <p:cNvPicPr/>
          <p:nvPr>
            <p:ph sz="half" idx="2"/>
          </p:nvPr>
        </p:nvPicPr>
        <p:blipFill>
          <a:blip r:embed="rId1"/>
          <a:stretch>
            <a:fillRect/>
          </a:stretch>
        </p:blipFill>
        <p:spPr>
          <a:xfrm>
            <a:off x="8246745" y="0"/>
            <a:ext cx="3945255" cy="685863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Points to remember</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Content Placeholder 3"/>
          <p:cNvPicPr>
            <a:picLocks noChangeAspect="1"/>
          </p:cNvPicPr>
          <p:nvPr>
            <p:ph sz="half" idx="1"/>
          </p:nvPr>
        </p:nvPicPr>
        <p:blipFill>
          <a:blip r:embed="rId1"/>
          <a:stretch>
            <a:fillRect/>
          </a:stretch>
        </p:blipFill>
        <p:spPr>
          <a:xfrm>
            <a:off x="838200" y="1631950"/>
            <a:ext cx="7301230" cy="5226050"/>
          </a:xfrm>
          <a:prstGeom prst="rect">
            <a:avLst/>
          </a:prstGeom>
        </p:spPr>
      </p:pic>
      <p:pic>
        <p:nvPicPr>
          <p:cNvPr id="103" name="Content Placeholder 102"/>
          <p:cNvPicPr/>
          <p:nvPr>
            <p:ph sz="half" idx="2"/>
          </p:nvPr>
        </p:nvPicPr>
        <p:blipFill>
          <a:blip r:embed="rId2"/>
          <a:stretch>
            <a:fillRect/>
          </a:stretch>
        </p:blipFill>
        <p:spPr>
          <a:xfrm>
            <a:off x="8140065" y="0"/>
            <a:ext cx="4051935" cy="685863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Damage and Effects </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838200" y="1825625"/>
            <a:ext cx="6757035" cy="4351655"/>
          </a:xfrm>
        </p:spPr>
        <p:txBody>
          <a:bodyPr>
            <a:normAutofit fontScale="90000" lnSpcReduction="20000"/>
          </a:bodyPr>
          <a:p>
            <a:pPr algn="just"/>
            <a:r>
              <a:rPr lang="en-US" b="1">
                <a:solidFill>
                  <a:srgbClr val="17375E"/>
                </a:solidFill>
                <a:latin typeface="Times New Roman" panose="02020603050405020304" charset="0"/>
                <a:cs typeface="Times New Roman" panose="02020603050405020304" charset="0"/>
              </a:rPr>
              <a:t>The effects of hurricanes can be devastating and can have long-lasting consequences. Hurricanes can cause extensive damage to property, including homes, buildings, and infrastructure. They can also cause power outages, flooding, and extreme winds that can cause severe damage to trees, power lines, and other structures. Hurricanes can also cause storm surge, a sudden increase in sea level that can cause extensive flooding and destruction of coastal areas. In addition, hurricanes can produce powerful winds, tornadoes, and other forms of severe weather that can cause additional destruction.</a:t>
            </a:r>
            <a:endParaRPr lang="en-US" b="1">
              <a:solidFill>
                <a:srgbClr val="17375E"/>
              </a:solidFill>
              <a:latin typeface="Times New Roman" panose="02020603050405020304" charset="0"/>
              <a:cs typeface="Times New Roman" panose="02020603050405020304" charset="0"/>
            </a:endParaRPr>
          </a:p>
          <a:p>
            <a:pPr algn="just"/>
            <a:endParaRPr lang="en-US" b="1">
              <a:solidFill>
                <a:srgbClr val="17375E"/>
              </a:solidFill>
              <a:latin typeface="Times New Roman" panose="02020603050405020304" charset="0"/>
              <a:cs typeface="Times New Roman" panose="02020603050405020304" charset="0"/>
            </a:endParaRPr>
          </a:p>
        </p:txBody>
      </p:sp>
      <p:pic>
        <p:nvPicPr>
          <p:cNvPr id="5" name="Content Placeholder 4" descr="d07155-20120829-isaac7"/>
          <p:cNvPicPr>
            <a:picLocks noChangeAspect="1"/>
          </p:cNvPicPr>
          <p:nvPr>
            <p:ph sz="half" idx="2"/>
          </p:nvPr>
        </p:nvPicPr>
        <p:blipFill>
          <a:blip r:embed="rId1"/>
          <a:stretch>
            <a:fillRect/>
          </a:stretch>
        </p:blipFill>
        <p:spPr>
          <a:xfrm>
            <a:off x="7746365" y="635"/>
            <a:ext cx="4446270" cy="68567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838200" y="1825625"/>
            <a:ext cx="5334000" cy="4351655"/>
          </a:xfrm>
        </p:spPr>
        <p:txBody>
          <a:bodyPr>
            <a:normAutofit/>
          </a:bodyPr>
          <a:p>
            <a:pPr algn="just"/>
            <a:r>
              <a:rPr lang="en-US" b="1">
                <a:solidFill>
                  <a:srgbClr val="17375E"/>
                </a:solidFill>
                <a:latin typeface="Times New Roman" panose="02020603050405020304" charset="0"/>
                <a:cs typeface="Times New Roman" panose="02020603050405020304" charset="0"/>
              </a:rPr>
              <a:t>Hurricanes:</a:t>
            </a:r>
            <a:endParaRPr lang="en-US" b="1">
              <a:solidFill>
                <a:srgbClr val="17375E"/>
              </a:solidFill>
              <a:latin typeface="Times New Roman" panose="02020603050405020304" charset="0"/>
              <a:cs typeface="Times New Roman" panose="02020603050405020304" charset="0"/>
            </a:endParaRPr>
          </a:p>
          <a:p>
            <a:pPr marL="0" indent="0" algn="just">
              <a:buNone/>
            </a:pPr>
            <a:r>
              <a:rPr lang="en-US" b="1">
                <a:solidFill>
                  <a:srgbClr val="17375E"/>
                </a:solidFill>
                <a:latin typeface="Times New Roman" panose="02020603050405020304" charset="0"/>
                <a:cs typeface="Times New Roman" panose="02020603050405020304" charset="0"/>
              </a:rPr>
              <a:t>The devastating effects of hurricanes can have long-term impacts on communities, causing destruction to buildings, flooding, power outages, and loss of life. The best way to help prevent further destruction is to be prepared and to listen to the warnings of emergency officials.</a:t>
            </a:r>
            <a:endParaRPr lang="en-US" b="1">
              <a:solidFill>
                <a:srgbClr val="17375E"/>
              </a:solidFill>
              <a:latin typeface="Times New Roman" panose="02020603050405020304" charset="0"/>
              <a:cs typeface="Times New Roman" panose="02020603050405020304" charset="0"/>
            </a:endParaRPr>
          </a:p>
        </p:txBody>
      </p:sp>
      <p:sp>
        <p:nvSpPr>
          <p:cNvPr id="4" name="Content Placeholder 3"/>
          <p:cNvSpPr/>
          <p:nvPr>
            <p:ph sz="half" idx="2"/>
          </p:nvPr>
        </p:nvSpPr>
        <p:spPr/>
        <p:txBody>
          <a:bodyPr>
            <a:normAutofit lnSpcReduction="10000"/>
          </a:bodyPr>
          <a:p>
            <a:pPr algn="just"/>
            <a:r>
              <a:rPr lang="en-US" b="1">
                <a:solidFill>
                  <a:srgbClr val="17375E"/>
                </a:solidFill>
                <a:latin typeface="Times New Roman" panose="02020603050405020304" charset="0"/>
                <a:cs typeface="Times New Roman" panose="02020603050405020304" charset="0"/>
                <a:sym typeface="+mn-ea"/>
              </a:rPr>
              <a:t>Earthquakes:</a:t>
            </a:r>
            <a:endParaRPr lang="en-US" b="1">
              <a:solidFill>
                <a:srgbClr val="17375E"/>
              </a:solidFill>
              <a:latin typeface="Times New Roman" panose="02020603050405020304" charset="0"/>
              <a:cs typeface="Times New Roman" panose="02020603050405020304" charset="0"/>
            </a:endParaRPr>
          </a:p>
          <a:p>
            <a:pPr marL="0" indent="0" algn="just">
              <a:buNone/>
            </a:pPr>
            <a:r>
              <a:rPr lang="en-US" b="1">
                <a:solidFill>
                  <a:srgbClr val="17375E"/>
                </a:solidFill>
                <a:latin typeface="Times New Roman" panose="02020603050405020304" charset="0"/>
                <a:cs typeface="Times New Roman" panose="02020603050405020304" charset="0"/>
                <a:sym typeface="+mn-ea"/>
              </a:rPr>
              <a:t>Earthquakes are an unpredictable and destructive force of nature that can cause a lot of damage. They can occur anywhere in the world and are difficult to predict. We can, however, reduce the risk by being prepared and understanding what to do in the event of an earthquake.</a:t>
            </a:r>
            <a:endParaRPr lang="en-US" b="1">
              <a:solidFill>
                <a:srgbClr val="17375E"/>
              </a:solidFill>
              <a:latin typeface="Times New Roman" panose="02020603050405020304" charset="0"/>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References</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838200" y="1825625"/>
            <a:ext cx="10231755" cy="4351655"/>
          </a:xfrm>
        </p:spPr>
        <p:txBody>
          <a:bodyPr>
            <a:normAutofit fontScale="90000" lnSpcReduction="10000"/>
          </a:bodyPr>
          <a:p>
            <a:pPr algn="just"/>
            <a:r>
              <a:rPr lang="en-US" b="1">
                <a:solidFill>
                  <a:srgbClr val="17375E"/>
                </a:solidFill>
                <a:latin typeface="Times New Roman" panose="02020603050405020304" charset="0"/>
                <a:cs typeface="Times New Roman" panose="02020603050405020304" charset="0"/>
              </a:rPr>
              <a:t>Ampuero, J-P. (2018). Earthquake seismology. Princeton University Press.</a:t>
            </a:r>
            <a:endParaRPr lang="en-US" b="1">
              <a:solidFill>
                <a:srgbClr val="17375E"/>
              </a:solidFill>
              <a:latin typeface="Times New Roman" panose="02020603050405020304" charset="0"/>
              <a:cs typeface="Times New Roman" panose="02020603050405020304" charset="0"/>
            </a:endParaRPr>
          </a:p>
          <a:p>
            <a:pPr algn="just"/>
            <a:r>
              <a:rPr lang="en-US" b="1">
                <a:solidFill>
                  <a:srgbClr val="17375E"/>
                </a:solidFill>
                <a:latin typeface="Times New Roman" panose="02020603050405020304" charset="0"/>
                <a:cs typeface="Times New Roman" panose="02020603050405020304" charset="0"/>
              </a:rPr>
              <a:t>Lay, T., Ammon, C.J., &amp; Kanamori, H. (2005). Modern Global Seismology. Academic Press.</a:t>
            </a:r>
            <a:endParaRPr lang="en-US" b="1">
              <a:solidFill>
                <a:srgbClr val="17375E"/>
              </a:solidFill>
              <a:latin typeface="Times New Roman" panose="02020603050405020304" charset="0"/>
              <a:cs typeface="Times New Roman" panose="02020603050405020304" charset="0"/>
            </a:endParaRPr>
          </a:p>
          <a:p>
            <a:pPr algn="just"/>
            <a:r>
              <a:rPr lang="en-US" b="1">
                <a:solidFill>
                  <a:srgbClr val="17375E"/>
                </a:solidFill>
                <a:latin typeface="Times New Roman" panose="02020603050405020304" charset="0"/>
                <a:cs typeface="Times New Roman" panose="02020603050405020304" charset="0"/>
              </a:rPr>
              <a:t>Kanamori, H., &amp; Anderson, D.L. (1975). Theoretical basis of some empirical relations in seismology. Bulletin of the Seismological Society of America, 65(5), 1073-1095.</a:t>
            </a:r>
            <a:endParaRPr lang="en-US" b="1">
              <a:solidFill>
                <a:srgbClr val="17375E"/>
              </a:solidFill>
              <a:latin typeface="Times New Roman" panose="02020603050405020304" charset="0"/>
              <a:cs typeface="Times New Roman" panose="02020603050405020304" charset="0"/>
            </a:endParaRPr>
          </a:p>
          <a:p>
            <a:pPr algn="just"/>
            <a:r>
              <a:rPr lang="en-US" b="1">
                <a:solidFill>
                  <a:srgbClr val="17375E"/>
                </a:solidFill>
                <a:latin typeface="Times New Roman" panose="02020603050405020304" charset="0"/>
                <a:cs typeface="Times New Roman" panose="02020603050405020304" charset="0"/>
              </a:rPr>
              <a:t>Daniels, J. (2006). Hurricanes: A Reference Handbook. Santa Barbara, CA: ABC-CLIO. </a:t>
            </a:r>
            <a:endParaRPr lang="en-US" b="1">
              <a:solidFill>
                <a:srgbClr val="17375E"/>
              </a:solidFill>
              <a:latin typeface="Times New Roman" panose="02020603050405020304" charset="0"/>
              <a:cs typeface="Times New Roman" panose="02020603050405020304" charset="0"/>
            </a:endParaRPr>
          </a:p>
          <a:p>
            <a:pPr algn="just"/>
            <a:r>
              <a:rPr lang="en-US" b="1">
                <a:solidFill>
                  <a:srgbClr val="17375E"/>
                </a:solidFill>
                <a:latin typeface="Times New Roman" panose="02020603050405020304" charset="0"/>
                <a:cs typeface="Times New Roman" panose="02020603050405020304" charset="0"/>
              </a:rPr>
              <a:t>Blake, E. S., &amp; Knabb, R. D. (2017). Tropical Cyclones. In S. A. Bortman (Ed.), The Encyclopedia of Natural Hazards (pp. 618-621). Springer, Cham.</a:t>
            </a:r>
            <a:endParaRPr lang="en-US" b="1">
              <a:solidFill>
                <a:srgbClr val="17375E"/>
              </a:solidFill>
              <a:latin typeface="Times New Roman" panose="02020603050405020304" charset="0"/>
              <a:cs typeface="Times New Roman" panose="02020603050405020304" charset="0"/>
            </a:endParaRPr>
          </a:p>
          <a:p>
            <a:pPr algn="just"/>
            <a:endParaRPr lang="en-US" b="1">
              <a:solidFill>
                <a:srgbClr val="17375E"/>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ext Box 1"/>
          <p:cNvSpPr txBox="1"/>
          <p:nvPr/>
        </p:nvSpPr>
        <p:spPr>
          <a:xfrm>
            <a:off x="512445" y="3244850"/>
            <a:ext cx="10669905" cy="1014730"/>
          </a:xfrm>
          <a:prstGeom prst="rect">
            <a:avLst/>
          </a:prstGeom>
          <a:noFill/>
        </p:spPr>
        <p:txBody>
          <a:bodyPr wrap="square" rtlCol="0" anchor="t">
            <a:spAutoFit/>
          </a:bodyPr>
          <a:p>
            <a:pPr algn="l"/>
            <a:r>
              <a:rPr lang="en-US" sz="6000" b="1" i="1" dirty="0" smtClean="0">
                <a:solidFill>
                  <a:schemeClr val="bg1">
                    <a:lumMod val="95000"/>
                  </a:schemeClr>
                </a:solidFill>
                <a:sym typeface="+mn-ea"/>
              </a:rPr>
              <a:t>Hurricanes and Earthquake</a:t>
            </a:r>
            <a:endParaRPr lang="en-US" sz="6000" b="1" i="1" dirty="0" smtClean="0">
              <a:solidFill>
                <a:schemeClr val="bg1">
                  <a:lumMod val="9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3" name="Picture 102"/>
          <p:cNvPicPr/>
          <p:nvPr/>
        </p:nvPicPr>
        <p:blipFill>
          <a:blip r:embed="rId1"/>
          <a:stretch>
            <a:fillRect/>
          </a:stretch>
        </p:blipFill>
        <p:spPr>
          <a:xfrm>
            <a:off x="0" y="0"/>
            <a:ext cx="3789680" cy="6858000"/>
          </a:xfrm>
          <a:prstGeom prst="rect">
            <a:avLst/>
          </a:prstGeom>
          <a:noFill/>
          <a:ln w="9525">
            <a:noFill/>
          </a:ln>
        </p:spPr>
      </p:pic>
      <p:sp>
        <p:nvSpPr>
          <p:cNvPr id="4" name="Text Box 3"/>
          <p:cNvSpPr txBox="1"/>
          <p:nvPr/>
        </p:nvSpPr>
        <p:spPr>
          <a:xfrm>
            <a:off x="4433570" y="389890"/>
            <a:ext cx="7574915" cy="1445260"/>
          </a:xfrm>
          <a:prstGeom prst="rect">
            <a:avLst/>
          </a:prstGeom>
          <a:noFill/>
        </p:spPr>
        <p:txBody>
          <a:bodyPr wrap="square" rtlCol="0">
            <a:spAutoFit/>
          </a:bodyPr>
          <a:p>
            <a:pPr algn="ctr"/>
            <a:r>
              <a:rPr lang="en-US" sz="44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Earthquake</a:t>
            </a:r>
            <a:endParaRPr lang="en-US" sz="4400" dirty="0">
              <a:solidFill>
                <a:schemeClr val="tx1"/>
              </a:solidFill>
              <a:effectLst>
                <a:outerShdw blurRad="38100" dist="19050" dir="2700000" algn="tl" rotWithShape="0">
                  <a:schemeClr val="dk1">
                    <a:alpha val="40000"/>
                  </a:schemeClr>
                </a:outerShdw>
              </a:effectLst>
            </a:endParaRPr>
          </a:p>
          <a:p>
            <a:endParaRPr lang="en-US" sz="4400" dirty="0">
              <a:solidFill>
                <a:schemeClr val="tx1"/>
              </a:solidFill>
              <a:effectLst>
                <a:outerShdw blurRad="38100" dist="19050" dir="2700000" algn="tl" rotWithShape="0">
                  <a:schemeClr val="dk1">
                    <a:alpha val="40000"/>
                  </a:schemeClr>
                </a:outerShdw>
              </a:effectLst>
            </a:endParaRPr>
          </a:p>
        </p:txBody>
      </p:sp>
      <p:sp>
        <p:nvSpPr>
          <p:cNvPr id="10" name="Text Box 9"/>
          <p:cNvSpPr txBox="1"/>
          <p:nvPr/>
        </p:nvSpPr>
        <p:spPr>
          <a:xfrm>
            <a:off x="6652895" y="2246630"/>
            <a:ext cx="2774315" cy="368300"/>
          </a:xfrm>
          <a:prstGeom prst="rect">
            <a:avLst/>
          </a:prstGeom>
          <a:noFill/>
        </p:spPr>
        <p:txBody>
          <a:bodyPr wrap="square" rtlCol="0">
            <a:spAutoFit/>
          </a:bodyPr>
          <a:p>
            <a:endParaRPr lang="en-US"/>
          </a:p>
        </p:txBody>
      </p:sp>
      <p:sp>
        <p:nvSpPr>
          <p:cNvPr id="11" name="Text Box 10"/>
          <p:cNvSpPr txBox="1"/>
          <p:nvPr/>
        </p:nvSpPr>
        <p:spPr>
          <a:xfrm>
            <a:off x="4432935" y="1593215"/>
            <a:ext cx="7575550" cy="3784600"/>
          </a:xfrm>
          <a:prstGeom prst="rect">
            <a:avLst/>
          </a:prstGeom>
          <a:noFill/>
          <a:ln w="6350">
            <a:gradFill>
              <a:gsLst>
                <a:gs pos="1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An earthquake is a sudden, rapid shaking of the Earth caused by the release of energy stored in rocks that have been under tension for a long time.</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Earthquakes can cause buildings to collapse, ground to crack, and tsunamis to form. They can also cause landslides, avalanches, and other types of destruction.</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 Box 3"/>
          <p:cNvSpPr txBox="1"/>
          <p:nvPr/>
        </p:nvSpPr>
        <p:spPr>
          <a:xfrm>
            <a:off x="4433570" y="389890"/>
            <a:ext cx="7574915" cy="768350"/>
          </a:xfrm>
          <a:prstGeom prst="rect">
            <a:avLst/>
          </a:prstGeom>
          <a:noFill/>
        </p:spPr>
        <p:txBody>
          <a:bodyPr wrap="square" rtlCol="0">
            <a:spAutoFit/>
          </a:bodyPr>
          <a:p>
            <a:pPr algn="ctr"/>
            <a:r>
              <a:rPr lang="en-US" sz="4400" b="1" dirty="0" smtClean="0">
                <a:ln w="9525">
                  <a:solidFill>
                    <a:schemeClr val="bg1"/>
                  </a:solidFill>
                  <a:prstDash val="solid"/>
                </a:ln>
                <a:effectLst>
                  <a:outerShdw blurRad="12700" dist="38100" dir="2700000" algn="tl" rotWithShape="0">
                    <a:schemeClr val="bg1">
                      <a:lumMod val="50000"/>
                    </a:schemeClr>
                  </a:outerShdw>
                </a:effectLst>
                <a:sym typeface="+mn-ea"/>
              </a:rPr>
              <a:t>Fun and Facts</a:t>
            </a:r>
            <a:endParaRPr lang="en-US" sz="4400" dirty="0">
              <a:effectLst>
                <a:outerShdw blurRad="38100" dist="19050" dir="2700000" algn="tl" rotWithShape="0">
                  <a:schemeClr val="dk1">
                    <a:alpha val="40000"/>
                  </a:schemeClr>
                </a:outerShdw>
              </a:effectLst>
            </a:endParaRPr>
          </a:p>
        </p:txBody>
      </p:sp>
      <p:sp>
        <p:nvSpPr>
          <p:cNvPr id="10" name="Text Box 9"/>
          <p:cNvSpPr txBox="1"/>
          <p:nvPr/>
        </p:nvSpPr>
        <p:spPr>
          <a:xfrm>
            <a:off x="6652895" y="2246630"/>
            <a:ext cx="2774315" cy="368300"/>
          </a:xfrm>
          <a:prstGeom prst="rect">
            <a:avLst/>
          </a:prstGeom>
          <a:noFill/>
        </p:spPr>
        <p:txBody>
          <a:bodyPr wrap="square" rtlCol="0">
            <a:spAutoFit/>
          </a:bodyPr>
          <a:p>
            <a:endParaRPr lang="en-US"/>
          </a:p>
        </p:txBody>
      </p:sp>
      <p:sp>
        <p:nvSpPr>
          <p:cNvPr id="11" name="Text Box 10"/>
          <p:cNvSpPr txBox="1"/>
          <p:nvPr/>
        </p:nvSpPr>
        <p:spPr>
          <a:xfrm>
            <a:off x="4432935" y="1593215"/>
            <a:ext cx="7073265" cy="3784600"/>
          </a:xfrm>
          <a:prstGeom prst="rect">
            <a:avLst/>
          </a:prstGeom>
          <a:noFill/>
          <a:ln w="6350">
            <a:gradFill>
              <a:gsLst>
                <a:gs pos="1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Earthquakes can happen anywhere in the world, but they are most common in the Ring of Fire.</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indent="0" algn="just">
              <a:buFont typeface="Arial" panose="020B0604020202020204" pitchFamily="34" charset="0"/>
              <a:buNone/>
            </a:pP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Earthquakes can last from a few seconds to several minutes, and the intensity can range from barely noticeable to catastrophic. </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p:txBody>
      </p:sp>
      <p:pic>
        <p:nvPicPr>
          <p:cNvPr id="104" name="Picture 103"/>
          <p:cNvPicPr/>
          <p:nvPr/>
        </p:nvPicPr>
        <p:blipFill>
          <a:blip r:embed="rId1"/>
          <a:stretch>
            <a:fillRect/>
          </a:stretch>
        </p:blipFill>
        <p:spPr>
          <a:xfrm>
            <a:off x="0" y="0"/>
            <a:ext cx="4432935" cy="685736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3" name="Picture 102"/>
          <p:cNvPicPr/>
          <p:nvPr/>
        </p:nvPicPr>
        <p:blipFill>
          <a:blip r:embed="rId1"/>
          <a:stretch>
            <a:fillRect/>
          </a:stretch>
        </p:blipFill>
        <p:spPr>
          <a:xfrm>
            <a:off x="0" y="0"/>
            <a:ext cx="3789680" cy="6858000"/>
          </a:xfrm>
          <a:prstGeom prst="rect">
            <a:avLst/>
          </a:prstGeom>
          <a:noFill/>
          <a:ln w="9525">
            <a:noFill/>
          </a:ln>
        </p:spPr>
      </p:pic>
      <p:sp>
        <p:nvSpPr>
          <p:cNvPr id="4" name="Text Box 3"/>
          <p:cNvSpPr txBox="1"/>
          <p:nvPr/>
        </p:nvSpPr>
        <p:spPr>
          <a:xfrm>
            <a:off x="4433570" y="389890"/>
            <a:ext cx="7574915" cy="768350"/>
          </a:xfrm>
          <a:prstGeom prst="rect">
            <a:avLst/>
          </a:prstGeom>
          <a:noFill/>
        </p:spPr>
        <p:txBody>
          <a:bodyPr wrap="square" rtlCol="0">
            <a:spAutoFit/>
          </a:bodyPr>
          <a:p>
            <a:pPr algn="ctr"/>
            <a:r>
              <a:rPr lang="en-US" sz="44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cont...</a:t>
            </a:r>
            <a:endParaRPr lang="en-US" sz="4400" dirty="0">
              <a:solidFill>
                <a:schemeClr val="tx1"/>
              </a:solidFill>
              <a:effectLst>
                <a:outerShdw blurRad="38100" dist="19050" dir="2700000" algn="tl" rotWithShape="0">
                  <a:schemeClr val="dk1">
                    <a:alpha val="40000"/>
                  </a:schemeClr>
                </a:outerShdw>
              </a:effectLst>
            </a:endParaRPr>
          </a:p>
        </p:txBody>
      </p:sp>
      <p:sp>
        <p:nvSpPr>
          <p:cNvPr id="10" name="Text Box 9"/>
          <p:cNvSpPr txBox="1"/>
          <p:nvPr/>
        </p:nvSpPr>
        <p:spPr>
          <a:xfrm>
            <a:off x="6652895" y="2246630"/>
            <a:ext cx="2774315" cy="368300"/>
          </a:xfrm>
          <a:prstGeom prst="rect">
            <a:avLst/>
          </a:prstGeom>
          <a:noFill/>
        </p:spPr>
        <p:txBody>
          <a:bodyPr wrap="square" rtlCol="0">
            <a:spAutoFit/>
          </a:bodyPr>
          <a:p>
            <a:endParaRPr lang="en-US"/>
          </a:p>
        </p:txBody>
      </p:sp>
      <p:sp>
        <p:nvSpPr>
          <p:cNvPr id="11" name="Text Box 10"/>
          <p:cNvSpPr txBox="1"/>
          <p:nvPr/>
        </p:nvSpPr>
        <p:spPr>
          <a:xfrm>
            <a:off x="4432935" y="1593215"/>
            <a:ext cx="7073265" cy="4246245"/>
          </a:xfrm>
          <a:prstGeom prst="rect">
            <a:avLst/>
          </a:prstGeom>
          <a:noFill/>
          <a:ln w="6350">
            <a:gradFill>
              <a:gsLst>
                <a:gs pos="1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Animals can often sense an impending earthquake before humans. Dogs, cats and other animals have been known to act strangely before an earthquake hits. </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Earthquakes can cause tsunamis, which are giant waves created by the displacement of large amounts of water. Tsunamis can reach heights of over 100 feet and travel at speeds of over 500 mph.</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 Box 3"/>
          <p:cNvSpPr txBox="1"/>
          <p:nvPr/>
        </p:nvSpPr>
        <p:spPr>
          <a:xfrm>
            <a:off x="4433570" y="389890"/>
            <a:ext cx="7574915" cy="583565"/>
          </a:xfrm>
          <a:prstGeom prst="rect">
            <a:avLst/>
          </a:prstGeom>
          <a:noFill/>
        </p:spPr>
        <p:txBody>
          <a:bodyPr wrap="square" rtlCol="0">
            <a:spAutoFit/>
          </a:bodyPr>
          <a:p>
            <a:pPr algn="ctr"/>
            <a:r>
              <a:rPr lang="en-US" sz="3200" b="1" dirty="0" smtClean="0">
                <a:ln w="9525">
                  <a:solidFill>
                    <a:schemeClr val="bg1"/>
                  </a:solidFill>
                  <a:prstDash val="solid"/>
                </a:ln>
                <a:effectLst>
                  <a:outerShdw blurRad="12700" dist="38100" dir="2700000" algn="tl" rotWithShape="0">
                    <a:schemeClr val="bg1">
                      <a:lumMod val="50000"/>
                    </a:schemeClr>
                  </a:outerShdw>
                </a:effectLst>
                <a:sym typeface="+mn-ea"/>
              </a:rPr>
              <a:t>Some major causes of Earthquakes</a:t>
            </a:r>
            <a:endParaRPr lang="en-US" sz="3200" b="1" dirty="0" smtClean="0">
              <a:ln w="9525">
                <a:solidFill>
                  <a:schemeClr val="bg1"/>
                </a:solidFill>
                <a:prstDash val="solid"/>
              </a:ln>
              <a:effectLst>
                <a:outerShdw blurRad="12700" dist="38100" dir="2700000" algn="tl" rotWithShape="0">
                  <a:schemeClr val="bg1">
                    <a:lumMod val="50000"/>
                  </a:schemeClr>
                </a:outerShdw>
              </a:effectLst>
              <a:sym typeface="+mn-ea"/>
            </a:endParaRPr>
          </a:p>
        </p:txBody>
      </p:sp>
      <p:sp>
        <p:nvSpPr>
          <p:cNvPr id="10" name="Text Box 9"/>
          <p:cNvSpPr txBox="1"/>
          <p:nvPr/>
        </p:nvSpPr>
        <p:spPr>
          <a:xfrm>
            <a:off x="6652895" y="2246630"/>
            <a:ext cx="2774315" cy="368300"/>
          </a:xfrm>
          <a:prstGeom prst="rect">
            <a:avLst/>
          </a:prstGeom>
          <a:noFill/>
        </p:spPr>
        <p:txBody>
          <a:bodyPr wrap="square" rtlCol="0">
            <a:spAutoFit/>
          </a:bodyPr>
          <a:p>
            <a:endParaRPr lang="en-US"/>
          </a:p>
        </p:txBody>
      </p:sp>
      <p:sp>
        <p:nvSpPr>
          <p:cNvPr id="11" name="Text Box 10"/>
          <p:cNvSpPr txBox="1"/>
          <p:nvPr/>
        </p:nvSpPr>
        <p:spPr>
          <a:xfrm>
            <a:off x="4432935" y="1593215"/>
            <a:ext cx="7073265" cy="4246245"/>
          </a:xfrm>
          <a:prstGeom prst="rect">
            <a:avLst/>
          </a:prstGeom>
          <a:noFill/>
          <a:ln w="6350">
            <a:gradFill>
              <a:gsLst>
                <a:gs pos="1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Plate Tectonic Movements: Earthquakes occur when two tectonic plates collide or rub against each other.</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Volcanic Activity: Earthquakes can also be caused by volcanic activity. </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Landslides: When large amounts of earth and rock move rapidly down a slope, it can cause the ground to shake and create an earthquake.</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p:txBody>
      </p:sp>
      <p:pic>
        <p:nvPicPr>
          <p:cNvPr id="106" name="Picture 105"/>
          <p:cNvPicPr/>
          <p:nvPr/>
        </p:nvPicPr>
        <p:blipFill>
          <a:blip r:embed="rId1"/>
          <a:stretch>
            <a:fillRect/>
          </a:stretch>
        </p:blipFill>
        <p:spPr>
          <a:xfrm>
            <a:off x="0" y="0"/>
            <a:ext cx="4432300" cy="6858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3" name="Picture 102"/>
          <p:cNvPicPr/>
          <p:nvPr/>
        </p:nvPicPr>
        <p:blipFill>
          <a:blip r:embed="rId1"/>
          <a:stretch>
            <a:fillRect/>
          </a:stretch>
        </p:blipFill>
        <p:spPr>
          <a:xfrm>
            <a:off x="0" y="0"/>
            <a:ext cx="3789680" cy="6858000"/>
          </a:xfrm>
          <a:prstGeom prst="rect">
            <a:avLst/>
          </a:prstGeom>
          <a:noFill/>
          <a:ln w="9525">
            <a:noFill/>
          </a:ln>
        </p:spPr>
      </p:pic>
      <p:sp>
        <p:nvSpPr>
          <p:cNvPr id="4" name="Text Box 3"/>
          <p:cNvSpPr txBox="1"/>
          <p:nvPr/>
        </p:nvSpPr>
        <p:spPr>
          <a:xfrm>
            <a:off x="4433570" y="389890"/>
            <a:ext cx="7574915" cy="583565"/>
          </a:xfrm>
          <a:prstGeom prst="rect">
            <a:avLst/>
          </a:prstGeom>
          <a:noFill/>
        </p:spPr>
        <p:txBody>
          <a:bodyPr wrap="square" rtlCol="0">
            <a:spAutoFit/>
          </a:bodyPr>
          <a:p>
            <a:pPr algn="ctr"/>
            <a:r>
              <a:rPr lang="en-US"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Strength of Earthquakes</a:t>
            </a:r>
            <a:endParaRPr lang="en-US"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10" name="Text Box 9"/>
          <p:cNvSpPr txBox="1"/>
          <p:nvPr/>
        </p:nvSpPr>
        <p:spPr>
          <a:xfrm>
            <a:off x="6652895" y="2246630"/>
            <a:ext cx="2774315" cy="368300"/>
          </a:xfrm>
          <a:prstGeom prst="rect">
            <a:avLst/>
          </a:prstGeom>
          <a:noFill/>
        </p:spPr>
        <p:txBody>
          <a:bodyPr wrap="square" rtlCol="0">
            <a:spAutoFit/>
          </a:bodyPr>
          <a:p>
            <a:endParaRPr lang="en-US"/>
          </a:p>
        </p:txBody>
      </p:sp>
      <p:sp>
        <p:nvSpPr>
          <p:cNvPr id="11" name="Text Box 10"/>
          <p:cNvSpPr txBox="1"/>
          <p:nvPr/>
        </p:nvSpPr>
        <p:spPr>
          <a:xfrm>
            <a:off x="4432935" y="1593215"/>
            <a:ext cx="7073265" cy="2861310"/>
          </a:xfrm>
          <a:prstGeom prst="rect">
            <a:avLst/>
          </a:prstGeom>
          <a:noFill/>
          <a:ln w="6350">
            <a:gradFill>
              <a:gsLst>
                <a:gs pos="1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p>
            <a:pPr marL="457200" indent="-457200" algn="just">
              <a:buFont typeface="Arial" panose="020B0604020202020204" pitchFamily="34" charset="0"/>
              <a:buChar char="•"/>
            </a:pPr>
            <a:r>
              <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The strength of an earthquake is measured by the Richter scale, which is a measure of the magnitude of the earthquake. Earthquakes with a magnitude of 5.0 or greater are typically considered to be strong earthquakes.</a:t>
            </a:r>
            <a:endParaRPr lang="en-US" sz="30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3" name="Picture 102"/>
          <p:cNvPicPr/>
          <p:nvPr/>
        </p:nvPicPr>
        <p:blipFill>
          <a:blip r:embed="rId1"/>
          <a:stretch>
            <a:fillRect/>
          </a:stretch>
        </p:blipFill>
        <p:spPr>
          <a:xfrm>
            <a:off x="0" y="0"/>
            <a:ext cx="3789680" cy="6858000"/>
          </a:xfrm>
          <a:prstGeom prst="rect">
            <a:avLst/>
          </a:prstGeom>
          <a:noFill/>
          <a:ln w="9525">
            <a:noFill/>
          </a:ln>
        </p:spPr>
      </p:pic>
      <p:sp>
        <p:nvSpPr>
          <p:cNvPr id="4" name="Text Box 3"/>
          <p:cNvSpPr txBox="1"/>
          <p:nvPr/>
        </p:nvSpPr>
        <p:spPr>
          <a:xfrm>
            <a:off x="4433570" y="389890"/>
            <a:ext cx="7574915" cy="583565"/>
          </a:xfrm>
          <a:prstGeom prst="rect">
            <a:avLst/>
          </a:prstGeom>
          <a:noFill/>
        </p:spPr>
        <p:txBody>
          <a:bodyPr wrap="square" rtlCol="0">
            <a:spAutoFit/>
          </a:bodyPr>
          <a:p>
            <a:pPr algn="ctr"/>
            <a:r>
              <a:rPr lang="en-US"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Effects of Earthquakes</a:t>
            </a:r>
            <a:endParaRPr lang="en-US" sz="32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10" name="Text Box 9"/>
          <p:cNvSpPr txBox="1"/>
          <p:nvPr/>
        </p:nvSpPr>
        <p:spPr>
          <a:xfrm>
            <a:off x="6652895" y="2246630"/>
            <a:ext cx="2774315" cy="368300"/>
          </a:xfrm>
          <a:prstGeom prst="rect">
            <a:avLst/>
          </a:prstGeom>
          <a:noFill/>
        </p:spPr>
        <p:txBody>
          <a:bodyPr wrap="square" rtlCol="0">
            <a:spAutoFit/>
          </a:bodyPr>
          <a:p>
            <a:endParaRPr lang="en-US"/>
          </a:p>
        </p:txBody>
      </p:sp>
      <p:sp>
        <p:nvSpPr>
          <p:cNvPr id="11" name="Text Box 10"/>
          <p:cNvSpPr txBox="1"/>
          <p:nvPr/>
        </p:nvSpPr>
        <p:spPr>
          <a:xfrm>
            <a:off x="4432935" y="1593215"/>
            <a:ext cx="7073265" cy="3969385"/>
          </a:xfrm>
          <a:prstGeom prst="rect">
            <a:avLst/>
          </a:prstGeom>
          <a:noFill/>
          <a:ln w="6350">
            <a:gradFill>
              <a:gsLst>
                <a:gs pos="1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p>
            <a:pPr marL="457200" indent="-457200" algn="just">
              <a:buFont typeface="Arial" panose="020B0604020202020204" pitchFamily="34" charset="0"/>
              <a:buChar char="•"/>
            </a:pPr>
            <a:r>
              <a:rPr lang="en-US" sz="28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Ground shaking: This is the most common direct effect of an earthquake and is responsible for most of the damage caused by an earthquake.</a:t>
            </a:r>
            <a:endParaRPr lang="en-US" sz="28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marL="457200" indent="-457200" algn="just">
              <a:buFont typeface="Arial" panose="020B0604020202020204" pitchFamily="34" charset="0"/>
              <a:buChar char="•"/>
            </a:pPr>
            <a:r>
              <a:rPr lang="en-US" sz="28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Fires: Earthquakes can cause fires by rupturing gas lines or overturning stoves.</a:t>
            </a:r>
            <a:endParaRPr lang="en-US" sz="28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a:p>
            <a:pPr marL="457200" indent="-457200" algn="just">
              <a:buFont typeface="Arial" panose="020B0604020202020204" pitchFamily="34" charset="0"/>
              <a:buChar char="•"/>
            </a:pPr>
            <a:r>
              <a:rPr lang="en-US" sz="28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rPr>
              <a:t>Tsunamis: Earthquakes can trigger tsunamis, which are giant waves that can cause destruction and loss of life in coastal areas.</a:t>
            </a:r>
            <a:endParaRPr lang="en-US" sz="2800" smtClean="0">
              <a:ln w="12700" cmpd="sng">
                <a:solidFill>
                  <a:srgbClr val="17375E"/>
                </a:solidFill>
                <a:prstDash val="solid"/>
              </a:ln>
              <a:solidFill>
                <a:srgbClr val="17375E"/>
              </a:soli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sz="half" idx="1"/>
          </p:nvPr>
        </p:nvSpPr>
        <p:spPr/>
        <p:txBody>
          <a:bodyPr/>
          <a:p>
            <a:pPr marL="0" indent="0">
              <a:buNone/>
            </a:pPr>
            <a:r>
              <a:rPr lang="en-US"/>
              <a:t> </a:t>
            </a:r>
            <a:endParaRPr lang="en-US"/>
          </a:p>
        </p:txBody>
      </p:sp>
      <p:sp>
        <p:nvSpPr>
          <p:cNvPr id="4" name="Content Placeholder 3"/>
          <p:cNvSpPr/>
          <p:nvPr>
            <p:ph sz="half" idx="2"/>
          </p:nvPr>
        </p:nvSpPr>
        <p:spPr>
          <a:xfrm>
            <a:off x="60960" y="4655185"/>
            <a:ext cx="12131040" cy="1166495"/>
          </a:xfrm>
        </p:spPr>
        <p:txBody>
          <a:bodyPr>
            <a:normAutofit lnSpcReduction="20000"/>
          </a:bodyPr>
          <a:p>
            <a:pPr marL="0" indent="0" algn="ctr">
              <a:buNone/>
            </a:pPr>
            <a:r>
              <a:rPr lang="en-US" sz="7200" b="1">
                <a:solidFill>
                  <a:schemeClr val="bg1"/>
                </a:solidFill>
              </a:rPr>
              <a:t>Hurricane</a:t>
            </a:r>
            <a:endParaRPr lang="en-US" sz="7200" b="1">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fontScheme name="海外-卡通-圆体02">
      <a:majorFont>
        <a:latin typeface="Fredoka One"/>
        <a:ea typeface="等线"/>
        <a:cs typeface=""/>
      </a:majorFont>
      <a:minorFont>
        <a:latin typeface="Quicksand"/>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76BD39"/>
    </a:accent1>
    <a:accent2>
      <a:srgbClr val="83E64E"/>
    </a:accent2>
    <a:accent3>
      <a:srgbClr val="3F983A"/>
    </a:accent3>
    <a:accent4>
      <a:srgbClr val="F5EB43"/>
    </a:accent4>
    <a:accent5>
      <a:srgbClr val="FEF59E"/>
    </a:accent5>
    <a:accent6>
      <a:srgbClr val="BF743A"/>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4867</Words>
  <Application>WPS Presentation</Application>
  <PresentationFormat>宽屏</PresentationFormat>
  <Paragraphs>88</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Fredoka One</vt:lpstr>
      <vt:lpstr>Microsoft YaHei</vt:lpstr>
      <vt:lpstr>Arial Unicode MS</vt:lpstr>
      <vt:lpstr>等线</vt:lpstr>
      <vt:lpstr>等线 Light</vt:lpstr>
      <vt:lpstr>Quicksand</vt:lpstr>
      <vt:lpstr>Calibri</vt:lpstr>
      <vt:lpstr>Office Theme</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Hurricane?</vt:lpstr>
      <vt:lpstr>Parts of Hurricane</vt:lpstr>
      <vt:lpstr>Hurricanes Form</vt:lpstr>
      <vt:lpstr>Points to remember</vt:lpstr>
      <vt:lpstr>Damage and Effects </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dc:creator>
  <cp:lastModifiedBy>SUNEEL PIRKASH</cp:lastModifiedBy>
  <cp:revision>34</cp:revision>
  <dcterms:created xsi:type="dcterms:W3CDTF">2021-08-24T06:57:00Z</dcterms:created>
  <dcterms:modified xsi:type="dcterms:W3CDTF">2023-01-17T17:09:46Z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E938088AEFE54FBEAFA5BC5F13226B3D</vt:lpwstr>
  </property>
  <property fmtid="{D5CDD505-2E9C-101B-9397-08002B2CF9AE}" pid="3" name="KSOProductBuildVer">
    <vt:lpwstr>1033-11.2.0.11440</vt:lpwstr>
  </property>
</Properties>
</file>