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59" r:id="rId7"/>
    <p:sldId id="260" r:id="rId8"/>
    <p:sldId id="266"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0DB836-3E75-4F70-B4FC-9EFC6A8487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10DB836-3E75-4F70-B4FC-9EFC6A8487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10DB836-3E75-4F70-B4FC-9EFC6A8487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10DB836-3E75-4F70-B4FC-9EFC6A8487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10DB836-3E75-4F70-B4FC-9EFC6A8487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10DB836-3E75-4F70-B4FC-9EFC6A8487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10DB836-3E75-4F70-B4FC-9EFC6A84871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0DB836-3E75-4F70-B4FC-9EFC6A84871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DB836-3E75-4F70-B4FC-9EFC6A84871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10DB836-3E75-4F70-B4FC-9EFC6A8487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10DB836-3E75-4F70-B4FC-9EFC6A8487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14B8-BF4D-4803-AF5E-C2BAD763727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DB836-3E75-4F70-B4FC-9EFC6A84871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B14B8-BF4D-4803-AF5E-C2BAD763727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R</a:t>
            </a:r>
            <a:r>
              <a:rPr lang="en-US" dirty="0"/>
              <a:t>elationship between Parents and Children</a:t>
            </a:r>
            <a:endParaRPr lang="en-US" dirty="0"/>
          </a:p>
        </p:txBody>
      </p:sp>
      <p:sp>
        <p:nvSpPr>
          <p:cNvPr id="3" name="Subtitle 2"/>
          <p:cNvSpPr>
            <a:spLocks noGrp="1"/>
          </p:cNvSpPr>
          <p:nvPr>
            <p:ph type="subTitle" idx="1"/>
          </p:nvPr>
        </p:nvSpPr>
        <p:spPr/>
        <p:txBody>
          <a:bodyPr/>
          <a:lstStyle/>
          <a:p>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References: </a:t>
            </a:r>
            <a:endParaRPr lang="en-US"/>
          </a:p>
        </p:txBody>
      </p:sp>
      <p:sp>
        <p:nvSpPr>
          <p:cNvPr id="3" name="Content Placeholder 2"/>
          <p:cNvSpPr>
            <a:spLocks noGrp="1"/>
          </p:cNvSpPr>
          <p:nvPr>
            <p:ph idx="1"/>
          </p:nvPr>
        </p:nvSpPr>
        <p:spPr/>
        <p:txBody>
          <a:bodyPr>
            <a:noAutofit/>
          </a:bodyPr>
          <a:p>
            <a:pPr algn="just"/>
            <a:r>
              <a:rPr lang="en-US" sz="1800"/>
              <a:t>Admin (2018) Parent-child relationship - why it's important, Parenting NI. Available at: https://www.parentingni.org/blog/parent-child-relationship-why-its-important/#:~:text=The%20Parent%2DChild%20Relationship%20is,life%20choices%20and%20overall%20behaviour. (Accessed: November 22, 2022). </a:t>
            </a:r>
            <a:endParaRPr lang="en-US" sz="1800"/>
          </a:p>
          <a:p>
            <a:pPr algn="just"/>
            <a:r>
              <a:rPr lang="en-US" sz="1800"/>
              <a:t>says:, C.C.T.V.T. (2017) Factors most likely to affect a parent-child relationship: Parental advice, ChuChu TV Kids Songs &amp;amp; Videos | Nursery Rhymes &amp;amp; Educational Music for Children. Available at: http://chuchutv.com/blog/factors-likely-affect-parent-child-relationship/ (Accessed: November 22, 2022). </a:t>
            </a:r>
            <a:endParaRPr lang="en-US" sz="1800"/>
          </a:p>
          <a:p>
            <a:pPr algn="just"/>
            <a:r>
              <a:rPr lang="en-US" sz="1800"/>
              <a:t>Take online courses. earn college credit. Research Schools, Degrees &amp;amp; Careers (no date) Study.com | Take Online Courses. Earn College Credit. Research Schools, Degrees &amp;amp; Careers. Available at: https://study.com/academy/lesson/parent-child-relationships-definition-lesson-quiz.html (Accessed: November 22, 2022). </a:t>
            </a:r>
            <a:endParaRPr lang="en-US" sz="1800"/>
          </a:p>
          <a:p>
            <a:pPr algn="just"/>
            <a:r>
              <a:rPr lang="en-US" sz="1800"/>
              <a:t>Tgraham (2020) 5 qualities of a strong parent-child relationship, Child Development Institute. Available at: https://cdikids.org/autism/5-qualities-of-a-strong-parent-child-relationship/ (Accessed: November 22, 2022). </a:t>
            </a: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pPr algn="just"/>
            <a:r>
              <a:rPr lang="en-US" dirty="0"/>
              <a:t>Parent-Child Relationships</a:t>
            </a:r>
            <a:endParaRPr lang="en-US" dirty="0"/>
          </a:p>
        </p:txBody>
      </p:sp>
      <p:sp>
        <p:nvSpPr>
          <p:cNvPr id="3" name="Content Placeholder 2"/>
          <p:cNvSpPr>
            <a:spLocks noGrp="1"/>
          </p:cNvSpPr>
          <p:nvPr>
            <p:ph idx="1"/>
          </p:nvPr>
        </p:nvSpPr>
        <p:spPr/>
        <p:txBody>
          <a:bodyPr>
            <a:normAutofit/>
          </a:bodyPr>
          <a:lstStyle/>
          <a:p>
            <a:pPr algn="just"/>
            <a:endParaRPr lang="en-US" dirty="0" smtClean="0">
              <a:effectLst/>
            </a:endParaRPr>
          </a:p>
          <a:p>
            <a:pPr algn="just"/>
            <a:r>
              <a:rPr lang="en-US" dirty="0" smtClean="0">
                <a:effectLst/>
              </a:rPr>
              <a:t>Parent-child relationships refer to the unique and influential relations between parents and their children either biological or adoptive.</a:t>
            </a:r>
            <a:endParaRPr lang="en-US" dirty="0" smtClean="0">
              <a:effectLst/>
            </a:endParaRPr>
          </a:p>
          <a:p>
            <a:pPr algn="just"/>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5400" y="4267200"/>
            <a:ext cx="3124200" cy="226695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4572000"/>
            <a:ext cx="3505200" cy="1962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 </a:t>
            </a:r>
            <a:endParaRPr lang="en-US"/>
          </a:p>
        </p:txBody>
      </p:sp>
      <p:sp>
        <p:nvSpPr>
          <p:cNvPr id="3" name="Content Placeholder 2"/>
          <p:cNvSpPr>
            <a:spLocks noGrp="1"/>
          </p:cNvSpPr>
          <p:nvPr>
            <p:ph idx="1"/>
          </p:nvPr>
        </p:nvSpPr>
        <p:spPr/>
        <p:txBody>
          <a:bodyPr>
            <a:normAutofit lnSpcReduction="10000"/>
          </a:bodyPr>
          <a:lstStyle/>
          <a:p>
            <a:pPr algn="just"/>
            <a:r>
              <a:rPr lang="en-US" dirty="0"/>
              <a:t>A strong parent-child relationship requires a lot of effort and understanding. The relationship you develop with your children right from their infancy forms the basis of their social and emotional development</a:t>
            </a:r>
            <a:r>
              <a:rPr lang="en-US" dirty="0" smtClean="0"/>
              <a:t>.</a:t>
            </a:r>
            <a:endParaRPr lang="en-US" dirty="0" smtClean="0"/>
          </a:p>
          <a:p>
            <a:pPr algn="just"/>
            <a:r>
              <a:rPr lang="en-US" dirty="0"/>
              <a:t>But it may not always be easy. With their growing age, changing moods, and different challenges, you may find it difficult to bond with them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Parent-Child Relationship in Bible</a:t>
            </a:r>
            <a:endParaRPr lang="en-US"/>
          </a:p>
        </p:txBody>
      </p:sp>
      <p:sp>
        <p:nvSpPr>
          <p:cNvPr id="3" name="Content Placeholder 2"/>
          <p:cNvSpPr>
            <a:spLocks noGrp="1"/>
          </p:cNvSpPr>
          <p:nvPr>
            <p:ph idx="1"/>
          </p:nvPr>
        </p:nvSpPr>
        <p:spPr/>
        <p:txBody>
          <a:bodyPr>
            <a:normAutofit/>
          </a:bodyPr>
          <a:p>
            <a:pPr algn="just"/>
            <a:r>
              <a:rPr lang="en-US" sz="2400"/>
              <a:t>Ephesians 6:1-4</a:t>
            </a:r>
            <a:endParaRPr lang="en-US" sz="2400"/>
          </a:p>
          <a:p>
            <a:pPr marL="0" indent="0" algn="just">
              <a:buNone/>
            </a:pPr>
            <a:r>
              <a:rPr lang="en-US" sz="2400"/>
              <a:t>Children, please obey your parents in the Lord, for it is right. "Honor your father and mother," the first commandment, with the promise that "everything will be well with you and you will live a long time on the planet." And you, fathers, do not incite your children to fury, but bring them up in the Lord's instruction and admonition.</a:t>
            </a:r>
            <a:endParaRPr lang="en-US" sz="2400"/>
          </a:p>
          <a:p>
            <a:pPr algn="just"/>
            <a:r>
              <a:rPr lang="en-US" sz="2400"/>
              <a:t>Proverbs 22:6</a:t>
            </a:r>
            <a:endParaRPr lang="en-US" sz="2400"/>
          </a:p>
          <a:p>
            <a:pPr marL="0" indent="0" algn="just">
              <a:buNone/>
            </a:pPr>
            <a:r>
              <a:rPr lang="en-US" sz="2400"/>
              <a:t>Train up a child in the way he should go, and he will not stray when he is old.</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br>
              <a:rPr lang="en-US" b="1" dirty="0"/>
            </a:br>
            <a:r>
              <a:rPr lang="en-US" b="1" dirty="0"/>
              <a:t>Understanding Parent-Child Relationship</a:t>
            </a:r>
            <a:br>
              <a:rPr lang="en-US" b="1" dirty="0"/>
            </a:br>
            <a:endParaRPr lang="en-US" dirty="0"/>
          </a:p>
        </p:txBody>
      </p:sp>
      <p:sp>
        <p:nvSpPr>
          <p:cNvPr id="3" name="Content Placeholder 2"/>
          <p:cNvSpPr>
            <a:spLocks noGrp="1"/>
          </p:cNvSpPr>
          <p:nvPr>
            <p:ph idx="1"/>
          </p:nvPr>
        </p:nvSpPr>
        <p:spPr/>
        <p:txBody>
          <a:bodyPr/>
          <a:lstStyle/>
          <a:p>
            <a:r>
              <a:rPr lang="en-US" dirty="0"/>
              <a:t>This post will provide you the principles of the relationship between parents and children, including all the different ways and activities to help you bond with them</a:t>
            </a:r>
            <a:r>
              <a:rPr lang="en-US" dirty="0" smtClean="0"/>
              <a:t>.</a:t>
            </a:r>
            <a:endParaRPr lang="en-US" dirty="0" smtClean="0"/>
          </a:p>
          <a:p>
            <a:r>
              <a:rPr lang="en-US" dirty="0"/>
              <a:t>A parent-child relationship (PCR) is one that nurtures the physical, emotional, and social development of the child.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US"/>
          </a:p>
        </p:txBody>
      </p:sp>
      <p:sp>
        <p:nvSpPr>
          <p:cNvPr id="3" name="Content Placeholder 2"/>
          <p:cNvSpPr>
            <a:spLocks noGrp="1"/>
          </p:cNvSpPr>
          <p:nvPr>
            <p:ph idx="1"/>
          </p:nvPr>
        </p:nvSpPr>
        <p:spPr/>
        <p:txBody>
          <a:bodyPr/>
          <a:lstStyle/>
          <a:p>
            <a:r>
              <a:rPr lang="en-US" dirty="0"/>
              <a:t>It’s a unique bond that every child and parent experience, enjoy and nurture</a:t>
            </a:r>
            <a:r>
              <a:rPr lang="en-US" dirty="0" smtClean="0"/>
              <a:t>.</a:t>
            </a:r>
            <a:endParaRPr lang="en-US" dirty="0" smtClean="0"/>
          </a:p>
          <a:p>
            <a:r>
              <a:rPr lang="en-US" dirty="0"/>
              <a:t>The relationship lays the foundation for the child’s personality, choices, and overall </a:t>
            </a:r>
            <a:r>
              <a:rPr lang="en-US" dirty="0" smtClean="0"/>
              <a:t>behavior.</a:t>
            </a:r>
            <a:endParaRPr lang="en-US" dirty="0" smtClean="0"/>
          </a:p>
          <a:p>
            <a:r>
              <a:rPr lang="en-US" dirty="0"/>
              <a:t>Studies suggest that a healthy parent-child relationship leads to positive outcomes for the children and the </a:t>
            </a:r>
            <a:r>
              <a:rPr lang="en-US" dirty="0" smtClean="0"/>
              <a:t>family</a:t>
            </a:r>
            <a:r>
              <a:rPr lang="en-US" b="1"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just"/>
            <a:r>
              <a:rPr lang="en-US"/>
              <a:t>Understanding of Relationships in Bible Verses</a:t>
            </a:r>
            <a:endParaRPr lang="en-US"/>
          </a:p>
        </p:txBody>
      </p:sp>
      <p:sp>
        <p:nvSpPr>
          <p:cNvPr id="3" name="Content Placeholder 2"/>
          <p:cNvSpPr>
            <a:spLocks noGrp="1"/>
          </p:cNvSpPr>
          <p:nvPr>
            <p:ph idx="1"/>
          </p:nvPr>
        </p:nvSpPr>
        <p:spPr/>
        <p:txBody>
          <a:bodyPr>
            <a:normAutofit fontScale="70000"/>
          </a:bodyPr>
          <a:p>
            <a:pPr algn="just"/>
            <a:r>
              <a:rPr lang="en-US"/>
              <a:t>Isaiah 54:13</a:t>
            </a:r>
            <a:endParaRPr lang="en-US"/>
          </a:p>
          <a:p>
            <a:pPr marL="0" indent="0" algn="just">
              <a:buNone/>
            </a:pPr>
            <a:r>
              <a:rPr lang="en-US"/>
              <a:t>“All your children shall be taught by the Lord, and great shall be the peace of your children.”</a:t>
            </a:r>
            <a:endParaRPr lang="en-US"/>
          </a:p>
          <a:p>
            <a:pPr algn="just"/>
            <a:r>
              <a:rPr lang="en-US"/>
              <a:t>Proverbs 1:8-9</a:t>
            </a:r>
            <a:endParaRPr lang="en-US"/>
          </a:p>
          <a:p>
            <a:pPr marL="0" indent="0" algn="just">
              <a:buNone/>
            </a:pPr>
            <a:r>
              <a:rPr lang="en-US"/>
              <a:t>“Hear, my son, your father's instruction, and forsake not your mother's teaching, for they are a graceful garland for your head and pendants for your neck.”</a:t>
            </a:r>
            <a:endParaRPr lang="en-US"/>
          </a:p>
          <a:p>
            <a:pPr algn="just"/>
            <a:r>
              <a:rPr lang="en-US"/>
              <a:t>Matthew 19:14</a:t>
            </a:r>
            <a:endParaRPr lang="en-US"/>
          </a:p>
          <a:p>
            <a:pPr marL="0" indent="0" algn="just">
              <a:buNone/>
            </a:pPr>
            <a:r>
              <a:rPr lang="en-US"/>
              <a:t>“Jesus said, ‘Let the little children come to me, and do not hinder them, for the kingdom of heaven belongs to such as these.’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br>
              <a:rPr lang="en-US" b="1" dirty="0"/>
            </a:br>
            <a:r>
              <a:rPr lang="en-US" b="1" dirty="0"/>
              <a:t>Why is A Positive Parent-Child Relationship Important?</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smtClean="0"/>
              <a:t>Loving parents create loving children. Your relationship with your children and how attached you are to them indicates how the child is going to be in the future.</a:t>
            </a:r>
            <a:endParaRPr lang="en-US" dirty="0" smtClean="0"/>
          </a:p>
          <a:p>
            <a:pPr algn="just" fontAlgn="base"/>
            <a:r>
              <a:rPr lang="en-US" dirty="0" smtClean="0"/>
              <a:t>Here are a few positive outcomes of a healthy PCR.</a:t>
            </a:r>
            <a:endParaRPr lang="en-US" dirty="0" smtClean="0"/>
          </a:p>
          <a:p>
            <a:pPr algn="just"/>
            <a:r>
              <a:rPr lang="en-US" dirty="0"/>
              <a:t>A child who has a secure relationship with parent learns to regulate emotions under stress and in difficult situations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9405"/>
            <a:ext cx="8229600" cy="1098550"/>
          </a:xfrm>
        </p:spPr>
        <p:txBody>
          <a:bodyPr>
            <a:noAutofit/>
          </a:bodyPr>
          <a:lstStyle/>
          <a:p>
            <a:pPr algn="just"/>
            <a:br>
              <a:rPr lang="en-US" sz="3600" b="1" dirty="0"/>
            </a:br>
            <a:r>
              <a:rPr lang="en-US" sz="3600" b="1" dirty="0"/>
              <a:t>Strong, loving relationship between parents and children is essential’</a:t>
            </a:r>
            <a:br>
              <a:rPr lang="en-US" sz="3600" b="1" dirty="0"/>
            </a:br>
            <a:endParaRPr lang="en-US" sz="3600" b="1" dirty="0"/>
          </a:p>
        </p:txBody>
      </p:sp>
      <p:sp>
        <p:nvSpPr>
          <p:cNvPr id="3" name="Content Placeholder 2"/>
          <p:cNvSpPr>
            <a:spLocks noGrp="1"/>
          </p:cNvSpPr>
          <p:nvPr>
            <p:ph idx="1"/>
          </p:nvPr>
        </p:nvSpPr>
        <p:spPr/>
        <p:txBody>
          <a:bodyPr>
            <a:normAutofit fontScale="92500" lnSpcReduction="10000"/>
          </a:bodyPr>
          <a:lstStyle/>
          <a:p>
            <a:pPr algn="just"/>
            <a:r>
              <a:rPr lang="en-US" dirty="0"/>
              <a:t>Young children who grow with a secure and healthy attachment to their </a:t>
            </a:r>
            <a:r>
              <a:rPr lang="en-US" dirty="0" smtClean="0"/>
              <a:t>parents.</a:t>
            </a:r>
            <a:endParaRPr lang="en-US" dirty="0" smtClean="0"/>
          </a:p>
          <a:p>
            <a:pPr algn="just" fontAlgn="base"/>
            <a:r>
              <a:rPr lang="en-US" dirty="0"/>
              <a:t>Promotes the child’s mental, linguistic and emotional development.</a:t>
            </a:r>
            <a:endParaRPr lang="en-US" dirty="0"/>
          </a:p>
          <a:p>
            <a:pPr algn="just"/>
            <a:r>
              <a:rPr lang="en-US" dirty="0"/>
              <a:t>It has been widely acknowledged that the relationship between parents and their children, especially in the early years of the latter’s formation, is what determines how responsible and successful the child turns out to be later in life.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4106</Words>
  <Application>WPS Presentation</Application>
  <PresentationFormat>On-screen Show (4:3)</PresentationFormat>
  <Paragraphs>60</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Calibri</vt:lpstr>
      <vt:lpstr>Microsoft YaHei</vt:lpstr>
      <vt:lpstr>Arial Unicode MS</vt:lpstr>
      <vt:lpstr>Office Theme</vt:lpstr>
      <vt:lpstr>The Relationship between Parents and Children</vt:lpstr>
      <vt:lpstr>Parent-Child Relationships</vt:lpstr>
      <vt:lpstr> </vt:lpstr>
      <vt:lpstr>In Bible</vt:lpstr>
      <vt:lpstr> Understanding Parent-Child Relationship </vt:lpstr>
      <vt:lpstr> </vt:lpstr>
      <vt:lpstr>PowerPoint 演示文稿</vt:lpstr>
      <vt:lpstr> Why is A Positive Parent-Child Relationship Important? </vt:lpstr>
      <vt:lpstr> Strong, loving relationship between parents and children is essential’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SUNEEL PIRKASH</cp:lastModifiedBy>
  <cp:revision>5</cp:revision>
  <dcterms:created xsi:type="dcterms:W3CDTF">2022-11-16T15:44:00Z</dcterms:created>
  <dcterms:modified xsi:type="dcterms:W3CDTF">2022-11-22T12:56:26Z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93BDA6834FA84E1BAEB408A17D41B8EC</vt:lpwstr>
  </property>
  <property fmtid="{D5CDD505-2E9C-101B-9397-08002B2CF9AE}" pid="3" name="KSOProductBuildVer">
    <vt:lpwstr>1033-11.2.0.11380</vt:lpwstr>
  </property>
</Properties>
</file>