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trictFirstAndLastChars="0" embedTrueTypeFonts="1" saveSubsetFonts="1" autoCompressPictures="0">
  <p:sldMasterIdLst>
    <p:sldMasterId id="2147483678" r:id="rId1"/>
    <p:sldMasterId id="2147483679" r:id="rId2"/>
  </p:sldMasterIdLst>
  <p:notesMasterIdLst>
    <p:notesMasterId r:id="rId35"/>
  </p:notesMasterIdLst>
  <p:sldIdLst>
    <p:sldId id="256" r:id="rId3"/>
    <p:sldId id="310" r:id="rId4"/>
    <p:sldId id="309" r:id="rId5"/>
    <p:sldId id="257" r:id="rId6"/>
    <p:sldId id="259" r:id="rId7"/>
    <p:sldId id="261" r:id="rId8"/>
    <p:sldId id="262" r:id="rId9"/>
    <p:sldId id="263" r:id="rId10"/>
    <p:sldId id="264" r:id="rId11"/>
    <p:sldId id="313" r:id="rId12"/>
    <p:sldId id="265" r:id="rId13"/>
    <p:sldId id="266" r:id="rId14"/>
    <p:sldId id="312" r:id="rId15"/>
    <p:sldId id="314" r:id="rId16"/>
    <p:sldId id="297" r:id="rId17"/>
    <p:sldId id="267" r:id="rId18"/>
    <p:sldId id="268" r:id="rId19"/>
    <p:sldId id="298" r:id="rId20"/>
    <p:sldId id="308" r:id="rId21"/>
    <p:sldId id="269" r:id="rId22"/>
    <p:sldId id="300" r:id="rId23"/>
    <p:sldId id="273" r:id="rId24"/>
    <p:sldId id="274" r:id="rId25"/>
    <p:sldId id="271" r:id="rId26"/>
    <p:sldId id="301" r:id="rId27"/>
    <p:sldId id="302" r:id="rId28"/>
    <p:sldId id="311" r:id="rId29"/>
    <p:sldId id="303" r:id="rId30"/>
    <p:sldId id="304" r:id="rId31"/>
    <p:sldId id="306" r:id="rId32"/>
    <p:sldId id="315" r:id="rId33"/>
    <p:sldId id="296" r:id="rId34"/>
  </p:sldIdLst>
  <p:sldSz cx="9144000" cy="5143500" type="screen16x9"/>
  <p:notesSz cx="6858000" cy="9144000"/>
  <p:embeddedFontLst>
    <p:embeddedFont>
      <p:font typeface="Bahnschrift" panose="020B0502040204020203" pitchFamily="34" charset="0"/>
      <p:regular r:id="rId36"/>
      <p:bold r:id="rId37"/>
    </p:embeddedFont>
    <p:embeddedFont>
      <p:font typeface="Calibri" panose="020F0502020204030204" pitchFamily="34" charset="0"/>
      <p:regular r:id="rId38"/>
      <p:bold r:id="rId39"/>
      <p:italic r:id="rId40"/>
      <p:boldItalic r:id="rId41"/>
    </p:embeddedFont>
    <p:embeddedFont>
      <p:font typeface="Open Sans" panose="020B0604020202020204" charset="0"/>
      <p:regular r:id="rId42"/>
      <p:bold r:id="rId43"/>
      <p:italic r:id="rId44"/>
      <p:boldItalic r:id="rId45"/>
    </p:embeddedFont>
    <p:embeddedFont>
      <p:font typeface="Proxima Nova" panose="020B0604020202020204" charset="0"/>
      <p:regular r:id="rId46"/>
      <p:bold r:id="rId47"/>
      <p:italic r:id="rId48"/>
      <p:boldItalic r:id="rId49"/>
    </p:embeddedFont>
    <p:embeddedFont>
      <p:font typeface="Proxima Nova Semibold" panose="020B0604020202020204" charset="0"/>
      <p:regular r:id="rId50"/>
      <p:bold r:id="rId51"/>
      <p:boldItalic r:id="rId52"/>
    </p:embeddedFont>
    <p:embeddedFont>
      <p:font typeface="PT Sans" panose="020B0604020202020204" charset="0"/>
      <p:regular r:id="rId53"/>
      <p:bold r:id="rId54"/>
      <p:italic r:id="rId55"/>
      <p:boldItalic r:id="rId56"/>
    </p:embeddedFont>
    <p:embeddedFont>
      <p:font typeface="Raleway" panose="020B0604020202020204" charset="0"/>
      <p:regular r:id="rId57"/>
      <p:bold r:id="rId58"/>
      <p:italic r:id="rId59"/>
      <p:boldItalic r:id="rId60"/>
    </p:embeddedFont>
    <p:embeddedFont>
      <p:font typeface="Raleway ExtraBold" panose="020B0604020202020204" charset="0"/>
      <p:bold r:id="rId61"/>
      <p:boldItalic r:id="rId62"/>
    </p:embeddedFont>
    <p:embeddedFont>
      <p:font typeface="Raleway Medium" panose="020B0604020202020204" charset="0"/>
      <p:regular r:id="rId63"/>
      <p:bold r:id="rId64"/>
      <p:italic r:id="rId65"/>
      <p:boldItalic r:id="rId6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058E5AE-0888-4606-81FA-9A7ABC88FA52}">
  <a:tblStyle styleId="{3058E5AE-0888-4606-81FA-9A7ABC88FA5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3A33CE6-8BA8-444C-A456-DEE1883079EC}"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81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font" Target="fonts/font7.fntdata"/><Relationship Id="rId47" Type="http://schemas.openxmlformats.org/officeDocument/2006/relationships/font" Target="fonts/font12.fntdata"/><Relationship Id="rId63" Type="http://schemas.openxmlformats.org/officeDocument/2006/relationships/font" Target="fonts/font28.fntdata"/><Relationship Id="rId68"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font" Target="fonts/font2.fntdata"/><Relationship Id="rId40" Type="http://schemas.openxmlformats.org/officeDocument/2006/relationships/font" Target="fonts/font5.fntdata"/><Relationship Id="rId45" Type="http://schemas.openxmlformats.org/officeDocument/2006/relationships/font" Target="fonts/font10.fntdata"/><Relationship Id="rId53" Type="http://schemas.openxmlformats.org/officeDocument/2006/relationships/font" Target="fonts/font18.fntdata"/><Relationship Id="rId58" Type="http://schemas.openxmlformats.org/officeDocument/2006/relationships/font" Target="fonts/font23.fntdata"/><Relationship Id="rId66" Type="http://schemas.openxmlformats.org/officeDocument/2006/relationships/font" Target="fonts/font31.fntdata"/><Relationship Id="rId5" Type="http://schemas.openxmlformats.org/officeDocument/2006/relationships/slide" Target="slides/slide3.xml"/><Relationship Id="rId61" Type="http://schemas.openxmlformats.org/officeDocument/2006/relationships/font" Target="fonts/font26.fntdata"/><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notesMaster" Target="notesMasters/notesMaster1.xml"/><Relationship Id="rId43" Type="http://schemas.openxmlformats.org/officeDocument/2006/relationships/font" Target="fonts/font8.fntdata"/><Relationship Id="rId48" Type="http://schemas.openxmlformats.org/officeDocument/2006/relationships/font" Target="fonts/font13.fntdata"/><Relationship Id="rId56" Type="http://schemas.openxmlformats.org/officeDocument/2006/relationships/font" Target="fonts/font21.fntdata"/><Relationship Id="rId64" Type="http://schemas.openxmlformats.org/officeDocument/2006/relationships/font" Target="fonts/font29.fntdata"/><Relationship Id="rId69"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font" Target="fonts/font16.fntdata"/><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font" Target="fonts/font3.fntdata"/><Relationship Id="rId46" Type="http://schemas.openxmlformats.org/officeDocument/2006/relationships/font" Target="fonts/font11.fntdata"/><Relationship Id="rId59" Type="http://schemas.openxmlformats.org/officeDocument/2006/relationships/font" Target="fonts/font24.fntdata"/><Relationship Id="rId67" Type="http://schemas.openxmlformats.org/officeDocument/2006/relationships/presProps" Target="presProps.xml"/><Relationship Id="rId20" Type="http://schemas.openxmlformats.org/officeDocument/2006/relationships/slide" Target="slides/slide18.xml"/><Relationship Id="rId41" Type="http://schemas.openxmlformats.org/officeDocument/2006/relationships/font" Target="fonts/font6.fntdata"/><Relationship Id="rId54" Type="http://schemas.openxmlformats.org/officeDocument/2006/relationships/font" Target="fonts/font19.fntdata"/><Relationship Id="rId62" Type="http://schemas.openxmlformats.org/officeDocument/2006/relationships/font" Target="fonts/font27.fntdata"/><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font" Target="fonts/font1.fntdata"/><Relationship Id="rId49" Type="http://schemas.openxmlformats.org/officeDocument/2006/relationships/font" Target="fonts/font14.fntdata"/><Relationship Id="rId57" Type="http://schemas.openxmlformats.org/officeDocument/2006/relationships/font" Target="fonts/font22.fntdata"/><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font" Target="fonts/font9.fntdata"/><Relationship Id="rId52" Type="http://schemas.openxmlformats.org/officeDocument/2006/relationships/font" Target="fonts/font17.fntdata"/><Relationship Id="rId60" Type="http://schemas.openxmlformats.org/officeDocument/2006/relationships/font" Target="fonts/font25.fntdata"/><Relationship Id="rId65" Type="http://schemas.openxmlformats.org/officeDocument/2006/relationships/font" Target="fonts/font30.fntdata"/><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font" Target="fonts/font4.fntdata"/><Relationship Id="rId34" Type="http://schemas.openxmlformats.org/officeDocument/2006/relationships/slide" Target="slides/slide32.xml"/><Relationship Id="rId50" Type="http://schemas.openxmlformats.org/officeDocument/2006/relationships/font" Target="fonts/font15.fntdata"/><Relationship Id="rId55" Type="http://schemas.openxmlformats.org/officeDocument/2006/relationships/font" Target="fonts/font20.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11987129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618180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1"/>
        <p:cNvGrpSpPr/>
        <p:nvPr/>
      </p:nvGrpSpPr>
      <p:grpSpPr>
        <a:xfrm>
          <a:off x="0" y="0"/>
          <a:ext cx="0" cy="0"/>
          <a:chOff x="0" y="0"/>
          <a:chExt cx="0" cy="0"/>
        </a:xfrm>
      </p:grpSpPr>
      <p:sp>
        <p:nvSpPr>
          <p:cNvPr id="422" name="Google Shape;422;g54dda1946d_4_27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3" name="Google Shape;423;g54dda1946d_4_27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837246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1"/>
        <p:cNvGrpSpPr/>
        <p:nvPr/>
      </p:nvGrpSpPr>
      <p:grpSpPr>
        <a:xfrm>
          <a:off x="0" y="0"/>
          <a:ext cx="0" cy="0"/>
          <a:chOff x="0" y="0"/>
          <a:chExt cx="0" cy="0"/>
        </a:xfrm>
      </p:grpSpPr>
      <p:sp>
        <p:nvSpPr>
          <p:cNvPr id="422" name="Google Shape;422;g54dda1946d_4_27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3" name="Google Shape;423;g54dda1946d_4_27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113409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
        <p:cNvGrpSpPr/>
        <p:nvPr/>
      </p:nvGrpSpPr>
      <p:grpSpPr>
        <a:xfrm>
          <a:off x="0" y="0"/>
          <a:ext cx="0" cy="0"/>
          <a:chOff x="0" y="0"/>
          <a:chExt cx="0" cy="0"/>
        </a:xfrm>
      </p:grpSpPr>
      <p:sp>
        <p:nvSpPr>
          <p:cNvPr id="448" name="Google Shape;448;g54dda1946d_4_27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9" name="Google Shape;449;g54dda1946d_4_27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71860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
        <p:cNvGrpSpPr/>
        <p:nvPr/>
      </p:nvGrpSpPr>
      <p:grpSpPr>
        <a:xfrm>
          <a:off x="0" y="0"/>
          <a:ext cx="0" cy="0"/>
          <a:chOff x="0" y="0"/>
          <a:chExt cx="0" cy="0"/>
        </a:xfrm>
      </p:grpSpPr>
      <p:sp>
        <p:nvSpPr>
          <p:cNvPr id="448" name="Google Shape;448;g54dda1946d_4_27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9" name="Google Shape;449;g54dda1946d_4_27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963788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
        <p:cNvGrpSpPr/>
        <p:nvPr/>
      </p:nvGrpSpPr>
      <p:grpSpPr>
        <a:xfrm>
          <a:off x="0" y="0"/>
          <a:ext cx="0" cy="0"/>
          <a:chOff x="0" y="0"/>
          <a:chExt cx="0" cy="0"/>
        </a:xfrm>
      </p:grpSpPr>
      <p:sp>
        <p:nvSpPr>
          <p:cNvPr id="448" name="Google Shape;448;g54dda1946d_4_27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9" name="Google Shape;449;g54dda1946d_4_27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2511111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
        <p:cNvGrpSpPr/>
        <p:nvPr/>
      </p:nvGrpSpPr>
      <p:grpSpPr>
        <a:xfrm>
          <a:off x="0" y="0"/>
          <a:ext cx="0" cy="0"/>
          <a:chOff x="0" y="0"/>
          <a:chExt cx="0" cy="0"/>
        </a:xfrm>
      </p:grpSpPr>
      <p:sp>
        <p:nvSpPr>
          <p:cNvPr id="448" name="Google Shape;448;g54dda1946d_4_27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9" name="Google Shape;449;g54dda1946d_4_27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190138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4"/>
        <p:cNvGrpSpPr/>
        <p:nvPr/>
      </p:nvGrpSpPr>
      <p:grpSpPr>
        <a:xfrm>
          <a:off x="0" y="0"/>
          <a:ext cx="0" cy="0"/>
          <a:chOff x="0" y="0"/>
          <a:chExt cx="0" cy="0"/>
        </a:xfrm>
      </p:grpSpPr>
      <p:sp>
        <p:nvSpPr>
          <p:cNvPr id="465" name="Google Shape;465;g184d99d1a72_0_2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6" name="Google Shape;466;g184d99d1a72_0_2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40376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4"/>
        <p:cNvGrpSpPr/>
        <p:nvPr/>
      </p:nvGrpSpPr>
      <p:grpSpPr>
        <a:xfrm>
          <a:off x="0" y="0"/>
          <a:ext cx="0" cy="0"/>
          <a:chOff x="0" y="0"/>
          <a:chExt cx="0" cy="0"/>
        </a:xfrm>
      </p:grpSpPr>
      <p:sp>
        <p:nvSpPr>
          <p:cNvPr id="475" name="Google Shape;475;g54dda1946d_4_27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6" name="Google Shape;476;g54dda1946d_4_27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5320330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4"/>
        <p:cNvGrpSpPr/>
        <p:nvPr/>
      </p:nvGrpSpPr>
      <p:grpSpPr>
        <a:xfrm>
          <a:off x="0" y="0"/>
          <a:ext cx="0" cy="0"/>
          <a:chOff x="0" y="0"/>
          <a:chExt cx="0" cy="0"/>
        </a:xfrm>
      </p:grpSpPr>
      <p:sp>
        <p:nvSpPr>
          <p:cNvPr id="475" name="Google Shape;475;g54dda1946d_4_27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6" name="Google Shape;476;g54dda1946d_4_27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1128736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4"/>
        <p:cNvGrpSpPr/>
        <p:nvPr/>
      </p:nvGrpSpPr>
      <p:grpSpPr>
        <a:xfrm>
          <a:off x="0" y="0"/>
          <a:ext cx="0" cy="0"/>
          <a:chOff x="0" y="0"/>
          <a:chExt cx="0" cy="0"/>
        </a:xfrm>
      </p:grpSpPr>
      <p:sp>
        <p:nvSpPr>
          <p:cNvPr id="475" name="Google Shape;475;g54dda1946d_4_27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6" name="Google Shape;476;g54dda1946d_4_27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002120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4308522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2"/>
        <p:cNvGrpSpPr/>
        <p:nvPr/>
      </p:nvGrpSpPr>
      <p:grpSpPr>
        <a:xfrm>
          <a:off x="0" y="0"/>
          <a:ext cx="0" cy="0"/>
          <a:chOff x="0" y="0"/>
          <a:chExt cx="0" cy="0"/>
        </a:xfrm>
      </p:grpSpPr>
      <p:sp>
        <p:nvSpPr>
          <p:cNvPr id="483" name="Google Shape;483;g54dda1946d_4_27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4" name="Google Shape;484;g54dda1946d_4_27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5330501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1"/>
        <p:cNvGrpSpPr/>
        <p:nvPr/>
      </p:nvGrpSpPr>
      <p:grpSpPr>
        <a:xfrm>
          <a:off x="0" y="0"/>
          <a:ext cx="0" cy="0"/>
          <a:chOff x="0" y="0"/>
          <a:chExt cx="0" cy="0"/>
        </a:xfrm>
      </p:grpSpPr>
      <p:sp>
        <p:nvSpPr>
          <p:cNvPr id="422" name="Google Shape;422;g54dda1946d_4_27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3" name="Google Shape;423;g54dda1946d_4_27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4802841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7"/>
        <p:cNvGrpSpPr/>
        <p:nvPr/>
      </p:nvGrpSpPr>
      <p:grpSpPr>
        <a:xfrm>
          <a:off x="0" y="0"/>
          <a:ext cx="0" cy="0"/>
          <a:chOff x="0" y="0"/>
          <a:chExt cx="0" cy="0"/>
        </a:xfrm>
      </p:grpSpPr>
      <p:sp>
        <p:nvSpPr>
          <p:cNvPr id="548" name="Google Shape;548;g18661f04b0b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9" name="Google Shape;549;g18661f04b0b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7783805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4"/>
        <p:cNvGrpSpPr/>
        <p:nvPr/>
      </p:nvGrpSpPr>
      <p:grpSpPr>
        <a:xfrm>
          <a:off x="0" y="0"/>
          <a:ext cx="0" cy="0"/>
          <a:chOff x="0" y="0"/>
          <a:chExt cx="0" cy="0"/>
        </a:xfrm>
      </p:grpSpPr>
      <p:sp>
        <p:nvSpPr>
          <p:cNvPr id="565" name="Google Shape;565;g18a566a1a1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6" name="Google Shape;566;g18a566a1a1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6605332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0"/>
        <p:cNvGrpSpPr/>
        <p:nvPr/>
      </p:nvGrpSpPr>
      <p:grpSpPr>
        <a:xfrm>
          <a:off x="0" y="0"/>
          <a:ext cx="0" cy="0"/>
          <a:chOff x="0" y="0"/>
          <a:chExt cx="0" cy="0"/>
        </a:xfrm>
      </p:grpSpPr>
      <p:sp>
        <p:nvSpPr>
          <p:cNvPr id="531" name="Google Shape;531;g1869b490b2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2" name="Google Shape;532;g1869b490b2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7548805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0"/>
        <p:cNvGrpSpPr/>
        <p:nvPr/>
      </p:nvGrpSpPr>
      <p:grpSpPr>
        <a:xfrm>
          <a:off x="0" y="0"/>
          <a:ext cx="0" cy="0"/>
          <a:chOff x="0" y="0"/>
          <a:chExt cx="0" cy="0"/>
        </a:xfrm>
      </p:grpSpPr>
      <p:sp>
        <p:nvSpPr>
          <p:cNvPr id="531" name="Google Shape;531;g1869b490b2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2" name="Google Shape;532;g1869b490b2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9210726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4"/>
        <p:cNvGrpSpPr/>
        <p:nvPr/>
      </p:nvGrpSpPr>
      <p:grpSpPr>
        <a:xfrm>
          <a:off x="0" y="0"/>
          <a:ext cx="0" cy="0"/>
          <a:chOff x="0" y="0"/>
          <a:chExt cx="0" cy="0"/>
        </a:xfrm>
      </p:grpSpPr>
      <p:sp>
        <p:nvSpPr>
          <p:cNvPr id="565" name="Google Shape;565;g18a566a1a1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6" name="Google Shape;566;g18a566a1a1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8630140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4"/>
        <p:cNvGrpSpPr/>
        <p:nvPr/>
      </p:nvGrpSpPr>
      <p:grpSpPr>
        <a:xfrm>
          <a:off x="0" y="0"/>
          <a:ext cx="0" cy="0"/>
          <a:chOff x="0" y="0"/>
          <a:chExt cx="0" cy="0"/>
        </a:xfrm>
      </p:grpSpPr>
      <p:sp>
        <p:nvSpPr>
          <p:cNvPr id="565" name="Google Shape;565;g18a566a1a1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6" name="Google Shape;566;g18a566a1a1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4729669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4"/>
        <p:cNvGrpSpPr/>
        <p:nvPr/>
      </p:nvGrpSpPr>
      <p:grpSpPr>
        <a:xfrm>
          <a:off x="0" y="0"/>
          <a:ext cx="0" cy="0"/>
          <a:chOff x="0" y="0"/>
          <a:chExt cx="0" cy="0"/>
        </a:xfrm>
      </p:grpSpPr>
      <p:sp>
        <p:nvSpPr>
          <p:cNvPr id="565" name="Google Shape;565;g18a566a1a1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6" name="Google Shape;566;g18a566a1a1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4447195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2"/>
        <p:cNvGrpSpPr/>
        <p:nvPr/>
      </p:nvGrpSpPr>
      <p:grpSpPr>
        <a:xfrm>
          <a:off x="0" y="0"/>
          <a:ext cx="0" cy="0"/>
          <a:chOff x="0" y="0"/>
          <a:chExt cx="0" cy="0"/>
        </a:xfrm>
      </p:grpSpPr>
      <p:sp>
        <p:nvSpPr>
          <p:cNvPr id="483" name="Google Shape;483;g54dda1946d_4_27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4" name="Google Shape;484;g54dda1946d_4_27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016009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9872495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
        <p:cNvGrpSpPr/>
        <p:nvPr/>
      </p:nvGrpSpPr>
      <p:grpSpPr>
        <a:xfrm>
          <a:off x="0" y="0"/>
          <a:ext cx="0" cy="0"/>
          <a:chOff x="0" y="0"/>
          <a:chExt cx="0" cy="0"/>
        </a:xfrm>
      </p:grpSpPr>
      <p:sp>
        <p:nvSpPr>
          <p:cNvPr id="392" name="Google Shape;392;g184d99d1a72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3" name="Google Shape;393;g184d99d1a72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9385174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
        <p:cNvGrpSpPr/>
        <p:nvPr/>
      </p:nvGrpSpPr>
      <p:grpSpPr>
        <a:xfrm>
          <a:off x="0" y="0"/>
          <a:ext cx="0" cy="0"/>
          <a:chOff x="0" y="0"/>
          <a:chExt cx="0" cy="0"/>
        </a:xfrm>
      </p:grpSpPr>
      <p:sp>
        <p:nvSpPr>
          <p:cNvPr id="392" name="Google Shape;392;g184d99d1a72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3" name="Google Shape;393;g184d99d1a72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416542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53"/>
        <p:cNvGrpSpPr/>
        <p:nvPr/>
      </p:nvGrpSpPr>
      <p:grpSpPr>
        <a:xfrm>
          <a:off x="0" y="0"/>
          <a:ext cx="0" cy="0"/>
          <a:chOff x="0" y="0"/>
          <a:chExt cx="0" cy="0"/>
        </a:xfrm>
      </p:grpSpPr>
      <p:sp>
        <p:nvSpPr>
          <p:cNvPr id="8054" name="Google Shape;8054;g2861dab2821_0_176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55" name="Google Shape;8055;g2861dab2821_0_176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6133859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1" name="Google Shape;291;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314479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7" name="Google Shape;317;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822285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514132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g184d99d1a7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5" name="Google Shape;355;g184d99d1a7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870124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
        <p:cNvGrpSpPr/>
        <p:nvPr/>
      </p:nvGrpSpPr>
      <p:grpSpPr>
        <a:xfrm>
          <a:off x="0" y="0"/>
          <a:ext cx="0" cy="0"/>
          <a:chOff x="0" y="0"/>
          <a:chExt cx="0" cy="0"/>
        </a:xfrm>
      </p:grpSpPr>
      <p:sp>
        <p:nvSpPr>
          <p:cNvPr id="392" name="Google Shape;392;g184d99d1a72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3" name="Google Shape;393;g184d99d1a72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636928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g184d99d1a72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6" name="Google Shape;406;g184d99d1a72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896237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3225" y="1506650"/>
            <a:ext cx="6651600" cy="1562100"/>
          </a:xfrm>
          <a:prstGeom prst="rect">
            <a:avLst/>
          </a:prstGeom>
          <a:noFill/>
        </p:spPr>
        <p:txBody>
          <a:bodyPr spcFirstLastPara="1" wrap="square" lIns="91425" tIns="91425" rIns="91425" bIns="91425" anchor="b" anchorCtr="0">
            <a:noAutofit/>
          </a:bodyPr>
          <a:lstStyle>
            <a:lvl1pPr lvl="0">
              <a:spcBef>
                <a:spcPts val="0"/>
              </a:spcBef>
              <a:spcAft>
                <a:spcPts val="0"/>
              </a:spcAft>
              <a:buClr>
                <a:srgbClr val="191919"/>
              </a:buClr>
              <a:buSzPts val="5200"/>
              <a:buNone/>
              <a:defRPr sz="50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713225" y="3449750"/>
            <a:ext cx="3926400" cy="414600"/>
          </a:xfrm>
          <a:prstGeom prst="rect">
            <a:avLst/>
          </a:prstGeom>
          <a:solidFill>
            <a:schemeClr val="dk2"/>
          </a:solidFill>
        </p:spPr>
        <p:txBody>
          <a:bodyPr spcFirstLastPara="1" wrap="square" lIns="91425" tIns="91425" rIns="91425" bIns="91425" anchor="t" anchorCtr="0">
            <a:noAutofit/>
          </a:bodyPr>
          <a:lstStyle>
            <a:lvl1pPr lvl="0">
              <a:lnSpc>
                <a:spcPct val="100000"/>
              </a:lnSpc>
              <a:spcBef>
                <a:spcPts val="0"/>
              </a:spcBef>
              <a:spcAft>
                <a:spcPts val="0"/>
              </a:spcAft>
              <a:buSzPts val="12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ext">
  <p:cSld name="CUSTOM_4">
    <p:spTree>
      <p:nvGrpSpPr>
        <p:cNvPr id="1" name="Shape 99"/>
        <p:cNvGrpSpPr/>
        <p:nvPr/>
      </p:nvGrpSpPr>
      <p:grpSpPr>
        <a:xfrm>
          <a:off x="0" y="0"/>
          <a:ext cx="0" cy="0"/>
          <a:chOff x="0" y="0"/>
          <a:chExt cx="0" cy="0"/>
        </a:xfrm>
      </p:grpSpPr>
      <p:sp>
        <p:nvSpPr>
          <p:cNvPr id="100" name="Google Shape;100;p14"/>
          <p:cNvSpPr txBox="1">
            <a:spLocks noGrp="1"/>
          </p:cNvSpPr>
          <p:nvPr>
            <p:ph type="title"/>
          </p:nvPr>
        </p:nvSpPr>
        <p:spPr>
          <a:xfrm>
            <a:off x="3718663" y="959100"/>
            <a:ext cx="2872500" cy="10554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01" name="Google Shape;101;p14"/>
          <p:cNvSpPr txBox="1">
            <a:spLocks noGrp="1"/>
          </p:cNvSpPr>
          <p:nvPr>
            <p:ph type="subTitle" idx="1"/>
          </p:nvPr>
        </p:nvSpPr>
        <p:spPr>
          <a:xfrm>
            <a:off x="3718675" y="2167200"/>
            <a:ext cx="4142400" cy="2017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AutoNum type="arabicPeriod"/>
              <a:defRPr/>
            </a:lvl1pPr>
            <a:lvl2pPr lvl="1" algn="ctr" rtl="0">
              <a:lnSpc>
                <a:spcPct val="100000"/>
              </a:lnSpc>
              <a:spcBef>
                <a:spcPts val="0"/>
              </a:spcBef>
              <a:spcAft>
                <a:spcPts val="0"/>
              </a:spcAft>
              <a:buSzPts val="1200"/>
              <a:buAutoNum type="alphaLcPeriod"/>
              <a:defRPr/>
            </a:lvl2pPr>
            <a:lvl3pPr lvl="2" algn="ctr" rtl="0">
              <a:lnSpc>
                <a:spcPct val="100000"/>
              </a:lnSpc>
              <a:spcBef>
                <a:spcPts val="0"/>
              </a:spcBef>
              <a:spcAft>
                <a:spcPts val="0"/>
              </a:spcAft>
              <a:buSzPts val="1200"/>
              <a:buAutoNum type="romanLcPeriod"/>
              <a:defRPr/>
            </a:lvl3pPr>
            <a:lvl4pPr lvl="3" algn="ctr" rtl="0">
              <a:lnSpc>
                <a:spcPct val="100000"/>
              </a:lnSpc>
              <a:spcBef>
                <a:spcPts val="0"/>
              </a:spcBef>
              <a:spcAft>
                <a:spcPts val="0"/>
              </a:spcAft>
              <a:buSzPts val="1200"/>
              <a:buAutoNum type="arabicPeriod"/>
              <a:defRPr/>
            </a:lvl4pPr>
            <a:lvl5pPr lvl="4" algn="ctr" rtl="0">
              <a:lnSpc>
                <a:spcPct val="100000"/>
              </a:lnSpc>
              <a:spcBef>
                <a:spcPts val="0"/>
              </a:spcBef>
              <a:spcAft>
                <a:spcPts val="0"/>
              </a:spcAft>
              <a:buSzPts val="1200"/>
              <a:buAutoNum type="alphaLcPeriod"/>
              <a:defRPr/>
            </a:lvl5pPr>
            <a:lvl6pPr lvl="5" algn="ctr" rtl="0">
              <a:lnSpc>
                <a:spcPct val="100000"/>
              </a:lnSpc>
              <a:spcBef>
                <a:spcPts val="0"/>
              </a:spcBef>
              <a:spcAft>
                <a:spcPts val="0"/>
              </a:spcAft>
              <a:buSzPts val="1200"/>
              <a:buAutoNum type="romanLcPeriod"/>
              <a:defRPr/>
            </a:lvl6pPr>
            <a:lvl7pPr lvl="6" algn="ctr" rtl="0">
              <a:lnSpc>
                <a:spcPct val="100000"/>
              </a:lnSpc>
              <a:spcBef>
                <a:spcPts val="0"/>
              </a:spcBef>
              <a:spcAft>
                <a:spcPts val="0"/>
              </a:spcAft>
              <a:buSzPts val="1200"/>
              <a:buAutoNum type="arabicPeriod"/>
              <a:defRPr/>
            </a:lvl7pPr>
            <a:lvl8pPr lvl="7" algn="ctr" rtl="0">
              <a:lnSpc>
                <a:spcPct val="100000"/>
              </a:lnSpc>
              <a:spcBef>
                <a:spcPts val="0"/>
              </a:spcBef>
              <a:spcAft>
                <a:spcPts val="0"/>
              </a:spcAft>
              <a:buSzPts val="1200"/>
              <a:buAutoNum type="alphaLcPeriod"/>
              <a:defRPr/>
            </a:lvl8pPr>
            <a:lvl9pPr lvl="8" algn="ctr" rtl="0">
              <a:lnSpc>
                <a:spcPct val="100000"/>
              </a:lnSpc>
              <a:spcBef>
                <a:spcPts val="0"/>
              </a:spcBef>
              <a:spcAft>
                <a:spcPts val="0"/>
              </a:spcAft>
              <a:buSzPts val="1200"/>
              <a:buAutoNum type="romanLcPeriod"/>
              <a:defRPr/>
            </a:lvl9pPr>
          </a:lstStyle>
          <a:p>
            <a:endParaRPr/>
          </a:p>
        </p:txBody>
      </p:sp>
      <p:grpSp>
        <p:nvGrpSpPr>
          <p:cNvPr id="102" name="Google Shape;102;p14"/>
          <p:cNvGrpSpPr/>
          <p:nvPr/>
        </p:nvGrpSpPr>
        <p:grpSpPr>
          <a:xfrm>
            <a:off x="0" y="0"/>
            <a:ext cx="9143875" cy="5143500"/>
            <a:chOff x="0" y="0"/>
            <a:chExt cx="9143875" cy="5143500"/>
          </a:xfrm>
        </p:grpSpPr>
        <p:sp>
          <p:nvSpPr>
            <p:cNvPr id="103" name="Google Shape;103;p14"/>
            <p:cNvSpPr/>
            <p:nvPr/>
          </p:nvSpPr>
          <p:spPr>
            <a:xfrm rot="10800000" flipH="1">
              <a:off x="0" y="0"/>
              <a:ext cx="713100" cy="8571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04" name="Google Shape;104;p14"/>
            <p:cNvSpPr/>
            <p:nvPr/>
          </p:nvSpPr>
          <p:spPr>
            <a:xfrm rot="10800000" flipH="1">
              <a:off x="8430775" y="0"/>
              <a:ext cx="713100" cy="8571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05" name="Google Shape;105;p14"/>
            <p:cNvSpPr/>
            <p:nvPr/>
          </p:nvSpPr>
          <p:spPr>
            <a:xfrm rot="10800000" flipH="1">
              <a:off x="8430775" y="857100"/>
              <a:ext cx="713100" cy="8571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06" name="Google Shape;106;p14"/>
            <p:cNvSpPr/>
            <p:nvPr/>
          </p:nvSpPr>
          <p:spPr>
            <a:xfrm rot="10800000" flipH="1">
              <a:off x="8430775" y="4286400"/>
              <a:ext cx="713100" cy="8571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07" name="Google Shape;107;p14"/>
            <p:cNvSpPr/>
            <p:nvPr/>
          </p:nvSpPr>
          <p:spPr>
            <a:xfrm rot="10800000" flipH="1">
              <a:off x="7717675" y="4286400"/>
              <a:ext cx="713100" cy="8571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08" name="Google Shape;108;p14"/>
            <p:cNvSpPr/>
            <p:nvPr/>
          </p:nvSpPr>
          <p:spPr>
            <a:xfrm rot="10800000" flipH="1">
              <a:off x="0" y="4286400"/>
              <a:ext cx="713100" cy="8571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129"/>
        <p:cNvGrpSpPr/>
        <p:nvPr/>
      </p:nvGrpSpPr>
      <p:grpSpPr>
        <a:xfrm>
          <a:off x="0" y="0"/>
          <a:ext cx="0" cy="0"/>
          <a:chOff x="0" y="0"/>
          <a:chExt cx="0" cy="0"/>
        </a:xfrm>
      </p:grpSpPr>
      <p:sp>
        <p:nvSpPr>
          <p:cNvPr id="130" name="Google Shape;130;p17"/>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31" name="Google Shape;131;p17"/>
          <p:cNvSpPr txBox="1">
            <a:spLocks noGrp="1"/>
          </p:cNvSpPr>
          <p:nvPr>
            <p:ph type="subTitle" idx="1"/>
          </p:nvPr>
        </p:nvSpPr>
        <p:spPr>
          <a:xfrm>
            <a:off x="713225" y="2785400"/>
            <a:ext cx="2369700" cy="1818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32" name="Google Shape;132;p17"/>
          <p:cNvSpPr txBox="1">
            <a:spLocks noGrp="1"/>
          </p:cNvSpPr>
          <p:nvPr>
            <p:ph type="subTitle" idx="2"/>
          </p:nvPr>
        </p:nvSpPr>
        <p:spPr>
          <a:xfrm>
            <a:off x="3231361" y="2785400"/>
            <a:ext cx="2369700" cy="1818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33" name="Google Shape;133;p17"/>
          <p:cNvSpPr txBox="1">
            <a:spLocks noGrp="1"/>
          </p:cNvSpPr>
          <p:nvPr>
            <p:ph type="subTitle" idx="3"/>
          </p:nvPr>
        </p:nvSpPr>
        <p:spPr>
          <a:xfrm>
            <a:off x="5749496" y="2785400"/>
            <a:ext cx="2369700" cy="1818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34" name="Google Shape;134;p17"/>
          <p:cNvSpPr txBox="1">
            <a:spLocks noGrp="1"/>
          </p:cNvSpPr>
          <p:nvPr>
            <p:ph type="subTitle" idx="4"/>
          </p:nvPr>
        </p:nvSpPr>
        <p:spPr>
          <a:xfrm>
            <a:off x="713225" y="2202125"/>
            <a:ext cx="2369700" cy="7083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a:solidFill>
                  <a:schemeClr val="dk1"/>
                </a:solidFill>
                <a:latin typeface="Raleway ExtraBold"/>
                <a:ea typeface="Raleway ExtraBold"/>
                <a:cs typeface="Raleway ExtraBold"/>
                <a:sym typeface="Raleway ExtraBold"/>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135" name="Google Shape;135;p17"/>
          <p:cNvSpPr txBox="1">
            <a:spLocks noGrp="1"/>
          </p:cNvSpPr>
          <p:nvPr>
            <p:ph type="subTitle" idx="5"/>
          </p:nvPr>
        </p:nvSpPr>
        <p:spPr>
          <a:xfrm>
            <a:off x="3231357" y="2202125"/>
            <a:ext cx="2369700" cy="7083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a:solidFill>
                  <a:schemeClr val="dk1"/>
                </a:solidFill>
                <a:latin typeface="Raleway ExtraBold"/>
                <a:ea typeface="Raleway ExtraBold"/>
                <a:cs typeface="Raleway ExtraBold"/>
                <a:sym typeface="Raleway ExtraBold"/>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136" name="Google Shape;136;p17"/>
          <p:cNvSpPr txBox="1">
            <a:spLocks noGrp="1"/>
          </p:cNvSpPr>
          <p:nvPr>
            <p:ph type="subTitle" idx="6"/>
          </p:nvPr>
        </p:nvSpPr>
        <p:spPr>
          <a:xfrm>
            <a:off x="5749488" y="2202125"/>
            <a:ext cx="2369700" cy="7083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a:solidFill>
                  <a:schemeClr val="dk1"/>
                </a:solidFill>
                <a:latin typeface="Raleway ExtraBold"/>
                <a:ea typeface="Raleway ExtraBold"/>
                <a:cs typeface="Raleway ExtraBold"/>
                <a:sym typeface="Raleway ExtraBold"/>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grpSp>
        <p:nvGrpSpPr>
          <p:cNvPr id="137" name="Google Shape;137;p17"/>
          <p:cNvGrpSpPr/>
          <p:nvPr/>
        </p:nvGrpSpPr>
        <p:grpSpPr>
          <a:xfrm>
            <a:off x="8795925" y="2411700"/>
            <a:ext cx="364500" cy="2731800"/>
            <a:chOff x="8795925" y="2411700"/>
            <a:chExt cx="364500" cy="2731800"/>
          </a:xfrm>
        </p:grpSpPr>
        <p:sp>
          <p:nvSpPr>
            <p:cNvPr id="138" name="Google Shape;138;p17"/>
            <p:cNvSpPr/>
            <p:nvPr/>
          </p:nvSpPr>
          <p:spPr>
            <a:xfrm rot="10800000" flipH="1">
              <a:off x="8795925" y="4286400"/>
              <a:ext cx="364500" cy="8571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39" name="Google Shape;139;p17"/>
            <p:cNvSpPr/>
            <p:nvPr/>
          </p:nvSpPr>
          <p:spPr>
            <a:xfrm rot="10800000" flipH="1">
              <a:off x="8795925" y="3429300"/>
              <a:ext cx="364500" cy="8571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40" name="Google Shape;140;p17"/>
            <p:cNvSpPr/>
            <p:nvPr/>
          </p:nvSpPr>
          <p:spPr>
            <a:xfrm rot="10800000" flipH="1">
              <a:off x="8795925" y="2572200"/>
              <a:ext cx="364500" cy="8571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41" name="Google Shape;141;p17"/>
            <p:cNvSpPr/>
            <p:nvPr/>
          </p:nvSpPr>
          <p:spPr>
            <a:xfrm>
              <a:off x="8795925" y="2411700"/>
              <a:ext cx="364500" cy="160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sp>
        <p:nvSpPr>
          <p:cNvPr id="142" name="Google Shape;142;p17"/>
          <p:cNvSpPr/>
          <p:nvPr/>
        </p:nvSpPr>
        <p:spPr>
          <a:xfrm>
            <a:off x="713225" y="274663"/>
            <a:ext cx="1449900" cy="160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143"/>
        <p:cNvGrpSpPr/>
        <p:nvPr/>
      </p:nvGrpSpPr>
      <p:grpSpPr>
        <a:xfrm>
          <a:off x="0" y="0"/>
          <a:ext cx="0" cy="0"/>
          <a:chOff x="0" y="0"/>
          <a:chExt cx="0" cy="0"/>
        </a:xfrm>
      </p:grpSpPr>
      <p:sp>
        <p:nvSpPr>
          <p:cNvPr id="144" name="Google Shape;144;p18"/>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45" name="Google Shape;145;p18"/>
          <p:cNvSpPr txBox="1">
            <a:spLocks noGrp="1"/>
          </p:cNvSpPr>
          <p:nvPr>
            <p:ph type="subTitle" idx="1"/>
          </p:nvPr>
        </p:nvSpPr>
        <p:spPr>
          <a:xfrm>
            <a:off x="713225" y="1659425"/>
            <a:ext cx="3286200" cy="1207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46" name="Google Shape;146;p18"/>
          <p:cNvSpPr txBox="1">
            <a:spLocks noGrp="1"/>
          </p:cNvSpPr>
          <p:nvPr>
            <p:ph type="subTitle" idx="2"/>
          </p:nvPr>
        </p:nvSpPr>
        <p:spPr>
          <a:xfrm>
            <a:off x="4698825" y="1659425"/>
            <a:ext cx="3286200" cy="1207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47" name="Google Shape;147;p18"/>
          <p:cNvSpPr txBox="1">
            <a:spLocks noGrp="1"/>
          </p:cNvSpPr>
          <p:nvPr>
            <p:ph type="subTitle" idx="3"/>
          </p:nvPr>
        </p:nvSpPr>
        <p:spPr>
          <a:xfrm>
            <a:off x="713225" y="3396200"/>
            <a:ext cx="3286200" cy="1207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48" name="Google Shape;148;p18"/>
          <p:cNvSpPr txBox="1">
            <a:spLocks noGrp="1"/>
          </p:cNvSpPr>
          <p:nvPr>
            <p:ph type="subTitle" idx="4"/>
          </p:nvPr>
        </p:nvSpPr>
        <p:spPr>
          <a:xfrm>
            <a:off x="4698825" y="3396200"/>
            <a:ext cx="3286200" cy="1207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49" name="Google Shape;149;p18"/>
          <p:cNvSpPr txBox="1">
            <a:spLocks noGrp="1"/>
          </p:cNvSpPr>
          <p:nvPr>
            <p:ph type="subTitle" idx="5"/>
          </p:nvPr>
        </p:nvSpPr>
        <p:spPr>
          <a:xfrm>
            <a:off x="713225" y="1338475"/>
            <a:ext cx="3286200" cy="404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a:solidFill>
                  <a:schemeClr val="dk1"/>
                </a:solidFill>
                <a:latin typeface="Raleway ExtraBold"/>
                <a:ea typeface="Raleway ExtraBold"/>
                <a:cs typeface="Raleway ExtraBold"/>
                <a:sym typeface="Raleway ExtraBold"/>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150" name="Google Shape;150;p18"/>
          <p:cNvSpPr txBox="1">
            <a:spLocks noGrp="1"/>
          </p:cNvSpPr>
          <p:nvPr>
            <p:ph type="subTitle" idx="6"/>
          </p:nvPr>
        </p:nvSpPr>
        <p:spPr>
          <a:xfrm>
            <a:off x="713225" y="3075275"/>
            <a:ext cx="3286200" cy="404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a:solidFill>
                  <a:schemeClr val="dk1"/>
                </a:solidFill>
                <a:latin typeface="Raleway ExtraBold"/>
                <a:ea typeface="Raleway ExtraBold"/>
                <a:cs typeface="Raleway ExtraBold"/>
                <a:sym typeface="Raleway ExtraBold"/>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151" name="Google Shape;151;p18"/>
          <p:cNvSpPr txBox="1">
            <a:spLocks noGrp="1"/>
          </p:cNvSpPr>
          <p:nvPr>
            <p:ph type="subTitle" idx="7"/>
          </p:nvPr>
        </p:nvSpPr>
        <p:spPr>
          <a:xfrm>
            <a:off x="4698825" y="1338475"/>
            <a:ext cx="3286200" cy="404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a:solidFill>
                  <a:schemeClr val="dk1"/>
                </a:solidFill>
                <a:latin typeface="Raleway ExtraBold"/>
                <a:ea typeface="Raleway ExtraBold"/>
                <a:cs typeface="Raleway ExtraBold"/>
                <a:sym typeface="Raleway ExtraBold"/>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152" name="Google Shape;152;p18"/>
          <p:cNvSpPr txBox="1">
            <a:spLocks noGrp="1"/>
          </p:cNvSpPr>
          <p:nvPr>
            <p:ph type="subTitle" idx="8"/>
          </p:nvPr>
        </p:nvSpPr>
        <p:spPr>
          <a:xfrm>
            <a:off x="4698825" y="3075275"/>
            <a:ext cx="3286200" cy="404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a:solidFill>
                  <a:schemeClr val="dk1"/>
                </a:solidFill>
                <a:latin typeface="Raleway ExtraBold"/>
                <a:ea typeface="Raleway ExtraBold"/>
                <a:cs typeface="Raleway ExtraBold"/>
                <a:sym typeface="Raleway ExtraBold"/>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grpSp>
        <p:nvGrpSpPr>
          <p:cNvPr id="153" name="Google Shape;153;p18"/>
          <p:cNvGrpSpPr/>
          <p:nvPr/>
        </p:nvGrpSpPr>
        <p:grpSpPr>
          <a:xfrm>
            <a:off x="0" y="3429300"/>
            <a:ext cx="9160425" cy="1714200"/>
            <a:chOff x="0" y="3429300"/>
            <a:chExt cx="9160425" cy="1714200"/>
          </a:xfrm>
        </p:grpSpPr>
        <p:grpSp>
          <p:nvGrpSpPr>
            <p:cNvPr id="154" name="Google Shape;154;p18"/>
            <p:cNvGrpSpPr/>
            <p:nvPr/>
          </p:nvGrpSpPr>
          <p:grpSpPr>
            <a:xfrm>
              <a:off x="8795925" y="3429300"/>
              <a:ext cx="364500" cy="1714200"/>
              <a:chOff x="8795925" y="3429300"/>
              <a:chExt cx="364500" cy="1714200"/>
            </a:xfrm>
          </p:grpSpPr>
          <p:sp>
            <p:nvSpPr>
              <p:cNvPr id="155" name="Google Shape;155;p18"/>
              <p:cNvSpPr/>
              <p:nvPr/>
            </p:nvSpPr>
            <p:spPr>
              <a:xfrm rot="10800000" flipH="1">
                <a:off x="8795925" y="4286400"/>
                <a:ext cx="364500" cy="8571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56" name="Google Shape;156;p18"/>
              <p:cNvSpPr/>
              <p:nvPr/>
            </p:nvSpPr>
            <p:spPr>
              <a:xfrm rot="10800000" flipH="1">
                <a:off x="8795925" y="3429300"/>
                <a:ext cx="364500" cy="8571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grpSp>
          <p:nvGrpSpPr>
            <p:cNvPr id="157" name="Google Shape;157;p18"/>
            <p:cNvGrpSpPr/>
            <p:nvPr/>
          </p:nvGrpSpPr>
          <p:grpSpPr>
            <a:xfrm>
              <a:off x="0" y="3429300"/>
              <a:ext cx="364500" cy="1714200"/>
              <a:chOff x="0" y="3429300"/>
              <a:chExt cx="364500" cy="1714200"/>
            </a:xfrm>
          </p:grpSpPr>
          <p:sp>
            <p:nvSpPr>
              <p:cNvPr id="158" name="Google Shape;158;p18"/>
              <p:cNvSpPr/>
              <p:nvPr/>
            </p:nvSpPr>
            <p:spPr>
              <a:xfrm rot="10800000" flipH="1">
                <a:off x="0" y="4286400"/>
                <a:ext cx="364500" cy="8571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59" name="Google Shape;159;p18"/>
              <p:cNvSpPr/>
              <p:nvPr/>
            </p:nvSpPr>
            <p:spPr>
              <a:xfrm rot="10800000" flipH="1">
                <a:off x="0" y="3429300"/>
                <a:ext cx="364500" cy="8571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grpSp>
      <p:sp>
        <p:nvSpPr>
          <p:cNvPr id="160" name="Google Shape;160;p18"/>
          <p:cNvSpPr/>
          <p:nvPr/>
        </p:nvSpPr>
        <p:spPr>
          <a:xfrm>
            <a:off x="713225" y="274663"/>
            <a:ext cx="1449900" cy="160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six columns">
  <p:cSld name="CUSTOM_7">
    <p:spTree>
      <p:nvGrpSpPr>
        <p:cNvPr id="1" name="Shape 161"/>
        <p:cNvGrpSpPr/>
        <p:nvPr/>
      </p:nvGrpSpPr>
      <p:grpSpPr>
        <a:xfrm>
          <a:off x="0" y="0"/>
          <a:ext cx="0" cy="0"/>
          <a:chOff x="0" y="0"/>
          <a:chExt cx="0" cy="0"/>
        </a:xfrm>
      </p:grpSpPr>
      <p:sp>
        <p:nvSpPr>
          <p:cNvPr id="162" name="Google Shape;162;p19"/>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63" name="Google Shape;163;p19"/>
          <p:cNvSpPr txBox="1">
            <a:spLocks noGrp="1"/>
          </p:cNvSpPr>
          <p:nvPr>
            <p:ph type="subTitle" idx="1"/>
          </p:nvPr>
        </p:nvSpPr>
        <p:spPr>
          <a:xfrm>
            <a:off x="713100" y="1557760"/>
            <a:ext cx="2233500" cy="116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64" name="Google Shape;164;p19"/>
          <p:cNvSpPr txBox="1">
            <a:spLocks noGrp="1"/>
          </p:cNvSpPr>
          <p:nvPr>
            <p:ph type="subTitle" idx="2"/>
          </p:nvPr>
        </p:nvSpPr>
        <p:spPr>
          <a:xfrm>
            <a:off x="3455250" y="1557760"/>
            <a:ext cx="2233500" cy="116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65" name="Google Shape;165;p19"/>
          <p:cNvSpPr txBox="1">
            <a:spLocks noGrp="1"/>
          </p:cNvSpPr>
          <p:nvPr>
            <p:ph type="subTitle" idx="3"/>
          </p:nvPr>
        </p:nvSpPr>
        <p:spPr>
          <a:xfrm>
            <a:off x="713100" y="3288050"/>
            <a:ext cx="2233500" cy="116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66" name="Google Shape;166;p19"/>
          <p:cNvSpPr txBox="1">
            <a:spLocks noGrp="1"/>
          </p:cNvSpPr>
          <p:nvPr>
            <p:ph type="subTitle" idx="4"/>
          </p:nvPr>
        </p:nvSpPr>
        <p:spPr>
          <a:xfrm>
            <a:off x="3455250" y="3288050"/>
            <a:ext cx="2233500" cy="116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67" name="Google Shape;167;p19"/>
          <p:cNvSpPr txBox="1">
            <a:spLocks noGrp="1"/>
          </p:cNvSpPr>
          <p:nvPr>
            <p:ph type="subTitle" idx="5"/>
          </p:nvPr>
        </p:nvSpPr>
        <p:spPr>
          <a:xfrm>
            <a:off x="6197400" y="1557760"/>
            <a:ext cx="2233500" cy="116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68" name="Google Shape;168;p19"/>
          <p:cNvSpPr txBox="1">
            <a:spLocks noGrp="1"/>
          </p:cNvSpPr>
          <p:nvPr>
            <p:ph type="subTitle" idx="6"/>
          </p:nvPr>
        </p:nvSpPr>
        <p:spPr>
          <a:xfrm>
            <a:off x="6197400" y="3288050"/>
            <a:ext cx="2233500" cy="116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69" name="Google Shape;169;p19"/>
          <p:cNvSpPr txBox="1">
            <a:spLocks noGrp="1"/>
          </p:cNvSpPr>
          <p:nvPr>
            <p:ph type="subTitle" idx="7"/>
          </p:nvPr>
        </p:nvSpPr>
        <p:spPr>
          <a:xfrm>
            <a:off x="713100" y="1307112"/>
            <a:ext cx="22335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a:solidFill>
                  <a:schemeClr val="dk1"/>
                </a:solidFill>
                <a:latin typeface="Raleway ExtraBold"/>
                <a:ea typeface="Raleway ExtraBold"/>
                <a:cs typeface="Raleway ExtraBold"/>
                <a:sym typeface="Raleway ExtraBold"/>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170" name="Google Shape;170;p19"/>
          <p:cNvSpPr txBox="1">
            <a:spLocks noGrp="1"/>
          </p:cNvSpPr>
          <p:nvPr>
            <p:ph type="subTitle" idx="8"/>
          </p:nvPr>
        </p:nvSpPr>
        <p:spPr>
          <a:xfrm>
            <a:off x="3457650" y="1307112"/>
            <a:ext cx="22311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a:solidFill>
                  <a:schemeClr val="dk1"/>
                </a:solidFill>
                <a:latin typeface="Raleway ExtraBold"/>
                <a:ea typeface="Raleway ExtraBold"/>
                <a:cs typeface="Raleway ExtraBold"/>
                <a:sym typeface="Raleway ExtraBold"/>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171" name="Google Shape;171;p19"/>
          <p:cNvSpPr txBox="1">
            <a:spLocks noGrp="1"/>
          </p:cNvSpPr>
          <p:nvPr>
            <p:ph type="subTitle" idx="9"/>
          </p:nvPr>
        </p:nvSpPr>
        <p:spPr>
          <a:xfrm>
            <a:off x="6199800" y="1307112"/>
            <a:ext cx="22311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a:solidFill>
                  <a:schemeClr val="dk1"/>
                </a:solidFill>
                <a:latin typeface="Raleway ExtraBold"/>
                <a:ea typeface="Raleway ExtraBold"/>
                <a:cs typeface="Raleway ExtraBold"/>
                <a:sym typeface="Raleway ExtraBold"/>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172" name="Google Shape;172;p19"/>
          <p:cNvSpPr txBox="1">
            <a:spLocks noGrp="1"/>
          </p:cNvSpPr>
          <p:nvPr>
            <p:ph type="subTitle" idx="13"/>
          </p:nvPr>
        </p:nvSpPr>
        <p:spPr>
          <a:xfrm>
            <a:off x="713100" y="3034188"/>
            <a:ext cx="22335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a:solidFill>
                  <a:schemeClr val="dk1"/>
                </a:solidFill>
                <a:latin typeface="Raleway ExtraBold"/>
                <a:ea typeface="Raleway ExtraBold"/>
                <a:cs typeface="Raleway ExtraBold"/>
                <a:sym typeface="Raleway ExtraBold"/>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173" name="Google Shape;173;p19"/>
          <p:cNvSpPr txBox="1">
            <a:spLocks noGrp="1"/>
          </p:cNvSpPr>
          <p:nvPr>
            <p:ph type="subTitle" idx="14"/>
          </p:nvPr>
        </p:nvSpPr>
        <p:spPr>
          <a:xfrm>
            <a:off x="3457650" y="3034193"/>
            <a:ext cx="22311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a:solidFill>
                  <a:schemeClr val="dk1"/>
                </a:solidFill>
                <a:latin typeface="Raleway ExtraBold"/>
                <a:ea typeface="Raleway ExtraBold"/>
                <a:cs typeface="Raleway ExtraBold"/>
                <a:sym typeface="Raleway ExtraBold"/>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174" name="Google Shape;174;p19"/>
          <p:cNvSpPr txBox="1">
            <a:spLocks noGrp="1"/>
          </p:cNvSpPr>
          <p:nvPr>
            <p:ph type="subTitle" idx="15"/>
          </p:nvPr>
        </p:nvSpPr>
        <p:spPr>
          <a:xfrm>
            <a:off x="6199800" y="3034193"/>
            <a:ext cx="22311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a:solidFill>
                  <a:schemeClr val="dk1"/>
                </a:solidFill>
                <a:latin typeface="Raleway ExtraBold"/>
                <a:ea typeface="Raleway ExtraBold"/>
                <a:cs typeface="Raleway ExtraBold"/>
                <a:sym typeface="Raleway ExtraBold"/>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grpSp>
        <p:nvGrpSpPr>
          <p:cNvPr id="175" name="Google Shape;175;p19"/>
          <p:cNvGrpSpPr/>
          <p:nvPr/>
        </p:nvGrpSpPr>
        <p:grpSpPr>
          <a:xfrm>
            <a:off x="0" y="4661988"/>
            <a:ext cx="9144000" cy="481513"/>
            <a:chOff x="0" y="4661988"/>
            <a:chExt cx="9144000" cy="481513"/>
          </a:xfrm>
        </p:grpSpPr>
        <p:sp>
          <p:nvSpPr>
            <p:cNvPr id="176" name="Google Shape;176;p19"/>
            <p:cNvSpPr/>
            <p:nvPr/>
          </p:nvSpPr>
          <p:spPr>
            <a:xfrm>
              <a:off x="0" y="4983000"/>
              <a:ext cx="9144000" cy="1605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77" name="Google Shape;177;p19"/>
            <p:cNvSpPr/>
            <p:nvPr/>
          </p:nvSpPr>
          <p:spPr>
            <a:xfrm>
              <a:off x="0" y="4822500"/>
              <a:ext cx="9144000" cy="1605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78" name="Google Shape;178;p19"/>
            <p:cNvSpPr/>
            <p:nvPr/>
          </p:nvSpPr>
          <p:spPr>
            <a:xfrm>
              <a:off x="0" y="4661988"/>
              <a:ext cx="9144000" cy="1605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sp>
        <p:nvSpPr>
          <p:cNvPr id="179" name="Google Shape;179;p19"/>
          <p:cNvSpPr/>
          <p:nvPr/>
        </p:nvSpPr>
        <p:spPr>
          <a:xfrm>
            <a:off x="713225" y="274663"/>
            <a:ext cx="1449900" cy="160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Numbers and text">
  <p:cSld name="CUSTOM_8">
    <p:spTree>
      <p:nvGrpSpPr>
        <p:cNvPr id="1" name="Shape 180"/>
        <p:cNvGrpSpPr/>
        <p:nvPr/>
      </p:nvGrpSpPr>
      <p:grpSpPr>
        <a:xfrm>
          <a:off x="0" y="0"/>
          <a:ext cx="0" cy="0"/>
          <a:chOff x="0" y="0"/>
          <a:chExt cx="0" cy="0"/>
        </a:xfrm>
      </p:grpSpPr>
      <p:sp>
        <p:nvSpPr>
          <p:cNvPr id="181" name="Google Shape;181;p20"/>
          <p:cNvSpPr txBox="1">
            <a:spLocks noGrp="1"/>
          </p:cNvSpPr>
          <p:nvPr>
            <p:ph type="title" hasCustomPrompt="1"/>
          </p:nvPr>
        </p:nvSpPr>
        <p:spPr>
          <a:xfrm>
            <a:off x="3287850" y="2064188"/>
            <a:ext cx="2568300" cy="7689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Clr>
                <a:schemeClr val="lt1"/>
              </a:buClr>
              <a:buSzPts val="6000"/>
              <a:buNone/>
              <a:defRPr sz="4000">
                <a:solidFill>
                  <a:schemeClr val="accent1"/>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82" name="Google Shape;182;p20"/>
          <p:cNvSpPr txBox="1">
            <a:spLocks noGrp="1"/>
          </p:cNvSpPr>
          <p:nvPr>
            <p:ph type="subTitle" idx="1"/>
          </p:nvPr>
        </p:nvSpPr>
        <p:spPr>
          <a:xfrm>
            <a:off x="3287850" y="2746902"/>
            <a:ext cx="2568300" cy="332400"/>
          </a:xfrm>
          <a:prstGeom prst="rect">
            <a:avLst/>
          </a:prstGeom>
          <a:noFill/>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200"/>
              <a:buFont typeface="PT Sans"/>
              <a:buNone/>
              <a:defRPr>
                <a:solidFill>
                  <a:schemeClr val="dk1"/>
                </a:solidFill>
              </a:defRPr>
            </a:lvl1pPr>
            <a:lvl2pPr lvl="1" algn="ctr" rtl="0">
              <a:lnSpc>
                <a:spcPct val="100000"/>
              </a:lnSpc>
              <a:spcBef>
                <a:spcPts val="0"/>
              </a:spcBef>
              <a:spcAft>
                <a:spcPts val="0"/>
              </a:spcAft>
              <a:buClr>
                <a:schemeClr val="dk1"/>
              </a:buClr>
              <a:buSzPts val="1200"/>
              <a:buNone/>
              <a:defRPr>
                <a:solidFill>
                  <a:schemeClr val="dk1"/>
                </a:solidFill>
              </a:defRPr>
            </a:lvl2pPr>
            <a:lvl3pPr lvl="2" algn="ctr" rtl="0">
              <a:lnSpc>
                <a:spcPct val="100000"/>
              </a:lnSpc>
              <a:spcBef>
                <a:spcPts val="0"/>
              </a:spcBef>
              <a:spcAft>
                <a:spcPts val="0"/>
              </a:spcAft>
              <a:buClr>
                <a:schemeClr val="dk1"/>
              </a:buClr>
              <a:buSzPts val="1200"/>
              <a:buNone/>
              <a:defRPr>
                <a:solidFill>
                  <a:schemeClr val="dk1"/>
                </a:solidFill>
              </a:defRPr>
            </a:lvl3pPr>
            <a:lvl4pPr lvl="3"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9pPr>
          </a:lstStyle>
          <a:p>
            <a:endParaRPr/>
          </a:p>
        </p:txBody>
      </p:sp>
      <p:sp>
        <p:nvSpPr>
          <p:cNvPr id="183" name="Google Shape;183;p20"/>
          <p:cNvSpPr txBox="1">
            <a:spLocks noGrp="1"/>
          </p:cNvSpPr>
          <p:nvPr>
            <p:ph type="title" idx="2" hasCustomPrompt="1"/>
          </p:nvPr>
        </p:nvSpPr>
        <p:spPr>
          <a:xfrm>
            <a:off x="3287850" y="915175"/>
            <a:ext cx="2568300" cy="7689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Clr>
                <a:schemeClr val="lt1"/>
              </a:buClr>
              <a:buSzPts val="6000"/>
              <a:buNone/>
              <a:defRPr sz="4000">
                <a:solidFill>
                  <a:schemeClr val="accent1"/>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84" name="Google Shape;184;p20"/>
          <p:cNvSpPr txBox="1">
            <a:spLocks noGrp="1"/>
          </p:cNvSpPr>
          <p:nvPr>
            <p:ph type="subTitle" idx="3"/>
          </p:nvPr>
        </p:nvSpPr>
        <p:spPr>
          <a:xfrm>
            <a:off x="3287850" y="1597879"/>
            <a:ext cx="2568300" cy="332400"/>
          </a:xfrm>
          <a:prstGeom prst="rect">
            <a:avLst/>
          </a:prstGeom>
          <a:noFill/>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200"/>
              <a:buFont typeface="PT Sans"/>
              <a:buNone/>
              <a:defRPr>
                <a:solidFill>
                  <a:schemeClr val="dk1"/>
                </a:solidFill>
              </a:defRPr>
            </a:lvl1pPr>
            <a:lvl2pPr lvl="1" algn="ctr" rtl="0">
              <a:lnSpc>
                <a:spcPct val="100000"/>
              </a:lnSpc>
              <a:spcBef>
                <a:spcPts val="0"/>
              </a:spcBef>
              <a:spcAft>
                <a:spcPts val="0"/>
              </a:spcAft>
              <a:buClr>
                <a:schemeClr val="dk1"/>
              </a:buClr>
              <a:buSzPts val="1200"/>
              <a:buNone/>
              <a:defRPr>
                <a:solidFill>
                  <a:schemeClr val="dk1"/>
                </a:solidFill>
              </a:defRPr>
            </a:lvl2pPr>
            <a:lvl3pPr lvl="2" algn="ctr" rtl="0">
              <a:lnSpc>
                <a:spcPct val="100000"/>
              </a:lnSpc>
              <a:spcBef>
                <a:spcPts val="0"/>
              </a:spcBef>
              <a:spcAft>
                <a:spcPts val="0"/>
              </a:spcAft>
              <a:buClr>
                <a:schemeClr val="dk1"/>
              </a:buClr>
              <a:buSzPts val="1200"/>
              <a:buNone/>
              <a:defRPr>
                <a:solidFill>
                  <a:schemeClr val="dk1"/>
                </a:solidFill>
              </a:defRPr>
            </a:lvl3pPr>
            <a:lvl4pPr lvl="3"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9pPr>
          </a:lstStyle>
          <a:p>
            <a:endParaRPr/>
          </a:p>
        </p:txBody>
      </p:sp>
      <p:sp>
        <p:nvSpPr>
          <p:cNvPr id="185" name="Google Shape;185;p20"/>
          <p:cNvSpPr txBox="1">
            <a:spLocks noGrp="1"/>
          </p:cNvSpPr>
          <p:nvPr>
            <p:ph type="title" idx="4" hasCustomPrompt="1"/>
          </p:nvPr>
        </p:nvSpPr>
        <p:spPr>
          <a:xfrm>
            <a:off x="3287850" y="3213200"/>
            <a:ext cx="2568300" cy="7689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Clr>
                <a:schemeClr val="lt1"/>
              </a:buClr>
              <a:buSzPts val="6000"/>
              <a:buNone/>
              <a:defRPr sz="4000">
                <a:solidFill>
                  <a:schemeClr val="accent1"/>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86" name="Google Shape;186;p20"/>
          <p:cNvSpPr txBox="1">
            <a:spLocks noGrp="1"/>
          </p:cNvSpPr>
          <p:nvPr>
            <p:ph type="subTitle" idx="5"/>
          </p:nvPr>
        </p:nvSpPr>
        <p:spPr>
          <a:xfrm>
            <a:off x="3287850" y="3895925"/>
            <a:ext cx="2568300" cy="332400"/>
          </a:xfrm>
          <a:prstGeom prst="rect">
            <a:avLst/>
          </a:prstGeom>
          <a:noFill/>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200"/>
              <a:buFont typeface="PT Sans"/>
              <a:buNone/>
              <a:defRPr>
                <a:solidFill>
                  <a:schemeClr val="dk1"/>
                </a:solidFill>
              </a:defRPr>
            </a:lvl1pPr>
            <a:lvl2pPr lvl="1" algn="ctr" rtl="0">
              <a:lnSpc>
                <a:spcPct val="100000"/>
              </a:lnSpc>
              <a:spcBef>
                <a:spcPts val="0"/>
              </a:spcBef>
              <a:spcAft>
                <a:spcPts val="0"/>
              </a:spcAft>
              <a:buClr>
                <a:schemeClr val="dk1"/>
              </a:buClr>
              <a:buSzPts val="1200"/>
              <a:buNone/>
              <a:defRPr>
                <a:solidFill>
                  <a:schemeClr val="dk1"/>
                </a:solidFill>
              </a:defRPr>
            </a:lvl2pPr>
            <a:lvl3pPr lvl="2" algn="ctr" rtl="0">
              <a:lnSpc>
                <a:spcPct val="100000"/>
              </a:lnSpc>
              <a:spcBef>
                <a:spcPts val="0"/>
              </a:spcBef>
              <a:spcAft>
                <a:spcPts val="0"/>
              </a:spcAft>
              <a:buClr>
                <a:schemeClr val="dk1"/>
              </a:buClr>
              <a:buSzPts val="1200"/>
              <a:buNone/>
              <a:defRPr>
                <a:solidFill>
                  <a:schemeClr val="dk1"/>
                </a:solidFill>
              </a:defRPr>
            </a:lvl3pPr>
            <a:lvl4pPr lvl="3"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9pPr>
          </a:lstStyle>
          <a:p>
            <a:endParaRPr/>
          </a:p>
        </p:txBody>
      </p:sp>
      <p:grpSp>
        <p:nvGrpSpPr>
          <p:cNvPr id="187" name="Google Shape;187;p20"/>
          <p:cNvGrpSpPr/>
          <p:nvPr/>
        </p:nvGrpSpPr>
        <p:grpSpPr>
          <a:xfrm>
            <a:off x="3847050" y="378431"/>
            <a:ext cx="1449900" cy="4386056"/>
            <a:chOff x="3847050" y="378431"/>
            <a:chExt cx="1449900" cy="4386056"/>
          </a:xfrm>
        </p:grpSpPr>
        <p:sp>
          <p:nvSpPr>
            <p:cNvPr id="188" name="Google Shape;188;p20"/>
            <p:cNvSpPr/>
            <p:nvPr/>
          </p:nvSpPr>
          <p:spPr>
            <a:xfrm>
              <a:off x="3847050" y="378431"/>
              <a:ext cx="1449900" cy="160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89" name="Google Shape;189;p20"/>
            <p:cNvSpPr/>
            <p:nvPr/>
          </p:nvSpPr>
          <p:spPr>
            <a:xfrm>
              <a:off x="3847050" y="4603988"/>
              <a:ext cx="1449900" cy="160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 name="Shape 190"/>
        <p:cNvGrpSpPr/>
        <p:nvPr/>
      </p:nvGrpSpPr>
      <p:grpSpPr>
        <a:xfrm>
          <a:off x="0" y="0"/>
          <a:ext cx="0" cy="0"/>
          <a:chOff x="0" y="0"/>
          <a:chExt cx="0" cy="0"/>
        </a:xfrm>
      </p:grpSpPr>
      <p:sp>
        <p:nvSpPr>
          <p:cNvPr id="191" name="Google Shape;191;p21"/>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192" name="Google Shape;192;p21"/>
          <p:cNvGrpSpPr/>
          <p:nvPr/>
        </p:nvGrpSpPr>
        <p:grpSpPr>
          <a:xfrm>
            <a:off x="0" y="275063"/>
            <a:ext cx="9144000" cy="4868438"/>
            <a:chOff x="0" y="275063"/>
            <a:chExt cx="9144000" cy="4868438"/>
          </a:xfrm>
        </p:grpSpPr>
        <p:sp>
          <p:nvSpPr>
            <p:cNvPr id="193" name="Google Shape;193;p21"/>
            <p:cNvSpPr/>
            <p:nvPr/>
          </p:nvSpPr>
          <p:spPr>
            <a:xfrm>
              <a:off x="713225" y="275063"/>
              <a:ext cx="1449900" cy="160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nvGrpSpPr>
            <p:cNvPr id="194" name="Google Shape;194;p21"/>
            <p:cNvGrpSpPr/>
            <p:nvPr/>
          </p:nvGrpSpPr>
          <p:grpSpPr>
            <a:xfrm>
              <a:off x="0" y="4822500"/>
              <a:ext cx="9144000" cy="321000"/>
              <a:chOff x="0" y="4822500"/>
              <a:chExt cx="9144000" cy="321000"/>
            </a:xfrm>
          </p:grpSpPr>
          <p:sp>
            <p:nvSpPr>
              <p:cNvPr id="195" name="Google Shape;195;p21"/>
              <p:cNvSpPr/>
              <p:nvPr/>
            </p:nvSpPr>
            <p:spPr>
              <a:xfrm>
                <a:off x="0" y="4983000"/>
                <a:ext cx="9144000" cy="1605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96" name="Google Shape;196;p21"/>
              <p:cNvSpPr/>
              <p:nvPr/>
            </p:nvSpPr>
            <p:spPr>
              <a:xfrm>
                <a:off x="0" y="4822500"/>
                <a:ext cx="9144000" cy="1605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grpSp>
      <p:grpSp>
        <p:nvGrpSpPr>
          <p:cNvPr id="197" name="Google Shape;197;p21"/>
          <p:cNvGrpSpPr/>
          <p:nvPr/>
        </p:nvGrpSpPr>
        <p:grpSpPr>
          <a:xfrm>
            <a:off x="8430775" y="0"/>
            <a:ext cx="713318" cy="857100"/>
            <a:chOff x="8430775" y="0"/>
            <a:chExt cx="713318" cy="857100"/>
          </a:xfrm>
        </p:grpSpPr>
        <p:sp>
          <p:nvSpPr>
            <p:cNvPr id="198" name="Google Shape;198;p21"/>
            <p:cNvSpPr/>
            <p:nvPr/>
          </p:nvSpPr>
          <p:spPr>
            <a:xfrm rot="10800000" flipH="1">
              <a:off x="8787393" y="0"/>
              <a:ext cx="356700" cy="8571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99" name="Google Shape;199;p21"/>
            <p:cNvSpPr/>
            <p:nvPr/>
          </p:nvSpPr>
          <p:spPr>
            <a:xfrm rot="10800000" flipH="1">
              <a:off x="8430775" y="0"/>
              <a:ext cx="356700" cy="8571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3">
  <p:cSld name="TITLE_ONLY_3">
    <p:spTree>
      <p:nvGrpSpPr>
        <p:cNvPr id="1" name="Shape 207"/>
        <p:cNvGrpSpPr/>
        <p:nvPr/>
      </p:nvGrpSpPr>
      <p:grpSpPr>
        <a:xfrm>
          <a:off x="0" y="0"/>
          <a:ext cx="0" cy="0"/>
          <a:chOff x="0" y="0"/>
          <a:chExt cx="0" cy="0"/>
        </a:xfrm>
      </p:grpSpPr>
      <p:sp>
        <p:nvSpPr>
          <p:cNvPr id="208" name="Google Shape;208;p23"/>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209" name="Google Shape;209;p23"/>
          <p:cNvGrpSpPr/>
          <p:nvPr/>
        </p:nvGrpSpPr>
        <p:grpSpPr>
          <a:xfrm>
            <a:off x="0" y="0"/>
            <a:ext cx="9144000" cy="5160150"/>
            <a:chOff x="0" y="0"/>
            <a:chExt cx="9144000" cy="5160150"/>
          </a:xfrm>
        </p:grpSpPr>
        <p:grpSp>
          <p:nvGrpSpPr>
            <p:cNvPr id="210" name="Google Shape;210;p23"/>
            <p:cNvGrpSpPr/>
            <p:nvPr/>
          </p:nvGrpSpPr>
          <p:grpSpPr>
            <a:xfrm>
              <a:off x="0" y="3445950"/>
              <a:ext cx="568500" cy="1714200"/>
              <a:chOff x="0" y="3445950"/>
              <a:chExt cx="568500" cy="1714200"/>
            </a:xfrm>
          </p:grpSpPr>
          <p:sp>
            <p:nvSpPr>
              <p:cNvPr id="211" name="Google Shape;211;p23"/>
              <p:cNvSpPr/>
              <p:nvPr/>
            </p:nvSpPr>
            <p:spPr>
              <a:xfrm rot="10800000" flipH="1">
                <a:off x="0" y="4303050"/>
                <a:ext cx="568500" cy="8571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12" name="Google Shape;212;p23"/>
              <p:cNvSpPr/>
              <p:nvPr/>
            </p:nvSpPr>
            <p:spPr>
              <a:xfrm rot="10800000" flipH="1">
                <a:off x="0" y="3445950"/>
                <a:ext cx="568500" cy="8571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grpSp>
          <p:nvGrpSpPr>
            <p:cNvPr id="213" name="Google Shape;213;p23"/>
            <p:cNvGrpSpPr/>
            <p:nvPr/>
          </p:nvGrpSpPr>
          <p:grpSpPr>
            <a:xfrm>
              <a:off x="8575500" y="0"/>
              <a:ext cx="568500" cy="5160150"/>
              <a:chOff x="8575500" y="0"/>
              <a:chExt cx="568500" cy="5160150"/>
            </a:xfrm>
          </p:grpSpPr>
          <p:sp>
            <p:nvSpPr>
              <p:cNvPr id="214" name="Google Shape;214;p23"/>
              <p:cNvSpPr/>
              <p:nvPr/>
            </p:nvSpPr>
            <p:spPr>
              <a:xfrm rot="10800000" flipH="1">
                <a:off x="8575500" y="4303050"/>
                <a:ext cx="568500" cy="8571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15" name="Google Shape;215;p23"/>
              <p:cNvSpPr/>
              <p:nvPr/>
            </p:nvSpPr>
            <p:spPr>
              <a:xfrm rot="10800000" flipH="1">
                <a:off x="8575500" y="3445950"/>
                <a:ext cx="568500" cy="8571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16" name="Google Shape;216;p23"/>
              <p:cNvSpPr/>
              <p:nvPr/>
            </p:nvSpPr>
            <p:spPr>
              <a:xfrm rot="10800000" flipH="1">
                <a:off x="8575500" y="0"/>
                <a:ext cx="568500" cy="8571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grpSp>
      <p:sp>
        <p:nvSpPr>
          <p:cNvPr id="217" name="Google Shape;217;p23"/>
          <p:cNvSpPr/>
          <p:nvPr/>
        </p:nvSpPr>
        <p:spPr>
          <a:xfrm>
            <a:off x="713225" y="274663"/>
            <a:ext cx="1449900" cy="160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4">
  <p:cSld name="TITLE_ONLY_4">
    <p:spTree>
      <p:nvGrpSpPr>
        <p:cNvPr id="1" name="Shape 218"/>
        <p:cNvGrpSpPr/>
        <p:nvPr/>
      </p:nvGrpSpPr>
      <p:grpSpPr>
        <a:xfrm>
          <a:off x="0" y="0"/>
          <a:ext cx="0" cy="0"/>
          <a:chOff x="0" y="0"/>
          <a:chExt cx="0" cy="0"/>
        </a:xfrm>
      </p:grpSpPr>
      <p:sp>
        <p:nvSpPr>
          <p:cNvPr id="219" name="Google Shape;219;p24"/>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220" name="Google Shape;220;p24"/>
          <p:cNvGrpSpPr/>
          <p:nvPr/>
        </p:nvGrpSpPr>
        <p:grpSpPr>
          <a:xfrm>
            <a:off x="0" y="0"/>
            <a:ext cx="9145075" cy="5143500"/>
            <a:chOff x="0" y="0"/>
            <a:chExt cx="9145075" cy="5143500"/>
          </a:xfrm>
        </p:grpSpPr>
        <p:sp>
          <p:nvSpPr>
            <p:cNvPr id="221" name="Google Shape;221;p24"/>
            <p:cNvSpPr/>
            <p:nvPr/>
          </p:nvSpPr>
          <p:spPr>
            <a:xfrm rot="10800000" flipH="1">
              <a:off x="0" y="4286400"/>
              <a:ext cx="714300" cy="8571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22" name="Google Shape;222;p24"/>
            <p:cNvSpPr/>
            <p:nvPr/>
          </p:nvSpPr>
          <p:spPr>
            <a:xfrm rot="10800000" flipH="1">
              <a:off x="0" y="3429300"/>
              <a:ext cx="714300" cy="8571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23" name="Google Shape;223;p24"/>
            <p:cNvSpPr/>
            <p:nvPr/>
          </p:nvSpPr>
          <p:spPr>
            <a:xfrm rot="10800000" flipH="1">
              <a:off x="0" y="2572200"/>
              <a:ext cx="714300" cy="8571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24" name="Google Shape;224;p24"/>
            <p:cNvSpPr/>
            <p:nvPr/>
          </p:nvSpPr>
          <p:spPr>
            <a:xfrm rot="10800000" flipH="1">
              <a:off x="8430775" y="0"/>
              <a:ext cx="714300" cy="8571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25" name="Google Shape;225;p24"/>
            <p:cNvSpPr/>
            <p:nvPr/>
          </p:nvSpPr>
          <p:spPr>
            <a:xfrm rot="10800000" flipH="1">
              <a:off x="8430775" y="4286400"/>
              <a:ext cx="714300" cy="8571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sp>
        <p:nvSpPr>
          <p:cNvPr id="226" name="Google Shape;226;p24"/>
          <p:cNvSpPr/>
          <p:nvPr/>
        </p:nvSpPr>
        <p:spPr>
          <a:xfrm>
            <a:off x="713225" y="274663"/>
            <a:ext cx="1449900" cy="160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6">
  <p:cSld name="TITLE_ONLY_6">
    <p:spTree>
      <p:nvGrpSpPr>
        <p:cNvPr id="1" name="Shape 236"/>
        <p:cNvGrpSpPr/>
        <p:nvPr/>
      </p:nvGrpSpPr>
      <p:grpSpPr>
        <a:xfrm>
          <a:off x="0" y="0"/>
          <a:ext cx="0" cy="0"/>
          <a:chOff x="0" y="0"/>
          <a:chExt cx="0" cy="0"/>
        </a:xfrm>
      </p:grpSpPr>
      <p:sp>
        <p:nvSpPr>
          <p:cNvPr id="237" name="Google Shape;237;p26"/>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238" name="Google Shape;238;p26"/>
          <p:cNvGrpSpPr/>
          <p:nvPr/>
        </p:nvGrpSpPr>
        <p:grpSpPr>
          <a:xfrm>
            <a:off x="0" y="3275875"/>
            <a:ext cx="9144000" cy="1863925"/>
            <a:chOff x="0" y="3275875"/>
            <a:chExt cx="9144000" cy="1863925"/>
          </a:xfrm>
        </p:grpSpPr>
        <p:sp>
          <p:nvSpPr>
            <p:cNvPr id="239" name="Google Shape;239;p26"/>
            <p:cNvSpPr/>
            <p:nvPr/>
          </p:nvSpPr>
          <p:spPr>
            <a:xfrm rot="10800000" flipH="1">
              <a:off x="0" y="4282700"/>
              <a:ext cx="708300" cy="8571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nvGrpSpPr>
            <p:cNvPr id="240" name="Google Shape;240;p26"/>
            <p:cNvGrpSpPr/>
            <p:nvPr/>
          </p:nvGrpSpPr>
          <p:grpSpPr>
            <a:xfrm>
              <a:off x="8435700" y="3275875"/>
              <a:ext cx="708300" cy="1863925"/>
              <a:chOff x="8435700" y="3275875"/>
              <a:chExt cx="708300" cy="1863925"/>
            </a:xfrm>
          </p:grpSpPr>
          <p:sp>
            <p:nvSpPr>
              <p:cNvPr id="241" name="Google Shape;241;p26"/>
              <p:cNvSpPr/>
              <p:nvPr/>
            </p:nvSpPr>
            <p:spPr>
              <a:xfrm>
                <a:off x="8435700" y="3275875"/>
                <a:ext cx="708300" cy="160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42" name="Google Shape;242;p26"/>
              <p:cNvSpPr/>
              <p:nvPr/>
            </p:nvSpPr>
            <p:spPr>
              <a:xfrm rot="10800000" flipH="1">
                <a:off x="8435700" y="4282700"/>
                <a:ext cx="708300" cy="8571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43" name="Google Shape;243;p26"/>
              <p:cNvSpPr/>
              <p:nvPr/>
            </p:nvSpPr>
            <p:spPr>
              <a:xfrm rot="10800000" flipH="1">
                <a:off x="8435700" y="3436375"/>
                <a:ext cx="708300" cy="8571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sp>
          <p:nvSpPr>
            <p:cNvPr id="244" name="Google Shape;244;p26"/>
            <p:cNvSpPr/>
            <p:nvPr/>
          </p:nvSpPr>
          <p:spPr>
            <a:xfrm>
              <a:off x="0" y="4132975"/>
              <a:ext cx="708300" cy="160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sp>
        <p:nvSpPr>
          <p:cNvPr id="245" name="Google Shape;245;p26"/>
          <p:cNvSpPr/>
          <p:nvPr/>
        </p:nvSpPr>
        <p:spPr>
          <a:xfrm>
            <a:off x="713225" y="274663"/>
            <a:ext cx="1449900" cy="160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250"/>
        <p:cNvGrpSpPr/>
        <p:nvPr/>
      </p:nvGrpSpPr>
      <p:grpSpPr>
        <a:xfrm>
          <a:off x="0" y="0"/>
          <a:ext cx="0" cy="0"/>
          <a:chOff x="0" y="0"/>
          <a:chExt cx="0" cy="0"/>
        </a:xfrm>
      </p:grpSpPr>
      <p:grpSp>
        <p:nvGrpSpPr>
          <p:cNvPr id="251" name="Google Shape;251;p28"/>
          <p:cNvGrpSpPr/>
          <p:nvPr/>
        </p:nvGrpSpPr>
        <p:grpSpPr>
          <a:xfrm>
            <a:off x="335" y="2150"/>
            <a:ext cx="713300" cy="5139225"/>
            <a:chOff x="7468800" y="0"/>
            <a:chExt cx="1675200" cy="5139225"/>
          </a:xfrm>
        </p:grpSpPr>
        <p:sp>
          <p:nvSpPr>
            <p:cNvPr id="252" name="Google Shape;252;p28"/>
            <p:cNvSpPr/>
            <p:nvPr/>
          </p:nvSpPr>
          <p:spPr>
            <a:xfrm>
              <a:off x="7468800" y="3464996"/>
              <a:ext cx="1675200" cy="8169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53" name="Google Shape;253;p28"/>
            <p:cNvSpPr/>
            <p:nvPr/>
          </p:nvSpPr>
          <p:spPr>
            <a:xfrm>
              <a:off x="7468800" y="4282125"/>
              <a:ext cx="1675200" cy="8571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54" name="Google Shape;254;p28"/>
            <p:cNvSpPr/>
            <p:nvPr/>
          </p:nvSpPr>
          <p:spPr>
            <a:xfrm>
              <a:off x="7468800" y="2487375"/>
              <a:ext cx="1675200" cy="160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55" name="Google Shape;255;p28"/>
            <p:cNvSpPr/>
            <p:nvPr/>
          </p:nvSpPr>
          <p:spPr>
            <a:xfrm>
              <a:off x="7468800" y="2647875"/>
              <a:ext cx="1675200" cy="8169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56" name="Google Shape;256;p28"/>
            <p:cNvSpPr/>
            <p:nvPr/>
          </p:nvSpPr>
          <p:spPr>
            <a:xfrm rot="10800000" flipH="1">
              <a:off x="7468800" y="857329"/>
              <a:ext cx="1675200" cy="8169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57" name="Google Shape;257;p28"/>
            <p:cNvSpPr/>
            <p:nvPr/>
          </p:nvSpPr>
          <p:spPr>
            <a:xfrm rot="10800000" flipH="1">
              <a:off x="7468800" y="0"/>
              <a:ext cx="1675200" cy="8571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58" name="Google Shape;258;p28"/>
            <p:cNvSpPr/>
            <p:nvPr/>
          </p:nvSpPr>
          <p:spPr>
            <a:xfrm rot="10800000" flipH="1">
              <a:off x="7468800" y="1674450"/>
              <a:ext cx="1675200" cy="8169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6"/>
        <p:cNvGrpSpPr/>
        <p:nvPr/>
      </p:nvGrpSpPr>
      <p:grpSpPr>
        <a:xfrm>
          <a:off x="0" y="0"/>
          <a:ext cx="0" cy="0"/>
          <a:chOff x="0" y="0"/>
          <a:chExt cx="0" cy="0"/>
        </a:xfrm>
      </p:grpSpPr>
      <p:sp>
        <p:nvSpPr>
          <p:cNvPr id="27" name="Google Shape;27;p5"/>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8" name="Google Shape;28;p5"/>
          <p:cNvSpPr txBox="1">
            <a:spLocks noGrp="1"/>
          </p:cNvSpPr>
          <p:nvPr>
            <p:ph type="subTitle" idx="1"/>
          </p:nvPr>
        </p:nvSpPr>
        <p:spPr>
          <a:xfrm>
            <a:off x="1628225" y="3279925"/>
            <a:ext cx="6267600" cy="702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9" name="Google Shape;29;p5"/>
          <p:cNvSpPr txBox="1">
            <a:spLocks noGrp="1"/>
          </p:cNvSpPr>
          <p:nvPr>
            <p:ph type="subTitle" idx="2"/>
          </p:nvPr>
        </p:nvSpPr>
        <p:spPr>
          <a:xfrm>
            <a:off x="1628225" y="1845299"/>
            <a:ext cx="6267600" cy="702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30" name="Google Shape;30;p5"/>
          <p:cNvSpPr txBox="1">
            <a:spLocks noGrp="1"/>
          </p:cNvSpPr>
          <p:nvPr>
            <p:ph type="subTitle" idx="3"/>
          </p:nvPr>
        </p:nvSpPr>
        <p:spPr>
          <a:xfrm>
            <a:off x="1628225" y="1588175"/>
            <a:ext cx="6267600" cy="355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a:solidFill>
                  <a:schemeClr val="dk1"/>
                </a:solidFill>
                <a:latin typeface="Raleway ExtraBold"/>
                <a:ea typeface="Raleway ExtraBold"/>
                <a:cs typeface="Raleway ExtraBold"/>
                <a:sym typeface="Raleway ExtraBold"/>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31" name="Google Shape;31;p5"/>
          <p:cNvSpPr txBox="1">
            <a:spLocks noGrp="1"/>
          </p:cNvSpPr>
          <p:nvPr>
            <p:ph type="subTitle" idx="4"/>
          </p:nvPr>
        </p:nvSpPr>
        <p:spPr>
          <a:xfrm>
            <a:off x="1628225" y="3022850"/>
            <a:ext cx="6267600" cy="355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a:solidFill>
                  <a:schemeClr val="dk1"/>
                </a:solidFill>
                <a:latin typeface="Raleway ExtraBold"/>
                <a:ea typeface="Raleway ExtraBold"/>
                <a:cs typeface="Raleway ExtraBold"/>
                <a:sym typeface="Raleway ExtraBold"/>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grpSp>
        <p:nvGrpSpPr>
          <p:cNvPr id="32" name="Google Shape;32;p5"/>
          <p:cNvGrpSpPr/>
          <p:nvPr/>
        </p:nvGrpSpPr>
        <p:grpSpPr>
          <a:xfrm>
            <a:off x="0" y="4661988"/>
            <a:ext cx="9144000" cy="481513"/>
            <a:chOff x="0" y="4661988"/>
            <a:chExt cx="9144000" cy="481513"/>
          </a:xfrm>
        </p:grpSpPr>
        <p:sp>
          <p:nvSpPr>
            <p:cNvPr id="33" name="Google Shape;33;p5"/>
            <p:cNvSpPr/>
            <p:nvPr/>
          </p:nvSpPr>
          <p:spPr>
            <a:xfrm>
              <a:off x="0" y="4983000"/>
              <a:ext cx="9144000" cy="1605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4" name="Google Shape;34;p5"/>
            <p:cNvSpPr/>
            <p:nvPr/>
          </p:nvSpPr>
          <p:spPr>
            <a:xfrm>
              <a:off x="0" y="4822500"/>
              <a:ext cx="9144000" cy="1605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5" name="Google Shape;35;p5"/>
            <p:cNvSpPr/>
            <p:nvPr/>
          </p:nvSpPr>
          <p:spPr>
            <a:xfrm>
              <a:off x="0" y="4661988"/>
              <a:ext cx="9144000" cy="1605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sp>
        <p:nvSpPr>
          <p:cNvPr id="36" name="Google Shape;36;p5"/>
          <p:cNvSpPr/>
          <p:nvPr/>
        </p:nvSpPr>
        <p:spPr>
          <a:xfrm>
            <a:off x="713225" y="274663"/>
            <a:ext cx="1449900" cy="160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259"/>
        <p:cNvGrpSpPr/>
        <p:nvPr/>
      </p:nvGrpSpPr>
      <p:grpSpPr>
        <a:xfrm>
          <a:off x="0" y="0"/>
          <a:ext cx="0" cy="0"/>
          <a:chOff x="0" y="0"/>
          <a:chExt cx="0" cy="0"/>
        </a:xfrm>
      </p:grpSpPr>
      <p:grpSp>
        <p:nvGrpSpPr>
          <p:cNvPr id="260" name="Google Shape;260;p29"/>
          <p:cNvGrpSpPr/>
          <p:nvPr/>
        </p:nvGrpSpPr>
        <p:grpSpPr>
          <a:xfrm>
            <a:off x="0" y="0"/>
            <a:ext cx="9143875" cy="5143500"/>
            <a:chOff x="0" y="0"/>
            <a:chExt cx="9143875" cy="5143500"/>
          </a:xfrm>
        </p:grpSpPr>
        <p:sp>
          <p:nvSpPr>
            <p:cNvPr id="261" name="Google Shape;261;p29"/>
            <p:cNvSpPr/>
            <p:nvPr/>
          </p:nvSpPr>
          <p:spPr>
            <a:xfrm rot="10800000" flipH="1">
              <a:off x="0" y="4286400"/>
              <a:ext cx="713100" cy="8571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62" name="Google Shape;262;p29"/>
            <p:cNvSpPr/>
            <p:nvPr/>
          </p:nvSpPr>
          <p:spPr>
            <a:xfrm rot="10800000" flipH="1">
              <a:off x="0" y="3429300"/>
              <a:ext cx="713100" cy="8571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63" name="Google Shape;263;p29"/>
            <p:cNvSpPr/>
            <p:nvPr/>
          </p:nvSpPr>
          <p:spPr>
            <a:xfrm rot="10800000" flipH="1">
              <a:off x="8430775" y="0"/>
              <a:ext cx="713100" cy="8571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64" name="Google Shape;264;p29"/>
            <p:cNvSpPr/>
            <p:nvPr/>
          </p:nvSpPr>
          <p:spPr>
            <a:xfrm rot="10800000" flipH="1">
              <a:off x="8430775" y="857100"/>
              <a:ext cx="713100" cy="8571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65" name="Google Shape;265;p29"/>
            <p:cNvSpPr/>
            <p:nvPr/>
          </p:nvSpPr>
          <p:spPr>
            <a:xfrm>
              <a:off x="8430775" y="1714200"/>
              <a:ext cx="713100" cy="160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sp>
        <p:nvSpPr>
          <p:cNvPr id="266" name="Google Shape;266;p29"/>
          <p:cNvSpPr/>
          <p:nvPr/>
        </p:nvSpPr>
        <p:spPr>
          <a:xfrm>
            <a:off x="713225" y="274663"/>
            <a:ext cx="1449900" cy="160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only 2">
  <p:cSld name="Title only 2">
    <p:spTree>
      <p:nvGrpSpPr>
        <p:cNvPr id="1" name="Shape 200"/>
        <p:cNvGrpSpPr/>
        <p:nvPr/>
      </p:nvGrpSpPr>
      <p:grpSpPr>
        <a:xfrm>
          <a:off x="0" y="0"/>
          <a:ext cx="0" cy="0"/>
          <a:chOff x="0" y="0"/>
          <a:chExt cx="0" cy="0"/>
        </a:xfrm>
      </p:grpSpPr>
      <p:sp>
        <p:nvSpPr>
          <p:cNvPr id="201" name="Google Shape;201;p22"/>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202" name="Google Shape;202;p22"/>
          <p:cNvGrpSpPr/>
          <p:nvPr/>
        </p:nvGrpSpPr>
        <p:grpSpPr>
          <a:xfrm>
            <a:off x="-100" y="3429300"/>
            <a:ext cx="1433325" cy="1714200"/>
            <a:chOff x="-100" y="3429300"/>
            <a:chExt cx="1433325" cy="1714200"/>
          </a:xfrm>
        </p:grpSpPr>
        <p:sp>
          <p:nvSpPr>
            <p:cNvPr id="203" name="Google Shape;203;p22"/>
            <p:cNvSpPr/>
            <p:nvPr/>
          </p:nvSpPr>
          <p:spPr>
            <a:xfrm>
              <a:off x="720125" y="4286400"/>
              <a:ext cx="713100" cy="8571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04" name="Google Shape;204;p22"/>
            <p:cNvSpPr/>
            <p:nvPr/>
          </p:nvSpPr>
          <p:spPr>
            <a:xfrm>
              <a:off x="-100" y="4286400"/>
              <a:ext cx="713100" cy="8571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05" name="Google Shape;205;p22"/>
            <p:cNvSpPr/>
            <p:nvPr/>
          </p:nvSpPr>
          <p:spPr>
            <a:xfrm>
              <a:off x="-100" y="3429300"/>
              <a:ext cx="713100" cy="8571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sp>
        <p:nvSpPr>
          <p:cNvPr id="206" name="Google Shape;206;p22"/>
          <p:cNvSpPr/>
          <p:nvPr/>
        </p:nvSpPr>
        <p:spPr>
          <a:xfrm>
            <a:off x="713000" y="274663"/>
            <a:ext cx="1449900" cy="160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Tree>
    <p:extLst>
      <p:ext uri="{BB962C8B-B14F-4D97-AF65-F5344CB8AC3E}">
        <p14:creationId xmlns:p14="http://schemas.microsoft.com/office/powerpoint/2010/main" val="123323918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270"/>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7"/>
        <p:cNvGrpSpPr/>
        <p:nvPr/>
      </p:nvGrpSpPr>
      <p:grpSpPr>
        <a:xfrm>
          <a:off x="0" y="0"/>
          <a:ext cx="0" cy="0"/>
          <a:chOff x="0" y="0"/>
          <a:chExt cx="0" cy="0"/>
        </a:xfrm>
      </p:grpSpPr>
      <p:sp>
        <p:nvSpPr>
          <p:cNvPr id="38" name="Google Shape;38;p6"/>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39" name="Google Shape;39;p6"/>
          <p:cNvGrpSpPr/>
          <p:nvPr/>
        </p:nvGrpSpPr>
        <p:grpSpPr>
          <a:xfrm>
            <a:off x="0" y="3429300"/>
            <a:ext cx="9141475" cy="1714200"/>
            <a:chOff x="0" y="3429300"/>
            <a:chExt cx="9141475" cy="1714200"/>
          </a:xfrm>
        </p:grpSpPr>
        <p:sp>
          <p:nvSpPr>
            <p:cNvPr id="40" name="Google Shape;40;p6"/>
            <p:cNvSpPr/>
            <p:nvPr/>
          </p:nvSpPr>
          <p:spPr>
            <a:xfrm rot="10800000" flipH="1">
              <a:off x="0" y="4286400"/>
              <a:ext cx="710700" cy="8571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41" name="Google Shape;41;p6"/>
            <p:cNvSpPr/>
            <p:nvPr/>
          </p:nvSpPr>
          <p:spPr>
            <a:xfrm rot="10800000" flipH="1">
              <a:off x="0" y="3429300"/>
              <a:ext cx="710700" cy="8571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42" name="Google Shape;42;p6"/>
            <p:cNvSpPr/>
            <p:nvPr/>
          </p:nvSpPr>
          <p:spPr>
            <a:xfrm rot="10800000" flipH="1">
              <a:off x="8430775" y="4286400"/>
              <a:ext cx="710700" cy="8571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43" name="Google Shape;43;p6"/>
            <p:cNvSpPr/>
            <p:nvPr/>
          </p:nvSpPr>
          <p:spPr>
            <a:xfrm>
              <a:off x="8430775" y="4125900"/>
              <a:ext cx="710700" cy="160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sp>
        <p:nvSpPr>
          <p:cNvPr id="44" name="Google Shape;44;p6"/>
          <p:cNvSpPr/>
          <p:nvPr/>
        </p:nvSpPr>
        <p:spPr>
          <a:xfrm>
            <a:off x="713225" y="274663"/>
            <a:ext cx="1449900" cy="160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713225" y="845825"/>
            <a:ext cx="4294800" cy="12357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47" name="Google Shape;47;p7"/>
          <p:cNvSpPr txBox="1">
            <a:spLocks noGrp="1"/>
          </p:cNvSpPr>
          <p:nvPr>
            <p:ph type="subTitle" idx="1"/>
          </p:nvPr>
        </p:nvSpPr>
        <p:spPr>
          <a:xfrm>
            <a:off x="713225" y="2141075"/>
            <a:ext cx="4294800" cy="2298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Font typeface="Open Sans"/>
              <a:buAutoNum type="arabicPeriod"/>
              <a:defRPr/>
            </a:lvl1pPr>
            <a:lvl2pPr lvl="1" algn="ctr" rtl="0">
              <a:lnSpc>
                <a:spcPct val="100000"/>
              </a:lnSpc>
              <a:spcBef>
                <a:spcPts val="1000"/>
              </a:spcBef>
              <a:spcAft>
                <a:spcPts val="0"/>
              </a:spcAft>
              <a:buClr>
                <a:srgbClr val="E76A28"/>
              </a:buClr>
              <a:buSzPts val="1200"/>
              <a:buFont typeface="Nunito Light"/>
              <a:buAutoNum type="alphaLcPeriod"/>
              <a:defRPr/>
            </a:lvl2pPr>
            <a:lvl3pPr lvl="2" algn="ctr" rtl="0">
              <a:lnSpc>
                <a:spcPct val="100000"/>
              </a:lnSpc>
              <a:spcBef>
                <a:spcPts val="0"/>
              </a:spcBef>
              <a:spcAft>
                <a:spcPts val="0"/>
              </a:spcAft>
              <a:buClr>
                <a:srgbClr val="E76A28"/>
              </a:buClr>
              <a:buSzPts val="1200"/>
              <a:buFont typeface="Nunito Light"/>
              <a:buAutoNum type="romanLcPeriod"/>
              <a:defRPr/>
            </a:lvl3pPr>
            <a:lvl4pPr lvl="3" algn="ctr" rtl="0">
              <a:lnSpc>
                <a:spcPct val="100000"/>
              </a:lnSpc>
              <a:spcBef>
                <a:spcPts val="0"/>
              </a:spcBef>
              <a:spcAft>
                <a:spcPts val="0"/>
              </a:spcAft>
              <a:buClr>
                <a:srgbClr val="E76A28"/>
              </a:buClr>
              <a:buSzPts val="1200"/>
              <a:buFont typeface="Nunito Light"/>
              <a:buAutoNum type="arabicPeriod"/>
              <a:defRPr/>
            </a:lvl4pPr>
            <a:lvl5pPr lvl="4" algn="ctr" rtl="0">
              <a:lnSpc>
                <a:spcPct val="100000"/>
              </a:lnSpc>
              <a:spcBef>
                <a:spcPts val="0"/>
              </a:spcBef>
              <a:spcAft>
                <a:spcPts val="0"/>
              </a:spcAft>
              <a:buClr>
                <a:srgbClr val="E76A28"/>
              </a:buClr>
              <a:buSzPts val="1200"/>
              <a:buFont typeface="Nunito Light"/>
              <a:buAutoNum type="alphaLcPeriod"/>
              <a:defRPr/>
            </a:lvl5pPr>
            <a:lvl6pPr lvl="5" algn="ctr" rtl="0">
              <a:lnSpc>
                <a:spcPct val="100000"/>
              </a:lnSpc>
              <a:spcBef>
                <a:spcPts val="0"/>
              </a:spcBef>
              <a:spcAft>
                <a:spcPts val="0"/>
              </a:spcAft>
              <a:buClr>
                <a:srgbClr val="999999"/>
              </a:buClr>
              <a:buSzPts val="1200"/>
              <a:buFont typeface="Nunito Light"/>
              <a:buAutoNum type="romanLcPeriod"/>
              <a:defRPr/>
            </a:lvl6pPr>
            <a:lvl7pPr lvl="6" algn="ctr" rtl="0">
              <a:lnSpc>
                <a:spcPct val="100000"/>
              </a:lnSpc>
              <a:spcBef>
                <a:spcPts val="0"/>
              </a:spcBef>
              <a:spcAft>
                <a:spcPts val="0"/>
              </a:spcAft>
              <a:buClr>
                <a:srgbClr val="999999"/>
              </a:buClr>
              <a:buSzPts val="1200"/>
              <a:buFont typeface="Nunito Light"/>
              <a:buAutoNum type="arabicPeriod"/>
              <a:defRPr/>
            </a:lvl7pPr>
            <a:lvl8pPr lvl="7" algn="ctr" rtl="0">
              <a:lnSpc>
                <a:spcPct val="100000"/>
              </a:lnSpc>
              <a:spcBef>
                <a:spcPts val="0"/>
              </a:spcBef>
              <a:spcAft>
                <a:spcPts val="0"/>
              </a:spcAft>
              <a:buClr>
                <a:srgbClr val="999999"/>
              </a:buClr>
              <a:buSzPts val="1200"/>
              <a:buFont typeface="Nunito Light"/>
              <a:buAutoNum type="alphaLcPeriod"/>
              <a:defRPr/>
            </a:lvl8pPr>
            <a:lvl9pPr lvl="8" algn="ctr" rtl="0">
              <a:lnSpc>
                <a:spcPct val="100000"/>
              </a:lnSpc>
              <a:spcBef>
                <a:spcPts val="0"/>
              </a:spcBef>
              <a:spcAft>
                <a:spcPts val="0"/>
              </a:spcAft>
              <a:buClr>
                <a:srgbClr val="999999"/>
              </a:buClr>
              <a:buSzPts val="1200"/>
              <a:buFont typeface="Nunito Light"/>
              <a:buAutoNum type="romanLcPeriod"/>
              <a:defRPr/>
            </a:lvl9pPr>
          </a:lstStyle>
          <a:p>
            <a:endParaRPr/>
          </a:p>
        </p:txBody>
      </p:sp>
      <p:sp>
        <p:nvSpPr>
          <p:cNvPr id="48" name="Google Shape;48;p7"/>
          <p:cNvSpPr>
            <a:spLocks noGrp="1"/>
          </p:cNvSpPr>
          <p:nvPr>
            <p:ph type="pic" idx="2"/>
          </p:nvPr>
        </p:nvSpPr>
        <p:spPr>
          <a:xfrm>
            <a:off x="5479825" y="539500"/>
            <a:ext cx="2950800" cy="4064400"/>
          </a:xfrm>
          <a:prstGeom prst="rect">
            <a:avLst/>
          </a:prstGeom>
          <a:noFill/>
          <a:ln>
            <a:noFill/>
          </a:ln>
        </p:spPr>
      </p:sp>
      <p:grpSp>
        <p:nvGrpSpPr>
          <p:cNvPr id="49" name="Google Shape;49;p7"/>
          <p:cNvGrpSpPr/>
          <p:nvPr/>
        </p:nvGrpSpPr>
        <p:grpSpPr>
          <a:xfrm>
            <a:off x="7717675" y="3429300"/>
            <a:ext cx="1426200" cy="1714200"/>
            <a:chOff x="7717675" y="3429300"/>
            <a:chExt cx="1426200" cy="1714200"/>
          </a:xfrm>
        </p:grpSpPr>
        <p:sp>
          <p:nvSpPr>
            <p:cNvPr id="50" name="Google Shape;50;p7"/>
            <p:cNvSpPr/>
            <p:nvPr/>
          </p:nvSpPr>
          <p:spPr>
            <a:xfrm>
              <a:off x="8430775" y="4286400"/>
              <a:ext cx="713100" cy="8571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51" name="Google Shape;51;p7"/>
            <p:cNvSpPr/>
            <p:nvPr/>
          </p:nvSpPr>
          <p:spPr>
            <a:xfrm>
              <a:off x="8430775" y="3429300"/>
              <a:ext cx="713100" cy="8571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52" name="Google Shape;52;p7"/>
            <p:cNvSpPr/>
            <p:nvPr/>
          </p:nvSpPr>
          <p:spPr>
            <a:xfrm>
              <a:off x="7717675" y="4286400"/>
              <a:ext cx="713100" cy="8571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sp>
        <p:nvSpPr>
          <p:cNvPr id="53" name="Google Shape;53;p7"/>
          <p:cNvSpPr/>
          <p:nvPr/>
        </p:nvSpPr>
        <p:spPr>
          <a:xfrm>
            <a:off x="713225" y="539488"/>
            <a:ext cx="1449900" cy="160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54"/>
        <p:cNvGrpSpPr/>
        <p:nvPr/>
      </p:nvGrpSpPr>
      <p:grpSpPr>
        <a:xfrm>
          <a:off x="0" y="0"/>
          <a:ext cx="0" cy="0"/>
          <a:chOff x="0" y="0"/>
          <a:chExt cx="0" cy="0"/>
        </a:xfrm>
      </p:grpSpPr>
      <p:sp>
        <p:nvSpPr>
          <p:cNvPr id="55" name="Google Shape;55;p8"/>
          <p:cNvSpPr txBox="1">
            <a:spLocks noGrp="1"/>
          </p:cNvSpPr>
          <p:nvPr>
            <p:ph type="title"/>
          </p:nvPr>
        </p:nvSpPr>
        <p:spPr>
          <a:xfrm>
            <a:off x="2317950" y="1307100"/>
            <a:ext cx="4508100" cy="25293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4800"/>
              <a:buNone/>
              <a:defRPr sz="10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grpSp>
        <p:nvGrpSpPr>
          <p:cNvPr id="56" name="Google Shape;56;p8"/>
          <p:cNvGrpSpPr/>
          <p:nvPr/>
        </p:nvGrpSpPr>
        <p:grpSpPr>
          <a:xfrm>
            <a:off x="8424000" y="-4125"/>
            <a:ext cx="720300" cy="5143600"/>
            <a:chOff x="8424000" y="-4125"/>
            <a:chExt cx="720300" cy="5143600"/>
          </a:xfrm>
        </p:grpSpPr>
        <p:grpSp>
          <p:nvGrpSpPr>
            <p:cNvPr id="57" name="Google Shape;57;p8"/>
            <p:cNvGrpSpPr/>
            <p:nvPr/>
          </p:nvGrpSpPr>
          <p:grpSpPr>
            <a:xfrm>
              <a:off x="8584500" y="-4125"/>
              <a:ext cx="559800" cy="5143600"/>
              <a:chOff x="8584500" y="-4125"/>
              <a:chExt cx="559800" cy="5143600"/>
            </a:xfrm>
          </p:grpSpPr>
          <p:sp>
            <p:nvSpPr>
              <p:cNvPr id="58" name="Google Shape;58;p8"/>
              <p:cNvSpPr/>
              <p:nvPr/>
            </p:nvSpPr>
            <p:spPr>
              <a:xfrm>
                <a:off x="8584500" y="-4125"/>
                <a:ext cx="559800" cy="17145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59" name="Google Shape;59;p8"/>
              <p:cNvSpPr/>
              <p:nvPr/>
            </p:nvSpPr>
            <p:spPr>
              <a:xfrm>
                <a:off x="8584500" y="1710575"/>
                <a:ext cx="559800" cy="17145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60" name="Google Shape;60;p8"/>
              <p:cNvSpPr/>
              <p:nvPr/>
            </p:nvSpPr>
            <p:spPr>
              <a:xfrm>
                <a:off x="8584500" y="3424975"/>
                <a:ext cx="559800" cy="17145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sp>
          <p:nvSpPr>
            <p:cNvPr id="61" name="Google Shape;61;p8"/>
            <p:cNvSpPr/>
            <p:nvPr/>
          </p:nvSpPr>
          <p:spPr>
            <a:xfrm rot="5400000">
              <a:off x="5934900" y="2489132"/>
              <a:ext cx="5138700" cy="160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sp>
        <p:nvSpPr>
          <p:cNvPr id="62" name="Google Shape;62;p8"/>
          <p:cNvSpPr/>
          <p:nvPr/>
        </p:nvSpPr>
        <p:spPr>
          <a:xfrm>
            <a:off x="713225" y="274663"/>
            <a:ext cx="1449900" cy="160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3"/>
        <p:cNvGrpSpPr/>
        <p:nvPr/>
      </p:nvGrpSpPr>
      <p:grpSpPr>
        <a:xfrm>
          <a:off x="0" y="0"/>
          <a:ext cx="0" cy="0"/>
          <a:chOff x="0" y="0"/>
          <a:chExt cx="0" cy="0"/>
        </a:xfrm>
      </p:grpSpPr>
      <p:sp>
        <p:nvSpPr>
          <p:cNvPr id="64" name="Google Shape;64;p9"/>
          <p:cNvSpPr txBox="1">
            <a:spLocks noGrp="1"/>
          </p:cNvSpPr>
          <p:nvPr>
            <p:ph type="title"/>
          </p:nvPr>
        </p:nvSpPr>
        <p:spPr>
          <a:xfrm>
            <a:off x="2135550" y="1189100"/>
            <a:ext cx="4872900" cy="19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150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65" name="Google Shape;65;p9"/>
          <p:cNvSpPr txBox="1">
            <a:spLocks noGrp="1"/>
          </p:cNvSpPr>
          <p:nvPr>
            <p:ph type="subTitle" idx="1"/>
          </p:nvPr>
        </p:nvSpPr>
        <p:spPr>
          <a:xfrm>
            <a:off x="2135550" y="3153500"/>
            <a:ext cx="4872900" cy="67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grpSp>
        <p:nvGrpSpPr>
          <p:cNvPr id="66" name="Google Shape;66;p9"/>
          <p:cNvGrpSpPr/>
          <p:nvPr/>
        </p:nvGrpSpPr>
        <p:grpSpPr>
          <a:xfrm>
            <a:off x="7717675" y="3429300"/>
            <a:ext cx="1426200" cy="1714200"/>
            <a:chOff x="7717675" y="3429300"/>
            <a:chExt cx="1426200" cy="1714200"/>
          </a:xfrm>
        </p:grpSpPr>
        <p:sp>
          <p:nvSpPr>
            <p:cNvPr id="67" name="Google Shape;67;p9"/>
            <p:cNvSpPr/>
            <p:nvPr/>
          </p:nvSpPr>
          <p:spPr>
            <a:xfrm>
              <a:off x="8430775" y="4286400"/>
              <a:ext cx="713100" cy="8571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68" name="Google Shape;68;p9"/>
            <p:cNvSpPr/>
            <p:nvPr/>
          </p:nvSpPr>
          <p:spPr>
            <a:xfrm>
              <a:off x="8430775" y="3429300"/>
              <a:ext cx="713100" cy="8571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69" name="Google Shape;69;p9"/>
            <p:cNvSpPr/>
            <p:nvPr/>
          </p:nvSpPr>
          <p:spPr>
            <a:xfrm>
              <a:off x="7717675" y="4286400"/>
              <a:ext cx="713100" cy="8571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sp>
        <p:nvSpPr>
          <p:cNvPr id="70" name="Google Shape;70;p9"/>
          <p:cNvSpPr/>
          <p:nvPr/>
        </p:nvSpPr>
        <p:spPr>
          <a:xfrm>
            <a:off x="713225" y="539488"/>
            <a:ext cx="1449900" cy="160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1"/>
        <p:cNvGrpSpPr/>
        <p:nvPr/>
      </p:nvGrpSpPr>
      <p:grpSpPr>
        <a:xfrm>
          <a:off x="0" y="0"/>
          <a:ext cx="0" cy="0"/>
          <a:chOff x="0" y="0"/>
          <a:chExt cx="0" cy="0"/>
        </a:xfrm>
      </p:grpSpPr>
      <p:sp>
        <p:nvSpPr>
          <p:cNvPr id="72" name="Google Shape;72;p10"/>
          <p:cNvSpPr>
            <a:spLocks noGrp="1"/>
          </p:cNvSpPr>
          <p:nvPr>
            <p:ph type="pic" idx="2"/>
          </p:nvPr>
        </p:nvSpPr>
        <p:spPr>
          <a:xfrm>
            <a:off x="0" y="0"/>
            <a:ext cx="9144000" cy="5143500"/>
          </a:xfrm>
          <a:prstGeom prst="rect">
            <a:avLst/>
          </a:prstGeom>
          <a:noFill/>
          <a:ln>
            <a:noFill/>
          </a:ln>
        </p:spPr>
      </p:sp>
      <p:sp>
        <p:nvSpPr>
          <p:cNvPr id="73" name="Google Shape;73;p10"/>
          <p:cNvSpPr txBox="1">
            <a:spLocks noGrp="1"/>
          </p:cNvSpPr>
          <p:nvPr>
            <p:ph type="title"/>
          </p:nvPr>
        </p:nvSpPr>
        <p:spPr>
          <a:xfrm>
            <a:off x="720000" y="4014450"/>
            <a:ext cx="7704000" cy="572700"/>
          </a:xfrm>
          <a:prstGeom prst="rect">
            <a:avLst/>
          </a:prstGeom>
          <a:solidFill>
            <a:schemeClr val="accent2"/>
          </a:solidFill>
        </p:spPr>
        <p:txBody>
          <a:bodyPr spcFirstLastPara="1" wrap="square" lIns="91425" tIns="91425" rIns="91425" bIns="91425" anchor="t" anchorCtr="0">
            <a:noAutofit/>
          </a:bodyPr>
          <a:lstStyle>
            <a:lvl1pPr lvl="0" algn="ctr" rtl="0">
              <a:spcBef>
                <a:spcPts val="0"/>
              </a:spcBef>
              <a:spcAft>
                <a:spcPts val="0"/>
              </a:spcAft>
              <a:buSzPts val="3000"/>
              <a:buNone/>
              <a:defRPr>
                <a:solidFill>
                  <a:schemeClr val="lt1"/>
                </a:solidFill>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74"/>
        <p:cNvGrpSpPr/>
        <p:nvPr/>
      </p:nvGrpSpPr>
      <p:grpSpPr>
        <a:xfrm>
          <a:off x="0" y="0"/>
          <a:ext cx="0" cy="0"/>
          <a:chOff x="0" y="0"/>
          <a:chExt cx="0" cy="0"/>
        </a:xfrm>
      </p:grpSpPr>
      <p:sp>
        <p:nvSpPr>
          <p:cNvPr id="75" name="Google Shape;75;p11"/>
          <p:cNvSpPr txBox="1">
            <a:spLocks noGrp="1"/>
          </p:cNvSpPr>
          <p:nvPr>
            <p:ph type="title" hasCustomPrompt="1"/>
          </p:nvPr>
        </p:nvSpPr>
        <p:spPr>
          <a:xfrm>
            <a:off x="2617600" y="2118550"/>
            <a:ext cx="3908700" cy="1017300"/>
          </a:xfrm>
          <a:prstGeom prst="rect">
            <a:avLst/>
          </a:prstGeom>
        </p:spPr>
        <p:txBody>
          <a:bodyPr spcFirstLastPara="1" wrap="square" lIns="91425" tIns="91425" rIns="91425" bIns="91425" anchor="b" anchorCtr="0">
            <a:noAutofit/>
          </a:bodyPr>
          <a:lstStyle>
            <a:lvl1pPr lvl="0" algn="ctr">
              <a:spcBef>
                <a:spcPts val="0"/>
              </a:spcBef>
              <a:spcAft>
                <a:spcPts val="0"/>
              </a:spcAft>
              <a:buSzPts val="9600"/>
              <a:buNone/>
              <a:defRPr sz="60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76" name="Google Shape;76;p11"/>
          <p:cNvSpPr txBox="1">
            <a:spLocks noGrp="1"/>
          </p:cNvSpPr>
          <p:nvPr>
            <p:ph type="subTitle" idx="1"/>
          </p:nvPr>
        </p:nvSpPr>
        <p:spPr>
          <a:xfrm>
            <a:off x="2817525" y="3212000"/>
            <a:ext cx="3509100" cy="417300"/>
          </a:xfrm>
          <a:prstGeom prst="rect">
            <a:avLst/>
          </a:prstGeom>
          <a:solidFill>
            <a:schemeClr val="dk2"/>
          </a:solidFill>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77"/>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Raleway ExtraBold"/>
              <a:buNone/>
              <a:defRPr sz="3000">
                <a:solidFill>
                  <a:schemeClr val="dk1"/>
                </a:solidFill>
                <a:latin typeface="Raleway ExtraBold"/>
                <a:ea typeface="Raleway ExtraBold"/>
                <a:cs typeface="Raleway ExtraBold"/>
                <a:sym typeface="Raleway ExtraBold"/>
              </a:defRPr>
            </a:lvl1pPr>
            <a:lvl2pPr lvl="1" rtl="0">
              <a:spcBef>
                <a:spcPts val="0"/>
              </a:spcBef>
              <a:spcAft>
                <a:spcPts val="0"/>
              </a:spcAft>
              <a:buClr>
                <a:schemeClr val="dk1"/>
              </a:buClr>
              <a:buSzPts val="3000"/>
              <a:buFont typeface="Raleway ExtraBold"/>
              <a:buNone/>
              <a:defRPr sz="3000">
                <a:solidFill>
                  <a:schemeClr val="dk1"/>
                </a:solidFill>
                <a:latin typeface="Raleway ExtraBold"/>
                <a:ea typeface="Raleway ExtraBold"/>
                <a:cs typeface="Raleway ExtraBold"/>
                <a:sym typeface="Raleway ExtraBold"/>
              </a:defRPr>
            </a:lvl2pPr>
            <a:lvl3pPr lvl="2" rtl="0">
              <a:spcBef>
                <a:spcPts val="0"/>
              </a:spcBef>
              <a:spcAft>
                <a:spcPts val="0"/>
              </a:spcAft>
              <a:buClr>
                <a:schemeClr val="dk1"/>
              </a:buClr>
              <a:buSzPts val="3000"/>
              <a:buFont typeface="Raleway ExtraBold"/>
              <a:buNone/>
              <a:defRPr sz="3000">
                <a:solidFill>
                  <a:schemeClr val="dk1"/>
                </a:solidFill>
                <a:latin typeface="Raleway ExtraBold"/>
                <a:ea typeface="Raleway ExtraBold"/>
                <a:cs typeface="Raleway ExtraBold"/>
                <a:sym typeface="Raleway ExtraBold"/>
              </a:defRPr>
            </a:lvl3pPr>
            <a:lvl4pPr lvl="3" rtl="0">
              <a:spcBef>
                <a:spcPts val="0"/>
              </a:spcBef>
              <a:spcAft>
                <a:spcPts val="0"/>
              </a:spcAft>
              <a:buClr>
                <a:schemeClr val="dk1"/>
              </a:buClr>
              <a:buSzPts val="3000"/>
              <a:buFont typeface="Raleway ExtraBold"/>
              <a:buNone/>
              <a:defRPr sz="3000">
                <a:solidFill>
                  <a:schemeClr val="dk1"/>
                </a:solidFill>
                <a:latin typeface="Raleway ExtraBold"/>
                <a:ea typeface="Raleway ExtraBold"/>
                <a:cs typeface="Raleway ExtraBold"/>
                <a:sym typeface="Raleway ExtraBold"/>
              </a:defRPr>
            </a:lvl4pPr>
            <a:lvl5pPr lvl="4" rtl="0">
              <a:spcBef>
                <a:spcPts val="0"/>
              </a:spcBef>
              <a:spcAft>
                <a:spcPts val="0"/>
              </a:spcAft>
              <a:buClr>
                <a:schemeClr val="dk1"/>
              </a:buClr>
              <a:buSzPts val="3000"/>
              <a:buFont typeface="Raleway ExtraBold"/>
              <a:buNone/>
              <a:defRPr sz="3000">
                <a:solidFill>
                  <a:schemeClr val="dk1"/>
                </a:solidFill>
                <a:latin typeface="Raleway ExtraBold"/>
                <a:ea typeface="Raleway ExtraBold"/>
                <a:cs typeface="Raleway ExtraBold"/>
                <a:sym typeface="Raleway ExtraBold"/>
              </a:defRPr>
            </a:lvl5pPr>
            <a:lvl6pPr lvl="5" rtl="0">
              <a:spcBef>
                <a:spcPts val="0"/>
              </a:spcBef>
              <a:spcAft>
                <a:spcPts val="0"/>
              </a:spcAft>
              <a:buClr>
                <a:schemeClr val="dk1"/>
              </a:buClr>
              <a:buSzPts val="3000"/>
              <a:buFont typeface="Raleway ExtraBold"/>
              <a:buNone/>
              <a:defRPr sz="3000">
                <a:solidFill>
                  <a:schemeClr val="dk1"/>
                </a:solidFill>
                <a:latin typeface="Raleway ExtraBold"/>
                <a:ea typeface="Raleway ExtraBold"/>
                <a:cs typeface="Raleway ExtraBold"/>
                <a:sym typeface="Raleway ExtraBold"/>
              </a:defRPr>
            </a:lvl6pPr>
            <a:lvl7pPr lvl="6" rtl="0">
              <a:spcBef>
                <a:spcPts val="0"/>
              </a:spcBef>
              <a:spcAft>
                <a:spcPts val="0"/>
              </a:spcAft>
              <a:buClr>
                <a:schemeClr val="dk1"/>
              </a:buClr>
              <a:buSzPts val="3000"/>
              <a:buFont typeface="Raleway ExtraBold"/>
              <a:buNone/>
              <a:defRPr sz="3000">
                <a:solidFill>
                  <a:schemeClr val="dk1"/>
                </a:solidFill>
                <a:latin typeface="Raleway ExtraBold"/>
                <a:ea typeface="Raleway ExtraBold"/>
                <a:cs typeface="Raleway ExtraBold"/>
                <a:sym typeface="Raleway ExtraBold"/>
              </a:defRPr>
            </a:lvl7pPr>
            <a:lvl8pPr lvl="7" rtl="0">
              <a:spcBef>
                <a:spcPts val="0"/>
              </a:spcBef>
              <a:spcAft>
                <a:spcPts val="0"/>
              </a:spcAft>
              <a:buClr>
                <a:schemeClr val="dk1"/>
              </a:buClr>
              <a:buSzPts val="3000"/>
              <a:buFont typeface="Raleway ExtraBold"/>
              <a:buNone/>
              <a:defRPr sz="3000">
                <a:solidFill>
                  <a:schemeClr val="dk1"/>
                </a:solidFill>
                <a:latin typeface="Raleway ExtraBold"/>
                <a:ea typeface="Raleway ExtraBold"/>
                <a:cs typeface="Raleway ExtraBold"/>
                <a:sym typeface="Raleway ExtraBold"/>
              </a:defRPr>
            </a:lvl8pPr>
            <a:lvl9pPr lvl="8" rtl="0">
              <a:spcBef>
                <a:spcPts val="0"/>
              </a:spcBef>
              <a:spcAft>
                <a:spcPts val="0"/>
              </a:spcAft>
              <a:buClr>
                <a:schemeClr val="dk1"/>
              </a:buClr>
              <a:buSzPts val="3000"/>
              <a:buFont typeface="Raleway ExtraBold"/>
              <a:buNone/>
              <a:defRPr sz="3000">
                <a:solidFill>
                  <a:schemeClr val="dk1"/>
                </a:solidFill>
                <a:latin typeface="Raleway ExtraBold"/>
                <a:ea typeface="Raleway ExtraBold"/>
                <a:cs typeface="Raleway ExtraBold"/>
                <a:sym typeface="Raleway ExtraBold"/>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Raleway Medium"/>
              <a:buChar char="●"/>
              <a:defRPr sz="1200">
                <a:solidFill>
                  <a:schemeClr val="dk1"/>
                </a:solidFill>
                <a:latin typeface="Raleway Medium"/>
                <a:ea typeface="Raleway Medium"/>
                <a:cs typeface="Raleway Medium"/>
                <a:sym typeface="Raleway Medium"/>
              </a:defRPr>
            </a:lvl1pPr>
            <a:lvl2pPr marL="914400" lvl="1" indent="-304800">
              <a:lnSpc>
                <a:spcPct val="100000"/>
              </a:lnSpc>
              <a:spcBef>
                <a:spcPts val="0"/>
              </a:spcBef>
              <a:spcAft>
                <a:spcPts val="0"/>
              </a:spcAft>
              <a:buClr>
                <a:schemeClr val="dk1"/>
              </a:buClr>
              <a:buSzPts val="1200"/>
              <a:buFont typeface="Raleway Medium"/>
              <a:buChar char="○"/>
              <a:defRPr sz="1200">
                <a:solidFill>
                  <a:schemeClr val="dk1"/>
                </a:solidFill>
                <a:latin typeface="Raleway Medium"/>
                <a:ea typeface="Raleway Medium"/>
                <a:cs typeface="Raleway Medium"/>
                <a:sym typeface="Raleway Medium"/>
              </a:defRPr>
            </a:lvl2pPr>
            <a:lvl3pPr marL="1371600" lvl="2" indent="-304800">
              <a:lnSpc>
                <a:spcPct val="100000"/>
              </a:lnSpc>
              <a:spcBef>
                <a:spcPts val="0"/>
              </a:spcBef>
              <a:spcAft>
                <a:spcPts val="0"/>
              </a:spcAft>
              <a:buClr>
                <a:schemeClr val="dk1"/>
              </a:buClr>
              <a:buSzPts val="1200"/>
              <a:buFont typeface="Raleway Medium"/>
              <a:buChar char="■"/>
              <a:defRPr sz="1200">
                <a:solidFill>
                  <a:schemeClr val="dk1"/>
                </a:solidFill>
                <a:latin typeface="Raleway Medium"/>
                <a:ea typeface="Raleway Medium"/>
                <a:cs typeface="Raleway Medium"/>
                <a:sym typeface="Raleway Medium"/>
              </a:defRPr>
            </a:lvl3pPr>
            <a:lvl4pPr marL="1828800" lvl="3" indent="-304800">
              <a:lnSpc>
                <a:spcPct val="100000"/>
              </a:lnSpc>
              <a:spcBef>
                <a:spcPts val="0"/>
              </a:spcBef>
              <a:spcAft>
                <a:spcPts val="0"/>
              </a:spcAft>
              <a:buClr>
                <a:schemeClr val="dk1"/>
              </a:buClr>
              <a:buSzPts val="1200"/>
              <a:buFont typeface="Raleway Medium"/>
              <a:buChar char="●"/>
              <a:defRPr sz="1200">
                <a:solidFill>
                  <a:schemeClr val="dk1"/>
                </a:solidFill>
                <a:latin typeface="Raleway Medium"/>
                <a:ea typeface="Raleway Medium"/>
                <a:cs typeface="Raleway Medium"/>
                <a:sym typeface="Raleway Medium"/>
              </a:defRPr>
            </a:lvl4pPr>
            <a:lvl5pPr marL="2286000" lvl="4" indent="-304800">
              <a:lnSpc>
                <a:spcPct val="100000"/>
              </a:lnSpc>
              <a:spcBef>
                <a:spcPts val="0"/>
              </a:spcBef>
              <a:spcAft>
                <a:spcPts val="0"/>
              </a:spcAft>
              <a:buClr>
                <a:schemeClr val="dk1"/>
              </a:buClr>
              <a:buSzPts val="1200"/>
              <a:buFont typeface="Raleway Medium"/>
              <a:buChar char="○"/>
              <a:defRPr sz="1200">
                <a:solidFill>
                  <a:schemeClr val="dk1"/>
                </a:solidFill>
                <a:latin typeface="Raleway Medium"/>
                <a:ea typeface="Raleway Medium"/>
                <a:cs typeface="Raleway Medium"/>
                <a:sym typeface="Raleway Medium"/>
              </a:defRPr>
            </a:lvl5pPr>
            <a:lvl6pPr marL="2743200" lvl="5" indent="-304800">
              <a:lnSpc>
                <a:spcPct val="100000"/>
              </a:lnSpc>
              <a:spcBef>
                <a:spcPts val="0"/>
              </a:spcBef>
              <a:spcAft>
                <a:spcPts val="0"/>
              </a:spcAft>
              <a:buClr>
                <a:schemeClr val="dk1"/>
              </a:buClr>
              <a:buSzPts val="1200"/>
              <a:buFont typeface="Raleway Medium"/>
              <a:buChar char="■"/>
              <a:defRPr sz="1200">
                <a:solidFill>
                  <a:schemeClr val="dk1"/>
                </a:solidFill>
                <a:latin typeface="Raleway Medium"/>
                <a:ea typeface="Raleway Medium"/>
                <a:cs typeface="Raleway Medium"/>
                <a:sym typeface="Raleway Medium"/>
              </a:defRPr>
            </a:lvl6pPr>
            <a:lvl7pPr marL="3200400" lvl="6" indent="-304800">
              <a:lnSpc>
                <a:spcPct val="100000"/>
              </a:lnSpc>
              <a:spcBef>
                <a:spcPts val="0"/>
              </a:spcBef>
              <a:spcAft>
                <a:spcPts val="0"/>
              </a:spcAft>
              <a:buClr>
                <a:schemeClr val="dk1"/>
              </a:buClr>
              <a:buSzPts val="1200"/>
              <a:buFont typeface="Raleway Medium"/>
              <a:buChar char="●"/>
              <a:defRPr sz="1200">
                <a:solidFill>
                  <a:schemeClr val="dk1"/>
                </a:solidFill>
                <a:latin typeface="Raleway Medium"/>
                <a:ea typeface="Raleway Medium"/>
                <a:cs typeface="Raleway Medium"/>
                <a:sym typeface="Raleway Medium"/>
              </a:defRPr>
            </a:lvl7pPr>
            <a:lvl8pPr marL="3657600" lvl="7" indent="-304800">
              <a:lnSpc>
                <a:spcPct val="100000"/>
              </a:lnSpc>
              <a:spcBef>
                <a:spcPts val="0"/>
              </a:spcBef>
              <a:spcAft>
                <a:spcPts val="0"/>
              </a:spcAft>
              <a:buClr>
                <a:schemeClr val="dk1"/>
              </a:buClr>
              <a:buSzPts val="1200"/>
              <a:buFont typeface="Raleway Medium"/>
              <a:buChar char="○"/>
              <a:defRPr sz="1200">
                <a:solidFill>
                  <a:schemeClr val="dk1"/>
                </a:solidFill>
                <a:latin typeface="Raleway Medium"/>
                <a:ea typeface="Raleway Medium"/>
                <a:cs typeface="Raleway Medium"/>
                <a:sym typeface="Raleway Medium"/>
              </a:defRPr>
            </a:lvl8pPr>
            <a:lvl9pPr marL="4114800" lvl="8" indent="-304800">
              <a:lnSpc>
                <a:spcPct val="100000"/>
              </a:lnSpc>
              <a:spcBef>
                <a:spcPts val="0"/>
              </a:spcBef>
              <a:spcAft>
                <a:spcPts val="0"/>
              </a:spcAft>
              <a:buClr>
                <a:schemeClr val="dk1"/>
              </a:buClr>
              <a:buSzPts val="1200"/>
              <a:buFont typeface="Raleway Medium"/>
              <a:buChar char="■"/>
              <a:defRPr sz="1200">
                <a:solidFill>
                  <a:schemeClr val="dk1"/>
                </a:solidFill>
                <a:latin typeface="Raleway Medium"/>
                <a:ea typeface="Raleway Medium"/>
                <a:cs typeface="Raleway Medium"/>
                <a:sym typeface="Raleway Medium"/>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60" r:id="rId10"/>
    <p:sldLayoutId id="2147483663" r:id="rId11"/>
    <p:sldLayoutId id="2147483664" r:id="rId12"/>
    <p:sldLayoutId id="2147483665" r:id="rId13"/>
    <p:sldLayoutId id="2147483666" r:id="rId14"/>
    <p:sldLayoutId id="2147483667" r:id="rId15"/>
    <p:sldLayoutId id="2147483669" r:id="rId16"/>
    <p:sldLayoutId id="2147483670" r:id="rId17"/>
    <p:sldLayoutId id="2147483672" r:id="rId18"/>
    <p:sldLayoutId id="2147483674" r:id="rId19"/>
    <p:sldLayoutId id="2147483675" r:id="rId20"/>
    <p:sldLayoutId id="2147483680" r:id="rId2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rgbClr val="0E2A47"/>
        </a:solidFill>
        <a:effectLst/>
      </p:bgPr>
    </p:bg>
    <p:spTree>
      <p:nvGrpSpPr>
        <p:cNvPr id="1" name="Shape 267"/>
        <p:cNvGrpSpPr/>
        <p:nvPr/>
      </p:nvGrpSpPr>
      <p:grpSpPr>
        <a:xfrm>
          <a:off x="0" y="0"/>
          <a:ext cx="0" cy="0"/>
          <a:chOff x="0" y="0"/>
          <a:chExt cx="0" cy="0"/>
        </a:xfrm>
      </p:grpSpPr>
      <p:sp>
        <p:nvSpPr>
          <p:cNvPr id="268" name="Google Shape;268;p30"/>
          <p:cNvSpPr txBox="1">
            <a:spLocks noGrp="1"/>
          </p:cNvSpPr>
          <p:nvPr>
            <p:ph type="title"/>
          </p:nvPr>
        </p:nvSpPr>
        <p:spPr>
          <a:xfrm>
            <a:off x="1068100" y="933450"/>
            <a:ext cx="7047300" cy="482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269" name="Google Shape;269;p30"/>
          <p:cNvSpPr txBox="1">
            <a:spLocks noGrp="1"/>
          </p:cNvSpPr>
          <p:nvPr>
            <p:ph type="body" idx="1"/>
          </p:nvPr>
        </p:nvSpPr>
        <p:spPr>
          <a:xfrm>
            <a:off x="1068100" y="1695450"/>
            <a:ext cx="7047300" cy="2502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cSld>
  <p:clrMap bg1="lt1" tx1="dk1" bg2="dk2" tx2="lt2" accent1="accent1" accent2="accent2" accent3="accent3" accent4="accent4" accent5="accent5" accent6="accent6" hlink="hlink" folHlink="folHlink"/>
  <p:sldLayoutIdLst>
    <p:sldLayoutId id="2147483676"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7.xml"/><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8.xml"/><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9.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3" Type="http://schemas.openxmlformats.org/officeDocument/2006/relationships/hyperlink" Target="https://docs.google.com/spreadsheets/d/1RQbUcYYLzIpyDi-f1cWdFkG0rhp2fhItrFcDkf4kDco/copy#gid=1848306791" TargetMode="External"/><Relationship Id="rId2" Type="http://schemas.openxmlformats.org/officeDocument/2006/relationships/notesSlide" Target="../notesSlides/notesSlide22.xml"/><Relationship Id="rId1" Type="http://schemas.openxmlformats.org/officeDocument/2006/relationships/slideLayout" Target="../slideLayouts/slideLayout18.xml"/><Relationship Id="rId4" Type="http://schemas.openxmlformats.org/officeDocument/2006/relationships/image" Target="../media/image6.png"/></Relationships>
</file>

<file path=ppt/slides/_rels/slide23.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1.xml"/></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0.xml"/><Relationship Id="rId1" Type="http://schemas.openxmlformats.org/officeDocument/2006/relationships/slideLayout" Target="../slideLayouts/slideLayout12.xml"/><Relationship Id="rId4" Type="http://schemas.openxmlformats.org/officeDocument/2006/relationships/image" Target="../media/image1.jpg"/></Relationships>
</file>

<file path=ppt/slides/_rels/slide31.xml.rels><?xml version="1.0" encoding="UTF-8" standalone="yes"?>
<Relationships xmlns="http://schemas.openxmlformats.org/package/2006/relationships"><Relationship Id="rId3" Type="http://schemas.openxmlformats.org/officeDocument/2006/relationships/hyperlink" Target="https://irp-cdn.multiscreensite.com/" TargetMode="External"/><Relationship Id="rId2" Type="http://schemas.openxmlformats.org/officeDocument/2006/relationships/notesSlide" Target="../notesSlides/notesSlide31.xml"/><Relationship Id="rId1" Type="http://schemas.openxmlformats.org/officeDocument/2006/relationships/slideLayout" Target="../slideLayouts/slideLayout12.xml"/><Relationship Id="rId6" Type="http://schemas.openxmlformats.org/officeDocument/2006/relationships/hyperlink" Target="https://juradybydu.files.wordpress.com/2014/07/introduction-to-foodservice.pdf" TargetMode="External"/><Relationship Id="rId5" Type="http://schemas.openxmlformats.org/officeDocument/2006/relationships/hyperlink" Target="https://books.google.com.pk/books/about/Start_Your_Own_Food_Truck_Business.html?id=nAL3BwAAQBAJ&amp;redir_esc=y" TargetMode="External"/><Relationship Id="rId4" Type="http://schemas.openxmlformats.org/officeDocument/2006/relationships/hyperlink" Target="https://www.diva-portal.org/smash/get/diva2:999931/FULLTEXT01.pdf" TargetMode="External"/></Relationships>
</file>

<file path=ppt/slides/_rels/slide3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32.xml"/><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8.xml"/><Relationship Id="rId1" Type="http://schemas.openxmlformats.org/officeDocument/2006/relationships/slideLayout" Target="../slideLayouts/slideLayout12.xml"/><Relationship Id="rId4" Type="http://schemas.openxmlformats.org/officeDocument/2006/relationships/image" Target="../media/image1.jp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grpSp>
        <p:nvGrpSpPr>
          <p:cNvPr id="277" name="Google Shape;277;p33"/>
          <p:cNvGrpSpPr/>
          <p:nvPr/>
        </p:nvGrpSpPr>
        <p:grpSpPr>
          <a:xfrm>
            <a:off x="7468800" y="2138"/>
            <a:ext cx="1675200" cy="5139225"/>
            <a:chOff x="7468800" y="0"/>
            <a:chExt cx="1675200" cy="5139225"/>
          </a:xfrm>
        </p:grpSpPr>
        <p:grpSp>
          <p:nvGrpSpPr>
            <p:cNvPr id="278" name="Google Shape;278;p33"/>
            <p:cNvGrpSpPr/>
            <p:nvPr/>
          </p:nvGrpSpPr>
          <p:grpSpPr>
            <a:xfrm>
              <a:off x="7468800" y="0"/>
              <a:ext cx="1675200" cy="5139225"/>
              <a:chOff x="7468800" y="0"/>
              <a:chExt cx="1675200" cy="5139225"/>
            </a:xfrm>
          </p:grpSpPr>
          <p:sp>
            <p:nvSpPr>
              <p:cNvPr id="279" name="Google Shape;279;p33"/>
              <p:cNvSpPr/>
              <p:nvPr/>
            </p:nvSpPr>
            <p:spPr>
              <a:xfrm>
                <a:off x="7468800" y="3464996"/>
                <a:ext cx="1675200" cy="8169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80" name="Google Shape;280;p33"/>
              <p:cNvSpPr/>
              <p:nvPr/>
            </p:nvSpPr>
            <p:spPr>
              <a:xfrm>
                <a:off x="7468800" y="4282125"/>
                <a:ext cx="1675200" cy="8571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81" name="Google Shape;281;p33"/>
              <p:cNvSpPr/>
              <p:nvPr/>
            </p:nvSpPr>
            <p:spPr>
              <a:xfrm>
                <a:off x="7468800" y="2647875"/>
                <a:ext cx="1675200" cy="8169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82" name="Google Shape;282;p33"/>
              <p:cNvSpPr/>
              <p:nvPr/>
            </p:nvSpPr>
            <p:spPr>
              <a:xfrm rot="10800000" flipH="1">
                <a:off x="7468800" y="857329"/>
                <a:ext cx="1675200" cy="8169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83" name="Google Shape;283;p33"/>
              <p:cNvSpPr/>
              <p:nvPr/>
            </p:nvSpPr>
            <p:spPr>
              <a:xfrm rot="10800000" flipH="1">
                <a:off x="7468800" y="0"/>
                <a:ext cx="1675200" cy="8571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84" name="Google Shape;284;p33"/>
              <p:cNvSpPr/>
              <p:nvPr/>
            </p:nvSpPr>
            <p:spPr>
              <a:xfrm rot="10800000" flipH="1">
                <a:off x="7468800" y="1674450"/>
                <a:ext cx="1675200" cy="8169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sp>
          <p:nvSpPr>
            <p:cNvPr id="285" name="Google Shape;285;p33"/>
            <p:cNvSpPr/>
            <p:nvPr/>
          </p:nvSpPr>
          <p:spPr>
            <a:xfrm>
              <a:off x="7468800" y="2491500"/>
              <a:ext cx="1675200" cy="160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Open Sans"/>
                  <a:ea typeface="Open Sans"/>
                  <a:cs typeface="Open Sans"/>
                  <a:sym typeface="Open Sans"/>
                </a:rPr>
                <a:t> </a:t>
              </a:r>
              <a:endParaRPr>
                <a:latin typeface="Open Sans"/>
                <a:ea typeface="Open Sans"/>
                <a:cs typeface="Open Sans"/>
                <a:sym typeface="Open Sans"/>
              </a:endParaRPr>
            </a:p>
          </p:txBody>
        </p:sp>
      </p:grpSp>
      <p:sp>
        <p:nvSpPr>
          <p:cNvPr id="286" name="Google Shape;286;p33"/>
          <p:cNvSpPr txBox="1">
            <a:spLocks noGrp="1"/>
          </p:cNvSpPr>
          <p:nvPr>
            <p:ph type="ctrTitle"/>
          </p:nvPr>
        </p:nvSpPr>
        <p:spPr>
          <a:xfrm>
            <a:off x="713225" y="1506650"/>
            <a:ext cx="6651600" cy="1562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DESI FOOD ON WHEELS</a:t>
            </a:r>
            <a:endParaRPr dirty="0"/>
          </a:p>
        </p:txBody>
      </p:sp>
      <p:sp>
        <p:nvSpPr>
          <p:cNvPr id="287" name="Google Shape;287;p33"/>
          <p:cNvSpPr txBox="1">
            <a:spLocks noGrp="1"/>
          </p:cNvSpPr>
          <p:nvPr>
            <p:ph type="subTitle" idx="1"/>
          </p:nvPr>
        </p:nvSpPr>
        <p:spPr>
          <a:xfrm>
            <a:off x="713225" y="3449750"/>
            <a:ext cx="3926400" cy="816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STATIC FOOD POINT</a:t>
            </a:r>
          </a:p>
          <a:p>
            <a:pPr marL="0" lvl="0" indent="0" algn="l" rtl="0">
              <a:spcBef>
                <a:spcPts val="0"/>
              </a:spcBef>
              <a:spcAft>
                <a:spcPts val="0"/>
              </a:spcAft>
              <a:buNone/>
            </a:pPr>
            <a:r>
              <a:rPr lang="en-US" dirty="0"/>
              <a:t>DESI FOOD ON WHEELS</a:t>
            </a:r>
          </a:p>
          <a:p>
            <a:pPr marL="0" lvl="0" indent="0" algn="l" rtl="0">
              <a:spcBef>
                <a:spcPts val="0"/>
              </a:spcBef>
              <a:spcAft>
                <a:spcPts val="0"/>
              </a:spcAft>
              <a:buNone/>
            </a:pPr>
            <a:endParaRPr dirty="0"/>
          </a:p>
        </p:txBody>
      </p:sp>
      <p:sp>
        <p:nvSpPr>
          <p:cNvPr id="288" name="Google Shape;288;p33"/>
          <p:cNvSpPr/>
          <p:nvPr/>
        </p:nvSpPr>
        <p:spPr>
          <a:xfrm>
            <a:off x="713225" y="773013"/>
            <a:ext cx="1449900" cy="160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24"/>
        <p:cNvGrpSpPr/>
        <p:nvPr/>
      </p:nvGrpSpPr>
      <p:grpSpPr>
        <a:xfrm>
          <a:off x="0" y="0"/>
          <a:ext cx="0" cy="0"/>
          <a:chOff x="0" y="0"/>
          <a:chExt cx="0" cy="0"/>
        </a:xfrm>
      </p:grpSpPr>
      <p:sp>
        <p:nvSpPr>
          <p:cNvPr id="427" name="Google Shape;427;p42"/>
          <p:cNvSpPr txBox="1">
            <a:spLocks noGrp="1"/>
          </p:cNvSpPr>
          <p:nvPr>
            <p:ph type="title" idx="2"/>
          </p:nvPr>
        </p:nvSpPr>
        <p:spPr>
          <a:xfrm>
            <a:off x="0" y="435935"/>
            <a:ext cx="4305300" cy="832875"/>
          </a:xfrm>
          <a:prstGeom prst="rect">
            <a:avLst/>
          </a:prstGeom>
        </p:spPr>
        <p:txBody>
          <a:bodyPr spcFirstLastPara="1" wrap="square" lIns="91425" tIns="91425" rIns="91425" bIns="91425" anchor="b" anchorCtr="0">
            <a:noAutofit/>
          </a:bodyPr>
          <a:lstStyle/>
          <a:p>
            <a:r>
              <a:rPr lang="en-US" sz="2000" b="1" dirty="0"/>
              <a:t>Cost Break Down Details option 1</a:t>
            </a:r>
            <a:br>
              <a:rPr lang="en-US" sz="2000" b="1" dirty="0"/>
            </a:br>
            <a:endParaRPr sz="2000" dirty="0"/>
          </a:p>
        </p:txBody>
      </p:sp>
      <p:graphicFrame>
        <p:nvGraphicFramePr>
          <p:cNvPr id="34" name="Table 33">
            <a:extLst>
              <a:ext uri="{FF2B5EF4-FFF2-40B4-BE49-F238E27FC236}">
                <a16:creationId xmlns:a16="http://schemas.microsoft.com/office/drawing/2014/main" id="{5AC872B8-AF51-4BDD-A4A4-3E4828628902}"/>
              </a:ext>
            </a:extLst>
          </p:cNvPr>
          <p:cNvGraphicFramePr>
            <a:graphicFrameLocks noGrp="1"/>
          </p:cNvGraphicFramePr>
          <p:nvPr>
            <p:extLst>
              <p:ext uri="{D42A27DB-BD31-4B8C-83A1-F6EECF244321}">
                <p14:modId xmlns:p14="http://schemas.microsoft.com/office/powerpoint/2010/main" val="1822857298"/>
              </p:ext>
            </p:extLst>
          </p:nvPr>
        </p:nvGraphicFramePr>
        <p:xfrm>
          <a:off x="733646" y="964010"/>
          <a:ext cx="7453422" cy="3859071"/>
        </p:xfrm>
        <a:graphic>
          <a:graphicData uri="http://schemas.openxmlformats.org/drawingml/2006/table">
            <a:tbl>
              <a:tblPr firstRow="1" bandRow="1">
                <a:tableStyleId>{5C22544A-7EE6-4342-B048-85BDC9FD1C3A}</a:tableStyleId>
              </a:tblPr>
              <a:tblGrid>
                <a:gridCol w="3726711">
                  <a:extLst>
                    <a:ext uri="{9D8B030D-6E8A-4147-A177-3AD203B41FA5}">
                      <a16:colId xmlns:a16="http://schemas.microsoft.com/office/drawing/2014/main" val="423540288"/>
                    </a:ext>
                  </a:extLst>
                </a:gridCol>
                <a:gridCol w="3726711">
                  <a:extLst>
                    <a:ext uri="{9D8B030D-6E8A-4147-A177-3AD203B41FA5}">
                      <a16:colId xmlns:a16="http://schemas.microsoft.com/office/drawing/2014/main" val="3238576747"/>
                    </a:ext>
                  </a:extLst>
                </a:gridCol>
              </a:tblGrid>
              <a:tr h="54235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effectLst/>
                        </a:rPr>
                        <a:t>Cost Component</a:t>
                      </a:r>
                    </a:p>
                    <a:p>
                      <a:endParaRPr 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effectLst/>
                        </a:rPr>
                        <a:t>Estimated Cost</a:t>
                      </a:r>
                    </a:p>
                    <a:p>
                      <a:endParaRPr 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947341161"/>
                  </a:ext>
                </a:extLst>
              </a:tr>
              <a:tr h="76567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kern="1200" dirty="0">
                          <a:effectLst/>
                        </a:rPr>
                        <a:t>Setup and Equipment(Shop)</a:t>
                      </a:r>
                      <a:endParaRPr lang="en-US" sz="1400" dirty="0">
                        <a:effectLst/>
                      </a:endParaRPr>
                    </a:p>
                    <a:p>
                      <a:endParaRPr lang="en-US" sz="1400"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r>
                        <a:rPr lang="en-US" sz="1400" kern="1200" dirty="0">
                          <a:effectLst/>
                        </a:rPr>
                        <a:t>£200,000</a:t>
                      </a:r>
                      <a:endParaRPr lang="en-US" sz="1400"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813812520"/>
                  </a:ext>
                </a:extLst>
              </a:tr>
              <a:tr h="54235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kern="1200" dirty="0">
                          <a:effectLst/>
                        </a:rPr>
                        <a:t>Permits and Licenses</a:t>
                      </a:r>
                      <a:endParaRPr lang="en-US" sz="1400" dirty="0">
                        <a:effectLst/>
                      </a:endParaRPr>
                    </a:p>
                    <a:p>
                      <a:endParaRPr lang="en-US" sz="14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400" kern="1200" dirty="0">
                          <a:effectLst/>
                        </a:rPr>
                        <a:t>£20,000</a:t>
                      </a:r>
                      <a:endParaRPr lang="en-US" sz="14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93308685"/>
                  </a:ext>
                </a:extLst>
              </a:tr>
              <a:tr h="60493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kern="1200" dirty="0">
                          <a:effectLst/>
                        </a:rPr>
                        <a:t>Ingredients and Supplies</a:t>
                      </a:r>
                      <a:endParaRPr lang="en-US" sz="1400" dirty="0">
                        <a:effectLst/>
                      </a:endParaRPr>
                    </a:p>
                    <a:p>
                      <a:endParaRPr lang="en-US" sz="14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400" kern="1200" dirty="0">
                          <a:effectLst/>
                        </a:rPr>
                        <a:t>£50,000</a:t>
                      </a:r>
                      <a:endParaRPr lang="en-US" sz="14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394978241"/>
                  </a:ext>
                </a:extLst>
              </a:tr>
              <a:tr h="319033">
                <a:tc>
                  <a:txBody>
                    <a:bodyPr/>
                    <a:lstStyle/>
                    <a:p>
                      <a:r>
                        <a:rPr lang="en-US" sz="1400" dirty="0"/>
                        <a:t>Initial Inventory</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400" kern="1200" dirty="0">
                          <a:effectLst/>
                        </a:rPr>
                        <a:t>£30,000</a:t>
                      </a:r>
                      <a:endParaRPr lang="en-US" sz="14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320181294"/>
                  </a:ext>
                </a:extLst>
              </a:tr>
              <a:tr h="54235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kern="1200" dirty="0">
                          <a:effectLst/>
                        </a:rPr>
                        <a:t>Promotional Materials </a:t>
                      </a:r>
                      <a:endParaRPr lang="en-US" sz="1400" dirty="0">
                        <a:effectLst/>
                      </a:endParaRPr>
                    </a:p>
                    <a:p>
                      <a:r>
                        <a:rPr lang="en-US" sz="1400" dirty="0"/>
                        <a:t>And digital marketing</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400" kern="1200" dirty="0">
                          <a:effectLst/>
                        </a:rPr>
                        <a:t>£20,000</a:t>
                      </a:r>
                      <a:endParaRPr lang="en-US" sz="14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331225542"/>
                  </a:ext>
                </a:extLst>
              </a:tr>
              <a:tr h="54235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effectLst/>
                          <a:highlight>
                            <a:srgbClr val="FFFF00"/>
                          </a:highlight>
                        </a:rPr>
                        <a:t>Total Project Cost</a:t>
                      </a:r>
                    </a:p>
                    <a:p>
                      <a:endParaRPr lang="en-US" sz="1400" dirty="0">
                        <a:highlight>
                          <a:srgbClr val="FFFF00"/>
                        </a:highlight>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400" kern="1200" dirty="0">
                          <a:effectLst/>
                          <a:highlight>
                            <a:srgbClr val="FFFF00"/>
                          </a:highlight>
                        </a:rPr>
                        <a:t>£</a:t>
                      </a:r>
                      <a:r>
                        <a:rPr lang="en-US" sz="1400" dirty="0">
                          <a:highlight>
                            <a:srgbClr val="FFFF00"/>
                          </a:highlight>
                        </a:rPr>
                        <a:t>320,000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103981118"/>
                  </a:ext>
                </a:extLst>
              </a:tr>
            </a:tbl>
          </a:graphicData>
        </a:graphic>
      </p:graphicFrame>
    </p:spTree>
    <p:extLst>
      <p:ext uri="{BB962C8B-B14F-4D97-AF65-F5344CB8AC3E}">
        <p14:creationId xmlns:p14="http://schemas.microsoft.com/office/powerpoint/2010/main" val="10407502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24"/>
        <p:cNvGrpSpPr/>
        <p:nvPr/>
      </p:nvGrpSpPr>
      <p:grpSpPr>
        <a:xfrm>
          <a:off x="0" y="0"/>
          <a:ext cx="0" cy="0"/>
          <a:chOff x="0" y="0"/>
          <a:chExt cx="0" cy="0"/>
        </a:xfrm>
      </p:grpSpPr>
      <p:sp>
        <p:nvSpPr>
          <p:cNvPr id="32" name="Google Shape;427;p42">
            <a:extLst>
              <a:ext uri="{FF2B5EF4-FFF2-40B4-BE49-F238E27FC236}">
                <a16:creationId xmlns:a16="http://schemas.microsoft.com/office/drawing/2014/main" id="{3B436C6E-3C55-4530-8C56-71CEA2C7CA1A}"/>
              </a:ext>
            </a:extLst>
          </p:cNvPr>
          <p:cNvSpPr txBox="1">
            <a:spLocks/>
          </p:cNvSpPr>
          <p:nvPr/>
        </p:nvSpPr>
        <p:spPr>
          <a:xfrm>
            <a:off x="116114" y="0"/>
            <a:ext cx="4369854" cy="1149981"/>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6000"/>
              <a:buFont typeface="Raleway ExtraBold"/>
              <a:buNone/>
              <a:defRPr sz="4000" b="0" i="0" u="none" strike="noStrike" cap="none">
                <a:solidFill>
                  <a:schemeClr val="accent1"/>
                </a:solidFill>
                <a:latin typeface="Raleway ExtraBold"/>
                <a:ea typeface="Raleway ExtraBold"/>
                <a:cs typeface="Raleway ExtraBold"/>
                <a:sym typeface="Raleway ExtraBold"/>
              </a:defRPr>
            </a:lvl1pPr>
            <a:lvl2pPr marR="0" lvl="1" algn="ctr" rtl="0">
              <a:lnSpc>
                <a:spcPct val="100000"/>
              </a:lnSpc>
              <a:spcBef>
                <a:spcPts val="0"/>
              </a:spcBef>
              <a:spcAft>
                <a:spcPts val="0"/>
              </a:spcAft>
              <a:buClr>
                <a:schemeClr val="lt1"/>
              </a:buClr>
              <a:buSzPts val="6000"/>
              <a:buFont typeface="Raleway ExtraBold"/>
              <a:buNone/>
              <a:defRPr sz="6000" b="0" i="0" u="none" strike="noStrike" cap="none">
                <a:solidFill>
                  <a:schemeClr val="lt1"/>
                </a:solidFill>
                <a:latin typeface="Raleway ExtraBold"/>
                <a:ea typeface="Raleway ExtraBold"/>
                <a:cs typeface="Raleway ExtraBold"/>
                <a:sym typeface="Raleway ExtraBold"/>
              </a:defRPr>
            </a:lvl2pPr>
            <a:lvl3pPr marR="0" lvl="2" algn="ctr" rtl="0">
              <a:lnSpc>
                <a:spcPct val="100000"/>
              </a:lnSpc>
              <a:spcBef>
                <a:spcPts val="0"/>
              </a:spcBef>
              <a:spcAft>
                <a:spcPts val="0"/>
              </a:spcAft>
              <a:buClr>
                <a:schemeClr val="lt1"/>
              </a:buClr>
              <a:buSzPts val="6000"/>
              <a:buFont typeface="Raleway ExtraBold"/>
              <a:buNone/>
              <a:defRPr sz="6000" b="0" i="0" u="none" strike="noStrike" cap="none">
                <a:solidFill>
                  <a:schemeClr val="lt1"/>
                </a:solidFill>
                <a:latin typeface="Raleway ExtraBold"/>
                <a:ea typeface="Raleway ExtraBold"/>
                <a:cs typeface="Raleway ExtraBold"/>
                <a:sym typeface="Raleway ExtraBold"/>
              </a:defRPr>
            </a:lvl3pPr>
            <a:lvl4pPr marR="0" lvl="3" algn="ctr" rtl="0">
              <a:lnSpc>
                <a:spcPct val="100000"/>
              </a:lnSpc>
              <a:spcBef>
                <a:spcPts val="0"/>
              </a:spcBef>
              <a:spcAft>
                <a:spcPts val="0"/>
              </a:spcAft>
              <a:buClr>
                <a:schemeClr val="lt1"/>
              </a:buClr>
              <a:buSzPts val="6000"/>
              <a:buFont typeface="Raleway ExtraBold"/>
              <a:buNone/>
              <a:defRPr sz="6000" b="0" i="0" u="none" strike="noStrike" cap="none">
                <a:solidFill>
                  <a:schemeClr val="lt1"/>
                </a:solidFill>
                <a:latin typeface="Raleway ExtraBold"/>
                <a:ea typeface="Raleway ExtraBold"/>
                <a:cs typeface="Raleway ExtraBold"/>
                <a:sym typeface="Raleway ExtraBold"/>
              </a:defRPr>
            </a:lvl4pPr>
            <a:lvl5pPr marR="0" lvl="4" algn="ctr" rtl="0">
              <a:lnSpc>
                <a:spcPct val="100000"/>
              </a:lnSpc>
              <a:spcBef>
                <a:spcPts val="0"/>
              </a:spcBef>
              <a:spcAft>
                <a:spcPts val="0"/>
              </a:spcAft>
              <a:buClr>
                <a:schemeClr val="lt1"/>
              </a:buClr>
              <a:buSzPts val="6000"/>
              <a:buFont typeface="Raleway ExtraBold"/>
              <a:buNone/>
              <a:defRPr sz="6000" b="0" i="0" u="none" strike="noStrike" cap="none">
                <a:solidFill>
                  <a:schemeClr val="lt1"/>
                </a:solidFill>
                <a:latin typeface="Raleway ExtraBold"/>
                <a:ea typeface="Raleway ExtraBold"/>
                <a:cs typeface="Raleway ExtraBold"/>
                <a:sym typeface="Raleway ExtraBold"/>
              </a:defRPr>
            </a:lvl5pPr>
            <a:lvl6pPr marR="0" lvl="5" algn="ctr" rtl="0">
              <a:lnSpc>
                <a:spcPct val="100000"/>
              </a:lnSpc>
              <a:spcBef>
                <a:spcPts val="0"/>
              </a:spcBef>
              <a:spcAft>
                <a:spcPts val="0"/>
              </a:spcAft>
              <a:buClr>
                <a:schemeClr val="lt1"/>
              </a:buClr>
              <a:buSzPts val="6000"/>
              <a:buFont typeface="Raleway ExtraBold"/>
              <a:buNone/>
              <a:defRPr sz="6000" b="0" i="0" u="none" strike="noStrike" cap="none">
                <a:solidFill>
                  <a:schemeClr val="lt1"/>
                </a:solidFill>
                <a:latin typeface="Raleway ExtraBold"/>
                <a:ea typeface="Raleway ExtraBold"/>
                <a:cs typeface="Raleway ExtraBold"/>
                <a:sym typeface="Raleway ExtraBold"/>
              </a:defRPr>
            </a:lvl6pPr>
            <a:lvl7pPr marR="0" lvl="6" algn="ctr" rtl="0">
              <a:lnSpc>
                <a:spcPct val="100000"/>
              </a:lnSpc>
              <a:spcBef>
                <a:spcPts val="0"/>
              </a:spcBef>
              <a:spcAft>
                <a:spcPts val="0"/>
              </a:spcAft>
              <a:buClr>
                <a:schemeClr val="lt1"/>
              </a:buClr>
              <a:buSzPts val="6000"/>
              <a:buFont typeface="Raleway ExtraBold"/>
              <a:buNone/>
              <a:defRPr sz="6000" b="0" i="0" u="none" strike="noStrike" cap="none">
                <a:solidFill>
                  <a:schemeClr val="lt1"/>
                </a:solidFill>
                <a:latin typeface="Raleway ExtraBold"/>
                <a:ea typeface="Raleway ExtraBold"/>
                <a:cs typeface="Raleway ExtraBold"/>
                <a:sym typeface="Raleway ExtraBold"/>
              </a:defRPr>
            </a:lvl7pPr>
            <a:lvl8pPr marR="0" lvl="7" algn="ctr" rtl="0">
              <a:lnSpc>
                <a:spcPct val="100000"/>
              </a:lnSpc>
              <a:spcBef>
                <a:spcPts val="0"/>
              </a:spcBef>
              <a:spcAft>
                <a:spcPts val="0"/>
              </a:spcAft>
              <a:buClr>
                <a:schemeClr val="lt1"/>
              </a:buClr>
              <a:buSzPts val="6000"/>
              <a:buFont typeface="Raleway ExtraBold"/>
              <a:buNone/>
              <a:defRPr sz="6000" b="0" i="0" u="none" strike="noStrike" cap="none">
                <a:solidFill>
                  <a:schemeClr val="lt1"/>
                </a:solidFill>
                <a:latin typeface="Raleway ExtraBold"/>
                <a:ea typeface="Raleway ExtraBold"/>
                <a:cs typeface="Raleway ExtraBold"/>
                <a:sym typeface="Raleway ExtraBold"/>
              </a:defRPr>
            </a:lvl8pPr>
            <a:lvl9pPr marR="0" lvl="8" algn="ctr" rtl="0">
              <a:lnSpc>
                <a:spcPct val="100000"/>
              </a:lnSpc>
              <a:spcBef>
                <a:spcPts val="0"/>
              </a:spcBef>
              <a:spcAft>
                <a:spcPts val="0"/>
              </a:spcAft>
              <a:buClr>
                <a:schemeClr val="lt1"/>
              </a:buClr>
              <a:buSzPts val="6000"/>
              <a:buFont typeface="Raleway ExtraBold"/>
              <a:buNone/>
              <a:defRPr sz="6000" b="0" i="0" u="none" strike="noStrike" cap="none">
                <a:solidFill>
                  <a:schemeClr val="lt1"/>
                </a:solidFill>
                <a:latin typeface="Raleway ExtraBold"/>
                <a:ea typeface="Raleway ExtraBold"/>
                <a:cs typeface="Raleway ExtraBold"/>
                <a:sym typeface="Raleway ExtraBold"/>
              </a:defRPr>
            </a:lvl9pPr>
          </a:lstStyle>
          <a:p>
            <a:r>
              <a:rPr lang="en-US" sz="2000" b="1" dirty="0"/>
              <a:t>Cost Break Down Details option 2</a:t>
            </a:r>
            <a:br>
              <a:rPr lang="en-US" sz="2000" b="1" dirty="0"/>
            </a:br>
            <a:endParaRPr lang="en-US" sz="2000" dirty="0"/>
          </a:p>
        </p:txBody>
      </p:sp>
      <p:graphicFrame>
        <p:nvGraphicFramePr>
          <p:cNvPr id="35" name="Table 34">
            <a:extLst>
              <a:ext uri="{FF2B5EF4-FFF2-40B4-BE49-F238E27FC236}">
                <a16:creationId xmlns:a16="http://schemas.microsoft.com/office/drawing/2014/main" id="{D1AD0E32-0A0F-4205-A6B5-34EA7F95BEE0}"/>
              </a:ext>
            </a:extLst>
          </p:cNvPr>
          <p:cNvGraphicFramePr>
            <a:graphicFrameLocks noGrp="1"/>
          </p:cNvGraphicFramePr>
          <p:nvPr>
            <p:extLst>
              <p:ext uri="{D42A27DB-BD31-4B8C-83A1-F6EECF244321}">
                <p14:modId xmlns:p14="http://schemas.microsoft.com/office/powerpoint/2010/main" val="4128083558"/>
              </p:ext>
            </p:extLst>
          </p:nvPr>
        </p:nvGraphicFramePr>
        <p:xfrm>
          <a:off x="701749" y="964008"/>
          <a:ext cx="7357730" cy="3859069"/>
        </p:xfrm>
        <a:graphic>
          <a:graphicData uri="http://schemas.openxmlformats.org/drawingml/2006/table">
            <a:tbl>
              <a:tblPr firstRow="1" bandRow="1">
                <a:tableStyleId>{5C22544A-7EE6-4342-B048-85BDC9FD1C3A}</a:tableStyleId>
              </a:tblPr>
              <a:tblGrid>
                <a:gridCol w="3678865">
                  <a:extLst>
                    <a:ext uri="{9D8B030D-6E8A-4147-A177-3AD203B41FA5}">
                      <a16:colId xmlns:a16="http://schemas.microsoft.com/office/drawing/2014/main" val="2502636321"/>
                    </a:ext>
                  </a:extLst>
                </a:gridCol>
                <a:gridCol w="3678865">
                  <a:extLst>
                    <a:ext uri="{9D8B030D-6E8A-4147-A177-3AD203B41FA5}">
                      <a16:colId xmlns:a16="http://schemas.microsoft.com/office/drawing/2014/main" val="4150917012"/>
                    </a:ext>
                  </a:extLst>
                </a:gridCol>
              </a:tblGrid>
              <a:tr h="58008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dirty="0">
                          <a:effectLst/>
                        </a:rPr>
                        <a:t>Cost Component</a:t>
                      </a:r>
                    </a:p>
                    <a:p>
                      <a:endParaRPr 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dirty="0">
                          <a:effectLst/>
                        </a:rPr>
                        <a:t>Estimated Cost </a:t>
                      </a:r>
                    </a:p>
                    <a:p>
                      <a:endParaRPr lang="en-US" sz="1400" dirty="0"/>
                    </a:p>
                  </a:txBody>
                  <a:tcPr/>
                </a:tc>
                <a:extLst>
                  <a:ext uri="{0D108BD9-81ED-4DB2-BD59-A6C34878D82A}">
                    <a16:rowId xmlns:a16="http://schemas.microsoft.com/office/drawing/2014/main" val="2362370369"/>
                  </a:ext>
                </a:extLst>
              </a:tr>
              <a:tr h="37858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kern="1200" dirty="0">
                          <a:solidFill>
                            <a:schemeClr val="dk1"/>
                          </a:solidFill>
                          <a:effectLst/>
                          <a:latin typeface="+mn-lt"/>
                          <a:ea typeface="+mn-ea"/>
                          <a:cs typeface="+mn-cs"/>
                        </a:rPr>
                        <a:t>Purchase of Food Van</a:t>
                      </a:r>
                      <a:endParaRPr lang="en-US" sz="1400" dirty="0"/>
                    </a:p>
                  </a:txBody>
                  <a:tcPr/>
                </a:tc>
                <a:tc>
                  <a:txBody>
                    <a:bodyPr/>
                    <a:lstStyle/>
                    <a:p>
                      <a:r>
                        <a:rPr lang="en-US" sz="1400" b="0" i="0" kern="1200" dirty="0">
                          <a:solidFill>
                            <a:schemeClr val="dk1"/>
                          </a:solidFill>
                          <a:effectLst/>
                          <a:latin typeface="+mn-lt"/>
                          <a:ea typeface="+mn-ea"/>
                          <a:cs typeface="+mn-cs"/>
                        </a:rPr>
                        <a:t>£150,000</a:t>
                      </a:r>
                      <a:endParaRPr lang="en-US" sz="1400" dirty="0"/>
                    </a:p>
                  </a:txBody>
                  <a:tcPr/>
                </a:tc>
                <a:extLst>
                  <a:ext uri="{0D108BD9-81ED-4DB2-BD59-A6C34878D82A}">
                    <a16:rowId xmlns:a16="http://schemas.microsoft.com/office/drawing/2014/main" val="2315439861"/>
                  </a:ext>
                </a:extLst>
              </a:tr>
              <a:tr h="51901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kern="1200" dirty="0">
                          <a:solidFill>
                            <a:schemeClr val="dk1"/>
                          </a:solidFill>
                          <a:effectLst/>
                          <a:latin typeface="+mn-lt"/>
                          <a:ea typeface="+mn-ea"/>
                          <a:cs typeface="+mn-cs"/>
                        </a:rPr>
                        <a:t>Customization and Branding</a:t>
                      </a:r>
                      <a:endParaRPr lang="en-US" sz="1400" dirty="0"/>
                    </a:p>
                  </a:txBody>
                  <a:tcPr/>
                </a:tc>
                <a:tc>
                  <a:txBody>
                    <a:bodyPr/>
                    <a:lstStyle/>
                    <a:p>
                      <a:r>
                        <a:rPr lang="en-US" sz="1400" b="0" i="0" kern="1200" dirty="0">
                          <a:solidFill>
                            <a:schemeClr val="dk1"/>
                          </a:solidFill>
                          <a:effectLst/>
                          <a:latin typeface="+mn-lt"/>
                          <a:ea typeface="+mn-ea"/>
                          <a:cs typeface="+mn-cs"/>
                        </a:rPr>
                        <a:t>£20,000</a:t>
                      </a:r>
                      <a:endParaRPr lang="en-US" sz="1400" dirty="0"/>
                    </a:p>
                  </a:txBody>
                  <a:tcPr/>
                </a:tc>
                <a:extLst>
                  <a:ext uri="{0D108BD9-81ED-4DB2-BD59-A6C34878D82A}">
                    <a16:rowId xmlns:a16="http://schemas.microsoft.com/office/drawing/2014/main" val="319326125"/>
                  </a:ext>
                </a:extLst>
              </a:tr>
              <a:tr h="51901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kern="1200" dirty="0">
                          <a:solidFill>
                            <a:schemeClr val="dk1"/>
                          </a:solidFill>
                          <a:effectLst/>
                          <a:latin typeface="+mn-lt"/>
                          <a:ea typeface="+mn-ea"/>
                          <a:cs typeface="+mn-cs"/>
                        </a:rPr>
                        <a:t>Initial Inventory</a:t>
                      </a:r>
                      <a:endParaRPr lang="en-US" sz="1400" dirty="0"/>
                    </a:p>
                  </a:txBody>
                  <a:tcPr/>
                </a:tc>
                <a:tc>
                  <a:txBody>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lang="en-US" sz="1400" b="0" i="0" kern="1200" dirty="0">
                          <a:solidFill>
                            <a:schemeClr val="dk1"/>
                          </a:solidFill>
                          <a:effectLst/>
                          <a:latin typeface="+mn-lt"/>
                          <a:ea typeface="+mn-ea"/>
                          <a:cs typeface="+mn-cs"/>
                        </a:rPr>
                        <a:t>£20,000</a:t>
                      </a:r>
                    </a:p>
                    <a:p>
                      <a:endParaRPr lang="en-US" sz="1400" dirty="0"/>
                    </a:p>
                  </a:txBody>
                  <a:tcPr/>
                </a:tc>
                <a:extLst>
                  <a:ext uri="{0D108BD9-81ED-4DB2-BD59-A6C34878D82A}">
                    <a16:rowId xmlns:a16="http://schemas.microsoft.com/office/drawing/2014/main" val="3022669368"/>
                  </a:ext>
                </a:extLst>
              </a:tr>
              <a:tr h="51901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kern="1200" dirty="0">
                          <a:solidFill>
                            <a:schemeClr val="dk1"/>
                          </a:solidFill>
                          <a:effectLst/>
                          <a:latin typeface="+mn-lt"/>
                          <a:ea typeface="+mn-ea"/>
                          <a:cs typeface="+mn-cs"/>
                        </a:rPr>
                        <a:t>Marketing and Promotion</a:t>
                      </a:r>
                      <a:endParaRPr lang="en-US" sz="1400" dirty="0"/>
                    </a:p>
                  </a:txBody>
                  <a:tcPr/>
                </a:tc>
                <a:tc>
                  <a:txBody>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lang="en-US" sz="1400" b="0" i="0" kern="1200" dirty="0">
                          <a:solidFill>
                            <a:schemeClr val="dk1"/>
                          </a:solidFill>
                          <a:effectLst/>
                          <a:latin typeface="+mn-lt"/>
                          <a:ea typeface="+mn-ea"/>
                          <a:cs typeface="+mn-cs"/>
                        </a:rPr>
                        <a:t>£10,000</a:t>
                      </a:r>
                    </a:p>
                    <a:p>
                      <a:endParaRPr lang="en-US" sz="1400" dirty="0"/>
                    </a:p>
                  </a:txBody>
                  <a:tcPr/>
                </a:tc>
                <a:extLst>
                  <a:ext uri="{0D108BD9-81ED-4DB2-BD59-A6C34878D82A}">
                    <a16:rowId xmlns:a16="http://schemas.microsoft.com/office/drawing/2014/main" val="1164340208"/>
                  </a:ext>
                </a:extLst>
              </a:tr>
              <a:tr h="51901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kern="1200" dirty="0">
                          <a:solidFill>
                            <a:schemeClr val="dk1"/>
                          </a:solidFill>
                          <a:effectLst/>
                          <a:latin typeface="+mn-lt"/>
                          <a:ea typeface="+mn-ea"/>
                          <a:cs typeface="+mn-cs"/>
                        </a:rPr>
                        <a:t>Permit and License Acquisition</a:t>
                      </a:r>
                      <a:endParaRPr lang="en-US" sz="1400" dirty="0"/>
                    </a:p>
                  </a:txBody>
                  <a:tcPr/>
                </a:tc>
                <a:tc>
                  <a:txBody>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lang="en-US" sz="1400" b="0" i="0" kern="1200" dirty="0">
                          <a:solidFill>
                            <a:schemeClr val="dk1"/>
                          </a:solidFill>
                          <a:effectLst/>
                          <a:latin typeface="+mn-lt"/>
                          <a:ea typeface="+mn-ea"/>
                          <a:cs typeface="+mn-cs"/>
                        </a:rPr>
                        <a:t>£10,000</a:t>
                      </a:r>
                    </a:p>
                    <a:p>
                      <a:endParaRPr lang="en-US" sz="1400" dirty="0"/>
                    </a:p>
                  </a:txBody>
                  <a:tcPr/>
                </a:tc>
                <a:extLst>
                  <a:ext uri="{0D108BD9-81ED-4DB2-BD59-A6C34878D82A}">
                    <a16:rowId xmlns:a16="http://schemas.microsoft.com/office/drawing/2014/main" val="3795577966"/>
                  </a:ext>
                </a:extLst>
              </a:tr>
              <a:tr h="51901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kern="1200" dirty="0">
                          <a:solidFill>
                            <a:schemeClr val="dk1"/>
                          </a:solidFill>
                          <a:effectLst/>
                          <a:latin typeface="+mn-lt"/>
                          <a:ea typeface="+mn-ea"/>
                          <a:cs typeface="+mn-cs"/>
                        </a:rPr>
                        <a:t>Contingency Fund</a:t>
                      </a:r>
                      <a:endParaRPr lang="en-US" sz="1400" dirty="0"/>
                    </a:p>
                  </a:txBody>
                  <a:tcPr/>
                </a:tc>
                <a:tc>
                  <a:txBody>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lang="en-US" sz="1400" b="0" i="0" kern="1200" dirty="0">
                          <a:solidFill>
                            <a:schemeClr val="dk1"/>
                          </a:solidFill>
                          <a:effectLst/>
                          <a:latin typeface="+mn-lt"/>
                          <a:ea typeface="+mn-ea"/>
                          <a:cs typeface="+mn-cs"/>
                        </a:rPr>
                        <a:t>£10,000</a:t>
                      </a:r>
                    </a:p>
                    <a:p>
                      <a:endParaRPr lang="en-US" sz="1400" dirty="0"/>
                    </a:p>
                  </a:txBody>
                  <a:tcPr/>
                </a:tc>
                <a:extLst>
                  <a:ext uri="{0D108BD9-81ED-4DB2-BD59-A6C34878D82A}">
                    <a16:rowId xmlns:a16="http://schemas.microsoft.com/office/drawing/2014/main" val="3578046009"/>
                  </a:ext>
                </a:extLst>
              </a:tr>
              <a:tr h="305305">
                <a:tc>
                  <a:txBody>
                    <a:bodyPr/>
                    <a:lstStyle/>
                    <a:p>
                      <a:r>
                        <a:rPr lang="en-US" sz="1400" dirty="0">
                          <a:highlight>
                            <a:srgbClr val="FFFF00"/>
                          </a:highlight>
                        </a:rPr>
                        <a:t>Total Cost</a:t>
                      </a:r>
                    </a:p>
                  </a:txBody>
                  <a:tcPr/>
                </a:tc>
                <a:tc>
                  <a:txBody>
                    <a:bodyPr/>
                    <a:lstStyle/>
                    <a:p>
                      <a:r>
                        <a:rPr lang="en-US" sz="1400" dirty="0">
                          <a:highlight>
                            <a:srgbClr val="FFFF00"/>
                          </a:highlight>
                        </a:rPr>
                        <a:t>220,000</a:t>
                      </a:r>
                      <a:r>
                        <a:rPr lang="en-US" sz="1400" b="0" i="0" kern="1200" dirty="0">
                          <a:solidFill>
                            <a:schemeClr val="dk1"/>
                          </a:solidFill>
                          <a:effectLst/>
                          <a:highlight>
                            <a:srgbClr val="FFFF00"/>
                          </a:highlight>
                          <a:latin typeface="+mn-lt"/>
                          <a:ea typeface="+mn-ea"/>
                          <a:cs typeface="+mn-cs"/>
                        </a:rPr>
                        <a:t>£</a:t>
                      </a:r>
                      <a:endParaRPr lang="en-US" sz="1400" dirty="0">
                        <a:highlight>
                          <a:srgbClr val="FFFF00"/>
                        </a:highlight>
                      </a:endParaRPr>
                    </a:p>
                  </a:txBody>
                  <a:tcPr/>
                </a:tc>
                <a:extLst>
                  <a:ext uri="{0D108BD9-81ED-4DB2-BD59-A6C34878D82A}">
                    <a16:rowId xmlns:a16="http://schemas.microsoft.com/office/drawing/2014/main" val="993294810"/>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50"/>
        <p:cNvGrpSpPr/>
        <p:nvPr/>
      </p:nvGrpSpPr>
      <p:grpSpPr>
        <a:xfrm>
          <a:off x="0" y="0"/>
          <a:ext cx="0" cy="0"/>
          <a:chOff x="0" y="0"/>
          <a:chExt cx="0" cy="0"/>
        </a:xfrm>
      </p:grpSpPr>
      <p:sp>
        <p:nvSpPr>
          <p:cNvPr id="451" name="Google Shape;451;p43"/>
          <p:cNvSpPr txBox="1">
            <a:spLocks noGrp="1"/>
          </p:cNvSpPr>
          <p:nvPr>
            <p:ph type="title"/>
          </p:nvPr>
        </p:nvSpPr>
        <p:spPr>
          <a:xfrm>
            <a:off x="246744" y="219900"/>
            <a:ext cx="2907264" cy="417300"/>
          </a:xfrm>
          <a:prstGeom prst="rect">
            <a:avLst/>
          </a:prstGeom>
        </p:spPr>
        <p:txBody>
          <a:bodyPr spcFirstLastPara="1" wrap="square" lIns="91425" tIns="91425" rIns="91425" bIns="91425" anchor="b" anchorCtr="0">
            <a:noAutofit/>
          </a:bodyPr>
          <a:lstStyle/>
          <a:p>
            <a:pPr lvl="0"/>
            <a:r>
              <a:rPr lang="en-US" sz="2400" dirty="0"/>
              <a:t>Cash flow option 1 </a:t>
            </a:r>
            <a:endParaRPr sz="2400" dirty="0"/>
          </a:p>
        </p:txBody>
      </p:sp>
      <p:grpSp>
        <p:nvGrpSpPr>
          <p:cNvPr id="454" name="Google Shape;454;p43"/>
          <p:cNvGrpSpPr/>
          <p:nvPr/>
        </p:nvGrpSpPr>
        <p:grpSpPr>
          <a:xfrm>
            <a:off x="0" y="0"/>
            <a:ext cx="246744" cy="2654850"/>
            <a:chOff x="0" y="0"/>
            <a:chExt cx="1199700" cy="2654850"/>
          </a:xfrm>
        </p:grpSpPr>
        <p:sp>
          <p:nvSpPr>
            <p:cNvPr id="455" name="Google Shape;455;p43"/>
            <p:cNvSpPr/>
            <p:nvPr/>
          </p:nvSpPr>
          <p:spPr>
            <a:xfrm>
              <a:off x="0" y="857100"/>
              <a:ext cx="1199700" cy="8571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456" name="Google Shape;456;p43"/>
            <p:cNvSpPr/>
            <p:nvPr/>
          </p:nvSpPr>
          <p:spPr>
            <a:xfrm>
              <a:off x="0" y="0"/>
              <a:ext cx="1199700" cy="8571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457" name="Google Shape;457;p43"/>
            <p:cNvSpPr/>
            <p:nvPr/>
          </p:nvSpPr>
          <p:spPr>
            <a:xfrm>
              <a:off x="0" y="1714200"/>
              <a:ext cx="1199700" cy="8571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458" name="Google Shape;458;p43"/>
            <p:cNvSpPr/>
            <p:nvPr/>
          </p:nvSpPr>
          <p:spPr>
            <a:xfrm>
              <a:off x="0" y="2494350"/>
              <a:ext cx="1199700" cy="160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grpSp>
        <p:nvGrpSpPr>
          <p:cNvPr id="459" name="Google Shape;459;p43"/>
          <p:cNvGrpSpPr/>
          <p:nvPr/>
        </p:nvGrpSpPr>
        <p:grpSpPr>
          <a:xfrm>
            <a:off x="8897254" y="2494350"/>
            <a:ext cx="246745" cy="2654875"/>
            <a:chOff x="7944300" y="2494350"/>
            <a:chExt cx="1199700" cy="2654875"/>
          </a:xfrm>
        </p:grpSpPr>
        <p:sp>
          <p:nvSpPr>
            <p:cNvPr id="460" name="Google Shape;460;p43"/>
            <p:cNvSpPr/>
            <p:nvPr/>
          </p:nvSpPr>
          <p:spPr>
            <a:xfrm>
              <a:off x="7944300" y="3434891"/>
              <a:ext cx="1199700" cy="8571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461" name="Google Shape;461;p43"/>
            <p:cNvSpPr/>
            <p:nvPr/>
          </p:nvSpPr>
          <p:spPr>
            <a:xfrm>
              <a:off x="7944300" y="2577800"/>
              <a:ext cx="1199700" cy="8571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462" name="Google Shape;462;p43"/>
            <p:cNvSpPr/>
            <p:nvPr/>
          </p:nvSpPr>
          <p:spPr>
            <a:xfrm>
              <a:off x="7944300" y="4292125"/>
              <a:ext cx="1199700" cy="8571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463" name="Google Shape;463;p43"/>
            <p:cNvSpPr/>
            <p:nvPr/>
          </p:nvSpPr>
          <p:spPr>
            <a:xfrm>
              <a:off x="7944300" y="2494350"/>
              <a:ext cx="1199700" cy="160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graphicFrame>
        <p:nvGraphicFramePr>
          <p:cNvPr id="18" name="Table 17">
            <a:extLst>
              <a:ext uri="{FF2B5EF4-FFF2-40B4-BE49-F238E27FC236}">
                <a16:creationId xmlns:a16="http://schemas.microsoft.com/office/drawing/2014/main" id="{505C282B-0B7E-4DF1-AF59-B16065A41F1B}"/>
              </a:ext>
            </a:extLst>
          </p:cNvPr>
          <p:cNvGraphicFramePr>
            <a:graphicFrameLocks noGrp="1"/>
          </p:cNvGraphicFramePr>
          <p:nvPr>
            <p:extLst>
              <p:ext uri="{D42A27DB-BD31-4B8C-83A1-F6EECF244321}">
                <p14:modId xmlns:p14="http://schemas.microsoft.com/office/powerpoint/2010/main" val="507974063"/>
              </p:ext>
            </p:extLst>
          </p:nvPr>
        </p:nvGraphicFramePr>
        <p:xfrm>
          <a:off x="744279" y="637201"/>
          <a:ext cx="7198242" cy="3924409"/>
        </p:xfrm>
        <a:graphic>
          <a:graphicData uri="http://schemas.openxmlformats.org/drawingml/2006/table">
            <a:tbl>
              <a:tblPr firstRow="1" bandRow="1">
                <a:tableStyleId>{073A0DAA-6AF3-43AB-8588-CEC1D06C72B9}</a:tableStyleId>
              </a:tblPr>
              <a:tblGrid>
                <a:gridCol w="3747351">
                  <a:extLst>
                    <a:ext uri="{9D8B030D-6E8A-4147-A177-3AD203B41FA5}">
                      <a16:colId xmlns:a16="http://schemas.microsoft.com/office/drawing/2014/main" val="3210886532"/>
                    </a:ext>
                  </a:extLst>
                </a:gridCol>
                <a:gridCol w="3450891">
                  <a:extLst>
                    <a:ext uri="{9D8B030D-6E8A-4147-A177-3AD203B41FA5}">
                      <a16:colId xmlns:a16="http://schemas.microsoft.com/office/drawing/2014/main" val="2746653606"/>
                    </a:ext>
                  </a:extLst>
                </a:gridCol>
              </a:tblGrid>
              <a:tr h="224816">
                <a:tc>
                  <a:txBody>
                    <a:bodyPr/>
                    <a:lstStyle/>
                    <a:p>
                      <a:pPr fontAlgn="b"/>
                      <a:r>
                        <a:rPr lang="en-US" dirty="0">
                          <a:effectLst/>
                        </a:rPr>
                        <a:t>Year</a:t>
                      </a:r>
                      <a:endParaRPr lang="en-US" b="1" dirty="0">
                        <a:effectLst/>
                      </a:endParaRPr>
                    </a:p>
                  </a:txBody>
                  <a:tcPr anchor="b"/>
                </a:tc>
                <a:tc>
                  <a:txBody>
                    <a:bodyPr/>
                    <a:lstStyle/>
                    <a:p>
                      <a:pPr fontAlgn="b"/>
                      <a:r>
                        <a:rPr lang="en-US" dirty="0">
                          <a:effectLst/>
                        </a:rPr>
                        <a:t>Cash Flow</a:t>
                      </a:r>
                      <a:endParaRPr lang="en-US" b="1" dirty="0">
                        <a:effectLst/>
                      </a:endParaRPr>
                    </a:p>
                  </a:txBody>
                  <a:tcPr anchor="b"/>
                </a:tc>
                <a:extLst>
                  <a:ext uri="{0D108BD9-81ED-4DB2-BD59-A6C34878D82A}">
                    <a16:rowId xmlns:a16="http://schemas.microsoft.com/office/drawing/2014/main" val="2551416552"/>
                  </a:ext>
                </a:extLst>
              </a:tr>
              <a:tr h="876409">
                <a:tc>
                  <a:txBody>
                    <a:bodyPr/>
                    <a:lstStyle/>
                    <a:p>
                      <a:pPr fontAlgn="base"/>
                      <a:r>
                        <a:rPr lang="en-US" sz="1400" dirty="0">
                          <a:effectLst/>
                        </a:rPr>
                        <a:t>1</a:t>
                      </a:r>
                    </a:p>
                  </a:txBody>
                  <a:tcPr anchor="ctr"/>
                </a:tc>
                <a:tc>
                  <a:txBody>
                    <a:bodyPr/>
                    <a:lstStyle/>
                    <a:p>
                      <a:r>
                        <a:rPr lang="en-US" sz="1400" b="0" i="0" u="none" strike="noStrike" cap="none" dirty="0">
                          <a:solidFill>
                            <a:schemeClr val="dk1"/>
                          </a:solidFill>
                          <a:effectLst/>
                          <a:latin typeface="+mn-lt"/>
                          <a:ea typeface="+mn-ea"/>
                          <a:cs typeface="+mn-cs"/>
                          <a:sym typeface="Arial"/>
                        </a:rPr>
                        <a:t>Net Cash Flow = Total Cash Inflows – Total Cash Outflows.</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dirty="0">
                          <a:effectLst/>
                        </a:rPr>
                        <a:t>(</a:t>
                      </a:r>
                      <a:r>
                        <a:rPr lang="en-US" sz="1400" b="0" i="0" kern="1200" dirty="0">
                          <a:solidFill>
                            <a:schemeClr val="dk1"/>
                          </a:solidFill>
                          <a:effectLst/>
                          <a:latin typeface="+mn-lt"/>
                          <a:ea typeface="+mn-ea"/>
                          <a:cs typeface="+mn-cs"/>
                        </a:rPr>
                        <a:t>£55,000)</a:t>
                      </a:r>
                      <a:endParaRPr lang="en-US" sz="1400" dirty="0">
                        <a:effectLst/>
                      </a:endParaRPr>
                    </a:p>
                  </a:txBody>
                  <a:tcPr anchor="ctr"/>
                </a:tc>
                <a:extLst>
                  <a:ext uri="{0D108BD9-81ED-4DB2-BD59-A6C34878D82A}">
                    <a16:rowId xmlns:a16="http://schemas.microsoft.com/office/drawing/2014/main" val="1287257697"/>
                  </a:ext>
                </a:extLst>
              </a:tr>
              <a:tr h="269686">
                <a:tc>
                  <a:txBody>
                    <a:bodyPr/>
                    <a:lstStyle/>
                    <a:p>
                      <a:pPr fontAlgn="base"/>
                      <a:r>
                        <a:rPr lang="en-US" sz="1400" dirty="0">
                          <a:effectLst/>
                        </a:rPr>
                        <a:t>2</a:t>
                      </a:r>
                    </a:p>
                  </a:txBody>
                  <a:tcPr anchor="ctr"/>
                </a:tc>
                <a:tc>
                  <a:txBody>
                    <a:bodyPr/>
                    <a:lstStyle/>
                    <a:p>
                      <a:pPr fontAlgn="base"/>
                      <a:r>
                        <a:rPr lang="en-US" sz="1400" b="0" i="0" kern="1200" dirty="0">
                          <a:solidFill>
                            <a:schemeClr val="dk1"/>
                          </a:solidFill>
                          <a:effectLst/>
                          <a:latin typeface="+mn-lt"/>
                          <a:ea typeface="+mn-ea"/>
                          <a:cs typeface="+mn-cs"/>
                        </a:rPr>
                        <a:t>£55,000</a:t>
                      </a:r>
                      <a:endParaRPr lang="en-US" sz="1400" dirty="0">
                        <a:effectLst/>
                      </a:endParaRPr>
                    </a:p>
                  </a:txBody>
                  <a:tcPr anchor="ctr"/>
                </a:tc>
                <a:extLst>
                  <a:ext uri="{0D108BD9-81ED-4DB2-BD59-A6C34878D82A}">
                    <a16:rowId xmlns:a16="http://schemas.microsoft.com/office/drawing/2014/main" val="2622410739"/>
                  </a:ext>
                </a:extLst>
              </a:tr>
              <a:tr h="269686">
                <a:tc>
                  <a:txBody>
                    <a:bodyPr/>
                    <a:lstStyle/>
                    <a:p>
                      <a:pPr fontAlgn="base"/>
                      <a:r>
                        <a:rPr lang="en-US" sz="1400" dirty="0">
                          <a:effectLst/>
                        </a:rPr>
                        <a:t>3</a:t>
                      </a:r>
                    </a:p>
                  </a:txBody>
                  <a:tcPr anchor="ctr"/>
                </a:tc>
                <a:tc>
                  <a:txBody>
                    <a:bodyPr/>
                    <a:lstStyle/>
                    <a:p>
                      <a:pPr fontAlgn="base"/>
                      <a:r>
                        <a:rPr lang="en-US" sz="1400" b="0" i="0" kern="1200" dirty="0">
                          <a:solidFill>
                            <a:schemeClr val="dk1"/>
                          </a:solidFill>
                          <a:effectLst/>
                          <a:latin typeface="+mn-lt"/>
                          <a:ea typeface="+mn-ea"/>
                          <a:cs typeface="+mn-cs"/>
                        </a:rPr>
                        <a:t>£60,000</a:t>
                      </a:r>
                      <a:endParaRPr lang="en-US" sz="1400" dirty="0">
                        <a:effectLst/>
                      </a:endParaRPr>
                    </a:p>
                  </a:txBody>
                  <a:tcPr anchor="ctr"/>
                </a:tc>
                <a:extLst>
                  <a:ext uri="{0D108BD9-81ED-4DB2-BD59-A6C34878D82A}">
                    <a16:rowId xmlns:a16="http://schemas.microsoft.com/office/drawing/2014/main" val="1944535095"/>
                  </a:ext>
                </a:extLst>
              </a:tr>
              <a:tr h="269686">
                <a:tc>
                  <a:txBody>
                    <a:bodyPr/>
                    <a:lstStyle/>
                    <a:p>
                      <a:pPr fontAlgn="base"/>
                      <a:r>
                        <a:rPr lang="en-US" sz="1400" dirty="0">
                          <a:effectLst/>
                        </a:rPr>
                        <a:t>4</a:t>
                      </a:r>
                    </a:p>
                  </a:txBody>
                  <a:tcPr anchor="ctr"/>
                </a:tc>
                <a:tc>
                  <a:txBody>
                    <a:bodyPr/>
                    <a:lstStyle/>
                    <a:p>
                      <a:pPr fontAlgn="base"/>
                      <a:r>
                        <a:rPr lang="en-US" sz="1400" b="0" i="0" kern="1200" dirty="0">
                          <a:solidFill>
                            <a:schemeClr val="dk1"/>
                          </a:solidFill>
                          <a:effectLst/>
                          <a:latin typeface="+mn-lt"/>
                          <a:ea typeface="+mn-ea"/>
                          <a:cs typeface="+mn-cs"/>
                        </a:rPr>
                        <a:t>£65,000</a:t>
                      </a:r>
                      <a:endParaRPr lang="en-US" sz="1400" dirty="0">
                        <a:effectLst/>
                      </a:endParaRPr>
                    </a:p>
                  </a:txBody>
                  <a:tcPr anchor="ctr"/>
                </a:tc>
                <a:extLst>
                  <a:ext uri="{0D108BD9-81ED-4DB2-BD59-A6C34878D82A}">
                    <a16:rowId xmlns:a16="http://schemas.microsoft.com/office/drawing/2014/main" val="2175953305"/>
                  </a:ext>
                </a:extLst>
              </a:tr>
              <a:tr h="269686">
                <a:tc>
                  <a:txBody>
                    <a:bodyPr/>
                    <a:lstStyle/>
                    <a:p>
                      <a:pPr fontAlgn="base"/>
                      <a:r>
                        <a:rPr lang="en-US" sz="1400" dirty="0">
                          <a:effectLst/>
                        </a:rPr>
                        <a:t>5</a:t>
                      </a:r>
                    </a:p>
                  </a:txBody>
                  <a:tcPr anchor="ctr"/>
                </a:tc>
                <a:tc>
                  <a:txBody>
                    <a:bodyPr/>
                    <a:lstStyle/>
                    <a:p>
                      <a:pPr fontAlgn="base"/>
                      <a:r>
                        <a:rPr lang="en-US" sz="1400" b="0" i="0" kern="1200" dirty="0">
                          <a:solidFill>
                            <a:schemeClr val="dk1"/>
                          </a:solidFill>
                          <a:effectLst/>
                          <a:latin typeface="+mn-lt"/>
                          <a:ea typeface="+mn-ea"/>
                          <a:cs typeface="+mn-cs"/>
                        </a:rPr>
                        <a:t>£70,000</a:t>
                      </a:r>
                      <a:endParaRPr lang="en-US" sz="1400" dirty="0">
                        <a:effectLst/>
                      </a:endParaRPr>
                    </a:p>
                  </a:txBody>
                  <a:tcPr anchor="ctr"/>
                </a:tc>
                <a:extLst>
                  <a:ext uri="{0D108BD9-81ED-4DB2-BD59-A6C34878D82A}">
                    <a16:rowId xmlns:a16="http://schemas.microsoft.com/office/drawing/2014/main" val="2390663449"/>
                  </a:ext>
                </a:extLst>
              </a:tr>
              <a:tr h="269686">
                <a:tc>
                  <a:txBody>
                    <a:bodyPr/>
                    <a:lstStyle/>
                    <a:p>
                      <a:pPr fontAlgn="base"/>
                      <a:r>
                        <a:rPr lang="en-US" sz="1400" dirty="0">
                          <a:effectLst/>
                        </a:rPr>
                        <a:t>6</a:t>
                      </a:r>
                    </a:p>
                  </a:txBody>
                  <a:tcPr anchor="ctr"/>
                </a:tc>
                <a:tc>
                  <a:txBody>
                    <a:bodyPr/>
                    <a:lstStyle/>
                    <a:p>
                      <a:pPr fontAlgn="base"/>
                      <a:r>
                        <a:rPr lang="en-US" sz="1400" b="0" i="0" kern="1200" dirty="0">
                          <a:solidFill>
                            <a:schemeClr val="dk1"/>
                          </a:solidFill>
                          <a:effectLst/>
                          <a:latin typeface="+mn-lt"/>
                          <a:ea typeface="+mn-ea"/>
                          <a:cs typeface="+mn-cs"/>
                        </a:rPr>
                        <a:t>£75,000</a:t>
                      </a:r>
                      <a:endParaRPr lang="en-US" sz="1400" dirty="0">
                        <a:effectLst/>
                      </a:endParaRPr>
                    </a:p>
                  </a:txBody>
                  <a:tcPr anchor="ctr"/>
                </a:tc>
                <a:extLst>
                  <a:ext uri="{0D108BD9-81ED-4DB2-BD59-A6C34878D82A}">
                    <a16:rowId xmlns:a16="http://schemas.microsoft.com/office/drawing/2014/main" val="1647177133"/>
                  </a:ext>
                </a:extLst>
              </a:tr>
              <a:tr h="269686">
                <a:tc>
                  <a:txBody>
                    <a:bodyPr/>
                    <a:lstStyle/>
                    <a:p>
                      <a:pPr fontAlgn="base"/>
                      <a:r>
                        <a:rPr lang="en-US" sz="1400" dirty="0">
                          <a:effectLst/>
                        </a:rPr>
                        <a:t>7</a:t>
                      </a:r>
                    </a:p>
                  </a:txBody>
                  <a:tcPr anchor="ctr"/>
                </a:tc>
                <a:tc>
                  <a:txBody>
                    <a:bodyPr/>
                    <a:lstStyle/>
                    <a:p>
                      <a:pPr fontAlgn="base"/>
                      <a:r>
                        <a:rPr lang="en-US" sz="1400" b="0" i="0" kern="1200" dirty="0">
                          <a:solidFill>
                            <a:schemeClr val="dk1"/>
                          </a:solidFill>
                          <a:effectLst/>
                          <a:latin typeface="+mn-lt"/>
                          <a:ea typeface="+mn-ea"/>
                          <a:cs typeface="+mn-cs"/>
                        </a:rPr>
                        <a:t>£80,000</a:t>
                      </a:r>
                      <a:endParaRPr lang="en-US" sz="1400" dirty="0">
                        <a:effectLst/>
                      </a:endParaRPr>
                    </a:p>
                  </a:txBody>
                  <a:tcPr anchor="ctr"/>
                </a:tc>
                <a:extLst>
                  <a:ext uri="{0D108BD9-81ED-4DB2-BD59-A6C34878D82A}">
                    <a16:rowId xmlns:a16="http://schemas.microsoft.com/office/drawing/2014/main" val="705270269"/>
                  </a:ext>
                </a:extLst>
              </a:tr>
              <a:tr h="269686">
                <a:tc>
                  <a:txBody>
                    <a:bodyPr/>
                    <a:lstStyle/>
                    <a:p>
                      <a:pPr fontAlgn="base"/>
                      <a:r>
                        <a:rPr lang="en-US" sz="1400" dirty="0">
                          <a:effectLst/>
                        </a:rPr>
                        <a:t>8</a:t>
                      </a:r>
                    </a:p>
                  </a:txBody>
                  <a:tcPr anchor="ctr"/>
                </a:tc>
                <a:tc>
                  <a:txBody>
                    <a:bodyPr/>
                    <a:lstStyle/>
                    <a:p>
                      <a:pPr fontAlgn="base"/>
                      <a:r>
                        <a:rPr lang="en-US" sz="1400" b="0" i="0" kern="1200" dirty="0">
                          <a:solidFill>
                            <a:schemeClr val="dk1"/>
                          </a:solidFill>
                          <a:effectLst/>
                          <a:latin typeface="+mn-lt"/>
                          <a:ea typeface="+mn-ea"/>
                          <a:cs typeface="+mn-cs"/>
                        </a:rPr>
                        <a:t>£85,000</a:t>
                      </a:r>
                      <a:endParaRPr lang="en-US" sz="1400" dirty="0">
                        <a:effectLst/>
                      </a:endParaRPr>
                    </a:p>
                  </a:txBody>
                  <a:tcPr anchor="ctr"/>
                </a:tc>
                <a:extLst>
                  <a:ext uri="{0D108BD9-81ED-4DB2-BD59-A6C34878D82A}">
                    <a16:rowId xmlns:a16="http://schemas.microsoft.com/office/drawing/2014/main" val="1718464424"/>
                  </a:ext>
                </a:extLst>
              </a:tr>
              <a:tr h="269686">
                <a:tc>
                  <a:txBody>
                    <a:bodyPr/>
                    <a:lstStyle/>
                    <a:p>
                      <a:pPr fontAlgn="base"/>
                      <a:r>
                        <a:rPr lang="en-US" sz="1400" dirty="0">
                          <a:effectLst/>
                        </a:rPr>
                        <a:t>9</a:t>
                      </a:r>
                    </a:p>
                  </a:txBody>
                  <a:tcPr anchor="ctr"/>
                </a:tc>
                <a:tc>
                  <a:txBody>
                    <a:bodyPr/>
                    <a:lstStyle/>
                    <a:p>
                      <a:pPr fontAlgn="base"/>
                      <a:r>
                        <a:rPr lang="en-US" sz="1400" b="0" i="0" kern="1200" dirty="0">
                          <a:solidFill>
                            <a:schemeClr val="dk1"/>
                          </a:solidFill>
                          <a:effectLst/>
                          <a:latin typeface="+mn-lt"/>
                          <a:ea typeface="+mn-ea"/>
                          <a:cs typeface="+mn-cs"/>
                        </a:rPr>
                        <a:t>£90,000</a:t>
                      </a:r>
                      <a:endParaRPr lang="en-US" sz="1400" dirty="0">
                        <a:effectLst/>
                      </a:endParaRPr>
                    </a:p>
                  </a:txBody>
                  <a:tcPr anchor="ctr"/>
                </a:tc>
                <a:extLst>
                  <a:ext uri="{0D108BD9-81ED-4DB2-BD59-A6C34878D82A}">
                    <a16:rowId xmlns:a16="http://schemas.microsoft.com/office/drawing/2014/main" val="2288756465"/>
                  </a:ext>
                </a:extLst>
              </a:tr>
              <a:tr h="0">
                <a:tc>
                  <a:txBody>
                    <a:bodyPr/>
                    <a:lstStyle/>
                    <a:p>
                      <a:pPr fontAlgn="base"/>
                      <a:r>
                        <a:rPr lang="en-US" sz="1400" dirty="0">
                          <a:effectLst/>
                        </a:rPr>
                        <a:t>10</a:t>
                      </a:r>
                    </a:p>
                  </a:txBody>
                  <a:tcPr anchor="ctr"/>
                </a:tc>
                <a:tc>
                  <a:txBody>
                    <a:bodyPr/>
                    <a:lstStyle/>
                    <a:p>
                      <a:pPr fontAlgn="base"/>
                      <a:r>
                        <a:rPr lang="en-US" sz="1400" b="0" i="0" kern="1200" dirty="0">
                          <a:solidFill>
                            <a:schemeClr val="dk1"/>
                          </a:solidFill>
                          <a:effectLst/>
                          <a:latin typeface="+mn-lt"/>
                          <a:ea typeface="+mn-ea"/>
                          <a:cs typeface="+mn-cs"/>
                        </a:rPr>
                        <a:t>£95,000</a:t>
                      </a:r>
                      <a:endParaRPr lang="en-US" sz="1400" dirty="0">
                        <a:effectLst/>
                      </a:endParaRPr>
                    </a:p>
                  </a:txBody>
                  <a:tcPr anchor="ctr"/>
                </a:tc>
                <a:extLst>
                  <a:ext uri="{0D108BD9-81ED-4DB2-BD59-A6C34878D82A}">
                    <a16:rowId xmlns:a16="http://schemas.microsoft.com/office/drawing/2014/main" val="3302988026"/>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50"/>
        <p:cNvGrpSpPr/>
        <p:nvPr/>
      </p:nvGrpSpPr>
      <p:grpSpPr>
        <a:xfrm>
          <a:off x="0" y="0"/>
          <a:ext cx="0" cy="0"/>
          <a:chOff x="0" y="0"/>
          <a:chExt cx="0" cy="0"/>
        </a:xfrm>
      </p:grpSpPr>
      <p:grpSp>
        <p:nvGrpSpPr>
          <p:cNvPr id="454" name="Google Shape;454;p43"/>
          <p:cNvGrpSpPr/>
          <p:nvPr/>
        </p:nvGrpSpPr>
        <p:grpSpPr>
          <a:xfrm>
            <a:off x="0" y="0"/>
            <a:ext cx="246744" cy="2654850"/>
            <a:chOff x="0" y="0"/>
            <a:chExt cx="1199700" cy="2654850"/>
          </a:xfrm>
        </p:grpSpPr>
        <p:sp>
          <p:nvSpPr>
            <p:cNvPr id="455" name="Google Shape;455;p43"/>
            <p:cNvSpPr/>
            <p:nvPr/>
          </p:nvSpPr>
          <p:spPr>
            <a:xfrm>
              <a:off x="0" y="857100"/>
              <a:ext cx="1199700" cy="8571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456" name="Google Shape;456;p43"/>
            <p:cNvSpPr/>
            <p:nvPr/>
          </p:nvSpPr>
          <p:spPr>
            <a:xfrm>
              <a:off x="0" y="0"/>
              <a:ext cx="1199700" cy="8571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457" name="Google Shape;457;p43"/>
            <p:cNvSpPr/>
            <p:nvPr/>
          </p:nvSpPr>
          <p:spPr>
            <a:xfrm>
              <a:off x="0" y="1714200"/>
              <a:ext cx="1199700" cy="8571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458" name="Google Shape;458;p43"/>
            <p:cNvSpPr/>
            <p:nvPr/>
          </p:nvSpPr>
          <p:spPr>
            <a:xfrm>
              <a:off x="0" y="2494350"/>
              <a:ext cx="1199700" cy="160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grpSp>
        <p:nvGrpSpPr>
          <p:cNvPr id="459" name="Google Shape;459;p43"/>
          <p:cNvGrpSpPr/>
          <p:nvPr/>
        </p:nvGrpSpPr>
        <p:grpSpPr>
          <a:xfrm>
            <a:off x="8897254" y="2494350"/>
            <a:ext cx="246745" cy="2654875"/>
            <a:chOff x="7944300" y="2494350"/>
            <a:chExt cx="1199700" cy="2654875"/>
          </a:xfrm>
        </p:grpSpPr>
        <p:sp>
          <p:nvSpPr>
            <p:cNvPr id="460" name="Google Shape;460;p43"/>
            <p:cNvSpPr/>
            <p:nvPr/>
          </p:nvSpPr>
          <p:spPr>
            <a:xfrm>
              <a:off x="7944300" y="3434891"/>
              <a:ext cx="1199700" cy="8571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461" name="Google Shape;461;p43"/>
            <p:cNvSpPr/>
            <p:nvPr/>
          </p:nvSpPr>
          <p:spPr>
            <a:xfrm>
              <a:off x="7944300" y="2577800"/>
              <a:ext cx="1199700" cy="8571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462" name="Google Shape;462;p43"/>
            <p:cNvSpPr/>
            <p:nvPr/>
          </p:nvSpPr>
          <p:spPr>
            <a:xfrm>
              <a:off x="7944300" y="4292125"/>
              <a:ext cx="1199700" cy="8571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463" name="Google Shape;463;p43"/>
            <p:cNvSpPr/>
            <p:nvPr/>
          </p:nvSpPr>
          <p:spPr>
            <a:xfrm>
              <a:off x="7944300" y="2494350"/>
              <a:ext cx="1199700" cy="160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sp>
        <p:nvSpPr>
          <p:cNvPr id="15" name="Google Shape;451;p43">
            <a:extLst>
              <a:ext uri="{FF2B5EF4-FFF2-40B4-BE49-F238E27FC236}">
                <a16:creationId xmlns:a16="http://schemas.microsoft.com/office/drawing/2014/main" id="{BE2F547F-DF1A-4DEB-A7D6-55582F92AB6B}"/>
              </a:ext>
            </a:extLst>
          </p:cNvPr>
          <p:cNvSpPr txBox="1">
            <a:spLocks/>
          </p:cNvSpPr>
          <p:nvPr/>
        </p:nvSpPr>
        <p:spPr>
          <a:xfrm>
            <a:off x="513560" y="219149"/>
            <a:ext cx="3557053" cy="4173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9600"/>
              <a:buFont typeface="Raleway ExtraBold"/>
              <a:buNone/>
              <a:defRPr sz="6000" b="0" i="0" u="none" strike="noStrike" cap="none">
                <a:solidFill>
                  <a:schemeClr val="dk1"/>
                </a:solidFill>
                <a:latin typeface="Raleway ExtraBold"/>
                <a:ea typeface="Raleway ExtraBold"/>
                <a:cs typeface="Raleway ExtraBold"/>
                <a:sym typeface="Raleway ExtraBold"/>
              </a:defRPr>
            </a:lvl1pPr>
            <a:lvl2pPr marR="0" lvl="1" algn="ctr" rtl="0">
              <a:lnSpc>
                <a:spcPct val="100000"/>
              </a:lnSpc>
              <a:spcBef>
                <a:spcPts val="0"/>
              </a:spcBef>
              <a:spcAft>
                <a:spcPts val="0"/>
              </a:spcAft>
              <a:buClr>
                <a:schemeClr val="dk1"/>
              </a:buClr>
              <a:buSzPts val="9600"/>
              <a:buFont typeface="Raleway ExtraBold"/>
              <a:buNone/>
              <a:defRPr sz="9600" b="0" i="0" u="none" strike="noStrike" cap="none">
                <a:solidFill>
                  <a:schemeClr val="dk1"/>
                </a:solidFill>
                <a:latin typeface="Raleway ExtraBold"/>
                <a:ea typeface="Raleway ExtraBold"/>
                <a:cs typeface="Raleway ExtraBold"/>
                <a:sym typeface="Raleway ExtraBold"/>
              </a:defRPr>
            </a:lvl2pPr>
            <a:lvl3pPr marR="0" lvl="2" algn="ctr" rtl="0">
              <a:lnSpc>
                <a:spcPct val="100000"/>
              </a:lnSpc>
              <a:spcBef>
                <a:spcPts val="0"/>
              </a:spcBef>
              <a:spcAft>
                <a:spcPts val="0"/>
              </a:spcAft>
              <a:buClr>
                <a:schemeClr val="dk1"/>
              </a:buClr>
              <a:buSzPts val="9600"/>
              <a:buFont typeface="Raleway ExtraBold"/>
              <a:buNone/>
              <a:defRPr sz="9600" b="0" i="0" u="none" strike="noStrike" cap="none">
                <a:solidFill>
                  <a:schemeClr val="dk1"/>
                </a:solidFill>
                <a:latin typeface="Raleway ExtraBold"/>
                <a:ea typeface="Raleway ExtraBold"/>
                <a:cs typeface="Raleway ExtraBold"/>
                <a:sym typeface="Raleway ExtraBold"/>
              </a:defRPr>
            </a:lvl3pPr>
            <a:lvl4pPr marR="0" lvl="3" algn="ctr" rtl="0">
              <a:lnSpc>
                <a:spcPct val="100000"/>
              </a:lnSpc>
              <a:spcBef>
                <a:spcPts val="0"/>
              </a:spcBef>
              <a:spcAft>
                <a:spcPts val="0"/>
              </a:spcAft>
              <a:buClr>
                <a:schemeClr val="dk1"/>
              </a:buClr>
              <a:buSzPts val="9600"/>
              <a:buFont typeface="Raleway ExtraBold"/>
              <a:buNone/>
              <a:defRPr sz="9600" b="0" i="0" u="none" strike="noStrike" cap="none">
                <a:solidFill>
                  <a:schemeClr val="dk1"/>
                </a:solidFill>
                <a:latin typeface="Raleway ExtraBold"/>
                <a:ea typeface="Raleway ExtraBold"/>
                <a:cs typeface="Raleway ExtraBold"/>
                <a:sym typeface="Raleway ExtraBold"/>
              </a:defRPr>
            </a:lvl4pPr>
            <a:lvl5pPr marR="0" lvl="4" algn="ctr" rtl="0">
              <a:lnSpc>
                <a:spcPct val="100000"/>
              </a:lnSpc>
              <a:spcBef>
                <a:spcPts val="0"/>
              </a:spcBef>
              <a:spcAft>
                <a:spcPts val="0"/>
              </a:spcAft>
              <a:buClr>
                <a:schemeClr val="dk1"/>
              </a:buClr>
              <a:buSzPts val="9600"/>
              <a:buFont typeface="Raleway ExtraBold"/>
              <a:buNone/>
              <a:defRPr sz="9600" b="0" i="0" u="none" strike="noStrike" cap="none">
                <a:solidFill>
                  <a:schemeClr val="dk1"/>
                </a:solidFill>
                <a:latin typeface="Raleway ExtraBold"/>
                <a:ea typeface="Raleway ExtraBold"/>
                <a:cs typeface="Raleway ExtraBold"/>
                <a:sym typeface="Raleway ExtraBold"/>
              </a:defRPr>
            </a:lvl5pPr>
            <a:lvl6pPr marR="0" lvl="5" algn="ctr" rtl="0">
              <a:lnSpc>
                <a:spcPct val="100000"/>
              </a:lnSpc>
              <a:spcBef>
                <a:spcPts val="0"/>
              </a:spcBef>
              <a:spcAft>
                <a:spcPts val="0"/>
              </a:spcAft>
              <a:buClr>
                <a:schemeClr val="dk1"/>
              </a:buClr>
              <a:buSzPts val="9600"/>
              <a:buFont typeface="Raleway ExtraBold"/>
              <a:buNone/>
              <a:defRPr sz="9600" b="0" i="0" u="none" strike="noStrike" cap="none">
                <a:solidFill>
                  <a:schemeClr val="dk1"/>
                </a:solidFill>
                <a:latin typeface="Raleway ExtraBold"/>
                <a:ea typeface="Raleway ExtraBold"/>
                <a:cs typeface="Raleway ExtraBold"/>
                <a:sym typeface="Raleway ExtraBold"/>
              </a:defRPr>
            </a:lvl6pPr>
            <a:lvl7pPr marR="0" lvl="6" algn="ctr" rtl="0">
              <a:lnSpc>
                <a:spcPct val="100000"/>
              </a:lnSpc>
              <a:spcBef>
                <a:spcPts val="0"/>
              </a:spcBef>
              <a:spcAft>
                <a:spcPts val="0"/>
              </a:spcAft>
              <a:buClr>
                <a:schemeClr val="dk1"/>
              </a:buClr>
              <a:buSzPts val="9600"/>
              <a:buFont typeface="Raleway ExtraBold"/>
              <a:buNone/>
              <a:defRPr sz="9600" b="0" i="0" u="none" strike="noStrike" cap="none">
                <a:solidFill>
                  <a:schemeClr val="dk1"/>
                </a:solidFill>
                <a:latin typeface="Raleway ExtraBold"/>
                <a:ea typeface="Raleway ExtraBold"/>
                <a:cs typeface="Raleway ExtraBold"/>
                <a:sym typeface="Raleway ExtraBold"/>
              </a:defRPr>
            </a:lvl7pPr>
            <a:lvl8pPr marR="0" lvl="7" algn="ctr" rtl="0">
              <a:lnSpc>
                <a:spcPct val="100000"/>
              </a:lnSpc>
              <a:spcBef>
                <a:spcPts val="0"/>
              </a:spcBef>
              <a:spcAft>
                <a:spcPts val="0"/>
              </a:spcAft>
              <a:buClr>
                <a:schemeClr val="dk1"/>
              </a:buClr>
              <a:buSzPts val="9600"/>
              <a:buFont typeface="Raleway ExtraBold"/>
              <a:buNone/>
              <a:defRPr sz="9600" b="0" i="0" u="none" strike="noStrike" cap="none">
                <a:solidFill>
                  <a:schemeClr val="dk1"/>
                </a:solidFill>
                <a:latin typeface="Raleway ExtraBold"/>
                <a:ea typeface="Raleway ExtraBold"/>
                <a:cs typeface="Raleway ExtraBold"/>
                <a:sym typeface="Raleway ExtraBold"/>
              </a:defRPr>
            </a:lvl8pPr>
            <a:lvl9pPr marR="0" lvl="8" algn="ctr" rtl="0">
              <a:lnSpc>
                <a:spcPct val="100000"/>
              </a:lnSpc>
              <a:spcBef>
                <a:spcPts val="0"/>
              </a:spcBef>
              <a:spcAft>
                <a:spcPts val="0"/>
              </a:spcAft>
              <a:buClr>
                <a:schemeClr val="dk1"/>
              </a:buClr>
              <a:buSzPts val="9600"/>
              <a:buFont typeface="Raleway ExtraBold"/>
              <a:buNone/>
              <a:defRPr sz="9600" b="0" i="0" u="none" strike="noStrike" cap="none">
                <a:solidFill>
                  <a:schemeClr val="dk1"/>
                </a:solidFill>
                <a:latin typeface="Raleway ExtraBold"/>
                <a:ea typeface="Raleway ExtraBold"/>
                <a:cs typeface="Raleway ExtraBold"/>
                <a:sym typeface="Raleway ExtraBold"/>
              </a:defRPr>
            </a:lvl9pPr>
          </a:lstStyle>
          <a:p>
            <a:r>
              <a:rPr lang="en-US" sz="2800" dirty="0"/>
              <a:t>Cash flow option 2 </a:t>
            </a:r>
          </a:p>
        </p:txBody>
      </p:sp>
      <p:graphicFrame>
        <p:nvGraphicFramePr>
          <p:cNvPr id="19" name="Table 18">
            <a:extLst>
              <a:ext uri="{FF2B5EF4-FFF2-40B4-BE49-F238E27FC236}">
                <a16:creationId xmlns:a16="http://schemas.microsoft.com/office/drawing/2014/main" id="{FD2EEA9C-27CD-4589-B845-06E5701EBF85}"/>
              </a:ext>
            </a:extLst>
          </p:cNvPr>
          <p:cNvGraphicFramePr>
            <a:graphicFrameLocks noGrp="1"/>
          </p:cNvGraphicFramePr>
          <p:nvPr>
            <p:extLst>
              <p:ext uri="{D42A27DB-BD31-4B8C-83A1-F6EECF244321}">
                <p14:modId xmlns:p14="http://schemas.microsoft.com/office/powerpoint/2010/main" val="2658666437"/>
              </p:ext>
            </p:extLst>
          </p:nvPr>
        </p:nvGraphicFramePr>
        <p:xfrm>
          <a:off x="899208" y="824409"/>
          <a:ext cx="7096476" cy="3992880"/>
        </p:xfrm>
        <a:graphic>
          <a:graphicData uri="http://schemas.openxmlformats.org/drawingml/2006/table">
            <a:tbl>
              <a:tblPr firstRow="1" bandRow="1">
                <a:tableStyleId>{073A0DAA-6AF3-43AB-8588-CEC1D06C72B9}</a:tableStyleId>
              </a:tblPr>
              <a:tblGrid>
                <a:gridCol w="3548238">
                  <a:extLst>
                    <a:ext uri="{9D8B030D-6E8A-4147-A177-3AD203B41FA5}">
                      <a16:colId xmlns:a16="http://schemas.microsoft.com/office/drawing/2014/main" val="3210886532"/>
                    </a:ext>
                  </a:extLst>
                </a:gridCol>
                <a:gridCol w="3548238">
                  <a:extLst>
                    <a:ext uri="{9D8B030D-6E8A-4147-A177-3AD203B41FA5}">
                      <a16:colId xmlns:a16="http://schemas.microsoft.com/office/drawing/2014/main" val="2746653606"/>
                    </a:ext>
                  </a:extLst>
                </a:gridCol>
              </a:tblGrid>
              <a:tr h="0">
                <a:tc>
                  <a:txBody>
                    <a:bodyPr/>
                    <a:lstStyle/>
                    <a:p>
                      <a:pPr fontAlgn="b"/>
                      <a:r>
                        <a:rPr lang="en-US" dirty="0">
                          <a:effectLst/>
                        </a:rPr>
                        <a:t>Year</a:t>
                      </a:r>
                      <a:endParaRPr lang="en-US" b="1" dirty="0">
                        <a:effectLst/>
                      </a:endParaRPr>
                    </a:p>
                  </a:txBody>
                  <a:tcPr anchor="b"/>
                </a:tc>
                <a:tc>
                  <a:txBody>
                    <a:bodyPr/>
                    <a:lstStyle/>
                    <a:p>
                      <a:pPr fontAlgn="b"/>
                      <a:r>
                        <a:rPr lang="en-US" dirty="0">
                          <a:effectLst/>
                        </a:rPr>
                        <a:t>Cash Flow</a:t>
                      </a:r>
                      <a:endParaRPr lang="en-US" b="1" dirty="0">
                        <a:effectLst/>
                      </a:endParaRPr>
                    </a:p>
                  </a:txBody>
                  <a:tcPr anchor="b"/>
                </a:tc>
                <a:extLst>
                  <a:ext uri="{0D108BD9-81ED-4DB2-BD59-A6C34878D82A}">
                    <a16:rowId xmlns:a16="http://schemas.microsoft.com/office/drawing/2014/main" val="2551416552"/>
                  </a:ext>
                </a:extLst>
              </a:tr>
              <a:tr h="894830">
                <a:tc>
                  <a:txBody>
                    <a:bodyPr/>
                    <a:lstStyle/>
                    <a:p>
                      <a:pPr fontAlgn="base"/>
                      <a:r>
                        <a:rPr lang="en-US" sz="1400" dirty="0">
                          <a:effectLst/>
                        </a:rPr>
                        <a:t>1</a:t>
                      </a:r>
                    </a:p>
                  </a:txBody>
                  <a:tcPr anchor="ctr"/>
                </a:tc>
                <a:tc>
                  <a:txBody>
                    <a:bodyPr/>
                    <a:lstStyle/>
                    <a:p>
                      <a:r>
                        <a:rPr lang="en-US" sz="1400" b="0" i="0" u="none" strike="noStrike" cap="none" dirty="0">
                          <a:solidFill>
                            <a:schemeClr val="dk1"/>
                          </a:solidFill>
                          <a:effectLst/>
                          <a:latin typeface="+mn-lt"/>
                          <a:ea typeface="+mn-ea"/>
                          <a:cs typeface="+mn-cs"/>
                          <a:sym typeface="Arial"/>
                        </a:rPr>
                        <a:t>Net Cash Flow = Total Cash Inflows – Total Cash Outflows.</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dirty="0">
                          <a:effectLst/>
                        </a:rPr>
                        <a:t>(</a:t>
                      </a:r>
                      <a:r>
                        <a:rPr lang="en-US" sz="1400" b="0" i="0" kern="1200" dirty="0">
                          <a:solidFill>
                            <a:schemeClr val="dk1"/>
                          </a:solidFill>
                          <a:effectLst/>
                          <a:latin typeface="+mn-lt"/>
                          <a:ea typeface="+mn-ea"/>
                          <a:cs typeface="+mn-cs"/>
                        </a:rPr>
                        <a:t>£55,000)</a:t>
                      </a:r>
                      <a:endParaRPr lang="en-US" sz="1400" dirty="0">
                        <a:effectLst/>
                      </a:endParaRPr>
                    </a:p>
                    <a:p>
                      <a:pPr fontAlgn="base"/>
                      <a:endParaRPr lang="en-US" sz="1400" dirty="0">
                        <a:effectLst/>
                      </a:endParaRPr>
                    </a:p>
                  </a:txBody>
                  <a:tcPr anchor="ctr"/>
                </a:tc>
                <a:extLst>
                  <a:ext uri="{0D108BD9-81ED-4DB2-BD59-A6C34878D82A}">
                    <a16:rowId xmlns:a16="http://schemas.microsoft.com/office/drawing/2014/main" val="1287257697"/>
                  </a:ext>
                </a:extLst>
              </a:tr>
              <a:tr h="302958">
                <a:tc>
                  <a:txBody>
                    <a:bodyPr/>
                    <a:lstStyle/>
                    <a:p>
                      <a:pPr fontAlgn="base"/>
                      <a:r>
                        <a:rPr lang="en-US" sz="1400" dirty="0">
                          <a:effectLst/>
                        </a:rPr>
                        <a:t>2</a:t>
                      </a:r>
                    </a:p>
                  </a:txBody>
                  <a:tcPr anchor="ctr"/>
                </a:tc>
                <a:tc>
                  <a:txBody>
                    <a:bodyPr/>
                    <a:lstStyle/>
                    <a:p>
                      <a:pPr fontAlgn="base"/>
                      <a:r>
                        <a:rPr lang="en-US" sz="1400" b="0" i="0" kern="1200" dirty="0">
                          <a:solidFill>
                            <a:schemeClr val="dk1"/>
                          </a:solidFill>
                          <a:effectLst/>
                          <a:latin typeface="+mn-lt"/>
                          <a:ea typeface="+mn-ea"/>
                          <a:cs typeface="+mn-cs"/>
                        </a:rPr>
                        <a:t>£55,000</a:t>
                      </a:r>
                      <a:endParaRPr lang="en-US" sz="1400" dirty="0">
                        <a:effectLst/>
                      </a:endParaRPr>
                    </a:p>
                  </a:txBody>
                  <a:tcPr anchor="ctr"/>
                </a:tc>
                <a:extLst>
                  <a:ext uri="{0D108BD9-81ED-4DB2-BD59-A6C34878D82A}">
                    <a16:rowId xmlns:a16="http://schemas.microsoft.com/office/drawing/2014/main" val="2622410739"/>
                  </a:ext>
                </a:extLst>
              </a:tr>
              <a:tr h="302958">
                <a:tc>
                  <a:txBody>
                    <a:bodyPr/>
                    <a:lstStyle/>
                    <a:p>
                      <a:pPr fontAlgn="base"/>
                      <a:r>
                        <a:rPr lang="en-US" sz="1400" dirty="0">
                          <a:effectLst/>
                        </a:rPr>
                        <a:t>3</a:t>
                      </a:r>
                    </a:p>
                  </a:txBody>
                  <a:tcPr anchor="ctr"/>
                </a:tc>
                <a:tc>
                  <a:txBody>
                    <a:bodyPr/>
                    <a:lstStyle/>
                    <a:p>
                      <a:pPr fontAlgn="base"/>
                      <a:r>
                        <a:rPr lang="en-US" sz="1400" b="0" i="0" kern="1200" dirty="0">
                          <a:solidFill>
                            <a:schemeClr val="dk1"/>
                          </a:solidFill>
                          <a:effectLst/>
                          <a:latin typeface="+mn-lt"/>
                          <a:ea typeface="+mn-ea"/>
                          <a:cs typeface="+mn-cs"/>
                        </a:rPr>
                        <a:t>£60,000</a:t>
                      </a:r>
                      <a:endParaRPr lang="en-US" sz="1400" dirty="0">
                        <a:effectLst/>
                      </a:endParaRPr>
                    </a:p>
                  </a:txBody>
                  <a:tcPr anchor="ctr"/>
                </a:tc>
                <a:extLst>
                  <a:ext uri="{0D108BD9-81ED-4DB2-BD59-A6C34878D82A}">
                    <a16:rowId xmlns:a16="http://schemas.microsoft.com/office/drawing/2014/main" val="1944535095"/>
                  </a:ext>
                </a:extLst>
              </a:tr>
              <a:tr h="302958">
                <a:tc>
                  <a:txBody>
                    <a:bodyPr/>
                    <a:lstStyle/>
                    <a:p>
                      <a:pPr fontAlgn="base"/>
                      <a:r>
                        <a:rPr lang="en-US" sz="1400" dirty="0">
                          <a:effectLst/>
                        </a:rPr>
                        <a:t>4</a:t>
                      </a:r>
                    </a:p>
                  </a:txBody>
                  <a:tcPr anchor="ctr"/>
                </a:tc>
                <a:tc>
                  <a:txBody>
                    <a:bodyPr/>
                    <a:lstStyle/>
                    <a:p>
                      <a:pPr fontAlgn="base"/>
                      <a:r>
                        <a:rPr lang="en-US" sz="1400" b="0" i="0" kern="1200" dirty="0">
                          <a:solidFill>
                            <a:schemeClr val="dk1"/>
                          </a:solidFill>
                          <a:effectLst/>
                          <a:latin typeface="+mn-lt"/>
                          <a:ea typeface="+mn-ea"/>
                          <a:cs typeface="+mn-cs"/>
                        </a:rPr>
                        <a:t>£65,000</a:t>
                      </a:r>
                      <a:endParaRPr lang="en-US" sz="1400" dirty="0">
                        <a:effectLst/>
                      </a:endParaRPr>
                    </a:p>
                  </a:txBody>
                  <a:tcPr anchor="ctr"/>
                </a:tc>
                <a:extLst>
                  <a:ext uri="{0D108BD9-81ED-4DB2-BD59-A6C34878D82A}">
                    <a16:rowId xmlns:a16="http://schemas.microsoft.com/office/drawing/2014/main" val="2175953305"/>
                  </a:ext>
                </a:extLst>
              </a:tr>
              <a:tr h="302958">
                <a:tc>
                  <a:txBody>
                    <a:bodyPr/>
                    <a:lstStyle/>
                    <a:p>
                      <a:pPr fontAlgn="base"/>
                      <a:r>
                        <a:rPr lang="en-US" sz="1400" dirty="0">
                          <a:effectLst/>
                        </a:rPr>
                        <a:t>5</a:t>
                      </a:r>
                    </a:p>
                  </a:txBody>
                  <a:tcPr anchor="ctr"/>
                </a:tc>
                <a:tc>
                  <a:txBody>
                    <a:bodyPr/>
                    <a:lstStyle/>
                    <a:p>
                      <a:pPr fontAlgn="base"/>
                      <a:r>
                        <a:rPr lang="en-US" sz="1400" b="0" i="0" kern="1200" dirty="0">
                          <a:solidFill>
                            <a:schemeClr val="dk1"/>
                          </a:solidFill>
                          <a:effectLst/>
                          <a:latin typeface="+mn-lt"/>
                          <a:ea typeface="+mn-ea"/>
                          <a:cs typeface="+mn-cs"/>
                        </a:rPr>
                        <a:t>£70,000</a:t>
                      </a:r>
                      <a:endParaRPr lang="en-US" sz="1400" dirty="0">
                        <a:effectLst/>
                      </a:endParaRPr>
                    </a:p>
                  </a:txBody>
                  <a:tcPr anchor="ctr"/>
                </a:tc>
                <a:extLst>
                  <a:ext uri="{0D108BD9-81ED-4DB2-BD59-A6C34878D82A}">
                    <a16:rowId xmlns:a16="http://schemas.microsoft.com/office/drawing/2014/main" val="2390663449"/>
                  </a:ext>
                </a:extLst>
              </a:tr>
              <a:tr h="302958">
                <a:tc>
                  <a:txBody>
                    <a:bodyPr/>
                    <a:lstStyle/>
                    <a:p>
                      <a:pPr fontAlgn="base"/>
                      <a:r>
                        <a:rPr lang="en-US" sz="1400" dirty="0">
                          <a:effectLst/>
                        </a:rPr>
                        <a:t>6</a:t>
                      </a:r>
                    </a:p>
                  </a:txBody>
                  <a:tcPr anchor="ctr"/>
                </a:tc>
                <a:tc>
                  <a:txBody>
                    <a:bodyPr/>
                    <a:lstStyle/>
                    <a:p>
                      <a:pPr fontAlgn="base"/>
                      <a:r>
                        <a:rPr lang="en-US" sz="1400" b="0" i="0" kern="1200" dirty="0">
                          <a:solidFill>
                            <a:schemeClr val="dk1"/>
                          </a:solidFill>
                          <a:effectLst/>
                          <a:latin typeface="+mn-lt"/>
                          <a:ea typeface="+mn-ea"/>
                          <a:cs typeface="+mn-cs"/>
                        </a:rPr>
                        <a:t>£75,000</a:t>
                      </a:r>
                      <a:endParaRPr lang="en-US" sz="1400" dirty="0">
                        <a:effectLst/>
                      </a:endParaRPr>
                    </a:p>
                  </a:txBody>
                  <a:tcPr anchor="ctr"/>
                </a:tc>
                <a:extLst>
                  <a:ext uri="{0D108BD9-81ED-4DB2-BD59-A6C34878D82A}">
                    <a16:rowId xmlns:a16="http://schemas.microsoft.com/office/drawing/2014/main" val="1647177133"/>
                  </a:ext>
                </a:extLst>
              </a:tr>
              <a:tr h="302958">
                <a:tc>
                  <a:txBody>
                    <a:bodyPr/>
                    <a:lstStyle/>
                    <a:p>
                      <a:pPr fontAlgn="base"/>
                      <a:r>
                        <a:rPr lang="en-US" sz="1400" dirty="0">
                          <a:effectLst/>
                        </a:rPr>
                        <a:t>7</a:t>
                      </a:r>
                    </a:p>
                  </a:txBody>
                  <a:tcPr anchor="ctr"/>
                </a:tc>
                <a:tc>
                  <a:txBody>
                    <a:bodyPr/>
                    <a:lstStyle/>
                    <a:p>
                      <a:pPr fontAlgn="base"/>
                      <a:r>
                        <a:rPr lang="en-US" sz="1400" b="0" i="0" kern="1200" dirty="0">
                          <a:solidFill>
                            <a:schemeClr val="dk1"/>
                          </a:solidFill>
                          <a:effectLst/>
                          <a:latin typeface="+mn-lt"/>
                          <a:ea typeface="+mn-ea"/>
                          <a:cs typeface="+mn-cs"/>
                        </a:rPr>
                        <a:t>£80,000</a:t>
                      </a:r>
                      <a:endParaRPr lang="en-US" sz="1400" dirty="0">
                        <a:effectLst/>
                      </a:endParaRPr>
                    </a:p>
                  </a:txBody>
                  <a:tcPr anchor="ctr"/>
                </a:tc>
                <a:extLst>
                  <a:ext uri="{0D108BD9-81ED-4DB2-BD59-A6C34878D82A}">
                    <a16:rowId xmlns:a16="http://schemas.microsoft.com/office/drawing/2014/main" val="705270269"/>
                  </a:ext>
                </a:extLst>
              </a:tr>
              <a:tr h="302958">
                <a:tc>
                  <a:txBody>
                    <a:bodyPr/>
                    <a:lstStyle/>
                    <a:p>
                      <a:pPr fontAlgn="base"/>
                      <a:r>
                        <a:rPr lang="en-US" sz="1400" dirty="0">
                          <a:effectLst/>
                        </a:rPr>
                        <a:t>8</a:t>
                      </a:r>
                    </a:p>
                  </a:txBody>
                  <a:tcPr anchor="ctr"/>
                </a:tc>
                <a:tc>
                  <a:txBody>
                    <a:bodyPr/>
                    <a:lstStyle/>
                    <a:p>
                      <a:pPr fontAlgn="base"/>
                      <a:r>
                        <a:rPr lang="en-US" sz="1400" b="0" i="0" kern="1200" dirty="0">
                          <a:solidFill>
                            <a:schemeClr val="dk1"/>
                          </a:solidFill>
                          <a:effectLst/>
                          <a:latin typeface="+mn-lt"/>
                          <a:ea typeface="+mn-ea"/>
                          <a:cs typeface="+mn-cs"/>
                        </a:rPr>
                        <a:t>£85,000</a:t>
                      </a:r>
                      <a:endParaRPr lang="en-US" sz="1400" dirty="0">
                        <a:effectLst/>
                      </a:endParaRPr>
                    </a:p>
                  </a:txBody>
                  <a:tcPr anchor="ctr"/>
                </a:tc>
                <a:extLst>
                  <a:ext uri="{0D108BD9-81ED-4DB2-BD59-A6C34878D82A}">
                    <a16:rowId xmlns:a16="http://schemas.microsoft.com/office/drawing/2014/main" val="1718464424"/>
                  </a:ext>
                </a:extLst>
              </a:tr>
              <a:tr h="302958">
                <a:tc>
                  <a:txBody>
                    <a:bodyPr/>
                    <a:lstStyle/>
                    <a:p>
                      <a:pPr fontAlgn="base"/>
                      <a:r>
                        <a:rPr lang="en-US" sz="1400" dirty="0">
                          <a:effectLst/>
                        </a:rPr>
                        <a:t>9</a:t>
                      </a:r>
                    </a:p>
                  </a:txBody>
                  <a:tcPr anchor="ctr"/>
                </a:tc>
                <a:tc>
                  <a:txBody>
                    <a:bodyPr/>
                    <a:lstStyle/>
                    <a:p>
                      <a:pPr fontAlgn="base"/>
                      <a:r>
                        <a:rPr lang="en-US" sz="1400" b="0" i="0" kern="1200" dirty="0">
                          <a:solidFill>
                            <a:schemeClr val="dk1"/>
                          </a:solidFill>
                          <a:effectLst/>
                          <a:latin typeface="+mn-lt"/>
                          <a:ea typeface="+mn-ea"/>
                          <a:cs typeface="+mn-cs"/>
                        </a:rPr>
                        <a:t>£90,000</a:t>
                      </a:r>
                      <a:endParaRPr lang="en-US" sz="1400" dirty="0">
                        <a:effectLst/>
                      </a:endParaRPr>
                    </a:p>
                  </a:txBody>
                  <a:tcPr anchor="ctr"/>
                </a:tc>
                <a:extLst>
                  <a:ext uri="{0D108BD9-81ED-4DB2-BD59-A6C34878D82A}">
                    <a16:rowId xmlns:a16="http://schemas.microsoft.com/office/drawing/2014/main" val="2288756465"/>
                  </a:ext>
                </a:extLst>
              </a:tr>
              <a:tr h="302958">
                <a:tc>
                  <a:txBody>
                    <a:bodyPr/>
                    <a:lstStyle/>
                    <a:p>
                      <a:pPr fontAlgn="base"/>
                      <a:r>
                        <a:rPr lang="en-US" sz="1400" dirty="0">
                          <a:effectLst/>
                        </a:rPr>
                        <a:t>10</a:t>
                      </a:r>
                    </a:p>
                  </a:txBody>
                  <a:tcPr anchor="ctr"/>
                </a:tc>
                <a:tc>
                  <a:txBody>
                    <a:bodyPr/>
                    <a:lstStyle/>
                    <a:p>
                      <a:pPr fontAlgn="base"/>
                      <a:r>
                        <a:rPr lang="en-US" sz="1400" b="0" i="0" kern="1200" dirty="0">
                          <a:solidFill>
                            <a:schemeClr val="dk1"/>
                          </a:solidFill>
                          <a:effectLst/>
                          <a:latin typeface="+mn-lt"/>
                          <a:ea typeface="+mn-ea"/>
                          <a:cs typeface="+mn-cs"/>
                        </a:rPr>
                        <a:t>£95,000</a:t>
                      </a:r>
                      <a:endParaRPr lang="en-US" sz="1400" dirty="0">
                        <a:effectLst/>
                      </a:endParaRPr>
                    </a:p>
                  </a:txBody>
                  <a:tcPr anchor="ctr"/>
                </a:tc>
                <a:extLst>
                  <a:ext uri="{0D108BD9-81ED-4DB2-BD59-A6C34878D82A}">
                    <a16:rowId xmlns:a16="http://schemas.microsoft.com/office/drawing/2014/main" val="3302988026"/>
                  </a:ext>
                </a:extLst>
              </a:tr>
            </a:tbl>
          </a:graphicData>
        </a:graphic>
      </p:graphicFrame>
    </p:spTree>
    <p:extLst>
      <p:ext uri="{BB962C8B-B14F-4D97-AF65-F5344CB8AC3E}">
        <p14:creationId xmlns:p14="http://schemas.microsoft.com/office/powerpoint/2010/main" val="6226115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50"/>
        <p:cNvGrpSpPr/>
        <p:nvPr/>
      </p:nvGrpSpPr>
      <p:grpSpPr>
        <a:xfrm>
          <a:off x="0" y="0"/>
          <a:ext cx="0" cy="0"/>
          <a:chOff x="0" y="0"/>
          <a:chExt cx="0" cy="0"/>
        </a:xfrm>
      </p:grpSpPr>
      <p:sp>
        <p:nvSpPr>
          <p:cNvPr id="451" name="Google Shape;451;p43"/>
          <p:cNvSpPr txBox="1">
            <a:spLocks noGrp="1"/>
          </p:cNvSpPr>
          <p:nvPr>
            <p:ph type="title"/>
          </p:nvPr>
        </p:nvSpPr>
        <p:spPr>
          <a:xfrm>
            <a:off x="1" y="219900"/>
            <a:ext cx="4361720" cy="553650"/>
          </a:xfrm>
          <a:prstGeom prst="rect">
            <a:avLst/>
          </a:prstGeom>
        </p:spPr>
        <p:txBody>
          <a:bodyPr spcFirstLastPara="1" wrap="square" lIns="91425" tIns="91425" rIns="91425" bIns="91425" anchor="b" anchorCtr="0">
            <a:noAutofit/>
          </a:bodyPr>
          <a:lstStyle/>
          <a:p>
            <a:r>
              <a:rPr lang="en-US" sz="2000" dirty="0"/>
              <a:t>Investment appraisal option 1 </a:t>
            </a:r>
            <a:br>
              <a:rPr lang="en-US" sz="2000" dirty="0"/>
            </a:br>
            <a:endParaRPr sz="2000" dirty="0"/>
          </a:p>
        </p:txBody>
      </p:sp>
      <p:sp>
        <p:nvSpPr>
          <p:cNvPr id="453" name="Google Shape;453;p43"/>
          <p:cNvSpPr/>
          <p:nvPr/>
        </p:nvSpPr>
        <p:spPr>
          <a:xfrm rot="5400000">
            <a:off x="3717021" y="644700"/>
            <a:ext cx="1449900" cy="160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Open Sans"/>
              <a:ea typeface="Open Sans"/>
              <a:cs typeface="Open Sans"/>
              <a:sym typeface="Open Sans"/>
            </a:endParaRPr>
          </a:p>
        </p:txBody>
      </p:sp>
      <p:grpSp>
        <p:nvGrpSpPr>
          <p:cNvPr id="454" name="Google Shape;454;p43"/>
          <p:cNvGrpSpPr/>
          <p:nvPr/>
        </p:nvGrpSpPr>
        <p:grpSpPr>
          <a:xfrm>
            <a:off x="0" y="0"/>
            <a:ext cx="246744" cy="2654850"/>
            <a:chOff x="0" y="0"/>
            <a:chExt cx="1199700" cy="2654850"/>
          </a:xfrm>
        </p:grpSpPr>
        <p:sp>
          <p:nvSpPr>
            <p:cNvPr id="455" name="Google Shape;455;p43"/>
            <p:cNvSpPr/>
            <p:nvPr/>
          </p:nvSpPr>
          <p:spPr>
            <a:xfrm>
              <a:off x="0" y="857100"/>
              <a:ext cx="1199700" cy="8571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456" name="Google Shape;456;p43"/>
            <p:cNvSpPr/>
            <p:nvPr/>
          </p:nvSpPr>
          <p:spPr>
            <a:xfrm>
              <a:off x="0" y="0"/>
              <a:ext cx="1199700" cy="8571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457" name="Google Shape;457;p43"/>
            <p:cNvSpPr/>
            <p:nvPr/>
          </p:nvSpPr>
          <p:spPr>
            <a:xfrm>
              <a:off x="0" y="1714200"/>
              <a:ext cx="1199700" cy="8571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458" name="Google Shape;458;p43"/>
            <p:cNvSpPr/>
            <p:nvPr/>
          </p:nvSpPr>
          <p:spPr>
            <a:xfrm>
              <a:off x="0" y="2494350"/>
              <a:ext cx="1199700" cy="160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grpSp>
        <p:nvGrpSpPr>
          <p:cNvPr id="459" name="Google Shape;459;p43"/>
          <p:cNvGrpSpPr/>
          <p:nvPr/>
        </p:nvGrpSpPr>
        <p:grpSpPr>
          <a:xfrm>
            <a:off x="8897254" y="2494350"/>
            <a:ext cx="246745" cy="2654875"/>
            <a:chOff x="7944300" y="2494350"/>
            <a:chExt cx="1199700" cy="2654875"/>
          </a:xfrm>
        </p:grpSpPr>
        <p:sp>
          <p:nvSpPr>
            <p:cNvPr id="460" name="Google Shape;460;p43"/>
            <p:cNvSpPr/>
            <p:nvPr/>
          </p:nvSpPr>
          <p:spPr>
            <a:xfrm>
              <a:off x="7944300" y="3434891"/>
              <a:ext cx="1199700" cy="8571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461" name="Google Shape;461;p43"/>
            <p:cNvSpPr/>
            <p:nvPr/>
          </p:nvSpPr>
          <p:spPr>
            <a:xfrm>
              <a:off x="7944300" y="2577800"/>
              <a:ext cx="1199700" cy="8571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462" name="Google Shape;462;p43"/>
            <p:cNvSpPr/>
            <p:nvPr/>
          </p:nvSpPr>
          <p:spPr>
            <a:xfrm>
              <a:off x="7944300" y="4292125"/>
              <a:ext cx="1199700" cy="8571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463" name="Google Shape;463;p43"/>
            <p:cNvSpPr/>
            <p:nvPr/>
          </p:nvSpPr>
          <p:spPr>
            <a:xfrm>
              <a:off x="7944300" y="2494350"/>
              <a:ext cx="1199700" cy="160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sp>
        <p:nvSpPr>
          <p:cNvPr id="20" name="Google Shape;453;p43">
            <a:extLst>
              <a:ext uri="{FF2B5EF4-FFF2-40B4-BE49-F238E27FC236}">
                <a16:creationId xmlns:a16="http://schemas.microsoft.com/office/drawing/2014/main" id="{7B86A63F-E5F8-492C-85DF-C3DDB527FE25}"/>
              </a:ext>
            </a:extLst>
          </p:cNvPr>
          <p:cNvSpPr/>
          <p:nvPr/>
        </p:nvSpPr>
        <p:spPr>
          <a:xfrm rot="5400000">
            <a:off x="3682685" y="4338301"/>
            <a:ext cx="1449900" cy="160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Open Sans"/>
              <a:ea typeface="Open Sans"/>
              <a:cs typeface="Open Sans"/>
              <a:sym typeface="Open Sans"/>
            </a:endParaRPr>
          </a:p>
        </p:txBody>
      </p:sp>
      <p:graphicFrame>
        <p:nvGraphicFramePr>
          <p:cNvPr id="22" name="Table 21">
            <a:extLst>
              <a:ext uri="{FF2B5EF4-FFF2-40B4-BE49-F238E27FC236}">
                <a16:creationId xmlns:a16="http://schemas.microsoft.com/office/drawing/2014/main" id="{C5607522-E7A0-438A-8905-AB251CEC1EB3}"/>
              </a:ext>
            </a:extLst>
          </p:cNvPr>
          <p:cNvGraphicFramePr>
            <a:graphicFrameLocks noGrp="1"/>
          </p:cNvGraphicFramePr>
          <p:nvPr>
            <p:extLst>
              <p:ext uri="{D42A27DB-BD31-4B8C-83A1-F6EECF244321}">
                <p14:modId xmlns:p14="http://schemas.microsoft.com/office/powerpoint/2010/main" val="3512258591"/>
              </p:ext>
            </p:extLst>
          </p:nvPr>
        </p:nvGraphicFramePr>
        <p:xfrm>
          <a:off x="393085" y="447287"/>
          <a:ext cx="3657600" cy="3688776"/>
        </p:xfrm>
        <a:graphic>
          <a:graphicData uri="http://schemas.openxmlformats.org/drawingml/2006/table">
            <a:tbl>
              <a:tblPr>
                <a:tableStyleId>{22838BEF-8BB2-4498-84A7-C5851F593DF1}</a:tableStyleId>
              </a:tblPr>
              <a:tblGrid>
                <a:gridCol w="1828800">
                  <a:extLst>
                    <a:ext uri="{9D8B030D-6E8A-4147-A177-3AD203B41FA5}">
                      <a16:colId xmlns:a16="http://schemas.microsoft.com/office/drawing/2014/main" val="1844494329"/>
                    </a:ext>
                  </a:extLst>
                </a:gridCol>
                <a:gridCol w="1828800">
                  <a:extLst>
                    <a:ext uri="{9D8B030D-6E8A-4147-A177-3AD203B41FA5}">
                      <a16:colId xmlns:a16="http://schemas.microsoft.com/office/drawing/2014/main" val="1442014021"/>
                    </a:ext>
                  </a:extLst>
                </a:gridCol>
              </a:tblGrid>
              <a:tr h="663146">
                <a:tc>
                  <a:txBody>
                    <a:bodyPr/>
                    <a:lstStyle/>
                    <a:p>
                      <a:pPr fontAlgn="b"/>
                      <a:r>
                        <a:rPr lang="en-US" sz="1400" b="1" dirty="0">
                          <a:effectLst/>
                        </a:rPr>
                        <a:t>Data</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fontAlgn="b"/>
                      <a:r>
                        <a:rPr lang="en-US" sz="1400" b="1" dirty="0">
                          <a:effectLst/>
                        </a:rPr>
                        <a:t>Value</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extLst>
                  <a:ext uri="{0D108BD9-81ED-4DB2-BD59-A6C34878D82A}">
                    <a16:rowId xmlns:a16="http://schemas.microsoft.com/office/drawing/2014/main" val="2719234796"/>
                  </a:ext>
                </a:extLst>
              </a:tr>
              <a:tr h="663146">
                <a:tc>
                  <a:txBody>
                    <a:bodyPr/>
                    <a:lstStyle/>
                    <a:p>
                      <a:pPr fontAlgn="base"/>
                      <a:r>
                        <a:rPr lang="en-US" sz="1400" dirty="0">
                          <a:effectLst/>
                        </a:rPr>
                        <a:t>Initial Investment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fontAlgn="base"/>
                      <a:r>
                        <a:rPr lang="en-US" sz="1400" kern="1200" dirty="0">
                          <a:effectLst/>
                        </a:rPr>
                        <a:t>250,000</a:t>
                      </a:r>
                      <a:r>
                        <a:rPr lang="en-US" sz="1400" b="0" i="0" kern="1200" dirty="0">
                          <a:solidFill>
                            <a:schemeClr val="dk1"/>
                          </a:solidFill>
                          <a:effectLst/>
                          <a:latin typeface="+mn-lt"/>
                          <a:ea typeface="+mn-ea"/>
                          <a:cs typeface="+mn-cs"/>
                        </a:rPr>
                        <a:t>£</a:t>
                      </a:r>
                      <a:endParaRPr lang="en-US" sz="1400"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extLst>
                  <a:ext uri="{0D108BD9-81ED-4DB2-BD59-A6C34878D82A}">
                    <a16:rowId xmlns:a16="http://schemas.microsoft.com/office/drawing/2014/main" val="1254513312"/>
                  </a:ext>
                </a:extLst>
              </a:tr>
              <a:tr h="663146">
                <a:tc>
                  <a:txBody>
                    <a:bodyPr/>
                    <a:lstStyle/>
                    <a:p>
                      <a:pPr fontAlgn="base"/>
                      <a:r>
                        <a:rPr lang="en-US" sz="1400" dirty="0">
                          <a:effectLst/>
                        </a:rPr>
                        <a:t>Annual Income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fontAlgn="base"/>
                      <a:r>
                        <a:rPr lang="en-US" sz="1400" kern="1200" dirty="0">
                          <a:effectLst/>
                        </a:rPr>
                        <a:t>40,000</a:t>
                      </a:r>
                      <a:r>
                        <a:rPr lang="en-US" sz="1400" b="0" i="0" kern="1200" dirty="0">
                          <a:solidFill>
                            <a:schemeClr val="dk1"/>
                          </a:solidFill>
                          <a:effectLst/>
                          <a:latin typeface="+mn-lt"/>
                          <a:ea typeface="+mn-ea"/>
                          <a:cs typeface="+mn-cs"/>
                        </a:rPr>
                        <a:t>£</a:t>
                      </a:r>
                      <a:endParaRPr lang="en-US" sz="1400"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extLst>
                  <a:ext uri="{0D108BD9-81ED-4DB2-BD59-A6C34878D82A}">
                    <a16:rowId xmlns:a16="http://schemas.microsoft.com/office/drawing/2014/main" val="4232794084"/>
                  </a:ext>
                </a:extLst>
              </a:tr>
              <a:tr h="663146">
                <a:tc>
                  <a:txBody>
                    <a:bodyPr/>
                    <a:lstStyle/>
                    <a:p>
                      <a:pPr fontAlgn="base"/>
                      <a:r>
                        <a:rPr lang="en-US" sz="1400" dirty="0">
                          <a:effectLst/>
                        </a:rPr>
                        <a:t>Operating Costs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fontAlgn="base"/>
                      <a:r>
                        <a:rPr lang="en-US" sz="1400" kern="1200" dirty="0">
                          <a:effectLst/>
                        </a:rPr>
                        <a:t>230,000</a:t>
                      </a:r>
                      <a:r>
                        <a:rPr lang="en-US" sz="1400" b="0" i="0" kern="1200" dirty="0">
                          <a:solidFill>
                            <a:schemeClr val="dk1"/>
                          </a:solidFill>
                          <a:effectLst/>
                          <a:latin typeface="+mn-lt"/>
                          <a:ea typeface="+mn-ea"/>
                          <a:cs typeface="+mn-cs"/>
                        </a:rPr>
                        <a:t>£</a:t>
                      </a:r>
                      <a:endParaRPr lang="en-US" sz="1400"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extLst>
                  <a:ext uri="{0D108BD9-81ED-4DB2-BD59-A6C34878D82A}">
                    <a16:rowId xmlns:a16="http://schemas.microsoft.com/office/drawing/2014/main" val="2995012507"/>
                  </a:ext>
                </a:extLst>
              </a:tr>
              <a:tr h="1036192">
                <a:tc>
                  <a:txBody>
                    <a:bodyPr/>
                    <a:lstStyle/>
                    <a:p>
                      <a:pPr fontAlgn="base"/>
                      <a:r>
                        <a:rPr lang="en-US" sz="1400" dirty="0">
                          <a:effectLst/>
                        </a:rPr>
                        <a:t>Food point rent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fontAlgn="base"/>
                      <a:r>
                        <a:rPr lang="en-US" sz="1400" kern="1200" dirty="0">
                          <a:effectLst/>
                        </a:rPr>
                        <a:t>25,000</a:t>
                      </a:r>
                      <a:r>
                        <a:rPr lang="en-US" sz="1400" b="0" i="0" kern="1200" dirty="0">
                          <a:solidFill>
                            <a:schemeClr val="dk1"/>
                          </a:solidFill>
                          <a:effectLst/>
                          <a:latin typeface="+mn-lt"/>
                          <a:ea typeface="+mn-ea"/>
                          <a:cs typeface="+mn-cs"/>
                        </a:rPr>
                        <a:t>£(Annual)</a:t>
                      </a:r>
                      <a:endParaRPr lang="en-US" sz="1400"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extLst>
                  <a:ext uri="{0D108BD9-81ED-4DB2-BD59-A6C34878D82A}">
                    <a16:rowId xmlns:a16="http://schemas.microsoft.com/office/drawing/2014/main" val="4221429"/>
                  </a:ext>
                </a:extLst>
              </a:tr>
            </a:tbl>
          </a:graphicData>
        </a:graphic>
      </p:graphicFrame>
      <p:graphicFrame>
        <p:nvGraphicFramePr>
          <p:cNvPr id="23" name="Table 22">
            <a:extLst>
              <a:ext uri="{FF2B5EF4-FFF2-40B4-BE49-F238E27FC236}">
                <a16:creationId xmlns:a16="http://schemas.microsoft.com/office/drawing/2014/main" id="{77EE022F-986C-42CC-948D-8BD1803191AD}"/>
              </a:ext>
            </a:extLst>
          </p:cNvPr>
          <p:cNvGraphicFramePr>
            <a:graphicFrameLocks noGrp="1"/>
          </p:cNvGraphicFramePr>
          <p:nvPr>
            <p:extLst>
              <p:ext uri="{D42A27DB-BD31-4B8C-83A1-F6EECF244321}">
                <p14:modId xmlns:p14="http://schemas.microsoft.com/office/powerpoint/2010/main" val="4030089050"/>
              </p:ext>
            </p:extLst>
          </p:nvPr>
        </p:nvGraphicFramePr>
        <p:xfrm>
          <a:off x="4863770" y="350874"/>
          <a:ext cx="3657600" cy="3785190"/>
        </p:xfrm>
        <a:graphic>
          <a:graphicData uri="http://schemas.openxmlformats.org/drawingml/2006/table">
            <a:tbl>
              <a:tblPr/>
              <a:tblGrid>
                <a:gridCol w="1828800">
                  <a:extLst>
                    <a:ext uri="{9D8B030D-6E8A-4147-A177-3AD203B41FA5}">
                      <a16:colId xmlns:a16="http://schemas.microsoft.com/office/drawing/2014/main" val="1157957015"/>
                    </a:ext>
                  </a:extLst>
                </a:gridCol>
                <a:gridCol w="1828800">
                  <a:extLst>
                    <a:ext uri="{9D8B030D-6E8A-4147-A177-3AD203B41FA5}">
                      <a16:colId xmlns:a16="http://schemas.microsoft.com/office/drawing/2014/main" val="3769594946"/>
                    </a:ext>
                  </a:extLst>
                </a:gridCol>
              </a:tblGrid>
              <a:tr h="422304">
                <a:tc>
                  <a:txBody>
                    <a:bodyPr/>
                    <a:lstStyle/>
                    <a:p>
                      <a:pPr fontAlgn="b"/>
                      <a:r>
                        <a:rPr lang="en-US" sz="1400" b="1" dirty="0">
                          <a:effectLst/>
                        </a:rPr>
                        <a:t>Calculations</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fontAlgn="b"/>
                      <a:r>
                        <a:rPr lang="en-US" sz="1400" b="1" dirty="0">
                          <a:effectLst/>
                        </a:rPr>
                        <a:t>Results</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1113883377"/>
                  </a:ext>
                </a:extLst>
              </a:tr>
              <a:tr h="1309142">
                <a:tc>
                  <a:txBody>
                    <a:bodyPr/>
                    <a:lstStyle/>
                    <a:p>
                      <a:pPr fontAlgn="base"/>
                      <a:r>
                        <a:rPr lang="en-US" sz="1400" dirty="0">
                          <a:effectLst/>
                        </a:rPr>
                        <a:t>Payback Period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fontAlgn="base"/>
                      <a:r>
                        <a:rPr lang="en-US" sz="1400" b="0" i="0" kern="1200" dirty="0">
                          <a:solidFill>
                            <a:schemeClr val="tx1"/>
                          </a:solidFill>
                          <a:effectLst/>
                          <a:latin typeface="+mn-lt"/>
                          <a:ea typeface="+mn-ea"/>
                          <a:cs typeface="+mn-cs"/>
                        </a:rPr>
                        <a:t>£250,000 / £40,000 = 6.2.5 years (rounded up to </a:t>
                      </a:r>
                      <a:r>
                        <a:rPr lang="en-US" sz="1400" b="1" i="0" kern="1200" dirty="0">
                          <a:solidFill>
                            <a:schemeClr val="tx1"/>
                          </a:solidFill>
                          <a:effectLst/>
                          <a:latin typeface="+mn-lt"/>
                          <a:ea typeface="+mn-ea"/>
                          <a:cs typeface="+mn-cs"/>
                        </a:rPr>
                        <a:t>7 years</a:t>
                      </a:r>
                      <a:r>
                        <a:rPr lang="en-US" sz="1400" b="0" i="0" kern="1200" dirty="0">
                          <a:solidFill>
                            <a:schemeClr val="tx1"/>
                          </a:solidFill>
                          <a:effectLst/>
                          <a:latin typeface="+mn-lt"/>
                          <a:ea typeface="+mn-ea"/>
                          <a:cs typeface="+mn-cs"/>
                        </a:rPr>
                        <a:t>)</a:t>
                      </a:r>
                      <a:endParaRPr lang="en-US" sz="1400"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3581904430"/>
                  </a:ext>
                </a:extLst>
              </a:tr>
              <a:tr h="617910">
                <a:tc>
                  <a:txBody>
                    <a:bodyPr/>
                    <a:lstStyle/>
                    <a:p>
                      <a:pPr fontAlgn="base"/>
                      <a:r>
                        <a:rPr lang="en-US" sz="1400" dirty="0">
                          <a:effectLst/>
                        </a:rPr>
                        <a:t>NPV</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fontAlgn="base"/>
                      <a:r>
                        <a:rPr lang="en-US" sz="1400" b="1" i="0" u="none" strike="noStrike" cap="none" dirty="0">
                          <a:solidFill>
                            <a:schemeClr val="tx1"/>
                          </a:solidFill>
                          <a:effectLst/>
                          <a:latin typeface="+mn-lt"/>
                          <a:ea typeface="+mn-ea"/>
                          <a:cs typeface="+mn-cs"/>
                          <a:sym typeface="Arial"/>
                        </a:rPr>
                        <a:t>$171,685.07</a:t>
                      </a:r>
                      <a:endParaRPr lang="en-US" sz="1400"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2763749648"/>
                  </a:ext>
                </a:extLst>
              </a:tr>
              <a:tr h="717917">
                <a:tc>
                  <a:txBody>
                    <a:bodyPr/>
                    <a:lstStyle/>
                    <a:p>
                      <a:pPr fontAlgn="base"/>
                      <a:r>
                        <a:rPr lang="en-US" sz="1400" b="0" i="0" kern="1200" dirty="0">
                          <a:solidFill>
                            <a:schemeClr val="tx1"/>
                          </a:solidFill>
                          <a:effectLst/>
                          <a:latin typeface="+mn-lt"/>
                          <a:ea typeface="+mn-ea"/>
                          <a:cs typeface="+mn-cs"/>
                        </a:rPr>
                        <a:t>Average Accounting Return</a:t>
                      </a:r>
                      <a:r>
                        <a:rPr lang="en-US" sz="1400" dirty="0">
                          <a:effectLst/>
                        </a:rPr>
                        <a:t>(ARR)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fontAlgn="base"/>
                      <a:r>
                        <a:rPr lang="en-US" sz="1400" b="0" i="0" kern="1200" dirty="0">
                          <a:solidFill>
                            <a:schemeClr val="tx1"/>
                          </a:solidFill>
                          <a:effectLst/>
                          <a:latin typeface="+mn-lt"/>
                          <a:ea typeface="+mn-ea"/>
                          <a:cs typeface="+mn-cs"/>
                        </a:rPr>
                        <a:t>20.67%</a:t>
                      </a:r>
                      <a:endParaRPr lang="en-US" sz="1400"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3314753085"/>
                  </a:ext>
                </a:extLst>
              </a:tr>
              <a:tr h="717917">
                <a:tc>
                  <a:txBody>
                    <a:bodyPr/>
                    <a:lstStyle/>
                    <a:p>
                      <a:pPr fontAlgn="base"/>
                      <a:r>
                        <a:rPr lang="en-US" sz="1400" dirty="0">
                          <a:effectLst/>
                        </a:rPr>
                        <a:t>Internal Rate of Return (IRR)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fontAlgn="base"/>
                      <a:r>
                        <a:rPr lang="en-US" sz="1400" b="0" i="0" kern="1200" dirty="0">
                          <a:solidFill>
                            <a:schemeClr val="tx1"/>
                          </a:solidFill>
                          <a:effectLst/>
                          <a:latin typeface="+mn-lt"/>
                          <a:ea typeface="+mn-ea"/>
                          <a:cs typeface="+mn-cs"/>
                        </a:rPr>
                        <a:t>Approximately</a:t>
                      </a:r>
                      <a:r>
                        <a:rPr lang="en-US" sz="1400" b="1" i="0" kern="1200" dirty="0">
                          <a:solidFill>
                            <a:schemeClr val="tx1"/>
                          </a:solidFill>
                          <a:effectLst/>
                          <a:latin typeface="+mn-lt"/>
                          <a:ea typeface="+mn-ea"/>
                          <a:cs typeface="+mn-cs"/>
                        </a:rPr>
                        <a:t>11.993%</a:t>
                      </a:r>
                      <a:endParaRPr lang="en-US" sz="1400"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3913061039"/>
                  </a:ext>
                </a:extLst>
              </a:tr>
            </a:tbl>
          </a:graphicData>
        </a:graphic>
      </p:graphicFrame>
    </p:spTree>
    <p:extLst>
      <p:ext uri="{BB962C8B-B14F-4D97-AF65-F5344CB8AC3E}">
        <p14:creationId xmlns:p14="http://schemas.microsoft.com/office/powerpoint/2010/main" val="1350211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50"/>
        <p:cNvGrpSpPr/>
        <p:nvPr/>
      </p:nvGrpSpPr>
      <p:grpSpPr>
        <a:xfrm>
          <a:off x="0" y="0"/>
          <a:ext cx="0" cy="0"/>
          <a:chOff x="0" y="0"/>
          <a:chExt cx="0" cy="0"/>
        </a:xfrm>
      </p:grpSpPr>
      <p:sp>
        <p:nvSpPr>
          <p:cNvPr id="453" name="Google Shape;453;p43"/>
          <p:cNvSpPr/>
          <p:nvPr/>
        </p:nvSpPr>
        <p:spPr>
          <a:xfrm rot="5400000">
            <a:off x="3717021" y="644700"/>
            <a:ext cx="1449900" cy="160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Open Sans"/>
              <a:ea typeface="Open Sans"/>
              <a:cs typeface="Open Sans"/>
              <a:sym typeface="Open Sans"/>
            </a:endParaRPr>
          </a:p>
        </p:txBody>
      </p:sp>
      <p:grpSp>
        <p:nvGrpSpPr>
          <p:cNvPr id="454" name="Google Shape;454;p43"/>
          <p:cNvGrpSpPr/>
          <p:nvPr/>
        </p:nvGrpSpPr>
        <p:grpSpPr>
          <a:xfrm>
            <a:off x="0" y="0"/>
            <a:ext cx="246744" cy="2654850"/>
            <a:chOff x="0" y="0"/>
            <a:chExt cx="1199700" cy="2654850"/>
          </a:xfrm>
        </p:grpSpPr>
        <p:sp>
          <p:nvSpPr>
            <p:cNvPr id="455" name="Google Shape;455;p43"/>
            <p:cNvSpPr/>
            <p:nvPr/>
          </p:nvSpPr>
          <p:spPr>
            <a:xfrm>
              <a:off x="0" y="857100"/>
              <a:ext cx="1199700" cy="8571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456" name="Google Shape;456;p43"/>
            <p:cNvSpPr/>
            <p:nvPr/>
          </p:nvSpPr>
          <p:spPr>
            <a:xfrm>
              <a:off x="0" y="0"/>
              <a:ext cx="1199700" cy="8571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457" name="Google Shape;457;p43"/>
            <p:cNvSpPr/>
            <p:nvPr/>
          </p:nvSpPr>
          <p:spPr>
            <a:xfrm>
              <a:off x="0" y="1714200"/>
              <a:ext cx="1199700" cy="8571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458" name="Google Shape;458;p43"/>
            <p:cNvSpPr/>
            <p:nvPr/>
          </p:nvSpPr>
          <p:spPr>
            <a:xfrm>
              <a:off x="0" y="2494350"/>
              <a:ext cx="1199700" cy="160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grpSp>
        <p:nvGrpSpPr>
          <p:cNvPr id="459" name="Google Shape;459;p43"/>
          <p:cNvGrpSpPr/>
          <p:nvPr/>
        </p:nvGrpSpPr>
        <p:grpSpPr>
          <a:xfrm>
            <a:off x="8897254" y="2494350"/>
            <a:ext cx="246745" cy="2654875"/>
            <a:chOff x="7944300" y="2494350"/>
            <a:chExt cx="1199700" cy="2654875"/>
          </a:xfrm>
        </p:grpSpPr>
        <p:sp>
          <p:nvSpPr>
            <p:cNvPr id="460" name="Google Shape;460;p43"/>
            <p:cNvSpPr/>
            <p:nvPr/>
          </p:nvSpPr>
          <p:spPr>
            <a:xfrm>
              <a:off x="7944300" y="3434891"/>
              <a:ext cx="1199700" cy="8571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461" name="Google Shape;461;p43"/>
            <p:cNvSpPr/>
            <p:nvPr/>
          </p:nvSpPr>
          <p:spPr>
            <a:xfrm>
              <a:off x="7944300" y="2577800"/>
              <a:ext cx="1199700" cy="8571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462" name="Google Shape;462;p43"/>
            <p:cNvSpPr/>
            <p:nvPr/>
          </p:nvSpPr>
          <p:spPr>
            <a:xfrm>
              <a:off x="7944300" y="4292125"/>
              <a:ext cx="1199700" cy="8571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463" name="Google Shape;463;p43"/>
            <p:cNvSpPr/>
            <p:nvPr/>
          </p:nvSpPr>
          <p:spPr>
            <a:xfrm>
              <a:off x="7944300" y="2494350"/>
              <a:ext cx="1199700" cy="160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sp>
        <p:nvSpPr>
          <p:cNvPr id="20" name="Google Shape;453;p43">
            <a:extLst>
              <a:ext uri="{FF2B5EF4-FFF2-40B4-BE49-F238E27FC236}">
                <a16:creationId xmlns:a16="http://schemas.microsoft.com/office/drawing/2014/main" id="{7B86A63F-E5F8-492C-85DF-C3DDB527FE25}"/>
              </a:ext>
            </a:extLst>
          </p:cNvPr>
          <p:cNvSpPr/>
          <p:nvPr/>
        </p:nvSpPr>
        <p:spPr>
          <a:xfrm rot="5400000">
            <a:off x="3682685" y="4338301"/>
            <a:ext cx="1449900" cy="160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Open Sans"/>
              <a:ea typeface="Open Sans"/>
              <a:cs typeface="Open Sans"/>
              <a:sym typeface="Open Sans"/>
            </a:endParaRPr>
          </a:p>
        </p:txBody>
      </p:sp>
      <p:sp>
        <p:nvSpPr>
          <p:cNvPr id="21" name="Google Shape;451;p43">
            <a:extLst>
              <a:ext uri="{FF2B5EF4-FFF2-40B4-BE49-F238E27FC236}">
                <a16:creationId xmlns:a16="http://schemas.microsoft.com/office/drawing/2014/main" id="{724555D6-C51A-4FA4-8ADB-967810EDCFE0}"/>
              </a:ext>
            </a:extLst>
          </p:cNvPr>
          <p:cNvSpPr txBox="1">
            <a:spLocks/>
          </p:cNvSpPr>
          <p:nvPr/>
        </p:nvSpPr>
        <p:spPr>
          <a:xfrm>
            <a:off x="210280" y="243482"/>
            <a:ext cx="4361720" cy="55365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9600"/>
              <a:buFont typeface="Raleway ExtraBold"/>
              <a:buNone/>
              <a:defRPr sz="6000" b="0" i="0" u="none" strike="noStrike" cap="none">
                <a:solidFill>
                  <a:schemeClr val="dk1"/>
                </a:solidFill>
                <a:latin typeface="Raleway ExtraBold"/>
                <a:ea typeface="Raleway ExtraBold"/>
                <a:cs typeface="Raleway ExtraBold"/>
                <a:sym typeface="Raleway ExtraBold"/>
              </a:defRPr>
            </a:lvl1pPr>
            <a:lvl2pPr marR="0" lvl="1" algn="ctr" rtl="0">
              <a:lnSpc>
                <a:spcPct val="100000"/>
              </a:lnSpc>
              <a:spcBef>
                <a:spcPts val="0"/>
              </a:spcBef>
              <a:spcAft>
                <a:spcPts val="0"/>
              </a:spcAft>
              <a:buClr>
                <a:schemeClr val="dk1"/>
              </a:buClr>
              <a:buSzPts val="9600"/>
              <a:buFont typeface="Raleway ExtraBold"/>
              <a:buNone/>
              <a:defRPr sz="9600" b="0" i="0" u="none" strike="noStrike" cap="none">
                <a:solidFill>
                  <a:schemeClr val="dk1"/>
                </a:solidFill>
                <a:latin typeface="Raleway ExtraBold"/>
                <a:ea typeface="Raleway ExtraBold"/>
                <a:cs typeface="Raleway ExtraBold"/>
                <a:sym typeface="Raleway ExtraBold"/>
              </a:defRPr>
            </a:lvl2pPr>
            <a:lvl3pPr marR="0" lvl="2" algn="ctr" rtl="0">
              <a:lnSpc>
                <a:spcPct val="100000"/>
              </a:lnSpc>
              <a:spcBef>
                <a:spcPts val="0"/>
              </a:spcBef>
              <a:spcAft>
                <a:spcPts val="0"/>
              </a:spcAft>
              <a:buClr>
                <a:schemeClr val="dk1"/>
              </a:buClr>
              <a:buSzPts val="9600"/>
              <a:buFont typeface="Raleway ExtraBold"/>
              <a:buNone/>
              <a:defRPr sz="9600" b="0" i="0" u="none" strike="noStrike" cap="none">
                <a:solidFill>
                  <a:schemeClr val="dk1"/>
                </a:solidFill>
                <a:latin typeface="Raleway ExtraBold"/>
                <a:ea typeface="Raleway ExtraBold"/>
                <a:cs typeface="Raleway ExtraBold"/>
                <a:sym typeface="Raleway ExtraBold"/>
              </a:defRPr>
            </a:lvl3pPr>
            <a:lvl4pPr marR="0" lvl="3" algn="ctr" rtl="0">
              <a:lnSpc>
                <a:spcPct val="100000"/>
              </a:lnSpc>
              <a:spcBef>
                <a:spcPts val="0"/>
              </a:spcBef>
              <a:spcAft>
                <a:spcPts val="0"/>
              </a:spcAft>
              <a:buClr>
                <a:schemeClr val="dk1"/>
              </a:buClr>
              <a:buSzPts val="9600"/>
              <a:buFont typeface="Raleway ExtraBold"/>
              <a:buNone/>
              <a:defRPr sz="9600" b="0" i="0" u="none" strike="noStrike" cap="none">
                <a:solidFill>
                  <a:schemeClr val="dk1"/>
                </a:solidFill>
                <a:latin typeface="Raleway ExtraBold"/>
                <a:ea typeface="Raleway ExtraBold"/>
                <a:cs typeface="Raleway ExtraBold"/>
                <a:sym typeface="Raleway ExtraBold"/>
              </a:defRPr>
            </a:lvl4pPr>
            <a:lvl5pPr marR="0" lvl="4" algn="ctr" rtl="0">
              <a:lnSpc>
                <a:spcPct val="100000"/>
              </a:lnSpc>
              <a:spcBef>
                <a:spcPts val="0"/>
              </a:spcBef>
              <a:spcAft>
                <a:spcPts val="0"/>
              </a:spcAft>
              <a:buClr>
                <a:schemeClr val="dk1"/>
              </a:buClr>
              <a:buSzPts val="9600"/>
              <a:buFont typeface="Raleway ExtraBold"/>
              <a:buNone/>
              <a:defRPr sz="9600" b="0" i="0" u="none" strike="noStrike" cap="none">
                <a:solidFill>
                  <a:schemeClr val="dk1"/>
                </a:solidFill>
                <a:latin typeface="Raleway ExtraBold"/>
                <a:ea typeface="Raleway ExtraBold"/>
                <a:cs typeface="Raleway ExtraBold"/>
                <a:sym typeface="Raleway ExtraBold"/>
              </a:defRPr>
            </a:lvl5pPr>
            <a:lvl6pPr marR="0" lvl="5" algn="ctr" rtl="0">
              <a:lnSpc>
                <a:spcPct val="100000"/>
              </a:lnSpc>
              <a:spcBef>
                <a:spcPts val="0"/>
              </a:spcBef>
              <a:spcAft>
                <a:spcPts val="0"/>
              </a:spcAft>
              <a:buClr>
                <a:schemeClr val="dk1"/>
              </a:buClr>
              <a:buSzPts val="9600"/>
              <a:buFont typeface="Raleway ExtraBold"/>
              <a:buNone/>
              <a:defRPr sz="9600" b="0" i="0" u="none" strike="noStrike" cap="none">
                <a:solidFill>
                  <a:schemeClr val="dk1"/>
                </a:solidFill>
                <a:latin typeface="Raleway ExtraBold"/>
                <a:ea typeface="Raleway ExtraBold"/>
                <a:cs typeface="Raleway ExtraBold"/>
                <a:sym typeface="Raleway ExtraBold"/>
              </a:defRPr>
            </a:lvl6pPr>
            <a:lvl7pPr marR="0" lvl="6" algn="ctr" rtl="0">
              <a:lnSpc>
                <a:spcPct val="100000"/>
              </a:lnSpc>
              <a:spcBef>
                <a:spcPts val="0"/>
              </a:spcBef>
              <a:spcAft>
                <a:spcPts val="0"/>
              </a:spcAft>
              <a:buClr>
                <a:schemeClr val="dk1"/>
              </a:buClr>
              <a:buSzPts val="9600"/>
              <a:buFont typeface="Raleway ExtraBold"/>
              <a:buNone/>
              <a:defRPr sz="9600" b="0" i="0" u="none" strike="noStrike" cap="none">
                <a:solidFill>
                  <a:schemeClr val="dk1"/>
                </a:solidFill>
                <a:latin typeface="Raleway ExtraBold"/>
                <a:ea typeface="Raleway ExtraBold"/>
                <a:cs typeface="Raleway ExtraBold"/>
                <a:sym typeface="Raleway ExtraBold"/>
              </a:defRPr>
            </a:lvl7pPr>
            <a:lvl8pPr marR="0" lvl="7" algn="ctr" rtl="0">
              <a:lnSpc>
                <a:spcPct val="100000"/>
              </a:lnSpc>
              <a:spcBef>
                <a:spcPts val="0"/>
              </a:spcBef>
              <a:spcAft>
                <a:spcPts val="0"/>
              </a:spcAft>
              <a:buClr>
                <a:schemeClr val="dk1"/>
              </a:buClr>
              <a:buSzPts val="9600"/>
              <a:buFont typeface="Raleway ExtraBold"/>
              <a:buNone/>
              <a:defRPr sz="9600" b="0" i="0" u="none" strike="noStrike" cap="none">
                <a:solidFill>
                  <a:schemeClr val="dk1"/>
                </a:solidFill>
                <a:latin typeface="Raleway ExtraBold"/>
                <a:ea typeface="Raleway ExtraBold"/>
                <a:cs typeface="Raleway ExtraBold"/>
                <a:sym typeface="Raleway ExtraBold"/>
              </a:defRPr>
            </a:lvl8pPr>
            <a:lvl9pPr marR="0" lvl="8" algn="ctr" rtl="0">
              <a:lnSpc>
                <a:spcPct val="100000"/>
              </a:lnSpc>
              <a:spcBef>
                <a:spcPts val="0"/>
              </a:spcBef>
              <a:spcAft>
                <a:spcPts val="0"/>
              </a:spcAft>
              <a:buClr>
                <a:schemeClr val="dk1"/>
              </a:buClr>
              <a:buSzPts val="9600"/>
              <a:buFont typeface="Raleway ExtraBold"/>
              <a:buNone/>
              <a:defRPr sz="9600" b="0" i="0" u="none" strike="noStrike" cap="none">
                <a:solidFill>
                  <a:schemeClr val="dk1"/>
                </a:solidFill>
                <a:latin typeface="Raleway ExtraBold"/>
                <a:ea typeface="Raleway ExtraBold"/>
                <a:cs typeface="Raleway ExtraBold"/>
                <a:sym typeface="Raleway ExtraBold"/>
              </a:defRPr>
            </a:lvl9pPr>
          </a:lstStyle>
          <a:p>
            <a:r>
              <a:rPr lang="en-US" sz="2000" dirty="0"/>
              <a:t>Investment appraisal option 2 </a:t>
            </a:r>
            <a:br>
              <a:rPr lang="en-US" sz="2000" dirty="0"/>
            </a:br>
            <a:endParaRPr lang="en-US" sz="2000" dirty="0"/>
          </a:p>
        </p:txBody>
      </p:sp>
      <p:graphicFrame>
        <p:nvGraphicFramePr>
          <p:cNvPr id="24" name="Table 23">
            <a:extLst>
              <a:ext uri="{FF2B5EF4-FFF2-40B4-BE49-F238E27FC236}">
                <a16:creationId xmlns:a16="http://schemas.microsoft.com/office/drawing/2014/main" id="{C8256681-2268-40CD-8318-3B7913EA8A56}"/>
              </a:ext>
            </a:extLst>
          </p:cNvPr>
          <p:cNvGraphicFramePr>
            <a:graphicFrameLocks noGrp="1"/>
          </p:cNvGraphicFramePr>
          <p:nvPr>
            <p:extLst>
              <p:ext uri="{D42A27DB-BD31-4B8C-83A1-F6EECF244321}">
                <p14:modId xmlns:p14="http://schemas.microsoft.com/office/powerpoint/2010/main" val="348287946"/>
              </p:ext>
            </p:extLst>
          </p:nvPr>
        </p:nvGraphicFramePr>
        <p:xfrm>
          <a:off x="534442" y="584149"/>
          <a:ext cx="3543882" cy="3477488"/>
        </p:xfrm>
        <a:graphic>
          <a:graphicData uri="http://schemas.openxmlformats.org/drawingml/2006/table">
            <a:tbl>
              <a:tblPr>
                <a:tableStyleId>{22838BEF-8BB2-4498-84A7-C5851F593DF1}</a:tableStyleId>
              </a:tblPr>
              <a:tblGrid>
                <a:gridCol w="1771941">
                  <a:extLst>
                    <a:ext uri="{9D8B030D-6E8A-4147-A177-3AD203B41FA5}">
                      <a16:colId xmlns:a16="http://schemas.microsoft.com/office/drawing/2014/main" val="1844494329"/>
                    </a:ext>
                  </a:extLst>
                </a:gridCol>
                <a:gridCol w="1771941">
                  <a:extLst>
                    <a:ext uri="{9D8B030D-6E8A-4147-A177-3AD203B41FA5}">
                      <a16:colId xmlns:a16="http://schemas.microsoft.com/office/drawing/2014/main" val="1442014021"/>
                    </a:ext>
                  </a:extLst>
                </a:gridCol>
              </a:tblGrid>
              <a:tr h="647584">
                <a:tc>
                  <a:txBody>
                    <a:bodyPr/>
                    <a:lstStyle/>
                    <a:p>
                      <a:pPr fontAlgn="b"/>
                      <a:r>
                        <a:rPr lang="en-US" sz="1400" b="1" dirty="0">
                          <a:effectLst/>
                        </a:rPr>
                        <a:t>Data</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fontAlgn="b"/>
                      <a:r>
                        <a:rPr lang="en-US" sz="1400" b="1" dirty="0">
                          <a:effectLst/>
                        </a:rPr>
                        <a:t>Value</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extLst>
                  <a:ext uri="{0D108BD9-81ED-4DB2-BD59-A6C34878D82A}">
                    <a16:rowId xmlns:a16="http://schemas.microsoft.com/office/drawing/2014/main" val="2719234796"/>
                  </a:ext>
                </a:extLst>
              </a:tr>
              <a:tr h="665860">
                <a:tc>
                  <a:txBody>
                    <a:bodyPr/>
                    <a:lstStyle/>
                    <a:p>
                      <a:pPr fontAlgn="base"/>
                      <a:r>
                        <a:rPr lang="en-US" sz="1400" dirty="0">
                          <a:effectLst/>
                        </a:rPr>
                        <a:t>Initial Investment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fontAlgn="base"/>
                      <a:r>
                        <a:rPr lang="en-US" sz="1400" b="0" i="0" kern="1200" dirty="0">
                          <a:solidFill>
                            <a:schemeClr val="dk1"/>
                          </a:solidFill>
                          <a:effectLst/>
                          <a:latin typeface="+mn-lt"/>
                          <a:ea typeface="+mn-ea"/>
                          <a:cs typeface="+mn-cs"/>
                        </a:rPr>
                        <a:t>£250,000</a:t>
                      </a:r>
                      <a:endParaRPr lang="en-US" sz="1400"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extLst>
                  <a:ext uri="{0D108BD9-81ED-4DB2-BD59-A6C34878D82A}">
                    <a16:rowId xmlns:a16="http://schemas.microsoft.com/office/drawing/2014/main" val="1254513312"/>
                  </a:ext>
                </a:extLst>
              </a:tr>
              <a:tr h="665860">
                <a:tc>
                  <a:txBody>
                    <a:bodyPr/>
                    <a:lstStyle/>
                    <a:p>
                      <a:pPr fontAlgn="base"/>
                      <a:r>
                        <a:rPr lang="en-US" sz="1400" dirty="0">
                          <a:effectLst/>
                        </a:rPr>
                        <a:t>Annual Income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fontAlgn="base"/>
                      <a:r>
                        <a:rPr lang="en-US" sz="1400" b="0" i="0" kern="1200" dirty="0">
                          <a:solidFill>
                            <a:schemeClr val="dk1"/>
                          </a:solidFill>
                          <a:effectLst/>
                          <a:latin typeface="+mn-lt"/>
                          <a:ea typeface="+mn-ea"/>
                          <a:cs typeface="+mn-cs"/>
                        </a:rPr>
                        <a:t>£50,000</a:t>
                      </a:r>
                      <a:endParaRPr lang="en-US" sz="1400"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extLst>
                  <a:ext uri="{0D108BD9-81ED-4DB2-BD59-A6C34878D82A}">
                    <a16:rowId xmlns:a16="http://schemas.microsoft.com/office/drawing/2014/main" val="4232794084"/>
                  </a:ext>
                </a:extLst>
              </a:tr>
              <a:tr h="554883">
                <a:tc>
                  <a:txBody>
                    <a:bodyPr/>
                    <a:lstStyle/>
                    <a:p>
                      <a:pPr fontAlgn="base"/>
                      <a:r>
                        <a:rPr lang="en-US" sz="1400" dirty="0">
                          <a:effectLst/>
                        </a:rPr>
                        <a:t>Operating Costs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fontAlgn="base"/>
                      <a:r>
                        <a:rPr lang="en-US" sz="1400" b="0" i="0" kern="1200" dirty="0">
                          <a:solidFill>
                            <a:schemeClr val="dk1"/>
                          </a:solidFill>
                          <a:effectLst/>
                          <a:latin typeface="+mn-lt"/>
                          <a:ea typeface="+mn-ea"/>
                          <a:cs typeface="+mn-cs"/>
                        </a:rPr>
                        <a:t>£200,000</a:t>
                      </a:r>
                      <a:endParaRPr lang="en-US" sz="1400"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extLst>
                  <a:ext uri="{0D108BD9-81ED-4DB2-BD59-A6C34878D82A}">
                    <a16:rowId xmlns:a16="http://schemas.microsoft.com/office/drawing/2014/main" val="2995012507"/>
                  </a:ext>
                </a:extLst>
              </a:tr>
              <a:tr h="943301">
                <a:tc>
                  <a:txBody>
                    <a:bodyPr/>
                    <a:lstStyle/>
                    <a:p>
                      <a:pPr fontAlgn="base"/>
                      <a:r>
                        <a:rPr lang="en-US" sz="1400" dirty="0">
                          <a:effectLst/>
                        </a:rPr>
                        <a:t>Food Van Maintenance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fontAlgn="base"/>
                      <a:r>
                        <a:rPr lang="en-US" sz="1400" b="0" i="0" kern="1200" dirty="0">
                          <a:solidFill>
                            <a:schemeClr val="dk1"/>
                          </a:solidFill>
                          <a:effectLst/>
                          <a:latin typeface="+mn-lt"/>
                          <a:ea typeface="+mn-ea"/>
                          <a:cs typeface="+mn-cs"/>
                        </a:rPr>
                        <a:t>£1500</a:t>
                      </a:r>
                      <a:endParaRPr lang="en-US" sz="1400"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extLst>
                  <a:ext uri="{0D108BD9-81ED-4DB2-BD59-A6C34878D82A}">
                    <a16:rowId xmlns:a16="http://schemas.microsoft.com/office/drawing/2014/main" val="4221429"/>
                  </a:ext>
                </a:extLst>
              </a:tr>
            </a:tbl>
          </a:graphicData>
        </a:graphic>
      </p:graphicFrame>
      <p:graphicFrame>
        <p:nvGraphicFramePr>
          <p:cNvPr id="25" name="Table 24">
            <a:extLst>
              <a:ext uri="{FF2B5EF4-FFF2-40B4-BE49-F238E27FC236}">
                <a16:creationId xmlns:a16="http://schemas.microsoft.com/office/drawing/2014/main" id="{CE030787-B4AD-45D4-8AAC-82807625BCB1}"/>
              </a:ext>
            </a:extLst>
          </p:cNvPr>
          <p:cNvGraphicFramePr>
            <a:graphicFrameLocks noGrp="1"/>
          </p:cNvGraphicFramePr>
          <p:nvPr>
            <p:extLst>
              <p:ext uri="{D42A27DB-BD31-4B8C-83A1-F6EECF244321}">
                <p14:modId xmlns:p14="http://schemas.microsoft.com/office/powerpoint/2010/main" val="1414376157"/>
              </p:ext>
            </p:extLst>
          </p:nvPr>
        </p:nvGraphicFramePr>
        <p:xfrm>
          <a:off x="4786578" y="584149"/>
          <a:ext cx="3543882" cy="3477488"/>
        </p:xfrm>
        <a:graphic>
          <a:graphicData uri="http://schemas.openxmlformats.org/drawingml/2006/table">
            <a:tbl>
              <a:tblPr/>
              <a:tblGrid>
                <a:gridCol w="1771941">
                  <a:extLst>
                    <a:ext uri="{9D8B030D-6E8A-4147-A177-3AD203B41FA5}">
                      <a16:colId xmlns:a16="http://schemas.microsoft.com/office/drawing/2014/main" val="1157957015"/>
                    </a:ext>
                  </a:extLst>
                </a:gridCol>
                <a:gridCol w="1771941">
                  <a:extLst>
                    <a:ext uri="{9D8B030D-6E8A-4147-A177-3AD203B41FA5}">
                      <a16:colId xmlns:a16="http://schemas.microsoft.com/office/drawing/2014/main" val="3769594946"/>
                    </a:ext>
                  </a:extLst>
                </a:gridCol>
              </a:tblGrid>
              <a:tr h="444751">
                <a:tc>
                  <a:txBody>
                    <a:bodyPr/>
                    <a:lstStyle/>
                    <a:p>
                      <a:pPr fontAlgn="b"/>
                      <a:r>
                        <a:rPr lang="en-US" sz="1400" b="1" dirty="0">
                          <a:effectLst/>
                        </a:rPr>
                        <a:t>Calculations</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fontAlgn="b"/>
                      <a:r>
                        <a:rPr lang="en-US" sz="1400" b="1" dirty="0">
                          <a:effectLst/>
                        </a:rPr>
                        <a:t>Results</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1113883377"/>
                  </a:ext>
                </a:extLst>
              </a:tr>
              <a:tr h="756077">
                <a:tc>
                  <a:txBody>
                    <a:bodyPr/>
                    <a:lstStyle/>
                    <a:p>
                      <a:pPr fontAlgn="base"/>
                      <a:r>
                        <a:rPr lang="en-US" sz="1400" dirty="0">
                          <a:effectLst/>
                        </a:rPr>
                        <a:t>Payback Period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fontAlgn="base"/>
                      <a:r>
                        <a:rPr lang="en-US" sz="1400" b="0" i="0" kern="1200" dirty="0">
                          <a:solidFill>
                            <a:schemeClr val="tx1"/>
                          </a:solidFill>
                          <a:effectLst/>
                          <a:latin typeface="+mn-lt"/>
                          <a:ea typeface="+mn-ea"/>
                          <a:cs typeface="+mn-cs"/>
                        </a:rPr>
                        <a:t>£250,000 / £50,000 = 5 years</a:t>
                      </a:r>
                      <a:endParaRPr lang="en-US" sz="1400"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3581904430"/>
                  </a:ext>
                </a:extLst>
              </a:tr>
              <a:tr h="576727">
                <a:tc>
                  <a:txBody>
                    <a:bodyPr/>
                    <a:lstStyle/>
                    <a:p>
                      <a:pPr fontAlgn="base"/>
                      <a:r>
                        <a:rPr lang="en-US" sz="1400" dirty="0">
                          <a:effectLst/>
                        </a:rPr>
                        <a:t>NPV</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marL="0" marR="0" lvl="0" indent="0" algn="l" defTabSz="914126" rtl="0" eaLnBrk="1" fontAlgn="base" latinLnBrk="0" hangingPunct="1">
                        <a:lnSpc>
                          <a:spcPct val="100000"/>
                        </a:lnSpc>
                        <a:spcBef>
                          <a:spcPts val="0"/>
                        </a:spcBef>
                        <a:spcAft>
                          <a:spcPts val="0"/>
                        </a:spcAft>
                        <a:buClrTx/>
                        <a:buSzTx/>
                        <a:buFontTx/>
                        <a:buNone/>
                        <a:tabLst/>
                        <a:defRPr/>
                      </a:pPr>
                      <a:r>
                        <a:rPr lang="en-US" sz="1400" b="1" i="0" u="none" strike="noStrike" cap="none" dirty="0">
                          <a:solidFill>
                            <a:schemeClr val="tx1"/>
                          </a:solidFill>
                          <a:effectLst/>
                          <a:latin typeface="+mn-lt"/>
                          <a:ea typeface="+mn-ea"/>
                          <a:cs typeface="+mn-cs"/>
                          <a:sym typeface="Arial"/>
                        </a:rPr>
                        <a:t>$171,685.07</a:t>
                      </a:r>
                      <a:endParaRPr lang="en-US" sz="1400"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2763749648"/>
                  </a:ext>
                </a:extLst>
              </a:tr>
              <a:tr h="756077">
                <a:tc>
                  <a:txBody>
                    <a:bodyPr/>
                    <a:lstStyle/>
                    <a:p>
                      <a:pPr fontAlgn="base"/>
                      <a:r>
                        <a:rPr lang="en-US" sz="1400" b="0" i="0" kern="1200" dirty="0">
                          <a:solidFill>
                            <a:schemeClr val="tx1"/>
                          </a:solidFill>
                          <a:effectLst/>
                          <a:latin typeface="+mn-lt"/>
                          <a:ea typeface="+mn-ea"/>
                          <a:cs typeface="+mn-cs"/>
                        </a:rPr>
                        <a:t>Average Accounting Return</a:t>
                      </a:r>
                      <a:r>
                        <a:rPr lang="en-US" sz="1400" dirty="0">
                          <a:effectLst/>
                        </a:rPr>
                        <a:t>(ARR)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fontAlgn="base"/>
                      <a:r>
                        <a:rPr lang="en-US" sz="1400" b="0" i="0" kern="1200" dirty="0">
                          <a:solidFill>
                            <a:schemeClr val="tx1"/>
                          </a:solidFill>
                          <a:effectLst/>
                          <a:latin typeface="+mn-lt"/>
                          <a:ea typeface="+mn-ea"/>
                          <a:cs typeface="+mn-cs"/>
                        </a:rPr>
                        <a:t>31%</a:t>
                      </a:r>
                      <a:endParaRPr lang="en-US" sz="1400"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3314753085"/>
                  </a:ext>
                </a:extLst>
              </a:tr>
              <a:tr h="943856">
                <a:tc>
                  <a:txBody>
                    <a:bodyPr/>
                    <a:lstStyle/>
                    <a:p>
                      <a:pPr fontAlgn="base"/>
                      <a:r>
                        <a:rPr lang="en-US" sz="1400" dirty="0">
                          <a:effectLst/>
                        </a:rPr>
                        <a:t>Internal Rate of Return (IRR)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fontAlgn="base"/>
                      <a:r>
                        <a:rPr lang="en-US" sz="1400" b="0" i="0" kern="1200" dirty="0">
                          <a:solidFill>
                            <a:schemeClr val="tx1"/>
                          </a:solidFill>
                          <a:effectLst/>
                          <a:latin typeface="+mn-lt"/>
                          <a:ea typeface="+mn-ea"/>
                          <a:cs typeface="+mn-cs"/>
                        </a:rPr>
                        <a:t>Approximately </a:t>
                      </a:r>
                      <a:r>
                        <a:rPr lang="en-US" sz="1400" b="1" i="0" kern="1200" dirty="0">
                          <a:solidFill>
                            <a:schemeClr val="tx1"/>
                          </a:solidFill>
                          <a:effectLst/>
                          <a:latin typeface="+mn-lt"/>
                          <a:ea typeface="+mn-ea"/>
                          <a:cs typeface="+mn-cs"/>
                        </a:rPr>
                        <a:t>21.193%</a:t>
                      </a:r>
                      <a:endParaRPr lang="en-US" sz="1400"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3913061039"/>
                  </a:ext>
                </a:extLst>
              </a:tr>
            </a:tbl>
          </a:graphicData>
        </a:graphic>
      </p:graphicFrame>
    </p:spTree>
    <p:extLst>
      <p:ext uri="{BB962C8B-B14F-4D97-AF65-F5344CB8AC3E}">
        <p14:creationId xmlns:p14="http://schemas.microsoft.com/office/powerpoint/2010/main" val="881751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67"/>
        <p:cNvGrpSpPr/>
        <p:nvPr/>
      </p:nvGrpSpPr>
      <p:grpSpPr>
        <a:xfrm>
          <a:off x="0" y="0"/>
          <a:ext cx="0" cy="0"/>
          <a:chOff x="0" y="0"/>
          <a:chExt cx="0" cy="0"/>
        </a:xfrm>
      </p:grpSpPr>
      <p:sp>
        <p:nvSpPr>
          <p:cNvPr id="468" name="Google Shape;468;p44"/>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p>
            <a:pPr lvl="0"/>
            <a:r>
              <a:rPr lang="en-US" dirty="0"/>
              <a:t>Legislation </a:t>
            </a:r>
            <a:endParaRPr dirty="0"/>
          </a:p>
        </p:txBody>
      </p:sp>
      <p:sp>
        <p:nvSpPr>
          <p:cNvPr id="471" name="Google Shape;471;p44"/>
          <p:cNvSpPr txBox="1">
            <a:spLocks noGrp="1"/>
          </p:cNvSpPr>
          <p:nvPr>
            <p:ph type="subTitle" idx="4294967295"/>
          </p:nvPr>
        </p:nvSpPr>
        <p:spPr>
          <a:xfrm>
            <a:off x="852748" y="1248617"/>
            <a:ext cx="6868852" cy="3054433"/>
          </a:xfrm>
          <a:prstGeom prst="rect">
            <a:avLst/>
          </a:prstGeom>
        </p:spPr>
        <p:txBody>
          <a:bodyPr spcFirstLastPara="1" wrap="square" lIns="91425" tIns="91425" rIns="91425" bIns="91425" anchor="t" anchorCtr="0">
            <a:noAutofit/>
          </a:bodyPr>
          <a:lstStyle/>
          <a:p>
            <a:pPr lvl="0"/>
            <a:r>
              <a:rPr lang="en-US" sz="1400" b="1" dirty="0"/>
              <a:t>Licensing and Permits: </a:t>
            </a:r>
            <a:r>
              <a:rPr lang="en-US" sz="1400" dirty="0"/>
              <a:t>Get all licenses and permits needed by the local authority involving business, food safety, and food handler’s permits.</a:t>
            </a:r>
          </a:p>
          <a:p>
            <a:pPr lvl="0"/>
            <a:endParaRPr lang="en-US" sz="1400" dirty="0"/>
          </a:p>
          <a:p>
            <a:pPr lvl="0"/>
            <a:r>
              <a:rPr lang="en-US" sz="1400" b="1" dirty="0"/>
              <a:t>Zoning and Location: </a:t>
            </a:r>
            <a:r>
              <a:rPr lang="en-US" sz="1400" dirty="0"/>
              <a:t>Be sure to have a look at the campus zoning rules if one would like to know possible areas for the business on campus.</a:t>
            </a:r>
          </a:p>
          <a:p>
            <a:pPr lvl="0"/>
            <a:endParaRPr lang="en-US" sz="1400" dirty="0"/>
          </a:p>
          <a:p>
            <a:pPr lvl="0"/>
            <a:r>
              <a:rPr lang="en-US" sz="1400" b="1" dirty="0"/>
              <a:t>Tax Obligations: </a:t>
            </a:r>
            <a:r>
              <a:rPr lang="en-US" sz="1400" dirty="0"/>
              <a:t>Make sure to meet the tax requirements connected with sales tax, income tax, and other relevant tax laws.</a:t>
            </a:r>
          </a:p>
          <a:p>
            <a:pPr lvl="0">
              <a:buAutoNum type="arabicPeriod"/>
            </a:pPr>
            <a:endParaRPr lang="en-US" sz="1400" dirty="0"/>
          </a:p>
          <a:p>
            <a:endParaRPr lang="en-US" sz="1400" dirty="0"/>
          </a:p>
        </p:txBody>
      </p:sp>
      <p:sp>
        <p:nvSpPr>
          <p:cNvPr id="473" name="Google Shape;473;p44"/>
          <p:cNvSpPr/>
          <p:nvPr/>
        </p:nvSpPr>
        <p:spPr>
          <a:xfrm rot="10800000" flipH="1">
            <a:off x="568500" y="4303050"/>
            <a:ext cx="568500" cy="8571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77"/>
        <p:cNvGrpSpPr/>
        <p:nvPr/>
      </p:nvGrpSpPr>
      <p:grpSpPr>
        <a:xfrm>
          <a:off x="0" y="0"/>
          <a:ext cx="0" cy="0"/>
          <a:chOff x="0" y="0"/>
          <a:chExt cx="0" cy="0"/>
        </a:xfrm>
      </p:grpSpPr>
      <p:sp>
        <p:nvSpPr>
          <p:cNvPr id="478" name="Google Shape;478;p45"/>
          <p:cNvSpPr/>
          <p:nvPr/>
        </p:nvSpPr>
        <p:spPr>
          <a:xfrm rot="10800000" flipH="1">
            <a:off x="713225" y="4286400"/>
            <a:ext cx="714300" cy="8571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479" name="Google Shape;479;p45"/>
          <p:cNvSpPr/>
          <p:nvPr/>
        </p:nvSpPr>
        <p:spPr>
          <a:xfrm rot="10800000" flipH="1">
            <a:off x="7709700" y="4286400"/>
            <a:ext cx="714300" cy="8571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480" name="Google Shape;480;p45"/>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p>
            <a:pPr lvl="0"/>
            <a:r>
              <a:rPr lang="en-US" dirty="0"/>
              <a:t>Design: FOOD POINT</a:t>
            </a:r>
            <a:endParaRPr dirty="0"/>
          </a:p>
        </p:txBody>
      </p:sp>
      <p:pic>
        <p:nvPicPr>
          <p:cNvPr id="6" name="Content Placeholder 9">
            <a:extLst>
              <a:ext uri="{FF2B5EF4-FFF2-40B4-BE49-F238E27FC236}">
                <a16:creationId xmlns:a16="http://schemas.microsoft.com/office/drawing/2014/main" id="{7480C7DF-41CC-4AD5-A8D2-2369197E7B7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26241" y="1184608"/>
            <a:ext cx="6279246" cy="3419392"/>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77"/>
        <p:cNvGrpSpPr/>
        <p:nvPr/>
      </p:nvGrpSpPr>
      <p:grpSpPr>
        <a:xfrm>
          <a:off x="0" y="0"/>
          <a:ext cx="0" cy="0"/>
          <a:chOff x="0" y="0"/>
          <a:chExt cx="0" cy="0"/>
        </a:xfrm>
      </p:grpSpPr>
      <p:sp>
        <p:nvSpPr>
          <p:cNvPr id="478" name="Google Shape;478;p45"/>
          <p:cNvSpPr/>
          <p:nvPr/>
        </p:nvSpPr>
        <p:spPr>
          <a:xfrm rot="10800000" flipH="1">
            <a:off x="713225" y="4286400"/>
            <a:ext cx="714300" cy="8571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479" name="Google Shape;479;p45"/>
          <p:cNvSpPr/>
          <p:nvPr/>
        </p:nvSpPr>
        <p:spPr>
          <a:xfrm rot="10800000" flipH="1">
            <a:off x="7709700" y="4286400"/>
            <a:ext cx="714300" cy="8571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480" name="Google Shape;480;p45"/>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p>
            <a:pPr lvl="0"/>
            <a:r>
              <a:rPr lang="en-US" dirty="0"/>
              <a:t>Design: DESI FOOD ON WHEELS</a:t>
            </a:r>
            <a:endParaRPr dirty="0"/>
          </a:p>
        </p:txBody>
      </p:sp>
      <p:pic>
        <p:nvPicPr>
          <p:cNvPr id="6" name="Picture 5">
            <a:extLst>
              <a:ext uri="{FF2B5EF4-FFF2-40B4-BE49-F238E27FC236}">
                <a16:creationId xmlns:a16="http://schemas.microsoft.com/office/drawing/2014/main" id="{1C6030D6-9746-425D-9AA2-06770B18094A}"/>
              </a:ext>
            </a:extLst>
          </p:cNvPr>
          <p:cNvPicPr>
            <a:picLocks noChangeAspect="1"/>
          </p:cNvPicPr>
          <p:nvPr/>
        </p:nvPicPr>
        <p:blipFill>
          <a:blip r:embed="rId3"/>
          <a:stretch>
            <a:fillRect/>
          </a:stretch>
        </p:blipFill>
        <p:spPr>
          <a:xfrm>
            <a:off x="956930" y="1307805"/>
            <a:ext cx="6974958" cy="3168502"/>
          </a:xfrm>
          <a:prstGeom prst="rect">
            <a:avLst/>
          </a:prstGeom>
        </p:spPr>
      </p:pic>
    </p:spTree>
    <p:extLst>
      <p:ext uri="{BB962C8B-B14F-4D97-AF65-F5344CB8AC3E}">
        <p14:creationId xmlns:p14="http://schemas.microsoft.com/office/powerpoint/2010/main" val="41694173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77"/>
        <p:cNvGrpSpPr/>
        <p:nvPr/>
      </p:nvGrpSpPr>
      <p:grpSpPr>
        <a:xfrm>
          <a:off x="0" y="0"/>
          <a:ext cx="0" cy="0"/>
          <a:chOff x="0" y="0"/>
          <a:chExt cx="0" cy="0"/>
        </a:xfrm>
      </p:grpSpPr>
      <p:sp>
        <p:nvSpPr>
          <p:cNvPr id="478" name="Google Shape;478;p45"/>
          <p:cNvSpPr/>
          <p:nvPr/>
        </p:nvSpPr>
        <p:spPr>
          <a:xfrm rot="10800000" flipH="1">
            <a:off x="713225" y="4286400"/>
            <a:ext cx="714300" cy="8571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479" name="Google Shape;479;p45"/>
          <p:cNvSpPr/>
          <p:nvPr/>
        </p:nvSpPr>
        <p:spPr>
          <a:xfrm rot="10800000" flipH="1">
            <a:off x="7709700" y="4286400"/>
            <a:ext cx="714300" cy="8571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480" name="Google Shape;480;p45"/>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p>
            <a:pPr lvl="0"/>
            <a:r>
              <a:rPr lang="en-US" dirty="0"/>
              <a:t>LOCATION FOR DESI FOOD ON WHEELS </a:t>
            </a:r>
            <a:endParaRPr dirty="0"/>
          </a:p>
        </p:txBody>
      </p:sp>
      <p:pic>
        <p:nvPicPr>
          <p:cNvPr id="3" name="Picture 2">
            <a:extLst>
              <a:ext uri="{FF2B5EF4-FFF2-40B4-BE49-F238E27FC236}">
                <a16:creationId xmlns:a16="http://schemas.microsoft.com/office/drawing/2014/main" id="{9ABCD218-D4C6-4BB0-804C-0FB2DC36EA6B}"/>
              </a:ext>
            </a:extLst>
          </p:cNvPr>
          <p:cNvPicPr>
            <a:picLocks noChangeAspect="1"/>
          </p:cNvPicPr>
          <p:nvPr/>
        </p:nvPicPr>
        <p:blipFill>
          <a:blip r:embed="rId3"/>
          <a:stretch>
            <a:fillRect/>
          </a:stretch>
        </p:blipFill>
        <p:spPr>
          <a:xfrm>
            <a:off x="1329070" y="1265274"/>
            <a:ext cx="6251944" cy="3221666"/>
          </a:xfrm>
          <a:prstGeom prst="rect">
            <a:avLst/>
          </a:prstGeom>
        </p:spPr>
      </p:pic>
    </p:spTree>
    <p:extLst>
      <p:ext uri="{BB962C8B-B14F-4D97-AF65-F5344CB8AC3E}">
        <p14:creationId xmlns:p14="http://schemas.microsoft.com/office/powerpoint/2010/main" val="3529238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grpSp>
        <p:nvGrpSpPr>
          <p:cNvPr id="277" name="Google Shape;277;p33"/>
          <p:cNvGrpSpPr/>
          <p:nvPr/>
        </p:nvGrpSpPr>
        <p:grpSpPr>
          <a:xfrm rot="16200000">
            <a:off x="4285410" y="-4276077"/>
            <a:ext cx="573178" cy="9144002"/>
            <a:chOff x="7468800" y="0"/>
            <a:chExt cx="1675200" cy="5139225"/>
          </a:xfrm>
        </p:grpSpPr>
        <p:grpSp>
          <p:nvGrpSpPr>
            <p:cNvPr id="278" name="Google Shape;278;p33"/>
            <p:cNvGrpSpPr/>
            <p:nvPr/>
          </p:nvGrpSpPr>
          <p:grpSpPr>
            <a:xfrm>
              <a:off x="7468800" y="0"/>
              <a:ext cx="1675200" cy="5139225"/>
              <a:chOff x="7468800" y="0"/>
              <a:chExt cx="1675200" cy="5139225"/>
            </a:xfrm>
          </p:grpSpPr>
          <p:sp>
            <p:nvSpPr>
              <p:cNvPr id="279" name="Google Shape;279;p33"/>
              <p:cNvSpPr/>
              <p:nvPr/>
            </p:nvSpPr>
            <p:spPr>
              <a:xfrm>
                <a:off x="7468800" y="3464996"/>
                <a:ext cx="1675200" cy="8169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80" name="Google Shape;280;p33"/>
              <p:cNvSpPr/>
              <p:nvPr/>
            </p:nvSpPr>
            <p:spPr>
              <a:xfrm>
                <a:off x="7468800" y="4282125"/>
                <a:ext cx="1675200" cy="8571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81" name="Google Shape;281;p33"/>
              <p:cNvSpPr/>
              <p:nvPr/>
            </p:nvSpPr>
            <p:spPr>
              <a:xfrm>
                <a:off x="7468800" y="2647875"/>
                <a:ext cx="1675200" cy="8169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82" name="Google Shape;282;p33"/>
              <p:cNvSpPr/>
              <p:nvPr/>
            </p:nvSpPr>
            <p:spPr>
              <a:xfrm rot="10800000" flipH="1">
                <a:off x="7468800" y="857329"/>
                <a:ext cx="1675200" cy="8169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83" name="Google Shape;283;p33"/>
              <p:cNvSpPr/>
              <p:nvPr/>
            </p:nvSpPr>
            <p:spPr>
              <a:xfrm rot="10800000" flipH="1">
                <a:off x="7468800" y="0"/>
                <a:ext cx="1675200" cy="8571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84" name="Google Shape;284;p33"/>
              <p:cNvSpPr/>
              <p:nvPr/>
            </p:nvSpPr>
            <p:spPr>
              <a:xfrm rot="10800000" flipH="1">
                <a:off x="7468800" y="1674450"/>
                <a:ext cx="1675200" cy="8169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sp>
          <p:nvSpPr>
            <p:cNvPr id="285" name="Google Shape;285;p33"/>
            <p:cNvSpPr/>
            <p:nvPr/>
          </p:nvSpPr>
          <p:spPr>
            <a:xfrm>
              <a:off x="7468800" y="2491500"/>
              <a:ext cx="1675200" cy="160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Open Sans"/>
                  <a:ea typeface="Open Sans"/>
                  <a:cs typeface="Open Sans"/>
                  <a:sym typeface="Open Sans"/>
                </a:rPr>
                <a:t> </a:t>
              </a:r>
              <a:endParaRPr>
                <a:latin typeface="Open Sans"/>
                <a:ea typeface="Open Sans"/>
                <a:cs typeface="Open Sans"/>
                <a:sym typeface="Open Sans"/>
              </a:endParaRPr>
            </a:p>
          </p:txBody>
        </p:sp>
      </p:grpSp>
      <p:sp>
        <p:nvSpPr>
          <p:cNvPr id="286" name="Google Shape;286;p33"/>
          <p:cNvSpPr txBox="1">
            <a:spLocks noGrp="1"/>
          </p:cNvSpPr>
          <p:nvPr>
            <p:ph type="ctrTitle"/>
          </p:nvPr>
        </p:nvSpPr>
        <p:spPr>
          <a:xfrm>
            <a:off x="0" y="1124002"/>
            <a:ext cx="9143999" cy="673024"/>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Members</a:t>
            </a:r>
            <a:endParaRPr dirty="0"/>
          </a:p>
        </p:txBody>
      </p:sp>
      <p:sp>
        <p:nvSpPr>
          <p:cNvPr id="287" name="Google Shape;287;p33"/>
          <p:cNvSpPr txBox="1">
            <a:spLocks noGrp="1"/>
          </p:cNvSpPr>
          <p:nvPr>
            <p:ph type="subTitle" idx="1"/>
          </p:nvPr>
        </p:nvSpPr>
        <p:spPr>
          <a:xfrm>
            <a:off x="3786075" y="2163300"/>
            <a:ext cx="1293350" cy="816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MEMBER 1</a:t>
            </a:r>
          </a:p>
          <a:p>
            <a:pPr marL="0" lvl="0" indent="0" algn="ctr" rtl="0">
              <a:spcBef>
                <a:spcPts val="0"/>
              </a:spcBef>
              <a:spcAft>
                <a:spcPts val="0"/>
              </a:spcAft>
              <a:buNone/>
            </a:pPr>
            <a:r>
              <a:rPr lang="en-US" dirty="0"/>
              <a:t>MEMBER 2</a:t>
            </a:r>
          </a:p>
          <a:p>
            <a:pPr marL="0" lvl="0" indent="0" algn="ctr" rtl="0">
              <a:spcBef>
                <a:spcPts val="0"/>
              </a:spcBef>
              <a:spcAft>
                <a:spcPts val="0"/>
              </a:spcAft>
              <a:buNone/>
            </a:pPr>
            <a:r>
              <a:rPr lang="en-US" dirty="0"/>
              <a:t>MEMBER 3</a:t>
            </a:r>
            <a:endParaRPr dirty="0"/>
          </a:p>
        </p:txBody>
      </p:sp>
      <p:sp>
        <p:nvSpPr>
          <p:cNvPr id="288" name="Google Shape;288;p33"/>
          <p:cNvSpPr/>
          <p:nvPr/>
        </p:nvSpPr>
        <p:spPr>
          <a:xfrm>
            <a:off x="3918202" y="788287"/>
            <a:ext cx="1449900" cy="160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nvGrpSpPr>
          <p:cNvPr id="14" name="Google Shape;277;p33">
            <a:extLst>
              <a:ext uri="{FF2B5EF4-FFF2-40B4-BE49-F238E27FC236}">
                <a16:creationId xmlns:a16="http://schemas.microsoft.com/office/drawing/2014/main" id="{ED415C83-627F-4CAA-88DF-C459ABF84876}"/>
              </a:ext>
            </a:extLst>
          </p:cNvPr>
          <p:cNvGrpSpPr/>
          <p:nvPr/>
        </p:nvGrpSpPr>
        <p:grpSpPr>
          <a:xfrm rot="16200000">
            <a:off x="4285410" y="275575"/>
            <a:ext cx="573178" cy="9144002"/>
            <a:chOff x="7468800" y="0"/>
            <a:chExt cx="1675200" cy="5139225"/>
          </a:xfrm>
        </p:grpSpPr>
        <p:grpSp>
          <p:nvGrpSpPr>
            <p:cNvPr id="15" name="Google Shape;278;p33">
              <a:extLst>
                <a:ext uri="{FF2B5EF4-FFF2-40B4-BE49-F238E27FC236}">
                  <a16:creationId xmlns:a16="http://schemas.microsoft.com/office/drawing/2014/main" id="{C4D8B54A-A2DA-4230-BD61-38BB7AB7EE5C}"/>
                </a:ext>
              </a:extLst>
            </p:cNvPr>
            <p:cNvGrpSpPr/>
            <p:nvPr/>
          </p:nvGrpSpPr>
          <p:grpSpPr>
            <a:xfrm>
              <a:off x="7468800" y="0"/>
              <a:ext cx="1675200" cy="5139225"/>
              <a:chOff x="7468800" y="0"/>
              <a:chExt cx="1675200" cy="5139225"/>
            </a:xfrm>
          </p:grpSpPr>
          <p:sp>
            <p:nvSpPr>
              <p:cNvPr id="17" name="Google Shape;279;p33">
                <a:extLst>
                  <a:ext uri="{FF2B5EF4-FFF2-40B4-BE49-F238E27FC236}">
                    <a16:creationId xmlns:a16="http://schemas.microsoft.com/office/drawing/2014/main" id="{70FD7F3D-3197-4BD8-A924-1D8069C584EF}"/>
                  </a:ext>
                </a:extLst>
              </p:cNvPr>
              <p:cNvSpPr/>
              <p:nvPr/>
            </p:nvSpPr>
            <p:spPr>
              <a:xfrm>
                <a:off x="7468800" y="3464996"/>
                <a:ext cx="1675200" cy="8169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8" name="Google Shape;280;p33">
                <a:extLst>
                  <a:ext uri="{FF2B5EF4-FFF2-40B4-BE49-F238E27FC236}">
                    <a16:creationId xmlns:a16="http://schemas.microsoft.com/office/drawing/2014/main" id="{950BD7BE-5941-4B46-8F57-E056A213EAE6}"/>
                  </a:ext>
                </a:extLst>
              </p:cNvPr>
              <p:cNvSpPr/>
              <p:nvPr/>
            </p:nvSpPr>
            <p:spPr>
              <a:xfrm>
                <a:off x="7468800" y="4282125"/>
                <a:ext cx="1675200" cy="8571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9" name="Google Shape;281;p33">
                <a:extLst>
                  <a:ext uri="{FF2B5EF4-FFF2-40B4-BE49-F238E27FC236}">
                    <a16:creationId xmlns:a16="http://schemas.microsoft.com/office/drawing/2014/main" id="{22AD6759-CAFB-40DF-B085-2EC7135679D5}"/>
                  </a:ext>
                </a:extLst>
              </p:cNvPr>
              <p:cNvSpPr/>
              <p:nvPr/>
            </p:nvSpPr>
            <p:spPr>
              <a:xfrm>
                <a:off x="7468800" y="2647875"/>
                <a:ext cx="1675200" cy="8169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0" name="Google Shape;282;p33">
                <a:extLst>
                  <a:ext uri="{FF2B5EF4-FFF2-40B4-BE49-F238E27FC236}">
                    <a16:creationId xmlns:a16="http://schemas.microsoft.com/office/drawing/2014/main" id="{5BDD4AD6-4B13-4B61-8B5B-FDDF3DEE25A4}"/>
                  </a:ext>
                </a:extLst>
              </p:cNvPr>
              <p:cNvSpPr/>
              <p:nvPr/>
            </p:nvSpPr>
            <p:spPr>
              <a:xfrm rot="10800000" flipH="1">
                <a:off x="7468800" y="857329"/>
                <a:ext cx="1675200" cy="8169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1" name="Google Shape;283;p33">
                <a:extLst>
                  <a:ext uri="{FF2B5EF4-FFF2-40B4-BE49-F238E27FC236}">
                    <a16:creationId xmlns:a16="http://schemas.microsoft.com/office/drawing/2014/main" id="{928EB6BE-0352-4E31-B29B-81387FD8299D}"/>
                  </a:ext>
                </a:extLst>
              </p:cNvPr>
              <p:cNvSpPr/>
              <p:nvPr/>
            </p:nvSpPr>
            <p:spPr>
              <a:xfrm rot="10800000" flipH="1">
                <a:off x="7468800" y="0"/>
                <a:ext cx="1675200" cy="8571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2" name="Google Shape;284;p33">
                <a:extLst>
                  <a:ext uri="{FF2B5EF4-FFF2-40B4-BE49-F238E27FC236}">
                    <a16:creationId xmlns:a16="http://schemas.microsoft.com/office/drawing/2014/main" id="{785DD9CD-B264-472E-A254-19BE9EC8BD7B}"/>
                  </a:ext>
                </a:extLst>
              </p:cNvPr>
              <p:cNvSpPr/>
              <p:nvPr/>
            </p:nvSpPr>
            <p:spPr>
              <a:xfrm rot="10800000" flipH="1">
                <a:off x="7468800" y="1674450"/>
                <a:ext cx="1675200" cy="8169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sp>
          <p:nvSpPr>
            <p:cNvPr id="16" name="Google Shape;285;p33">
              <a:extLst>
                <a:ext uri="{FF2B5EF4-FFF2-40B4-BE49-F238E27FC236}">
                  <a16:creationId xmlns:a16="http://schemas.microsoft.com/office/drawing/2014/main" id="{4FCFA096-CC58-40F4-B7C2-C3B3255C9500}"/>
                </a:ext>
              </a:extLst>
            </p:cNvPr>
            <p:cNvSpPr/>
            <p:nvPr/>
          </p:nvSpPr>
          <p:spPr>
            <a:xfrm>
              <a:off x="7468800" y="2491500"/>
              <a:ext cx="1675200" cy="160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Open Sans"/>
                  <a:ea typeface="Open Sans"/>
                  <a:cs typeface="Open Sans"/>
                  <a:sym typeface="Open Sans"/>
                </a:rPr>
                <a:t> </a:t>
              </a:r>
              <a:endParaRPr>
                <a:latin typeface="Open Sans"/>
                <a:ea typeface="Open Sans"/>
                <a:cs typeface="Open Sans"/>
                <a:sym typeface="Open Sans"/>
              </a:endParaRPr>
            </a:p>
          </p:txBody>
        </p:sp>
      </p:grpSp>
    </p:spTree>
    <p:extLst>
      <p:ext uri="{BB962C8B-B14F-4D97-AF65-F5344CB8AC3E}">
        <p14:creationId xmlns:p14="http://schemas.microsoft.com/office/powerpoint/2010/main" val="39302504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85"/>
        <p:cNvGrpSpPr/>
        <p:nvPr/>
      </p:nvGrpSpPr>
      <p:grpSpPr>
        <a:xfrm>
          <a:off x="0" y="0"/>
          <a:ext cx="0" cy="0"/>
          <a:chOff x="0" y="0"/>
          <a:chExt cx="0" cy="0"/>
        </a:xfrm>
      </p:grpSpPr>
      <p:sp>
        <p:nvSpPr>
          <p:cNvPr id="490" name="Google Shape;490;p46"/>
          <p:cNvSpPr txBox="1">
            <a:spLocks noGrp="1"/>
          </p:cNvSpPr>
          <p:nvPr>
            <p:ph type="title"/>
          </p:nvPr>
        </p:nvSpPr>
        <p:spPr>
          <a:xfrm>
            <a:off x="467463" y="842985"/>
            <a:ext cx="2872500" cy="1055400"/>
          </a:xfrm>
          <a:prstGeom prst="rect">
            <a:avLst/>
          </a:prstGeom>
        </p:spPr>
        <p:txBody>
          <a:bodyPr spcFirstLastPara="1" wrap="square" lIns="91425" tIns="91425" rIns="91425" bIns="91425" anchor="t" anchorCtr="0">
            <a:noAutofit/>
          </a:bodyPr>
          <a:lstStyle/>
          <a:p>
            <a:pPr lvl="0"/>
            <a:r>
              <a:rPr lang="en-US" dirty="0"/>
              <a:t>Sustainability </a:t>
            </a:r>
            <a:endParaRPr dirty="0"/>
          </a:p>
        </p:txBody>
      </p:sp>
      <p:sp>
        <p:nvSpPr>
          <p:cNvPr id="491" name="Google Shape;491;p46"/>
          <p:cNvSpPr txBox="1">
            <a:spLocks noGrp="1"/>
          </p:cNvSpPr>
          <p:nvPr>
            <p:ph type="subTitle" idx="1"/>
          </p:nvPr>
        </p:nvSpPr>
        <p:spPr>
          <a:xfrm>
            <a:off x="1001486" y="1567543"/>
            <a:ext cx="6859589" cy="2616857"/>
          </a:xfrm>
          <a:prstGeom prst="rect">
            <a:avLst/>
          </a:prstGeom>
        </p:spPr>
        <p:txBody>
          <a:bodyPr spcFirstLastPara="1" wrap="square" lIns="91425" tIns="91425" rIns="91425" bIns="91425" anchor="t" anchorCtr="0">
            <a:noAutofit/>
          </a:bodyPr>
          <a:lstStyle/>
          <a:p>
            <a:pPr lvl="0"/>
            <a:r>
              <a:rPr lang="en-US" sz="1400" b="1" dirty="0"/>
              <a:t>Local Sourcing: </a:t>
            </a:r>
            <a:r>
              <a:rPr lang="en-US" sz="1400" dirty="0"/>
              <a:t>Both models can prioritize local sourcing of ingredients that decrease the carbon footprint from product transportation and, in turn, reduce the negative environmental impacts of long-distance transport of the goods and support local farmers and producers.</a:t>
            </a:r>
          </a:p>
          <a:p>
            <a:pPr lvl="0"/>
            <a:r>
              <a:rPr lang="en-US" sz="1400" b="1" dirty="0"/>
              <a:t>Reduced Food Waste: </a:t>
            </a:r>
            <a:r>
              <a:rPr lang="en-US" sz="1400" dirty="0"/>
              <a:t>With proper stock control and paying attention to the serving sizes, both choose to reduce the waste of food, thus making the environment cleaner.</a:t>
            </a:r>
          </a:p>
          <a:p>
            <a:pPr lvl="0"/>
            <a:r>
              <a:rPr lang="en-US" sz="1400" b="1" dirty="0"/>
              <a:t>Reusable and Biodegradable Packaging: </a:t>
            </a:r>
            <a:r>
              <a:rPr lang="en-US" sz="1400" dirty="0"/>
              <a:t>Introducing reusable or biodegradable alternatives of packaging options will help to cut down the single-use plastic waste and hence, the positive effect will be created on the environment.</a:t>
            </a:r>
          </a:p>
          <a:p>
            <a:pPr lvl="0"/>
            <a:r>
              <a:rPr lang="en-US" sz="1400" b="1" dirty="0"/>
              <a:t>Energy Efficiency: </a:t>
            </a:r>
            <a:r>
              <a:rPr lang="en-US" sz="1400" dirty="0"/>
              <a:t>Be it the electric van or the place permanently on the spot both can invest in energy-efficient equipment and appliances which will help to reduce energy consumption as well as greenhouse gas emissions.</a:t>
            </a:r>
          </a:p>
          <a:p>
            <a:pPr marL="457200" lvl="0" indent="-304800" algn="l" rtl="0">
              <a:spcBef>
                <a:spcPts val="0"/>
              </a:spcBef>
              <a:spcAft>
                <a:spcPts val="0"/>
              </a:spcAft>
              <a:buSzPts val="1200"/>
              <a:buAutoNum type="arabicPeriod"/>
            </a:pPr>
            <a:endParaRPr sz="1400" dirty="0"/>
          </a:p>
        </p:txBody>
      </p:sp>
      <p:sp>
        <p:nvSpPr>
          <p:cNvPr id="492" name="Google Shape;492;p46"/>
          <p:cNvSpPr/>
          <p:nvPr/>
        </p:nvSpPr>
        <p:spPr>
          <a:xfrm>
            <a:off x="3718675" y="530650"/>
            <a:ext cx="1449900" cy="160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24"/>
        <p:cNvGrpSpPr/>
        <p:nvPr/>
      </p:nvGrpSpPr>
      <p:grpSpPr>
        <a:xfrm>
          <a:off x="0" y="0"/>
          <a:ext cx="0" cy="0"/>
          <a:chOff x="0" y="0"/>
          <a:chExt cx="0" cy="0"/>
        </a:xfrm>
      </p:grpSpPr>
      <p:sp>
        <p:nvSpPr>
          <p:cNvPr id="427" name="Google Shape;427;p42"/>
          <p:cNvSpPr txBox="1">
            <a:spLocks noGrp="1"/>
          </p:cNvSpPr>
          <p:nvPr>
            <p:ph type="title" idx="2"/>
          </p:nvPr>
        </p:nvSpPr>
        <p:spPr>
          <a:xfrm>
            <a:off x="-116114" y="107045"/>
            <a:ext cx="3236686" cy="432991"/>
          </a:xfrm>
          <a:prstGeom prst="rect">
            <a:avLst/>
          </a:prstGeom>
        </p:spPr>
        <p:txBody>
          <a:bodyPr spcFirstLastPara="1" wrap="square" lIns="91425" tIns="91425" rIns="91425" bIns="91425" anchor="b" anchorCtr="0">
            <a:noAutofit/>
          </a:bodyPr>
          <a:lstStyle/>
          <a:p>
            <a:r>
              <a:rPr lang="en-US" sz="2000" dirty="0"/>
              <a:t>Sustainability: Option 1</a:t>
            </a:r>
            <a:endParaRPr sz="2000" dirty="0"/>
          </a:p>
        </p:txBody>
      </p:sp>
      <p:sp>
        <p:nvSpPr>
          <p:cNvPr id="6" name="Google Shape;427;p42">
            <a:extLst>
              <a:ext uri="{FF2B5EF4-FFF2-40B4-BE49-F238E27FC236}">
                <a16:creationId xmlns:a16="http://schemas.microsoft.com/office/drawing/2014/main" id="{D792C8AD-463B-4BB5-B5E7-5721D3AC7ED8}"/>
              </a:ext>
            </a:extLst>
          </p:cNvPr>
          <p:cNvSpPr txBox="1">
            <a:spLocks/>
          </p:cNvSpPr>
          <p:nvPr/>
        </p:nvSpPr>
        <p:spPr>
          <a:xfrm>
            <a:off x="4954814" y="75579"/>
            <a:ext cx="3236686" cy="432991"/>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6000"/>
              <a:buFont typeface="Raleway ExtraBold"/>
              <a:buNone/>
              <a:defRPr sz="4000" b="0" i="0" u="none" strike="noStrike" cap="none">
                <a:solidFill>
                  <a:schemeClr val="accent1"/>
                </a:solidFill>
                <a:latin typeface="Raleway ExtraBold"/>
                <a:ea typeface="Raleway ExtraBold"/>
                <a:cs typeface="Raleway ExtraBold"/>
                <a:sym typeface="Raleway ExtraBold"/>
              </a:defRPr>
            </a:lvl1pPr>
            <a:lvl2pPr marR="0" lvl="1" algn="ctr" rtl="0">
              <a:lnSpc>
                <a:spcPct val="100000"/>
              </a:lnSpc>
              <a:spcBef>
                <a:spcPts val="0"/>
              </a:spcBef>
              <a:spcAft>
                <a:spcPts val="0"/>
              </a:spcAft>
              <a:buClr>
                <a:schemeClr val="lt1"/>
              </a:buClr>
              <a:buSzPts val="6000"/>
              <a:buFont typeface="Raleway ExtraBold"/>
              <a:buNone/>
              <a:defRPr sz="6000" b="0" i="0" u="none" strike="noStrike" cap="none">
                <a:solidFill>
                  <a:schemeClr val="lt1"/>
                </a:solidFill>
                <a:latin typeface="Raleway ExtraBold"/>
                <a:ea typeface="Raleway ExtraBold"/>
                <a:cs typeface="Raleway ExtraBold"/>
                <a:sym typeface="Raleway ExtraBold"/>
              </a:defRPr>
            </a:lvl2pPr>
            <a:lvl3pPr marR="0" lvl="2" algn="ctr" rtl="0">
              <a:lnSpc>
                <a:spcPct val="100000"/>
              </a:lnSpc>
              <a:spcBef>
                <a:spcPts val="0"/>
              </a:spcBef>
              <a:spcAft>
                <a:spcPts val="0"/>
              </a:spcAft>
              <a:buClr>
                <a:schemeClr val="lt1"/>
              </a:buClr>
              <a:buSzPts val="6000"/>
              <a:buFont typeface="Raleway ExtraBold"/>
              <a:buNone/>
              <a:defRPr sz="6000" b="0" i="0" u="none" strike="noStrike" cap="none">
                <a:solidFill>
                  <a:schemeClr val="lt1"/>
                </a:solidFill>
                <a:latin typeface="Raleway ExtraBold"/>
                <a:ea typeface="Raleway ExtraBold"/>
                <a:cs typeface="Raleway ExtraBold"/>
                <a:sym typeface="Raleway ExtraBold"/>
              </a:defRPr>
            </a:lvl3pPr>
            <a:lvl4pPr marR="0" lvl="3" algn="ctr" rtl="0">
              <a:lnSpc>
                <a:spcPct val="100000"/>
              </a:lnSpc>
              <a:spcBef>
                <a:spcPts val="0"/>
              </a:spcBef>
              <a:spcAft>
                <a:spcPts val="0"/>
              </a:spcAft>
              <a:buClr>
                <a:schemeClr val="lt1"/>
              </a:buClr>
              <a:buSzPts val="6000"/>
              <a:buFont typeface="Raleway ExtraBold"/>
              <a:buNone/>
              <a:defRPr sz="6000" b="0" i="0" u="none" strike="noStrike" cap="none">
                <a:solidFill>
                  <a:schemeClr val="lt1"/>
                </a:solidFill>
                <a:latin typeface="Raleway ExtraBold"/>
                <a:ea typeface="Raleway ExtraBold"/>
                <a:cs typeface="Raleway ExtraBold"/>
                <a:sym typeface="Raleway ExtraBold"/>
              </a:defRPr>
            </a:lvl4pPr>
            <a:lvl5pPr marR="0" lvl="4" algn="ctr" rtl="0">
              <a:lnSpc>
                <a:spcPct val="100000"/>
              </a:lnSpc>
              <a:spcBef>
                <a:spcPts val="0"/>
              </a:spcBef>
              <a:spcAft>
                <a:spcPts val="0"/>
              </a:spcAft>
              <a:buClr>
                <a:schemeClr val="lt1"/>
              </a:buClr>
              <a:buSzPts val="6000"/>
              <a:buFont typeface="Raleway ExtraBold"/>
              <a:buNone/>
              <a:defRPr sz="6000" b="0" i="0" u="none" strike="noStrike" cap="none">
                <a:solidFill>
                  <a:schemeClr val="lt1"/>
                </a:solidFill>
                <a:latin typeface="Raleway ExtraBold"/>
                <a:ea typeface="Raleway ExtraBold"/>
                <a:cs typeface="Raleway ExtraBold"/>
                <a:sym typeface="Raleway ExtraBold"/>
              </a:defRPr>
            </a:lvl5pPr>
            <a:lvl6pPr marR="0" lvl="5" algn="ctr" rtl="0">
              <a:lnSpc>
                <a:spcPct val="100000"/>
              </a:lnSpc>
              <a:spcBef>
                <a:spcPts val="0"/>
              </a:spcBef>
              <a:spcAft>
                <a:spcPts val="0"/>
              </a:spcAft>
              <a:buClr>
                <a:schemeClr val="lt1"/>
              </a:buClr>
              <a:buSzPts val="6000"/>
              <a:buFont typeface="Raleway ExtraBold"/>
              <a:buNone/>
              <a:defRPr sz="6000" b="0" i="0" u="none" strike="noStrike" cap="none">
                <a:solidFill>
                  <a:schemeClr val="lt1"/>
                </a:solidFill>
                <a:latin typeface="Raleway ExtraBold"/>
                <a:ea typeface="Raleway ExtraBold"/>
                <a:cs typeface="Raleway ExtraBold"/>
                <a:sym typeface="Raleway ExtraBold"/>
              </a:defRPr>
            </a:lvl6pPr>
            <a:lvl7pPr marR="0" lvl="6" algn="ctr" rtl="0">
              <a:lnSpc>
                <a:spcPct val="100000"/>
              </a:lnSpc>
              <a:spcBef>
                <a:spcPts val="0"/>
              </a:spcBef>
              <a:spcAft>
                <a:spcPts val="0"/>
              </a:spcAft>
              <a:buClr>
                <a:schemeClr val="lt1"/>
              </a:buClr>
              <a:buSzPts val="6000"/>
              <a:buFont typeface="Raleway ExtraBold"/>
              <a:buNone/>
              <a:defRPr sz="6000" b="0" i="0" u="none" strike="noStrike" cap="none">
                <a:solidFill>
                  <a:schemeClr val="lt1"/>
                </a:solidFill>
                <a:latin typeface="Raleway ExtraBold"/>
                <a:ea typeface="Raleway ExtraBold"/>
                <a:cs typeface="Raleway ExtraBold"/>
                <a:sym typeface="Raleway ExtraBold"/>
              </a:defRPr>
            </a:lvl7pPr>
            <a:lvl8pPr marR="0" lvl="7" algn="ctr" rtl="0">
              <a:lnSpc>
                <a:spcPct val="100000"/>
              </a:lnSpc>
              <a:spcBef>
                <a:spcPts val="0"/>
              </a:spcBef>
              <a:spcAft>
                <a:spcPts val="0"/>
              </a:spcAft>
              <a:buClr>
                <a:schemeClr val="lt1"/>
              </a:buClr>
              <a:buSzPts val="6000"/>
              <a:buFont typeface="Raleway ExtraBold"/>
              <a:buNone/>
              <a:defRPr sz="6000" b="0" i="0" u="none" strike="noStrike" cap="none">
                <a:solidFill>
                  <a:schemeClr val="lt1"/>
                </a:solidFill>
                <a:latin typeface="Raleway ExtraBold"/>
                <a:ea typeface="Raleway ExtraBold"/>
                <a:cs typeface="Raleway ExtraBold"/>
                <a:sym typeface="Raleway ExtraBold"/>
              </a:defRPr>
            </a:lvl8pPr>
            <a:lvl9pPr marR="0" lvl="8" algn="ctr" rtl="0">
              <a:lnSpc>
                <a:spcPct val="100000"/>
              </a:lnSpc>
              <a:spcBef>
                <a:spcPts val="0"/>
              </a:spcBef>
              <a:spcAft>
                <a:spcPts val="0"/>
              </a:spcAft>
              <a:buClr>
                <a:schemeClr val="lt1"/>
              </a:buClr>
              <a:buSzPts val="6000"/>
              <a:buFont typeface="Raleway ExtraBold"/>
              <a:buNone/>
              <a:defRPr sz="6000" b="0" i="0" u="none" strike="noStrike" cap="none">
                <a:solidFill>
                  <a:schemeClr val="lt1"/>
                </a:solidFill>
                <a:latin typeface="Raleway ExtraBold"/>
                <a:ea typeface="Raleway ExtraBold"/>
                <a:cs typeface="Raleway ExtraBold"/>
                <a:sym typeface="Raleway ExtraBold"/>
              </a:defRPr>
            </a:lvl9pPr>
          </a:lstStyle>
          <a:p>
            <a:r>
              <a:rPr lang="en-US" sz="2000" dirty="0"/>
              <a:t>Sustainability: Option 2</a:t>
            </a:r>
          </a:p>
        </p:txBody>
      </p:sp>
      <p:graphicFrame>
        <p:nvGraphicFramePr>
          <p:cNvPr id="7" name="Content Placeholder 3">
            <a:extLst>
              <a:ext uri="{FF2B5EF4-FFF2-40B4-BE49-F238E27FC236}">
                <a16:creationId xmlns:a16="http://schemas.microsoft.com/office/drawing/2014/main" id="{B17AEFD2-968F-4DC9-BB04-6AF421A657E9}"/>
              </a:ext>
            </a:extLst>
          </p:cNvPr>
          <p:cNvGraphicFramePr>
            <a:graphicFrameLocks/>
          </p:cNvGraphicFramePr>
          <p:nvPr>
            <p:extLst>
              <p:ext uri="{D42A27DB-BD31-4B8C-83A1-F6EECF244321}">
                <p14:modId xmlns:p14="http://schemas.microsoft.com/office/powerpoint/2010/main" val="3666499775"/>
              </p:ext>
            </p:extLst>
          </p:nvPr>
        </p:nvGraphicFramePr>
        <p:xfrm>
          <a:off x="116115" y="636185"/>
          <a:ext cx="4189186" cy="3599509"/>
        </p:xfrm>
        <a:graphic>
          <a:graphicData uri="http://schemas.openxmlformats.org/drawingml/2006/table">
            <a:tbl>
              <a:tblPr/>
              <a:tblGrid>
                <a:gridCol w="2094593">
                  <a:extLst>
                    <a:ext uri="{9D8B030D-6E8A-4147-A177-3AD203B41FA5}">
                      <a16:colId xmlns:a16="http://schemas.microsoft.com/office/drawing/2014/main" val="671229026"/>
                    </a:ext>
                  </a:extLst>
                </a:gridCol>
                <a:gridCol w="2094593">
                  <a:extLst>
                    <a:ext uri="{9D8B030D-6E8A-4147-A177-3AD203B41FA5}">
                      <a16:colId xmlns:a16="http://schemas.microsoft.com/office/drawing/2014/main" val="3913258910"/>
                    </a:ext>
                  </a:extLst>
                </a:gridCol>
              </a:tblGrid>
              <a:tr h="255648">
                <a:tc>
                  <a:txBody>
                    <a:bodyPr/>
                    <a:lstStyle/>
                    <a:p>
                      <a:pPr marL="0" marR="0">
                        <a:lnSpc>
                          <a:spcPct val="107000"/>
                        </a:lnSpc>
                        <a:spcBef>
                          <a:spcPts val="0"/>
                        </a:spcBef>
                        <a:spcAft>
                          <a:spcPts val="800"/>
                        </a:spcAft>
                      </a:pPr>
                      <a:r>
                        <a:rPr lang="en-US" sz="1200" b="1">
                          <a:effectLst/>
                          <a:latin typeface="Nunito Light"/>
                          <a:ea typeface="Calibri" panose="020F0502020204030204" pitchFamily="34" charset="0"/>
                          <a:cs typeface="Times New Roman" panose="02020603050405020304" pitchFamily="18" charset="0"/>
                        </a:rPr>
                        <a:t>Sustainability Aspect</a:t>
                      </a:r>
                      <a:endParaRPr lang="en-US" sz="1200">
                        <a:effectLst/>
                        <a:latin typeface="Nunito Light"/>
                        <a:ea typeface="Calibri" panose="020F0502020204030204" pitchFamily="34" charset="0"/>
                        <a:cs typeface="Times New Roman" panose="02020603050405020304" pitchFamily="18" charset="0"/>
                      </a:endParaRPr>
                    </a:p>
                  </a:txBody>
                  <a:tcPr marL="38735" marR="38735" marT="19685" marB="19685"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marL="0" marR="0">
                        <a:lnSpc>
                          <a:spcPct val="107000"/>
                        </a:lnSpc>
                        <a:spcBef>
                          <a:spcPts val="0"/>
                        </a:spcBef>
                        <a:spcAft>
                          <a:spcPts val="800"/>
                        </a:spcAft>
                      </a:pPr>
                      <a:r>
                        <a:rPr lang="en-US" sz="1200" b="1">
                          <a:effectLst/>
                          <a:latin typeface="Nunito Light"/>
                          <a:ea typeface="Calibri" panose="020F0502020204030204" pitchFamily="34" charset="0"/>
                          <a:cs typeface="Times New Roman" panose="02020603050405020304" pitchFamily="18" charset="0"/>
                        </a:rPr>
                        <a:t>Implementation</a:t>
                      </a:r>
                      <a:endParaRPr lang="en-US" sz="1200">
                        <a:effectLst/>
                        <a:latin typeface="Nunito Light"/>
                        <a:ea typeface="Calibri" panose="020F0502020204030204" pitchFamily="34" charset="0"/>
                        <a:cs typeface="Times New Roman" panose="02020603050405020304" pitchFamily="18" charset="0"/>
                      </a:endParaRPr>
                    </a:p>
                  </a:txBody>
                  <a:tcPr marL="38735" marR="38735" marT="19685" marB="19685"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05959890"/>
                  </a:ext>
                </a:extLst>
              </a:tr>
              <a:tr h="1521030">
                <a:tc>
                  <a:txBody>
                    <a:bodyPr/>
                    <a:lstStyle/>
                    <a:p>
                      <a:pPr marL="0" marR="0">
                        <a:lnSpc>
                          <a:spcPct val="107000"/>
                        </a:lnSpc>
                        <a:spcBef>
                          <a:spcPts val="0"/>
                        </a:spcBef>
                        <a:spcAft>
                          <a:spcPts val="800"/>
                        </a:spcAft>
                      </a:pPr>
                      <a:r>
                        <a:rPr lang="en-US" sz="1200" b="1">
                          <a:effectLst/>
                          <a:latin typeface="Nunito Light"/>
                          <a:ea typeface="Calibri" panose="020F0502020204030204" pitchFamily="34" charset="0"/>
                          <a:cs typeface="Times New Roman" panose="02020603050405020304" pitchFamily="18" charset="0"/>
                        </a:rPr>
                        <a:t>Community Engagement: </a:t>
                      </a:r>
                      <a:endParaRPr lang="en-US" sz="1200">
                        <a:effectLst/>
                        <a:latin typeface="Nunito Light"/>
                        <a:ea typeface="Calibri" panose="020F0502020204030204" pitchFamily="34" charset="0"/>
                        <a:cs typeface="Times New Roman" panose="02020603050405020304" pitchFamily="18" charset="0"/>
                      </a:endParaRPr>
                    </a:p>
                  </a:txBody>
                  <a:tcPr marL="38735" marR="38735" marT="19685" marB="1968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marL="0" marR="0">
                        <a:lnSpc>
                          <a:spcPct val="107000"/>
                        </a:lnSpc>
                        <a:spcBef>
                          <a:spcPts val="0"/>
                        </a:spcBef>
                        <a:spcAft>
                          <a:spcPts val="800"/>
                        </a:spcAft>
                      </a:pPr>
                      <a:r>
                        <a:rPr lang="en-US" sz="1200">
                          <a:effectLst/>
                          <a:latin typeface="Nunito Light"/>
                          <a:ea typeface="Calibri" panose="020F0502020204030204" pitchFamily="34" charset="0"/>
                          <a:cs typeface="Times New Roman" panose="02020603050405020304" pitchFamily="18" charset="0"/>
                        </a:rPr>
                        <a:t>The local community is building its relationship with responsible consumption of food through sustainable food gatherings, events, and education programs that can leverage this consciousness.</a:t>
                      </a:r>
                    </a:p>
                  </a:txBody>
                  <a:tcPr marL="38735" marR="38735" marT="19685" marB="1968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68454595"/>
                  </a:ext>
                </a:extLst>
              </a:tr>
              <a:tr h="677442">
                <a:tc>
                  <a:txBody>
                    <a:bodyPr/>
                    <a:lstStyle/>
                    <a:p>
                      <a:pPr marL="0" marR="0">
                        <a:lnSpc>
                          <a:spcPct val="107000"/>
                        </a:lnSpc>
                        <a:spcBef>
                          <a:spcPts val="0"/>
                        </a:spcBef>
                        <a:spcAft>
                          <a:spcPts val="800"/>
                        </a:spcAft>
                      </a:pPr>
                      <a:r>
                        <a:rPr lang="en-US" sz="1200" b="1">
                          <a:effectLst/>
                          <a:latin typeface="Nunito Light"/>
                          <a:ea typeface="Calibri" panose="020F0502020204030204" pitchFamily="34" charset="0"/>
                          <a:cs typeface="Times New Roman" panose="02020603050405020304" pitchFamily="18" charset="0"/>
                        </a:rPr>
                        <a:t>Student Engagement</a:t>
                      </a:r>
                      <a:endParaRPr lang="en-US" sz="1200">
                        <a:effectLst/>
                        <a:latin typeface="Nunito Light"/>
                        <a:ea typeface="Calibri" panose="020F0502020204030204" pitchFamily="34" charset="0"/>
                        <a:cs typeface="Times New Roman" panose="02020603050405020304" pitchFamily="18" charset="0"/>
                      </a:endParaRPr>
                    </a:p>
                  </a:txBody>
                  <a:tcPr marL="38735" marR="38735" marT="19685" marB="1968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marL="0" marR="0">
                        <a:lnSpc>
                          <a:spcPct val="107000"/>
                        </a:lnSpc>
                        <a:spcBef>
                          <a:spcPts val="0"/>
                        </a:spcBef>
                        <a:spcAft>
                          <a:spcPts val="800"/>
                        </a:spcAft>
                      </a:pPr>
                      <a:r>
                        <a:rPr lang="en-US" sz="1200" dirty="0">
                          <a:effectLst/>
                          <a:latin typeface="Nunito Light"/>
                          <a:ea typeface="Calibri" panose="020F0502020204030204" pitchFamily="34" charset="0"/>
                          <a:cs typeface="Times New Roman" panose="02020603050405020304" pitchFamily="18" charset="0"/>
                        </a:rPr>
                        <a:t>Use interactions to help the student fully grasp the business and how the local establishments operate.</a:t>
                      </a:r>
                    </a:p>
                  </a:txBody>
                  <a:tcPr marL="38735" marR="38735" marT="19685" marB="1968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120323478"/>
                  </a:ext>
                </a:extLst>
              </a:tr>
              <a:tr h="888340">
                <a:tc>
                  <a:txBody>
                    <a:bodyPr/>
                    <a:lstStyle/>
                    <a:p>
                      <a:pPr marL="0" marR="0">
                        <a:lnSpc>
                          <a:spcPct val="107000"/>
                        </a:lnSpc>
                        <a:spcBef>
                          <a:spcPts val="0"/>
                        </a:spcBef>
                        <a:spcAft>
                          <a:spcPts val="800"/>
                        </a:spcAft>
                      </a:pPr>
                      <a:r>
                        <a:rPr lang="en-US" sz="1200" b="1">
                          <a:effectLst/>
                          <a:latin typeface="Nunito Light"/>
                          <a:ea typeface="Calibri" panose="020F0502020204030204" pitchFamily="34" charset="0"/>
                          <a:cs typeface="Times New Roman" panose="02020603050405020304" pitchFamily="18" charset="0"/>
                        </a:rPr>
                        <a:t>Green Technologies</a:t>
                      </a:r>
                      <a:endParaRPr lang="en-US" sz="1200">
                        <a:effectLst/>
                        <a:latin typeface="Nunito Light"/>
                        <a:ea typeface="Calibri" panose="020F0502020204030204" pitchFamily="34" charset="0"/>
                        <a:cs typeface="Times New Roman" panose="02020603050405020304" pitchFamily="18" charset="0"/>
                      </a:endParaRPr>
                    </a:p>
                  </a:txBody>
                  <a:tcPr marL="38735" marR="38735" marT="19685" marB="1968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marL="0" marR="0">
                        <a:lnSpc>
                          <a:spcPct val="107000"/>
                        </a:lnSpc>
                        <a:spcBef>
                          <a:spcPts val="0"/>
                        </a:spcBef>
                        <a:spcAft>
                          <a:spcPts val="800"/>
                        </a:spcAft>
                      </a:pPr>
                      <a:r>
                        <a:rPr lang="en-US" sz="1200" dirty="0">
                          <a:effectLst/>
                          <a:latin typeface="Nunito Light"/>
                          <a:ea typeface="Calibri" panose="020F0502020204030204" pitchFamily="34" charset="0"/>
                          <a:cs typeface="Times New Roman" panose="02020603050405020304" pitchFamily="18" charset="0"/>
                        </a:rPr>
                        <a:t>All technologies should be developed with environment-protecting principles to be consistent with the aims of sustainability.</a:t>
                      </a:r>
                    </a:p>
                  </a:txBody>
                  <a:tcPr marL="38735" marR="38735" marT="19685" marB="1968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857915589"/>
                  </a:ext>
                </a:extLst>
              </a:tr>
            </a:tbl>
          </a:graphicData>
        </a:graphic>
      </p:graphicFrame>
      <p:graphicFrame>
        <p:nvGraphicFramePr>
          <p:cNvPr id="8" name="Content Placeholder 3">
            <a:extLst>
              <a:ext uri="{FF2B5EF4-FFF2-40B4-BE49-F238E27FC236}">
                <a16:creationId xmlns:a16="http://schemas.microsoft.com/office/drawing/2014/main" id="{F7D3DBDB-8B3E-44E6-922F-B842410FB472}"/>
              </a:ext>
            </a:extLst>
          </p:cNvPr>
          <p:cNvGraphicFramePr>
            <a:graphicFrameLocks/>
          </p:cNvGraphicFramePr>
          <p:nvPr>
            <p:extLst>
              <p:ext uri="{D42A27DB-BD31-4B8C-83A1-F6EECF244321}">
                <p14:modId xmlns:p14="http://schemas.microsoft.com/office/powerpoint/2010/main" val="1353297220"/>
              </p:ext>
            </p:extLst>
          </p:nvPr>
        </p:nvGraphicFramePr>
        <p:xfrm>
          <a:off x="4572000" y="604718"/>
          <a:ext cx="4455885" cy="3630975"/>
        </p:xfrm>
        <a:graphic>
          <a:graphicData uri="http://schemas.openxmlformats.org/drawingml/2006/table">
            <a:tbl>
              <a:tblPr/>
              <a:tblGrid>
                <a:gridCol w="1743608">
                  <a:extLst>
                    <a:ext uri="{9D8B030D-6E8A-4147-A177-3AD203B41FA5}">
                      <a16:colId xmlns:a16="http://schemas.microsoft.com/office/drawing/2014/main" val="671229026"/>
                    </a:ext>
                  </a:extLst>
                </a:gridCol>
                <a:gridCol w="2712277">
                  <a:extLst>
                    <a:ext uri="{9D8B030D-6E8A-4147-A177-3AD203B41FA5}">
                      <a16:colId xmlns:a16="http://schemas.microsoft.com/office/drawing/2014/main" val="3913258910"/>
                    </a:ext>
                  </a:extLst>
                </a:gridCol>
              </a:tblGrid>
              <a:tr h="374261">
                <a:tc>
                  <a:txBody>
                    <a:bodyPr/>
                    <a:lstStyle/>
                    <a:p>
                      <a:pPr marL="0" marR="0">
                        <a:lnSpc>
                          <a:spcPct val="107000"/>
                        </a:lnSpc>
                        <a:spcBef>
                          <a:spcPts val="0"/>
                        </a:spcBef>
                        <a:spcAft>
                          <a:spcPts val="800"/>
                        </a:spcAft>
                      </a:pPr>
                      <a:r>
                        <a:rPr lang="en-US" sz="1200" b="1">
                          <a:effectLst/>
                          <a:latin typeface="Nunito Light"/>
                          <a:ea typeface="Calibri" panose="020F0502020204030204" pitchFamily="34" charset="0"/>
                          <a:cs typeface="Times New Roman" panose="02020603050405020304" pitchFamily="18" charset="0"/>
                        </a:rPr>
                        <a:t>Sustainability Aspect</a:t>
                      </a:r>
                      <a:endParaRPr lang="en-US" sz="1200">
                        <a:effectLst/>
                        <a:latin typeface="Nunito Light"/>
                        <a:ea typeface="Calibri" panose="020F0502020204030204" pitchFamily="34" charset="0"/>
                        <a:cs typeface="Times New Roman" panose="02020603050405020304" pitchFamily="18"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marL="0" marR="0">
                        <a:lnSpc>
                          <a:spcPct val="107000"/>
                        </a:lnSpc>
                        <a:spcBef>
                          <a:spcPts val="0"/>
                        </a:spcBef>
                        <a:spcAft>
                          <a:spcPts val="800"/>
                        </a:spcAft>
                      </a:pPr>
                      <a:r>
                        <a:rPr lang="en-US" sz="1200" b="1">
                          <a:effectLst/>
                          <a:latin typeface="Nunito Light"/>
                          <a:ea typeface="Calibri" panose="020F0502020204030204" pitchFamily="34" charset="0"/>
                          <a:cs typeface="Times New Roman" panose="02020603050405020304" pitchFamily="18" charset="0"/>
                        </a:rPr>
                        <a:t>Implementation</a:t>
                      </a:r>
                      <a:endParaRPr lang="en-US" sz="1200">
                        <a:effectLst/>
                        <a:latin typeface="Nunito Light"/>
                        <a:ea typeface="Calibri" panose="020F0502020204030204" pitchFamily="34" charset="0"/>
                        <a:cs typeface="Times New Roman" panose="02020603050405020304" pitchFamily="18"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05959890"/>
                  </a:ext>
                </a:extLst>
              </a:tr>
              <a:tr h="1105819">
                <a:tc>
                  <a:txBody>
                    <a:bodyPr/>
                    <a:lstStyle/>
                    <a:p>
                      <a:pPr marL="0" marR="0">
                        <a:lnSpc>
                          <a:spcPct val="107000"/>
                        </a:lnSpc>
                        <a:spcBef>
                          <a:spcPts val="0"/>
                        </a:spcBef>
                        <a:spcAft>
                          <a:spcPts val="800"/>
                        </a:spcAft>
                      </a:pPr>
                      <a:r>
                        <a:rPr lang="en-US" sz="1200" b="1">
                          <a:effectLst/>
                          <a:latin typeface="Nunito Light"/>
                          <a:ea typeface="Calibri" panose="020F0502020204030204" pitchFamily="34" charset="0"/>
                          <a:cs typeface="Times New Roman" panose="02020603050405020304" pitchFamily="18" charset="0"/>
                        </a:rPr>
                        <a:t>Mobile Operations</a:t>
                      </a:r>
                      <a:endParaRPr lang="en-US" sz="1200">
                        <a:effectLst/>
                        <a:latin typeface="Nunito Light"/>
                        <a:ea typeface="Calibri" panose="020F0502020204030204" pitchFamily="34"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marL="0" marR="0">
                        <a:lnSpc>
                          <a:spcPct val="107000"/>
                        </a:lnSpc>
                        <a:spcBef>
                          <a:spcPts val="0"/>
                        </a:spcBef>
                        <a:spcAft>
                          <a:spcPts val="800"/>
                        </a:spcAft>
                      </a:pPr>
                      <a:r>
                        <a:rPr lang="en-US" sz="1200">
                          <a:effectLst/>
                          <a:latin typeface="Nunito Light"/>
                          <a:ea typeface="Calibri" panose="020F0502020204030204" pitchFamily="34" charset="0"/>
                          <a:cs typeface="Times New Roman" panose="02020603050405020304" pitchFamily="18" charset="0"/>
                        </a:rPr>
                        <a:t>Food trucks can go where people are in their everyday lives, feeding diverse communities and lowering transport emissions by integrating electrified vehicles which optimize routes.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82265846"/>
                  </a:ext>
                </a:extLst>
              </a:tr>
              <a:tr h="1045076">
                <a:tc>
                  <a:txBody>
                    <a:bodyPr/>
                    <a:lstStyle/>
                    <a:p>
                      <a:pPr marL="0" marR="0">
                        <a:lnSpc>
                          <a:spcPct val="107000"/>
                        </a:lnSpc>
                        <a:spcBef>
                          <a:spcPts val="0"/>
                        </a:spcBef>
                        <a:spcAft>
                          <a:spcPts val="800"/>
                        </a:spcAft>
                      </a:pPr>
                      <a:r>
                        <a:rPr lang="en-US" sz="1200" b="1">
                          <a:effectLst/>
                          <a:latin typeface="Nunito Light"/>
                          <a:ea typeface="Calibri" panose="020F0502020204030204" pitchFamily="34" charset="0"/>
                          <a:cs typeface="Times New Roman" panose="02020603050405020304" pitchFamily="18" charset="0"/>
                        </a:rPr>
                        <a:t>Energy-Efficient Appliances</a:t>
                      </a:r>
                      <a:endParaRPr lang="en-US" sz="1200">
                        <a:effectLst/>
                        <a:latin typeface="Nunito Light"/>
                        <a:ea typeface="Calibri" panose="020F0502020204030204" pitchFamily="34"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marL="0" marR="0">
                        <a:lnSpc>
                          <a:spcPct val="107000"/>
                        </a:lnSpc>
                        <a:spcBef>
                          <a:spcPts val="0"/>
                        </a:spcBef>
                        <a:spcAft>
                          <a:spcPts val="800"/>
                        </a:spcAft>
                      </a:pPr>
                      <a:r>
                        <a:rPr lang="en-US" sz="1200">
                          <a:effectLst/>
                          <a:latin typeface="Nunito Light"/>
                          <a:ea typeface="Calibri" panose="020F0502020204030204" pitchFamily="34" charset="0"/>
                          <a:cs typeface="Times New Roman" panose="02020603050405020304" pitchFamily="18" charset="0"/>
                        </a:rPr>
                        <a:t>Initiations of energy-saving devices and eco-friendly machinery, including low-emission generators and eco-friendly cooking devices.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921573176"/>
                  </a:ext>
                </a:extLst>
              </a:tr>
              <a:tr h="1105819">
                <a:tc>
                  <a:txBody>
                    <a:bodyPr/>
                    <a:lstStyle/>
                    <a:p>
                      <a:pPr marL="0" marR="0">
                        <a:lnSpc>
                          <a:spcPct val="107000"/>
                        </a:lnSpc>
                        <a:spcBef>
                          <a:spcPts val="0"/>
                        </a:spcBef>
                        <a:spcAft>
                          <a:spcPts val="800"/>
                        </a:spcAft>
                      </a:pPr>
                      <a:r>
                        <a:rPr lang="en-US" sz="1200" b="1">
                          <a:effectLst/>
                          <a:latin typeface="Nunito Light"/>
                          <a:ea typeface="Calibri" panose="020F0502020204030204" pitchFamily="34" charset="0"/>
                          <a:cs typeface="Times New Roman" panose="02020603050405020304" pitchFamily="18" charset="0"/>
                        </a:rPr>
                        <a:t>Alternative Fuels</a:t>
                      </a:r>
                      <a:endParaRPr lang="en-US" sz="1200">
                        <a:effectLst/>
                        <a:latin typeface="Nunito Light"/>
                        <a:ea typeface="Calibri" panose="020F0502020204030204" pitchFamily="34"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marL="0" marR="0">
                        <a:lnSpc>
                          <a:spcPct val="107000"/>
                        </a:lnSpc>
                        <a:spcBef>
                          <a:spcPts val="0"/>
                        </a:spcBef>
                        <a:spcAft>
                          <a:spcPts val="800"/>
                        </a:spcAft>
                      </a:pPr>
                      <a:r>
                        <a:rPr lang="en-US" sz="1200" dirty="0">
                          <a:effectLst/>
                          <a:latin typeface="Nunito Light"/>
                          <a:ea typeface="Calibri" panose="020F0502020204030204" pitchFamily="34" charset="0"/>
                          <a:cs typeface="Times New Roman" panose="02020603050405020304" pitchFamily="18" charset="0"/>
                        </a:rPr>
                        <a:t>Alternative fuels like biodiesel or electric power not only can significantly lower carbon emissions and depletion of fossil fuels, but they can also be substitutes for fossil fuels.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68454595"/>
                  </a:ext>
                </a:extLst>
              </a:tr>
            </a:tbl>
          </a:graphicData>
        </a:graphic>
      </p:graphicFrame>
    </p:spTree>
    <p:extLst>
      <p:ext uri="{BB962C8B-B14F-4D97-AF65-F5344CB8AC3E}">
        <p14:creationId xmlns:p14="http://schemas.microsoft.com/office/powerpoint/2010/main" val="19665851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50"/>
        <p:cNvGrpSpPr/>
        <p:nvPr/>
      </p:nvGrpSpPr>
      <p:grpSpPr>
        <a:xfrm>
          <a:off x="0" y="0"/>
          <a:ext cx="0" cy="0"/>
          <a:chOff x="0" y="0"/>
          <a:chExt cx="0" cy="0"/>
        </a:xfrm>
      </p:grpSpPr>
      <p:sp>
        <p:nvSpPr>
          <p:cNvPr id="551" name="Google Shape;551;p50"/>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Project expenses</a:t>
            </a:r>
            <a:endParaRPr dirty="0"/>
          </a:p>
        </p:txBody>
      </p:sp>
      <p:sp>
        <p:nvSpPr>
          <p:cNvPr id="552" name="Google Shape;552;p50"/>
          <p:cNvSpPr txBox="1">
            <a:spLocks noGrp="1"/>
          </p:cNvSpPr>
          <p:nvPr>
            <p:ph type="title" idx="4294967295"/>
          </p:nvPr>
        </p:nvSpPr>
        <p:spPr>
          <a:xfrm>
            <a:off x="6757973" y="1347650"/>
            <a:ext cx="1677786" cy="358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1800" dirty="0"/>
              <a:t>Staff/Labor</a:t>
            </a:r>
            <a:endParaRPr sz="1800" dirty="0"/>
          </a:p>
        </p:txBody>
      </p:sp>
      <p:sp>
        <p:nvSpPr>
          <p:cNvPr id="553" name="Google Shape;553;p50"/>
          <p:cNvSpPr/>
          <p:nvPr/>
        </p:nvSpPr>
        <p:spPr>
          <a:xfrm>
            <a:off x="6346063" y="1435400"/>
            <a:ext cx="183300" cy="183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50"/>
          <p:cNvSpPr txBox="1">
            <a:spLocks noGrp="1"/>
          </p:cNvSpPr>
          <p:nvPr>
            <p:ph type="title" idx="4294967295"/>
          </p:nvPr>
        </p:nvSpPr>
        <p:spPr>
          <a:xfrm>
            <a:off x="6757973" y="1932118"/>
            <a:ext cx="1402200" cy="358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800"/>
              <a:t>Materials</a:t>
            </a:r>
            <a:endParaRPr sz="1800"/>
          </a:p>
        </p:txBody>
      </p:sp>
      <p:sp>
        <p:nvSpPr>
          <p:cNvPr id="556" name="Google Shape;556;p50"/>
          <p:cNvSpPr/>
          <p:nvPr/>
        </p:nvSpPr>
        <p:spPr>
          <a:xfrm>
            <a:off x="6346063" y="2019868"/>
            <a:ext cx="183300" cy="1833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50"/>
          <p:cNvSpPr txBox="1">
            <a:spLocks noGrp="1"/>
          </p:cNvSpPr>
          <p:nvPr>
            <p:ph type="title" idx="4294967295"/>
          </p:nvPr>
        </p:nvSpPr>
        <p:spPr>
          <a:xfrm>
            <a:off x="6757973" y="2516587"/>
            <a:ext cx="1402200" cy="358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800"/>
              <a:t>Equipment</a:t>
            </a:r>
            <a:endParaRPr sz="1800"/>
          </a:p>
        </p:txBody>
      </p:sp>
      <p:sp>
        <p:nvSpPr>
          <p:cNvPr id="558" name="Google Shape;558;p50"/>
          <p:cNvSpPr/>
          <p:nvPr/>
        </p:nvSpPr>
        <p:spPr>
          <a:xfrm>
            <a:off x="6346063" y="2604337"/>
            <a:ext cx="183300" cy="183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50"/>
          <p:cNvSpPr txBox="1">
            <a:spLocks noGrp="1"/>
          </p:cNvSpPr>
          <p:nvPr>
            <p:ph type="title" idx="4294967295"/>
          </p:nvPr>
        </p:nvSpPr>
        <p:spPr>
          <a:xfrm>
            <a:off x="6757973" y="3101055"/>
            <a:ext cx="1402200" cy="358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800" dirty="0"/>
              <a:t>Overhead</a:t>
            </a:r>
            <a:endParaRPr sz="1800" dirty="0"/>
          </a:p>
        </p:txBody>
      </p:sp>
      <p:sp>
        <p:nvSpPr>
          <p:cNvPr id="560" name="Google Shape;560;p50"/>
          <p:cNvSpPr/>
          <p:nvPr/>
        </p:nvSpPr>
        <p:spPr>
          <a:xfrm>
            <a:off x="6346063" y="3188805"/>
            <a:ext cx="183300" cy="183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50"/>
          <p:cNvSpPr txBox="1">
            <a:spLocks noGrp="1"/>
          </p:cNvSpPr>
          <p:nvPr>
            <p:ph type="title" idx="4294967295"/>
          </p:nvPr>
        </p:nvSpPr>
        <p:spPr>
          <a:xfrm>
            <a:off x="6757973" y="3685523"/>
            <a:ext cx="1402200" cy="358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800"/>
              <a:t>Other</a:t>
            </a:r>
            <a:endParaRPr sz="1800"/>
          </a:p>
        </p:txBody>
      </p:sp>
      <p:sp>
        <p:nvSpPr>
          <p:cNvPr id="562" name="Google Shape;562;p50"/>
          <p:cNvSpPr/>
          <p:nvPr/>
        </p:nvSpPr>
        <p:spPr>
          <a:xfrm>
            <a:off x="6346063" y="3773273"/>
            <a:ext cx="183300" cy="183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63" name="Google Shape;563;p50" title="Chart">
            <a:hlinkClick r:id="rId3"/>
          </p:cNvPr>
          <p:cNvPicPr preferRelativeResize="0"/>
          <p:nvPr/>
        </p:nvPicPr>
        <p:blipFill>
          <a:blip r:embed="rId4">
            <a:alphaModFix/>
          </a:blip>
          <a:stretch>
            <a:fillRect/>
          </a:stretch>
        </p:blipFill>
        <p:spPr>
          <a:xfrm>
            <a:off x="708241" y="1264600"/>
            <a:ext cx="4881024" cy="30181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67"/>
        <p:cNvGrpSpPr/>
        <p:nvPr/>
      </p:nvGrpSpPr>
      <p:grpSpPr>
        <a:xfrm>
          <a:off x="0" y="0"/>
          <a:ext cx="0" cy="0"/>
          <a:chOff x="0" y="0"/>
          <a:chExt cx="0" cy="0"/>
        </a:xfrm>
      </p:grpSpPr>
      <p:sp>
        <p:nvSpPr>
          <p:cNvPr id="568" name="Google Shape;568;p51"/>
          <p:cNvSpPr/>
          <p:nvPr/>
        </p:nvSpPr>
        <p:spPr>
          <a:xfrm rot="10800000" flipH="1">
            <a:off x="720000" y="4286400"/>
            <a:ext cx="710700" cy="8571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569" name="Google Shape;569;p51"/>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p>
            <a:pPr lvl="0"/>
            <a:r>
              <a:rPr lang="en-US" dirty="0"/>
              <a:t>Total Quality Management Plan</a:t>
            </a:r>
            <a:endParaRPr dirty="0"/>
          </a:p>
        </p:txBody>
      </p:sp>
      <p:pic>
        <p:nvPicPr>
          <p:cNvPr id="11" name="Picture 10">
            <a:extLst>
              <a:ext uri="{FF2B5EF4-FFF2-40B4-BE49-F238E27FC236}">
                <a16:creationId xmlns:a16="http://schemas.microsoft.com/office/drawing/2014/main" id="{2E069C66-87C1-4A8A-A94B-7A2E81C8FCDA}"/>
              </a:ext>
            </a:extLst>
          </p:cNvPr>
          <p:cNvPicPr>
            <a:picLocks noChangeAspect="1"/>
          </p:cNvPicPr>
          <p:nvPr/>
        </p:nvPicPr>
        <p:blipFill>
          <a:blip r:embed="rId3"/>
          <a:stretch>
            <a:fillRect/>
          </a:stretch>
        </p:blipFill>
        <p:spPr>
          <a:xfrm>
            <a:off x="1075349" y="1228271"/>
            <a:ext cx="6630757" cy="3651500"/>
          </a:xfrm>
          <a:prstGeom prst="rect">
            <a:avLst/>
          </a:prstGeom>
          <a:noFill/>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33"/>
        <p:cNvGrpSpPr/>
        <p:nvPr/>
      </p:nvGrpSpPr>
      <p:grpSpPr>
        <a:xfrm>
          <a:off x="0" y="0"/>
          <a:ext cx="0" cy="0"/>
          <a:chOff x="0" y="0"/>
          <a:chExt cx="0" cy="0"/>
        </a:xfrm>
      </p:grpSpPr>
      <p:sp>
        <p:nvSpPr>
          <p:cNvPr id="534" name="Google Shape;534;p48"/>
          <p:cNvSpPr txBox="1">
            <a:spLocks noGrp="1"/>
          </p:cNvSpPr>
          <p:nvPr>
            <p:ph type="title"/>
          </p:nvPr>
        </p:nvSpPr>
        <p:spPr>
          <a:xfrm>
            <a:off x="720000" y="539500"/>
            <a:ext cx="8119200" cy="572700"/>
          </a:xfrm>
          <a:prstGeom prst="rect">
            <a:avLst/>
          </a:prstGeom>
        </p:spPr>
        <p:txBody>
          <a:bodyPr spcFirstLastPara="1" wrap="square" lIns="91425" tIns="91425" rIns="91425" bIns="91425" anchor="t" anchorCtr="0">
            <a:noAutofit/>
          </a:bodyPr>
          <a:lstStyle/>
          <a:p>
            <a:pPr lvl="0"/>
            <a:r>
              <a:rPr lang="en-US" dirty="0"/>
              <a:t>Risk Analysis: Food Point(Static Food Van)</a:t>
            </a:r>
            <a:endParaRPr dirty="0"/>
          </a:p>
        </p:txBody>
      </p:sp>
      <p:graphicFrame>
        <p:nvGraphicFramePr>
          <p:cNvPr id="4" name="Content Placeholder 5">
            <a:extLst>
              <a:ext uri="{FF2B5EF4-FFF2-40B4-BE49-F238E27FC236}">
                <a16:creationId xmlns:a16="http://schemas.microsoft.com/office/drawing/2014/main" id="{9A8BA4BF-66A1-46D7-B263-BEB38F8FD5AA}"/>
              </a:ext>
            </a:extLst>
          </p:cNvPr>
          <p:cNvGraphicFramePr>
            <a:graphicFrameLocks/>
          </p:cNvGraphicFramePr>
          <p:nvPr>
            <p:extLst>
              <p:ext uri="{D42A27DB-BD31-4B8C-83A1-F6EECF244321}">
                <p14:modId xmlns:p14="http://schemas.microsoft.com/office/powerpoint/2010/main" val="4070631768"/>
              </p:ext>
            </p:extLst>
          </p:nvPr>
        </p:nvGraphicFramePr>
        <p:xfrm>
          <a:off x="914400" y="1222728"/>
          <a:ext cx="7348631" cy="3322511"/>
        </p:xfrm>
        <a:graphic>
          <a:graphicData uri="http://schemas.openxmlformats.org/drawingml/2006/table">
            <a:tbl>
              <a:tblPr/>
              <a:tblGrid>
                <a:gridCol w="1929815">
                  <a:extLst>
                    <a:ext uri="{9D8B030D-6E8A-4147-A177-3AD203B41FA5}">
                      <a16:colId xmlns:a16="http://schemas.microsoft.com/office/drawing/2014/main" val="3007228276"/>
                    </a:ext>
                  </a:extLst>
                </a:gridCol>
                <a:gridCol w="1354704">
                  <a:extLst>
                    <a:ext uri="{9D8B030D-6E8A-4147-A177-3AD203B41FA5}">
                      <a16:colId xmlns:a16="http://schemas.microsoft.com/office/drawing/2014/main" val="3495953407"/>
                    </a:ext>
                  </a:extLst>
                </a:gridCol>
                <a:gridCol w="1354704">
                  <a:extLst>
                    <a:ext uri="{9D8B030D-6E8A-4147-A177-3AD203B41FA5}">
                      <a16:colId xmlns:a16="http://schemas.microsoft.com/office/drawing/2014/main" val="3675279517"/>
                    </a:ext>
                  </a:extLst>
                </a:gridCol>
                <a:gridCol w="1354704">
                  <a:extLst>
                    <a:ext uri="{9D8B030D-6E8A-4147-A177-3AD203B41FA5}">
                      <a16:colId xmlns:a16="http://schemas.microsoft.com/office/drawing/2014/main" val="2899787003"/>
                    </a:ext>
                  </a:extLst>
                </a:gridCol>
                <a:gridCol w="1354704">
                  <a:extLst>
                    <a:ext uri="{9D8B030D-6E8A-4147-A177-3AD203B41FA5}">
                      <a16:colId xmlns:a16="http://schemas.microsoft.com/office/drawing/2014/main" val="1396016405"/>
                    </a:ext>
                  </a:extLst>
                </a:gridCol>
              </a:tblGrid>
              <a:tr h="476467">
                <a:tc>
                  <a:txBody>
                    <a:bodyPr/>
                    <a:lstStyle/>
                    <a:p>
                      <a:pPr fontAlgn="b"/>
                      <a:r>
                        <a:rPr lang="en-US" sz="1200" b="1" dirty="0">
                          <a:effectLst/>
                        </a:rPr>
                        <a:t>Risk Description</a:t>
                      </a:r>
                    </a:p>
                  </a:txBody>
                  <a:tcPr marL="73526" marR="73526" marT="36763" marB="36763" anchor="b">
                    <a:lnL w="6350" cap="flat" cmpd="sng" algn="ctr">
                      <a:solidFill>
                        <a:srgbClr val="D9D9E3"/>
                      </a:solidFill>
                      <a:prstDash val="solid"/>
                      <a:round/>
                      <a:headEnd type="none" w="med" len="med"/>
                      <a:tailEnd type="none" w="med" len="med"/>
                    </a:lnL>
                    <a:lnR w="6350" cap="flat" cmpd="sng" algn="ctr">
                      <a:solidFill>
                        <a:srgbClr val="D9D9E3"/>
                      </a:solidFill>
                      <a:prstDash val="solid"/>
                      <a:round/>
                      <a:headEnd type="none" w="med" len="med"/>
                      <a:tailEnd type="none" w="med" len="med"/>
                    </a:lnR>
                    <a:lnT w="635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accent3">
                        <a:lumMod val="20000"/>
                        <a:lumOff val="80000"/>
                      </a:schemeClr>
                    </a:solidFill>
                  </a:tcPr>
                </a:tc>
                <a:tc>
                  <a:txBody>
                    <a:bodyPr/>
                    <a:lstStyle/>
                    <a:p>
                      <a:pPr fontAlgn="b"/>
                      <a:r>
                        <a:rPr lang="en-US" sz="1200" b="1" dirty="0">
                          <a:effectLst/>
                        </a:rPr>
                        <a:t>Impact</a:t>
                      </a:r>
                    </a:p>
                  </a:txBody>
                  <a:tcPr marL="73526" marR="73526" marT="36763" marB="36763" anchor="b">
                    <a:lnL w="6350" cap="flat" cmpd="sng" algn="ctr">
                      <a:solidFill>
                        <a:srgbClr val="D9D9E3"/>
                      </a:solidFill>
                      <a:prstDash val="solid"/>
                      <a:round/>
                      <a:headEnd type="none" w="med" len="med"/>
                      <a:tailEnd type="none" w="med" len="med"/>
                    </a:lnL>
                    <a:lnR w="6350" cap="flat" cmpd="sng" algn="ctr">
                      <a:solidFill>
                        <a:srgbClr val="D9D9E3"/>
                      </a:solidFill>
                      <a:prstDash val="solid"/>
                      <a:round/>
                      <a:headEnd type="none" w="med" len="med"/>
                      <a:tailEnd type="none" w="med" len="med"/>
                    </a:lnR>
                    <a:lnT w="635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accent3">
                        <a:lumMod val="20000"/>
                        <a:lumOff val="80000"/>
                      </a:schemeClr>
                    </a:solidFill>
                  </a:tcPr>
                </a:tc>
                <a:tc>
                  <a:txBody>
                    <a:bodyPr/>
                    <a:lstStyle/>
                    <a:p>
                      <a:pPr fontAlgn="b"/>
                      <a:r>
                        <a:rPr lang="en-US" sz="1200" b="1" dirty="0">
                          <a:effectLst/>
                        </a:rPr>
                        <a:t>Likelihood</a:t>
                      </a:r>
                    </a:p>
                  </a:txBody>
                  <a:tcPr marL="73526" marR="73526" marT="36763" marB="36763" anchor="b">
                    <a:lnL w="6350" cap="flat" cmpd="sng" algn="ctr">
                      <a:solidFill>
                        <a:srgbClr val="D9D9E3"/>
                      </a:solidFill>
                      <a:prstDash val="solid"/>
                      <a:round/>
                      <a:headEnd type="none" w="med" len="med"/>
                      <a:tailEnd type="none" w="med" len="med"/>
                    </a:lnL>
                    <a:lnR w="6350" cap="flat" cmpd="sng" algn="ctr">
                      <a:solidFill>
                        <a:srgbClr val="D9D9E3"/>
                      </a:solidFill>
                      <a:prstDash val="solid"/>
                      <a:round/>
                      <a:headEnd type="none" w="med" len="med"/>
                      <a:tailEnd type="none" w="med" len="med"/>
                    </a:lnR>
                    <a:lnT w="635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accent3">
                        <a:lumMod val="20000"/>
                        <a:lumOff val="80000"/>
                      </a:schemeClr>
                    </a:solidFill>
                  </a:tcPr>
                </a:tc>
                <a:tc>
                  <a:txBody>
                    <a:bodyPr/>
                    <a:lstStyle/>
                    <a:p>
                      <a:pPr marL="0" marR="0" lvl="0" indent="0" algn="l" defTabSz="914400" rtl="0" eaLnBrk="1" fontAlgn="b" latinLnBrk="0" hangingPunct="1">
                        <a:lnSpc>
                          <a:spcPct val="100000"/>
                        </a:lnSpc>
                        <a:spcBef>
                          <a:spcPts val="0"/>
                        </a:spcBef>
                        <a:spcAft>
                          <a:spcPts val="0"/>
                        </a:spcAft>
                        <a:buClr>
                          <a:srgbClr val="000000"/>
                        </a:buClr>
                        <a:buSzTx/>
                        <a:buFont typeface="Arial"/>
                        <a:buNone/>
                        <a:tabLst/>
                        <a:defRPr/>
                      </a:pPr>
                      <a:r>
                        <a:rPr lang="en-US" sz="1200" b="1" dirty="0">
                          <a:effectLst/>
                        </a:rPr>
                        <a:t>Risk =impact  x likelihood</a:t>
                      </a:r>
                    </a:p>
                    <a:p>
                      <a:pPr fontAlgn="b"/>
                      <a:endParaRPr lang="en-US" sz="1200" b="1" dirty="0">
                        <a:effectLst/>
                      </a:endParaRPr>
                    </a:p>
                  </a:txBody>
                  <a:tcPr marL="73526" marR="73526" marT="36763" marB="36763" anchor="b">
                    <a:lnL w="6350" cap="flat" cmpd="sng" algn="ctr">
                      <a:solidFill>
                        <a:srgbClr val="D9D9E3"/>
                      </a:solidFill>
                      <a:prstDash val="solid"/>
                      <a:round/>
                      <a:headEnd type="none" w="med" len="med"/>
                      <a:tailEnd type="none" w="med" len="med"/>
                    </a:lnL>
                    <a:lnR w="6350" cap="flat" cmpd="sng" algn="ctr">
                      <a:solidFill>
                        <a:srgbClr val="D9D9E3"/>
                      </a:solidFill>
                      <a:prstDash val="solid"/>
                      <a:round/>
                      <a:headEnd type="none" w="med" len="med"/>
                      <a:tailEnd type="none" w="med" len="med"/>
                    </a:lnR>
                    <a:lnT w="635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accent3">
                        <a:lumMod val="20000"/>
                        <a:lumOff val="80000"/>
                      </a:schemeClr>
                    </a:solidFill>
                  </a:tcPr>
                </a:tc>
                <a:tc>
                  <a:txBody>
                    <a:bodyPr/>
                    <a:lstStyle/>
                    <a:p>
                      <a:pPr fontAlgn="b"/>
                      <a:r>
                        <a:rPr lang="en-US" sz="1200" b="1" dirty="0">
                          <a:effectLst/>
                        </a:rPr>
                        <a:t>Action</a:t>
                      </a:r>
                    </a:p>
                  </a:txBody>
                  <a:tcPr marL="73526" marR="73526" marT="36763" marB="36763" anchor="b">
                    <a:lnL w="6350" cap="flat" cmpd="sng" algn="ctr">
                      <a:solidFill>
                        <a:srgbClr val="D9D9E3"/>
                      </a:solidFill>
                      <a:prstDash val="solid"/>
                      <a:round/>
                      <a:headEnd type="none" w="med" len="med"/>
                      <a:tailEnd type="none" w="med" len="med"/>
                    </a:lnL>
                    <a:lnR w="6350" cap="flat" cmpd="sng" algn="ctr">
                      <a:solidFill>
                        <a:srgbClr val="D9D9E3"/>
                      </a:solidFill>
                      <a:prstDash val="solid"/>
                      <a:round/>
                      <a:headEnd type="none" w="med" len="med"/>
                      <a:tailEnd type="none" w="med" len="med"/>
                    </a:lnR>
                    <a:lnT w="635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137952047"/>
                  </a:ext>
                </a:extLst>
              </a:tr>
              <a:tr h="246076">
                <a:tc>
                  <a:txBody>
                    <a:bodyPr/>
                    <a:lstStyle/>
                    <a:p>
                      <a:pPr fontAlgn="base"/>
                      <a:r>
                        <a:rPr lang="en-US" sz="1200" b="1" dirty="0">
                          <a:effectLst/>
                        </a:rPr>
                        <a:t>High upfront costs</a:t>
                      </a:r>
                    </a:p>
                  </a:txBody>
                  <a:tcPr marL="73526" marR="73526" marT="36763" marB="36763" anchor="ctr">
                    <a:lnL w="6350" cap="flat" cmpd="sng" algn="ctr">
                      <a:solidFill>
                        <a:srgbClr val="D9D9E3"/>
                      </a:solidFill>
                      <a:prstDash val="solid"/>
                      <a:round/>
                      <a:headEnd type="none" w="med" len="med"/>
                      <a:tailEnd type="none" w="med" len="med"/>
                    </a:lnL>
                    <a:lnR w="635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accent3">
                        <a:lumMod val="20000"/>
                        <a:lumOff val="80000"/>
                      </a:schemeClr>
                    </a:solidFill>
                  </a:tcPr>
                </a:tc>
                <a:tc>
                  <a:txBody>
                    <a:bodyPr/>
                    <a:lstStyle/>
                    <a:p>
                      <a:pPr fontAlgn="base"/>
                      <a:r>
                        <a:rPr lang="en-US" sz="1200" dirty="0">
                          <a:effectLst/>
                        </a:rPr>
                        <a:t>5</a:t>
                      </a:r>
                    </a:p>
                  </a:txBody>
                  <a:tcPr marL="73526" marR="73526" marT="36763" marB="36763" anchor="ctr">
                    <a:lnL w="6350" cap="flat" cmpd="sng" algn="ctr">
                      <a:solidFill>
                        <a:srgbClr val="D9D9E3"/>
                      </a:solidFill>
                      <a:prstDash val="solid"/>
                      <a:round/>
                      <a:headEnd type="none" w="med" len="med"/>
                      <a:tailEnd type="none" w="med" len="med"/>
                    </a:lnL>
                    <a:lnR w="635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accent3">
                        <a:lumMod val="20000"/>
                        <a:lumOff val="80000"/>
                      </a:schemeClr>
                    </a:solidFill>
                  </a:tcPr>
                </a:tc>
                <a:tc>
                  <a:txBody>
                    <a:bodyPr/>
                    <a:lstStyle/>
                    <a:p>
                      <a:pPr fontAlgn="base"/>
                      <a:r>
                        <a:rPr lang="en-US" sz="1200" dirty="0">
                          <a:effectLst/>
                        </a:rPr>
                        <a:t>4</a:t>
                      </a:r>
                    </a:p>
                  </a:txBody>
                  <a:tcPr marL="73526" marR="73526" marT="36763" marB="36763" anchor="ctr">
                    <a:lnL w="6350" cap="flat" cmpd="sng" algn="ctr">
                      <a:solidFill>
                        <a:srgbClr val="D9D9E3"/>
                      </a:solidFill>
                      <a:prstDash val="solid"/>
                      <a:round/>
                      <a:headEnd type="none" w="med" len="med"/>
                      <a:tailEnd type="none" w="med" len="med"/>
                    </a:lnL>
                    <a:lnR w="635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accent3">
                        <a:lumMod val="20000"/>
                        <a:lumOff val="80000"/>
                      </a:schemeClr>
                    </a:solidFill>
                  </a:tcPr>
                </a:tc>
                <a:tc>
                  <a:txBody>
                    <a:bodyPr/>
                    <a:lstStyle/>
                    <a:p>
                      <a:pPr fontAlgn="base"/>
                      <a:r>
                        <a:rPr lang="en-US" sz="1200" dirty="0">
                          <a:effectLst/>
                        </a:rPr>
                        <a:t>20</a:t>
                      </a:r>
                    </a:p>
                  </a:txBody>
                  <a:tcPr marL="73526" marR="73526" marT="36763" marB="36763" anchor="ctr">
                    <a:lnL w="6350" cap="flat" cmpd="sng" algn="ctr">
                      <a:solidFill>
                        <a:srgbClr val="D9D9E3"/>
                      </a:solidFill>
                      <a:prstDash val="solid"/>
                      <a:round/>
                      <a:headEnd type="none" w="med" len="med"/>
                      <a:tailEnd type="none" w="med" len="med"/>
                    </a:lnL>
                    <a:lnR w="635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F0000"/>
                    </a:solidFill>
                  </a:tcPr>
                </a:tc>
                <a:tc>
                  <a:txBody>
                    <a:bodyPr/>
                    <a:lstStyle/>
                    <a:p>
                      <a:pPr fontAlgn="base"/>
                      <a:r>
                        <a:rPr lang="en-US" sz="1200" dirty="0">
                          <a:effectLst/>
                        </a:rPr>
                        <a:t>Explore financing options</a:t>
                      </a:r>
                    </a:p>
                  </a:txBody>
                  <a:tcPr marL="73526" marR="73526" marT="36763" marB="36763" anchor="ctr">
                    <a:lnL w="6350" cap="flat" cmpd="sng" algn="ctr">
                      <a:solidFill>
                        <a:srgbClr val="D9D9E3"/>
                      </a:solidFill>
                      <a:prstDash val="solid"/>
                      <a:round/>
                      <a:headEnd type="none" w="med" len="med"/>
                      <a:tailEnd type="none" w="med" len="med"/>
                    </a:lnL>
                    <a:lnR w="635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41520766"/>
                  </a:ext>
                </a:extLst>
              </a:tr>
              <a:tr h="679685">
                <a:tc>
                  <a:txBody>
                    <a:bodyPr/>
                    <a:lstStyle/>
                    <a:p>
                      <a:pPr fontAlgn="base"/>
                      <a:r>
                        <a:rPr lang="en-US" sz="1200" b="1" i="0" kern="1200" dirty="0">
                          <a:solidFill>
                            <a:schemeClr val="tx1"/>
                          </a:solidFill>
                          <a:effectLst/>
                          <a:latin typeface="+mn-lt"/>
                          <a:ea typeface="+mn-ea"/>
                          <a:cs typeface="+mn-cs"/>
                        </a:rPr>
                        <a:t>Location Suitability</a:t>
                      </a:r>
                      <a:endParaRPr lang="en-US" sz="1200" dirty="0">
                        <a:effectLst/>
                      </a:endParaRPr>
                    </a:p>
                  </a:txBody>
                  <a:tcPr marL="73526" marR="73526" marT="36763" marB="36763" anchor="ctr">
                    <a:lnL w="6350" cap="flat" cmpd="sng" algn="ctr">
                      <a:solidFill>
                        <a:srgbClr val="D9D9E3"/>
                      </a:solidFill>
                      <a:prstDash val="solid"/>
                      <a:round/>
                      <a:headEnd type="none" w="med" len="med"/>
                      <a:tailEnd type="none" w="med" len="med"/>
                    </a:lnL>
                    <a:lnR w="635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accent3">
                        <a:lumMod val="20000"/>
                        <a:lumOff val="80000"/>
                      </a:schemeClr>
                    </a:solidFill>
                  </a:tcPr>
                </a:tc>
                <a:tc>
                  <a:txBody>
                    <a:bodyPr/>
                    <a:lstStyle/>
                    <a:p>
                      <a:pPr fontAlgn="base"/>
                      <a:r>
                        <a:rPr lang="en-US" sz="1200" dirty="0">
                          <a:effectLst/>
                        </a:rPr>
                        <a:t>5</a:t>
                      </a:r>
                    </a:p>
                  </a:txBody>
                  <a:tcPr marL="73526" marR="73526" marT="36763" marB="36763" anchor="ctr">
                    <a:lnL w="6350" cap="flat" cmpd="sng" algn="ctr">
                      <a:solidFill>
                        <a:srgbClr val="D9D9E3"/>
                      </a:solidFill>
                      <a:prstDash val="solid"/>
                      <a:round/>
                      <a:headEnd type="none" w="med" len="med"/>
                      <a:tailEnd type="none" w="med" len="med"/>
                    </a:lnL>
                    <a:lnR w="635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accent3">
                        <a:lumMod val="20000"/>
                        <a:lumOff val="80000"/>
                      </a:schemeClr>
                    </a:solidFill>
                  </a:tcPr>
                </a:tc>
                <a:tc>
                  <a:txBody>
                    <a:bodyPr/>
                    <a:lstStyle/>
                    <a:p>
                      <a:pPr fontAlgn="base"/>
                      <a:r>
                        <a:rPr lang="en-US" sz="1200" dirty="0">
                          <a:effectLst/>
                        </a:rPr>
                        <a:t>2</a:t>
                      </a:r>
                    </a:p>
                  </a:txBody>
                  <a:tcPr marL="73526" marR="73526" marT="36763" marB="36763" anchor="ctr">
                    <a:lnL w="6350" cap="flat" cmpd="sng" algn="ctr">
                      <a:solidFill>
                        <a:srgbClr val="D9D9E3"/>
                      </a:solidFill>
                      <a:prstDash val="solid"/>
                      <a:round/>
                      <a:headEnd type="none" w="med" len="med"/>
                      <a:tailEnd type="none" w="med" len="med"/>
                    </a:lnL>
                    <a:lnR w="635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accent3">
                        <a:lumMod val="20000"/>
                        <a:lumOff val="80000"/>
                      </a:schemeClr>
                    </a:solidFill>
                  </a:tcPr>
                </a:tc>
                <a:tc>
                  <a:txBody>
                    <a:bodyPr/>
                    <a:lstStyle/>
                    <a:p>
                      <a:pPr fontAlgn="base"/>
                      <a:r>
                        <a:rPr lang="en-US" sz="1200" dirty="0">
                          <a:effectLst/>
                        </a:rPr>
                        <a:t>10</a:t>
                      </a:r>
                    </a:p>
                  </a:txBody>
                  <a:tcPr marL="73526" marR="73526" marT="36763" marB="36763" anchor="ctr">
                    <a:lnL w="6350" cap="flat" cmpd="sng" algn="ctr">
                      <a:solidFill>
                        <a:srgbClr val="D9D9E3"/>
                      </a:solidFill>
                      <a:prstDash val="solid"/>
                      <a:round/>
                      <a:headEnd type="none" w="med" len="med"/>
                      <a:tailEnd type="none" w="med" len="med"/>
                    </a:lnL>
                    <a:lnR w="635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FFF00"/>
                    </a:solidFill>
                  </a:tcPr>
                </a:tc>
                <a:tc>
                  <a:txBody>
                    <a:bodyPr/>
                    <a:lstStyle/>
                    <a:p>
                      <a:pPr fontAlgn="base"/>
                      <a:r>
                        <a:rPr lang="en-US" sz="1200" dirty="0">
                          <a:effectLst/>
                        </a:rPr>
                        <a:t>Find best stop convenient for everyone</a:t>
                      </a:r>
                    </a:p>
                  </a:txBody>
                  <a:tcPr marL="73526" marR="73526" marT="36763" marB="36763" anchor="ctr">
                    <a:lnL w="6350" cap="flat" cmpd="sng" algn="ctr">
                      <a:solidFill>
                        <a:srgbClr val="D9D9E3"/>
                      </a:solidFill>
                      <a:prstDash val="solid"/>
                      <a:round/>
                      <a:headEnd type="none" w="med" len="med"/>
                      <a:tailEnd type="none" w="med" len="med"/>
                    </a:lnL>
                    <a:lnR w="635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101757680"/>
                  </a:ext>
                </a:extLst>
              </a:tr>
              <a:tr h="425222">
                <a:tc>
                  <a:txBody>
                    <a:bodyPr/>
                    <a:lstStyle/>
                    <a:p>
                      <a:pPr fontAlgn="base"/>
                      <a:r>
                        <a:rPr lang="en-US" sz="1200" b="1" i="0" kern="1200" dirty="0">
                          <a:solidFill>
                            <a:schemeClr val="tx1"/>
                          </a:solidFill>
                          <a:effectLst/>
                          <a:latin typeface="+mn-lt"/>
                          <a:ea typeface="+mn-ea"/>
                          <a:cs typeface="+mn-cs"/>
                        </a:rPr>
                        <a:t>Competition</a:t>
                      </a:r>
                      <a:endParaRPr lang="en-US" sz="1200" dirty="0">
                        <a:effectLst/>
                      </a:endParaRPr>
                    </a:p>
                  </a:txBody>
                  <a:tcPr marL="73526" marR="73526" marT="36763" marB="36763" anchor="ctr">
                    <a:lnL w="6350" cap="flat" cmpd="sng" algn="ctr">
                      <a:solidFill>
                        <a:srgbClr val="D9D9E3"/>
                      </a:solidFill>
                      <a:prstDash val="solid"/>
                      <a:round/>
                      <a:headEnd type="none" w="med" len="med"/>
                      <a:tailEnd type="none" w="med" len="med"/>
                    </a:lnL>
                    <a:lnR w="635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accent3">
                        <a:lumMod val="20000"/>
                        <a:lumOff val="80000"/>
                      </a:schemeClr>
                    </a:solidFill>
                  </a:tcPr>
                </a:tc>
                <a:tc>
                  <a:txBody>
                    <a:bodyPr/>
                    <a:lstStyle/>
                    <a:p>
                      <a:pPr fontAlgn="base"/>
                      <a:r>
                        <a:rPr lang="en-US" sz="1200" dirty="0">
                          <a:effectLst/>
                        </a:rPr>
                        <a:t>4</a:t>
                      </a:r>
                    </a:p>
                  </a:txBody>
                  <a:tcPr marL="73526" marR="73526" marT="36763" marB="36763" anchor="ctr">
                    <a:lnL w="6350" cap="flat" cmpd="sng" algn="ctr">
                      <a:solidFill>
                        <a:srgbClr val="D9D9E3"/>
                      </a:solidFill>
                      <a:prstDash val="solid"/>
                      <a:round/>
                      <a:headEnd type="none" w="med" len="med"/>
                      <a:tailEnd type="none" w="med" len="med"/>
                    </a:lnL>
                    <a:lnR w="635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accent3">
                        <a:lumMod val="20000"/>
                        <a:lumOff val="80000"/>
                      </a:schemeClr>
                    </a:solidFill>
                  </a:tcPr>
                </a:tc>
                <a:tc>
                  <a:txBody>
                    <a:bodyPr/>
                    <a:lstStyle/>
                    <a:p>
                      <a:pPr fontAlgn="base"/>
                      <a:r>
                        <a:rPr lang="en-US" sz="1200" dirty="0">
                          <a:effectLst/>
                        </a:rPr>
                        <a:t>5</a:t>
                      </a:r>
                    </a:p>
                  </a:txBody>
                  <a:tcPr marL="73526" marR="73526" marT="36763" marB="36763" anchor="ctr">
                    <a:lnL w="6350" cap="flat" cmpd="sng" algn="ctr">
                      <a:solidFill>
                        <a:srgbClr val="D9D9E3"/>
                      </a:solidFill>
                      <a:prstDash val="solid"/>
                      <a:round/>
                      <a:headEnd type="none" w="med" len="med"/>
                      <a:tailEnd type="none" w="med" len="med"/>
                    </a:lnL>
                    <a:lnR w="635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accent3">
                        <a:lumMod val="20000"/>
                        <a:lumOff val="80000"/>
                      </a:schemeClr>
                    </a:solidFill>
                  </a:tcPr>
                </a:tc>
                <a:tc>
                  <a:txBody>
                    <a:bodyPr/>
                    <a:lstStyle/>
                    <a:p>
                      <a:pPr fontAlgn="base"/>
                      <a:r>
                        <a:rPr lang="en-US" sz="1200" dirty="0">
                          <a:effectLst/>
                        </a:rPr>
                        <a:t>20</a:t>
                      </a:r>
                    </a:p>
                  </a:txBody>
                  <a:tcPr marL="73526" marR="73526" marT="36763" marB="36763" anchor="ctr">
                    <a:lnL w="6350" cap="flat" cmpd="sng" algn="ctr">
                      <a:solidFill>
                        <a:srgbClr val="D9D9E3"/>
                      </a:solidFill>
                      <a:prstDash val="solid"/>
                      <a:round/>
                      <a:headEnd type="none" w="med" len="med"/>
                      <a:tailEnd type="none" w="med" len="med"/>
                    </a:lnL>
                    <a:lnR w="635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F0000"/>
                    </a:solidFill>
                  </a:tcPr>
                </a:tc>
                <a:tc>
                  <a:txBody>
                    <a:bodyPr/>
                    <a:lstStyle/>
                    <a:p>
                      <a:pPr fontAlgn="base"/>
                      <a:r>
                        <a:rPr lang="en-US" sz="1200" dirty="0">
                          <a:effectLst/>
                        </a:rPr>
                        <a:t>Sell quality food</a:t>
                      </a:r>
                    </a:p>
                  </a:txBody>
                  <a:tcPr marL="73526" marR="73526" marT="36763" marB="36763" anchor="ctr">
                    <a:lnL w="6350" cap="flat" cmpd="sng" algn="ctr">
                      <a:solidFill>
                        <a:srgbClr val="D9D9E3"/>
                      </a:solidFill>
                      <a:prstDash val="solid"/>
                      <a:round/>
                      <a:headEnd type="none" w="med" len="med"/>
                      <a:tailEnd type="none" w="med" len="med"/>
                    </a:lnL>
                    <a:lnR w="635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696816823"/>
                  </a:ext>
                </a:extLst>
              </a:tr>
              <a:tr h="679685">
                <a:tc>
                  <a:txBody>
                    <a:bodyPr/>
                    <a:lstStyle/>
                    <a:p>
                      <a:pPr fontAlgn="base"/>
                      <a:r>
                        <a:rPr lang="en-US" sz="1200" b="1" i="0" kern="1200" dirty="0">
                          <a:solidFill>
                            <a:schemeClr val="tx1"/>
                          </a:solidFill>
                          <a:effectLst/>
                          <a:latin typeface="+mn-lt"/>
                          <a:ea typeface="+mn-ea"/>
                          <a:cs typeface="+mn-cs"/>
                        </a:rPr>
                        <a:t>Operational Costs</a:t>
                      </a:r>
                      <a:endParaRPr lang="en-US" sz="1200" dirty="0">
                        <a:effectLst/>
                      </a:endParaRPr>
                    </a:p>
                  </a:txBody>
                  <a:tcPr marL="73526" marR="73526" marT="36763" marB="36763" anchor="ctr">
                    <a:lnL w="6350" cap="flat" cmpd="sng" algn="ctr">
                      <a:solidFill>
                        <a:srgbClr val="D9D9E3"/>
                      </a:solidFill>
                      <a:prstDash val="solid"/>
                      <a:round/>
                      <a:headEnd type="none" w="med" len="med"/>
                      <a:tailEnd type="none" w="med" len="med"/>
                    </a:lnL>
                    <a:lnR w="635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accent3">
                        <a:lumMod val="20000"/>
                        <a:lumOff val="80000"/>
                      </a:schemeClr>
                    </a:solidFill>
                  </a:tcPr>
                </a:tc>
                <a:tc>
                  <a:txBody>
                    <a:bodyPr/>
                    <a:lstStyle/>
                    <a:p>
                      <a:pPr fontAlgn="base"/>
                      <a:r>
                        <a:rPr lang="en-US" sz="1200" dirty="0">
                          <a:effectLst/>
                        </a:rPr>
                        <a:t>4</a:t>
                      </a:r>
                    </a:p>
                  </a:txBody>
                  <a:tcPr marL="73526" marR="73526" marT="36763" marB="36763" anchor="ctr">
                    <a:lnL w="6350" cap="flat" cmpd="sng" algn="ctr">
                      <a:solidFill>
                        <a:srgbClr val="D9D9E3"/>
                      </a:solidFill>
                      <a:prstDash val="solid"/>
                      <a:round/>
                      <a:headEnd type="none" w="med" len="med"/>
                      <a:tailEnd type="none" w="med" len="med"/>
                    </a:lnL>
                    <a:lnR w="635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accent3">
                        <a:lumMod val="20000"/>
                        <a:lumOff val="80000"/>
                      </a:schemeClr>
                    </a:solidFill>
                  </a:tcPr>
                </a:tc>
                <a:tc>
                  <a:txBody>
                    <a:bodyPr/>
                    <a:lstStyle/>
                    <a:p>
                      <a:pPr fontAlgn="base"/>
                      <a:r>
                        <a:rPr lang="en-US" sz="1200" dirty="0">
                          <a:effectLst/>
                        </a:rPr>
                        <a:t>2</a:t>
                      </a:r>
                    </a:p>
                  </a:txBody>
                  <a:tcPr marL="73526" marR="73526" marT="36763" marB="36763" anchor="ctr">
                    <a:lnL w="6350" cap="flat" cmpd="sng" algn="ctr">
                      <a:solidFill>
                        <a:srgbClr val="D9D9E3"/>
                      </a:solidFill>
                      <a:prstDash val="solid"/>
                      <a:round/>
                      <a:headEnd type="none" w="med" len="med"/>
                      <a:tailEnd type="none" w="med" len="med"/>
                    </a:lnL>
                    <a:lnR w="635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accent3">
                        <a:lumMod val="20000"/>
                        <a:lumOff val="80000"/>
                      </a:schemeClr>
                    </a:solidFill>
                  </a:tcPr>
                </a:tc>
                <a:tc>
                  <a:txBody>
                    <a:bodyPr/>
                    <a:lstStyle/>
                    <a:p>
                      <a:pPr fontAlgn="base"/>
                      <a:r>
                        <a:rPr lang="en-US" sz="1200" dirty="0">
                          <a:effectLst/>
                        </a:rPr>
                        <a:t>8</a:t>
                      </a:r>
                    </a:p>
                  </a:txBody>
                  <a:tcPr marL="73526" marR="73526" marT="36763" marB="36763" anchor="ctr">
                    <a:lnL w="6350" cap="flat" cmpd="sng" algn="ctr">
                      <a:solidFill>
                        <a:srgbClr val="D9D9E3"/>
                      </a:solidFill>
                      <a:prstDash val="solid"/>
                      <a:round/>
                      <a:headEnd type="none" w="med" len="med"/>
                      <a:tailEnd type="none" w="med" len="med"/>
                    </a:lnL>
                    <a:lnR w="635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FFF00"/>
                    </a:solidFill>
                  </a:tcPr>
                </a:tc>
                <a:tc>
                  <a:txBody>
                    <a:bodyPr/>
                    <a:lstStyle/>
                    <a:p>
                      <a:pPr fontAlgn="base"/>
                      <a:r>
                        <a:rPr lang="en-US" sz="1200" dirty="0">
                          <a:effectLst/>
                        </a:rPr>
                        <a:t>Optimize the overall expenses</a:t>
                      </a:r>
                    </a:p>
                  </a:txBody>
                  <a:tcPr marL="73526" marR="73526" marT="36763" marB="36763" anchor="ctr">
                    <a:lnL w="6350" cap="flat" cmpd="sng" algn="ctr">
                      <a:solidFill>
                        <a:srgbClr val="D9D9E3"/>
                      </a:solidFill>
                      <a:prstDash val="solid"/>
                      <a:round/>
                      <a:headEnd type="none" w="med" len="med"/>
                      <a:tailEnd type="none" w="med" len="med"/>
                    </a:lnL>
                    <a:lnR w="635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2558614634"/>
                  </a:ext>
                </a:extLst>
              </a:tr>
              <a:tr h="476467">
                <a:tc>
                  <a:txBody>
                    <a:bodyPr/>
                    <a:lstStyle/>
                    <a:p>
                      <a:pPr fontAlgn="base"/>
                      <a:r>
                        <a:rPr lang="en-US" sz="1200" b="1" i="0" kern="1200" dirty="0">
                          <a:solidFill>
                            <a:schemeClr val="tx1"/>
                          </a:solidFill>
                          <a:effectLst/>
                          <a:latin typeface="+mn-lt"/>
                          <a:ea typeface="+mn-ea"/>
                          <a:cs typeface="+mn-cs"/>
                        </a:rPr>
                        <a:t>Lease Agreement</a:t>
                      </a:r>
                      <a:endParaRPr lang="en-US" sz="1200" dirty="0">
                        <a:effectLst/>
                      </a:endParaRPr>
                    </a:p>
                  </a:txBody>
                  <a:tcPr marL="73526" marR="73526" marT="36763" marB="36763" anchor="ctr">
                    <a:lnL w="6350" cap="flat" cmpd="sng" algn="ctr">
                      <a:solidFill>
                        <a:srgbClr val="D9D9E3"/>
                      </a:solidFill>
                      <a:prstDash val="solid"/>
                      <a:round/>
                      <a:headEnd type="none" w="med" len="med"/>
                      <a:tailEnd type="none" w="med" len="med"/>
                    </a:lnL>
                    <a:lnR w="635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6350" cap="flat" cmpd="sng" algn="ctr">
                      <a:solidFill>
                        <a:srgbClr val="D9D9E3"/>
                      </a:solidFill>
                      <a:prstDash val="solid"/>
                      <a:round/>
                      <a:headEnd type="none" w="med" len="med"/>
                      <a:tailEnd type="none" w="med" len="med"/>
                    </a:lnB>
                    <a:solidFill>
                      <a:schemeClr val="accent3">
                        <a:lumMod val="20000"/>
                        <a:lumOff val="80000"/>
                      </a:schemeClr>
                    </a:solidFill>
                  </a:tcPr>
                </a:tc>
                <a:tc>
                  <a:txBody>
                    <a:bodyPr/>
                    <a:lstStyle/>
                    <a:p>
                      <a:pPr fontAlgn="base"/>
                      <a:r>
                        <a:rPr lang="en-US" sz="1200" dirty="0">
                          <a:effectLst/>
                        </a:rPr>
                        <a:t>2</a:t>
                      </a:r>
                    </a:p>
                  </a:txBody>
                  <a:tcPr marL="73526" marR="73526" marT="36763" marB="36763" anchor="ctr">
                    <a:lnL w="6350" cap="flat" cmpd="sng" algn="ctr">
                      <a:solidFill>
                        <a:srgbClr val="D9D9E3"/>
                      </a:solidFill>
                      <a:prstDash val="solid"/>
                      <a:round/>
                      <a:headEnd type="none" w="med" len="med"/>
                      <a:tailEnd type="none" w="med" len="med"/>
                    </a:lnL>
                    <a:lnR w="635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6350" cap="flat" cmpd="sng" algn="ctr">
                      <a:solidFill>
                        <a:srgbClr val="D9D9E3"/>
                      </a:solidFill>
                      <a:prstDash val="solid"/>
                      <a:round/>
                      <a:headEnd type="none" w="med" len="med"/>
                      <a:tailEnd type="none" w="med" len="med"/>
                    </a:lnB>
                    <a:solidFill>
                      <a:schemeClr val="accent3">
                        <a:lumMod val="20000"/>
                        <a:lumOff val="80000"/>
                      </a:schemeClr>
                    </a:solidFill>
                  </a:tcPr>
                </a:tc>
                <a:tc>
                  <a:txBody>
                    <a:bodyPr/>
                    <a:lstStyle/>
                    <a:p>
                      <a:pPr fontAlgn="base"/>
                      <a:r>
                        <a:rPr lang="en-US" sz="1200" dirty="0">
                          <a:effectLst/>
                        </a:rPr>
                        <a:t>1</a:t>
                      </a:r>
                    </a:p>
                  </a:txBody>
                  <a:tcPr marL="73526" marR="73526" marT="36763" marB="36763" anchor="ctr">
                    <a:lnL w="6350" cap="flat" cmpd="sng" algn="ctr">
                      <a:solidFill>
                        <a:srgbClr val="D9D9E3"/>
                      </a:solidFill>
                      <a:prstDash val="solid"/>
                      <a:round/>
                      <a:headEnd type="none" w="med" len="med"/>
                      <a:tailEnd type="none" w="med" len="med"/>
                    </a:lnL>
                    <a:lnR w="635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6350" cap="flat" cmpd="sng" algn="ctr">
                      <a:solidFill>
                        <a:srgbClr val="D9D9E3"/>
                      </a:solidFill>
                      <a:prstDash val="solid"/>
                      <a:round/>
                      <a:headEnd type="none" w="med" len="med"/>
                      <a:tailEnd type="none" w="med" len="med"/>
                    </a:lnB>
                    <a:solidFill>
                      <a:schemeClr val="accent3">
                        <a:lumMod val="20000"/>
                        <a:lumOff val="80000"/>
                      </a:schemeClr>
                    </a:solidFill>
                  </a:tcPr>
                </a:tc>
                <a:tc>
                  <a:txBody>
                    <a:bodyPr/>
                    <a:lstStyle/>
                    <a:p>
                      <a:pPr fontAlgn="base"/>
                      <a:r>
                        <a:rPr lang="en-US" sz="1200" dirty="0">
                          <a:effectLst/>
                        </a:rPr>
                        <a:t>2</a:t>
                      </a:r>
                    </a:p>
                  </a:txBody>
                  <a:tcPr marL="73526" marR="73526" marT="36763" marB="36763" anchor="ctr">
                    <a:lnL w="6350" cap="flat" cmpd="sng" algn="ctr">
                      <a:solidFill>
                        <a:srgbClr val="D9D9E3"/>
                      </a:solidFill>
                      <a:prstDash val="solid"/>
                      <a:round/>
                      <a:headEnd type="none" w="med" len="med"/>
                      <a:tailEnd type="none" w="med" len="med"/>
                    </a:lnL>
                    <a:lnR w="635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6350" cap="flat" cmpd="sng" algn="ctr">
                      <a:solidFill>
                        <a:srgbClr val="D9D9E3"/>
                      </a:solidFill>
                      <a:prstDash val="solid"/>
                      <a:round/>
                      <a:headEnd type="none" w="med" len="med"/>
                      <a:tailEnd type="none" w="med" len="med"/>
                    </a:lnB>
                    <a:solidFill>
                      <a:srgbClr val="00B050"/>
                    </a:solidFill>
                  </a:tcPr>
                </a:tc>
                <a:tc>
                  <a:txBody>
                    <a:bodyPr/>
                    <a:lstStyle/>
                    <a:p>
                      <a:pPr fontAlgn="base"/>
                      <a:r>
                        <a:rPr lang="en-US" sz="1200" dirty="0">
                          <a:effectLst/>
                        </a:rPr>
                        <a:t>Collaborate with authorities</a:t>
                      </a:r>
                    </a:p>
                  </a:txBody>
                  <a:tcPr marL="73526" marR="73526" marT="36763" marB="36763" anchor="ctr">
                    <a:lnL w="6350" cap="flat" cmpd="sng" algn="ctr">
                      <a:solidFill>
                        <a:srgbClr val="D9D9E3"/>
                      </a:solidFill>
                      <a:prstDash val="solid"/>
                      <a:round/>
                      <a:headEnd type="none" w="med" len="med"/>
                      <a:tailEnd type="none" w="med" len="med"/>
                    </a:lnL>
                    <a:lnR w="635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6350" cap="flat" cmpd="sng" algn="ctr">
                      <a:solidFill>
                        <a:srgbClr val="D9D9E3"/>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993348607"/>
                  </a:ext>
                </a:extLst>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533"/>
        <p:cNvGrpSpPr/>
        <p:nvPr/>
      </p:nvGrpSpPr>
      <p:grpSpPr>
        <a:xfrm>
          <a:off x="0" y="0"/>
          <a:ext cx="0" cy="0"/>
          <a:chOff x="0" y="0"/>
          <a:chExt cx="0" cy="0"/>
        </a:xfrm>
      </p:grpSpPr>
      <p:sp>
        <p:nvSpPr>
          <p:cNvPr id="534" name="Google Shape;534;p48"/>
          <p:cNvSpPr txBox="1">
            <a:spLocks noGrp="1"/>
          </p:cNvSpPr>
          <p:nvPr>
            <p:ph type="title"/>
          </p:nvPr>
        </p:nvSpPr>
        <p:spPr>
          <a:xfrm>
            <a:off x="720000" y="539500"/>
            <a:ext cx="8119200" cy="572700"/>
          </a:xfrm>
          <a:prstGeom prst="rect">
            <a:avLst/>
          </a:prstGeom>
        </p:spPr>
        <p:txBody>
          <a:bodyPr spcFirstLastPara="1" wrap="square" lIns="91425" tIns="91425" rIns="91425" bIns="91425" anchor="t" anchorCtr="0">
            <a:noAutofit/>
          </a:bodyPr>
          <a:lstStyle/>
          <a:p>
            <a:pPr lvl="0"/>
            <a:r>
              <a:rPr lang="en-US" dirty="0"/>
              <a:t>Risk </a:t>
            </a:r>
            <a:r>
              <a:rPr lang="en-US" dirty="0" err="1"/>
              <a:t>Analysis:Food</a:t>
            </a:r>
            <a:r>
              <a:rPr lang="en-US" dirty="0"/>
              <a:t> Van</a:t>
            </a:r>
            <a:endParaRPr dirty="0"/>
          </a:p>
        </p:txBody>
      </p:sp>
      <p:graphicFrame>
        <p:nvGraphicFramePr>
          <p:cNvPr id="5" name="Content Placeholder 3">
            <a:extLst>
              <a:ext uri="{FF2B5EF4-FFF2-40B4-BE49-F238E27FC236}">
                <a16:creationId xmlns:a16="http://schemas.microsoft.com/office/drawing/2014/main" id="{D7FEA1A5-BEE3-4DF5-8C1A-6983E0A5ECD8}"/>
              </a:ext>
            </a:extLst>
          </p:cNvPr>
          <p:cNvGraphicFramePr>
            <a:graphicFrameLocks/>
          </p:cNvGraphicFramePr>
          <p:nvPr>
            <p:extLst>
              <p:ext uri="{D42A27DB-BD31-4B8C-83A1-F6EECF244321}">
                <p14:modId xmlns:p14="http://schemas.microsoft.com/office/powerpoint/2010/main" val="1946167317"/>
              </p:ext>
            </p:extLst>
          </p:nvPr>
        </p:nvGraphicFramePr>
        <p:xfrm>
          <a:off x="847498" y="1237343"/>
          <a:ext cx="7913731" cy="3552057"/>
        </p:xfrm>
        <a:graphic>
          <a:graphicData uri="http://schemas.openxmlformats.org/drawingml/2006/table">
            <a:tbl>
              <a:tblPr/>
              <a:tblGrid>
                <a:gridCol w="2516573">
                  <a:extLst>
                    <a:ext uri="{9D8B030D-6E8A-4147-A177-3AD203B41FA5}">
                      <a16:colId xmlns:a16="http://schemas.microsoft.com/office/drawing/2014/main" val="4056306287"/>
                    </a:ext>
                  </a:extLst>
                </a:gridCol>
                <a:gridCol w="1349290">
                  <a:extLst>
                    <a:ext uri="{9D8B030D-6E8A-4147-A177-3AD203B41FA5}">
                      <a16:colId xmlns:a16="http://schemas.microsoft.com/office/drawing/2014/main" val="140303384"/>
                    </a:ext>
                  </a:extLst>
                </a:gridCol>
                <a:gridCol w="1349290">
                  <a:extLst>
                    <a:ext uri="{9D8B030D-6E8A-4147-A177-3AD203B41FA5}">
                      <a16:colId xmlns:a16="http://schemas.microsoft.com/office/drawing/2014/main" val="444813220"/>
                    </a:ext>
                  </a:extLst>
                </a:gridCol>
                <a:gridCol w="1677851">
                  <a:extLst>
                    <a:ext uri="{9D8B030D-6E8A-4147-A177-3AD203B41FA5}">
                      <a16:colId xmlns:a16="http://schemas.microsoft.com/office/drawing/2014/main" val="2206577219"/>
                    </a:ext>
                  </a:extLst>
                </a:gridCol>
                <a:gridCol w="1020727">
                  <a:extLst>
                    <a:ext uri="{9D8B030D-6E8A-4147-A177-3AD203B41FA5}">
                      <a16:colId xmlns:a16="http://schemas.microsoft.com/office/drawing/2014/main" val="3640683148"/>
                    </a:ext>
                  </a:extLst>
                </a:gridCol>
              </a:tblGrid>
              <a:tr h="254319">
                <a:tc>
                  <a:txBody>
                    <a:bodyPr/>
                    <a:lstStyle/>
                    <a:p>
                      <a:pPr algn="ctr" fontAlgn="b"/>
                      <a:r>
                        <a:rPr lang="en-US" sz="1200" b="1" dirty="0">
                          <a:effectLst/>
                        </a:rPr>
                        <a:t>Risk Description</a:t>
                      </a:r>
                    </a:p>
                  </a:txBody>
                  <a:tcPr marL="36763" marR="36763" marT="18382" marB="18382" anchor="b">
                    <a:lnL w="6350" cap="flat" cmpd="sng" algn="ctr">
                      <a:solidFill>
                        <a:srgbClr val="D9D9E3"/>
                      </a:solidFill>
                      <a:prstDash val="solid"/>
                      <a:round/>
                      <a:headEnd type="none" w="med" len="med"/>
                      <a:tailEnd type="none" w="med" len="med"/>
                    </a:lnL>
                    <a:lnR w="6350" cap="flat" cmpd="sng" algn="ctr">
                      <a:solidFill>
                        <a:srgbClr val="D9D9E3"/>
                      </a:solidFill>
                      <a:prstDash val="solid"/>
                      <a:round/>
                      <a:headEnd type="none" w="med" len="med"/>
                      <a:tailEnd type="none" w="med" len="med"/>
                    </a:lnR>
                    <a:lnT w="635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accent3">
                        <a:lumMod val="20000"/>
                        <a:lumOff val="80000"/>
                      </a:schemeClr>
                    </a:solidFill>
                  </a:tcPr>
                </a:tc>
                <a:tc>
                  <a:txBody>
                    <a:bodyPr/>
                    <a:lstStyle/>
                    <a:p>
                      <a:pPr algn="ctr" fontAlgn="b"/>
                      <a:r>
                        <a:rPr lang="en-US" sz="1200" b="1" dirty="0">
                          <a:effectLst/>
                        </a:rPr>
                        <a:t>Impact</a:t>
                      </a:r>
                    </a:p>
                  </a:txBody>
                  <a:tcPr marL="36763" marR="36763" marT="18382" marB="18382" anchor="b">
                    <a:lnL w="6350" cap="flat" cmpd="sng" algn="ctr">
                      <a:solidFill>
                        <a:srgbClr val="D9D9E3"/>
                      </a:solidFill>
                      <a:prstDash val="solid"/>
                      <a:round/>
                      <a:headEnd type="none" w="med" len="med"/>
                      <a:tailEnd type="none" w="med" len="med"/>
                    </a:lnL>
                    <a:lnR w="6350" cap="flat" cmpd="sng" algn="ctr">
                      <a:solidFill>
                        <a:srgbClr val="D9D9E3"/>
                      </a:solidFill>
                      <a:prstDash val="solid"/>
                      <a:round/>
                      <a:headEnd type="none" w="med" len="med"/>
                      <a:tailEnd type="none" w="med" len="med"/>
                    </a:lnR>
                    <a:lnT w="635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accent3">
                        <a:lumMod val="20000"/>
                        <a:lumOff val="80000"/>
                      </a:schemeClr>
                    </a:solidFill>
                  </a:tcPr>
                </a:tc>
                <a:tc>
                  <a:txBody>
                    <a:bodyPr/>
                    <a:lstStyle/>
                    <a:p>
                      <a:pPr algn="ctr" fontAlgn="b"/>
                      <a:r>
                        <a:rPr lang="en-US" sz="1200" b="1" dirty="0">
                          <a:effectLst/>
                        </a:rPr>
                        <a:t>Likelihood</a:t>
                      </a:r>
                    </a:p>
                  </a:txBody>
                  <a:tcPr marL="36763" marR="36763" marT="18382" marB="18382" anchor="b">
                    <a:lnL w="6350" cap="flat" cmpd="sng" algn="ctr">
                      <a:solidFill>
                        <a:srgbClr val="D9D9E3"/>
                      </a:solidFill>
                      <a:prstDash val="solid"/>
                      <a:round/>
                      <a:headEnd type="none" w="med" len="med"/>
                      <a:tailEnd type="none" w="med" len="med"/>
                    </a:lnL>
                    <a:lnR w="6350" cap="flat" cmpd="sng" algn="ctr">
                      <a:solidFill>
                        <a:srgbClr val="D9D9E3"/>
                      </a:solidFill>
                      <a:prstDash val="solid"/>
                      <a:round/>
                      <a:headEnd type="none" w="med" len="med"/>
                      <a:tailEnd type="none" w="med" len="med"/>
                    </a:lnR>
                    <a:lnT w="635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accent3">
                        <a:lumMod val="20000"/>
                        <a:lumOff val="80000"/>
                      </a:schemeClr>
                    </a:solidFill>
                  </a:tcPr>
                </a:tc>
                <a:tc>
                  <a:txBody>
                    <a:bodyPr/>
                    <a:lstStyle/>
                    <a:p>
                      <a:pPr algn="ctr" fontAlgn="b"/>
                      <a:r>
                        <a:rPr lang="en-US" sz="1200" b="1" dirty="0">
                          <a:effectLst/>
                        </a:rPr>
                        <a:t>Risk =impact  x likelihood</a:t>
                      </a:r>
                    </a:p>
                  </a:txBody>
                  <a:tcPr marL="36763" marR="36763" marT="18382" marB="18382" anchor="b">
                    <a:lnL w="6350" cap="flat" cmpd="sng" algn="ctr">
                      <a:solidFill>
                        <a:srgbClr val="D9D9E3"/>
                      </a:solidFill>
                      <a:prstDash val="solid"/>
                      <a:round/>
                      <a:headEnd type="none" w="med" len="med"/>
                      <a:tailEnd type="none" w="med" len="med"/>
                    </a:lnL>
                    <a:lnR w="6350" cap="flat" cmpd="sng" algn="ctr">
                      <a:solidFill>
                        <a:srgbClr val="D9D9E3"/>
                      </a:solidFill>
                      <a:prstDash val="solid"/>
                      <a:round/>
                      <a:headEnd type="none" w="med" len="med"/>
                      <a:tailEnd type="none" w="med" len="med"/>
                    </a:lnR>
                    <a:lnT w="635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accent3">
                        <a:lumMod val="20000"/>
                        <a:lumOff val="80000"/>
                      </a:schemeClr>
                    </a:solidFill>
                  </a:tcPr>
                </a:tc>
                <a:tc>
                  <a:txBody>
                    <a:bodyPr/>
                    <a:lstStyle/>
                    <a:p>
                      <a:pPr algn="ctr" fontAlgn="b"/>
                      <a:r>
                        <a:rPr lang="en-US" sz="1200" b="1" dirty="0">
                          <a:effectLst/>
                        </a:rPr>
                        <a:t>Action</a:t>
                      </a:r>
                    </a:p>
                  </a:txBody>
                  <a:tcPr marL="36763" marR="36763" marT="18382" marB="18382" anchor="b">
                    <a:lnL w="6350" cap="flat" cmpd="sng" algn="ctr">
                      <a:solidFill>
                        <a:srgbClr val="D9D9E3"/>
                      </a:solidFill>
                      <a:prstDash val="solid"/>
                      <a:round/>
                      <a:headEnd type="none" w="med" len="med"/>
                      <a:tailEnd type="none" w="med" len="med"/>
                    </a:lnL>
                    <a:lnR w="6350" cap="flat" cmpd="sng" algn="ctr">
                      <a:solidFill>
                        <a:srgbClr val="D9D9E3"/>
                      </a:solidFill>
                      <a:prstDash val="solid"/>
                      <a:round/>
                      <a:headEnd type="none" w="med" len="med"/>
                      <a:tailEnd type="none" w="med" len="med"/>
                    </a:lnR>
                    <a:lnT w="635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600306213"/>
                  </a:ext>
                </a:extLst>
              </a:tr>
              <a:tr h="406910">
                <a:tc>
                  <a:txBody>
                    <a:bodyPr/>
                    <a:lstStyle/>
                    <a:p>
                      <a:pPr algn="ctr" fontAlgn="base"/>
                      <a:r>
                        <a:rPr lang="en-US" sz="1200" b="1" dirty="0">
                          <a:effectLst/>
                        </a:rPr>
                        <a:t>High initial investment</a:t>
                      </a:r>
                    </a:p>
                  </a:txBody>
                  <a:tcPr marL="36763" marR="36763" marT="18382" marB="18382" anchor="ctr">
                    <a:lnL w="6350" cap="flat" cmpd="sng" algn="ctr">
                      <a:solidFill>
                        <a:srgbClr val="D9D9E3"/>
                      </a:solidFill>
                      <a:prstDash val="solid"/>
                      <a:round/>
                      <a:headEnd type="none" w="med" len="med"/>
                      <a:tailEnd type="none" w="med" len="med"/>
                    </a:lnL>
                    <a:lnR w="635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accent3">
                        <a:lumMod val="20000"/>
                        <a:lumOff val="80000"/>
                      </a:schemeClr>
                    </a:solidFill>
                  </a:tcPr>
                </a:tc>
                <a:tc>
                  <a:txBody>
                    <a:bodyPr/>
                    <a:lstStyle/>
                    <a:p>
                      <a:pPr algn="ctr" fontAlgn="base"/>
                      <a:r>
                        <a:rPr lang="en-US" sz="1200" dirty="0">
                          <a:effectLst/>
                        </a:rPr>
                        <a:t>3</a:t>
                      </a:r>
                    </a:p>
                  </a:txBody>
                  <a:tcPr marL="36763" marR="36763" marT="18382" marB="18382" anchor="ctr">
                    <a:lnL w="6350" cap="flat" cmpd="sng" algn="ctr">
                      <a:solidFill>
                        <a:srgbClr val="D9D9E3"/>
                      </a:solidFill>
                      <a:prstDash val="solid"/>
                      <a:round/>
                      <a:headEnd type="none" w="med" len="med"/>
                      <a:tailEnd type="none" w="med" len="med"/>
                    </a:lnL>
                    <a:lnR w="635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accent3">
                        <a:lumMod val="20000"/>
                        <a:lumOff val="80000"/>
                      </a:schemeClr>
                    </a:solidFill>
                  </a:tcPr>
                </a:tc>
                <a:tc>
                  <a:txBody>
                    <a:bodyPr/>
                    <a:lstStyle/>
                    <a:p>
                      <a:pPr algn="ctr" fontAlgn="base"/>
                      <a:r>
                        <a:rPr lang="en-US" sz="1200" dirty="0">
                          <a:effectLst/>
                        </a:rPr>
                        <a:t>2</a:t>
                      </a:r>
                    </a:p>
                  </a:txBody>
                  <a:tcPr marL="36763" marR="36763" marT="18382" marB="18382" anchor="ctr">
                    <a:lnL w="6350" cap="flat" cmpd="sng" algn="ctr">
                      <a:solidFill>
                        <a:srgbClr val="D9D9E3"/>
                      </a:solidFill>
                      <a:prstDash val="solid"/>
                      <a:round/>
                      <a:headEnd type="none" w="med" len="med"/>
                      <a:tailEnd type="none" w="med" len="med"/>
                    </a:lnL>
                    <a:lnR w="635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accent3">
                        <a:lumMod val="20000"/>
                        <a:lumOff val="80000"/>
                      </a:schemeClr>
                    </a:solidFill>
                  </a:tcPr>
                </a:tc>
                <a:tc>
                  <a:txBody>
                    <a:bodyPr/>
                    <a:lstStyle/>
                    <a:p>
                      <a:pPr algn="ctr" fontAlgn="base"/>
                      <a:r>
                        <a:rPr lang="en-US" sz="1200" dirty="0">
                          <a:effectLst/>
                        </a:rPr>
                        <a:t>6</a:t>
                      </a:r>
                    </a:p>
                  </a:txBody>
                  <a:tcPr marL="36763" marR="36763" marT="18382" marB="18382" anchor="ctr">
                    <a:lnL w="6350" cap="flat" cmpd="sng" algn="ctr">
                      <a:solidFill>
                        <a:srgbClr val="D9D9E3"/>
                      </a:solidFill>
                      <a:prstDash val="solid"/>
                      <a:round/>
                      <a:headEnd type="none" w="med" len="med"/>
                      <a:tailEnd type="none" w="med" len="med"/>
                    </a:lnL>
                    <a:lnR w="635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00B050"/>
                    </a:solidFill>
                  </a:tcPr>
                </a:tc>
                <a:tc>
                  <a:txBody>
                    <a:bodyPr/>
                    <a:lstStyle/>
                    <a:p>
                      <a:pPr algn="ctr" fontAlgn="base"/>
                      <a:r>
                        <a:rPr lang="en-US" sz="1200" dirty="0">
                          <a:effectLst/>
                        </a:rPr>
                        <a:t>Seek additional funding</a:t>
                      </a:r>
                    </a:p>
                  </a:txBody>
                  <a:tcPr marL="36763" marR="36763" marT="18382" marB="18382" anchor="ctr">
                    <a:lnL w="6350" cap="flat" cmpd="sng" algn="ctr">
                      <a:solidFill>
                        <a:srgbClr val="D9D9E3"/>
                      </a:solidFill>
                      <a:prstDash val="solid"/>
                      <a:round/>
                      <a:headEnd type="none" w="med" len="med"/>
                      <a:tailEnd type="none" w="med" len="med"/>
                    </a:lnL>
                    <a:lnR w="635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4247715093"/>
                  </a:ext>
                </a:extLst>
              </a:tr>
              <a:tr h="483205">
                <a:tc>
                  <a:txBody>
                    <a:bodyPr/>
                    <a:lstStyle/>
                    <a:p>
                      <a:pPr algn="ctr" fontAlgn="base"/>
                      <a:r>
                        <a:rPr lang="en-US" sz="1200" b="1" i="0" kern="1200" dirty="0">
                          <a:solidFill>
                            <a:schemeClr val="tx1"/>
                          </a:solidFill>
                          <a:effectLst/>
                          <a:latin typeface="+mn-lt"/>
                          <a:ea typeface="+mn-ea"/>
                          <a:cs typeface="+mn-cs"/>
                        </a:rPr>
                        <a:t>Weather Dependency</a:t>
                      </a:r>
                      <a:endParaRPr lang="en-US" sz="1200" dirty="0">
                        <a:effectLst/>
                      </a:endParaRPr>
                    </a:p>
                  </a:txBody>
                  <a:tcPr marL="36763" marR="36763" marT="18382" marB="18382" anchor="ctr">
                    <a:lnL w="6350" cap="flat" cmpd="sng" algn="ctr">
                      <a:solidFill>
                        <a:srgbClr val="D9D9E3"/>
                      </a:solidFill>
                      <a:prstDash val="solid"/>
                      <a:round/>
                      <a:headEnd type="none" w="med" len="med"/>
                      <a:tailEnd type="none" w="med" len="med"/>
                    </a:lnL>
                    <a:lnR w="635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accent3">
                        <a:lumMod val="20000"/>
                        <a:lumOff val="80000"/>
                      </a:schemeClr>
                    </a:solidFill>
                  </a:tcPr>
                </a:tc>
                <a:tc>
                  <a:txBody>
                    <a:bodyPr/>
                    <a:lstStyle/>
                    <a:p>
                      <a:pPr algn="ctr" fontAlgn="base"/>
                      <a:r>
                        <a:rPr lang="en-US" sz="1200" dirty="0">
                          <a:effectLst/>
                        </a:rPr>
                        <a:t>2</a:t>
                      </a:r>
                    </a:p>
                  </a:txBody>
                  <a:tcPr marL="36763" marR="36763" marT="18382" marB="18382" anchor="ctr">
                    <a:lnL w="6350" cap="flat" cmpd="sng" algn="ctr">
                      <a:solidFill>
                        <a:srgbClr val="D9D9E3"/>
                      </a:solidFill>
                      <a:prstDash val="solid"/>
                      <a:round/>
                      <a:headEnd type="none" w="med" len="med"/>
                      <a:tailEnd type="none" w="med" len="med"/>
                    </a:lnL>
                    <a:lnR w="635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accent3">
                        <a:lumMod val="20000"/>
                        <a:lumOff val="80000"/>
                      </a:schemeClr>
                    </a:solidFill>
                  </a:tcPr>
                </a:tc>
                <a:tc>
                  <a:txBody>
                    <a:bodyPr/>
                    <a:lstStyle/>
                    <a:p>
                      <a:pPr algn="ctr" fontAlgn="base"/>
                      <a:r>
                        <a:rPr lang="en-US" sz="1200" dirty="0">
                          <a:effectLst/>
                        </a:rPr>
                        <a:t>4</a:t>
                      </a:r>
                    </a:p>
                  </a:txBody>
                  <a:tcPr marL="36763" marR="36763" marT="18382" marB="18382" anchor="ctr">
                    <a:lnL w="6350" cap="flat" cmpd="sng" algn="ctr">
                      <a:solidFill>
                        <a:srgbClr val="D9D9E3"/>
                      </a:solidFill>
                      <a:prstDash val="solid"/>
                      <a:round/>
                      <a:headEnd type="none" w="med" len="med"/>
                      <a:tailEnd type="none" w="med" len="med"/>
                    </a:lnL>
                    <a:lnR w="635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accent3">
                        <a:lumMod val="20000"/>
                        <a:lumOff val="80000"/>
                      </a:schemeClr>
                    </a:solidFill>
                  </a:tcPr>
                </a:tc>
                <a:tc>
                  <a:txBody>
                    <a:bodyPr/>
                    <a:lstStyle/>
                    <a:p>
                      <a:pPr algn="ctr" fontAlgn="base"/>
                      <a:r>
                        <a:rPr lang="en-US" sz="1200" dirty="0">
                          <a:effectLst/>
                        </a:rPr>
                        <a:t>8</a:t>
                      </a:r>
                    </a:p>
                  </a:txBody>
                  <a:tcPr marL="36763" marR="36763" marT="18382" marB="18382" anchor="ctr">
                    <a:lnL w="6350" cap="flat" cmpd="sng" algn="ctr">
                      <a:solidFill>
                        <a:srgbClr val="D9D9E3"/>
                      </a:solidFill>
                      <a:prstDash val="solid"/>
                      <a:round/>
                      <a:headEnd type="none" w="med" len="med"/>
                      <a:tailEnd type="none" w="med" len="med"/>
                    </a:lnL>
                    <a:lnR w="635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FFF00"/>
                    </a:solidFill>
                  </a:tcPr>
                </a:tc>
                <a:tc>
                  <a:txBody>
                    <a:bodyPr/>
                    <a:lstStyle/>
                    <a:p>
                      <a:pPr algn="ctr" fontAlgn="base"/>
                      <a:r>
                        <a:rPr lang="en-US" sz="1200" dirty="0">
                          <a:effectLst/>
                        </a:rPr>
                        <a:t>Monitor and adjust</a:t>
                      </a:r>
                    </a:p>
                  </a:txBody>
                  <a:tcPr marL="36763" marR="36763" marT="18382" marB="18382" anchor="ctr">
                    <a:lnL w="6350" cap="flat" cmpd="sng" algn="ctr">
                      <a:solidFill>
                        <a:srgbClr val="D9D9E3"/>
                      </a:solidFill>
                      <a:prstDash val="solid"/>
                      <a:round/>
                      <a:headEnd type="none" w="med" len="med"/>
                      <a:tailEnd type="none" w="med" len="med"/>
                    </a:lnL>
                    <a:lnR w="635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3039032840"/>
                  </a:ext>
                </a:extLst>
              </a:tr>
              <a:tr h="635796">
                <a:tc>
                  <a:txBody>
                    <a:bodyPr/>
                    <a:lstStyle/>
                    <a:p>
                      <a:pPr algn="ctr" fontAlgn="base"/>
                      <a:r>
                        <a:rPr lang="en-US" sz="1200" b="1" i="0" kern="1200" dirty="0">
                          <a:solidFill>
                            <a:schemeClr val="tx1"/>
                          </a:solidFill>
                          <a:effectLst/>
                          <a:latin typeface="+mn-lt"/>
                          <a:ea typeface="+mn-ea"/>
                          <a:cs typeface="+mn-cs"/>
                        </a:rPr>
                        <a:t>Mobility Restrictions</a:t>
                      </a:r>
                      <a:endParaRPr lang="en-US" sz="1200" dirty="0">
                        <a:effectLst/>
                      </a:endParaRPr>
                    </a:p>
                  </a:txBody>
                  <a:tcPr marL="36763" marR="36763" marT="18382" marB="18382" anchor="ctr">
                    <a:lnL w="6350" cap="flat" cmpd="sng" algn="ctr">
                      <a:solidFill>
                        <a:srgbClr val="D9D9E3"/>
                      </a:solidFill>
                      <a:prstDash val="solid"/>
                      <a:round/>
                      <a:headEnd type="none" w="med" len="med"/>
                      <a:tailEnd type="none" w="med" len="med"/>
                    </a:lnL>
                    <a:lnR w="635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accent3">
                        <a:lumMod val="20000"/>
                        <a:lumOff val="80000"/>
                      </a:schemeClr>
                    </a:solidFill>
                  </a:tcPr>
                </a:tc>
                <a:tc>
                  <a:txBody>
                    <a:bodyPr/>
                    <a:lstStyle/>
                    <a:p>
                      <a:pPr algn="ctr" fontAlgn="base"/>
                      <a:r>
                        <a:rPr lang="en-US" sz="1200" dirty="0">
                          <a:effectLst/>
                        </a:rPr>
                        <a:t>4</a:t>
                      </a:r>
                    </a:p>
                  </a:txBody>
                  <a:tcPr marL="36763" marR="36763" marT="18382" marB="18382" anchor="ctr">
                    <a:lnL w="6350" cap="flat" cmpd="sng" algn="ctr">
                      <a:solidFill>
                        <a:srgbClr val="D9D9E3"/>
                      </a:solidFill>
                      <a:prstDash val="solid"/>
                      <a:round/>
                      <a:headEnd type="none" w="med" len="med"/>
                      <a:tailEnd type="none" w="med" len="med"/>
                    </a:lnL>
                    <a:lnR w="635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accent3">
                        <a:lumMod val="20000"/>
                        <a:lumOff val="80000"/>
                      </a:schemeClr>
                    </a:solidFill>
                  </a:tcPr>
                </a:tc>
                <a:tc>
                  <a:txBody>
                    <a:bodyPr/>
                    <a:lstStyle/>
                    <a:p>
                      <a:pPr algn="ctr" fontAlgn="base"/>
                      <a:r>
                        <a:rPr lang="en-US" sz="1200" dirty="0">
                          <a:effectLst/>
                        </a:rPr>
                        <a:t>4</a:t>
                      </a:r>
                    </a:p>
                  </a:txBody>
                  <a:tcPr marL="36763" marR="36763" marT="18382" marB="18382" anchor="ctr">
                    <a:lnL w="6350" cap="flat" cmpd="sng" algn="ctr">
                      <a:solidFill>
                        <a:srgbClr val="D9D9E3"/>
                      </a:solidFill>
                      <a:prstDash val="solid"/>
                      <a:round/>
                      <a:headEnd type="none" w="med" len="med"/>
                      <a:tailEnd type="none" w="med" len="med"/>
                    </a:lnL>
                    <a:lnR w="635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accent3">
                        <a:lumMod val="20000"/>
                        <a:lumOff val="80000"/>
                      </a:schemeClr>
                    </a:solidFill>
                  </a:tcPr>
                </a:tc>
                <a:tc>
                  <a:txBody>
                    <a:bodyPr/>
                    <a:lstStyle/>
                    <a:p>
                      <a:pPr algn="ctr" fontAlgn="base"/>
                      <a:r>
                        <a:rPr lang="en-US" sz="1200" dirty="0">
                          <a:effectLst/>
                        </a:rPr>
                        <a:t>16</a:t>
                      </a:r>
                    </a:p>
                  </a:txBody>
                  <a:tcPr marL="36763" marR="36763" marT="18382" marB="18382" anchor="ctr">
                    <a:lnL w="6350" cap="flat" cmpd="sng" algn="ctr">
                      <a:solidFill>
                        <a:srgbClr val="D9D9E3"/>
                      </a:solidFill>
                      <a:prstDash val="solid"/>
                      <a:round/>
                      <a:headEnd type="none" w="med" len="med"/>
                      <a:tailEnd type="none" w="med" len="med"/>
                    </a:lnL>
                    <a:lnR w="635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F0000"/>
                    </a:solidFill>
                  </a:tcPr>
                </a:tc>
                <a:tc>
                  <a:txBody>
                    <a:bodyPr/>
                    <a:lstStyle/>
                    <a:p>
                      <a:pPr algn="ctr" fontAlgn="base"/>
                      <a:r>
                        <a:rPr lang="en-US" sz="1200" dirty="0">
                          <a:effectLst/>
                        </a:rPr>
                        <a:t>Make path throughout Campus</a:t>
                      </a:r>
                    </a:p>
                  </a:txBody>
                  <a:tcPr marL="36763" marR="36763" marT="18382" marB="18382" anchor="ctr">
                    <a:lnL w="6350" cap="flat" cmpd="sng" algn="ctr">
                      <a:solidFill>
                        <a:srgbClr val="D9D9E3"/>
                      </a:solidFill>
                      <a:prstDash val="solid"/>
                      <a:round/>
                      <a:headEnd type="none" w="med" len="med"/>
                      <a:tailEnd type="none" w="med" len="med"/>
                    </a:lnL>
                    <a:lnR w="635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2298347817"/>
                  </a:ext>
                </a:extLst>
              </a:tr>
              <a:tr h="559500">
                <a:tc>
                  <a:txBody>
                    <a:bodyPr/>
                    <a:lstStyle/>
                    <a:p>
                      <a:pPr algn="ctr" fontAlgn="base"/>
                      <a:r>
                        <a:rPr lang="en-US" sz="1200" b="1" i="0" kern="1200" dirty="0">
                          <a:solidFill>
                            <a:schemeClr val="tx1"/>
                          </a:solidFill>
                          <a:effectLst/>
                          <a:latin typeface="+mn-lt"/>
                          <a:ea typeface="+mn-ea"/>
                          <a:cs typeface="+mn-cs"/>
                        </a:rPr>
                        <a:t>Vehicle Breakdowns</a:t>
                      </a:r>
                      <a:endParaRPr lang="en-US" sz="1200" dirty="0">
                        <a:effectLst/>
                      </a:endParaRPr>
                    </a:p>
                  </a:txBody>
                  <a:tcPr marL="36763" marR="36763" marT="18382" marB="18382" anchor="ctr">
                    <a:lnL w="6350" cap="flat" cmpd="sng" algn="ctr">
                      <a:solidFill>
                        <a:srgbClr val="D9D9E3"/>
                      </a:solidFill>
                      <a:prstDash val="solid"/>
                      <a:round/>
                      <a:headEnd type="none" w="med" len="med"/>
                      <a:tailEnd type="none" w="med" len="med"/>
                    </a:lnL>
                    <a:lnR w="635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accent3">
                        <a:lumMod val="20000"/>
                        <a:lumOff val="80000"/>
                      </a:schemeClr>
                    </a:solidFill>
                  </a:tcPr>
                </a:tc>
                <a:tc>
                  <a:txBody>
                    <a:bodyPr/>
                    <a:lstStyle/>
                    <a:p>
                      <a:pPr algn="ctr" fontAlgn="base"/>
                      <a:r>
                        <a:rPr lang="en-US" sz="1200" dirty="0">
                          <a:effectLst/>
                        </a:rPr>
                        <a:t>5</a:t>
                      </a:r>
                    </a:p>
                  </a:txBody>
                  <a:tcPr marL="36763" marR="36763" marT="18382" marB="18382" anchor="ctr">
                    <a:lnL w="6350" cap="flat" cmpd="sng" algn="ctr">
                      <a:solidFill>
                        <a:srgbClr val="D9D9E3"/>
                      </a:solidFill>
                      <a:prstDash val="solid"/>
                      <a:round/>
                      <a:headEnd type="none" w="med" len="med"/>
                      <a:tailEnd type="none" w="med" len="med"/>
                    </a:lnL>
                    <a:lnR w="635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accent3">
                        <a:lumMod val="20000"/>
                        <a:lumOff val="80000"/>
                      </a:schemeClr>
                    </a:solidFill>
                  </a:tcPr>
                </a:tc>
                <a:tc>
                  <a:txBody>
                    <a:bodyPr/>
                    <a:lstStyle/>
                    <a:p>
                      <a:pPr algn="ctr" fontAlgn="base"/>
                      <a:r>
                        <a:rPr lang="en-US" sz="1200" dirty="0">
                          <a:effectLst/>
                        </a:rPr>
                        <a:t>2</a:t>
                      </a:r>
                    </a:p>
                  </a:txBody>
                  <a:tcPr marL="36763" marR="36763" marT="18382" marB="18382" anchor="ctr">
                    <a:lnL w="6350" cap="flat" cmpd="sng" algn="ctr">
                      <a:solidFill>
                        <a:srgbClr val="D9D9E3"/>
                      </a:solidFill>
                      <a:prstDash val="solid"/>
                      <a:round/>
                      <a:headEnd type="none" w="med" len="med"/>
                      <a:tailEnd type="none" w="med" len="med"/>
                    </a:lnL>
                    <a:lnR w="635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accent3">
                        <a:lumMod val="20000"/>
                        <a:lumOff val="80000"/>
                      </a:schemeClr>
                    </a:solidFill>
                  </a:tcPr>
                </a:tc>
                <a:tc>
                  <a:txBody>
                    <a:bodyPr/>
                    <a:lstStyle/>
                    <a:p>
                      <a:pPr algn="ctr" fontAlgn="base"/>
                      <a:r>
                        <a:rPr lang="en-US" sz="1200" dirty="0">
                          <a:effectLst/>
                        </a:rPr>
                        <a:t>10</a:t>
                      </a:r>
                    </a:p>
                  </a:txBody>
                  <a:tcPr marL="36763" marR="36763" marT="18382" marB="18382" anchor="ctr">
                    <a:lnL w="6350" cap="flat" cmpd="sng" algn="ctr">
                      <a:solidFill>
                        <a:srgbClr val="D9D9E3"/>
                      </a:solidFill>
                      <a:prstDash val="solid"/>
                      <a:round/>
                      <a:headEnd type="none" w="med" len="med"/>
                      <a:tailEnd type="none" w="med" len="med"/>
                    </a:lnL>
                    <a:lnR w="635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FFF00"/>
                    </a:solidFill>
                  </a:tcPr>
                </a:tc>
                <a:tc>
                  <a:txBody>
                    <a:bodyPr/>
                    <a:lstStyle/>
                    <a:p>
                      <a:pPr algn="ctr" fontAlgn="base"/>
                      <a:r>
                        <a:rPr lang="en-US" sz="1200" dirty="0">
                          <a:effectLst/>
                        </a:rPr>
                        <a:t>Hire </a:t>
                      </a:r>
                      <a:r>
                        <a:rPr lang="en-US" sz="1200" dirty="0" err="1">
                          <a:effectLst/>
                        </a:rPr>
                        <a:t>Mecahnic</a:t>
                      </a:r>
                      <a:r>
                        <a:rPr lang="en-US" sz="1200" dirty="0">
                          <a:effectLst/>
                        </a:rPr>
                        <a:t> or have additional van</a:t>
                      </a:r>
                    </a:p>
                  </a:txBody>
                  <a:tcPr marL="36763" marR="36763" marT="18382" marB="18382" anchor="ctr">
                    <a:lnL w="6350" cap="flat" cmpd="sng" algn="ctr">
                      <a:solidFill>
                        <a:srgbClr val="D9D9E3"/>
                      </a:solidFill>
                      <a:prstDash val="solid"/>
                      <a:round/>
                      <a:headEnd type="none" w="med" len="med"/>
                      <a:tailEnd type="none" w="med" len="med"/>
                    </a:lnL>
                    <a:lnR w="635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432123933"/>
                  </a:ext>
                </a:extLst>
              </a:tr>
              <a:tr h="559500">
                <a:tc>
                  <a:txBody>
                    <a:bodyPr/>
                    <a:lstStyle/>
                    <a:p>
                      <a:pPr algn="ctr" fontAlgn="base"/>
                      <a:r>
                        <a:rPr lang="en-US" sz="1400" b="1" i="0" kern="1200" dirty="0">
                          <a:solidFill>
                            <a:schemeClr val="tx1"/>
                          </a:solidFill>
                          <a:effectLst/>
                          <a:latin typeface="+mn-lt"/>
                          <a:ea typeface="+mn-ea"/>
                          <a:cs typeface="+mn-cs"/>
                        </a:rPr>
                        <a:t>Supply Chain Disruptions</a:t>
                      </a:r>
                      <a:endParaRPr lang="en-US" sz="1400" dirty="0">
                        <a:effectLst/>
                      </a:endParaRPr>
                    </a:p>
                  </a:txBody>
                  <a:tcPr marL="36763" marR="36763" marT="18382" marB="18382" anchor="ctr">
                    <a:lnL w="6350" cap="flat" cmpd="sng" algn="ctr">
                      <a:solidFill>
                        <a:srgbClr val="D9D9E3"/>
                      </a:solidFill>
                      <a:prstDash val="solid"/>
                      <a:round/>
                      <a:headEnd type="none" w="med" len="med"/>
                      <a:tailEnd type="none" w="med" len="med"/>
                    </a:lnL>
                    <a:lnR w="635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6350" cap="flat" cmpd="sng" algn="ctr">
                      <a:solidFill>
                        <a:srgbClr val="D9D9E3"/>
                      </a:solidFill>
                      <a:prstDash val="solid"/>
                      <a:round/>
                      <a:headEnd type="none" w="med" len="med"/>
                      <a:tailEnd type="none" w="med" len="med"/>
                    </a:lnB>
                    <a:solidFill>
                      <a:schemeClr val="accent3">
                        <a:lumMod val="20000"/>
                        <a:lumOff val="80000"/>
                      </a:schemeClr>
                    </a:solidFill>
                  </a:tcPr>
                </a:tc>
                <a:tc>
                  <a:txBody>
                    <a:bodyPr/>
                    <a:lstStyle/>
                    <a:p>
                      <a:pPr algn="ctr" fontAlgn="base"/>
                      <a:r>
                        <a:rPr lang="en-US" sz="1400" dirty="0">
                          <a:effectLst/>
                        </a:rPr>
                        <a:t>3</a:t>
                      </a:r>
                    </a:p>
                  </a:txBody>
                  <a:tcPr marL="36763" marR="36763" marT="18382" marB="18382" anchor="ctr">
                    <a:lnL w="6350" cap="flat" cmpd="sng" algn="ctr">
                      <a:solidFill>
                        <a:srgbClr val="D9D9E3"/>
                      </a:solidFill>
                      <a:prstDash val="solid"/>
                      <a:round/>
                      <a:headEnd type="none" w="med" len="med"/>
                      <a:tailEnd type="none" w="med" len="med"/>
                    </a:lnL>
                    <a:lnR w="635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6350" cap="flat" cmpd="sng" algn="ctr">
                      <a:solidFill>
                        <a:srgbClr val="D9D9E3"/>
                      </a:solidFill>
                      <a:prstDash val="solid"/>
                      <a:round/>
                      <a:headEnd type="none" w="med" len="med"/>
                      <a:tailEnd type="none" w="med" len="med"/>
                    </a:lnB>
                    <a:solidFill>
                      <a:schemeClr val="accent3">
                        <a:lumMod val="20000"/>
                        <a:lumOff val="80000"/>
                      </a:schemeClr>
                    </a:solidFill>
                  </a:tcPr>
                </a:tc>
                <a:tc>
                  <a:txBody>
                    <a:bodyPr/>
                    <a:lstStyle/>
                    <a:p>
                      <a:pPr algn="ctr" fontAlgn="base"/>
                      <a:r>
                        <a:rPr lang="en-US" sz="1400" dirty="0">
                          <a:effectLst/>
                        </a:rPr>
                        <a:t>3</a:t>
                      </a:r>
                    </a:p>
                  </a:txBody>
                  <a:tcPr marL="36763" marR="36763" marT="18382" marB="18382" anchor="ctr">
                    <a:lnL w="6350" cap="flat" cmpd="sng" algn="ctr">
                      <a:solidFill>
                        <a:srgbClr val="D9D9E3"/>
                      </a:solidFill>
                      <a:prstDash val="solid"/>
                      <a:round/>
                      <a:headEnd type="none" w="med" len="med"/>
                      <a:tailEnd type="none" w="med" len="med"/>
                    </a:lnL>
                    <a:lnR w="635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6350" cap="flat" cmpd="sng" algn="ctr">
                      <a:solidFill>
                        <a:srgbClr val="D9D9E3"/>
                      </a:solidFill>
                      <a:prstDash val="solid"/>
                      <a:round/>
                      <a:headEnd type="none" w="med" len="med"/>
                      <a:tailEnd type="none" w="med" len="med"/>
                    </a:lnB>
                    <a:solidFill>
                      <a:schemeClr val="accent3">
                        <a:lumMod val="20000"/>
                        <a:lumOff val="80000"/>
                      </a:schemeClr>
                    </a:solidFill>
                  </a:tcPr>
                </a:tc>
                <a:tc>
                  <a:txBody>
                    <a:bodyPr/>
                    <a:lstStyle/>
                    <a:p>
                      <a:pPr algn="ctr" fontAlgn="base"/>
                      <a:r>
                        <a:rPr lang="en-US" sz="1400" dirty="0">
                          <a:effectLst/>
                        </a:rPr>
                        <a:t>9</a:t>
                      </a:r>
                    </a:p>
                  </a:txBody>
                  <a:tcPr marL="36763" marR="36763" marT="18382" marB="18382" anchor="ctr">
                    <a:lnL w="6350" cap="flat" cmpd="sng" algn="ctr">
                      <a:solidFill>
                        <a:srgbClr val="D9D9E3"/>
                      </a:solidFill>
                      <a:prstDash val="solid"/>
                      <a:round/>
                      <a:headEnd type="none" w="med" len="med"/>
                      <a:tailEnd type="none" w="med" len="med"/>
                    </a:lnL>
                    <a:lnR w="635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6350" cap="flat" cmpd="sng" algn="ctr">
                      <a:solidFill>
                        <a:srgbClr val="D9D9E3"/>
                      </a:solidFill>
                      <a:prstDash val="solid"/>
                      <a:round/>
                      <a:headEnd type="none" w="med" len="med"/>
                      <a:tailEnd type="none" w="med" len="med"/>
                    </a:lnB>
                    <a:solidFill>
                      <a:srgbClr val="FFFF00"/>
                    </a:solidFill>
                  </a:tcPr>
                </a:tc>
                <a:tc>
                  <a:txBody>
                    <a:bodyPr/>
                    <a:lstStyle/>
                    <a:p>
                      <a:pPr algn="ctr" fontAlgn="base"/>
                      <a:r>
                        <a:rPr lang="en-US" sz="1400" dirty="0">
                          <a:effectLst/>
                        </a:rPr>
                        <a:t>Regular checkup on stock</a:t>
                      </a:r>
                    </a:p>
                  </a:txBody>
                  <a:tcPr marL="36763" marR="36763" marT="18382" marB="18382" anchor="ctr">
                    <a:lnL w="6350" cap="flat" cmpd="sng" algn="ctr">
                      <a:solidFill>
                        <a:srgbClr val="D9D9E3"/>
                      </a:solidFill>
                      <a:prstDash val="solid"/>
                      <a:round/>
                      <a:headEnd type="none" w="med" len="med"/>
                      <a:tailEnd type="none" w="med" len="med"/>
                    </a:lnL>
                    <a:lnR w="635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6350" cap="flat" cmpd="sng" algn="ctr">
                      <a:solidFill>
                        <a:srgbClr val="D9D9E3"/>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3923789523"/>
                  </a:ext>
                </a:extLst>
              </a:tr>
            </a:tbl>
          </a:graphicData>
        </a:graphic>
      </p:graphicFrame>
    </p:spTree>
    <p:extLst>
      <p:ext uri="{BB962C8B-B14F-4D97-AF65-F5344CB8AC3E}">
        <p14:creationId xmlns:p14="http://schemas.microsoft.com/office/powerpoint/2010/main" val="41779404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567"/>
        <p:cNvGrpSpPr/>
        <p:nvPr/>
      </p:nvGrpSpPr>
      <p:grpSpPr>
        <a:xfrm>
          <a:off x="0" y="0"/>
          <a:ext cx="0" cy="0"/>
          <a:chOff x="0" y="0"/>
          <a:chExt cx="0" cy="0"/>
        </a:xfrm>
      </p:grpSpPr>
      <p:sp>
        <p:nvSpPr>
          <p:cNvPr id="568" name="Google Shape;568;p51"/>
          <p:cNvSpPr/>
          <p:nvPr/>
        </p:nvSpPr>
        <p:spPr>
          <a:xfrm rot="10800000" flipH="1">
            <a:off x="720000" y="4286400"/>
            <a:ext cx="710700" cy="8571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569" name="Google Shape;569;p51"/>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p>
            <a:pPr lvl="0"/>
            <a:r>
              <a:rPr lang="en-US" dirty="0"/>
              <a:t>Gantt Chart(Desi Food on Wheels)</a:t>
            </a:r>
            <a:endParaRPr dirty="0"/>
          </a:p>
        </p:txBody>
      </p:sp>
      <p:pic>
        <p:nvPicPr>
          <p:cNvPr id="3" name="Picture 2">
            <a:extLst>
              <a:ext uri="{FF2B5EF4-FFF2-40B4-BE49-F238E27FC236}">
                <a16:creationId xmlns:a16="http://schemas.microsoft.com/office/drawing/2014/main" id="{A0DBAF0D-C5D8-4164-A3C1-192AFC64CF3C}"/>
              </a:ext>
            </a:extLst>
          </p:cNvPr>
          <p:cNvPicPr>
            <a:picLocks noChangeAspect="1"/>
          </p:cNvPicPr>
          <p:nvPr/>
        </p:nvPicPr>
        <p:blipFill>
          <a:blip r:embed="rId3"/>
          <a:stretch>
            <a:fillRect/>
          </a:stretch>
        </p:blipFill>
        <p:spPr>
          <a:xfrm>
            <a:off x="808074" y="1112200"/>
            <a:ext cx="7538484" cy="3421005"/>
          </a:xfrm>
          <a:prstGeom prst="rect">
            <a:avLst/>
          </a:prstGeom>
        </p:spPr>
      </p:pic>
    </p:spTree>
    <p:extLst>
      <p:ext uri="{BB962C8B-B14F-4D97-AF65-F5344CB8AC3E}">
        <p14:creationId xmlns:p14="http://schemas.microsoft.com/office/powerpoint/2010/main" val="2746459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567"/>
        <p:cNvGrpSpPr/>
        <p:nvPr/>
      </p:nvGrpSpPr>
      <p:grpSpPr>
        <a:xfrm>
          <a:off x="0" y="0"/>
          <a:ext cx="0" cy="0"/>
          <a:chOff x="0" y="0"/>
          <a:chExt cx="0" cy="0"/>
        </a:xfrm>
      </p:grpSpPr>
      <p:sp>
        <p:nvSpPr>
          <p:cNvPr id="568" name="Google Shape;568;p51"/>
          <p:cNvSpPr/>
          <p:nvPr/>
        </p:nvSpPr>
        <p:spPr>
          <a:xfrm rot="10800000" flipH="1">
            <a:off x="720000" y="4286400"/>
            <a:ext cx="710700" cy="8571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pic>
        <p:nvPicPr>
          <p:cNvPr id="5" name="Picture 4">
            <a:extLst>
              <a:ext uri="{FF2B5EF4-FFF2-40B4-BE49-F238E27FC236}">
                <a16:creationId xmlns:a16="http://schemas.microsoft.com/office/drawing/2014/main" id="{0330033C-77D9-4395-8DCC-B9D1FE460AB8}"/>
              </a:ext>
            </a:extLst>
          </p:cNvPr>
          <p:cNvPicPr>
            <a:picLocks noChangeAspect="1"/>
          </p:cNvPicPr>
          <p:nvPr/>
        </p:nvPicPr>
        <p:blipFill>
          <a:blip r:embed="rId3"/>
          <a:stretch>
            <a:fillRect/>
          </a:stretch>
        </p:blipFill>
        <p:spPr>
          <a:xfrm>
            <a:off x="719999" y="1112200"/>
            <a:ext cx="7286317" cy="3421005"/>
          </a:xfrm>
          <a:prstGeom prst="rect">
            <a:avLst/>
          </a:prstGeom>
        </p:spPr>
      </p:pic>
      <p:sp>
        <p:nvSpPr>
          <p:cNvPr id="7" name="Google Shape;569;p51">
            <a:extLst>
              <a:ext uri="{FF2B5EF4-FFF2-40B4-BE49-F238E27FC236}">
                <a16:creationId xmlns:a16="http://schemas.microsoft.com/office/drawing/2014/main" id="{344170A0-5DCF-4749-ACFB-74197AB3D4AA}"/>
              </a:ext>
            </a:extLst>
          </p:cNvPr>
          <p:cNvSpPr txBox="1">
            <a:spLocks noGrp="1"/>
          </p:cNvSpPr>
          <p:nvPr>
            <p:ph type="title"/>
          </p:nvPr>
        </p:nvSpPr>
        <p:spPr>
          <a:xfrm>
            <a:off x="624308" y="539500"/>
            <a:ext cx="7704000" cy="572700"/>
          </a:xfrm>
          <a:prstGeom prst="rect">
            <a:avLst/>
          </a:prstGeom>
        </p:spPr>
        <p:txBody>
          <a:bodyPr spcFirstLastPara="1" wrap="square" lIns="91425" tIns="91425" rIns="91425" bIns="91425" anchor="t" anchorCtr="0">
            <a:noAutofit/>
          </a:bodyPr>
          <a:lstStyle/>
          <a:p>
            <a:pPr lvl="0"/>
            <a:r>
              <a:rPr lang="en-US" dirty="0"/>
              <a:t>Gantt Chart(Static Food Point)</a:t>
            </a:r>
            <a:endParaRPr dirty="0"/>
          </a:p>
        </p:txBody>
      </p:sp>
    </p:spTree>
    <p:extLst>
      <p:ext uri="{BB962C8B-B14F-4D97-AF65-F5344CB8AC3E}">
        <p14:creationId xmlns:p14="http://schemas.microsoft.com/office/powerpoint/2010/main" val="10826117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567"/>
        <p:cNvGrpSpPr/>
        <p:nvPr/>
      </p:nvGrpSpPr>
      <p:grpSpPr>
        <a:xfrm>
          <a:off x="0" y="0"/>
          <a:ext cx="0" cy="0"/>
          <a:chOff x="0" y="0"/>
          <a:chExt cx="0" cy="0"/>
        </a:xfrm>
      </p:grpSpPr>
      <p:sp>
        <p:nvSpPr>
          <p:cNvPr id="568" name="Google Shape;568;p51"/>
          <p:cNvSpPr/>
          <p:nvPr/>
        </p:nvSpPr>
        <p:spPr>
          <a:xfrm rot="10800000" flipH="1">
            <a:off x="720000" y="4286400"/>
            <a:ext cx="710700" cy="8571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569" name="Google Shape;569;p51"/>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p>
            <a:pPr lvl="0"/>
            <a:r>
              <a:rPr lang="en-US" dirty="0"/>
              <a:t>Network Diagram</a:t>
            </a:r>
            <a:endParaRPr dirty="0"/>
          </a:p>
        </p:txBody>
      </p:sp>
      <p:pic>
        <p:nvPicPr>
          <p:cNvPr id="5" name="Picture 4">
            <a:extLst>
              <a:ext uri="{FF2B5EF4-FFF2-40B4-BE49-F238E27FC236}">
                <a16:creationId xmlns:a16="http://schemas.microsoft.com/office/drawing/2014/main" id="{CF31DB67-E24C-45B3-ADC5-CC44EC17C7A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57" y="1112200"/>
            <a:ext cx="7199086" cy="3724756"/>
          </a:xfrm>
          <a:prstGeom prst="rect">
            <a:avLst/>
          </a:prstGeom>
        </p:spPr>
      </p:pic>
    </p:spTree>
    <p:extLst>
      <p:ext uri="{BB962C8B-B14F-4D97-AF65-F5344CB8AC3E}">
        <p14:creationId xmlns:p14="http://schemas.microsoft.com/office/powerpoint/2010/main" val="29207538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85"/>
        <p:cNvGrpSpPr/>
        <p:nvPr/>
      </p:nvGrpSpPr>
      <p:grpSpPr>
        <a:xfrm>
          <a:off x="0" y="0"/>
          <a:ext cx="0" cy="0"/>
          <a:chOff x="0" y="0"/>
          <a:chExt cx="0" cy="0"/>
        </a:xfrm>
      </p:grpSpPr>
      <p:sp>
        <p:nvSpPr>
          <p:cNvPr id="490" name="Google Shape;490;p46"/>
          <p:cNvSpPr txBox="1">
            <a:spLocks noGrp="1"/>
          </p:cNvSpPr>
          <p:nvPr>
            <p:ph type="title"/>
          </p:nvPr>
        </p:nvSpPr>
        <p:spPr>
          <a:xfrm>
            <a:off x="467463" y="691150"/>
            <a:ext cx="8346928" cy="1207235"/>
          </a:xfrm>
          <a:prstGeom prst="rect">
            <a:avLst/>
          </a:prstGeom>
        </p:spPr>
        <p:txBody>
          <a:bodyPr spcFirstLastPara="1" wrap="square" lIns="91425" tIns="91425" rIns="91425" bIns="91425" anchor="t" anchorCtr="0">
            <a:noAutofit/>
          </a:bodyPr>
          <a:lstStyle/>
          <a:p>
            <a:pPr lvl="0"/>
            <a:r>
              <a:rPr lang="en-US" sz="2800" dirty="0"/>
              <a:t>DESI FOOD ON WHEELS  &gt; FOOD POINT</a:t>
            </a:r>
            <a:endParaRPr dirty="0"/>
          </a:p>
        </p:txBody>
      </p:sp>
      <p:sp>
        <p:nvSpPr>
          <p:cNvPr id="491" name="Google Shape;491;p46"/>
          <p:cNvSpPr txBox="1">
            <a:spLocks noGrp="1"/>
          </p:cNvSpPr>
          <p:nvPr>
            <p:ph type="subTitle" idx="1"/>
          </p:nvPr>
        </p:nvSpPr>
        <p:spPr>
          <a:xfrm>
            <a:off x="1001486" y="1567543"/>
            <a:ext cx="6859589" cy="2884807"/>
          </a:xfrm>
          <a:prstGeom prst="rect">
            <a:avLst/>
          </a:prstGeom>
        </p:spPr>
        <p:txBody>
          <a:bodyPr spcFirstLastPara="1" wrap="square" lIns="91425" tIns="91425" rIns="91425" bIns="91425" anchor="t" anchorCtr="0">
            <a:noAutofit/>
          </a:bodyPr>
          <a:lstStyle/>
          <a:p>
            <a:pPr lvl="0">
              <a:buFont typeface="Arial" panose="020B0604020202020204" pitchFamily="34" charset="0"/>
              <a:buChar char="•"/>
            </a:pPr>
            <a:r>
              <a:rPr lang="en-US" sz="1400" b="1" dirty="0"/>
              <a:t>Mobility and Flexibility:</a:t>
            </a:r>
          </a:p>
          <a:p>
            <a:pPr lvl="0">
              <a:buFont typeface="Arial" panose="020B0604020202020204" pitchFamily="34" charset="0"/>
              <a:buChar char="•"/>
            </a:pPr>
            <a:r>
              <a:rPr lang="en-US" sz="1400" dirty="0"/>
              <a:t>The main advantage of this app is the ability to find the locations.</a:t>
            </a:r>
            <a:endParaRPr lang="en-US" dirty="0"/>
          </a:p>
          <a:p>
            <a:pPr lvl="0">
              <a:buFont typeface="Arial" panose="020B0604020202020204" pitchFamily="34" charset="0"/>
              <a:buChar char="•"/>
            </a:pPr>
            <a:r>
              <a:rPr lang="en-US" sz="1400" dirty="0"/>
              <a:t>Is a dynamic environment characterized by continuous adaptation, to changes in customer demand and social events.</a:t>
            </a:r>
            <a:endParaRPr lang="en-US" dirty="0"/>
          </a:p>
          <a:p>
            <a:pPr lvl="0">
              <a:buFont typeface="Arial" panose="020B0604020202020204" pitchFamily="34" charset="0"/>
              <a:buChar char="•"/>
            </a:pPr>
            <a:r>
              <a:rPr lang="en-US" sz="1400" b="1" dirty="0"/>
              <a:t>Lower Overhead Costs:</a:t>
            </a:r>
          </a:p>
          <a:p>
            <a:pPr lvl="0">
              <a:buFont typeface="Arial" panose="020B0604020202020204" pitchFamily="34" charset="0"/>
              <a:buChar char="•"/>
            </a:pPr>
            <a:r>
              <a:rPr lang="en-US" sz="1400" dirty="0"/>
              <a:t>Lessen the costs fixed in comparison to a permanent location.</a:t>
            </a:r>
            <a:endParaRPr lang="en-US" dirty="0"/>
          </a:p>
          <a:p>
            <a:pPr lvl="0">
              <a:buFont typeface="Arial" panose="020B0604020202020204" pitchFamily="34" charset="0"/>
              <a:buChar char="•"/>
            </a:pPr>
            <a:r>
              <a:rPr lang="en-US" sz="1400" dirty="0"/>
              <a:t>No rent, electric bill, or another announcement month.</a:t>
            </a:r>
            <a:endParaRPr lang="en-US" dirty="0"/>
          </a:p>
          <a:p>
            <a:pPr lvl="0">
              <a:buFont typeface="Arial" panose="020B0604020202020204" pitchFamily="34" charset="0"/>
              <a:buChar char="•"/>
            </a:pPr>
            <a:r>
              <a:rPr lang="en-US" sz="1400" b="1" dirty="0"/>
              <a:t>Wider Customer Reach:</a:t>
            </a:r>
          </a:p>
          <a:p>
            <a:pPr lvl="0">
              <a:buFont typeface="Arial" panose="020B0604020202020204" pitchFamily="34" charset="0"/>
              <a:buChar char="•"/>
            </a:pPr>
            <a:r>
              <a:rPr lang="en-US" sz="1400" dirty="0"/>
              <a:t>Expands the market and touches different customer groups. Beautiful but meaningful outline!</a:t>
            </a:r>
            <a:endParaRPr lang="en-US" dirty="0"/>
          </a:p>
          <a:p>
            <a:pPr lvl="0">
              <a:buFont typeface="Arial" panose="020B0604020202020204" pitchFamily="34" charset="0"/>
              <a:buChar char="•"/>
            </a:pPr>
            <a:r>
              <a:rPr lang="en-US" sz="1400" dirty="0"/>
              <a:t>Location of the store: prime spots for tourists and passers-by, close to major events.</a:t>
            </a:r>
            <a:endParaRPr lang="en-US" dirty="0"/>
          </a:p>
          <a:p>
            <a:pPr marL="457200" lvl="0" indent="-304800" algn="l" rtl="0">
              <a:spcBef>
                <a:spcPts val="0"/>
              </a:spcBef>
              <a:spcAft>
                <a:spcPts val="0"/>
              </a:spcAft>
              <a:buSzPts val="1200"/>
              <a:buAutoNum type="arabicPeriod"/>
            </a:pPr>
            <a:endParaRPr sz="1400" dirty="0"/>
          </a:p>
        </p:txBody>
      </p:sp>
      <p:sp>
        <p:nvSpPr>
          <p:cNvPr id="492" name="Google Shape;492;p46"/>
          <p:cNvSpPr/>
          <p:nvPr/>
        </p:nvSpPr>
        <p:spPr>
          <a:xfrm>
            <a:off x="3718675" y="530650"/>
            <a:ext cx="1449900" cy="160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Tree>
    <p:extLst>
      <p:ext uri="{BB962C8B-B14F-4D97-AF65-F5344CB8AC3E}">
        <p14:creationId xmlns:p14="http://schemas.microsoft.com/office/powerpoint/2010/main" val="4513160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grpSp>
        <p:nvGrpSpPr>
          <p:cNvPr id="277" name="Google Shape;277;p33"/>
          <p:cNvGrpSpPr/>
          <p:nvPr/>
        </p:nvGrpSpPr>
        <p:grpSpPr>
          <a:xfrm rot="16200000">
            <a:off x="4285410" y="-4276077"/>
            <a:ext cx="573178" cy="9144002"/>
            <a:chOff x="7468800" y="0"/>
            <a:chExt cx="1675200" cy="5139225"/>
          </a:xfrm>
        </p:grpSpPr>
        <p:grpSp>
          <p:nvGrpSpPr>
            <p:cNvPr id="278" name="Google Shape;278;p33"/>
            <p:cNvGrpSpPr/>
            <p:nvPr/>
          </p:nvGrpSpPr>
          <p:grpSpPr>
            <a:xfrm>
              <a:off x="7468800" y="0"/>
              <a:ext cx="1675200" cy="5139225"/>
              <a:chOff x="7468800" y="0"/>
              <a:chExt cx="1675200" cy="5139225"/>
            </a:xfrm>
          </p:grpSpPr>
          <p:sp>
            <p:nvSpPr>
              <p:cNvPr id="279" name="Google Shape;279;p33"/>
              <p:cNvSpPr/>
              <p:nvPr/>
            </p:nvSpPr>
            <p:spPr>
              <a:xfrm>
                <a:off x="7468800" y="3464996"/>
                <a:ext cx="1675200" cy="8169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80" name="Google Shape;280;p33"/>
              <p:cNvSpPr/>
              <p:nvPr/>
            </p:nvSpPr>
            <p:spPr>
              <a:xfrm>
                <a:off x="7468800" y="4282125"/>
                <a:ext cx="1675200" cy="8571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81" name="Google Shape;281;p33"/>
              <p:cNvSpPr/>
              <p:nvPr/>
            </p:nvSpPr>
            <p:spPr>
              <a:xfrm>
                <a:off x="7468800" y="2647875"/>
                <a:ext cx="1675200" cy="8169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82" name="Google Shape;282;p33"/>
              <p:cNvSpPr/>
              <p:nvPr/>
            </p:nvSpPr>
            <p:spPr>
              <a:xfrm rot="10800000" flipH="1">
                <a:off x="7468800" y="857329"/>
                <a:ext cx="1675200" cy="8169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83" name="Google Shape;283;p33"/>
              <p:cNvSpPr/>
              <p:nvPr/>
            </p:nvSpPr>
            <p:spPr>
              <a:xfrm rot="10800000" flipH="1">
                <a:off x="7468800" y="0"/>
                <a:ext cx="1675200" cy="8571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84" name="Google Shape;284;p33"/>
              <p:cNvSpPr/>
              <p:nvPr/>
            </p:nvSpPr>
            <p:spPr>
              <a:xfrm rot="10800000" flipH="1">
                <a:off x="7468800" y="1674450"/>
                <a:ext cx="1675200" cy="8169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sp>
          <p:nvSpPr>
            <p:cNvPr id="285" name="Google Shape;285;p33"/>
            <p:cNvSpPr/>
            <p:nvPr/>
          </p:nvSpPr>
          <p:spPr>
            <a:xfrm>
              <a:off x="7468800" y="2491500"/>
              <a:ext cx="1675200" cy="160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Open Sans"/>
                  <a:ea typeface="Open Sans"/>
                  <a:cs typeface="Open Sans"/>
                  <a:sym typeface="Open Sans"/>
                </a:rPr>
                <a:t> </a:t>
              </a:r>
              <a:endParaRPr>
                <a:latin typeface="Open Sans"/>
                <a:ea typeface="Open Sans"/>
                <a:cs typeface="Open Sans"/>
                <a:sym typeface="Open Sans"/>
              </a:endParaRPr>
            </a:p>
          </p:txBody>
        </p:sp>
      </p:grpSp>
      <p:sp>
        <p:nvSpPr>
          <p:cNvPr id="286" name="Google Shape;286;p33"/>
          <p:cNvSpPr txBox="1">
            <a:spLocks noGrp="1"/>
          </p:cNvSpPr>
          <p:nvPr>
            <p:ph type="ctrTitle"/>
          </p:nvPr>
        </p:nvSpPr>
        <p:spPr>
          <a:xfrm>
            <a:off x="0" y="1124002"/>
            <a:ext cx="9143999" cy="673024"/>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STAKE HOLDERS</a:t>
            </a:r>
            <a:endParaRPr dirty="0"/>
          </a:p>
        </p:txBody>
      </p:sp>
      <p:sp>
        <p:nvSpPr>
          <p:cNvPr id="288" name="Google Shape;288;p33"/>
          <p:cNvSpPr/>
          <p:nvPr/>
        </p:nvSpPr>
        <p:spPr>
          <a:xfrm>
            <a:off x="3847049" y="762073"/>
            <a:ext cx="1449900" cy="160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nvGrpSpPr>
          <p:cNvPr id="14" name="Google Shape;277;p33">
            <a:extLst>
              <a:ext uri="{FF2B5EF4-FFF2-40B4-BE49-F238E27FC236}">
                <a16:creationId xmlns:a16="http://schemas.microsoft.com/office/drawing/2014/main" id="{ED415C83-627F-4CAA-88DF-C459ABF84876}"/>
              </a:ext>
            </a:extLst>
          </p:cNvPr>
          <p:cNvGrpSpPr/>
          <p:nvPr/>
        </p:nvGrpSpPr>
        <p:grpSpPr>
          <a:xfrm rot="16200000">
            <a:off x="4285410" y="275575"/>
            <a:ext cx="573178" cy="9144002"/>
            <a:chOff x="7468800" y="0"/>
            <a:chExt cx="1675200" cy="5139225"/>
          </a:xfrm>
        </p:grpSpPr>
        <p:grpSp>
          <p:nvGrpSpPr>
            <p:cNvPr id="15" name="Google Shape;278;p33">
              <a:extLst>
                <a:ext uri="{FF2B5EF4-FFF2-40B4-BE49-F238E27FC236}">
                  <a16:creationId xmlns:a16="http://schemas.microsoft.com/office/drawing/2014/main" id="{C4D8B54A-A2DA-4230-BD61-38BB7AB7EE5C}"/>
                </a:ext>
              </a:extLst>
            </p:cNvPr>
            <p:cNvGrpSpPr/>
            <p:nvPr/>
          </p:nvGrpSpPr>
          <p:grpSpPr>
            <a:xfrm>
              <a:off x="7468800" y="0"/>
              <a:ext cx="1675200" cy="5139225"/>
              <a:chOff x="7468800" y="0"/>
              <a:chExt cx="1675200" cy="5139225"/>
            </a:xfrm>
          </p:grpSpPr>
          <p:sp>
            <p:nvSpPr>
              <p:cNvPr id="17" name="Google Shape;279;p33">
                <a:extLst>
                  <a:ext uri="{FF2B5EF4-FFF2-40B4-BE49-F238E27FC236}">
                    <a16:creationId xmlns:a16="http://schemas.microsoft.com/office/drawing/2014/main" id="{70FD7F3D-3197-4BD8-A924-1D8069C584EF}"/>
                  </a:ext>
                </a:extLst>
              </p:cNvPr>
              <p:cNvSpPr/>
              <p:nvPr/>
            </p:nvSpPr>
            <p:spPr>
              <a:xfrm>
                <a:off x="7468800" y="3464996"/>
                <a:ext cx="1675200" cy="8169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8" name="Google Shape;280;p33">
                <a:extLst>
                  <a:ext uri="{FF2B5EF4-FFF2-40B4-BE49-F238E27FC236}">
                    <a16:creationId xmlns:a16="http://schemas.microsoft.com/office/drawing/2014/main" id="{950BD7BE-5941-4B46-8F57-E056A213EAE6}"/>
                  </a:ext>
                </a:extLst>
              </p:cNvPr>
              <p:cNvSpPr/>
              <p:nvPr/>
            </p:nvSpPr>
            <p:spPr>
              <a:xfrm>
                <a:off x="7468800" y="4282125"/>
                <a:ext cx="1675200" cy="8571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9" name="Google Shape;281;p33">
                <a:extLst>
                  <a:ext uri="{FF2B5EF4-FFF2-40B4-BE49-F238E27FC236}">
                    <a16:creationId xmlns:a16="http://schemas.microsoft.com/office/drawing/2014/main" id="{22AD6759-CAFB-40DF-B085-2EC7135679D5}"/>
                  </a:ext>
                </a:extLst>
              </p:cNvPr>
              <p:cNvSpPr/>
              <p:nvPr/>
            </p:nvSpPr>
            <p:spPr>
              <a:xfrm>
                <a:off x="7468800" y="2647875"/>
                <a:ext cx="1675200" cy="8169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0" name="Google Shape;282;p33">
                <a:extLst>
                  <a:ext uri="{FF2B5EF4-FFF2-40B4-BE49-F238E27FC236}">
                    <a16:creationId xmlns:a16="http://schemas.microsoft.com/office/drawing/2014/main" id="{5BDD4AD6-4B13-4B61-8B5B-FDDF3DEE25A4}"/>
                  </a:ext>
                </a:extLst>
              </p:cNvPr>
              <p:cNvSpPr/>
              <p:nvPr/>
            </p:nvSpPr>
            <p:spPr>
              <a:xfrm rot="10800000" flipH="1">
                <a:off x="7468800" y="857329"/>
                <a:ext cx="1675200" cy="8169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1" name="Google Shape;283;p33">
                <a:extLst>
                  <a:ext uri="{FF2B5EF4-FFF2-40B4-BE49-F238E27FC236}">
                    <a16:creationId xmlns:a16="http://schemas.microsoft.com/office/drawing/2014/main" id="{928EB6BE-0352-4E31-B29B-81387FD8299D}"/>
                  </a:ext>
                </a:extLst>
              </p:cNvPr>
              <p:cNvSpPr/>
              <p:nvPr/>
            </p:nvSpPr>
            <p:spPr>
              <a:xfrm rot="10800000" flipH="1">
                <a:off x="7468800" y="0"/>
                <a:ext cx="1675200" cy="8571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2" name="Google Shape;284;p33">
                <a:extLst>
                  <a:ext uri="{FF2B5EF4-FFF2-40B4-BE49-F238E27FC236}">
                    <a16:creationId xmlns:a16="http://schemas.microsoft.com/office/drawing/2014/main" id="{785DD9CD-B264-472E-A254-19BE9EC8BD7B}"/>
                  </a:ext>
                </a:extLst>
              </p:cNvPr>
              <p:cNvSpPr/>
              <p:nvPr/>
            </p:nvSpPr>
            <p:spPr>
              <a:xfrm rot="10800000" flipH="1">
                <a:off x="7468800" y="1674450"/>
                <a:ext cx="1675200" cy="8169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sp>
          <p:nvSpPr>
            <p:cNvPr id="16" name="Google Shape;285;p33">
              <a:extLst>
                <a:ext uri="{FF2B5EF4-FFF2-40B4-BE49-F238E27FC236}">
                  <a16:creationId xmlns:a16="http://schemas.microsoft.com/office/drawing/2014/main" id="{4FCFA096-CC58-40F4-B7C2-C3B3255C9500}"/>
                </a:ext>
              </a:extLst>
            </p:cNvPr>
            <p:cNvSpPr/>
            <p:nvPr/>
          </p:nvSpPr>
          <p:spPr>
            <a:xfrm>
              <a:off x="7468800" y="2491500"/>
              <a:ext cx="1675200" cy="160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Open Sans"/>
                  <a:ea typeface="Open Sans"/>
                  <a:cs typeface="Open Sans"/>
                  <a:sym typeface="Open Sans"/>
                </a:rPr>
                <a:t> </a:t>
              </a:r>
              <a:endParaRPr>
                <a:latin typeface="Open Sans"/>
                <a:ea typeface="Open Sans"/>
                <a:cs typeface="Open Sans"/>
                <a:sym typeface="Open Sans"/>
              </a:endParaRPr>
            </a:p>
          </p:txBody>
        </p:sp>
      </p:grpSp>
      <p:sp>
        <p:nvSpPr>
          <p:cNvPr id="4" name="Rectangle 1">
            <a:extLst>
              <a:ext uri="{FF2B5EF4-FFF2-40B4-BE49-F238E27FC236}">
                <a16:creationId xmlns:a16="http://schemas.microsoft.com/office/drawing/2014/main" id="{40607E3D-DC78-4E50-847C-52955D46B3F8}"/>
              </a:ext>
            </a:extLst>
          </p:cNvPr>
          <p:cNvSpPr>
            <a:spLocks noGrp="1" noChangeArrowheads="1"/>
          </p:cNvSpPr>
          <p:nvPr>
            <p:ph type="subTitle" idx="1"/>
          </p:nvPr>
        </p:nvSpPr>
        <p:spPr bwMode="auto">
          <a:xfrm>
            <a:off x="1967024" y="1627749"/>
            <a:ext cx="5231218" cy="236988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rgbClr val="0D0D0D"/>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0D0D0D"/>
                </a:solidFill>
                <a:effectLst/>
                <a:latin typeface="Söhne"/>
              </a:rPr>
              <a:t>University Administration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0D0D0D"/>
                </a:solidFill>
                <a:effectLst/>
                <a:latin typeface="Söhne"/>
              </a:rPr>
              <a:t>Students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0D0D0D"/>
                </a:solidFill>
                <a:effectLst/>
                <a:latin typeface="Söhne"/>
              </a:rPr>
              <a:t>Faculty and Staff</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0D0D0D"/>
                </a:solidFill>
                <a:effectLst/>
                <a:latin typeface="Söhne"/>
              </a:rPr>
              <a:t>Food Vendors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0D0D0D"/>
                </a:solidFill>
                <a:effectLst/>
                <a:latin typeface="Söhne"/>
              </a:rPr>
              <a:t>Local Community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0D0D0D"/>
                </a:solidFill>
                <a:effectLst/>
                <a:latin typeface="Söhne"/>
              </a:rPr>
              <a:t>Health and Safety Authorities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0D0D0D"/>
                </a:solidFill>
                <a:effectLst/>
                <a:latin typeface="Söhne"/>
              </a:rPr>
              <a:t>Environmental Agencies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0D0D0D"/>
                </a:solidFill>
                <a:effectLst/>
                <a:latin typeface="Söhne"/>
              </a:rPr>
              <a:t>Investors or Financers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0D0D0D"/>
                </a:solidFill>
                <a:effectLst/>
                <a:latin typeface="Söhne"/>
              </a:rPr>
              <a:t>Competitors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0D0D0D"/>
                </a:solidFill>
                <a:effectLst/>
                <a:latin typeface="Söhne"/>
              </a:rPr>
              <a:t>Neighboring Businesses</a:t>
            </a:r>
            <a:r>
              <a:rPr kumimoji="0" lang="en-US" altLang="en-US" sz="1400" b="0" i="0" u="none" strike="noStrike" cap="none" normalizeH="0" baseline="0" dirty="0">
                <a:ln>
                  <a:noFill/>
                </a:ln>
                <a:solidFill>
                  <a:schemeClr val="tx1"/>
                </a:solidFill>
                <a:effectLst/>
              </a:rPr>
              <a:t> </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977649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94"/>
        <p:cNvGrpSpPr/>
        <p:nvPr/>
      </p:nvGrpSpPr>
      <p:grpSpPr>
        <a:xfrm>
          <a:off x="0" y="0"/>
          <a:ext cx="0" cy="0"/>
          <a:chOff x="0" y="0"/>
          <a:chExt cx="0" cy="0"/>
        </a:xfrm>
      </p:grpSpPr>
      <p:sp>
        <p:nvSpPr>
          <p:cNvPr id="396" name="Google Shape;396;p40"/>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p>
            <a:pPr lvl="0"/>
            <a:r>
              <a:rPr lang="en-US" dirty="0"/>
              <a:t>Conclusion</a:t>
            </a:r>
            <a:endParaRPr dirty="0"/>
          </a:p>
        </p:txBody>
      </p:sp>
      <p:sp>
        <p:nvSpPr>
          <p:cNvPr id="397" name="Google Shape;397;p40"/>
          <p:cNvSpPr txBox="1">
            <a:spLocks noGrp="1"/>
          </p:cNvSpPr>
          <p:nvPr>
            <p:ph type="subTitle" idx="1"/>
          </p:nvPr>
        </p:nvSpPr>
        <p:spPr>
          <a:xfrm>
            <a:off x="333829" y="1248228"/>
            <a:ext cx="4886172" cy="3355771"/>
          </a:xfrm>
          <a:prstGeom prst="rect">
            <a:avLst/>
          </a:prstGeom>
        </p:spPr>
        <p:txBody>
          <a:bodyPr spcFirstLastPara="1" wrap="square" lIns="91425" tIns="91425" rIns="91425" bIns="91425" anchor="t" anchorCtr="0">
            <a:noAutofit/>
          </a:bodyPr>
          <a:lstStyle/>
          <a:p>
            <a:pPr lvl="0">
              <a:buFont typeface="Arial" panose="020B0604020202020204" pitchFamily="34" charset="0"/>
              <a:buChar char="•"/>
            </a:pPr>
            <a:r>
              <a:rPr lang="en-US" sz="1400" dirty="0"/>
              <a:t>At the tube station, the choice between a snack bar in a parked van and one in a regular restaurant is based on comprehensive factors.</a:t>
            </a:r>
          </a:p>
          <a:p>
            <a:pPr lvl="0">
              <a:buFont typeface="Arial" panose="020B0604020202020204" pitchFamily="34" charset="0"/>
              <a:buChar char="•"/>
            </a:pPr>
            <a:r>
              <a:rPr lang="en-US" sz="1400" dirty="0"/>
              <a:t> The mobility of a food truck gives it the flexibility to approach different customers in their neighborhood and change it with the weather: the good cheer or cold winter.</a:t>
            </a:r>
          </a:p>
          <a:p>
            <a:pPr lvl="0">
              <a:buFont typeface="Arial" panose="020B0604020202020204" pitchFamily="34" charset="0"/>
              <a:buChar char="•"/>
            </a:pPr>
            <a:r>
              <a:rPr lang="en-US" sz="1400" dirty="0"/>
              <a:t>In a way the food spot ensures accessibility and the company gains greater visibility thanks to a location that is not movable, hence the customers are offered a platform for constant recreation.</a:t>
            </a:r>
          </a:p>
          <a:p>
            <a:pPr lvl="0">
              <a:buFont typeface="Arial" panose="020B0604020202020204" pitchFamily="34" charset="0"/>
              <a:buChar char="•"/>
            </a:pPr>
            <a:r>
              <a:rPr lang="en-US" sz="1400" dirty="0"/>
              <a:t>Both food on the move and food at the static points, have some of the innate advantages and problems, with the stationary food point having more customers but the easier distribution of the food on the move.</a:t>
            </a:r>
          </a:p>
          <a:p>
            <a:pPr>
              <a:buFont typeface="Arial" panose="020B0604020202020204" pitchFamily="34" charset="0"/>
              <a:buChar char="•"/>
            </a:pPr>
            <a:endParaRPr sz="1400" dirty="0"/>
          </a:p>
        </p:txBody>
      </p:sp>
      <p:pic>
        <p:nvPicPr>
          <p:cNvPr id="17" name="Picture 4" descr="Fast food stall hi-res stock photography and images - Alamy">
            <a:extLst>
              <a:ext uri="{FF2B5EF4-FFF2-40B4-BE49-F238E27FC236}">
                <a16:creationId xmlns:a16="http://schemas.microsoft.com/office/drawing/2014/main" id="{7C8F1300-449E-43F0-87B1-ECD3A90C480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20001" y="671766"/>
            <a:ext cx="3465211" cy="1843625"/>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E989FD7C-167A-4700-8BAC-A6BAFA1F19A7}"/>
              </a:ext>
            </a:extLst>
          </p:cNvPr>
          <p:cNvPicPr>
            <a:picLocks noChangeAspect="1"/>
          </p:cNvPicPr>
          <p:nvPr/>
        </p:nvPicPr>
        <p:blipFill>
          <a:blip r:embed="rId4"/>
          <a:stretch>
            <a:fillRect/>
          </a:stretch>
        </p:blipFill>
        <p:spPr>
          <a:xfrm>
            <a:off x="5220001" y="2734290"/>
            <a:ext cx="3590170" cy="2114157"/>
          </a:xfrm>
          <a:prstGeom prst="rect">
            <a:avLst/>
          </a:prstGeom>
        </p:spPr>
      </p:pic>
    </p:spTree>
    <p:extLst>
      <p:ext uri="{BB962C8B-B14F-4D97-AF65-F5344CB8AC3E}">
        <p14:creationId xmlns:p14="http://schemas.microsoft.com/office/powerpoint/2010/main" val="14688283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94"/>
        <p:cNvGrpSpPr/>
        <p:nvPr/>
      </p:nvGrpSpPr>
      <p:grpSpPr>
        <a:xfrm>
          <a:off x="0" y="0"/>
          <a:ext cx="0" cy="0"/>
          <a:chOff x="0" y="0"/>
          <a:chExt cx="0" cy="0"/>
        </a:xfrm>
      </p:grpSpPr>
      <p:sp>
        <p:nvSpPr>
          <p:cNvPr id="396" name="Google Shape;396;p40"/>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p>
            <a:pPr lvl="0"/>
            <a:r>
              <a:rPr lang="en-US" dirty="0"/>
              <a:t>References</a:t>
            </a:r>
            <a:endParaRPr dirty="0"/>
          </a:p>
        </p:txBody>
      </p:sp>
      <p:sp>
        <p:nvSpPr>
          <p:cNvPr id="397" name="Google Shape;397;p40"/>
          <p:cNvSpPr txBox="1">
            <a:spLocks noGrp="1"/>
          </p:cNvSpPr>
          <p:nvPr>
            <p:ph type="subTitle" idx="1"/>
          </p:nvPr>
        </p:nvSpPr>
        <p:spPr>
          <a:xfrm>
            <a:off x="914399" y="1020726"/>
            <a:ext cx="6981371" cy="3583274"/>
          </a:xfrm>
          <a:prstGeom prst="rect">
            <a:avLst/>
          </a:prstGeom>
        </p:spPr>
        <p:txBody>
          <a:bodyPr spcFirstLastPara="1" wrap="square" lIns="91425" tIns="91425" rIns="91425" bIns="91425" anchor="t" anchorCtr="0">
            <a:noAutofit/>
          </a:bodyPr>
          <a:lstStyle/>
          <a:p>
            <a:pPr>
              <a:buFont typeface="+mj-lt"/>
              <a:buAutoNum type="arabicPeriod"/>
            </a:pPr>
            <a:endParaRPr lang="en-US" i="1" dirty="0"/>
          </a:p>
          <a:p>
            <a:pPr>
              <a:buFont typeface="Arial" panose="020B0604020202020204" pitchFamily="34" charset="0"/>
              <a:buChar char="•"/>
            </a:pPr>
            <a:r>
              <a:rPr lang="en-US" dirty="0"/>
              <a:t>Entrepreneur Media, Inc. (2012). Food truck business: Entrepreneur’s step-by-step startup guide. Retrieved from </a:t>
            </a:r>
            <a:r>
              <a:rPr lang="en-US" dirty="0">
                <a:hlinkClick r:id="rId3"/>
              </a:rPr>
              <a:t>https://irp-cdn.multiscreensite.com/</a:t>
            </a:r>
            <a:endParaRPr lang="en-US" dirty="0"/>
          </a:p>
          <a:p>
            <a:pPr>
              <a:buFont typeface="Arial" panose="020B0604020202020204" pitchFamily="34" charset="0"/>
              <a:buChar char="•"/>
            </a:pPr>
            <a:endParaRPr lang="en-US" dirty="0"/>
          </a:p>
          <a:p>
            <a:pPr>
              <a:buFont typeface="Arial" panose="020B0604020202020204" pitchFamily="34" charset="0"/>
              <a:buChar char="•"/>
            </a:pPr>
            <a:r>
              <a:rPr lang="en-US" dirty="0"/>
              <a:t>Hansson, J. (2003). Total Quality Management -Aspects of Implementation and Performance Investigations with a Focus on Small </a:t>
            </a:r>
            <a:r>
              <a:rPr lang="en-US" dirty="0" err="1"/>
              <a:t>Organisations</a:t>
            </a:r>
            <a:r>
              <a:rPr lang="en-US" dirty="0"/>
              <a:t>. Retrieved from </a:t>
            </a:r>
            <a:r>
              <a:rPr lang="en-US" dirty="0">
                <a:hlinkClick r:id="rId4"/>
              </a:rPr>
              <a:t>https://www.diva-portal.org/smash/get/diva2:999931/FULLTEXT01.pdf</a:t>
            </a:r>
            <a:endParaRPr lang="en-US" dirty="0"/>
          </a:p>
          <a:p>
            <a:pPr>
              <a:buFont typeface="Arial" panose="020B0604020202020204" pitchFamily="34" charset="0"/>
              <a:buChar char="•"/>
            </a:pPr>
            <a:endParaRPr lang="en-US" dirty="0"/>
          </a:p>
          <a:p>
            <a:pPr>
              <a:buFont typeface="Arial" panose="020B0604020202020204" pitchFamily="34" charset="0"/>
              <a:buChar char="•"/>
            </a:pPr>
            <a:r>
              <a:rPr lang="en-US" dirty="0" err="1"/>
              <a:t>Mintzer</a:t>
            </a:r>
            <a:r>
              <a:rPr lang="en-US" dirty="0"/>
              <a:t>, R. (2015). Start Your Own Food Truck Business: Cart Trailer Kiosk Standard and Gourmet Trucks Mobile Catering </a:t>
            </a:r>
            <a:r>
              <a:rPr lang="en-US" dirty="0" err="1"/>
              <a:t>Bustaurant</a:t>
            </a:r>
            <a:r>
              <a:rPr lang="en-US" dirty="0"/>
              <a:t>. Google Books. Entrepreneur Press. Retrieved from </a:t>
            </a:r>
            <a:r>
              <a:rPr lang="en-US" dirty="0">
                <a:hlinkClick r:id="rId5"/>
              </a:rPr>
              <a:t>https://books.google.com.pk/books/about/Start_Your_Own_Food_Truck_Business.html?id=nAL3BwAAQBAJ&amp;redir_esc=y</a:t>
            </a:r>
            <a:endParaRPr lang="en-US" dirty="0"/>
          </a:p>
          <a:p>
            <a:pPr>
              <a:buFont typeface="Arial" panose="020B0604020202020204" pitchFamily="34" charset="0"/>
              <a:buChar char="•"/>
            </a:pPr>
            <a:endParaRPr lang="en-US" dirty="0"/>
          </a:p>
          <a:p>
            <a:pPr>
              <a:buFont typeface="Arial" panose="020B0604020202020204" pitchFamily="34" charset="0"/>
              <a:buChar char="•"/>
            </a:pPr>
            <a:r>
              <a:rPr lang="en-US" dirty="0"/>
              <a:t>Palacio, M. (2008). Introduction to Foodservice. Retrieved from </a:t>
            </a:r>
            <a:r>
              <a:rPr lang="en-US" dirty="0">
                <a:hlinkClick r:id="rId6"/>
              </a:rPr>
              <a:t>https://juradybydu.files.wordpress.com/2014/07/introduction-to-foodservice.pdf</a:t>
            </a:r>
            <a:endParaRPr lang="en-US" dirty="0"/>
          </a:p>
          <a:p>
            <a:pPr marL="152400" indent="0"/>
            <a:endParaRPr dirty="0"/>
          </a:p>
        </p:txBody>
      </p:sp>
    </p:spTree>
    <p:extLst>
      <p:ext uri="{BB962C8B-B14F-4D97-AF65-F5344CB8AC3E}">
        <p14:creationId xmlns:p14="http://schemas.microsoft.com/office/powerpoint/2010/main" val="58266343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8056"/>
        <p:cNvGrpSpPr/>
        <p:nvPr/>
      </p:nvGrpSpPr>
      <p:grpSpPr>
        <a:xfrm>
          <a:off x="0" y="0"/>
          <a:ext cx="0" cy="0"/>
          <a:chOff x="0" y="0"/>
          <a:chExt cx="0" cy="0"/>
        </a:xfrm>
      </p:grpSpPr>
      <p:sp>
        <p:nvSpPr>
          <p:cNvPr id="2" name="Rectangle 1">
            <a:extLst>
              <a:ext uri="{FF2B5EF4-FFF2-40B4-BE49-F238E27FC236}">
                <a16:creationId xmlns:a16="http://schemas.microsoft.com/office/drawing/2014/main" id="{2CC55D1E-C2C5-4A2F-8885-097EB9182D7A}"/>
              </a:ext>
            </a:extLst>
          </p:cNvPr>
          <p:cNvSpPr/>
          <p:nvPr/>
        </p:nvSpPr>
        <p:spPr>
          <a:xfrm>
            <a:off x="3048000" y="1944914"/>
            <a:ext cx="3570514" cy="923330"/>
          </a:xfrm>
          <a:prstGeom prst="rect">
            <a:avLst/>
          </a:prstGeom>
        </p:spPr>
        <p:txBody>
          <a:bodyPr wrap="square">
            <a:spAutoFit/>
          </a:bodyPr>
          <a:lstStyle/>
          <a:p>
            <a:r>
              <a:rPr lang="en-US" sz="5400" dirty="0">
                <a:highlight>
                  <a:srgbClr val="FFFF00"/>
                </a:highlight>
                <a:latin typeface="Bahnschrift" panose="020B0502040204020203" pitchFamily="34" charset="0"/>
              </a:rPr>
              <a:t>THANKS</a:t>
            </a:r>
          </a:p>
        </p:txBody>
      </p:sp>
      <p:pic>
        <p:nvPicPr>
          <p:cNvPr id="1026" name="Picture 2" descr="Free Thank You Slide - SlideBazaar">
            <a:extLst>
              <a:ext uri="{FF2B5EF4-FFF2-40B4-BE49-F238E27FC236}">
                <a16:creationId xmlns:a16="http://schemas.microsoft.com/office/drawing/2014/main" id="{EC4D7277-1952-40D6-B4A1-B4A780EC4AB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51435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34"/>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Main </a:t>
            </a:r>
            <a:r>
              <a:rPr lang="en" dirty="0"/>
              <a:t>Contents of this </a:t>
            </a:r>
            <a:r>
              <a:rPr lang="en-US" dirty="0"/>
              <a:t>Presentation</a:t>
            </a:r>
            <a:endParaRPr dirty="0"/>
          </a:p>
        </p:txBody>
      </p:sp>
      <p:graphicFrame>
        <p:nvGraphicFramePr>
          <p:cNvPr id="294" name="Google Shape;294;p34"/>
          <p:cNvGraphicFramePr/>
          <p:nvPr>
            <p:extLst>
              <p:ext uri="{D42A27DB-BD31-4B8C-83A1-F6EECF244321}">
                <p14:modId xmlns:p14="http://schemas.microsoft.com/office/powerpoint/2010/main" val="366203752"/>
              </p:ext>
            </p:extLst>
          </p:nvPr>
        </p:nvGraphicFramePr>
        <p:xfrm>
          <a:off x="1020725" y="1190847"/>
          <a:ext cx="6007396" cy="3521704"/>
        </p:xfrm>
        <a:graphic>
          <a:graphicData uri="http://schemas.openxmlformats.org/drawingml/2006/table">
            <a:tbl>
              <a:tblPr>
                <a:noFill/>
                <a:tableStyleId>{3058E5AE-0888-4606-81FA-9A7ABC88FA52}</a:tableStyleId>
              </a:tblPr>
              <a:tblGrid>
                <a:gridCol w="606056">
                  <a:extLst>
                    <a:ext uri="{9D8B030D-6E8A-4147-A177-3AD203B41FA5}">
                      <a16:colId xmlns:a16="http://schemas.microsoft.com/office/drawing/2014/main" val="1324121980"/>
                    </a:ext>
                  </a:extLst>
                </a:gridCol>
                <a:gridCol w="5401340">
                  <a:extLst>
                    <a:ext uri="{9D8B030D-6E8A-4147-A177-3AD203B41FA5}">
                      <a16:colId xmlns:a16="http://schemas.microsoft.com/office/drawing/2014/main" val="20000"/>
                    </a:ext>
                  </a:extLst>
                </a:gridCol>
              </a:tblGrid>
              <a:tr h="440213">
                <a:tc>
                  <a:txBody>
                    <a:bodyPr/>
                    <a:lstStyle/>
                    <a:p>
                      <a:pPr marL="0" lvl="0" indent="0" algn="l" rtl="0">
                        <a:spcBef>
                          <a:spcPts val="0"/>
                        </a:spcBef>
                        <a:spcAft>
                          <a:spcPts val="0"/>
                        </a:spcAft>
                        <a:buNone/>
                      </a:pPr>
                      <a:r>
                        <a:rPr lang="en-US" sz="1000" b="1" u="sng" dirty="0">
                          <a:solidFill>
                            <a:schemeClr val="lt1"/>
                          </a:solidFill>
                          <a:latin typeface="Raleway"/>
                          <a:ea typeface="Raleway"/>
                          <a:cs typeface="Raleway"/>
                          <a:sym typeface="Raleway"/>
                        </a:rPr>
                        <a:t>1</a:t>
                      </a:r>
                      <a:endParaRPr sz="1000" b="1" u="sng" dirty="0">
                        <a:solidFill>
                          <a:schemeClr val="lt1"/>
                        </a:solidFill>
                        <a:latin typeface="Raleway"/>
                        <a:ea typeface="Raleway"/>
                        <a:cs typeface="Raleway"/>
                        <a:sym typeface="Raleway"/>
                      </a:endParaRPr>
                    </a:p>
                  </a:txBody>
                  <a:tcPr marL="91425" marR="91425" marT="0" marB="0" anchor="ctr">
                    <a:lnL w="19050" cap="flat" cmpd="sng">
                      <a:solidFill>
                        <a:schemeClr val="lt1"/>
                      </a:solidFill>
                      <a:prstDash val="solid"/>
                      <a:round/>
                      <a:headEnd type="none" w="sm" len="sm"/>
                      <a:tailEnd type="none" w="sm" len="sm"/>
                    </a:lnL>
                    <a:lnR w="19050" cap="flat" cmpd="sng" algn="ctr">
                      <a:solidFill>
                        <a:schemeClr val="lt1"/>
                      </a:solidFill>
                      <a:prstDash val="solid"/>
                      <a:round/>
                      <a:headEnd type="none" w="sm" len="sm"/>
                      <a:tailEnd type="none" w="sm" len="sm"/>
                    </a:lnR>
                    <a:lnT w="19050" cap="flat" cmpd="sng" algn="ctr">
                      <a:solidFill>
                        <a:schemeClr val="lt1"/>
                      </a:solidFill>
                      <a:prstDash val="solid"/>
                      <a:round/>
                      <a:headEnd type="none" w="sm" len="sm"/>
                      <a:tailEnd type="none" w="sm" len="sm"/>
                    </a:lnT>
                    <a:lnB w="19050" cap="flat" cmpd="sng" algn="ctr">
                      <a:solidFill>
                        <a:schemeClr val="lt1"/>
                      </a:solidFill>
                      <a:prstDash val="solid"/>
                      <a:round/>
                      <a:headEnd type="none" w="sm" len="sm"/>
                      <a:tailEnd type="none" w="sm" len="sm"/>
                    </a:lnB>
                    <a:solidFill>
                      <a:schemeClr val="lt2"/>
                    </a:solidFill>
                  </a:tcPr>
                </a:tc>
                <a:tc>
                  <a:txBody>
                    <a:bodyPr/>
                    <a:lstStyle/>
                    <a:p>
                      <a:pPr marL="0" lvl="0" indent="0" algn="l" rtl="0">
                        <a:spcBef>
                          <a:spcPts val="0"/>
                        </a:spcBef>
                        <a:spcAft>
                          <a:spcPts val="0"/>
                        </a:spcAft>
                        <a:buNone/>
                      </a:pPr>
                      <a:r>
                        <a:rPr lang="en-US" sz="1000" b="1" u="sng" dirty="0">
                          <a:solidFill>
                            <a:schemeClr val="lt1"/>
                          </a:solidFill>
                          <a:latin typeface="Raleway"/>
                          <a:ea typeface="Raleway"/>
                          <a:cs typeface="Raleway"/>
                          <a:sym typeface="Raleway"/>
                        </a:rPr>
                        <a:t>Introduction</a:t>
                      </a:r>
                      <a:endParaRPr sz="1000" b="1" u="sng" dirty="0">
                        <a:solidFill>
                          <a:schemeClr val="lt1"/>
                        </a:solidFill>
                        <a:latin typeface="Raleway"/>
                        <a:ea typeface="Raleway"/>
                        <a:cs typeface="Raleway"/>
                        <a:sym typeface="Raleway"/>
                      </a:endParaRPr>
                    </a:p>
                  </a:txBody>
                  <a:tcPr marL="91425" marR="91425" marT="0" marB="0" anchor="ctr">
                    <a:lnL w="19050" cap="flat" cmpd="sng" algn="ctr">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lgn="ctr">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chemeClr val="lt2"/>
                    </a:solidFill>
                  </a:tcPr>
                </a:tc>
                <a:extLst>
                  <a:ext uri="{0D108BD9-81ED-4DB2-BD59-A6C34878D82A}">
                    <a16:rowId xmlns:a16="http://schemas.microsoft.com/office/drawing/2014/main" val="10000"/>
                  </a:ext>
                </a:extLst>
              </a:tr>
              <a:tr h="440213">
                <a:tc>
                  <a:txBody>
                    <a:bodyPr/>
                    <a:lstStyle/>
                    <a:p>
                      <a:pPr marL="0" lvl="0" indent="0" algn="l" rtl="0">
                        <a:spcBef>
                          <a:spcPts val="0"/>
                        </a:spcBef>
                        <a:spcAft>
                          <a:spcPts val="0"/>
                        </a:spcAft>
                        <a:buNone/>
                      </a:pPr>
                      <a:r>
                        <a:rPr lang="en-US" sz="1000" b="1" u="sng" dirty="0">
                          <a:solidFill>
                            <a:schemeClr val="lt1"/>
                          </a:solidFill>
                          <a:latin typeface="Raleway"/>
                          <a:ea typeface="Raleway"/>
                          <a:cs typeface="Raleway"/>
                          <a:sym typeface="Raleway"/>
                        </a:rPr>
                        <a:t>2</a:t>
                      </a:r>
                      <a:endParaRPr sz="1000" b="1" u="sng" dirty="0">
                        <a:solidFill>
                          <a:schemeClr val="lt1"/>
                        </a:solidFill>
                        <a:latin typeface="Raleway"/>
                        <a:ea typeface="Raleway"/>
                        <a:cs typeface="Raleway"/>
                        <a:sym typeface="Raleway"/>
                      </a:endParaRPr>
                    </a:p>
                  </a:txBody>
                  <a:tcPr marL="91425" marR="91425" marT="0" marB="0"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lgn="ctr">
                      <a:solidFill>
                        <a:schemeClr val="lt1"/>
                      </a:solidFill>
                      <a:prstDash val="solid"/>
                      <a:round/>
                      <a:headEnd type="none" w="sm" len="sm"/>
                      <a:tailEnd type="none" w="sm" len="sm"/>
                    </a:lnT>
                    <a:lnB w="19050" cap="flat" cmpd="sng" algn="ctr">
                      <a:solidFill>
                        <a:schemeClr val="lt1"/>
                      </a:solidFill>
                      <a:prstDash val="solid"/>
                      <a:round/>
                      <a:headEnd type="none" w="sm" len="sm"/>
                      <a:tailEnd type="none" w="sm" len="sm"/>
                    </a:lnB>
                    <a:solidFill>
                      <a:schemeClr val="lt2"/>
                    </a:solidFill>
                  </a:tcPr>
                </a:tc>
                <a:tc>
                  <a:txBody>
                    <a:bodyPr/>
                    <a:lstStyle/>
                    <a:p>
                      <a:pPr marL="0" lvl="0" indent="0" algn="l" rtl="0">
                        <a:spcBef>
                          <a:spcPts val="0"/>
                        </a:spcBef>
                        <a:spcAft>
                          <a:spcPts val="0"/>
                        </a:spcAft>
                        <a:buNone/>
                      </a:pPr>
                      <a:r>
                        <a:rPr lang="en-US" sz="1000" b="1" u="sng" dirty="0">
                          <a:solidFill>
                            <a:schemeClr val="lt1"/>
                          </a:solidFill>
                          <a:latin typeface="Raleway"/>
                          <a:ea typeface="Raleway"/>
                          <a:cs typeface="Raleway"/>
                          <a:sym typeface="Raleway"/>
                        </a:rPr>
                        <a:t>Sequence of Events</a:t>
                      </a:r>
                      <a:endParaRPr sz="1000" b="1" u="sng" dirty="0">
                        <a:solidFill>
                          <a:schemeClr val="lt1"/>
                        </a:solidFill>
                        <a:latin typeface="Raleway"/>
                        <a:ea typeface="Raleway"/>
                        <a:cs typeface="Raleway"/>
                        <a:sym typeface="Raleway"/>
                      </a:endParaRPr>
                    </a:p>
                  </a:txBody>
                  <a:tcPr marL="91425" marR="91425" marT="0" marB="0" anchor="ctr">
                    <a:lnL w="19050" cap="flat" cmpd="sng" algn="ctr">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chemeClr val="lt2"/>
                    </a:solidFill>
                  </a:tcPr>
                </a:tc>
                <a:extLst>
                  <a:ext uri="{0D108BD9-81ED-4DB2-BD59-A6C34878D82A}">
                    <a16:rowId xmlns:a16="http://schemas.microsoft.com/office/drawing/2014/main" val="10001"/>
                  </a:ext>
                </a:extLst>
              </a:tr>
              <a:tr h="440213">
                <a:tc>
                  <a:txBody>
                    <a:bodyPr/>
                    <a:lstStyle/>
                    <a:p>
                      <a:pPr marL="0" lvl="0" indent="0" algn="l" rtl="0">
                        <a:spcBef>
                          <a:spcPts val="0"/>
                        </a:spcBef>
                        <a:spcAft>
                          <a:spcPts val="0"/>
                        </a:spcAft>
                        <a:buNone/>
                      </a:pPr>
                      <a:r>
                        <a:rPr lang="en-US" sz="1000" b="1" u="sng" dirty="0">
                          <a:solidFill>
                            <a:schemeClr val="lt1"/>
                          </a:solidFill>
                          <a:latin typeface="Raleway"/>
                          <a:ea typeface="Raleway"/>
                          <a:cs typeface="Raleway"/>
                          <a:sym typeface="Raleway"/>
                        </a:rPr>
                        <a:t>3</a:t>
                      </a:r>
                      <a:endParaRPr sz="1000" b="1" u="sng" dirty="0">
                        <a:solidFill>
                          <a:schemeClr val="lt1"/>
                        </a:solidFill>
                        <a:latin typeface="Raleway"/>
                        <a:ea typeface="Raleway"/>
                        <a:cs typeface="Raleway"/>
                        <a:sym typeface="Raleway"/>
                      </a:endParaRPr>
                    </a:p>
                  </a:txBody>
                  <a:tcPr marL="91425" marR="91425" marT="0" marB="0"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lgn="ctr">
                      <a:solidFill>
                        <a:schemeClr val="lt1"/>
                      </a:solidFill>
                      <a:prstDash val="solid"/>
                      <a:round/>
                      <a:headEnd type="none" w="sm" len="sm"/>
                      <a:tailEnd type="none" w="sm" len="sm"/>
                    </a:lnT>
                    <a:lnB w="19050" cap="flat" cmpd="sng" algn="ctr">
                      <a:solidFill>
                        <a:schemeClr val="lt1"/>
                      </a:solidFill>
                      <a:prstDash val="solid"/>
                      <a:round/>
                      <a:headEnd type="none" w="sm" len="sm"/>
                      <a:tailEnd type="none" w="sm" len="sm"/>
                    </a:lnB>
                    <a:solidFill>
                      <a:schemeClr val="lt2"/>
                    </a:solidFill>
                  </a:tcPr>
                </a:tc>
                <a:tc>
                  <a:txBody>
                    <a:bodyPr/>
                    <a:lstStyle/>
                    <a:p>
                      <a:pPr marL="0" lvl="0" indent="0" algn="l" rtl="0">
                        <a:spcBef>
                          <a:spcPts val="0"/>
                        </a:spcBef>
                        <a:spcAft>
                          <a:spcPts val="0"/>
                        </a:spcAft>
                        <a:buNone/>
                      </a:pPr>
                      <a:r>
                        <a:rPr lang="en-US" sz="1000" b="1" u="sng" dirty="0">
                          <a:solidFill>
                            <a:schemeClr val="lt1"/>
                          </a:solidFill>
                          <a:latin typeface="Raleway"/>
                          <a:ea typeface="Raleway"/>
                          <a:cs typeface="Raleway"/>
                          <a:sym typeface="Raleway"/>
                        </a:rPr>
                        <a:t>Cost Breakdown</a:t>
                      </a:r>
                      <a:endParaRPr sz="1000" b="1" u="sng" dirty="0">
                        <a:solidFill>
                          <a:schemeClr val="lt1"/>
                        </a:solidFill>
                        <a:latin typeface="Raleway"/>
                        <a:ea typeface="Raleway"/>
                        <a:cs typeface="Raleway"/>
                        <a:sym typeface="Raleway"/>
                      </a:endParaRPr>
                    </a:p>
                  </a:txBody>
                  <a:tcPr marL="91425" marR="91425" marT="0" marB="0" anchor="ctr">
                    <a:lnL w="19050" cap="flat" cmpd="sng" algn="ctr">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chemeClr val="lt2"/>
                    </a:solidFill>
                  </a:tcPr>
                </a:tc>
                <a:extLst>
                  <a:ext uri="{0D108BD9-81ED-4DB2-BD59-A6C34878D82A}">
                    <a16:rowId xmlns:a16="http://schemas.microsoft.com/office/drawing/2014/main" val="10002"/>
                  </a:ext>
                </a:extLst>
              </a:tr>
              <a:tr h="440213">
                <a:tc>
                  <a:txBody>
                    <a:bodyPr/>
                    <a:lstStyle/>
                    <a:p>
                      <a:pPr marL="0" lvl="0" indent="0" algn="l" rtl="0">
                        <a:spcBef>
                          <a:spcPts val="0"/>
                        </a:spcBef>
                        <a:spcAft>
                          <a:spcPts val="0"/>
                        </a:spcAft>
                        <a:buNone/>
                      </a:pPr>
                      <a:r>
                        <a:rPr lang="en-US" sz="1000" b="1" u="sng" dirty="0">
                          <a:solidFill>
                            <a:schemeClr val="lt1"/>
                          </a:solidFill>
                          <a:latin typeface="Raleway"/>
                          <a:ea typeface="Raleway"/>
                          <a:cs typeface="Raleway"/>
                          <a:sym typeface="Raleway"/>
                        </a:rPr>
                        <a:t>4</a:t>
                      </a:r>
                      <a:endParaRPr sz="1000" b="1" u="sng" dirty="0">
                        <a:solidFill>
                          <a:schemeClr val="lt1"/>
                        </a:solidFill>
                        <a:latin typeface="Raleway"/>
                        <a:ea typeface="Raleway"/>
                        <a:cs typeface="Raleway"/>
                        <a:sym typeface="Raleway"/>
                      </a:endParaRPr>
                    </a:p>
                  </a:txBody>
                  <a:tcPr marL="91425" marR="91425" marT="0" marB="0"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lgn="ctr">
                      <a:solidFill>
                        <a:schemeClr val="lt1"/>
                      </a:solidFill>
                      <a:prstDash val="solid"/>
                      <a:round/>
                      <a:headEnd type="none" w="sm" len="sm"/>
                      <a:tailEnd type="none" w="sm" len="sm"/>
                    </a:lnT>
                    <a:lnB w="19050" cap="flat" cmpd="sng" algn="ctr">
                      <a:solidFill>
                        <a:schemeClr val="lt1"/>
                      </a:solidFill>
                      <a:prstDash val="solid"/>
                      <a:round/>
                      <a:headEnd type="none" w="sm" len="sm"/>
                      <a:tailEnd type="none" w="sm" len="sm"/>
                    </a:lnB>
                    <a:solidFill>
                      <a:schemeClr val="lt2"/>
                    </a:solidFill>
                  </a:tcPr>
                </a:tc>
                <a:tc>
                  <a:txBody>
                    <a:bodyPr/>
                    <a:lstStyle/>
                    <a:p>
                      <a:pPr marL="0" lvl="0" indent="0" algn="l" rtl="0">
                        <a:spcBef>
                          <a:spcPts val="0"/>
                        </a:spcBef>
                        <a:spcAft>
                          <a:spcPts val="0"/>
                        </a:spcAft>
                        <a:buNone/>
                      </a:pPr>
                      <a:r>
                        <a:rPr lang="en-US" sz="1000" b="1" u="sng" dirty="0">
                          <a:solidFill>
                            <a:schemeClr val="lt1"/>
                          </a:solidFill>
                          <a:latin typeface="Raleway"/>
                          <a:ea typeface="Raleway"/>
                          <a:cs typeface="Raleway"/>
                          <a:sym typeface="Raleway"/>
                        </a:rPr>
                        <a:t>Investment Appraisal</a:t>
                      </a:r>
                      <a:endParaRPr sz="1000" b="1" u="sng" dirty="0">
                        <a:solidFill>
                          <a:schemeClr val="lt1"/>
                        </a:solidFill>
                        <a:latin typeface="Raleway"/>
                        <a:ea typeface="Raleway"/>
                        <a:cs typeface="Raleway"/>
                        <a:sym typeface="Raleway"/>
                      </a:endParaRPr>
                    </a:p>
                  </a:txBody>
                  <a:tcPr marL="91425" marR="91425" marT="0" marB="0" anchor="ctr">
                    <a:lnL w="19050" cap="flat" cmpd="sng" algn="ctr">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chemeClr val="lt2"/>
                    </a:solidFill>
                  </a:tcPr>
                </a:tc>
                <a:extLst>
                  <a:ext uri="{0D108BD9-81ED-4DB2-BD59-A6C34878D82A}">
                    <a16:rowId xmlns:a16="http://schemas.microsoft.com/office/drawing/2014/main" val="10003"/>
                  </a:ext>
                </a:extLst>
              </a:tr>
              <a:tr h="440213">
                <a:tc>
                  <a:txBody>
                    <a:bodyPr/>
                    <a:lstStyle/>
                    <a:p>
                      <a:pPr marL="0" lvl="0" indent="0" algn="l" rtl="0">
                        <a:spcBef>
                          <a:spcPts val="0"/>
                        </a:spcBef>
                        <a:spcAft>
                          <a:spcPts val="0"/>
                        </a:spcAft>
                        <a:buNone/>
                      </a:pPr>
                      <a:r>
                        <a:rPr lang="en-US" sz="1000" b="1" u="sng" dirty="0">
                          <a:solidFill>
                            <a:schemeClr val="lt1"/>
                          </a:solidFill>
                          <a:latin typeface="Raleway"/>
                          <a:ea typeface="Raleway"/>
                          <a:cs typeface="Raleway"/>
                          <a:sym typeface="Raleway"/>
                        </a:rPr>
                        <a:t>5</a:t>
                      </a:r>
                      <a:endParaRPr sz="1000" b="1" u="sng" dirty="0">
                        <a:solidFill>
                          <a:schemeClr val="lt1"/>
                        </a:solidFill>
                        <a:latin typeface="Raleway"/>
                        <a:ea typeface="Raleway"/>
                        <a:cs typeface="Raleway"/>
                        <a:sym typeface="Raleway"/>
                      </a:endParaRPr>
                    </a:p>
                  </a:txBody>
                  <a:tcPr marL="91425" marR="91425" marT="0" marB="0"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lgn="ctr">
                      <a:solidFill>
                        <a:schemeClr val="lt1"/>
                      </a:solidFill>
                      <a:prstDash val="solid"/>
                      <a:round/>
                      <a:headEnd type="none" w="sm" len="sm"/>
                      <a:tailEnd type="none" w="sm" len="sm"/>
                    </a:lnT>
                    <a:lnB w="19050" cap="flat" cmpd="sng" algn="ctr">
                      <a:solidFill>
                        <a:schemeClr val="lt1"/>
                      </a:solidFill>
                      <a:prstDash val="solid"/>
                      <a:round/>
                      <a:headEnd type="none" w="sm" len="sm"/>
                      <a:tailEnd type="none" w="sm" len="sm"/>
                    </a:lnB>
                    <a:solidFill>
                      <a:schemeClr val="lt2"/>
                    </a:solidFill>
                  </a:tcPr>
                </a:tc>
                <a:tc>
                  <a:txBody>
                    <a:bodyPr/>
                    <a:lstStyle/>
                    <a:p>
                      <a:pPr marL="0" lvl="0" indent="0" algn="l" rtl="0">
                        <a:spcBef>
                          <a:spcPts val="0"/>
                        </a:spcBef>
                        <a:spcAft>
                          <a:spcPts val="0"/>
                        </a:spcAft>
                        <a:buNone/>
                      </a:pPr>
                      <a:r>
                        <a:rPr lang="en-US" sz="1000" b="1" u="sng" dirty="0">
                          <a:solidFill>
                            <a:schemeClr val="lt1"/>
                          </a:solidFill>
                          <a:latin typeface="Raleway"/>
                          <a:ea typeface="Raleway"/>
                          <a:cs typeface="Raleway"/>
                          <a:sym typeface="Raleway"/>
                        </a:rPr>
                        <a:t>Legislation</a:t>
                      </a:r>
                      <a:endParaRPr sz="1000" b="1" u="sng" dirty="0">
                        <a:solidFill>
                          <a:schemeClr val="lt1"/>
                        </a:solidFill>
                        <a:latin typeface="Raleway"/>
                        <a:ea typeface="Raleway"/>
                        <a:cs typeface="Raleway"/>
                        <a:sym typeface="Raleway"/>
                      </a:endParaRPr>
                    </a:p>
                  </a:txBody>
                  <a:tcPr marL="91425" marR="91425" marT="0" marB="0" anchor="ctr">
                    <a:lnL w="19050" cap="flat" cmpd="sng" algn="ctr">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chemeClr val="lt2"/>
                    </a:solidFill>
                  </a:tcPr>
                </a:tc>
                <a:extLst>
                  <a:ext uri="{0D108BD9-81ED-4DB2-BD59-A6C34878D82A}">
                    <a16:rowId xmlns:a16="http://schemas.microsoft.com/office/drawing/2014/main" val="10004"/>
                  </a:ext>
                </a:extLst>
              </a:tr>
              <a:tr h="440213">
                <a:tc>
                  <a:txBody>
                    <a:bodyPr/>
                    <a:lstStyle/>
                    <a:p>
                      <a:pPr marL="0" lvl="0" indent="0" algn="l" rtl="0">
                        <a:spcBef>
                          <a:spcPts val="0"/>
                        </a:spcBef>
                        <a:spcAft>
                          <a:spcPts val="0"/>
                        </a:spcAft>
                        <a:buNone/>
                      </a:pPr>
                      <a:r>
                        <a:rPr lang="en-US" sz="1000" b="1" u="sng" dirty="0">
                          <a:solidFill>
                            <a:schemeClr val="lt1"/>
                          </a:solidFill>
                          <a:latin typeface="Raleway Medium"/>
                          <a:ea typeface="Raleway Medium"/>
                          <a:cs typeface="Raleway Medium"/>
                          <a:sym typeface="Raleway Medium"/>
                        </a:rPr>
                        <a:t>6</a:t>
                      </a:r>
                      <a:endParaRPr sz="1000" b="1" u="sng" dirty="0">
                        <a:solidFill>
                          <a:schemeClr val="lt1"/>
                        </a:solidFill>
                        <a:latin typeface="Raleway Medium"/>
                        <a:ea typeface="Raleway Medium"/>
                        <a:cs typeface="Raleway Medium"/>
                        <a:sym typeface="Raleway Medium"/>
                      </a:endParaRPr>
                    </a:p>
                  </a:txBody>
                  <a:tcPr marL="91425" marR="91425" marT="0" marB="0"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lgn="ctr">
                      <a:solidFill>
                        <a:schemeClr val="lt1"/>
                      </a:solidFill>
                      <a:prstDash val="solid"/>
                      <a:round/>
                      <a:headEnd type="none" w="sm" len="sm"/>
                      <a:tailEnd type="none" w="sm" len="sm"/>
                    </a:lnT>
                    <a:lnB w="19050" cap="flat" cmpd="sng" algn="ctr">
                      <a:solidFill>
                        <a:schemeClr val="lt1"/>
                      </a:solidFill>
                      <a:prstDash val="solid"/>
                      <a:round/>
                      <a:headEnd type="none" w="sm" len="sm"/>
                      <a:tailEnd type="none" w="sm" len="sm"/>
                    </a:lnB>
                    <a:solidFill>
                      <a:schemeClr val="lt2"/>
                    </a:solidFill>
                  </a:tcPr>
                </a:tc>
                <a:tc>
                  <a:txBody>
                    <a:bodyPr/>
                    <a:lstStyle/>
                    <a:p>
                      <a:pPr marL="0" lvl="0" indent="0" algn="l" rtl="0">
                        <a:spcBef>
                          <a:spcPts val="0"/>
                        </a:spcBef>
                        <a:spcAft>
                          <a:spcPts val="0"/>
                        </a:spcAft>
                        <a:buNone/>
                      </a:pPr>
                      <a:r>
                        <a:rPr lang="en-US" sz="1000" b="1" u="sng" dirty="0">
                          <a:solidFill>
                            <a:schemeClr val="lt1"/>
                          </a:solidFill>
                          <a:latin typeface="Raleway Medium"/>
                          <a:ea typeface="Raleway Medium"/>
                          <a:cs typeface="Raleway Medium"/>
                          <a:sym typeface="Raleway Medium"/>
                        </a:rPr>
                        <a:t>Design</a:t>
                      </a:r>
                      <a:endParaRPr sz="1000" b="1" u="sng" dirty="0">
                        <a:solidFill>
                          <a:schemeClr val="lt1"/>
                        </a:solidFill>
                        <a:latin typeface="Raleway Medium"/>
                        <a:ea typeface="Raleway Medium"/>
                        <a:cs typeface="Raleway Medium"/>
                        <a:sym typeface="Raleway Medium"/>
                      </a:endParaRPr>
                    </a:p>
                  </a:txBody>
                  <a:tcPr marL="91425" marR="91425" marT="0" marB="0" anchor="ctr">
                    <a:lnL w="19050" cap="flat" cmpd="sng" algn="ctr">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lgn="ctr">
                      <a:solidFill>
                        <a:schemeClr val="lt1"/>
                      </a:solidFill>
                      <a:prstDash val="solid"/>
                      <a:round/>
                      <a:headEnd type="none" w="sm" len="sm"/>
                      <a:tailEnd type="none" w="sm" len="sm"/>
                    </a:lnB>
                    <a:solidFill>
                      <a:schemeClr val="lt2"/>
                    </a:solidFill>
                  </a:tcPr>
                </a:tc>
                <a:extLst>
                  <a:ext uri="{0D108BD9-81ED-4DB2-BD59-A6C34878D82A}">
                    <a16:rowId xmlns:a16="http://schemas.microsoft.com/office/drawing/2014/main" val="10005"/>
                  </a:ext>
                </a:extLst>
              </a:tr>
              <a:tr h="440213">
                <a:tc>
                  <a:txBody>
                    <a:bodyPr/>
                    <a:lstStyle/>
                    <a:p>
                      <a:pPr marL="0" lvl="0" indent="0" algn="l" rtl="0">
                        <a:spcBef>
                          <a:spcPts val="0"/>
                        </a:spcBef>
                        <a:spcAft>
                          <a:spcPts val="0"/>
                        </a:spcAft>
                        <a:buNone/>
                      </a:pPr>
                      <a:r>
                        <a:rPr lang="en-US" sz="1000" b="1" dirty="0">
                          <a:solidFill>
                            <a:schemeClr val="lt1"/>
                          </a:solidFill>
                          <a:latin typeface="Raleway Medium"/>
                          <a:ea typeface="Raleway Medium"/>
                          <a:cs typeface="Raleway Medium"/>
                          <a:sym typeface="Raleway Medium"/>
                        </a:rPr>
                        <a:t>7</a:t>
                      </a:r>
                      <a:endParaRPr sz="1000" b="1" dirty="0">
                        <a:solidFill>
                          <a:schemeClr val="lt1"/>
                        </a:solidFill>
                        <a:latin typeface="Raleway Medium"/>
                        <a:ea typeface="Raleway Medium"/>
                        <a:cs typeface="Raleway Medium"/>
                        <a:sym typeface="Raleway Medium"/>
                      </a:endParaRPr>
                    </a:p>
                  </a:txBody>
                  <a:tcPr marL="91425" marR="91425" marT="0" marB="0" anchor="ctr">
                    <a:lnL w="19050" cap="flat" cmpd="sng">
                      <a:solidFill>
                        <a:schemeClr val="lt1"/>
                      </a:solidFill>
                      <a:prstDash val="solid"/>
                      <a:round/>
                      <a:headEnd type="none" w="sm" len="sm"/>
                      <a:tailEnd type="none" w="sm" len="sm"/>
                    </a:lnL>
                    <a:lnR w="19050" cap="flat" cmpd="sng" algn="ctr">
                      <a:solidFill>
                        <a:schemeClr val="lt1"/>
                      </a:solidFill>
                      <a:prstDash val="solid"/>
                      <a:round/>
                      <a:headEnd type="none" w="sm" len="sm"/>
                      <a:tailEnd type="none" w="sm" len="sm"/>
                    </a:lnR>
                    <a:lnT w="19050" cap="flat" cmpd="sng" algn="ctr">
                      <a:solidFill>
                        <a:schemeClr val="lt1"/>
                      </a:solidFill>
                      <a:prstDash val="solid"/>
                      <a:round/>
                      <a:headEnd type="none" w="sm" len="sm"/>
                      <a:tailEnd type="none" w="sm" len="sm"/>
                    </a:lnT>
                    <a:lnB w="19050" cap="flat" cmpd="sng" algn="ctr">
                      <a:solidFill>
                        <a:schemeClr val="lt1"/>
                      </a:solidFill>
                      <a:prstDash val="solid"/>
                      <a:round/>
                      <a:headEnd type="none" w="sm" len="sm"/>
                      <a:tailEnd type="none" w="sm" len="sm"/>
                    </a:lnB>
                    <a:solidFill>
                      <a:schemeClr val="lt2"/>
                    </a:solidFill>
                  </a:tcPr>
                </a:tc>
                <a:tc>
                  <a:txBody>
                    <a:bodyPr/>
                    <a:lstStyle/>
                    <a:p>
                      <a:pPr marL="0" lvl="0" indent="0" algn="l" rtl="0">
                        <a:spcBef>
                          <a:spcPts val="0"/>
                        </a:spcBef>
                        <a:spcAft>
                          <a:spcPts val="0"/>
                        </a:spcAft>
                        <a:buNone/>
                      </a:pPr>
                      <a:r>
                        <a:rPr lang="en-US" sz="1000" b="1" u="sng" dirty="0">
                          <a:solidFill>
                            <a:schemeClr val="lt1"/>
                          </a:solidFill>
                          <a:latin typeface="Raleway Medium"/>
                          <a:ea typeface="Raleway Medium"/>
                          <a:cs typeface="Raleway Medium"/>
                          <a:sym typeface="Raleway Medium"/>
                        </a:rPr>
                        <a:t>Risk Analysis</a:t>
                      </a:r>
                      <a:endParaRPr sz="1000" b="1" u="sng" dirty="0">
                        <a:solidFill>
                          <a:schemeClr val="lt1"/>
                        </a:solidFill>
                        <a:latin typeface="Raleway Medium"/>
                        <a:ea typeface="Raleway Medium"/>
                        <a:cs typeface="Raleway Medium"/>
                        <a:sym typeface="Raleway Medium"/>
                      </a:endParaRPr>
                    </a:p>
                  </a:txBody>
                  <a:tcPr marL="91425" marR="91425" marT="0" marB="0" anchor="ctr">
                    <a:lnL w="19050" cap="flat" cmpd="sng" algn="ctr">
                      <a:solidFill>
                        <a:schemeClr val="lt1"/>
                      </a:solidFill>
                      <a:prstDash val="solid"/>
                      <a:round/>
                      <a:headEnd type="none" w="sm" len="sm"/>
                      <a:tailEnd type="none" w="sm" len="sm"/>
                    </a:lnL>
                    <a:lnR w="19050" cap="flat" cmpd="sng" algn="ctr">
                      <a:solidFill>
                        <a:schemeClr val="lt1"/>
                      </a:solidFill>
                      <a:prstDash val="solid"/>
                      <a:round/>
                      <a:headEnd type="none" w="sm" len="sm"/>
                      <a:tailEnd type="none" w="sm" len="sm"/>
                    </a:lnR>
                    <a:lnT w="19050" cap="flat" cmpd="sng" algn="ctr">
                      <a:solidFill>
                        <a:schemeClr val="lt1"/>
                      </a:solidFill>
                      <a:prstDash val="solid"/>
                      <a:round/>
                      <a:headEnd type="none" w="sm" len="sm"/>
                      <a:tailEnd type="none" w="sm" len="sm"/>
                    </a:lnT>
                    <a:lnB w="19050" cap="flat" cmpd="sng" algn="ctr">
                      <a:solidFill>
                        <a:schemeClr val="lt1"/>
                      </a:solidFill>
                      <a:prstDash val="solid"/>
                      <a:round/>
                      <a:headEnd type="none" w="sm" len="sm"/>
                      <a:tailEnd type="none" w="sm" len="sm"/>
                    </a:lnB>
                    <a:solidFill>
                      <a:schemeClr val="lt2"/>
                    </a:solidFill>
                  </a:tcPr>
                </a:tc>
                <a:extLst>
                  <a:ext uri="{0D108BD9-81ED-4DB2-BD59-A6C34878D82A}">
                    <a16:rowId xmlns:a16="http://schemas.microsoft.com/office/drawing/2014/main" val="2230090800"/>
                  </a:ext>
                </a:extLst>
              </a:tr>
              <a:tr h="440213">
                <a:tc>
                  <a:txBody>
                    <a:bodyPr/>
                    <a:lstStyle/>
                    <a:p>
                      <a:pPr marL="0" lvl="0" indent="0" algn="l" rtl="0">
                        <a:spcBef>
                          <a:spcPts val="0"/>
                        </a:spcBef>
                        <a:spcAft>
                          <a:spcPts val="0"/>
                        </a:spcAft>
                        <a:buNone/>
                      </a:pPr>
                      <a:r>
                        <a:rPr lang="en-US" sz="1000" b="1" dirty="0">
                          <a:solidFill>
                            <a:schemeClr val="lt1"/>
                          </a:solidFill>
                          <a:latin typeface="Raleway Medium"/>
                          <a:ea typeface="Raleway Medium"/>
                          <a:cs typeface="Raleway Medium"/>
                          <a:sym typeface="Raleway Medium"/>
                        </a:rPr>
                        <a:t>8</a:t>
                      </a:r>
                      <a:endParaRPr sz="1000" b="1" dirty="0">
                        <a:solidFill>
                          <a:schemeClr val="lt1"/>
                        </a:solidFill>
                        <a:latin typeface="Raleway Medium"/>
                        <a:ea typeface="Raleway Medium"/>
                        <a:cs typeface="Raleway Medium"/>
                        <a:sym typeface="Raleway Medium"/>
                      </a:endParaRPr>
                    </a:p>
                  </a:txBody>
                  <a:tcPr marL="91425" marR="91425" marT="0" marB="0" anchor="ctr">
                    <a:lnL w="19050" cap="flat" cmpd="sng">
                      <a:solidFill>
                        <a:schemeClr val="lt1"/>
                      </a:solidFill>
                      <a:prstDash val="solid"/>
                      <a:round/>
                      <a:headEnd type="none" w="sm" len="sm"/>
                      <a:tailEnd type="none" w="sm" len="sm"/>
                    </a:lnL>
                    <a:lnR w="19050" cap="flat" cmpd="sng" algn="ctr">
                      <a:solidFill>
                        <a:schemeClr val="lt1"/>
                      </a:solidFill>
                      <a:prstDash val="solid"/>
                      <a:round/>
                      <a:headEnd type="none" w="sm" len="sm"/>
                      <a:tailEnd type="none" w="sm" len="sm"/>
                    </a:lnR>
                    <a:lnT w="19050" cap="flat" cmpd="sng" algn="ctr">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chemeClr val="lt2"/>
                    </a:solidFill>
                  </a:tcPr>
                </a:tc>
                <a:tc>
                  <a:txBody>
                    <a:bodyPr/>
                    <a:lstStyle/>
                    <a:p>
                      <a:pPr marL="0" lvl="0" indent="0" algn="l" rtl="0">
                        <a:spcBef>
                          <a:spcPts val="0"/>
                        </a:spcBef>
                        <a:spcAft>
                          <a:spcPts val="0"/>
                        </a:spcAft>
                        <a:buNone/>
                      </a:pPr>
                      <a:r>
                        <a:rPr lang="en-US" sz="1000" b="1" i="0" u="sng" dirty="0">
                          <a:solidFill>
                            <a:schemeClr val="lt1"/>
                          </a:solidFill>
                          <a:latin typeface="Raleway Medium"/>
                          <a:ea typeface="Raleway Medium"/>
                          <a:cs typeface="Raleway Medium"/>
                          <a:sym typeface="Raleway Medium"/>
                        </a:rPr>
                        <a:t>Gantt Chart and Network diagram</a:t>
                      </a:r>
                      <a:endParaRPr sz="1000" b="1" i="0" u="sng" dirty="0">
                        <a:solidFill>
                          <a:schemeClr val="lt1"/>
                        </a:solidFill>
                        <a:latin typeface="Raleway Medium"/>
                        <a:ea typeface="Raleway Medium"/>
                        <a:cs typeface="Raleway Medium"/>
                        <a:sym typeface="Raleway Medium"/>
                      </a:endParaRPr>
                    </a:p>
                  </a:txBody>
                  <a:tcPr marL="91425" marR="91425" marT="0" marB="0" anchor="ctr">
                    <a:lnL w="19050" cap="flat" cmpd="sng" algn="ctr">
                      <a:solidFill>
                        <a:schemeClr val="lt1"/>
                      </a:solidFill>
                      <a:prstDash val="solid"/>
                      <a:round/>
                      <a:headEnd type="none" w="sm" len="sm"/>
                      <a:tailEnd type="none" w="sm" len="sm"/>
                    </a:lnL>
                    <a:lnR w="19050" cap="flat" cmpd="sng" algn="ctr">
                      <a:solidFill>
                        <a:schemeClr val="lt1"/>
                      </a:solidFill>
                      <a:prstDash val="solid"/>
                      <a:round/>
                      <a:headEnd type="none" w="sm" len="sm"/>
                      <a:tailEnd type="none" w="sm" len="sm"/>
                    </a:lnR>
                    <a:lnT w="19050" cap="flat" cmpd="sng" algn="ctr">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chemeClr val="lt2"/>
                    </a:solidFill>
                  </a:tcPr>
                </a:tc>
                <a:extLst>
                  <a:ext uri="{0D108BD9-81ED-4DB2-BD59-A6C34878D82A}">
                    <a16:rowId xmlns:a16="http://schemas.microsoft.com/office/drawing/2014/main" val="714146510"/>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Google Shape;319;p36"/>
          <p:cNvSpPr txBox="1">
            <a:spLocks noGrp="1"/>
          </p:cNvSpPr>
          <p:nvPr>
            <p:ph type="title"/>
          </p:nvPr>
        </p:nvSpPr>
        <p:spPr>
          <a:xfrm>
            <a:off x="713225" y="845825"/>
            <a:ext cx="4294800" cy="46198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Introduction</a:t>
            </a:r>
            <a:endParaRPr dirty="0"/>
          </a:p>
        </p:txBody>
      </p:sp>
      <p:sp>
        <p:nvSpPr>
          <p:cNvPr id="320" name="Google Shape;320;p36"/>
          <p:cNvSpPr txBox="1">
            <a:spLocks noGrp="1"/>
          </p:cNvSpPr>
          <p:nvPr>
            <p:ph type="subTitle" idx="1"/>
          </p:nvPr>
        </p:nvSpPr>
        <p:spPr>
          <a:xfrm>
            <a:off x="627321" y="1201479"/>
            <a:ext cx="4380704" cy="3237896"/>
          </a:xfrm>
          <a:prstGeom prst="rect">
            <a:avLst/>
          </a:prstGeom>
        </p:spPr>
        <p:txBody>
          <a:bodyPr spcFirstLastPara="1" wrap="square" lIns="91425" tIns="91425" rIns="91425" bIns="91425" anchor="t" anchorCtr="0">
            <a:noAutofit/>
          </a:bodyPr>
          <a:lstStyle/>
          <a:p>
            <a:pPr lvl="0"/>
            <a:r>
              <a:rPr lang="en-US" sz="1400" dirty="0"/>
              <a:t>The Proposal Body advocates integrating food vans into the university campus and will offer deluxe cuisine to suit the parties and events needs of all students during their dining experience</a:t>
            </a:r>
          </a:p>
          <a:p>
            <a:pPr lvl="0"/>
            <a:r>
              <a:rPr lang="en-US" sz="1400" dirty="0"/>
              <a:t>The service is structured around the mixed and dynamic appetite of our student, faculty, and staff population.</a:t>
            </a:r>
          </a:p>
          <a:p>
            <a:pPr lvl="0"/>
            <a:r>
              <a:rPr lang="en-US" sz="1400" dirty="0"/>
              <a:t>As both food trucks and street vendors are the sources of diverse foods, they will let one encounter a wide variety of cuisines from different parts of the world and special dietary meals.</a:t>
            </a:r>
          </a:p>
          <a:p>
            <a:endParaRPr lang="en-US" sz="1600" dirty="0"/>
          </a:p>
        </p:txBody>
      </p:sp>
      <p:pic>
        <p:nvPicPr>
          <p:cNvPr id="6" name="Picture 5">
            <a:extLst>
              <a:ext uri="{FF2B5EF4-FFF2-40B4-BE49-F238E27FC236}">
                <a16:creationId xmlns:a16="http://schemas.microsoft.com/office/drawing/2014/main" id="{37C925FC-F3AA-4CE3-82E5-F486764B85F6}"/>
              </a:ext>
            </a:extLst>
          </p:cNvPr>
          <p:cNvPicPr>
            <a:picLocks noChangeAspect="1"/>
          </p:cNvPicPr>
          <p:nvPr/>
        </p:nvPicPr>
        <p:blipFill>
          <a:blip r:embed="rId3"/>
          <a:stretch>
            <a:fillRect/>
          </a:stretch>
        </p:blipFill>
        <p:spPr>
          <a:xfrm>
            <a:off x="5262532" y="1254643"/>
            <a:ext cx="3590170" cy="2509284"/>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5" name="Google Shape;335;p38"/>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p>
            <a:pPr lvl="0"/>
            <a:r>
              <a:rPr lang="en-US" dirty="0"/>
              <a:t>Sequence of events</a:t>
            </a:r>
            <a:endParaRPr dirty="0"/>
          </a:p>
        </p:txBody>
      </p:sp>
      <p:pic>
        <p:nvPicPr>
          <p:cNvPr id="3" name="Picture 2">
            <a:extLst>
              <a:ext uri="{FF2B5EF4-FFF2-40B4-BE49-F238E27FC236}">
                <a16:creationId xmlns:a16="http://schemas.microsoft.com/office/drawing/2014/main" id="{FE9AF997-27E1-43F8-90FB-C43E8F0A7DE3}"/>
              </a:ext>
            </a:extLst>
          </p:cNvPr>
          <p:cNvPicPr>
            <a:picLocks noChangeAspect="1"/>
          </p:cNvPicPr>
          <p:nvPr/>
        </p:nvPicPr>
        <p:blipFill>
          <a:blip r:embed="rId3"/>
          <a:stretch>
            <a:fillRect/>
          </a:stretch>
        </p:blipFill>
        <p:spPr>
          <a:xfrm>
            <a:off x="1410253" y="1254640"/>
            <a:ext cx="5671030" cy="3200401"/>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7" name="Google Shape;357;p39"/>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p>
            <a:pPr lvl="0"/>
            <a:r>
              <a:rPr lang="en-US" dirty="0"/>
              <a:t>Project Justification</a:t>
            </a:r>
            <a:endParaRPr dirty="0"/>
          </a:p>
        </p:txBody>
      </p:sp>
      <p:sp>
        <p:nvSpPr>
          <p:cNvPr id="358" name="Google Shape;358;p39"/>
          <p:cNvSpPr txBox="1">
            <a:spLocks noGrp="1"/>
          </p:cNvSpPr>
          <p:nvPr>
            <p:ph type="subTitle" idx="4"/>
          </p:nvPr>
        </p:nvSpPr>
        <p:spPr>
          <a:xfrm>
            <a:off x="713217" y="2162261"/>
            <a:ext cx="2369700" cy="708300"/>
          </a:xfrm>
          <a:prstGeom prst="rect">
            <a:avLst/>
          </a:prstGeom>
        </p:spPr>
        <p:txBody>
          <a:bodyPr spcFirstLastPara="1" wrap="square" lIns="91425" tIns="91425" rIns="91425" bIns="91425" anchor="b" anchorCtr="0">
            <a:noAutofit/>
          </a:bodyPr>
          <a:lstStyle/>
          <a:p>
            <a:pPr marL="0" lvl="0" indent="0"/>
            <a:r>
              <a:rPr lang="en-US" b="1" dirty="0"/>
              <a:t>Convenience</a:t>
            </a:r>
            <a:r>
              <a:rPr lang="en-US" dirty="0"/>
              <a:t>:</a:t>
            </a:r>
            <a:endParaRPr dirty="0"/>
          </a:p>
        </p:txBody>
      </p:sp>
      <p:sp>
        <p:nvSpPr>
          <p:cNvPr id="359" name="Google Shape;359;p39"/>
          <p:cNvSpPr txBox="1">
            <a:spLocks noGrp="1"/>
          </p:cNvSpPr>
          <p:nvPr>
            <p:ph type="subTitle" idx="5"/>
          </p:nvPr>
        </p:nvSpPr>
        <p:spPr>
          <a:xfrm>
            <a:off x="3231357" y="2202125"/>
            <a:ext cx="2369700" cy="708300"/>
          </a:xfrm>
          <a:prstGeom prst="rect">
            <a:avLst/>
          </a:prstGeom>
        </p:spPr>
        <p:txBody>
          <a:bodyPr spcFirstLastPara="1" wrap="square" lIns="91425" tIns="91425" rIns="91425" bIns="91425" anchor="b" anchorCtr="0">
            <a:noAutofit/>
          </a:bodyPr>
          <a:lstStyle/>
          <a:p>
            <a:pPr marL="0" lvl="0" indent="0"/>
            <a:r>
              <a:rPr lang="en-US" b="1" dirty="0"/>
              <a:t>Accessibility</a:t>
            </a:r>
            <a:endParaRPr dirty="0"/>
          </a:p>
        </p:txBody>
      </p:sp>
      <p:sp>
        <p:nvSpPr>
          <p:cNvPr id="360" name="Google Shape;360;p39"/>
          <p:cNvSpPr txBox="1">
            <a:spLocks noGrp="1"/>
          </p:cNvSpPr>
          <p:nvPr>
            <p:ph type="subTitle" idx="1"/>
          </p:nvPr>
        </p:nvSpPr>
        <p:spPr>
          <a:xfrm>
            <a:off x="713225" y="2785400"/>
            <a:ext cx="2369700" cy="1818600"/>
          </a:xfrm>
          <a:prstGeom prst="rect">
            <a:avLst/>
          </a:prstGeom>
        </p:spPr>
        <p:txBody>
          <a:bodyPr spcFirstLastPara="1" wrap="square" lIns="91425" tIns="91425" rIns="91425" bIns="91425" anchor="t" anchorCtr="0">
            <a:noAutofit/>
          </a:bodyPr>
          <a:lstStyle/>
          <a:p>
            <a:pPr marL="0" indent="0"/>
            <a:r>
              <a:rPr lang="en-US" dirty="0"/>
              <a:t>The food van and menu station situated on campus serve as an onsite dining option which takes less time for campus workers to fetch other food items as they are all there.</a:t>
            </a:r>
          </a:p>
          <a:p>
            <a:pPr marL="0" lvl="0" indent="0" algn="l" rtl="0">
              <a:spcBef>
                <a:spcPts val="0"/>
              </a:spcBef>
              <a:spcAft>
                <a:spcPts val="0"/>
              </a:spcAft>
              <a:buNone/>
            </a:pPr>
            <a:endParaRPr dirty="0"/>
          </a:p>
        </p:txBody>
      </p:sp>
      <p:sp>
        <p:nvSpPr>
          <p:cNvPr id="361" name="Google Shape;361;p39"/>
          <p:cNvSpPr txBox="1">
            <a:spLocks noGrp="1"/>
          </p:cNvSpPr>
          <p:nvPr>
            <p:ph type="subTitle" idx="2"/>
          </p:nvPr>
        </p:nvSpPr>
        <p:spPr>
          <a:xfrm>
            <a:off x="3231361" y="2785400"/>
            <a:ext cx="2369700" cy="1818600"/>
          </a:xfrm>
          <a:prstGeom prst="rect">
            <a:avLst/>
          </a:prstGeom>
        </p:spPr>
        <p:txBody>
          <a:bodyPr spcFirstLastPara="1" wrap="square" lIns="91425" tIns="91425" rIns="91425" bIns="91425" anchor="t" anchorCtr="0">
            <a:noAutofit/>
          </a:bodyPr>
          <a:lstStyle/>
          <a:p>
            <a:pPr marL="0" indent="0"/>
            <a:r>
              <a:rPr lang="en-US" dirty="0"/>
              <a:t>The humble food van provides various locations within the university community, which helps us to make sure that we all have the opportunity to enjoy quality food options.</a:t>
            </a:r>
          </a:p>
          <a:p>
            <a:pPr marL="0" lvl="0" indent="0" algn="l" rtl="0">
              <a:spcBef>
                <a:spcPts val="0"/>
              </a:spcBef>
              <a:spcAft>
                <a:spcPts val="0"/>
              </a:spcAft>
              <a:buNone/>
            </a:pPr>
            <a:endParaRPr dirty="0"/>
          </a:p>
        </p:txBody>
      </p:sp>
      <p:sp>
        <p:nvSpPr>
          <p:cNvPr id="362" name="Google Shape;362;p39"/>
          <p:cNvSpPr txBox="1">
            <a:spLocks noGrp="1"/>
          </p:cNvSpPr>
          <p:nvPr>
            <p:ph type="subTitle" idx="3"/>
          </p:nvPr>
        </p:nvSpPr>
        <p:spPr>
          <a:xfrm>
            <a:off x="5749496" y="2785400"/>
            <a:ext cx="2369700" cy="1818600"/>
          </a:xfrm>
          <a:prstGeom prst="rect">
            <a:avLst/>
          </a:prstGeom>
        </p:spPr>
        <p:txBody>
          <a:bodyPr spcFirstLastPara="1" wrap="square" lIns="91425" tIns="91425" rIns="91425" bIns="91425" anchor="t" anchorCtr="0">
            <a:noAutofit/>
          </a:bodyPr>
          <a:lstStyle/>
          <a:p>
            <a:pPr marL="0" indent="0"/>
            <a:r>
              <a:rPr lang="en-US" dirty="0"/>
              <a:t>Distinguished from the station restaurants, the van is nimble enough to be transferred to different locations bringing the food to students, especially during changeable occasions and events on campus.</a:t>
            </a:r>
          </a:p>
          <a:p>
            <a:pPr marL="0" lvl="0" indent="0" algn="l" rtl="0">
              <a:spcBef>
                <a:spcPts val="0"/>
              </a:spcBef>
              <a:spcAft>
                <a:spcPts val="0"/>
              </a:spcAft>
              <a:buNone/>
            </a:pPr>
            <a:endParaRPr dirty="0"/>
          </a:p>
        </p:txBody>
      </p:sp>
      <p:sp>
        <p:nvSpPr>
          <p:cNvPr id="363" name="Google Shape;363;p39"/>
          <p:cNvSpPr txBox="1">
            <a:spLocks noGrp="1"/>
          </p:cNvSpPr>
          <p:nvPr>
            <p:ph type="subTitle" idx="6"/>
          </p:nvPr>
        </p:nvSpPr>
        <p:spPr>
          <a:xfrm>
            <a:off x="5749488" y="2202125"/>
            <a:ext cx="2369700" cy="708300"/>
          </a:xfrm>
          <a:prstGeom prst="rect">
            <a:avLst/>
          </a:prstGeom>
        </p:spPr>
        <p:txBody>
          <a:bodyPr spcFirstLastPara="1" wrap="square" lIns="91425" tIns="91425" rIns="91425" bIns="91425" anchor="b" anchorCtr="0">
            <a:noAutofit/>
          </a:bodyPr>
          <a:lstStyle/>
          <a:p>
            <a:pPr marL="0" lvl="0" indent="0"/>
            <a:r>
              <a:rPr lang="en-US" b="1" dirty="0"/>
              <a:t>Flexibility</a:t>
            </a:r>
            <a:endParaRPr lang="en-US" dirty="0"/>
          </a:p>
        </p:txBody>
      </p:sp>
      <p:sp>
        <p:nvSpPr>
          <p:cNvPr id="364" name="Google Shape;364;p39"/>
          <p:cNvSpPr/>
          <p:nvPr/>
        </p:nvSpPr>
        <p:spPr>
          <a:xfrm>
            <a:off x="789425" y="1416978"/>
            <a:ext cx="559200" cy="5727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aleway Medium"/>
              <a:ea typeface="Raleway Medium"/>
              <a:cs typeface="Raleway Medium"/>
              <a:sym typeface="Raleway Medium"/>
            </a:endParaRPr>
          </a:p>
        </p:txBody>
      </p:sp>
      <p:sp>
        <p:nvSpPr>
          <p:cNvPr id="365" name="Google Shape;365;p39"/>
          <p:cNvSpPr/>
          <p:nvPr/>
        </p:nvSpPr>
        <p:spPr>
          <a:xfrm>
            <a:off x="3307575" y="1417036"/>
            <a:ext cx="559200" cy="5727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aleway Medium"/>
              <a:ea typeface="Raleway Medium"/>
              <a:cs typeface="Raleway Medium"/>
              <a:sym typeface="Raleway Medium"/>
            </a:endParaRPr>
          </a:p>
        </p:txBody>
      </p:sp>
      <p:sp>
        <p:nvSpPr>
          <p:cNvPr id="366" name="Google Shape;366;p39"/>
          <p:cNvSpPr/>
          <p:nvPr/>
        </p:nvSpPr>
        <p:spPr>
          <a:xfrm>
            <a:off x="5901900" y="1417036"/>
            <a:ext cx="559200" cy="5727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aleway Medium"/>
              <a:ea typeface="Raleway Medium"/>
              <a:cs typeface="Raleway Medium"/>
              <a:sym typeface="Raleway Medium"/>
            </a:endParaRPr>
          </a:p>
        </p:txBody>
      </p:sp>
      <p:grpSp>
        <p:nvGrpSpPr>
          <p:cNvPr id="367" name="Google Shape;367;p39"/>
          <p:cNvGrpSpPr/>
          <p:nvPr/>
        </p:nvGrpSpPr>
        <p:grpSpPr>
          <a:xfrm>
            <a:off x="6030621" y="1549007"/>
            <a:ext cx="302000" cy="308822"/>
            <a:chOff x="8044647" y="3963895"/>
            <a:chExt cx="370689" cy="379063"/>
          </a:xfrm>
        </p:grpSpPr>
        <p:sp>
          <p:nvSpPr>
            <p:cNvPr id="368" name="Google Shape;368;p39"/>
            <p:cNvSpPr/>
            <p:nvPr/>
          </p:nvSpPr>
          <p:spPr>
            <a:xfrm>
              <a:off x="8307171" y="4030774"/>
              <a:ext cx="89199" cy="89227"/>
            </a:xfrm>
            <a:custGeom>
              <a:avLst/>
              <a:gdLst/>
              <a:ahLst/>
              <a:cxnLst/>
              <a:rect l="l" t="t" r="r" b="b"/>
              <a:pathLst>
                <a:path w="3217" h="3218" extrusionOk="0">
                  <a:moveTo>
                    <a:pt x="1609" y="1"/>
                  </a:moveTo>
                  <a:cubicBezTo>
                    <a:pt x="721" y="1"/>
                    <a:pt x="1" y="721"/>
                    <a:pt x="1" y="1609"/>
                  </a:cubicBezTo>
                  <a:cubicBezTo>
                    <a:pt x="1" y="2497"/>
                    <a:pt x="721" y="3218"/>
                    <a:pt x="1609" y="3218"/>
                  </a:cubicBezTo>
                  <a:cubicBezTo>
                    <a:pt x="2498" y="3218"/>
                    <a:pt x="3216" y="2497"/>
                    <a:pt x="3216" y="1609"/>
                  </a:cubicBezTo>
                  <a:cubicBezTo>
                    <a:pt x="3216" y="721"/>
                    <a:pt x="2498" y="1"/>
                    <a:pt x="16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9"/>
            <p:cNvSpPr/>
            <p:nvPr/>
          </p:nvSpPr>
          <p:spPr>
            <a:xfrm>
              <a:off x="8044647" y="4205679"/>
              <a:ext cx="257588" cy="137279"/>
            </a:xfrm>
            <a:custGeom>
              <a:avLst/>
              <a:gdLst/>
              <a:ahLst/>
              <a:cxnLst/>
              <a:rect l="l" t="t" r="r" b="b"/>
              <a:pathLst>
                <a:path w="9290" h="4951" extrusionOk="0">
                  <a:moveTo>
                    <a:pt x="7039" y="1"/>
                  </a:moveTo>
                  <a:cubicBezTo>
                    <a:pt x="6608" y="331"/>
                    <a:pt x="6364" y="555"/>
                    <a:pt x="5850" y="555"/>
                  </a:cubicBezTo>
                  <a:cubicBezTo>
                    <a:pt x="5140" y="555"/>
                    <a:pt x="5031" y="125"/>
                    <a:pt x="4645" y="125"/>
                  </a:cubicBezTo>
                  <a:cubicBezTo>
                    <a:pt x="4261" y="125"/>
                    <a:pt x="4148" y="555"/>
                    <a:pt x="3438" y="555"/>
                  </a:cubicBezTo>
                  <a:cubicBezTo>
                    <a:pt x="2963" y="555"/>
                    <a:pt x="2740" y="378"/>
                    <a:pt x="2246" y="7"/>
                  </a:cubicBezTo>
                  <a:lnTo>
                    <a:pt x="1" y="4951"/>
                  </a:lnTo>
                  <a:lnTo>
                    <a:pt x="9289" y="4951"/>
                  </a:lnTo>
                  <a:lnTo>
                    <a:pt x="703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9"/>
            <p:cNvSpPr/>
            <p:nvPr/>
          </p:nvSpPr>
          <p:spPr>
            <a:xfrm>
              <a:off x="8116516" y="3963895"/>
              <a:ext cx="157631" cy="234852"/>
            </a:xfrm>
            <a:custGeom>
              <a:avLst/>
              <a:gdLst/>
              <a:ahLst/>
              <a:cxnLst/>
              <a:rect l="l" t="t" r="r" b="b"/>
              <a:pathLst>
                <a:path w="5685" h="8470" extrusionOk="0">
                  <a:moveTo>
                    <a:pt x="1653" y="1"/>
                  </a:moveTo>
                  <a:lnTo>
                    <a:pt x="1653" y="4423"/>
                  </a:lnTo>
                  <a:lnTo>
                    <a:pt x="0" y="7982"/>
                  </a:lnTo>
                  <a:lnTo>
                    <a:pt x="389" y="8268"/>
                  </a:lnTo>
                  <a:cubicBezTo>
                    <a:pt x="582" y="8397"/>
                    <a:pt x="636" y="8470"/>
                    <a:pt x="849" y="8470"/>
                  </a:cubicBezTo>
                  <a:cubicBezTo>
                    <a:pt x="1238" y="8470"/>
                    <a:pt x="1340" y="8042"/>
                    <a:pt x="2054" y="8042"/>
                  </a:cubicBezTo>
                  <a:cubicBezTo>
                    <a:pt x="2770" y="8042"/>
                    <a:pt x="2870" y="8470"/>
                    <a:pt x="3260" y="8470"/>
                  </a:cubicBezTo>
                  <a:cubicBezTo>
                    <a:pt x="3441" y="8470"/>
                    <a:pt x="3492" y="8455"/>
                    <a:pt x="4103" y="7971"/>
                  </a:cubicBezTo>
                  <a:lnTo>
                    <a:pt x="2453" y="4423"/>
                  </a:lnTo>
                  <a:lnTo>
                    <a:pt x="2456" y="3204"/>
                  </a:lnTo>
                  <a:lnTo>
                    <a:pt x="5685" y="3204"/>
                  </a:lnTo>
                  <a:lnTo>
                    <a:pt x="568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9"/>
            <p:cNvSpPr/>
            <p:nvPr/>
          </p:nvSpPr>
          <p:spPr>
            <a:xfrm>
              <a:off x="8248943" y="4108023"/>
              <a:ext cx="104034" cy="134284"/>
            </a:xfrm>
            <a:custGeom>
              <a:avLst/>
              <a:gdLst/>
              <a:ahLst/>
              <a:cxnLst/>
              <a:rect l="l" t="t" r="r" b="b"/>
              <a:pathLst>
                <a:path w="3752" h="4843" extrusionOk="0">
                  <a:moveTo>
                    <a:pt x="1300" y="1"/>
                  </a:moveTo>
                  <a:lnTo>
                    <a:pt x="0" y="2293"/>
                  </a:lnTo>
                  <a:lnTo>
                    <a:pt x="1061" y="4623"/>
                  </a:lnTo>
                  <a:cubicBezTo>
                    <a:pt x="1240" y="4490"/>
                    <a:pt x="1456" y="4412"/>
                    <a:pt x="1687" y="4412"/>
                  </a:cubicBezTo>
                  <a:cubicBezTo>
                    <a:pt x="1938" y="4412"/>
                    <a:pt x="2206" y="4505"/>
                    <a:pt x="2462" y="4724"/>
                  </a:cubicBezTo>
                  <a:cubicBezTo>
                    <a:pt x="2574" y="4820"/>
                    <a:pt x="2605" y="4842"/>
                    <a:pt x="2704" y="4842"/>
                  </a:cubicBezTo>
                  <a:cubicBezTo>
                    <a:pt x="2961" y="4842"/>
                    <a:pt x="3075" y="4414"/>
                    <a:pt x="3709" y="4414"/>
                  </a:cubicBezTo>
                  <a:lnTo>
                    <a:pt x="3752" y="4414"/>
                  </a:lnTo>
                  <a:lnTo>
                    <a:pt x="130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9"/>
            <p:cNvSpPr/>
            <p:nvPr/>
          </p:nvSpPr>
          <p:spPr>
            <a:xfrm>
              <a:off x="8287872" y="4252982"/>
              <a:ext cx="127463" cy="89948"/>
            </a:xfrm>
            <a:custGeom>
              <a:avLst/>
              <a:gdLst/>
              <a:ahLst/>
              <a:cxnLst/>
              <a:rect l="l" t="t" r="r" b="b"/>
              <a:pathLst>
                <a:path w="4597" h="3244" extrusionOk="0">
                  <a:moveTo>
                    <a:pt x="2316" y="0"/>
                  </a:moveTo>
                  <a:cubicBezTo>
                    <a:pt x="2207" y="0"/>
                    <a:pt x="2182" y="18"/>
                    <a:pt x="2063" y="120"/>
                  </a:cubicBezTo>
                  <a:cubicBezTo>
                    <a:pt x="1918" y="242"/>
                    <a:pt x="1699" y="429"/>
                    <a:pt x="1300" y="429"/>
                  </a:cubicBezTo>
                  <a:cubicBezTo>
                    <a:pt x="666" y="429"/>
                    <a:pt x="568" y="10"/>
                    <a:pt x="313" y="10"/>
                  </a:cubicBezTo>
                  <a:cubicBezTo>
                    <a:pt x="232" y="10"/>
                    <a:pt x="135" y="52"/>
                    <a:pt x="0" y="163"/>
                  </a:cubicBezTo>
                  <a:lnTo>
                    <a:pt x="1401" y="3243"/>
                  </a:lnTo>
                  <a:lnTo>
                    <a:pt x="4596" y="3243"/>
                  </a:lnTo>
                  <a:lnTo>
                    <a:pt x="2795" y="1"/>
                  </a:lnTo>
                  <a:cubicBezTo>
                    <a:pt x="2712" y="4"/>
                    <a:pt x="2642" y="5"/>
                    <a:pt x="2583" y="5"/>
                  </a:cubicBezTo>
                  <a:cubicBezTo>
                    <a:pt x="2454" y="5"/>
                    <a:pt x="2374" y="0"/>
                    <a:pt x="231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3" name="Google Shape;373;p39"/>
          <p:cNvGrpSpPr/>
          <p:nvPr/>
        </p:nvGrpSpPr>
        <p:grpSpPr>
          <a:xfrm>
            <a:off x="3430067" y="1549032"/>
            <a:ext cx="314266" cy="308755"/>
            <a:chOff x="1536337" y="3367504"/>
            <a:chExt cx="385745" cy="378979"/>
          </a:xfrm>
        </p:grpSpPr>
        <p:sp>
          <p:nvSpPr>
            <p:cNvPr id="374" name="Google Shape;374;p39"/>
            <p:cNvSpPr/>
            <p:nvPr/>
          </p:nvSpPr>
          <p:spPr>
            <a:xfrm>
              <a:off x="1608844" y="3568501"/>
              <a:ext cx="105475" cy="105475"/>
            </a:xfrm>
            <a:custGeom>
              <a:avLst/>
              <a:gdLst/>
              <a:ahLst/>
              <a:cxnLst/>
              <a:rect l="l" t="t" r="r" b="b"/>
              <a:pathLst>
                <a:path w="3804" h="3804" extrusionOk="0">
                  <a:moveTo>
                    <a:pt x="940" y="1"/>
                  </a:moveTo>
                  <a:lnTo>
                    <a:pt x="0" y="940"/>
                  </a:lnTo>
                  <a:lnTo>
                    <a:pt x="2864" y="3803"/>
                  </a:lnTo>
                  <a:lnTo>
                    <a:pt x="3803" y="2864"/>
                  </a:lnTo>
                  <a:lnTo>
                    <a:pt x="94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9"/>
            <p:cNvSpPr/>
            <p:nvPr/>
          </p:nvSpPr>
          <p:spPr>
            <a:xfrm>
              <a:off x="1614390" y="3401886"/>
              <a:ext cx="83488" cy="73395"/>
            </a:xfrm>
            <a:custGeom>
              <a:avLst/>
              <a:gdLst/>
              <a:ahLst/>
              <a:cxnLst/>
              <a:rect l="l" t="t" r="r" b="b"/>
              <a:pathLst>
                <a:path w="3011" h="2647" extrusionOk="0">
                  <a:moveTo>
                    <a:pt x="1596" y="1"/>
                  </a:moveTo>
                  <a:lnTo>
                    <a:pt x="1" y="1596"/>
                  </a:lnTo>
                  <a:lnTo>
                    <a:pt x="1053" y="2647"/>
                  </a:lnTo>
                  <a:lnTo>
                    <a:pt x="2337" y="1098"/>
                  </a:lnTo>
                  <a:cubicBezTo>
                    <a:pt x="2547" y="836"/>
                    <a:pt x="2772" y="588"/>
                    <a:pt x="3010" y="356"/>
                  </a:cubicBezTo>
                  <a:lnTo>
                    <a:pt x="159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9"/>
            <p:cNvSpPr/>
            <p:nvPr/>
          </p:nvSpPr>
          <p:spPr>
            <a:xfrm>
              <a:off x="1807623" y="3585026"/>
              <a:ext cx="73339" cy="83432"/>
            </a:xfrm>
            <a:custGeom>
              <a:avLst/>
              <a:gdLst/>
              <a:ahLst/>
              <a:cxnLst/>
              <a:rect l="l" t="t" r="r" b="b"/>
              <a:pathLst>
                <a:path w="2645" h="3009" extrusionOk="0">
                  <a:moveTo>
                    <a:pt x="2291" y="1"/>
                  </a:moveTo>
                  <a:cubicBezTo>
                    <a:pt x="2057" y="239"/>
                    <a:pt x="1810" y="464"/>
                    <a:pt x="1547" y="674"/>
                  </a:cubicBezTo>
                  <a:lnTo>
                    <a:pt x="0" y="1958"/>
                  </a:lnTo>
                  <a:lnTo>
                    <a:pt x="1051" y="3009"/>
                  </a:lnTo>
                  <a:lnTo>
                    <a:pt x="2645" y="1415"/>
                  </a:lnTo>
                  <a:lnTo>
                    <a:pt x="22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9"/>
            <p:cNvSpPr/>
            <p:nvPr/>
          </p:nvSpPr>
          <p:spPr>
            <a:xfrm>
              <a:off x="1536337" y="3610425"/>
              <a:ext cx="72535" cy="72535"/>
            </a:xfrm>
            <a:custGeom>
              <a:avLst/>
              <a:gdLst/>
              <a:ahLst/>
              <a:cxnLst/>
              <a:rect l="l" t="t" r="r" b="b"/>
              <a:pathLst>
                <a:path w="2616" h="2616" extrusionOk="0">
                  <a:moveTo>
                    <a:pt x="2043" y="1"/>
                  </a:moveTo>
                  <a:lnTo>
                    <a:pt x="0" y="2043"/>
                  </a:lnTo>
                  <a:lnTo>
                    <a:pt x="573" y="2616"/>
                  </a:lnTo>
                  <a:lnTo>
                    <a:pt x="2615" y="573"/>
                  </a:lnTo>
                  <a:lnTo>
                    <a:pt x="20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9"/>
            <p:cNvSpPr/>
            <p:nvPr/>
          </p:nvSpPr>
          <p:spPr>
            <a:xfrm>
              <a:off x="1552225" y="3642173"/>
              <a:ext cx="88395" cy="88423"/>
            </a:xfrm>
            <a:custGeom>
              <a:avLst/>
              <a:gdLst/>
              <a:ahLst/>
              <a:cxnLst/>
              <a:rect l="l" t="t" r="r" b="b"/>
              <a:pathLst>
                <a:path w="3188" h="3189" extrusionOk="0">
                  <a:moveTo>
                    <a:pt x="2615" y="1"/>
                  </a:moveTo>
                  <a:lnTo>
                    <a:pt x="0" y="2616"/>
                  </a:lnTo>
                  <a:lnTo>
                    <a:pt x="573" y="3189"/>
                  </a:lnTo>
                  <a:lnTo>
                    <a:pt x="3188" y="574"/>
                  </a:lnTo>
                  <a:lnTo>
                    <a:pt x="261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9"/>
            <p:cNvSpPr/>
            <p:nvPr/>
          </p:nvSpPr>
          <p:spPr>
            <a:xfrm>
              <a:off x="1599861" y="3673949"/>
              <a:ext cx="72535" cy="72535"/>
            </a:xfrm>
            <a:custGeom>
              <a:avLst/>
              <a:gdLst/>
              <a:ahLst/>
              <a:cxnLst/>
              <a:rect l="l" t="t" r="r" b="b"/>
              <a:pathLst>
                <a:path w="2616" h="2616" extrusionOk="0">
                  <a:moveTo>
                    <a:pt x="2043" y="0"/>
                  </a:moveTo>
                  <a:lnTo>
                    <a:pt x="0" y="2043"/>
                  </a:lnTo>
                  <a:lnTo>
                    <a:pt x="573" y="2615"/>
                  </a:lnTo>
                  <a:lnTo>
                    <a:pt x="2615" y="573"/>
                  </a:lnTo>
                  <a:lnTo>
                    <a:pt x="204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9"/>
            <p:cNvSpPr/>
            <p:nvPr/>
          </p:nvSpPr>
          <p:spPr>
            <a:xfrm>
              <a:off x="1748231" y="3487176"/>
              <a:ext cx="49327" cy="44974"/>
            </a:xfrm>
            <a:custGeom>
              <a:avLst/>
              <a:gdLst/>
              <a:ahLst/>
              <a:cxnLst/>
              <a:rect l="l" t="t" r="r" b="b"/>
              <a:pathLst>
                <a:path w="1779" h="1622" extrusionOk="0">
                  <a:moveTo>
                    <a:pt x="890" y="0"/>
                  </a:moveTo>
                  <a:cubicBezTo>
                    <a:pt x="682" y="0"/>
                    <a:pt x="475" y="80"/>
                    <a:pt x="316" y="238"/>
                  </a:cubicBezTo>
                  <a:cubicBezTo>
                    <a:pt x="1" y="555"/>
                    <a:pt x="1" y="1067"/>
                    <a:pt x="316" y="1384"/>
                  </a:cubicBezTo>
                  <a:cubicBezTo>
                    <a:pt x="475" y="1542"/>
                    <a:pt x="682" y="1621"/>
                    <a:pt x="890" y="1621"/>
                  </a:cubicBezTo>
                  <a:cubicBezTo>
                    <a:pt x="1097" y="1621"/>
                    <a:pt x="1304" y="1542"/>
                    <a:pt x="1463" y="1384"/>
                  </a:cubicBezTo>
                  <a:cubicBezTo>
                    <a:pt x="1778" y="1068"/>
                    <a:pt x="1778" y="554"/>
                    <a:pt x="1463" y="238"/>
                  </a:cubicBezTo>
                  <a:cubicBezTo>
                    <a:pt x="1304" y="80"/>
                    <a:pt x="1097" y="0"/>
                    <a:pt x="89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9"/>
            <p:cNvSpPr/>
            <p:nvPr/>
          </p:nvSpPr>
          <p:spPr>
            <a:xfrm>
              <a:off x="1811422" y="3367504"/>
              <a:ext cx="110660" cy="103729"/>
            </a:xfrm>
            <a:custGeom>
              <a:avLst/>
              <a:gdLst/>
              <a:ahLst/>
              <a:cxnLst/>
              <a:rect l="l" t="t" r="r" b="b"/>
              <a:pathLst>
                <a:path w="3991" h="3741" extrusionOk="0">
                  <a:moveTo>
                    <a:pt x="1786" y="0"/>
                  </a:moveTo>
                  <a:cubicBezTo>
                    <a:pt x="1268" y="0"/>
                    <a:pt x="661" y="53"/>
                    <a:pt x="1" y="212"/>
                  </a:cubicBezTo>
                  <a:lnTo>
                    <a:pt x="3529" y="3740"/>
                  </a:lnTo>
                  <a:cubicBezTo>
                    <a:pt x="3990" y="1824"/>
                    <a:pt x="3556" y="364"/>
                    <a:pt x="3540" y="201"/>
                  </a:cubicBezTo>
                  <a:cubicBezTo>
                    <a:pt x="3433" y="190"/>
                    <a:pt x="2769" y="0"/>
                    <a:pt x="17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9"/>
            <p:cNvSpPr/>
            <p:nvPr/>
          </p:nvSpPr>
          <p:spPr>
            <a:xfrm>
              <a:off x="1627477" y="3380841"/>
              <a:ext cx="274336" cy="274336"/>
            </a:xfrm>
            <a:custGeom>
              <a:avLst/>
              <a:gdLst/>
              <a:ahLst/>
              <a:cxnLst/>
              <a:rect l="l" t="t" r="r" b="b"/>
              <a:pathLst>
                <a:path w="9894" h="9894" extrusionOk="0">
                  <a:moveTo>
                    <a:pt x="5259" y="3025"/>
                  </a:moveTo>
                  <a:cubicBezTo>
                    <a:pt x="5674" y="3025"/>
                    <a:pt x="6088" y="3183"/>
                    <a:pt x="6405" y="3500"/>
                  </a:cubicBezTo>
                  <a:cubicBezTo>
                    <a:pt x="7036" y="4132"/>
                    <a:pt x="7036" y="5160"/>
                    <a:pt x="6405" y="5791"/>
                  </a:cubicBezTo>
                  <a:cubicBezTo>
                    <a:pt x="6088" y="6108"/>
                    <a:pt x="5674" y="6266"/>
                    <a:pt x="5259" y="6266"/>
                  </a:cubicBezTo>
                  <a:cubicBezTo>
                    <a:pt x="4845" y="6266"/>
                    <a:pt x="4430" y="6108"/>
                    <a:pt x="4113" y="5791"/>
                  </a:cubicBezTo>
                  <a:cubicBezTo>
                    <a:pt x="3480" y="5159"/>
                    <a:pt x="3480" y="4133"/>
                    <a:pt x="4113" y="3500"/>
                  </a:cubicBezTo>
                  <a:cubicBezTo>
                    <a:pt x="4430" y="3183"/>
                    <a:pt x="4845" y="3025"/>
                    <a:pt x="5259" y="3025"/>
                  </a:cubicBezTo>
                  <a:close/>
                  <a:moveTo>
                    <a:pt x="5757" y="0"/>
                  </a:moveTo>
                  <a:cubicBezTo>
                    <a:pt x="4472" y="481"/>
                    <a:pt x="3342" y="1299"/>
                    <a:pt x="2484" y="2370"/>
                  </a:cubicBezTo>
                  <a:lnTo>
                    <a:pt x="1" y="5362"/>
                  </a:lnTo>
                  <a:lnTo>
                    <a:pt x="4531" y="9893"/>
                  </a:lnTo>
                  <a:lnTo>
                    <a:pt x="7524" y="7410"/>
                  </a:lnTo>
                  <a:cubicBezTo>
                    <a:pt x="8595" y="6552"/>
                    <a:pt x="9413" y="5422"/>
                    <a:pt x="9894" y="4136"/>
                  </a:cubicBezTo>
                  <a:lnTo>
                    <a:pt x="575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3" name="Google Shape;383;p39"/>
          <p:cNvGrpSpPr/>
          <p:nvPr/>
        </p:nvGrpSpPr>
        <p:grpSpPr>
          <a:xfrm>
            <a:off x="930207" y="1548955"/>
            <a:ext cx="277751" cy="308860"/>
            <a:chOff x="720012" y="1557287"/>
            <a:chExt cx="340882" cy="379063"/>
          </a:xfrm>
        </p:grpSpPr>
        <p:sp>
          <p:nvSpPr>
            <p:cNvPr id="384" name="Google Shape;384;p39"/>
            <p:cNvSpPr/>
            <p:nvPr/>
          </p:nvSpPr>
          <p:spPr>
            <a:xfrm>
              <a:off x="812705" y="1813821"/>
              <a:ext cx="156217" cy="66990"/>
            </a:xfrm>
            <a:custGeom>
              <a:avLst/>
              <a:gdLst/>
              <a:ahLst/>
              <a:cxnLst/>
              <a:rect l="l" t="t" r="r" b="b"/>
              <a:pathLst>
                <a:path w="5634" h="2416" extrusionOk="0">
                  <a:moveTo>
                    <a:pt x="1134" y="1"/>
                  </a:moveTo>
                  <a:lnTo>
                    <a:pt x="805" y="1615"/>
                  </a:lnTo>
                  <a:lnTo>
                    <a:pt x="0" y="1615"/>
                  </a:lnTo>
                  <a:lnTo>
                    <a:pt x="0" y="2416"/>
                  </a:lnTo>
                  <a:lnTo>
                    <a:pt x="5634" y="2416"/>
                  </a:lnTo>
                  <a:lnTo>
                    <a:pt x="5634" y="1615"/>
                  </a:lnTo>
                  <a:lnTo>
                    <a:pt x="4829" y="1615"/>
                  </a:lnTo>
                  <a:lnTo>
                    <a:pt x="4502" y="1"/>
                  </a:lnTo>
                  <a:cubicBezTo>
                    <a:pt x="3973" y="276"/>
                    <a:pt x="3396" y="414"/>
                    <a:pt x="2818" y="414"/>
                  </a:cubicBezTo>
                  <a:cubicBezTo>
                    <a:pt x="2240" y="414"/>
                    <a:pt x="1662" y="276"/>
                    <a:pt x="113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9"/>
            <p:cNvSpPr/>
            <p:nvPr/>
          </p:nvSpPr>
          <p:spPr>
            <a:xfrm>
              <a:off x="779487" y="1902993"/>
              <a:ext cx="222097" cy="33356"/>
            </a:xfrm>
            <a:custGeom>
              <a:avLst/>
              <a:gdLst/>
              <a:ahLst/>
              <a:cxnLst/>
              <a:rect l="l" t="t" r="r" b="b"/>
              <a:pathLst>
                <a:path w="8010" h="1203" extrusionOk="0">
                  <a:moveTo>
                    <a:pt x="401" y="0"/>
                  </a:moveTo>
                  <a:lnTo>
                    <a:pt x="0" y="1202"/>
                  </a:lnTo>
                  <a:lnTo>
                    <a:pt x="8009" y="1202"/>
                  </a:lnTo>
                  <a:lnTo>
                    <a:pt x="760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9"/>
            <p:cNvSpPr/>
            <p:nvPr/>
          </p:nvSpPr>
          <p:spPr>
            <a:xfrm>
              <a:off x="868243" y="1668779"/>
              <a:ext cx="44614" cy="44614"/>
            </a:xfrm>
            <a:custGeom>
              <a:avLst/>
              <a:gdLst/>
              <a:ahLst/>
              <a:cxnLst/>
              <a:rect l="l" t="t" r="r" b="b"/>
              <a:pathLst>
                <a:path w="1609" h="1609" extrusionOk="0">
                  <a:moveTo>
                    <a:pt x="804" y="0"/>
                  </a:moveTo>
                  <a:cubicBezTo>
                    <a:pt x="360" y="0"/>
                    <a:pt x="0" y="361"/>
                    <a:pt x="0" y="804"/>
                  </a:cubicBezTo>
                  <a:cubicBezTo>
                    <a:pt x="0" y="1248"/>
                    <a:pt x="360" y="1609"/>
                    <a:pt x="804" y="1609"/>
                  </a:cubicBezTo>
                  <a:cubicBezTo>
                    <a:pt x="1248" y="1609"/>
                    <a:pt x="1609" y="1248"/>
                    <a:pt x="1609" y="804"/>
                  </a:cubicBezTo>
                  <a:cubicBezTo>
                    <a:pt x="1609" y="361"/>
                    <a:pt x="1248" y="0"/>
                    <a:pt x="80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9"/>
            <p:cNvSpPr/>
            <p:nvPr/>
          </p:nvSpPr>
          <p:spPr>
            <a:xfrm>
              <a:off x="790495" y="1623916"/>
              <a:ext cx="200636" cy="178399"/>
            </a:xfrm>
            <a:custGeom>
              <a:avLst/>
              <a:gdLst/>
              <a:ahLst/>
              <a:cxnLst/>
              <a:rect l="l" t="t" r="r" b="b"/>
              <a:pathLst>
                <a:path w="7236" h="6434" extrusionOk="0">
                  <a:moveTo>
                    <a:pt x="3608" y="815"/>
                  </a:moveTo>
                  <a:cubicBezTo>
                    <a:pt x="4495" y="815"/>
                    <a:pt x="5216" y="1536"/>
                    <a:pt x="5216" y="2423"/>
                  </a:cubicBezTo>
                  <a:cubicBezTo>
                    <a:pt x="5216" y="3310"/>
                    <a:pt x="4495" y="4030"/>
                    <a:pt x="3608" y="4030"/>
                  </a:cubicBezTo>
                  <a:cubicBezTo>
                    <a:pt x="2721" y="4030"/>
                    <a:pt x="1999" y="3310"/>
                    <a:pt x="1999" y="2423"/>
                  </a:cubicBezTo>
                  <a:cubicBezTo>
                    <a:pt x="1999" y="1536"/>
                    <a:pt x="2721" y="815"/>
                    <a:pt x="3608" y="815"/>
                  </a:cubicBezTo>
                  <a:close/>
                  <a:moveTo>
                    <a:pt x="1" y="1"/>
                  </a:moveTo>
                  <a:lnTo>
                    <a:pt x="1" y="2815"/>
                  </a:lnTo>
                  <a:cubicBezTo>
                    <a:pt x="1" y="4817"/>
                    <a:pt x="1624" y="6433"/>
                    <a:pt x="3618" y="6433"/>
                  </a:cubicBezTo>
                  <a:cubicBezTo>
                    <a:pt x="5614" y="6433"/>
                    <a:pt x="7235" y="4815"/>
                    <a:pt x="7235" y="2815"/>
                  </a:cubicBezTo>
                  <a:lnTo>
                    <a:pt x="72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9"/>
            <p:cNvSpPr/>
            <p:nvPr/>
          </p:nvSpPr>
          <p:spPr>
            <a:xfrm>
              <a:off x="790495" y="1557287"/>
              <a:ext cx="200636" cy="44475"/>
            </a:xfrm>
            <a:custGeom>
              <a:avLst/>
              <a:gdLst/>
              <a:ahLst/>
              <a:cxnLst/>
              <a:rect l="l" t="t" r="r" b="b"/>
              <a:pathLst>
                <a:path w="7236" h="1604" extrusionOk="0">
                  <a:moveTo>
                    <a:pt x="1" y="1"/>
                  </a:moveTo>
                  <a:lnTo>
                    <a:pt x="1" y="1603"/>
                  </a:lnTo>
                  <a:lnTo>
                    <a:pt x="7235" y="1603"/>
                  </a:lnTo>
                  <a:cubicBezTo>
                    <a:pt x="7235" y="1127"/>
                    <a:pt x="7235" y="487"/>
                    <a:pt x="72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9"/>
            <p:cNvSpPr/>
            <p:nvPr/>
          </p:nvSpPr>
          <p:spPr>
            <a:xfrm>
              <a:off x="1013341" y="1579496"/>
              <a:ext cx="47553" cy="117925"/>
            </a:xfrm>
            <a:custGeom>
              <a:avLst/>
              <a:gdLst/>
              <a:ahLst/>
              <a:cxnLst/>
              <a:rect l="l" t="t" r="r" b="b"/>
              <a:pathLst>
                <a:path w="1715" h="4253" extrusionOk="0">
                  <a:moveTo>
                    <a:pt x="1714" y="0"/>
                  </a:moveTo>
                  <a:lnTo>
                    <a:pt x="0" y="2"/>
                  </a:lnTo>
                  <a:lnTo>
                    <a:pt x="0" y="802"/>
                  </a:lnTo>
                  <a:lnTo>
                    <a:pt x="689" y="802"/>
                  </a:lnTo>
                  <a:lnTo>
                    <a:pt x="56" y="3330"/>
                  </a:lnTo>
                  <a:lnTo>
                    <a:pt x="0" y="3357"/>
                  </a:lnTo>
                  <a:lnTo>
                    <a:pt x="0" y="4253"/>
                  </a:lnTo>
                  <a:lnTo>
                    <a:pt x="744" y="3880"/>
                  </a:lnTo>
                  <a:lnTo>
                    <a:pt x="171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9"/>
            <p:cNvSpPr/>
            <p:nvPr/>
          </p:nvSpPr>
          <p:spPr>
            <a:xfrm>
              <a:off x="720012" y="1579524"/>
              <a:ext cx="47580" cy="117897"/>
            </a:xfrm>
            <a:custGeom>
              <a:avLst/>
              <a:gdLst/>
              <a:ahLst/>
              <a:cxnLst/>
              <a:rect l="l" t="t" r="r" b="b"/>
              <a:pathLst>
                <a:path w="1716" h="4252" extrusionOk="0">
                  <a:moveTo>
                    <a:pt x="1" y="1"/>
                  </a:moveTo>
                  <a:lnTo>
                    <a:pt x="971" y="3879"/>
                  </a:lnTo>
                  <a:lnTo>
                    <a:pt x="1716" y="4252"/>
                  </a:lnTo>
                  <a:lnTo>
                    <a:pt x="1716" y="3356"/>
                  </a:lnTo>
                  <a:lnTo>
                    <a:pt x="1659" y="3329"/>
                  </a:lnTo>
                  <a:lnTo>
                    <a:pt x="1026" y="801"/>
                  </a:lnTo>
                  <a:lnTo>
                    <a:pt x="1716" y="801"/>
                  </a:lnTo>
                  <a:lnTo>
                    <a:pt x="171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94"/>
        <p:cNvGrpSpPr/>
        <p:nvPr/>
      </p:nvGrpSpPr>
      <p:grpSpPr>
        <a:xfrm>
          <a:off x="0" y="0"/>
          <a:ext cx="0" cy="0"/>
          <a:chOff x="0" y="0"/>
          <a:chExt cx="0" cy="0"/>
        </a:xfrm>
      </p:grpSpPr>
      <p:sp>
        <p:nvSpPr>
          <p:cNvPr id="395" name="Google Shape;395;p40"/>
          <p:cNvSpPr txBox="1">
            <a:spLocks noGrp="1"/>
          </p:cNvSpPr>
          <p:nvPr>
            <p:ph type="subTitle" idx="6"/>
          </p:nvPr>
        </p:nvSpPr>
        <p:spPr>
          <a:xfrm>
            <a:off x="713225" y="3075275"/>
            <a:ext cx="3286200" cy="404700"/>
          </a:xfrm>
          <a:prstGeom prst="rect">
            <a:avLst/>
          </a:prstGeom>
        </p:spPr>
        <p:txBody>
          <a:bodyPr spcFirstLastPara="1" wrap="square" lIns="91425" tIns="91425" rIns="91425" bIns="91425" anchor="b" anchorCtr="0">
            <a:noAutofit/>
          </a:bodyPr>
          <a:lstStyle/>
          <a:p>
            <a:pPr marL="0" lvl="0" indent="0"/>
            <a:r>
              <a:rPr lang="en-US" b="1" dirty="0"/>
              <a:t>Community Engagement</a:t>
            </a:r>
            <a:r>
              <a:rPr lang="en-US" dirty="0"/>
              <a:t>:</a:t>
            </a:r>
            <a:endParaRPr dirty="0"/>
          </a:p>
        </p:txBody>
      </p:sp>
      <p:sp>
        <p:nvSpPr>
          <p:cNvPr id="396" name="Google Shape;396;p40"/>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Product Justification</a:t>
            </a:r>
            <a:endParaRPr dirty="0"/>
          </a:p>
        </p:txBody>
      </p:sp>
      <p:sp>
        <p:nvSpPr>
          <p:cNvPr id="397" name="Google Shape;397;p40"/>
          <p:cNvSpPr txBox="1">
            <a:spLocks noGrp="1"/>
          </p:cNvSpPr>
          <p:nvPr>
            <p:ph type="subTitle" idx="1"/>
          </p:nvPr>
        </p:nvSpPr>
        <p:spPr>
          <a:xfrm>
            <a:off x="713225" y="1659425"/>
            <a:ext cx="3286200" cy="1207800"/>
          </a:xfrm>
          <a:prstGeom prst="rect">
            <a:avLst/>
          </a:prstGeom>
        </p:spPr>
        <p:txBody>
          <a:bodyPr spcFirstLastPara="1" wrap="square" lIns="91425" tIns="91425" rIns="91425" bIns="91425" anchor="t" anchorCtr="0">
            <a:noAutofit/>
          </a:bodyPr>
          <a:lstStyle/>
          <a:p>
            <a:pPr marL="0" indent="0"/>
            <a:r>
              <a:rPr lang="en-US" dirty="0"/>
              <a:t>The food van on the university campus operates with a varied menu; which has various types of dishes including vegan and non-vegan food options. Hence they can satisfy almost anyone's taste</a:t>
            </a:r>
          </a:p>
          <a:p>
            <a:pPr marL="0" lvl="0" indent="0"/>
            <a:endParaRPr dirty="0"/>
          </a:p>
        </p:txBody>
      </p:sp>
      <p:sp>
        <p:nvSpPr>
          <p:cNvPr id="399" name="Google Shape;399;p40"/>
          <p:cNvSpPr txBox="1">
            <a:spLocks noGrp="1"/>
          </p:cNvSpPr>
          <p:nvPr>
            <p:ph type="subTitle" idx="3"/>
          </p:nvPr>
        </p:nvSpPr>
        <p:spPr>
          <a:xfrm>
            <a:off x="713225" y="3396200"/>
            <a:ext cx="3286200" cy="1207800"/>
          </a:xfrm>
          <a:prstGeom prst="rect">
            <a:avLst/>
          </a:prstGeom>
        </p:spPr>
        <p:txBody>
          <a:bodyPr spcFirstLastPara="1" wrap="square" lIns="91425" tIns="91425" rIns="91425" bIns="91425" anchor="t" anchorCtr="0">
            <a:noAutofit/>
          </a:bodyPr>
          <a:lstStyle/>
          <a:p>
            <a:pPr marL="0" indent="0"/>
            <a:r>
              <a:rPr lang="en-US" dirty="0"/>
              <a:t>The food van on campus, in addition to being a source of delicious fare, becomes a meeting point where individuals communicate with one another, share food, and develop a sense of belonging.</a:t>
            </a:r>
          </a:p>
          <a:p>
            <a:pPr marL="0" lvl="0" indent="0" algn="l" rtl="0">
              <a:spcBef>
                <a:spcPts val="0"/>
              </a:spcBef>
              <a:spcAft>
                <a:spcPts val="0"/>
              </a:spcAft>
              <a:buNone/>
            </a:pPr>
            <a:endParaRPr dirty="0"/>
          </a:p>
        </p:txBody>
      </p:sp>
      <p:sp>
        <p:nvSpPr>
          <p:cNvPr id="401" name="Google Shape;401;p40"/>
          <p:cNvSpPr txBox="1">
            <a:spLocks noGrp="1"/>
          </p:cNvSpPr>
          <p:nvPr>
            <p:ph type="subTitle" idx="5"/>
          </p:nvPr>
        </p:nvSpPr>
        <p:spPr>
          <a:xfrm>
            <a:off x="713225" y="1338474"/>
            <a:ext cx="3286200" cy="612775"/>
          </a:xfrm>
          <a:prstGeom prst="rect">
            <a:avLst/>
          </a:prstGeom>
        </p:spPr>
        <p:txBody>
          <a:bodyPr spcFirstLastPara="1" wrap="square" lIns="91425" tIns="91425" rIns="91425" bIns="91425" anchor="b" anchorCtr="0">
            <a:noAutofit/>
          </a:bodyPr>
          <a:lstStyle/>
          <a:p>
            <a:pPr marL="0" indent="0"/>
            <a:r>
              <a:rPr lang="en-US" b="1" dirty="0"/>
              <a:t>Variety</a:t>
            </a:r>
            <a:r>
              <a:rPr lang="en-US" dirty="0"/>
              <a:t>:</a:t>
            </a:r>
          </a:p>
          <a:p>
            <a:pPr marL="0" lvl="0" indent="0" algn="l" rtl="0">
              <a:spcBef>
                <a:spcPts val="0"/>
              </a:spcBef>
              <a:spcAft>
                <a:spcPts val="0"/>
              </a:spcAft>
              <a:buNone/>
            </a:pPr>
            <a:endParaRPr lang="en-US" dirty="0"/>
          </a:p>
        </p:txBody>
      </p:sp>
      <p:pic>
        <p:nvPicPr>
          <p:cNvPr id="17" name="Picture 4" descr="Fast food stall hi-res stock photography and images - Alamy">
            <a:extLst>
              <a:ext uri="{FF2B5EF4-FFF2-40B4-BE49-F238E27FC236}">
                <a16:creationId xmlns:a16="http://schemas.microsoft.com/office/drawing/2014/main" id="{7C8F1300-449E-43F0-87B1-ECD3A90C480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20001" y="671766"/>
            <a:ext cx="3465211" cy="1843625"/>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CF3228BC-6C7E-4D09-BF5D-B4CF8FA1B548}"/>
              </a:ext>
            </a:extLst>
          </p:cNvPr>
          <p:cNvPicPr>
            <a:picLocks noChangeAspect="1"/>
          </p:cNvPicPr>
          <p:nvPr/>
        </p:nvPicPr>
        <p:blipFill>
          <a:blip r:embed="rId4"/>
          <a:stretch>
            <a:fillRect/>
          </a:stretch>
        </p:blipFill>
        <p:spPr>
          <a:xfrm>
            <a:off x="5220001" y="2734290"/>
            <a:ext cx="3590170" cy="2114157"/>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408" name="Google Shape;408;p41"/>
          <p:cNvSpPr txBox="1">
            <a:spLocks noGrp="1"/>
          </p:cNvSpPr>
          <p:nvPr>
            <p:ph type="title"/>
          </p:nvPr>
        </p:nvSpPr>
        <p:spPr>
          <a:xfrm>
            <a:off x="730633" y="539500"/>
            <a:ext cx="7704000" cy="572700"/>
          </a:xfrm>
          <a:prstGeom prst="rect">
            <a:avLst/>
          </a:prstGeom>
        </p:spPr>
        <p:txBody>
          <a:bodyPr spcFirstLastPara="1" wrap="square" lIns="91425" tIns="91425" rIns="91425" bIns="91425" anchor="t" anchorCtr="0">
            <a:noAutofit/>
          </a:bodyPr>
          <a:lstStyle/>
          <a:p>
            <a:pPr lvl="0"/>
            <a:r>
              <a:rPr lang="en-US" dirty="0"/>
              <a:t>Options</a:t>
            </a:r>
            <a:endParaRPr dirty="0"/>
          </a:p>
        </p:txBody>
      </p:sp>
      <p:sp>
        <p:nvSpPr>
          <p:cNvPr id="409" name="Google Shape;409;p41"/>
          <p:cNvSpPr txBox="1">
            <a:spLocks noGrp="1"/>
          </p:cNvSpPr>
          <p:nvPr>
            <p:ph type="subTitle" idx="1"/>
          </p:nvPr>
        </p:nvSpPr>
        <p:spPr>
          <a:xfrm>
            <a:off x="560700" y="1637414"/>
            <a:ext cx="3693800" cy="2615609"/>
          </a:xfrm>
          <a:prstGeom prst="rect">
            <a:avLst/>
          </a:prstGeom>
        </p:spPr>
        <p:txBody>
          <a:bodyPr spcFirstLastPara="1" wrap="square" lIns="91425" tIns="91425" rIns="91425" bIns="91425" anchor="t" anchorCtr="0">
            <a:noAutofit/>
          </a:bodyPr>
          <a:lstStyle/>
          <a:p>
            <a:pPr marL="0" indent="0"/>
            <a:r>
              <a:rPr lang="en-US" dirty="0"/>
              <a:t>Offer a rest to people, supporting them in having a reliable eating spot.</a:t>
            </a:r>
            <a:br>
              <a:rPr lang="en-US" dirty="0"/>
            </a:br>
            <a:br>
              <a:rPr lang="en-US" dirty="0"/>
            </a:br>
            <a:r>
              <a:rPr lang="en-US" dirty="0"/>
              <a:t>Constant supply of the right eating options</a:t>
            </a:r>
            <a:br>
              <a:rPr lang="en-US" dirty="0"/>
            </a:br>
            <a:br>
              <a:rPr lang="en-US" dirty="0"/>
            </a:br>
            <a:r>
              <a:rPr lang="en-US" dirty="0"/>
              <a:t>Accessible specifically for students, faculty, and staff is especially convenient due to its location.</a:t>
            </a:r>
            <a:br>
              <a:rPr lang="en-US" dirty="0"/>
            </a:br>
            <a:br>
              <a:rPr lang="en-US" dirty="0"/>
            </a:br>
            <a:r>
              <a:rPr lang="en-US" dirty="0"/>
              <a:t>this gives them peace of mind in knowing where to access the food vendor.</a:t>
            </a:r>
            <a:br>
              <a:rPr lang="en-US" dirty="0"/>
            </a:br>
            <a:br>
              <a:rPr lang="en-US" dirty="0"/>
            </a:br>
            <a:r>
              <a:rPr lang="en-US" dirty="0"/>
              <a:t>Combines easiness of management, and operations in one.</a:t>
            </a:r>
            <a:br>
              <a:rPr lang="en-US" dirty="0"/>
            </a:br>
            <a:br>
              <a:rPr lang="en-US" dirty="0"/>
            </a:br>
            <a:r>
              <a:rPr lang="en-US" dirty="0"/>
              <a:t>Fixed dining complexes and delimited space to eat.</a:t>
            </a:r>
          </a:p>
          <a:p>
            <a:pPr marL="0" lvl="0" indent="0" rtl="0">
              <a:spcBef>
                <a:spcPts val="0"/>
              </a:spcBef>
              <a:spcAft>
                <a:spcPts val="0"/>
              </a:spcAft>
              <a:buNone/>
            </a:pPr>
            <a:endParaRPr dirty="0"/>
          </a:p>
        </p:txBody>
      </p:sp>
      <p:sp>
        <p:nvSpPr>
          <p:cNvPr id="413" name="Google Shape;413;p41"/>
          <p:cNvSpPr txBox="1">
            <a:spLocks noGrp="1"/>
          </p:cNvSpPr>
          <p:nvPr>
            <p:ph type="subTitle" idx="7"/>
          </p:nvPr>
        </p:nvSpPr>
        <p:spPr>
          <a:xfrm>
            <a:off x="713100" y="1307112"/>
            <a:ext cx="2233500" cy="686914"/>
          </a:xfrm>
          <a:prstGeom prst="rect">
            <a:avLst/>
          </a:prstGeom>
        </p:spPr>
        <p:txBody>
          <a:bodyPr spcFirstLastPara="1" wrap="square" lIns="91425" tIns="91425" rIns="91425" bIns="91425" anchor="b" anchorCtr="0">
            <a:noAutofit/>
          </a:bodyPr>
          <a:lstStyle/>
          <a:p>
            <a:pPr marL="0" indent="0"/>
            <a:r>
              <a:rPr lang="en-US" b="1" dirty="0"/>
              <a:t>Static Food Point</a:t>
            </a:r>
          </a:p>
          <a:p>
            <a:pPr marL="0" lvl="0" indent="0" algn="l" rtl="0">
              <a:spcBef>
                <a:spcPts val="0"/>
              </a:spcBef>
              <a:spcAft>
                <a:spcPts val="0"/>
              </a:spcAft>
              <a:buNone/>
            </a:pPr>
            <a:endParaRPr dirty="0"/>
          </a:p>
        </p:txBody>
      </p:sp>
      <p:sp>
        <p:nvSpPr>
          <p:cNvPr id="415" name="Google Shape;415;p41"/>
          <p:cNvSpPr txBox="1">
            <a:spLocks noGrp="1"/>
          </p:cNvSpPr>
          <p:nvPr>
            <p:ph type="subTitle" idx="9"/>
          </p:nvPr>
        </p:nvSpPr>
        <p:spPr>
          <a:xfrm>
            <a:off x="5081851" y="1307112"/>
            <a:ext cx="2648013" cy="40473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Desi Food on Wheels</a:t>
            </a:r>
            <a:endParaRPr dirty="0"/>
          </a:p>
        </p:txBody>
      </p:sp>
      <p:sp>
        <p:nvSpPr>
          <p:cNvPr id="416" name="Google Shape;416;p41"/>
          <p:cNvSpPr txBox="1">
            <a:spLocks noGrp="1"/>
          </p:cNvSpPr>
          <p:nvPr>
            <p:ph type="subTitle" idx="5"/>
          </p:nvPr>
        </p:nvSpPr>
        <p:spPr>
          <a:xfrm>
            <a:off x="4889502" y="1711842"/>
            <a:ext cx="4076698" cy="2695057"/>
          </a:xfrm>
          <a:prstGeom prst="rect">
            <a:avLst/>
          </a:prstGeom>
        </p:spPr>
        <p:txBody>
          <a:bodyPr spcFirstLastPara="1" wrap="square" lIns="91425" tIns="91425" rIns="91425" bIns="91425" anchor="t" anchorCtr="0">
            <a:noAutofit/>
          </a:bodyPr>
          <a:lstStyle/>
          <a:p>
            <a:pPr marL="0" indent="0"/>
            <a:r>
              <a:rPr lang="en-US" dirty="0"/>
              <a:t>Apart from being the centerpiece of the campus, the bridge extends its presence to all corners of the University.</a:t>
            </a:r>
            <a:br>
              <a:rPr lang="en-US" dirty="0"/>
            </a:br>
            <a:br>
              <a:rPr lang="en-US" dirty="0"/>
            </a:br>
            <a:r>
              <a:rPr lang="en-US" dirty="0"/>
              <a:t>Reducing hunger among a growing number of people who often don’t have a place to eat.</a:t>
            </a:r>
            <a:br>
              <a:rPr lang="en-US" dirty="0"/>
            </a:br>
            <a:br>
              <a:rPr lang="en-US" dirty="0"/>
            </a:br>
            <a:r>
              <a:rPr lang="en-US" dirty="0"/>
              <a:t>The whole college, staff, and student population.</a:t>
            </a:r>
            <a:br>
              <a:rPr lang="en-US" dirty="0"/>
            </a:br>
            <a:r>
              <a:rPr lang="en-US" dirty="0"/>
              <a:t>can adjust by the level of demand and flow of the clients.</a:t>
            </a:r>
            <a:br>
              <a:rPr lang="en-US" dirty="0"/>
            </a:br>
            <a:br>
              <a:rPr lang="en-US" dirty="0"/>
            </a:br>
            <a:r>
              <a:rPr lang="en-US" dirty="0"/>
              <a:t>Nurture a new level of connection between people.</a:t>
            </a:r>
            <a:br>
              <a:rPr lang="en-US" dirty="0"/>
            </a:br>
            <a:r>
              <a:rPr lang="en-US" dirty="0"/>
              <a:t>are tested for culinary expertise and community spirit.</a:t>
            </a:r>
            <a:br>
              <a:rPr lang="en-US" dirty="0"/>
            </a:br>
            <a:r>
              <a:rPr lang="en-US" dirty="0"/>
              <a:t>moves around the campus</a:t>
            </a:r>
          </a:p>
          <a:p>
            <a:pPr marL="0" lvl="0" indent="0" algn="l" rtl="0">
              <a:spcBef>
                <a:spcPts val="0"/>
              </a:spcBef>
              <a:spcAft>
                <a:spcPts val="0"/>
              </a:spcAft>
              <a:buNone/>
            </a:pPr>
            <a:endParaRPr dirty="0"/>
          </a:p>
        </p:txBody>
      </p:sp>
      <p:cxnSp>
        <p:nvCxnSpPr>
          <p:cNvPr id="13" name="Straight Connector 12">
            <a:extLst>
              <a:ext uri="{FF2B5EF4-FFF2-40B4-BE49-F238E27FC236}">
                <a16:creationId xmlns:a16="http://schemas.microsoft.com/office/drawing/2014/main" id="{166FAC5A-EE49-448A-ADD3-0E24E030D67D}"/>
              </a:ext>
            </a:extLst>
          </p:cNvPr>
          <p:cNvCxnSpPr>
            <a:cxnSpLocks/>
          </p:cNvCxnSpPr>
          <p:nvPr/>
        </p:nvCxnSpPr>
        <p:spPr>
          <a:xfrm>
            <a:off x="4572000" y="1422400"/>
            <a:ext cx="0" cy="2984499"/>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theme/theme1.xml><?xml version="1.0" encoding="utf-8"?>
<a:theme xmlns:a="http://schemas.openxmlformats.org/drawingml/2006/main" name="Succession Planning Project Proposal by Slidesgo">
  <a:themeElements>
    <a:clrScheme name="Simple Light">
      <a:dk1>
        <a:srgbClr val="0E1D35"/>
      </a:dk1>
      <a:lt1>
        <a:srgbClr val="FAFAFA"/>
      </a:lt1>
      <a:dk2>
        <a:srgbClr val="C3C3C3"/>
      </a:dk2>
      <a:lt2>
        <a:srgbClr val="7C8594"/>
      </a:lt2>
      <a:accent1>
        <a:srgbClr val="2B3B5D"/>
      </a:accent1>
      <a:accent2>
        <a:srgbClr val="15253F"/>
      </a:accent2>
      <a:accent3>
        <a:srgbClr val="FFFFFF"/>
      </a:accent3>
      <a:accent4>
        <a:srgbClr val="FFFFFF"/>
      </a:accent4>
      <a:accent5>
        <a:srgbClr val="FFFFFF"/>
      </a:accent5>
      <a:accent6>
        <a:srgbClr val="FFFFFF"/>
      </a:accent6>
      <a:hlink>
        <a:srgbClr val="0E1D3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E2A47"/>
      </a:dk1>
      <a:lt1>
        <a:srgbClr val="FFFFFF"/>
      </a:lt1>
      <a:dk2>
        <a:srgbClr val="869FB2"/>
      </a:dk2>
      <a:lt2>
        <a:srgbClr val="FFFFFF"/>
      </a:lt2>
      <a:accent1>
        <a:srgbClr val="FFFFFF"/>
      </a:accent1>
      <a:accent2>
        <a:srgbClr val="FFFFFF"/>
      </a:accent2>
      <a:accent3>
        <a:srgbClr val="FFFFFF"/>
      </a:accent3>
      <a:accent4>
        <a:srgbClr val="FFFFFF"/>
      </a:accent4>
      <a:accent5>
        <a:srgbClr val="FFFFFF"/>
      </a:accent5>
      <a:accent6>
        <a:srgbClr val="FFFFFF"/>
      </a:accent6>
      <a:hlink>
        <a:srgbClr val="869FB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1806</Words>
  <Application>Microsoft Office PowerPoint</Application>
  <PresentationFormat>On-screen Show (16:9)</PresentationFormat>
  <Paragraphs>315</Paragraphs>
  <Slides>32</Slides>
  <Notes>32</Notes>
  <HiddenSlides>0</HiddenSlides>
  <MMClips>0</MMClips>
  <ScaleCrop>false</ScaleCrop>
  <HeadingPairs>
    <vt:vector size="6" baseType="variant">
      <vt:variant>
        <vt:lpstr>Fonts Used</vt:lpstr>
      </vt:variant>
      <vt:variant>
        <vt:i4>13</vt:i4>
      </vt:variant>
      <vt:variant>
        <vt:lpstr>Theme</vt:lpstr>
      </vt:variant>
      <vt:variant>
        <vt:i4>2</vt:i4>
      </vt:variant>
      <vt:variant>
        <vt:lpstr>Slide Titles</vt:lpstr>
      </vt:variant>
      <vt:variant>
        <vt:i4>32</vt:i4>
      </vt:variant>
    </vt:vector>
  </HeadingPairs>
  <TitlesOfParts>
    <vt:vector size="47" baseType="lpstr">
      <vt:lpstr>Raleway</vt:lpstr>
      <vt:lpstr>Raleway ExtraBold</vt:lpstr>
      <vt:lpstr>Times New Roman</vt:lpstr>
      <vt:lpstr>PT Sans</vt:lpstr>
      <vt:lpstr>Raleway Medium</vt:lpstr>
      <vt:lpstr>Arial</vt:lpstr>
      <vt:lpstr>Proxima Nova</vt:lpstr>
      <vt:lpstr>Nunito Light</vt:lpstr>
      <vt:lpstr>Proxima Nova Semibold</vt:lpstr>
      <vt:lpstr>Open Sans</vt:lpstr>
      <vt:lpstr>Söhne</vt:lpstr>
      <vt:lpstr>Bahnschrift</vt:lpstr>
      <vt:lpstr>Calibri</vt:lpstr>
      <vt:lpstr>Succession Planning Project Proposal by Slidesgo</vt:lpstr>
      <vt:lpstr>Slidesgo Final Pages</vt:lpstr>
      <vt:lpstr>DESI FOOD ON WHEELS</vt:lpstr>
      <vt:lpstr>Members</vt:lpstr>
      <vt:lpstr>STAKE HOLDERS</vt:lpstr>
      <vt:lpstr>Main Contents of this Presentation</vt:lpstr>
      <vt:lpstr>Introduction</vt:lpstr>
      <vt:lpstr>Sequence of events</vt:lpstr>
      <vt:lpstr>Project Justification</vt:lpstr>
      <vt:lpstr>Product Justification</vt:lpstr>
      <vt:lpstr>Options</vt:lpstr>
      <vt:lpstr>Cost Break Down Details option 1 </vt:lpstr>
      <vt:lpstr>PowerPoint Presentation</vt:lpstr>
      <vt:lpstr>Cash flow option 1 </vt:lpstr>
      <vt:lpstr>PowerPoint Presentation</vt:lpstr>
      <vt:lpstr>Investment appraisal option 1  </vt:lpstr>
      <vt:lpstr>PowerPoint Presentation</vt:lpstr>
      <vt:lpstr>Legislation </vt:lpstr>
      <vt:lpstr>Design: FOOD POINT</vt:lpstr>
      <vt:lpstr>Design: DESI FOOD ON WHEELS</vt:lpstr>
      <vt:lpstr>LOCATION FOR DESI FOOD ON WHEELS </vt:lpstr>
      <vt:lpstr>Sustainability </vt:lpstr>
      <vt:lpstr>Sustainability: Option 1</vt:lpstr>
      <vt:lpstr>Project expenses</vt:lpstr>
      <vt:lpstr>Total Quality Management Plan</vt:lpstr>
      <vt:lpstr>Risk Analysis: Food Point(Static Food Van)</vt:lpstr>
      <vt:lpstr>Risk Analysis:Food Van</vt:lpstr>
      <vt:lpstr>Gantt Chart(Desi Food on Wheels)</vt:lpstr>
      <vt:lpstr>Gantt Chart(Static Food Point)</vt:lpstr>
      <vt:lpstr>Network Diagram</vt:lpstr>
      <vt:lpstr>DESI FOOD ON WHEELS  &gt; FOOD POINT</vt:lpstr>
      <vt:lpstr>Conclusion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modified xsi:type="dcterms:W3CDTF">2024-05-04T20:46:53Z</dcterms:modified>
</cp:coreProperties>
</file>