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2"/>
  </p:notesMasterIdLst>
  <p:sldIdLst>
    <p:sldId id="256" r:id="rId2"/>
    <p:sldId id="311" r:id="rId3"/>
    <p:sldId id="309" r:id="rId4"/>
    <p:sldId id="257" r:id="rId5"/>
    <p:sldId id="260" r:id="rId6"/>
    <p:sldId id="261" r:id="rId7"/>
    <p:sldId id="268" r:id="rId8"/>
    <p:sldId id="275" r:id="rId9"/>
    <p:sldId id="266" r:id="rId10"/>
    <p:sldId id="323" r:id="rId11"/>
    <p:sldId id="321" r:id="rId12"/>
    <p:sldId id="324" r:id="rId13"/>
    <p:sldId id="325" r:id="rId14"/>
    <p:sldId id="326" r:id="rId15"/>
    <p:sldId id="310" r:id="rId16"/>
    <p:sldId id="312" r:id="rId17"/>
    <p:sldId id="313" r:id="rId18"/>
    <p:sldId id="270" r:id="rId19"/>
    <p:sldId id="301" r:id="rId20"/>
    <p:sldId id="271" r:id="rId21"/>
    <p:sldId id="274" r:id="rId22"/>
    <p:sldId id="269" r:id="rId23"/>
    <p:sldId id="314" r:id="rId24"/>
    <p:sldId id="315" r:id="rId25"/>
    <p:sldId id="317" r:id="rId26"/>
    <p:sldId id="304" r:id="rId27"/>
    <p:sldId id="306" r:id="rId28"/>
    <p:sldId id="307" r:id="rId29"/>
    <p:sldId id="320" r:id="rId30"/>
    <p:sldId id="318" r:id="rId31"/>
  </p:sldIdLst>
  <p:sldSz cx="9144000" cy="5143500" type="screen16x9"/>
  <p:notesSz cx="6858000" cy="9144000"/>
  <p:embeddedFontLst>
    <p:embeddedFont>
      <p:font typeface="Bahnschrift" panose="020B0502040204020203" pitchFamily="34" charset="0"/>
      <p:regular r:id="rId33"/>
      <p:bold r:id="rId34"/>
    </p:embeddedFont>
    <p:embeddedFont>
      <p:font typeface="Bebas Neue" panose="020B0604020202020204" charset="0"/>
      <p:regular r:id="rId35"/>
    </p:embeddedFont>
    <p:embeddedFont>
      <p:font typeface="DM Sans" panose="020B0604020202020204" charset="0"/>
      <p:regular r:id="rId36"/>
      <p:bold r:id="rId37"/>
      <p:italic r:id="rId38"/>
      <p:boldItalic r:id="rId39"/>
    </p:embeddedFont>
    <p:embeddedFont>
      <p:font typeface="Montserrat SemiBold" panose="020B0604020202020204" charset="0"/>
      <p:regular r:id="rId40"/>
      <p:bold r:id="rId41"/>
      <p:italic r:id="rId42"/>
      <p:boldItalic r:id="rId43"/>
    </p:embeddedFont>
    <p:embeddedFont>
      <p:font typeface="Open Sans" panose="020B0604020202020204" charset="0"/>
      <p:regular r:id="rId44"/>
      <p:bold r:id="rId45"/>
      <p:italic r:id="rId46"/>
      <p:boldItalic r:id="rId47"/>
    </p:embeddedFont>
    <p:embeddedFont>
      <p:font typeface="Raleway" panose="020B0604020202020204" charset="0"/>
      <p:regular r:id="rId48"/>
      <p:bold r:id="rId49"/>
      <p:italic r:id="rId50"/>
      <p:boldItalic r:id="rId51"/>
    </p:embeddedFont>
    <p:embeddedFont>
      <p:font typeface="Raleway Medium"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E823F0-FD70-4721-BDE3-846685B3B71A}">
  <a:tblStyle styleId="{B7E823F0-FD70-4721-BDE3-846685B3B7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7868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9181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6647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2709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8775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013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1287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dd46dd1d67_2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dd46dd1d67_2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869b490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869b490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107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085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869b490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869b490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8a566a1a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8a566a1a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8661f04b0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8661f04b0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8a566a1a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8a566a1a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301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8a566a1a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8a566a1a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471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600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851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65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972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7249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3"/>
        <p:cNvGrpSpPr/>
        <p:nvPr/>
      </p:nvGrpSpPr>
      <p:grpSpPr>
        <a:xfrm>
          <a:off x="0" y="0"/>
          <a:ext cx="0" cy="0"/>
          <a:chOff x="0" y="0"/>
          <a:chExt cx="0" cy="0"/>
        </a:xfrm>
      </p:grpSpPr>
      <p:sp>
        <p:nvSpPr>
          <p:cNvPr id="8054" name="Google Shape;8054;g2861dab2821_0_17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5" name="Google Shape;8055;g2861dab2821_0_17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1340135a08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1340135a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861940"/>
            <a:ext cx="4246500" cy="2688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8800">
                <a:latin typeface="Montserrat SemiBold"/>
                <a:ea typeface="Montserrat SemiBold"/>
                <a:cs typeface="Montserrat SemiBold"/>
                <a:sym typeface="Montserrat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805760"/>
            <a:ext cx="46752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rgbClr val="363329"/>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1" name="Google Shape;11;p2"/>
          <p:cNvSpPr>
            <a:spLocks noGrp="1"/>
          </p:cNvSpPr>
          <p:nvPr>
            <p:ph type="pic" idx="2"/>
          </p:nvPr>
        </p:nvSpPr>
        <p:spPr>
          <a:xfrm flipH="1">
            <a:off x="5526900" y="0"/>
            <a:ext cx="3617100" cy="5143500"/>
          </a:xfrm>
          <a:prstGeom prst="round1Rect">
            <a:avLst>
              <a:gd name="adj" fmla="val 50000"/>
            </a:avLst>
          </a:prstGeom>
          <a:noFill/>
          <a:ln>
            <a:noFill/>
          </a:ln>
        </p:spPr>
      </p:sp>
      <p:grpSp>
        <p:nvGrpSpPr>
          <p:cNvPr id="12" name="Google Shape;12;p2"/>
          <p:cNvGrpSpPr/>
          <p:nvPr/>
        </p:nvGrpSpPr>
        <p:grpSpPr>
          <a:xfrm>
            <a:off x="-860800" y="-845900"/>
            <a:ext cx="2141383" cy="6736723"/>
            <a:chOff x="-860800" y="-845900"/>
            <a:chExt cx="2141383" cy="6736723"/>
          </a:xfrm>
        </p:grpSpPr>
        <p:grpSp>
          <p:nvGrpSpPr>
            <p:cNvPr id="13" name="Google Shape;13;p2"/>
            <p:cNvGrpSpPr/>
            <p:nvPr/>
          </p:nvGrpSpPr>
          <p:grpSpPr>
            <a:xfrm>
              <a:off x="-125967" y="4040224"/>
              <a:ext cx="1406549" cy="1850599"/>
              <a:chOff x="6600675" y="1508650"/>
              <a:chExt cx="794975" cy="1045950"/>
            </a:xfrm>
          </p:grpSpPr>
          <p:sp>
            <p:nvSpPr>
              <p:cNvPr id="14" name="Google Shape;14;p2"/>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a:off x="-860800" y="-845900"/>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49"/>
        <p:cNvGrpSpPr/>
        <p:nvPr/>
      </p:nvGrpSpPr>
      <p:grpSpPr>
        <a:xfrm>
          <a:off x="0" y="0"/>
          <a:ext cx="0" cy="0"/>
          <a:chOff x="0" y="0"/>
          <a:chExt cx="0" cy="0"/>
        </a:xfrm>
      </p:grpSpPr>
      <p:grpSp>
        <p:nvGrpSpPr>
          <p:cNvPr id="250" name="Google Shape;250;p26"/>
          <p:cNvGrpSpPr/>
          <p:nvPr/>
        </p:nvGrpSpPr>
        <p:grpSpPr>
          <a:xfrm>
            <a:off x="-860800" y="-845900"/>
            <a:ext cx="10853033" cy="6837917"/>
            <a:chOff x="-860800" y="-845900"/>
            <a:chExt cx="10853033" cy="6837917"/>
          </a:xfrm>
        </p:grpSpPr>
        <p:grpSp>
          <p:nvGrpSpPr>
            <p:cNvPr id="251" name="Google Shape;251;p26"/>
            <p:cNvGrpSpPr/>
            <p:nvPr/>
          </p:nvGrpSpPr>
          <p:grpSpPr>
            <a:xfrm>
              <a:off x="-860800" y="-845900"/>
              <a:ext cx="10853033" cy="6837917"/>
              <a:chOff x="-860800" y="-845900"/>
              <a:chExt cx="10853033" cy="6837917"/>
            </a:xfrm>
          </p:grpSpPr>
          <p:sp>
            <p:nvSpPr>
              <p:cNvPr id="252" name="Google Shape;252;p26"/>
              <p:cNvSpPr/>
              <p:nvPr/>
            </p:nvSpPr>
            <p:spPr>
              <a:xfrm rot="5400000" flipH="1">
                <a:off x="8297833" y="4297617"/>
                <a:ext cx="1694400" cy="1694400"/>
              </a:xfrm>
              <a:prstGeom prst="pie">
                <a:avLst>
                  <a:gd name="adj1" fmla="val 0"/>
                  <a:gd name="adj2" fmla="val 5444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860800" y="-845900"/>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26"/>
            <p:cNvGrpSpPr/>
            <p:nvPr/>
          </p:nvGrpSpPr>
          <p:grpSpPr>
            <a:xfrm flipH="1">
              <a:off x="-860800" y="-845900"/>
              <a:ext cx="10853033" cy="6837917"/>
              <a:chOff x="-860800" y="-845900"/>
              <a:chExt cx="10853033" cy="6837917"/>
            </a:xfrm>
          </p:grpSpPr>
          <p:sp>
            <p:nvSpPr>
              <p:cNvPr id="255" name="Google Shape;255;p26"/>
              <p:cNvSpPr/>
              <p:nvPr/>
            </p:nvSpPr>
            <p:spPr>
              <a:xfrm rot="5400000" flipH="1">
                <a:off x="8297833" y="4297617"/>
                <a:ext cx="1694400" cy="1694400"/>
              </a:xfrm>
              <a:prstGeom prst="pie">
                <a:avLst>
                  <a:gd name="adj1" fmla="val 0"/>
                  <a:gd name="adj2" fmla="val 5444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860800" y="-845900"/>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506650"/>
            <a:ext cx="6651600" cy="15621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449750"/>
            <a:ext cx="3926400" cy="4146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4266555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4"/>
        <p:cNvGrpSpPr/>
        <p:nvPr/>
      </p:nvGrpSpPr>
      <p:grpSpPr>
        <a:xfrm>
          <a:off x="0" y="0"/>
          <a:ext cx="0" cy="0"/>
          <a:chOff x="0" y="0"/>
          <a:chExt cx="0" cy="0"/>
        </a:xfrm>
      </p:grpSpPr>
      <p:sp>
        <p:nvSpPr>
          <p:cNvPr id="75" name="Google Shape;75;p11"/>
          <p:cNvSpPr txBox="1">
            <a:spLocks noGrp="1"/>
          </p:cNvSpPr>
          <p:nvPr>
            <p:ph type="title" hasCustomPrompt="1"/>
          </p:nvPr>
        </p:nvSpPr>
        <p:spPr>
          <a:xfrm>
            <a:off x="2617600" y="2118550"/>
            <a:ext cx="3908700" cy="1017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1"/>
          <p:cNvSpPr txBox="1">
            <a:spLocks noGrp="1"/>
          </p:cNvSpPr>
          <p:nvPr>
            <p:ph type="subTitle" idx="1"/>
          </p:nvPr>
        </p:nvSpPr>
        <p:spPr>
          <a:xfrm>
            <a:off x="2817525" y="3212000"/>
            <a:ext cx="3509100" cy="4173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extLst>
      <p:ext uri="{BB962C8B-B14F-4D97-AF65-F5344CB8AC3E}">
        <p14:creationId xmlns:p14="http://schemas.microsoft.com/office/powerpoint/2010/main" val="2574420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18"/>
        <p:cNvGrpSpPr/>
        <p:nvPr/>
      </p:nvGrpSpPr>
      <p:grpSpPr>
        <a:xfrm>
          <a:off x="0" y="0"/>
          <a:ext cx="0" cy="0"/>
          <a:chOff x="0" y="0"/>
          <a:chExt cx="0" cy="0"/>
        </a:xfrm>
      </p:grpSpPr>
      <p:sp>
        <p:nvSpPr>
          <p:cNvPr id="219" name="Google Shape;219;p2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0" name="Google Shape;220;p24"/>
          <p:cNvGrpSpPr/>
          <p:nvPr/>
        </p:nvGrpSpPr>
        <p:grpSpPr>
          <a:xfrm>
            <a:off x="0" y="0"/>
            <a:ext cx="9145075" cy="5143500"/>
            <a:chOff x="0" y="0"/>
            <a:chExt cx="9145075" cy="5143500"/>
          </a:xfrm>
        </p:grpSpPr>
        <p:sp>
          <p:nvSpPr>
            <p:cNvPr id="221" name="Google Shape;221;p24"/>
            <p:cNvSpPr/>
            <p:nvPr/>
          </p:nvSpPr>
          <p:spPr>
            <a:xfrm rot="10800000" flipH="1">
              <a:off x="0" y="4286400"/>
              <a:ext cx="7143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2" name="Google Shape;222;p24"/>
            <p:cNvSpPr/>
            <p:nvPr/>
          </p:nvSpPr>
          <p:spPr>
            <a:xfrm rot="10800000" flipH="1">
              <a:off x="0" y="3429300"/>
              <a:ext cx="7143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3" name="Google Shape;223;p24"/>
            <p:cNvSpPr/>
            <p:nvPr/>
          </p:nvSpPr>
          <p:spPr>
            <a:xfrm rot="10800000" flipH="1">
              <a:off x="0" y="2572200"/>
              <a:ext cx="7143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4" name="Google Shape;224;p24"/>
            <p:cNvSpPr/>
            <p:nvPr/>
          </p:nvSpPr>
          <p:spPr>
            <a:xfrm rot="10800000" flipH="1">
              <a:off x="8430775" y="0"/>
              <a:ext cx="7143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5" name="Google Shape;225;p24"/>
            <p:cNvSpPr/>
            <p:nvPr/>
          </p:nvSpPr>
          <p:spPr>
            <a:xfrm rot="10800000" flipH="1">
              <a:off x="8430775" y="4286400"/>
              <a:ext cx="7143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26" name="Google Shape;226;p24"/>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extLst>
      <p:ext uri="{BB962C8B-B14F-4D97-AF65-F5344CB8AC3E}">
        <p14:creationId xmlns:p14="http://schemas.microsoft.com/office/powerpoint/2010/main" val="811522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236"/>
        <p:cNvGrpSpPr/>
        <p:nvPr/>
      </p:nvGrpSpPr>
      <p:grpSpPr>
        <a:xfrm>
          <a:off x="0" y="0"/>
          <a:ext cx="0" cy="0"/>
          <a:chOff x="0" y="0"/>
          <a:chExt cx="0" cy="0"/>
        </a:xfrm>
      </p:grpSpPr>
      <p:sp>
        <p:nvSpPr>
          <p:cNvPr id="237" name="Google Shape;237;p2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38" name="Google Shape;238;p26"/>
          <p:cNvGrpSpPr/>
          <p:nvPr/>
        </p:nvGrpSpPr>
        <p:grpSpPr>
          <a:xfrm>
            <a:off x="0" y="3275875"/>
            <a:ext cx="9144000" cy="1863925"/>
            <a:chOff x="0" y="3275875"/>
            <a:chExt cx="9144000" cy="1863925"/>
          </a:xfrm>
        </p:grpSpPr>
        <p:sp>
          <p:nvSpPr>
            <p:cNvPr id="239" name="Google Shape;239;p26"/>
            <p:cNvSpPr/>
            <p:nvPr/>
          </p:nvSpPr>
          <p:spPr>
            <a:xfrm rot="10800000" flipH="1">
              <a:off x="0" y="4282700"/>
              <a:ext cx="7083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40" name="Google Shape;240;p26"/>
            <p:cNvGrpSpPr/>
            <p:nvPr/>
          </p:nvGrpSpPr>
          <p:grpSpPr>
            <a:xfrm>
              <a:off x="8435700" y="3275875"/>
              <a:ext cx="708300" cy="1863925"/>
              <a:chOff x="8435700" y="3275875"/>
              <a:chExt cx="708300" cy="1863925"/>
            </a:xfrm>
          </p:grpSpPr>
          <p:sp>
            <p:nvSpPr>
              <p:cNvPr id="241" name="Google Shape;241;p26"/>
              <p:cNvSpPr/>
              <p:nvPr/>
            </p:nvSpPr>
            <p:spPr>
              <a:xfrm>
                <a:off x="8435700" y="3275875"/>
                <a:ext cx="7083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2" name="Google Shape;242;p26"/>
              <p:cNvSpPr/>
              <p:nvPr/>
            </p:nvSpPr>
            <p:spPr>
              <a:xfrm rot="10800000" flipH="1">
                <a:off x="8435700" y="4282700"/>
                <a:ext cx="7083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3" name="Google Shape;243;p26"/>
              <p:cNvSpPr/>
              <p:nvPr/>
            </p:nvSpPr>
            <p:spPr>
              <a:xfrm rot="10800000" flipH="1">
                <a:off x="8435700" y="3436375"/>
                <a:ext cx="7083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44" name="Google Shape;244;p26"/>
            <p:cNvSpPr/>
            <p:nvPr/>
          </p:nvSpPr>
          <p:spPr>
            <a:xfrm>
              <a:off x="0" y="4132975"/>
              <a:ext cx="7083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45" name="Google Shape;245;p26"/>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extLst>
      <p:ext uri="{BB962C8B-B14F-4D97-AF65-F5344CB8AC3E}">
        <p14:creationId xmlns:p14="http://schemas.microsoft.com/office/powerpoint/2010/main" val="1372080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3718663" y="959100"/>
            <a:ext cx="2872500" cy="105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14"/>
          <p:cNvSpPr txBox="1">
            <a:spLocks noGrp="1"/>
          </p:cNvSpPr>
          <p:nvPr>
            <p:ph type="subTitle" idx="1"/>
          </p:nvPr>
        </p:nvSpPr>
        <p:spPr>
          <a:xfrm>
            <a:off x="3718675" y="2167200"/>
            <a:ext cx="4142400" cy="201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grpSp>
        <p:nvGrpSpPr>
          <p:cNvPr id="102" name="Google Shape;102;p14"/>
          <p:cNvGrpSpPr/>
          <p:nvPr/>
        </p:nvGrpSpPr>
        <p:grpSpPr>
          <a:xfrm>
            <a:off x="0" y="0"/>
            <a:ext cx="9143875" cy="5143500"/>
            <a:chOff x="0" y="0"/>
            <a:chExt cx="9143875" cy="5143500"/>
          </a:xfrm>
        </p:grpSpPr>
        <p:sp>
          <p:nvSpPr>
            <p:cNvPr id="103" name="Google Shape;103;p14"/>
            <p:cNvSpPr/>
            <p:nvPr/>
          </p:nvSpPr>
          <p:spPr>
            <a:xfrm rot="10800000" flipH="1">
              <a:off x="0" y="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4" name="Google Shape;104;p14"/>
            <p:cNvSpPr/>
            <p:nvPr/>
          </p:nvSpPr>
          <p:spPr>
            <a:xfrm rot="10800000" flipH="1">
              <a:off x="8430775" y="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5" name="Google Shape;105;p14"/>
            <p:cNvSpPr/>
            <p:nvPr/>
          </p:nvSpPr>
          <p:spPr>
            <a:xfrm rot="10800000" flipH="1">
              <a:off x="8430775" y="8571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6" name="Google Shape;106;p14"/>
            <p:cNvSpPr/>
            <p:nvPr/>
          </p:nvSpPr>
          <p:spPr>
            <a:xfrm rot="10800000" flipH="1">
              <a:off x="8430775" y="42864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7" name="Google Shape;107;p14"/>
            <p:cNvSpPr/>
            <p:nvPr/>
          </p:nvSpPr>
          <p:spPr>
            <a:xfrm rot="10800000" flipH="1">
              <a:off x="7717675"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8" name="Google Shape;108;p14"/>
            <p:cNvSpPr/>
            <p:nvPr/>
          </p:nvSpPr>
          <p:spPr>
            <a:xfrm rot="10800000" flipH="1">
              <a:off x="0" y="42864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extLst>
      <p:ext uri="{BB962C8B-B14F-4D97-AF65-F5344CB8AC3E}">
        <p14:creationId xmlns:p14="http://schemas.microsoft.com/office/powerpoint/2010/main" val="853876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02" name="Google Shape;202;p22"/>
          <p:cNvGrpSpPr/>
          <p:nvPr/>
        </p:nvGrpSpPr>
        <p:grpSpPr>
          <a:xfrm>
            <a:off x="-100" y="3429300"/>
            <a:ext cx="1433325" cy="1714200"/>
            <a:chOff x="-100" y="3429300"/>
            <a:chExt cx="1433325" cy="1714200"/>
          </a:xfrm>
        </p:grpSpPr>
        <p:sp>
          <p:nvSpPr>
            <p:cNvPr id="203" name="Google Shape;203;p22"/>
            <p:cNvSpPr/>
            <p:nvPr/>
          </p:nvSpPr>
          <p:spPr>
            <a:xfrm>
              <a:off x="720125" y="42864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4" name="Google Shape;204;p22"/>
            <p:cNvSpPr/>
            <p:nvPr/>
          </p:nvSpPr>
          <p:spPr>
            <a:xfrm>
              <a:off x="-100" y="42864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5" name="Google Shape;205;p22"/>
            <p:cNvSpPr/>
            <p:nvPr/>
          </p:nvSpPr>
          <p:spPr>
            <a:xfrm>
              <a:off x="-100" y="34293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06" name="Google Shape;206;p22"/>
          <p:cNvSpPr/>
          <p:nvPr/>
        </p:nvSpPr>
        <p:spPr>
          <a:xfrm>
            <a:off x="713000"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extLst>
      <p:ext uri="{BB962C8B-B14F-4D97-AF65-F5344CB8AC3E}">
        <p14:creationId xmlns:p14="http://schemas.microsoft.com/office/powerpoint/2010/main" val="289432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5"/>
          <p:cNvSpPr txBox="1">
            <a:spLocks noGrp="1"/>
          </p:cNvSpPr>
          <p:nvPr>
            <p:ph type="subTitle" idx="1"/>
          </p:nvPr>
        </p:nvSpPr>
        <p:spPr>
          <a:xfrm>
            <a:off x="4679346" y="1762357"/>
            <a:ext cx="3627000" cy="253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30" name="Google Shape;30;p5"/>
          <p:cNvSpPr txBox="1">
            <a:spLocks noGrp="1"/>
          </p:cNvSpPr>
          <p:nvPr>
            <p:ph type="subTitle" idx="2"/>
          </p:nvPr>
        </p:nvSpPr>
        <p:spPr>
          <a:xfrm>
            <a:off x="837654" y="1762357"/>
            <a:ext cx="3627000" cy="253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b="0"/>
            </a:lvl1pPr>
            <a:lvl2pPr lvl="1" algn="ctr" rtl="0">
              <a:lnSpc>
                <a:spcPct val="100000"/>
              </a:lnSpc>
              <a:spcBef>
                <a:spcPts val="160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1" name="Google Shape;31;p5"/>
          <p:cNvSpPr txBox="1">
            <a:spLocks noGrp="1"/>
          </p:cNvSpPr>
          <p:nvPr>
            <p:ph type="subTitle" idx="3"/>
          </p:nvPr>
        </p:nvSpPr>
        <p:spPr>
          <a:xfrm>
            <a:off x="837654" y="1510850"/>
            <a:ext cx="3627000" cy="3615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Bebas Neue"/>
              <a:buNone/>
              <a:defRPr sz="2000">
                <a:latin typeface="Montserrat SemiBold"/>
                <a:ea typeface="Montserrat SemiBold"/>
                <a:cs typeface="Montserrat SemiBold"/>
                <a:sym typeface="Montserrat SemiBold"/>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4"/>
          </p:nvPr>
        </p:nvSpPr>
        <p:spPr>
          <a:xfrm>
            <a:off x="4679340" y="1510850"/>
            <a:ext cx="3627000" cy="361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Montserrat SemiBold"/>
                <a:ea typeface="Montserrat SemiBold"/>
                <a:cs typeface="Montserrat SemiBold"/>
                <a:sym typeface="Montserrat SemiBo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33" name="Google Shape;33;p5"/>
          <p:cNvGrpSpPr/>
          <p:nvPr/>
        </p:nvGrpSpPr>
        <p:grpSpPr>
          <a:xfrm>
            <a:off x="-860800" y="-845900"/>
            <a:ext cx="10853033" cy="6837917"/>
            <a:chOff x="-860800" y="-845900"/>
            <a:chExt cx="10853033" cy="6837917"/>
          </a:xfrm>
        </p:grpSpPr>
        <p:sp>
          <p:nvSpPr>
            <p:cNvPr id="34" name="Google Shape;34;p5"/>
            <p:cNvSpPr/>
            <p:nvPr/>
          </p:nvSpPr>
          <p:spPr>
            <a:xfrm rot="5400000" flipH="1">
              <a:off x="8297833" y="4297617"/>
              <a:ext cx="1694400" cy="1694400"/>
            </a:xfrm>
            <a:prstGeom prst="pie">
              <a:avLst>
                <a:gd name="adj1" fmla="val 0"/>
                <a:gd name="adj2" fmla="val 5444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60800" y="-845900"/>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5"/>
          <p:cNvGrpSpPr/>
          <p:nvPr/>
        </p:nvGrpSpPr>
        <p:grpSpPr>
          <a:xfrm rot="1326206">
            <a:off x="18067" y="4186508"/>
            <a:ext cx="876569" cy="1153303"/>
            <a:chOff x="6600675" y="1508650"/>
            <a:chExt cx="794975" cy="1045950"/>
          </a:xfrm>
        </p:grpSpPr>
        <p:sp>
          <p:nvSpPr>
            <p:cNvPr id="37" name="Google Shape;37;p5"/>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2" name="Google Shape;42;p6"/>
          <p:cNvGrpSpPr/>
          <p:nvPr/>
        </p:nvGrpSpPr>
        <p:grpSpPr>
          <a:xfrm rot="-9000302">
            <a:off x="8431571" y="-290993"/>
            <a:ext cx="876514" cy="1153231"/>
            <a:chOff x="6600675" y="1508650"/>
            <a:chExt cx="794975" cy="1045950"/>
          </a:xfrm>
        </p:grpSpPr>
        <p:sp>
          <p:nvSpPr>
            <p:cNvPr id="43" name="Google Shape;43;p6"/>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6"/>
          <p:cNvSpPr/>
          <p:nvPr/>
        </p:nvSpPr>
        <p:spPr>
          <a:xfrm>
            <a:off x="-860800" y="-845900"/>
            <a:ext cx="1694400" cy="1694400"/>
          </a:xfrm>
          <a:prstGeom prst="pie">
            <a:avLst>
              <a:gd name="adj1" fmla="val 0"/>
              <a:gd name="adj2" fmla="val 5444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rot="5400000" flipH="1">
            <a:off x="8297833" y="4297617"/>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2924550" y="539500"/>
            <a:ext cx="5506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5" name="Google Shape;155;p19"/>
          <p:cNvSpPr txBox="1">
            <a:spLocks noGrp="1"/>
          </p:cNvSpPr>
          <p:nvPr>
            <p:ph type="subTitle" idx="1"/>
          </p:nvPr>
        </p:nvSpPr>
        <p:spPr>
          <a:xfrm>
            <a:off x="2924575" y="1722806"/>
            <a:ext cx="55062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56" name="Google Shape;156;p19"/>
          <p:cNvSpPr txBox="1">
            <a:spLocks noGrp="1"/>
          </p:cNvSpPr>
          <p:nvPr>
            <p:ph type="subTitle" idx="2"/>
          </p:nvPr>
        </p:nvSpPr>
        <p:spPr>
          <a:xfrm>
            <a:off x="2924575" y="2844494"/>
            <a:ext cx="55062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57" name="Google Shape;157;p19"/>
          <p:cNvSpPr txBox="1">
            <a:spLocks noGrp="1"/>
          </p:cNvSpPr>
          <p:nvPr>
            <p:ph type="subTitle" idx="3"/>
          </p:nvPr>
        </p:nvSpPr>
        <p:spPr>
          <a:xfrm>
            <a:off x="2924575" y="3963482"/>
            <a:ext cx="55062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58" name="Google Shape;158;p19"/>
          <p:cNvSpPr txBox="1">
            <a:spLocks noGrp="1"/>
          </p:cNvSpPr>
          <p:nvPr>
            <p:ph type="subTitle" idx="4"/>
          </p:nvPr>
        </p:nvSpPr>
        <p:spPr>
          <a:xfrm>
            <a:off x="2924575" y="1317475"/>
            <a:ext cx="5506200" cy="53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59" name="Google Shape;159;p19"/>
          <p:cNvSpPr txBox="1">
            <a:spLocks noGrp="1"/>
          </p:cNvSpPr>
          <p:nvPr>
            <p:ph type="subTitle" idx="5"/>
          </p:nvPr>
        </p:nvSpPr>
        <p:spPr>
          <a:xfrm>
            <a:off x="2924575" y="2433499"/>
            <a:ext cx="5506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0" name="Google Shape;160;p19"/>
          <p:cNvSpPr txBox="1">
            <a:spLocks noGrp="1"/>
          </p:cNvSpPr>
          <p:nvPr>
            <p:ph type="subTitle" idx="6"/>
          </p:nvPr>
        </p:nvSpPr>
        <p:spPr>
          <a:xfrm>
            <a:off x="2924575" y="3546822"/>
            <a:ext cx="5506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1" name="Google Shape;161;p19"/>
          <p:cNvSpPr/>
          <p:nvPr/>
        </p:nvSpPr>
        <p:spPr>
          <a:xfrm rot="-5400000">
            <a:off x="-860800" y="4297617"/>
            <a:ext cx="1694400" cy="1694400"/>
          </a:xfrm>
          <a:prstGeom prst="pie">
            <a:avLst>
              <a:gd name="adj1" fmla="val 0"/>
              <a:gd name="adj2" fmla="val 5444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4" name="Google Shape;164;p20"/>
          <p:cNvSpPr txBox="1">
            <a:spLocks noGrp="1"/>
          </p:cNvSpPr>
          <p:nvPr>
            <p:ph type="subTitle" idx="1"/>
          </p:nvPr>
        </p:nvSpPr>
        <p:spPr>
          <a:xfrm>
            <a:off x="720000" y="1731536"/>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5" name="Google Shape;165;p20"/>
          <p:cNvSpPr txBox="1">
            <a:spLocks noGrp="1"/>
          </p:cNvSpPr>
          <p:nvPr>
            <p:ph type="subTitle" idx="2"/>
          </p:nvPr>
        </p:nvSpPr>
        <p:spPr>
          <a:xfrm>
            <a:off x="720000" y="2874541"/>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6" name="Google Shape;166;p20"/>
          <p:cNvSpPr txBox="1">
            <a:spLocks noGrp="1"/>
          </p:cNvSpPr>
          <p:nvPr>
            <p:ph type="subTitle" idx="3"/>
          </p:nvPr>
        </p:nvSpPr>
        <p:spPr>
          <a:xfrm>
            <a:off x="720000" y="4017547"/>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7" name="Google Shape;167;p20"/>
          <p:cNvSpPr txBox="1">
            <a:spLocks noGrp="1"/>
          </p:cNvSpPr>
          <p:nvPr>
            <p:ph type="subTitle" idx="4"/>
          </p:nvPr>
        </p:nvSpPr>
        <p:spPr>
          <a:xfrm>
            <a:off x="720000" y="1412775"/>
            <a:ext cx="77040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000">
                <a:latin typeface="Montserrat SemiBold"/>
                <a:ea typeface="Montserrat SemiBold"/>
                <a:cs typeface="Montserrat SemiBold"/>
                <a:sym typeface="Montserrat SemiBol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68" name="Google Shape;168;p20"/>
          <p:cNvSpPr txBox="1">
            <a:spLocks noGrp="1"/>
          </p:cNvSpPr>
          <p:nvPr>
            <p:ph type="subTitle" idx="5"/>
          </p:nvPr>
        </p:nvSpPr>
        <p:spPr>
          <a:xfrm>
            <a:off x="720000" y="2533331"/>
            <a:ext cx="77040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000">
                <a:latin typeface="Montserrat SemiBold"/>
                <a:ea typeface="Montserrat SemiBold"/>
                <a:cs typeface="Montserrat SemiBold"/>
                <a:sym typeface="Montserrat SemiBol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69" name="Google Shape;169;p20"/>
          <p:cNvSpPr txBox="1">
            <a:spLocks noGrp="1"/>
          </p:cNvSpPr>
          <p:nvPr>
            <p:ph type="subTitle" idx="6"/>
          </p:nvPr>
        </p:nvSpPr>
        <p:spPr>
          <a:xfrm>
            <a:off x="720000" y="3653887"/>
            <a:ext cx="77040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000">
                <a:latin typeface="Montserrat SemiBold"/>
                <a:ea typeface="Montserrat SemiBold"/>
                <a:cs typeface="Montserrat SemiBold"/>
                <a:sym typeface="Montserrat SemiBol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grpSp>
        <p:nvGrpSpPr>
          <p:cNvPr id="170" name="Google Shape;170;p20"/>
          <p:cNvGrpSpPr/>
          <p:nvPr/>
        </p:nvGrpSpPr>
        <p:grpSpPr>
          <a:xfrm>
            <a:off x="-860800" y="4040224"/>
            <a:ext cx="10395833" cy="1951792"/>
            <a:chOff x="-860800" y="4040224"/>
            <a:chExt cx="10395833" cy="1951792"/>
          </a:xfrm>
        </p:grpSpPr>
        <p:sp>
          <p:nvSpPr>
            <p:cNvPr id="171" name="Google Shape;171;p20"/>
            <p:cNvSpPr/>
            <p:nvPr/>
          </p:nvSpPr>
          <p:spPr>
            <a:xfrm rot="-5400000">
              <a:off x="-860800" y="4297617"/>
              <a:ext cx="1694400" cy="1694400"/>
            </a:xfrm>
            <a:prstGeom prst="pie">
              <a:avLst>
                <a:gd name="adj1" fmla="val 0"/>
                <a:gd name="adj2" fmla="val 5444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0"/>
            <p:cNvGrpSpPr/>
            <p:nvPr/>
          </p:nvGrpSpPr>
          <p:grpSpPr>
            <a:xfrm flipH="1">
              <a:off x="8128484" y="4040224"/>
              <a:ext cx="1406549" cy="1850599"/>
              <a:chOff x="6600675" y="1508650"/>
              <a:chExt cx="794975" cy="1045950"/>
            </a:xfrm>
          </p:grpSpPr>
          <p:sp>
            <p:nvSpPr>
              <p:cNvPr id="173" name="Google Shape;173;p20"/>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8" name="Google Shape;178;p21"/>
          <p:cNvSpPr txBox="1">
            <a:spLocks noGrp="1"/>
          </p:cNvSpPr>
          <p:nvPr>
            <p:ph type="subTitle" idx="1"/>
          </p:nvPr>
        </p:nvSpPr>
        <p:spPr>
          <a:xfrm>
            <a:off x="720000" y="1944176"/>
            <a:ext cx="2568300" cy="81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9" name="Google Shape;179;p21"/>
          <p:cNvSpPr txBox="1">
            <a:spLocks noGrp="1"/>
          </p:cNvSpPr>
          <p:nvPr>
            <p:ph type="subTitle" idx="2"/>
          </p:nvPr>
        </p:nvSpPr>
        <p:spPr>
          <a:xfrm>
            <a:off x="4285196" y="1944176"/>
            <a:ext cx="2568300" cy="81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0" name="Google Shape;180;p21"/>
          <p:cNvSpPr txBox="1">
            <a:spLocks noGrp="1"/>
          </p:cNvSpPr>
          <p:nvPr>
            <p:ph type="subTitle" idx="3"/>
          </p:nvPr>
        </p:nvSpPr>
        <p:spPr>
          <a:xfrm>
            <a:off x="720000" y="3575500"/>
            <a:ext cx="2568300" cy="81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1" name="Google Shape;181;p21"/>
          <p:cNvSpPr txBox="1">
            <a:spLocks noGrp="1"/>
          </p:cNvSpPr>
          <p:nvPr>
            <p:ph type="subTitle" idx="4"/>
          </p:nvPr>
        </p:nvSpPr>
        <p:spPr>
          <a:xfrm>
            <a:off x="4285196" y="3575500"/>
            <a:ext cx="2568300" cy="81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2" name="Google Shape;182;p21"/>
          <p:cNvSpPr txBox="1">
            <a:spLocks noGrp="1"/>
          </p:cNvSpPr>
          <p:nvPr>
            <p:ph type="subTitle" idx="5"/>
          </p:nvPr>
        </p:nvSpPr>
        <p:spPr>
          <a:xfrm>
            <a:off x="720000" y="1534900"/>
            <a:ext cx="2568300" cy="520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83" name="Google Shape;183;p21"/>
          <p:cNvSpPr txBox="1">
            <a:spLocks noGrp="1"/>
          </p:cNvSpPr>
          <p:nvPr>
            <p:ph type="subTitle" idx="6"/>
          </p:nvPr>
        </p:nvSpPr>
        <p:spPr>
          <a:xfrm>
            <a:off x="4285201" y="1534900"/>
            <a:ext cx="2568300" cy="520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84" name="Google Shape;184;p21"/>
          <p:cNvSpPr txBox="1">
            <a:spLocks noGrp="1"/>
          </p:cNvSpPr>
          <p:nvPr>
            <p:ph type="subTitle" idx="7"/>
          </p:nvPr>
        </p:nvSpPr>
        <p:spPr>
          <a:xfrm>
            <a:off x="720000" y="3166205"/>
            <a:ext cx="2568300" cy="520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85" name="Google Shape;185;p21"/>
          <p:cNvSpPr txBox="1">
            <a:spLocks noGrp="1"/>
          </p:cNvSpPr>
          <p:nvPr>
            <p:ph type="subTitle" idx="8"/>
          </p:nvPr>
        </p:nvSpPr>
        <p:spPr>
          <a:xfrm>
            <a:off x="4285201" y="3166205"/>
            <a:ext cx="2568300" cy="520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grpSp>
        <p:nvGrpSpPr>
          <p:cNvPr id="186" name="Google Shape;186;p21"/>
          <p:cNvGrpSpPr/>
          <p:nvPr/>
        </p:nvGrpSpPr>
        <p:grpSpPr>
          <a:xfrm>
            <a:off x="-125967" y="4040224"/>
            <a:ext cx="1406549" cy="1850599"/>
            <a:chOff x="6600675" y="1508650"/>
            <a:chExt cx="794975" cy="1045950"/>
          </a:xfrm>
        </p:grpSpPr>
        <p:sp>
          <p:nvSpPr>
            <p:cNvPr id="187" name="Google Shape;187;p21"/>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21"/>
          <p:cNvSpPr/>
          <p:nvPr/>
        </p:nvSpPr>
        <p:spPr>
          <a:xfrm flipH="1">
            <a:off x="8297833" y="-845900"/>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3" name="Google Shape;193;p22"/>
          <p:cNvSpPr txBox="1">
            <a:spLocks noGrp="1"/>
          </p:cNvSpPr>
          <p:nvPr>
            <p:ph type="subTitle" idx="1"/>
          </p:nvPr>
        </p:nvSpPr>
        <p:spPr>
          <a:xfrm>
            <a:off x="720000" y="1940875"/>
            <a:ext cx="2304600" cy="81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4" name="Google Shape;194;p22"/>
          <p:cNvSpPr txBox="1">
            <a:spLocks noGrp="1"/>
          </p:cNvSpPr>
          <p:nvPr>
            <p:ph type="subTitle" idx="2"/>
          </p:nvPr>
        </p:nvSpPr>
        <p:spPr>
          <a:xfrm>
            <a:off x="3420150" y="1940875"/>
            <a:ext cx="2304600" cy="81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5" name="Google Shape;195;p22"/>
          <p:cNvSpPr txBox="1">
            <a:spLocks noGrp="1"/>
          </p:cNvSpPr>
          <p:nvPr>
            <p:ph type="subTitle" idx="3"/>
          </p:nvPr>
        </p:nvSpPr>
        <p:spPr>
          <a:xfrm>
            <a:off x="720000" y="3572675"/>
            <a:ext cx="2304600" cy="81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6" name="Google Shape;196;p22"/>
          <p:cNvSpPr txBox="1">
            <a:spLocks noGrp="1"/>
          </p:cNvSpPr>
          <p:nvPr>
            <p:ph type="subTitle" idx="4"/>
          </p:nvPr>
        </p:nvSpPr>
        <p:spPr>
          <a:xfrm>
            <a:off x="3420150" y="3572675"/>
            <a:ext cx="2304600" cy="81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7" name="Google Shape;197;p22"/>
          <p:cNvSpPr txBox="1">
            <a:spLocks noGrp="1"/>
          </p:cNvSpPr>
          <p:nvPr>
            <p:ph type="subTitle" idx="5"/>
          </p:nvPr>
        </p:nvSpPr>
        <p:spPr>
          <a:xfrm>
            <a:off x="6133825" y="1940875"/>
            <a:ext cx="2304600" cy="81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8" name="Google Shape;198;p22"/>
          <p:cNvSpPr txBox="1">
            <a:spLocks noGrp="1"/>
          </p:cNvSpPr>
          <p:nvPr>
            <p:ph type="subTitle" idx="6"/>
          </p:nvPr>
        </p:nvSpPr>
        <p:spPr>
          <a:xfrm>
            <a:off x="6133825" y="3572675"/>
            <a:ext cx="2304600" cy="81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9" name="Google Shape;199;p22"/>
          <p:cNvSpPr txBox="1">
            <a:spLocks noGrp="1"/>
          </p:cNvSpPr>
          <p:nvPr>
            <p:ph type="subTitle" idx="7"/>
          </p:nvPr>
        </p:nvSpPr>
        <p:spPr>
          <a:xfrm>
            <a:off x="720000" y="1561850"/>
            <a:ext cx="23046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0" name="Google Shape;200;p22"/>
          <p:cNvSpPr txBox="1">
            <a:spLocks noGrp="1"/>
          </p:cNvSpPr>
          <p:nvPr>
            <p:ph type="subTitle" idx="8"/>
          </p:nvPr>
        </p:nvSpPr>
        <p:spPr>
          <a:xfrm>
            <a:off x="3420150" y="1561850"/>
            <a:ext cx="23046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1" name="Google Shape;201;p22"/>
          <p:cNvSpPr txBox="1">
            <a:spLocks noGrp="1"/>
          </p:cNvSpPr>
          <p:nvPr>
            <p:ph type="subTitle" idx="9"/>
          </p:nvPr>
        </p:nvSpPr>
        <p:spPr>
          <a:xfrm>
            <a:off x="6133825" y="1561850"/>
            <a:ext cx="23046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2" name="Google Shape;202;p22"/>
          <p:cNvSpPr txBox="1">
            <a:spLocks noGrp="1"/>
          </p:cNvSpPr>
          <p:nvPr>
            <p:ph type="subTitle" idx="13"/>
          </p:nvPr>
        </p:nvSpPr>
        <p:spPr>
          <a:xfrm>
            <a:off x="720000" y="3196800"/>
            <a:ext cx="23046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3" name="Google Shape;203;p22"/>
          <p:cNvSpPr txBox="1">
            <a:spLocks noGrp="1"/>
          </p:cNvSpPr>
          <p:nvPr>
            <p:ph type="subTitle" idx="14"/>
          </p:nvPr>
        </p:nvSpPr>
        <p:spPr>
          <a:xfrm>
            <a:off x="3420150" y="3196801"/>
            <a:ext cx="23046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4" name="Google Shape;204;p22"/>
          <p:cNvSpPr txBox="1">
            <a:spLocks noGrp="1"/>
          </p:cNvSpPr>
          <p:nvPr>
            <p:ph type="subTitle" idx="15"/>
          </p:nvPr>
        </p:nvSpPr>
        <p:spPr>
          <a:xfrm>
            <a:off x="6133825" y="3196801"/>
            <a:ext cx="23046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05" name="Google Shape;205;p22"/>
          <p:cNvGrpSpPr/>
          <p:nvPr/>
        </p:nvGrpSpPr>
        <p:grpSpPr>
          <a:xfrm>
            <a:off x="8128484" y="-845900"/>
            <a:ext cx="1863749" cy="6736723"/>
            <a:chOff x="8128484" y="-845900"/>
            <a:chExt cx="1863749" cy="6736723"/>
          </a:xfrm>
        </p:grpSpPr>
        <p:sp>
          <p:nvSpPr>
            <p:cNvPr id="206" name="Google Shape;206;p22"/>
            <p:cNvSpPr/>
            <p:nvPr/>
          </p:nvSpPr>
          <p:spPr>
            <a:xfrm flipH="1">
              <a:off x="8297833" y="-845900"/>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22"/>
            <p:cNvGrpSpPr/>
            <p:nvPr/>
          </p:nvGrpSpPr>
          <p:grpSpPr>
            <a:xfrm flipH="1">
              <a:off x="8128484" y="4040224"/>
              <a:ext cx="1406549" cy="1850599"/>
              <a:chOff x="6600675" y="1508650"/>
              <a:chExt cx="794975" cy="1045950"/>
            </a:xfrm>
          </p:grpSpPr>
          <p:sp>
            <p:nvSpPr>
              <p:cNvPr id="208" name="Google Shape;208;p22"/>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35"/>
        <p:cNvGrpSpPr/>
        <p:nvPr/>
      </p:nvGrpSpPr>
      <p:grpSpPr>
        <a:xfrm>
          <a:off x="0" y="0"/>
          <a:ext cx="0" cy="0"/>
          <a:chOff x="0" y="0"/>
          <a:chExt cx="0" cy="0"/>
        </a:xfrm>
      </p:grpSpPr>
      <p:grpSp>
        <p:nvGrpSpPr>
          <p:cNvPr id="236" name="Google Shape;236;p25"/>
          <p:cNvGrpSpPr/>
          <p:nvPr/>
        </p:nvGrpSpPr>
        <p:grpSpPr>
          <a:xfrm>
            <a:off x="-860800" y="-845900"/>
            <a:ext cx="10853033" cy="6736723"/>
            <a:chOff x="-860800" y="-845900"/>
            <a:chExt cx="10853033" cy="6736723"/>
          </a:xfrm>
        </p:grpSpPr>
        <p:grpSp>
          <p:nvGrpSpPr>
            <p:cNvPr id="237" name="Google Shape;237;p25"/>
            <p:cNvGrpSpPr/>
            <p:nvPr/>
          </p:nvGrpSpPr>
          <p:grpSpPr>
            <a:xfrm>
              <a:off x="-860800" y="-845900"/>
              <a:ext cx="2141383" cy="6736723"/>
              <a:chOff x="-860800" y="-845900"/>
              <a:chExt cx="2141383" cy="6736723"/>
            </a:xfrm>
          </p:grpSpPr>
          <p:grpSp>
            <p:nvGrpSpPr>
              <p:cNvPr id="238" name="Google Shape;238;p25"/>
              <p:cNvGrpSpPr/>
              <p:nvPr/>
            </p:nvGrpSpPr>
            <p:grpSpPr>
              <a:xfrm>
                <a:off x="-125967" y="4040224"/>
                <a:ext cx="1406549" cy="1850599"/>
                <a:chOff x="6600675" y="1508650"/>
                <a:chExt cx="794975" cy="1045950"/>
              </a:xfrm>
            </p:grpSpPr>
            <p:sp>
              <p:nvSpPr>
                <p:cNvPr id="239" name="Google Shape;239;p25"/>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25"/>
              <p:cNvSpPr/>
              <p:nvPr/>
            </p:nvSpPr>
            <p:spPr>
              <a:xfrm>
                <a:off x="-860800" y="-845900"/>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25"/>
            <p:cNvGrpSpPr/>
            <p:nvPr/>
          </p:nvGrpSpPr>
          <p:grpSpPr>
            <a:xfrm>
              <a:off x="8128484" y="-845900"/>
              <a:ext cx="1863749" cy="6736723"/>
              <a:chOff x="8128484" y="-845900"/>
              <a:chExt cx="1863749" cy="6736723"/>
            </a:xfrm>
          </p:grpSpPr>
          <p:sp>
            <p:nvSpPr>
              <p:cNvPr id="244" name="Google Shape;244;p25"/>
              <p:cNvSpPr/>
              <p:nvPr/>
            </p:nvSpPr>
            <p:spPr>
              <a:xfrm flipH="1">
                <a:off x="8297833" y="-845900"/>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5"/>
              <p:cNvGrpSpPr/>
              <p:nvPr/>
            </p:nvGrpSpPr>
            <p:grpSpPr>
              <a:xfrm flipH="1">
                <a:off x="8128484" y="4040224"/>
                <a:ext cx="1406549" cy="1850599"/>
                <a:chOff x="6600675" y="1508650"/>
                <a:chExt cx="794975" cy="1045950"/>
              </a:xfrm>
            </p:grpSpPr>
            <p:sp>
              <p:nvSpPr>
                <p:cNvPr id="246" name="Google Shape;246;p25"/>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1pPr>
            <a:lvl2pPr lvl="1"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8" r:id="rId4"/>
    <p:sldLayoutId id="2147483665" r:id="rId5"/>
    <p:sldLayoutId id="2147483666" r:id="rId6"/>
    <p:sldLayoutId id="2147483667" r:id="rId7"/>
    <p:sldLayoutId id="2147483668" r:id="rId8"/>
    <p:sldLayoutId id="2147483671" r:id="rId9"/>
    <p:sldLayoutId id="2147483672" r:id="rId10"/>
    <p:sldLayoutId id="2147483677" r:id="rId11"/>
    <p:sldLayoutId id="2147483679" r:id="rId12"/>
    <p:sldLayoutId id="2147483680" r:id="rId13"/>
    <p:sldLayoutId id="2147483681" r:id="rId14"/>
    <p:sldLayoutId id="2147483682" r:id="rId15"/>
    <p:sldLayoutId id="214748368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hyperlink" Target="https://docs.google.com/spreadsheets/d/1RQbUcYYLzIpyDi-f1cWdFkG0rhp2fhItrFcDkf4kDco/copy#gid=1848306791"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www.alibaba.com/product-detail/Solar-Smart-Bin-with-Compactor-Camera_1600966114394.html"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30"/>
          <p:cNvPicPr preferRelativeResize="0">
            <a:picLocks noGrp="1"/>
          </p:cNvPicPr>
          <p:nvPr>
            <p:ph type="pic" idx="2"/>
          </p:nvPr>
        </p:nvPicPr>
        <p:blipFill rotWithShape="1">
          <a:blip r:embed="rId3">
            <a:alphaModFix/>
          </a:blip>
          <a:srcRect l="14838" r="14838"/>
          <a:stretch/>
        </p:blipFill>
        <p:spPr>
          <a:xfrm flipH="1">
            <a:off x="5526900" y="0"/>
            <a:ext cx="3617100" cy="5143500"/>
          </a:xfrm>
          <a:prstGeom prst="round1Rect">
            <a:avLst>
              <a:gd name="adj" fmla="val 50000"/>
            </a:avLst>
          </a:prstGeom>
        </p:spPr>
      </p:pic>
      <p:sp>
        <p:nvSpPr>
          <p:cNvPr id="268" name="Google Shape;268;p30"/>
          <p:cNvSpPr txBox="1">
            <a:spLocks noGrp="1"/>
          </p:cNvSpPr>
          <p:nvPr>
            <p:ph type="ctrTitle"/>
          </p:nvPr>
        </p:nvSpPr>
        <p:spPr>
          <a:xfrm>
            <a:off x="713225" y="861940"/>
            <a:ext cx="4246500" cy="268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dirty="0"/>
              <a:t>WASTE</a:t>
            </a:r>
            <a:br>
              <a:rPr lang="en" sz="4500" dirty="0"/>
            </a:br>
            <a:r>
              <a:rPr lang="en" sz="4500" dirty="0"/>
              <a:t>M</a:t>
            </a:r>
            <a:r>
              <a:rPr lang="en-US" sz="4500" dirty="0"/>
              <a:t>ANAGMENT</a:t>
            </a:r>
            <a:endParaRPr sz="3700" dirty="0">
              <a:solidFill>
                <a:schemeClr val="accent1"/>
              </a:solidFill>
            </a:endParaRPr>
          </a:p>
        </p:txBody>
      </p:sp>
      <p:sp>
        <p:nvSpPr>
          <p:cNvPr id="269" name="Google Shape;269;p30"/>
          <p:cNvSpPr txBox="1">
            <a:spLocks noGrp="1"/>
          </p:cNvSpPr>
          <p:nvPr>
            <p:ph type="subTitle" idx="1"/>
          </p:nvPr>
        </p:nvSpPr>
        <p:spPr>
          <a:xfrm>
            <a:off x="713225" y="3805759"/>
            <a:ext cx="4675200" cy="6705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SMART BINS</a:t>
            </a:r>
          </a:p>
          <a:p>
            <a:pPr marL="0" lvl="0" indent="0" algn="l" rtl="0">
              <a:spcBef>
                <a:spcPts val="0"/>
              </a:spcBef>
              <a:spcAft>
                <a:spcPts val="0"/>
              </a:spcAft>
              <a:buNone/>
            </a:pPr>
            <a:r>
              <a:rPr lang="en-US" dirty="0">
                <a:solidFill>
                  <a:schemeClr val="dk1"/>
                </a:solidFill>
              </a:rPr>
              <a:t>WASTE LEVEL SENSORS</a:t>
            </a:r>
            <a:endParaRPr dirty="0">
              <a:solidFill>
                <a:schemeClr val="dk1"/>
              </a:solidFill>
            </a:endParaRPr>
          </a:p>
        </p:txBody>
      </p:sp>
      <p:grpSp>
        <p:nvGrpSpPr>
          <p:cNvPr id="270" name="Google Shape;270;p30"/>
          <p:cNvGrpSpPr/>
          <p:nvPr/>
        </p:nvGrpSpPr>
        <p:grpSpPr>
          <a:xfrm>
            <a:off x="8033622" y="-716556"/>
            <a:ext cx="1978747" cy="2324235"/>
            <a:chOff x="5465250" y="3028750"/>
            <a:chExt cx="1232250" cy="1447400"/>
          </a:xfrm>
        </p:grpSpPr>
        <p:sp>
          <p:nvSpPr>
            <p:cNvPr id="271" name="Google Shape;271;p30"/>
            <p:cNvSpPr/>
            <p:nvPr/>
          </p:nvSpPr>
          <p:spPr>
            <a:xfrm>
              <a:off x="5465250" y="3028750"/>
              <a:ext cx="878525" cy="1186450"/>
            </a:xfrm>
            <a:custGeom>
              <a:avLst/>
              <a:gdLst/>
              <a:ahLst/>
              <a:cxnLst/>
              <a:rect l="l" t="t" r="r" b="b"/>
              <a:pathLst>
                <a:path w="35141" h="47458" extrusionOk="0">
                  <a:moveTo>
                    <a:pt x="7495" y="0"/>
                  </a:moveTo>
                  <a:cubicBezTo>
                    <a:pt x="7495" y="0"/>
                    <a:pt x="1" y="17695"/>
                    <a:pt x="6669" y="32207"/>
                  </a:cubicBezTo>
                  <a:cubicBezTo>
                    <a:pt x="9882" y="39197"/>
                    <a:pt x="15794" y="44175"/>
                    <a:pt x="21058" y="47458"/>
                  </a:cubicBezTo>
                  <a:cubicBezTo>
                    <a:pt x="22084" y="43678"/>
                    <a:pt x="23900" y="39557"/>
                    <a:pt x="27119" y="36339"/>
                  </a:cubicBezTo>
                  <a:cubicBezTo>
                    <a:pt x="29470" y="33987"/>
                    <a:pt x="32308" y="32385"/>
                    <a:pt x="35140" y="31291"/>
                  </a:cubicBezTo>
                  <a:cubicBezTo>
                    <a:pt x="34891" y="27659"/>
                    <a:pt x="34106" y="23910"/>
                    <a:pt x="32472" y="20352"/>
                  </a:cubicBezTo>
                  <a:cubicBezTo>
                    <a:pt x="25804" y="5838"/>
                    <a:pt x="7495" y="0"/>
                    <a:pt x="7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5953725" y="3753000"/>
              <a:ext cx="743775" cy="723150"/>
            </a:xfrm>
            <a:custGeom>
              <a:avLst/>
              <a:gdLst/>
              <a:ahLst/>
              <a:cxnLst/>
              <a:rect l="l" t="t" r="r" b="b"/>
              <a:pathLst>
                <a:path w="29751" h="28926" extrusionOk="0">
                  <a:moveTo>
                    <a:pt x="28443" y="0"/>
                  </a:moveTo>
                  <a:cubicBezTo>
                    <a:pt x="26566" y="0"/>
                    <a:pt x="21094" y="201"/>
                    <a:pt x="15601" y="2321"/>
                  </a:cubicBezTo>
                  <a:cubicBezTo>
                    <a:pt x="16376" y="13507"/>
                    <a:pt x="12108" y="23589"/>
                    <a:pt x="12108" y="23589"/>
                  </a:cubicBezTo>
                  <a:cubicBezTo>
                    <a:pt x="12108" y="23589"/>
                    <a:pt x="7189" y="22020"/>
                    <a:pt x="1519" y="18488"/>
                  </a:cubicBezTo>
                  <a:cubicBezTo>
                    <a:pt x="1" y="24081"/>
                    <a:pt x="222" y="28915"/>
                    <a:pt x="222" y="28915"/>
                  </a:cubicBezTo>
                  <a:cubicBezTo>
                    <a:pt x="222" y="28915"/>
                    <a:pt x="471" y="28926"/>
                    <a:pt x="921" y="28926"/>
                  </a:cubicBezTo>
                  <a:cubicBezTo>
                    <a:pt x="3794" y="28926"/>
                    <a:pt x="14869" y="28459"/>
                    <a:pt x="21770" y="21559"/>
                  </a:cubicBezTo>
                  <a:cubicBezTo>
                    <a:pt x="29751" y="13577"/>
                    <a:pt x="29125" y="11"/>
                    <a:pt x="29125" y="11"/>
                  </a:cubicBezTo>
                  <a:cubicBezTo>
                    <a:pt x="29125" y="11"/>
                    <a:pt x="28883" y="0"/>
                    <a:pt x="28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5991675" y="3811025"/>
              <a:ext cx="371450" cy="531725"/>
            </a:xfrm>
            <a:custGeom>
              <a:avLst/>
              <a:gdLst/>
              <a:ahLst/>
              <a:cxnLst/>
              <a:rect l="l" t="t" r="r" b="b"/>
              <a:pathLst>
                <a:path w="14858" h="21269" extrusionOk="0">
                  <a:moveTo>
                    <a:pt x="14083" y="0"/>
                  </a:moveTo>
                  <a:cubicBezTo>
                    <a:pt x="11251" y="1094"/>
                    <a:pt x="8416" y="2696"/>
                    <a:pt x="6062" y="5048"/>
                  </a:cubicBezTo>
                  <a:cubicBezTo>
                    <a:pt x="2846" y="8266"/>
                    <a:pt x="1027" y="12390"/>
                    <a:pt x="1" y="16167"/>
                  </a:cubicBezTo>
                  <a:cubicBezTo>
                    <a:pt x="5671" y="19699"/>
                    <a:pt x="10590" y="21268"/>
                    <a:pt x="10590" y="21268"/>
                  </a:cubicBezTo>
                  <a:cubicBezTo>
                    <a:pt x="10590" y="21268"/>
                    <a:pt x="14858" y="11186"/>
                    <a:pt x="14083"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4" name="Google Shape;274;p30"/>
          <p:cNvCxnSpPr/>
          <p:nvPr/>
        </p:nvCxnSpPr>
        <p:spPr>
          <a:xfrm>
            <a:off x="833600" y="3653403"/>
            <a:ext cx="1214400" cy="0"/>
          </a:xfrm>
          <a:prstGeom prst="straightConnector1">
            <a:avLst/>
          </a:prstGeom>
          <a:noFill/>
          <a:ln w="19050" cap="flat" cmpd="sng">
            <a:solidFill>
              <a:schemeClr val="dk1"/>
            </a:solidFill>
            <a:prstDash val="solid"/>
            <a:round/>
            <a:headEnd type="none" w="med" len="med"/>
            <a:tailEnd type="none" w="med" len="med"/>
          </a:ln>
        </p:spPr>
      </p:cxnSp>
      <p:pic>
        <p:nvPicPr>
          <p:cNvPr id="5" name="Picture 4">
            <a:extLst>
              <a:ext uri="{FF2B5EF4-FFF2-40B4-BE49-F238E27FC236}">
                <a16:creationId xmlns:a16="http://schemas.microsoft.com/office/drawing/2014/main" id="{654ECEE1-702A-4A8B-8817-67E673043CF3}"/>
              </a:ext>
            </a:extLst>
          </p:cNvPr>
          <p:cNvPicPr>
            <a:picLocks noChangeAspect="1"/>
          </p:cNvPicPr>
          <p:nvPr/>
        </p:nvPicPr>
        <p:blipFill>
          <a:blip r:embed="rId4"/>
          <a:stretch>
            <a:fillRect/>
          </a:stretch>
        </p:blipFill>
        <p:spPr>
          <a:xfrm>
            <a:off x="833600" y="1017132"/>
            <a:ext cx="1008660" cy="10086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grpSp>
        <p:nvGrpSpPr>
          <p:cNvPr id="454" name="Google Shape;454;p43"/>
          <p:cNvGrpSpPr/>
          <p:nvPr/>
        </p:nvGrpSpPr>
        <p:grpSpPr>
          <a:xfrm>
            <a:off x="0" y="0"/>
            <a:ext cx="246744" cy="2654850"/>
            <a:chOff x="0" y="0"/>
            <a:chExt cx="1199700" cy="2654850"/>
          </a:xfrm>
        </p:grpSpPr>
        <p:sp>
          <p:nvSpPr>
            <p:cNvPr id="455" name="Google Shape;455;p43"/>
            <p:cNvSpPr/>
            <p:nvPr/>
          </p:nvSpPr>
          <p:spPr>
            <a:xfrm>
              <a:off x="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6" name="Google Shape;456;p43"/>
            <p:cNvSpPr/>
            <p:nvPr/>
          </p:nvSpPr>
          <p:spPr>
            <a:xfrm>
              <a:off x="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7" name="Google Shape;457;p43"/>
            <p:cNvSpPr/>
            <p:nvPr/>
          </p:nvSpPr>
          <p:spPr>
            <a:xfrm>
              <a:off x="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8" name="Google Shape;458;p43"/>
            <p:cNvSpPr/>
            <p:nvPr/>
          </p:nvSpPr>
          <p:spPr>
            <a:xfrm>
              <a:off x="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59" name="Google Shape;459;p43"/>
          <p:cNvGrpSpPr/>
          <p:nvPr/>
        </p:nvGrpSpPr>
        <p:grpSpPr>
          <a:xfrm>
            <a:off x="8897254" y="2494350"/>
            <a:ext cx="246745" cy="2654875"/>
            <a:chOff x="7944300" y="2494350"/>
            <a:chExt cx="1199700" cy="2654875"/>
          </a:xfrm>
        </p:grpSpPr>
        <p:sp>
          <p:nvSpPr>
            <p:cNvPr id="460" name="Google Shape;460;p43"/>
            <p:cNvSpPr/>
            <p:nvPr/>
          </p:nvSpPr>
          <p:spPr>
            <a:xfrm>
              <a:off x="794430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1" name="Google Shape;461;p43"/>
            <p:cNvSpPr/>
            <p:nvPr/>
          </p:nvSpPr>
          <p:spPr>
            <a:xfrm>
              <a:off x="794430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2" name="Google Shape;462;p43"/>
            <p:cNvSpPr/>
            <p:nvPr/>
          </p:nvSpPr>
          <p:spPr>
            <a:xfrm>
              <a:off x="794430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3" name="Google Shape;463;p43"/>
            <p:cNvSpPr/>
            <p:nvPr/>
          </p:nvSpPr>
          <p:spPr>
            <a:xfrm>
              <a:off x="794430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 name="Rectangle 1">
            <a:extLst>
              <a:ext uri="{FF2B5EF4-FFF2-40B4-BE49-F238E27FC236}">
                <a16:creationId xmlns:a16="http://schemas.microsoft.com/office/drawing/2014/main" id="{521F742A-8BEB-4E7D-A6A8-DB0785084E88}"/>
              </a:ext>
            </a:extLst>
          </p:cNvPr>
          <p:cNvSpPr>
            <a:spLocks noChangeArrowheads="1"/>
          </p:cNvSpPr>
          <p:nvPr/>
        </p:nvSpPr>
        <p:spPr bwMode="auto">
          <a:xfrm>
            <a:off x="1276350" y="2632925"/>
            <a:ext cx="60813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Google Shape;451;p43">
            <a:extLst>
              <a:ext uri="{FF2B5EF4-FFF2-40B4-BE49-F238E27FC236}">
                <a16:creationId xmlns:a16="http://schemas.microsoft.com/office/drawing/2014/main" id="{30E7D7AD-8985-4BA5-A62B-4DFABAA219E9}"/>
              </a:ext>
            </a:extLst>
          </p:cNvPr>
          <p:cNvSpPr txBox="1">
            <a:spLocks/>
          </p:cNvSpPr>
          <p:nvPr/>
        </p:nvSpPr>
        <p:spPr>
          <a:xfrm>
            <a:off x="479795" y="456536"/>
            <a:ext cx="1742410" cy="6371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Montserrat SemiBold"/>
              <a:buNone/>
              <a:defRPr sz="6000" b="0" i="0" u="none" strike="noStrike" cap="none">
                <a:solidFill>
                  <a:schemeClr val="dk1"/>
                </a:solidFill>
                <a:latin typeface="Montserrat SemiBold"/>
                <a:ea typeface="Montserrat SemiBold"/>
                <a:cs typeface="Montserrat SemiBold"/>
                <a:sym typeface="Montserrat SemiBold"/>
              </a:defRPr>
            </a:lvl1pPr>
            <a:lvl2pPr marR="0" lvl="1"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9pPr>
          </a:lstStyle>
          <a:p>
            <a:r>
              <a:rPr lang="en-US" sz="1800" b="1" dirty="0"/>
              <a:t>EXPENSES</a:t>
            </a:r>
          </a:p>
        </p:txBody>
      </p:sp>
      <p:graphicFrame>
        <p:nvGraphicFramePr>
          <p:cNvPr id="2" name="Table 1">
            <a:extLst>
              <a:ext uri="{FF2B5EF4-FFF2-40B4-BE49-F238E27FC236}">
                <a16:creationId xmlns:a16="http://schemas.microsoft.com/office/drawing/2014/main" id="{BDC64815-AD2B-4751-A108-F5F7621DD9F5}"/>
              </a:ext>
            </a:extLst>
          </p:cNvPr>
          <p:cNvGraphicFramePr>
            <a:graphicFrameLocks noGrp="1"/>
          </p:cNvGraphicFramePr>
          <p:nvPr>
            <p:extLst>
              <p:ext uri="{D42A27DB-BD31-4B8C-83A1-F6EECF244321}">
                <p14:modId xmlns:p14="http://schemas.microsoft.com/office/powerpoint/2010/main" val="3358368327"/>
              </p:ext>
            </p:extLst>
          </p:nvPr>
        </p:nvGraphicFramePr>
        <p:xfrm>
          <a:off x="649472" y="986280"/>
          <a:ext cx="7335135" cy="4045549"/>
        </p:xfrm>
        <a:graphic>
          <a:graphicData uri="http://schemas.openxmlformats.org/drawingml/2006/table">
            <a:tbl>
              <a:tblPr>
                <a:tableStyleId>{284E427A-3D55-4303-BF80-6455036E1DE7}</a:tableStyleId>
              </a:tblPr>
              <a:tblGrid>
                <a:gridCol w="2445045">
                  <a:extLst>
                    <a:ext uri="{9D8B030D-6E8A-4147-A177-3AD203B41FA5}">
                      <a16:colId xmlns:a16="http://schemas.microsoft.com/office/drawing/2014/main" val="2582448474"/>
                    </a:ext>
                  </a:extLst>
                </a:gridCol>
                <a:gridCol w="2445045">
                  <a:extLst>
                    <a:ext uri="{9D8B030D-6E8A-4147-A177-3AD203B41FA5}">
                      <a16:colId xmlns:a16="http://schemas.microsoft.com/office/drawing/2014/main" val="3603587715"/>
                    </a:ext>
                  </a:extLst>
                </a:gridCol>
                <a:gridCol w="2445045">
                  <a:extLst>
                    <a:ext uri="{9D8B030D-6E8A-4147-A177-3AD203B41FA5}">
                      <a16:colId xmlns:a16="http://schemas.microsoft.com/office/drawing/2014/main" val="1120702771"/>
                    </a:ext>
                  </a:extLst>
                </a:gridCol>
              </a:tblGrid>
              <a:tr h="460592">
                <a:tc>
                  <a:txBody>
                    <a:bodyPr/>
                    <a:lstStyle/>
                    <a:p>
                      <a:pPr fontAlgn="b"/>
                      <a:r>
                        <a:rPr lang="en-US" b="1">
                          <a:effectLst/>
                        </a:rPr>
                        <a:t>Description</a:t>
                      </a:r>
                    </a:p>
                  </a:txBody>
                  <a:tcPr anchor="b"/>
                </a:tc>
                <a:tc>
                  <a:txBody>
                    <a:bodyPr/>
                    <a:lstStyle/>
                    <a:p>
                      <a:pPr fontAlgn="b"/>
                      <a:r>
                        <a:rPr lang="en-US" b="1" dirty="0">
                          <a:effectLst/>
                        </a:rPr>
                        <a:t>Monthly (£)</a:t>
                      </a:r>
                    </a:p>
                  </a:txBody>
                  <a:tcPr anchor="b"/>
                </a:tc>
                <a:tc>
                  <a:txBody>
                    <a:bodyPr/>
                    <a:lstStyle/>
                    <a:p>
                      <a:pPr fontAlgn="b"/>
                      <a:r>
                        <a:rPr lang="en-US" b="1" dirty="0">
                          <a:effectLst/>
                        </a:rPr>
                        <a:t>Annual (£)</a:t>
                      </a:r>
                    </a:p>
                  </a:txBody>
                  <a:tcPr anchor="b"/>
                </a:tc>
                <a:extLst>
                  <a:ext uri="{0D108BD9-81ED-4DB2-BD59-A6C34878D82A}">
                    <a16:rowId xmlns:a16="http://schemas.microsoft.com/office/drawing/2014/main" val="1572774429"/>
                  </a:ext>
                </a:extLst>
              </a:tr>
              <a:tr h="431741">
                <a:tc>
                  <a:txBody>
                    <a:bodyPr/>
                    <a:lstStyle/>
                    <a:p>
                      <a:pPr fontAlgn="base"/>
                      <a:r>
                        <a:rPr lang="en-US" sz="1400" dirty="0">
                          <a:effectLst/>
                        </a:rPr>
                        <a:t>Smart bin price (25 units)</a:t>
                      </a:r>
                    </a:p>
                  </a:txBody>
                  <a:tcPr anchor="ctr"/>
                </a:tc>
                <a:tc>
                  <a:txBody>
                    <a:bodyPr/>
                    <a:lstStyle/>
                    <a:p>
                      <a:pPr fontAlgn="base"/>
                      <a:r>
                        <a:rPr lang="en-US" sz="1400" dirty="0">
                          <a:effectLst/>
                        </a:rPr>
                        <a:t>-</a:t>
                      </a:r>
                    </a:p>
                  </a:txBody>
                  <a:tcPr anchor="ctr"/>
                </a:tc>
                <a:tc>
                  <a:txBody>
                    <a:bodyPr/>
                    <a:lstStyle/>
                    <a:p>
                      <a:pPr fontAlgn="base"/>
                      <a:r>
                        <a:rPr lang="en-US" sz="1400" dirty="0">
                          <a:effectLst/>
                        </a:rPr>
                        <a:t>£100,000(one time investment)</a:t>
                      </a:r>
                    </a:p>
                  </a:txBody>
                  <a:tcPr anchor="ctr"/>
                </a:tc>
                <a:extLst>
                  <a:ext uri="{0D108BD9-81ED-4DB2-BD59-A6C34878D82A}">
                    <a16:rowId xmlns:a16="http://schemas.microsoft.com/office/drawing/2014/main" val="1361508508"/>
                  </a:ext>
                </a:extLst>
              </a:tr>
              <a:tr h="253965">
                <a:tc>
                  <a:txBody>
                    <a:bodyPr/>
                    <a:lstStyle/>
                    <a:p>
                      <a:pPr fontAlgn="base"/>
                      <a:r>
                        <a:rPr lang="en-US">
                          <a:effectLst/>
                        </a:rPr>
                        <a:t>Repairs and maintenance</a:t>
                      </a:r>
                    </a:p>
                  </a:txBody>
                  <a:tcPr anchor="ctr"/>
                </a:tc>
                <a:tc>
                  <a:txBody>
                    <a:bodyPr/>
                    <a:lstStyle/>
                    <a:p>
                      <a:pPr fontAlgn="base"/>
                      <a:r>
                        <a:rPr lang="en-US">
                          <a:effectLst/>
                        </a:rPr>
                        <a:t>£1,000</a:t>
                      </a:r>
                    </a:p>
                  </a:txBody>
                  <a:tcPr anchor="ctr"/>
                </a:tc>
                <a:tc>
                  <a:txBody>
                    <a:bodyPr/>
                    <a:lstStyle/>
                    <a:p>
                      <a:pPr fontAlgn="base"/>
                      <a:r>
                        <a:rPr lang="en-US" dirty="0">
                          <a:effectLst/>
                        </a:rPr>
                        <a:t>£12,000</a:t>
                      </a:r>
                    </a:p>
                  </a:txBody>
                  <a:tcPr anchor="ctr"/>
                </a:tc>
                <a:extLst>
                  <a:ext uri="{0D108BD9-81ED-4DB2-BD59-A6C34878D82A}">
                    <a16:rowId xmlns:a16="http://schemas.microsoft.com/office/drawing/2014/main" val="2178582139"/>
                  </a:ext>
                </a:extLst>
              </a:tr>
              <a:tr h="431741">
                <a:tc>
                  <a:txBody>
                    <a:bodyPr/>
                    <a:lstStyle/>
                    <a:p>
                      <a:pPr fontAlgn="base"/>
                      <a:r>
                        <a:rPr lang="en-US">
                          <a:effectLst/>
                        </a:rPr>
                        <a:t>Screen breakdown insurance</a:t>
                      </a:r>
                    </a:p>
                  </a:txBody>
                  <a:tcPr anchor="ctr"/>
                </a:tc>
                <a:tc>
                  <a:txBody>
                    <a:bodyPr/>
                    <a:lstStyle/>
                    <a:p>
                      <a:pPr fontAlgn="base"/>
                      <a:r>
                        <a:rPr lang="en-US">
                          <a:effectLst/>
                        </a:rPr>
                        <a:t>£150</a:t>
                      </a:r>
                    </a:p>
                  </a:txBody>
                  <a:tcPr anchor="ctr"/>
                </a:tc>
                <a:tc>
                  <a:txBody>
                    <a:bodyPr/>
                    <a:lstStyle/>
                    <a:p>
                      <a:pPr fontAlgn="base"/>
                      <a:r>
                        <a:rPr lang="en-US">
                          <a:effectLst/>
                        </a:rPr>
                        <a:t>£1,800</a:t>
                      </a:r>
                    </a:p>
                  </a:txBody>
                  <a:tcPr anchor="ctr"/>
                </a:tc>
                <a:extLst>
                  <a:ext uri="{0D108BD9-81ED-4DB2-BD59-A6C34878D82A}">
                    <a16:rowId xmlns:a16="http://schemas.microsoft.com/office/drawing/2014/main" val="3203652284"/>
                  </a:ext>
                </a:extLst>
              </a:tr>
              <a:tr h="431741">
                <a:tc>
                  <a:txBody>
                    <a:bodyPr/>
                    <a:lstStyle/>
                    <a:p>
                      <a:pPr fontAlgn="base"/>
                      <a:r>
                        <a:rPr lang="en-US">
                          <a:effectLst/>
                        </a:rPr>
                        <a:t>Components replacement cost</a:t>
                      </a:r>
                    </a:p>
                  </a:txBody>
                  <a:tcPr anchor="ctr"/>
                </a:tc>
                <a:tc>
                  <a:txBody>
                    <a:bodyPr/>
                    <a:lstStyle/>
                    <a:p>
                      <a:pPr fontAlgn="base"/>
                      <a:r>
                        <a:rPr lang="en-US">
                          <a:effectLst/>
                        </a:rPr>
                        <a:t>-</a:t>
                      </a:r>
                    </a:p>
                  </a:txBody>
                  <a:tcPr anchor="ctr"/>
                </a:tc>
                <a:tc>
                  <a:txBody>
                    <a:bodyPr/>
                    <a:lstStyle/>
                    <a:p>
                      <a:pPr fontAlgn="base"/>
                      <a:r>
                        <a:rPr lang="en-US">
                          <a:effectLst/>
                        </a:rPr>
                        <a:t>£7,000</a:t>
                      </a:r>
                    </a:p>
                  </a:txBody>
                  <a:tcPr anchor="ctr"/>
                </a:tc>
                <a:extLst>
                  <a:ext uri="{0D108BD9-81ED-4DB2-BD59-A6C34878D82A}">
                    <a16:rowId xmlns:a16="http://schemas.microsoft.com/office/drawing/2014/main" val="3205108724"/>
                  </a:ext>
                </a:extLst>
              </a:tr>
              <a:tr h="253965">
                <a:tc>
                  <a:txBody>
                    <a:bodyPr/>
                    <a:lstStyle/>
                    <a:p>
                      <a:pPr fontAlgn="base"/>
                      <a:r>
                        <a:rPr lang="en-US">
                          <a:effectLst/>
                        </a:rPr>
                        <a:t>Repairing services cost</a:t>
                      </a:r>
                    </a:p>
                  </a:txBody>
                  <a:tcPr anchor="ctr"/>
                </a:tc>
                <a:tc>
                  <a:txBody>
                    <a:bodyPr/>
                    <a:lstStyle/>
                    <a:p>
                      <a:pPr fontAlgn="base"/>
                      <a:r>
                        <a:rPr lang="en-US">
                          <a:effectLst/>
                        </a:rPr>
                        <a:t>-</a:t>
                      </a:r>
                    </a:p>
                  </a:txBody>
                  <a:tcPr anchor="ctr"/>
                </a:tc>
                <a:tc>
                  <a:txBody>
                    <a:bodyPr/>
                    <a:lstStyle/>
                    <a:p>
                      <a:pPr fontAlgn="base"/>
                      <a:r>
                        <a:rPr lang="en-US" dirty="0">
                          <a:effectLst/>
                        </a:rPr>
                        <a:t>£2,000</a:t>
                      </a:r>
                    </a:p>
                  </a:txBody>
                  <a:tcPr anchor="ctr"/>
                </a:tc>
                <a:extLst>
                  <a:ext uri="{0D108BD9-81ED-4DB2-BD59-A6C34878D82A}">
                    <a16:rowId xmlns:a16="http://schemas.microsoft.com/office/drawing/2014/main" val="1877335236"/>
                  </a:ext>
                </a:extLst>
              </a:tr>
              <a:tr h="1116077">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dirty="0">
                          <a:effectLst/>
                        </a:rPr>
                        <a:t>Risk management budget(Cybersecurity firewall subscription, Fire hazard insurance)</a:t>
                      </a:r>
                    </a:p>
                  </a:txBody>
                  <a:tcPr anchor="ctr"/>
                </a:tc>
                <a:tc>
                  <a:txBody>
                    <a:bodyPr/>
                    <a:lstStyle/>
                    <a:p>
                      <a:pPr fontAlgn="base"/>
                      <a:r>
                        <a:rPr lang="en-US">
                          <a:effectLst/>
                        </a:rPr>
                        <a:t>-</a:t>
                      </a:r>
                    </a:p>
                  </a:txBody>
                  <a:tcPr anchor="ctr"/>
                </a:tc>
                <a:tc>
                  <a:txBody>
                    <a:bodyPr/>
                    <a:lstStyle/>
                    <a:p>
                      <a:pPr fontAlgn="base"/>
                      <a:r>
                        <a:rPr lang="en-US" dirty="0">
                          <a:effectLst/>
                        </a:rPr>
                        <a:t>£8,000</a:t>
                      </a:r>
                    </a:p>
                  </a:txBody>
                  <a:tcPr anchor="ctr"/>
                </a:tc>
                <a:extLst>
                  <a:ext uri="{0D108BD9-81ED-4DB2-BD59-A6C34878D82A}">
                    <a16:rowId xmlns:a16="http://schemas.microsoft.com/office/drawing/2014/main" val="43320161"/>
                  </a:ext>
                </a:extLst>
              </a:tr>
              <a:tr h="253965">
                <a:tc>
                  <a:txBody>
                    <a:bodyPr/>
                    <a:lstStyle/>
                    <a:p>
                      <a:pPr fontAlgn="base"/>
                      <a:r>
                        <a:rPr lang="en-US" b="1">
                          <a:effectLst/>
                        </a:rPr>
                        <a:t>Total</a:t>
                      </a:r>
                    </a:p>
                  </a:txBody>
                  <a:tcPr anchor="ctr"/>
                </a:tc>
                <a:tc>
                  <a:txBody>
                    <a:bodyPr/>
                    <a:lstStyle/>
                    <a:p>
                      <a:pPr fontAlgn="base"/>
                      <a:r>
                        <a:rPr lang="en-US" b="1" dirty="0">
                          <a:effectLst/>
                        </a:rPr>
                        <a:t>£1,750</a:t>
                      </a:r>
                    </a:p>
                  </a:txBody>
                  <a:tcPr anchor="ctr"/>
                </a:tc>
                <a:tc>
                  <a:txBody>
                    <a:bodyPr/>
                    <a:lstStyle/>
                    <a:p>
                      <a:pPr fontAlgn="base"/>
                      <a:r>
                        <a:rPr lang="en-US" b="1" dirty="0">
                          <a:effectLst/>
                        </a:rPr>
                        <a:t>£130,800</a:t>
                      </a:r>
                    </a:p>
                  </a:txBody>
                  <a:tcPr anchor="ctr"/>
                </a:tc>
                <a:extLst>
                  <a:ext uri="{0D108BD9-81ED-4DB2-BD59-A6C34878D82A}">
                    <a16:rowId xmlns:a16="http://schemas.microsoft.com/office/drawing/2014/main" val="3794211032"/>
                  </a:ext>
                </a:extLst>
              </a:tr>
            </a:tbl>
          </a:graphicData>
        </a:graphic>
      </p:graphicFrame>
      <p:sp>
        <p:nvSpPr>
          <p:cNvPr id="17" name="Google Shape;451;p43">
            <a:extLst>
              <a:ext uri="{FF2B5EF4-FFF2-40B4-BE49-F238E27FC236}">
                <a16:creationId xmlns:a16="http://schemas.microsoft.com/office/drawing/2014/main" id="{09330649-8121-4DCB-A071-74FAD6BCE3AA}"/>
              </a:ext>
            </a:extLst>
          </p:cNvPr>
          <p:cNvSpPr txBox="1">
            <a:spLocks/>
          </p:cNvSpPr>
          <p:nvPr/>
        </p:nvSpPr>
        <p:spPr>
          <a:xfrm>
            <a:off x="479795" y="111671"/>
            <a:ext cx="7802968" cy="6371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Montserrat SemiBold"/>
              <a:buNone/>
              <a:defRPr sz="6000" b="0" i="0" u="none" strike="noStrike" cap="none">
                <a:solidFill>
                  <a:schemeClr val="dk1"/>
                </a:solidFill>
                <a:latin typeface="Montserrat SemiBold"/>
                <a:ea typeface="Montserrat SemiBold"/>
                <a:cs typeface="Montserrat SemiBold"/>
                <a:sym typeface="Montserrat SemiBold"/>
              </a:defRPr>
            </a:lvl1pPr>
            <a:lvl2pPr marR="0" lvl="1"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9pPr>
          </a:lstStyle>
          <a:p>
            <a:r>
              <a:rPr lang="en-US" sz="3600" b="1" dirty="0"/>
              <a:t>Financial Analysis(SMART BINS)</a:t>
            </a:r>
          </a:p>
        </p:txBody>
      </p:sp>
    </p:spTree>
    <p:extLst>
      <p:ext uri="{BB962C8B-B14F-4D97-AF65-F5344CB8AC3E}">
        <p14:creationId xmlns:p14="http://schemas.microsoft.com/office/powerpoint/2010/main" val="162074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3"/>
          <p:cNvSpPr txBox="1">
            <a:spLocks noGrp="1"/>
          </p:cNvSpPr>
          <p:nvPr>
            <p:ph type="title"/>
          </p:nvPr>
        </p:nvSpPr>
        <p:spPr>
          <a:xfrm>
            <a:off x="246744" y="1"/>
            <a:ext cx="3539802" cy="637199"/>
          </a:xfrm>
          <a:prstGeom prst="rect">
            <a:avLst/>
          </a:prstGeom>
        </p:spPr>
        <p:txBody>
          <a:bodyPr spcFirstLastPara="1" wrap="square" lIns="91425" tIns="91425" rIns="91425" bIns="91425" anchor="b" anchorCtr="0">
            <a:noAutofit/>
          </a:bodyPr>
          <a:lstStyle/>
          <a:p>
            <a:pPr lvl="0"/>
            <a:r>
              <a:rPr lang="en-US" sz="2400" b="1" dirty="0"/>
              <a:t>Cash flow option 1 </a:t>
            </a:r>
            <a:endParaRPr sz="2400" b="1" dirty="0"/>
          </a:p>
        </p:txBody>
      </p:sp>
      <p:grpSp>
        <p:nvGrpSpPr>
          <p:cNvPr id="454" name="Google Shape;454;p43"/>
          <p:cNvGrpSpPr/>
          <p:nvPr/>
        </p:nvGrpSpPr>
        <p:grpSpPr>
          <a:xfrm>
            <a:off x="0" y="0"/>
            <a:ext cx="246744" cy="2654850"/>
            <a:chOff x="0" y="0"/>
            <a:chExt cx="1199700" cy="2654850"/>
          </a:xfrm>
        </p:grpSpPr>
        <p:sp>
          <p:nvSpPr>
            <p:cNvPr id="455" name="Google Shape;455;p43"/>
            <p:cNvSpPr/>
            <p:nvPr/>
          </p:nvSpPr>
          <p:spPr>
            <a:xfrm>
              <a:off x="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6" name="Google Shape;456;p43"/>
            <p:cNvSpPr/>
            <p:nvPr/>
          </p:nvSpPr>
          <p:spPr>
            <a:xfrm>
              <a:off x="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7" name="Google Shape;457;p43"/>
            <p:cNvSpPr/>
            <p:nvPr/>
          </p:nvSpPr>
          <p:spPr>
            <a:xfrm>
              <a:off x="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8" name="Google Shape;458;p43"/>
            <p:cNvSpPr/>
            <p:nvPr/>
          </p:nvSpPr>
          <p:spPr>
            <a:xfrm>
              <a:off x="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59" name="Google Shape;459;p43"/>
          <p:cNvGrpSpPr/>
          <p:nvPr/>
        </p:nvGrpSpPr>
        <p:grpSpPr>
          <a:xfrm>
            <a:off x="8897254" y="2494350"/>
            <a:ext cx="246745" cy="2654875"/>
            <a:chOff x="7944300" y="2494350"/>
            <a:chExt cx="1199700" cy="2654875"/>
          </a:xfrm>
        </p:grpSpPr>
        <p:sp>
          <p:nvSpPr>
            <p:cNvPr id="460" name="Google Shape;460;p43"/>
            <p:cNvSpPr/>
            <p:nvPr/>
          </p:nvSpPr>
          <p:spPr>
            <a:xfrm>
              <a:off x="794430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1" name="Google Shape;461;p43"/>
            <p:cNvSpPr/>
            <p:nvPr/>
          </p:nvSpPr>
          <p:spPr>
            <a:xfrm>
              <a:off x="794430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2" name="Google Shape;462;p43"/>
            <p:cNvSpPr/>
            <p:nvPr/>
          </p:nvSpPr>
          <p:spPr>
            <a:xfrm>
              <a:off x="794430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3" name="Google Shape;463;p43"/>
            <p:cNvSpPr/>
            <p:nvPr/>
          </p:nvSpPr>
          <p:spPr>
            <a:xfrm>
              <a:off x="794430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aphicFrame>
        <p:nvGraphicFramePr>
          <p:cNvPr id="18" name="Table 17">
            <a:extLst>
              <a:ext uri="{FF2B5EF4-FFF2-40B4-BE49-F238E27FC236}">
                <a16:creationId xmlns:a16="http://schemas.microsoft.com/office/drawing/2014/main" id="{505C282B-0B7E-4DF1-AF59-B16065A41F1B}"/>
              </a:ext>
            </a:extLst>
          </p:cNvPr>
          <p:cNvGraphicFramePr>
            <a:graphicFrameLocks noGrp="1"/>
          </p:cNvGraphicFramePr>
          <p:nvPr>
            <p:extLst>
              <p:ext uri="{D42A27DB-BD31-4B8C-83A1-F6EECF244321}">
                <p14:modId xmlns:p14="http://schemas.microsoft.com/office/powerpoint/2010/main" val="422870851"/>
              </p:ext>
            </p:extLst>
          </p:nvPr>
        </p:nvGraphicFramePr>
        <p:xfrm>
          <a:off x="892643" y="625814"/>
          <a:ext cx="5986621" cy="4410351"/>
        </p:xfrm>
        <a:graphic>
          <a:graphicData uri="http://schemas.openxmlformats.org/drawingml/2006/table">
            <a:tbl>
              <a:tblPr firstRow="1" bandRow="1">
                <a:tableStyleId>{073A0DAA-6AF3-43AB-8588-CEC1D06C72B9}</a:tableStyleId>
              </a:tblPr>
              <a:tblGrid>
                <a:gridCol w="1015490">
                  <a:extLst>
                    <a:ext uri="{9D8B030D-6E8A-4147-A177-3AD203B41FA5}">
                      <a16:colId xmlns:a16="http://schemas.microsoft.com/office/drawing/2014/main" val="3210886532"/>
                    </a:ext>
                  </a:extLst>
                </a:gridCol>
                <a:gridCol w="2115383">
                  <a:extLst>
                    <a:ext uri="{9D8B030D-6E8A-4147-A177-3AD203B41FA5}">
                      <a16:colId xmlns:a16="http://schemas.microsoft.com/office/drawing/2014/main" val="1982745197"/>
                    </a:ext>
                  </a:extLst>
                </a:gridCol>
                <a:gridCol w="1449687">
                  <a:extLst>
                    <a:ext uri="{9D8B030D-6E8A-4147-A177-3AD203B41FA5}">
                      <a16:colId xmlns:a16="http://schemas.microsoft.com/office/drawing/2014/main" val="4011834923"/>
                    </a:ext>
                  </a:extLst>
                </a:gridCol>
                <a:gridCol w="1406061">
                  <a:extLst>
                    <a:ext uri="{9D8B030D-6E8A-4147-A177-3AD203B41FA5}">
                      <a16:colId xmlns:a16="http://schemas.microsoft.com/office/drawing/2014/main" val="2746653606"/>
                    </a:ext>
                  </a:extLst>
                </a:gridCol>
              </a:tblGrid>
              <a:tr h="370306">
                <a:tc>
                  <a:txBody>
                    <a:bodyPr/>
                    <a:lstStyle/>
                    <a:p>
                      <a:pPr fontAlgn="b"/>
                      <a:r>
                        <a:rPr lang="en-US" b="1">
                          <a:effectLst/>
                        </a:rPr>
                        <a:t>Year</a:t>
                      </a:r>
                    </a:p>
                  </a:txBody>
                  <a:tcPr anchor="b"/>
                </a:tc>
                <a:tc>
                  <a:txBody>
                    <a:bodyPr/>
                    <a:lstStyle/>
                    <a:p>
                      <a:pPr fontAlgn="b"/>
                      <a:r>
                        <a:rPr lang="en-US" b="1">
                          <a:effectLst/>
                        </a:rPr>
                        <a:t>Annual Income (£)</a:t>
                      </a:r>
                    </a:p>
                  </a:txBody>
                  <a:tcPr anchor="b"/>
                </a:tc>
                <a:tc>
                  <a:txBody>
                    <a:bodyPr/>
                    <a:lstStyle/>
                    <a:p>
                      <a:pPr fontAlgn="b"/>
                      <a:r>
                        <a:rPr lang="en-US" b="1">
                          <a:effectLst/>
                        </a:rPr>
                        <a:t>Annual Expenses (£)</a:t>
                      </a:r>
                    </a:p>
                  </a:txBody>
                  <a:tcPr anchor="b"/>
                </a:tc>
                <a:tc>
                  <a:txBody>
                    <a:bodyPr/>
                    <a:lstStyle/>
                    <a:p>
                      <a:pPr fontAlgn="b"/>
                      <a:r>
                        <a:rPr lang="en-US" b="1">
                          <a:effectLst/>
                        </a:rPr>
                        <a:t>Net Income (£)</a:t>
                      </a:r>
                    </a:p>
                  </a:txBody>
                  <a:tcPr anchor="b"/>
                </a:tc>
                <a:extLst>
                  <a:ext uri="{0D108BD9-81ED-4DB2-BD59-A6C34878D82A}">
                    <a16:rowId xmlns:a16="http://schemas.microsoft.com/office/drawing/2014/main" val="2551416552"/>
                  </a:ext>
                </a:extLst>
              </a:tr>
              <a:tr h="398404">
                <a:tc>
                  <a:txBody>
                    <a:bodyPr/>
                    <a:lstStyle/>
                    <a:p>
                      <a:pPr fontAlgn="base"/>
                      <a:r>
                        <a:rPr lang="en-US">
                          <a:effectLst/>
                        </a:rPr>
                        <a:t>1</a:t>
                      </a:r>
                    </a:p>
                  </a:txBody>
                  <a:tcPr anchor="ctr"/>
                </a:tc>
                <a:tc>
                  <a:txBody>
                    <a:bodyPr/>
                    <a:lstStyle/>
                    <a:p>
                      <a:pPr fontAlgn="base"/>
                      <a:r>
                        <a:rPr lang="en-US">
                          <a:effectLst/>
                        </a:rPr>
                        <a:t>£46,200</a:t>
                      </a:r>
                    </a:p>
                  </a:txBody>
                  <a:tcPr anchor="ctr"/>
                </a:tc>
                <a:tc>
                  <a:txBody>
                    <a:bodyPr/>
                    <a:lstStyle/>
                    <a:p>
                      <a:pPr fontAlgn="base"/>
                      <a:r>
                        <a:rPr lang="en-US" dirty="0">
                          <a:effectLst/>
                        </a:rPr>
                        <a:t>£130,800</a:t>
                      </a:r>
                    </a:p>
                  </a:txBody>
                  <a:tcPr anchor="ctr"/>
                </a:tc>
                <a:tc>
                  <a:txBody>
                    <a:bodyPr/>
                    <a:lstStyle/>
                    <a:p>
                      <a:pPr fontAlgn="base"/>
                      <a:r>
                        <a:rPr lang="en-US" dirty="0">
                          <a:effectLst/>
                        </a:rPr>
                        <a:t>£-84,600</a:t>
                      </a:r>
                    </a:p>
                  </a:txBody>
                  <a:tcPr anchor="ctr"/>
                </a:tc>
                <a:extLst>
                  <a:ext uri="{0D108BD9-81ED-4DB2-BD59-A6C34878D82A}">
                    <a16:rowId xmlns:a16="http://schemas.microsoft.com/office/drawing/2014/main" val="4283783922"/>
                  </a:ext>
                </a:extLst>
              </a:tr>
              <a:tr h="306555">
                <a:tc>
                  <a:txBody>
                    <a:bodyPr/>
                    <a:lstStyle/>
                    <a:p>
                      <a:pPr fontAlgn="base"/>
                      <a:r>
                        <a:rPr lang="en-US">
                          <a:effectLst/>
                        </a:rPr>
                        <a:t>2</a:t>
                      </a:r>
                    </a:p>
                  </a:txBody>
                  <a:tcPr anchor="ctr"/>
                </a:tc>
                <a:tc>
                  <a:txBody>
                    <a:bodyPr/>
                    <a:lstStyle/>
                    <a:p>
                      <a:pPr fontAlgn="base"/>
                      <a:r>
                        <a:rPr lang="en-US">
                          <a:effectLst/>
                        </a:rPr>
                        <a:t>£46,200</a:t>
                      </a:r>
                    </a:p>
                  </a:txBody>
                  <a:tcPr anchor="ctr"/>
                </a:tc>
                <a:tc>
                  <a:txBody>
                    <a:bodyPr/>
                    <a:lstStyle/>
                    <a:p>
                      <a:pPr fontAlgn="base"/>
                      <a:r>
                        <a:rPr lang="en-US">
                          <a:effectLst/>
                        </a:rPr>
                        <a:t>£30,800</a:t>
                      </a:r>
                    </a:p>
                  </a:txBody>
                  <a:tcPr anchor="ctr"/>
                </a:tc>
                <a:tc>
                  <a:txBody>
                    <a:bodyPr/>
                    <a:lstStyle/>
                    <a:p>
                      <a:pPr fontAlgn="base"/>
                      <a:r>
                        <a:rPr lang="en-US">
                          <a:effectLst/>
                        </a:rPr>
                        <a:t>£15,400</a:t>
                      </a:r>
                    </a:p>
                  </a:txBody>
                  <a:tcPr anchor="ctr"/>
                </a:tc>
                <a:extLst>
                  <a:ext uri="{0D108BD9-81ED-4DB2-BD59-A6C34878D82A}">
                    <a16:rowId xmlns:a16="http://schemas.microsoft.com/office/drawing/2014/main" val="2761201371"/>
                  </a:ext>
                </a:extLst>
              </a:tr>
              <a:tr h="398404">
                <a:tc>
                  <a:txBody>
                    <a:bodyPr/>
                    <a:lstStyle/>
                    <a:p>
                      <a:pPr fontAlgn="base"/>
                      <a:r>
                        <a:rPr lang="en-US">
                          <a:effectLst/>
                        </a:rPr>
                        <a:t>3</a:t>
                      </a:r>
                    </a:p>
                  </a:txBody>
                  <a:tcPr anchor="ctr"/>
                </a:tc>
                <a:tc>
                  <a:txBody>
                    <a:bodyPr/>
                    <a:lstStyle/>
                    <a:p>
                      <a:pPr fontAlgn="base"/>
                      <a:r>
                        <a:rPr lang="en-US">
                          <a:effectLst/>
                        </a:rPr>
                        <a:t>£46,200</a:t>
                      </a:r>
                    </a:p>
                  </a:txBody>
                  <a:tcPr anchor="ctr"/>
                </a:tc>
                <a:tc>
                  <a:txBody>
                    <a:bodyPr/>
                    <a:lstStyle/>
                    <a:p>
                      <a:pPr fontAlgn="base"/>
                      <a:r>
                        <a:rPr lang="en-US" dirty="0">
                          <a:effectLst/>
                        </a:rPr>
                        <a:t>£30,800</a:t>
                      </a:r>
                    </a:p>
                  </a:txBody>
                  <a:tcPr anchor="ctr"/>
                </a:tc>
                <a:tc>
                  <a:txBody>
                    <a:bodyPr/>
                    <a:lstStyle/>
                    <a:p>
                      <a:pPr fontAlgn="base"/>
                      <a:r>
                        <a:rPr lang="en-US">
                          <a:effectLst/>
                        </a:rPr>
                        <a:t>£15,400</a:t>
                      </a:r>
                    </a:p>
                  </a:txBody>
                  <a:tcPr anchor="ctr"/>
                </a:tc>
                <a:extLst>
                  <a:ext uri="{0D108BD9-81ED-4DB2-BD59-A6C34878D82A}">
                    <a16:rowId xmlns:a16="http://schemas.microsoft.com/office/drawing/2014/main" val="1406278571"/>
                  </a:ext>
                </a:extLst>
              </a:tr>
              <a:tr h="398404">
                <a:tc>
                  <a:txBody>
                    <a:bodyPr/>
                    <a:lstStyle/>
                    <a:p>
                      <a:pPr fontAlgn="base"/>
                      <a:r>
                        <a:rPr lang="en-US">
                          <a:effectLst/>
                        </a:rPr>
                        <a:t>4</a:t>
                      </a:r>
                    </a:p>
                  </a:txBody>
                  <a:tcPr anchor="ctr"/>
                </a:tc>
                <a:tc>
                  <a:txBody>
                    <a:bodyPr/>
                    <a:lstStyle/>
                    <a:p>
                      <a:pPr fontAlgn="base"/>
                      <a:r>
                        <a:rPr lang="en-US">
                          <a:effectLst/>
                        </a:rPr>
                        <a:t>£46,200</a:t>
                      </a:r>
                    </a:p>
                  </a:txBody>
                  <a:tcPr anchor="ctr"/>
                </a:tc>
                <a:tc>
                  <a:txBody>
                    <a:bodyPr/>
                    <a:lstStyle/>
                    <a:p>
                      <a:pPr fontAlgn="base"/>
                      <a:r>
                        <a:rPr lang="en-US">
                          <a:effectLst/>
                        </a:rPr>
                        <a:t>£30,800</a:t>
                      </a:r>
                    </a:p>
                  </a:txBody>
                  <a:tcPr anchor="ctr"/>
                </a:tc>
                <a:tc>
                  <a:txBody>
                    <a:bodyPr/>
                    <a:lstStyle/>
                    <a:p>
                      <a:pPr fontAlgn="base"/>
                      <a:r>
                        <a:rPr lang="en-US">
                          <a:effectLst/>
                        </a:rPr>
                        <a:t>£15,400</a:t>
                      </a:r>
                    </a:p>
                  </a:txBody>
                  <a:tcPr anchor="ctr"/>
                </a:tc>
                <a:extLst>
                  <a:ext uri="{0D108BD9-81ED-4DB2-BD59-A6C34878D82A}">
                    <a16:rowId xmlns:a16="http://schemas.microsoft.com/office/drawing/2014/main" val="4162757486"/>
                  </a:ext>
                </a:extLst>
              </a:tr>
              <a:tr h="398404">
                <a:tc>
                  <a:txBody>
                    <a:bodyPr/>
                    <a:lstStyle/>
                    <a:p>
                      <a:pPr fontAlgn="base"/>
                      <a:r>
                        <a:rPr lang="en-US">
                          <a:effectLst/>
                        </a:rPr>
                        <a:t>5</a:t>
                      </a:r>
                    </a:p>
                  </a:txBody>
                  <a:tcPr anchor="ctr"/>
                </a:tc>
                <a:tc>
                  <a:txBody>
                    <a:bodyPr/>
                    <a:lstStyle/>
                    <a:p>
                      <a:pPr fontAlgn="base"/>
                      <a:r>
                        <a:rPr lang="en-US">
                          <a:effectLst/>
                        </a:rPr>
                        <a:t>£46,200</a:t>
                      </a:r>
                    </a:p>
                  </a:txBody>
                  <a:tcPr anchor="ctr"/>
                </a:tc>
                <a:tc>
                  <a:txBody>
                    <a:bodyPr/>
                    <a:lstStyle/>
                    <a:p>
                      <a:pPr fontAlgn="base"/>
                      <a:r>
                        <a:rPr lang="en-US">
                          <a:effectLst/>
                        </a:rPr>
                        <a:t>£30,800</a:t>
                      </a:r>
                    </a:p>
                  </a:txBody>
                  <a:tcPr anchor="ctr"/>
                </a:tc>
                <a:tc>
                  <a:txBody>
                    <a:bodyPr/>
                    <a:lstStyle/>
                    <a:p>
                      <a:pPr fontAlgn="base"/>
                      <a:r>
                        <a:rPr lang="en-US">
                          <a:effectLst/>
                        </a:rPr>
                        <a:t>£15,400</a:t>
                      </a:r>
                    </a:p>
                  </a:txBody>
                  <a:tcPr anchor="ctr"/>
                </a:tc>
                <a:extLst>
                  <a:ext uri="{0D108BD9-81ED-4DB2-BD59-A6C34878D82A}">
                    <a16:rowId xmlns:a16="http://schemas.microsoft.com/office/drawing/2014/main" val="2139016460"/>
                  </a:ext>
                </a:extLst>
              </a:tr>
              <a:tr h="398404">
                <a:tc>
                  <a:txBody>
                    <a:bodyPr/>
                    <a:lstStyle/>
                    <a:p>
                      <a:pPr fontAlgn="base"/>
                      <a:r>
                        <a:rPr lang="en-US">
                          <a:effectLst/>
                        </a:rPr>
                        <a:t>6</a:t>
                      </a:r>
                    </a:p>
                  </a:txBody>
                  <a:tcPr anchor="ctr"/>
                </a:tc>
                <a:tc>
                  <a:txBody>
                    <a:bodyPr/>
                    <a:lstStyle/>
                    <a:p>
                      <a:pPr fontAlgn="base"/>
                      <a:r>
                        <a:rPr lang="en-US">
                          <a:effectLst/>
                        </a:rPr>
                        <a:t>£46,200</a:t>
                      </a:r>
                    </a:p>
                  </a:txBody>
                  <a:tcPr anchor="ctr"/>
                </a:tc>
                <a:tc>
                  <a:txBody>
                    <a:bodyPr/>
                    <a:lstStyle/>
                    <a:p>
                      <a:pPr fontAlgn="base"/>
                      <a:r>
                        <a:rPr lang="en-US">
                          <a:effectLst/>
                        </a:rPr>
                        <a:t>£30,800</a:t>
                      </a:r>
                    </a:p>
                  </a:txBody>
                  <a:tcPr anchor="ctr"/>
                </a:tc>
                <a:tc>
                  <a:txBody>
                    <a:bodyPr/>
                    <a:lstStyle/>
                    <a:p>
                      <a:pPr fontAlgn="base"/>
                      <a:r>
                        <a:rPr lang="en-US" dirty="0">
                          <a:effectLst/>
                        </a:rPr>
                        <a:t>£15,400</a:t>
                      </a:r>
                    </a:p>
                  </a:txBody>
                  <a:tcPr anchor="ctr"/>
                </a:tc>
                <a:extLst>
                  <a:ext uri="{0D108BD9-81ED-4DB2-BD59-A6C34878D82A}">
                    <a16:rowId xmlns:a16="http://schemas.microsoft.com/office/drawing/2014/main" val="697615153"/>
                  </a:ext>
                </a:extLst>
              </a:tr>
              <a:tr h="398404">
                <a:tc>
                  <a:txBody>
                    <a:bodyPr/>
                    <a:lstStyle/>
                    <a:p>
                      <a:pPr fontAlgn="base"/>
                      <a:r>
                        <a:rPr lang="en-US">
                          <a:effectLst/>
                        </a:rPr>
                        <a:t>7</a:t>
                      </a:r>
                    </a:p>
                  </a:txBody>
                  <a:tcPr anchor="ctr"/>
                </a:tc>
                <a:tc>
                  <a:txBody>
                    <a:bodyPr/>
                    <a:lstStyle/>
                    <a:p>
                      <a:pPr fontAlgn="base"/>
                      <a:r>
                        <a:rPr lang="en-US">
                          <a:effectLst/>
                        </a:rPr>
                        <a:t>£46,200</a:t>
                      </a:r>
                    </a:p>
                  </a:txBody>
                  <a:tcPr anchor="ctr"/>
                </a:tc>
                <a:tc>
                  <a:txBody>
                    <a:bodyPr/>
                    <a:lstStyle/>
                    <a:p>
                      <a:pPr fontAlgn="base"/>
                      <a:r>
                        <a:rPr lang="en-US">
                          <a:effectLst/>
                        </a:rPr>
                        <a:t>£30,800</a:t>
                      </a:r>
                    </a:p>
                  </a:txBody>
                  <a:tcPr anchor="ctr"/>
                </a:tc>
                <a:tc>
                  <a:txBody>
                    <a:bodyPr/>
                    <a:lstStyle/>
                    <a:p>
                      <a:pPr fontAlgn="base"/>
                      <a:r>
                        <a:rPr lang="en-US">
                          <a:effectLst/>
                        </a:rPr>
                        <a:t>£15,400</a:t>
                      </a:r>
                    </a:p>
                  </a:txBody>
                  <a:tcPr anchor="ctr"/>
                </a:tc>
                <a:extLst>
                  <a:ext uri="{0D108BD9-81ED-4DB2-BD59-A6C34878D82A}">
                    <a16:rowId xmlns:a16="http://schemas.microsoft.com/office/drawing/2014/main" val="1858803699"/>
                  </a:ext>
                </a:extLst>
              </a:tr>
              <a:tr h="398404">
                <a:tc>
                  <a:txBody>
                    <a:bodyPr/>
                    <a:lstStyle/>
                    <a:p>
                      <a:pPr fontAlgn="base"/>
                      <a:r>
                        <a:rPr lang="en-US">
                          <a:effectLst/>
                        </a:rPr>
                        <a:t>8</a:t>
                      </a:r>
                    </a:p>
                  </a:txBody>
                  <a:tcPr anchor="ctr"/>
                </a:tc>
                <a:tc>
                  <a:txBody>
                    <a:bodyPr/>
                    <a:lstStyle/>
                    <a:p>
                      <a:pPr fontAlgn="base"/>
                      <a:r>
                        <a:rPr lang="en-US">
                          <a:effectLst/>
                        </a:rPr>
                        <a:t>£46,200</a:t>
                      </a:r>
                    </a:p>
                  </a:txBody>
                  <a:tcPr anchor="ctr"/>
                </a:tc>
                <a:tc>
                  <a:txBody>
                    <a:bodyPr/>
                    <a:lstStyle/>
                    <a:p>
                      <a:pPr fontAlgn="base"/>
                      <a:r>
                        <a:rPr lang="en-US">
                          <a:effectLst/>
                        </a:rPr>
                        <a:t>£30,800</a:t>
                      </a:r>
                    </a:p>
                  </a:txBody>
                  <a:tcPr anchor="ctr"/>
                </a:tc>
                <a:tc>
                  <a:txBody>
                    <a:bodyPr/>
                    <a:lstStyle/>
                    <a:p>
                      <a:pPr fontAlgn="base"/>
                      <a:r>
                        <a:rPr lang="en-US">
                          <a:effectLst/>
                        </a:rPr>
                        <a:t>£15,400</a:t>
                      </a:r>
                    </a:p>
                  </a:txBody>
                  <a:tcPr anchor="ctr"/>
                </a:tc>
                <a:extLst>
                  <a:ext uri="{0D108BD9-81ED-4DB2-BD59-A6C34878D82A}">
                    <a16:rowId xmlns:a16="http://schemas.microsoft.com/office/drawing/2014/main" val="2209677385"/>
                  </a:ext>
                </a:extLst>
              </a:tr>
              <a:tr h="398404">
                <a:tc>
                  <a:txBody>
                    <a:bodyPr/>
                    <a:lstStyle/>
                    <a:p>
                      <a:pPr fontAlgn="base"/>
                      <a:r>
                        <a:rPr lang="en-US">
                          <a:effectLst/>
                        </a:rPr>
                        <a:t>9</a:t>
                      </a:r>
                    </a:p>
                  </a:txBody>
                  <a:tcPr anchor="ctr"/>
                </a:tc>
                <a:tc>
                  <a:txBody>
                    <a:bodyPr/>
                    <a:lstStyle/>
                    <a:p>
                      <a:pPr fontAlgn="base"/>
                      <a:r>
                        <a:rPr lang="en-US">
                          <a:effectLst/>
                        </a:rPr>
                        <a:t>£46,200</a:t>
                      </a:r>
                    </a:p>
                  </a:txBody>
                  <a:tcPr anchor="ctr"/>
                </a:tc>
                <a:tc>
                  <a:txBody>
                    <a:bodyPr/>
                    <a:lstStyle/>
                    <a:p>
                      <a:pPr fontAlgn="base"/>
                      <a:r>
                        <a:rPr lang="en-US">
                          <a:effectLst/>
                        </a:rPr>
                        <a:t>£30,800</a:t>
                      </a:r>
                    </a:p>
                  </a:txBody>
                  <a:tcPr anchor="ctr"/>
                </a:tc>
                <a:tc>
                  <a:txBody>
                    <a:bodyPr/>
                    <a:lstStyle/>
                    <a:p>
                      <a:pPr fontAlgn="base"/>
                      <a:r>
                        <a:rPr lang="en-US">
                          <a:effectLst/>
                        </a:rPr>
                        <a:t>£15,400</a:t>
                      </a:r>
                    </a:p>
                  </a:txBody>
                  <a:tcPr anchor="ctr"/>
                </a:tc>
                <a:extLst>
                  <a:ext uri="{0D108BD9-81ED-4DB2-BD59-A6C34878D82A}">
                    <a16:rowId xmlns:a16="http://schemas.microsoft.com/office/drawing/2014/main" val="937804125"/>
                  </a:ext>
                </a:extLst>
              </a:tr>
              <a:tr h="398404">
                <a:tc>
                  <a:txBody>
                    <a:bodyPr/>
                    <a:lstStyle/>
                    <a:p>
                      <a:pPr fontAlgn="base"/>
                      <a:r>
                        <a:rPr lang="en-US">
                          <a:effectLst/>
                        </a:rPr>
                        <a:t>10</a:t>
                      </a:r>
                    </a:p>
                  </a:txBody>
                  <a:tcPr anchor="ctr"/>
                </a:tc>
                <a:tc>
                  <a:txBody>
                    <a:bodyPr/>
                    <a:lstStyle/>
                    <a:p>
                      <a:pPr fontAlgn="base"/>
                      <a:r>
                        <a:rPr lang="en-US">
                          <a:effectLst/>
                        </a:rPr>
                        <a:t>£46,200</a:t>
                      </a:r>
                    </a:p>
                  </a:txBody>
                  <a:tcPr anchor="ctr"/>
                </a:tc>
                <a:tc>
                  <a:txBody>
                    <a:bodyPr/>
                    <a:lstStyle/>
                    <a:p>
                      <a:pPr fontAlgn="base"/>
                      <a:r>
                        <a:rPr lang="en-US">
                          <a:effectLst/>
                        </a:rPr>
                        <a:t>£30,800</a:t>
                      </a:r>
                    </a:p>
                  </a:txBody>
                  <a:tcPr anchor="ctr"/>
                </a:tc>
                <a:tc>
                  <a:txBody>
                    <a:bodyPr/>
                    <a:lstStyle/>
                    <a:p>
                      <a:pPr fontAlgn="base"/>
                      <a:r>
                        <a:rPr lang="en-US" dirty="0">
                          <a:effectLst/>
                        </a:rPr>
                        <a:t>£15,400</a:t>
                      </a:r>
                    </a:p>
                  </a:txBody>
                  <a:tcPr anchor="ctr"/>
                </a:tc>
                <a:extLst>
                  <a:ext uri="{0D108BD9-81ED-4DB2-BD59-A6C34878D82A}">
                    <a16:rowId xmlns:a16="http://schemas.microsoft.com/office/drawing/2014/main" val="3148573245"/>
                  </a:ext>
                </a:extLst>
              </a:tr>
            </a:tbl>
          </a:graphicData>
        </a:graphic>
      </p:graphicFrame>
    </p:spTree>
    <p:extLst>
      <p:ext uri="{BB962C8B-B14F-4D97-AF65-F5344CB8AC3E}">
        <p14:creationId xmlns:p14="http://schemas.microsoft.com/office/powerpoint/2010/main" val="50193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grpSp>
        <p:nvGrpSpPr>
          <p:cNvPr id="454" name="Google Shape;454;p43"/>
          <p:cNvGrpSpPr/>
          <p:nvPr/>
        </p:nvGrpSpPr>
        <p:grpSpPr>
          <a:xfrm>
            <a:off x="0" y="0"/>
            <a:ext cx="246744" cy="2654850"/>
            <a:chOff x="0" y="0"/>
            <a:chExt cx="1199700" cy="2654850"/>
          </a:xfrm>
        </p:grpSpPr>
        <p:sp>
          <p:nvSpPr>
            <p:cNvPr id="455" name="Google Shape;455;p43"/>
            <p:cNvSpPr/>
            <p:nvPr/>
          </p:nvSpPr>
          <p:spPr>
            <a:xfrm>
              <a:off x="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6" name="Google Shape;456;p43"/>
            <p:cNvSpPr/>
            <p:nvPr/>
          </p:nvSpPr>
          <p:spPr>
            <a:xfrm>
              <a:off x="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7" name="Google Shape;457;p43"/>
            <p:cNvSpPr/>
            <p:nvPr/>
          </p:nvSpPr>
          <p:spPr>
            <a:xfrm>
              <a:off x="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8" name="Google Shape;458;p43"/>
            <p:cNvSpPr/>
            <p:nvPr/>
          </p:nvSpPr>
          <p:spPr>
            <a:xfrm>
              <a:off x="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59" name="Google Shape;459;p43"/>
          <p:cNvGrpSpPr/>
          <p:nvPr/>
        </p:nvGrpSpPr>
        <p:grpSpPr>
          <a:xfrm>
            <a:off x="8897254" y="2494350"/>
            <a:ext cx="246745" cy="2654875"/>
            <a:chOff x="7944300" y="2494350"/>
            <a:chExt cx="1199700" cy="2654875"/>
          </a:xfrm>
        </p:grpSpPr>
        <p:sp>
          <p:nvSpPr>
            <p:cNvPr id="460" name="Google Shape;460;p43"/>
            <p:cNvSpPr/>
            <p:nvPr/>
          </p:nvSpPr>
          <p:spPr>
            <a:xfrm>
              <a:off x="794430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1" name="Google Shape;461;p43"/>
            <p:cNvSpPr/>
            <p:nvPr/>
          </p:nvSpPr>
          <p:spPr>
            <a:xfrm>
              <a:off x="794430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2" name="Google Shape;462;p43"/>
            <p:cNvSpPr/>
            <p:nvPr/>
          </p:nvSpPr>
          <p:spPr>
            <a:xfrm>
              <a:off x="794430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3" name="Google Shape;463;p43"/>
            <p:cNvSpPr/>
            <p:nvPr/>
          </p:nvSpPr>
          <p:spPr>
            <a:xfrm>
              <a:off x="794430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 name="Rectangle 1">
            <a:extLst>
              <a:ext uri="{FF2B5EF4-FFF2-40B4-BE49-F238E27FC236}">
                <a16:creationId xmlns:a16="http://schemas.microsoft.com/office/drawing/2014/main" id="{521F742A-8BEB-4E7D-A6A8-DB0785084E88}"/>
              </a:ext>
            </a:extLst>
          </p:cNvPr>
          <p:cNvSpPr>
            <a:spLocks noChangeArrowheads="1"/>
          </p:cNvSpPr>
          <p:nvPr/>
        </p:nvSpPr>
        <p:spPr bwMode="auto">
          <a:xfrm>
            <a:off x="1276350" y="2632925"/>
            <a:ext cx="60813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Google Shape;451;p43">
            <a:extLst>
              <a:ext uri="{FF2B5EF4-FFF2-40B4-BE49-F238E27FC236}">
                <a16:creationId xmlns:a16="http://schemas.microsoft.com/office/drawing/2014/main" id="{30E7D7AD-8985-4BA5-A62B-4DFABAA219E9}"/>
              </a:ext>
            </a:extLst>
          </p:cNvPr>
          <p:cNvSpPr txBox="1">
            <a:spLocks/>
          </p:cNvSpPr>
          <p:nvPr/>
        </p:nvSpPr>
        <p:spPr>
          <a:xfrm>
            <a:off x="479795" y="318978"/>
            <a:ext cx="1742410" cy="77475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Montserrat SemiBold"/>
              <a:buNone/>
              <a:defRPr sz="6000" b="0" i="0" u="none" strike="noStrike" cap="none">
                <a:solidFill>
                  <a:schemeClr val="dk1"/>
                </a:solidFill>
                <a:latin typeface="Montserrat SemiBold"/>
                <a:ea typeface="Montserrat SemiBold"/>
                <a:cs typeface="Montserrat SemiBold"/>
                <a:sym typeface="Montserrat SemiBold"/>
              </a:defRPr>
            </a:lvl1pPr>
            <a:lvl2pPr marR="0" lvl="1"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9pPr>
          </a:lstStyle>
          <a:p>
            <a:r>
              <a:rPr lang="en-US" sz="1800" b="1" dirty="0"/>
              <a:t>EXPENSES</a:t>
            </a:r>
          </a:p>
        </p:txBody>
      </p:sp>
      <p:graphicFrame>
        <p:nvGraphicFramePr>
          <p:cNvPr id="2" name="Table 1">
            <a:extLst>
              <a:ext uri="{FF2B5EF4-FFF2-40B4-BE49-F238E27FC236}">
                <a16:creationId xmlns:a16="http://schemas.microsoft.com/office/drawing/2014/main" id="{BDC64815-AD2B-4751-A108-F5F7621DD9F5}"/>
              </a:ext>
            </a:extLst>
          </p:cNvPr>
          <p:cNvGraphicFramePr>
            <a:graphicFrameLocks noGrp="1"/>
          </p:cNvGraphicFramePr>
          <p:nvPr>
            <p:extLst>
              <p:ext uri="{D42A27DB-BD31-4B8C-83A1-F6EECF244321}">
                <p14:modId xmlns:p14="http://schemas.microsoft.com/office/powerpoint/2010/main" val="3737274147"/>
              </p:ext>
            </p:extLst>
          </p:nvPr>
        </p:nvGraphicFramePr>
        <p:xfrm>
          <a:off x="649472" y="1093736"/>
          <a:ext cx="7335135" cy="4003670"/>
        </p:xfrm>
        <a:graphic>
          <a:graphicData uri="http://schemas.openxmlformats.org/drawingml/2006/table">
            <a:tbl>
              <a:tblPr>
                <a:tableStyleId>{284E427A-3D55-4303-BF80-6455036E1DE7}</a:tableStyleId>
              </a:tblPr>
              <a:tblGrid>
                <a:gridCol w="2445045">
                  <a:extLst>
                    <a:ext uri="{9D8B030D-6E8A-4147-A177-3AD203B41FA5}">
                      <a16:colId xmlns:a16="http://schemas.microsoft.com/office/drawing/2014/main" val="2582448474"/>
                    </a:ext>
                  </a:extLst>
                </a:gridCol>
                <a:gridCol w="2445045">
                  <a:extLst>
                    <a:ext uri="{9D8B030D-6E8A-4147-A177-3AD203B41FA5}">
                      <a16:colId xmlns:a16="http://schemas.microsoft.com/office/drawing/2014/main" val="3603587715"/>
                    </a:ext>
                  </a:extLst>
                </a:gridCol>
                <a:gridCol w="2445045">
                  <a:extLst>
                    <a:ext uri="{9D8B030D-6E8A-4147-A177-3AD203B41FA5}">
                      <a16:colId xmlns:a16="http://schemas.microsoft.com/office/drawing/2014/main" val="1120702771"/>
                    </a:ext>
                  </a:extLst>
                </a:gridCol>
              </a:tblGrid>
              <a:tr h="448358">
                <a:tc>
                  <a:txBody>
                    <a:bodyPr/>
                    <a:lstStyle/>
                    <a:p>
                      <a:pPr fontAlgn="b"/>
                      <a:r>
                        <a:rPr lang="en-US" b="1">
                          <a:effectLst/>
                        </a:rPr>
                        <a:t>Description</a:t>
                      </a:r>
                    </a:p>
                  </a:txBody>
                  <a:tcPr anchor="b"/>
                </a:tc>
                <a:tc>
                  <a:txBody>
                    <a:bodyPr/>
                    <a:lstStyle/>
                    <a:p>
                      <a:pPr fontAlgn="b"/>
                      <a:r>
                        <a:rPr lang="en-US" b="1" dirty="0">
                          <a:effectLst/>
                        </a:rPr>
                        <a:t>Monthly (£)</a:t>
                      </a:r>
                    </a:p>
                  </a:txBody>
                  <a:tcPr anchor="b"/>
                </a:tc>
                <a:tc>
                  <a:txBody>
                    <a:bodyPr/>
                    <a:lstStyle/>
                    <a:p>
                      <a:pPr fontAlgn="b"/>
                      <a:r>
                        <a:rPr lang="en-US" b="1" dirty="0">
                          <a:effectLst/>
                        </a:rPr>
                        <a:t>Annual (£)</a:t>
                      </a:r>
                    </a:p>
                  </a:txBody>
                  <a:tcPr anchor="b"/>
                </a:tc>
                <a:extLst>
                  <a:ext uri="{0D108BD9-81ED-4DB2-BD59-A6C34878D82A}">
                    <a16:rowId xmlns:a16="http://schemas.microsoft.com/office/drawing/2014/main" val="1572774429"/>
                  </a:ext>
                </a:extLst>
              </a:tr>
              <a:tr h="504397">
                <a:tc>
                  <a:txBody>
                    <a:bodyPr/>
                    <a:lstStyle/>
                    <a:p>
                      <a:pPr fontAlgn="base"/>
                      <a:r>
                        <a:rPr lang="en-US" sz="1400" dirty="0">
                          <a:effectLst/>
                        </a:rPr>
                        <a:t>Waste Level Sensors (25 units)</a:t>
                      </a:r>
                    </a:p>
                  </a:txBody>
                  <a:tcPr anchor="ctr"/>
                </a:tc>
                <a:tc>
                  <a:txBody>
                    <a:bodyPr/>
                    <a:lstStyle/>
                    <a:p>
                      <a:pPr fontAlgn="base"/>
                      <a:r>
                        <a:rPr lang="en-US" sz="1400">
                          <a:effectLst/>
                        </a:rPr>
                        <a:t>-</a:t>
                      </a:r>
                    </a:p>
                  </a:txBody>
                  <a:tcPr anchor="ctr"/>
                </a:tc>
                <a:tc>
                  <a:txBody>
                    <a:bodyPr/>
                    <a:lstStyle/>
                    <a:p>
                      <a:pPr fontAlgn="base"/>
                      <a:r>
                        <a:rPr lang="en-US" sz="1400" dirty="0">
                          <a:effectLst/>
                        </a:rPr>
                        <a:t>£50,000(one time investment)</a:t>
                      </a:r>
                    </a:p>
                  </a:txBody>
                  <a:tcPr anchor="ctr"/>
                </a:tc>
                <a:extLst>
                  <a:ext uri="{0D108BD9-81ED-4DB2-BD59-A6C34878D82A}">
                    <a16:rowId xmlns:a16="http://schemas.microsoft.com/office/drawing/2014/main" val="1361508508"/>
                  </a:ext>
                </a:extLst>
              </a:tr>
              <a:tr h="296704">
                <a:tc>
                  <a:txBody>
                    <a:bodyPr/>
                    <a:lstStyle/>
                    <a:p>
                      <a:pPr fontAlgn="base"/>
                      <a:r>
                        <a:rPr lang="en-US">
                          <a:effectLst/>
                        </a:rPr>
                        <a:t>Repairs and maintenance</a:t>
                      </a:r>
                    </a:p>
                  </a:txBody>
                  <a:tcPr anchor="ctr"/>
                </a:tc>
                <a:tc>
                  <a:txBody>
                    <a:bodyPr/>
                    <a:lstStyle/>
                    <a:p>
                      <a:pPr fontAlgn="base"/>
                      <a:r>
                        <a:rPr lang="en-US">
                          <a:effectLst/>
                        </a:rPr>
                        <a:t>£1,000</a:t>
                      </a:r>
                    </a:p>
                  </a:txBody>
                  <a:tcPr anchor="ctr"/>
                </a:tc>
                <a:tc>
                  <a:txBody>
                    <a:bodyPr/>
                    <a:lstStyle/>
                    <a:p>
                      <a:pPr fontAlgn="base"/>
                      <a:r>
                        <a:rPr lang="en-US" dirty="0">
                          <a:effectLst/>
                        </a:rPr>
                        <a:t>£12,000</a:t>
                      </a:r>
                    </a:p>
                  </a:txBody>
                  <a:tcPr anchor="ctr"/>
                </a:tc>
                <a:extLst>
                  <a:ext uri="{0D108BD9-81ED-4DB2-BD59-A6C34878D82A}">
                    <a16:rowId xmlns:a16="http://schemas.microsoft.com/office/drawing/2014/main" val="2178582139"/>
                  </a:ext>
                </a:extLst>
              </a:tr>
              <a:tr h="504397">
                <a:tc>
                  <a:txBody>
                    <a:bodyPr/>
                    <a:lstStyle/>
                    <a:p>
                      <a:pPr fontAlgn="base"/>
                      <a:r>
                        <a:rPr lang="en-US">
                          <a:effectLst/>
                        </a:rPr>
                        <a:t>Screen breakdown insurance</a:t>
                      </a:r>
                    </a:p>
                  </a:txBody>
                  <a:tcPr anchor="ctr"/>
                </a:tc>
                <a:tc>
                  <a:txBody>
                    <a:bodyPr/>
                    <a:lstStyle/>
                    <a:p>
                      <a:pPr fontAlgn="base"/>
                      <a:r>
                        <a:rPr lang="en-US">
                          <a:effectLst/>
                        </a:rPr>
                        <a:t>£150</a:t>
                      </a:r>
                    </a:p>
                  </a:txBody>
                  <a:tcPr anchor="ctr"/>
                </a:tc>
                <a:tc>
                  <a:txBody>
                    <a:bodyPr/>
                    <a:lstStyle/>
                    <a:p>
                      <a:pPr fontAlgn="base"/>
                      <a:r>
                        <a:rPr lang="en-US">
                          <a:effectLst/>
                        </a:rPr>
                        <a:t>£1,800</a:t>
                      </a:r>
                    </a:p>
                  </a:txBody>
                  <a:tcPr anchor="ctr"/>
                </a:tc>
                <a:extLst>
                  <a:ext uri="{0D108BD9-81ED-4DB2-BD59-A6C34878D82A}">
                    <a16:rowId xmlns:a16="http://schemas.microsoft.com/office/drawing/2014/main" val="3203652284"/>
                  </a:ext>
                </a:extLst>
              </a:tr>
              <a:tr h="504397">
                <a:tc>
                  <a:txBody>
                    <a:bodyPr/>
                    <a:lstStyle/>
                    <a:p>
                      <a:pPr fontAlgn="base"/>
                      <a:r>
                        <a:rPr lang="en-US">
                          <a:effectLst/>
                        </a:rPr>
                        <a:t>Components replacement cost</a:t>
                      </a:r>
                    </a:p>
                  </a:txBody>
                  <a:tcPr anchor="ctr"/>
                </a:tc>
                <a:tc>
                  <a:txBody>
                    <a:bodyPr/>
                    <a:lstStyle/>
                    <a:p>
                      <a:pPr fontAlgn="base"/>
                      <a:r>
                        <a:rPr lang="en-US">
                          <a:effectLst/>
                        </a:rPr>
                        <a:t>-</a:t>
                      </a:r>
                    </a:p>
                  </a:txBody>
                  <a:tcPr anchor="ctr"/>
                </a:tc>
                <a:tc>
                  <a:txBody>
                    <a:bodyPr/>
                    <a:lstStyle/>
                    <a:p>
                      <a:pPr fontAlgn="base"/>
                      <a:r>
                        <a:rPr lang="en-US">
                          <a:effectLst/>
                        </a:rPr>
                        <a:t>£7,000</a:t>
                      </a:r>
                    </a:p>
                  </a:txBody>
                  <a:tcPr anchor="ctr"/>
                </a:tc>
                <a:extLst>
                  <a:ext uri="{0D108BD9-81ED-4DB2-BD59-A6C34878D82A}">
                    <a16:rowId xmlns:a16="http://schemas.microsoft.com/office/drawing/2014/main" val="3205108724"/>
                  </a:ext>
                </a:extLst>
              </a:tr>
              <a:tr h="296704">
                <a:tc>
                  <a:txBody>
                    <a:bodyPr/>
                    <a:lstStyle/>
                    <a:p>
                      <a:pPr fontAlgn="base"/>
                      <a:r>
                        <a:rPr lang="en-US">
                          <a:effectLst/>
                        </a:rPr>
                        <a:t>Repairing services cost</a:t>
                      </a:r>
                    </a:p>
                  </a:txBody>
                  <a:tcPr anchor="ctr"/>
                </a:tc>
                <a:tc>
                  <a:txBody>
                    <a:bodyPr/>
                    <a:lstStyle/>
                    <a:p>
                      <a:pPr fontAlgn="base"/>
                      <a:r>
                        <a:rPr lang="en-US">
                          <a:effectLst/>
                        </a:rPr>
                        <a:t>-</a:t>
                      </a:r>
                    </a:p>
                  </a:txBody>
                  <a:tcPr anchor="ctr"/>
                </a:tc>
                <a:tc>
                  <a:txBody>
                    <a:bodyPr/>
                    <a:lstStyle/>
                    <a:p>
                      <a:pPr fontAlgn="base"/>
                      <a:r>
                        <a:rPr lang="en-US" dirty="0">
                          <a:effectLst/>
                        </a:rPr>
                        <a:t>£2,000</a:t>
                      </a:r>
                    </a:p>
                  </a:txBody>
                  <a:tcPr anchor="ctr"/>
                </a:tc>
                <a:extLst>
                  <a:ext uri="{0D108BD9-81ED-4DB2-BD59-A6C34878D82A}">
                    <a16:rowId xmlns:a16="http://schemas.microsoft.com/office/drawing/2014/main" val="1877335236"/>
                  </a:ext>
                </a:extLst>
              </a:tr>
              <a:tr h="1086432">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dirty="0">
                          <a:effectLst/>
                        </a:rPr>
                        <a:t>Risk management budget(Cybersecurity firewall subscription, Fire hazard insurance)</a:t>
                      </a:r>
                    </a:p>
                  </a:txBody>
                  <a:tcPr anchor="ctr"/>
                </a:tc>
                <a:tc>
                  <a:txBody>
                    <a:bodyPr/>
                    <a:lstStyle/>
                    <a:p>
                      <a:pPr fontAlgn="base"/>
                      <a:r>
                        <a:rPr lang="en-US">
                          <a:effectLst/>
                        </a:rPr>
                        <a:t>-</a:t>
                      </a:r>
                    </a:p>
                  </a:txBody>
                  <a:tcPr anchor="ctr"/>
                </a:tc>
                <a:tc>
                  <a:txBody>
                    <a:bodyPr/>
                    <a:lstStyle/>
                    <a:p>
                      <a:pPr fontAlgn="base"/>
                      <a:r>
                        <a:rPr lang="en-US" dirty="0">
                          <a:effectLst/>
                        </a:rPr>
                        <a:t>£8,000</a:t>
                      </a:r>
                    </a:p>
                  </a:txBody>
                  <a:tcPr anchor="ctr"/>
                </a:tc>
                <a:extLst>
                  <a:ext uri="{0D108BD9-81ED-4DB2-BD59-A6C34878D82A}">
                    <a16:rowId xmlns:a16="http://schemas.microsoft.com/office/drawing/2014/main" val="43320161"/>
                  </a:ext>
                </a:extLst>
              </a:tr>
              <a:tr h="296704">
                <a:tc>
                  <a:txBody>
                    <a:bodyPr/>
                    <a:lstStyle/>
                    <a:p>
                      <a:pPr fontAlgn="base"/>
                      <a:r>
                        <a:rPr lang="en-US" b="1">
                          <a:effectLst/>
                        </a:rPr>
                        <a:t>Total</a:t>
                      </a:r>
                    </a:p>
                  </a:txBody>
                  <a:tcPr anchor="ctr"/>
                </a:tc>
                <a:tc>
                  <a:txBody>
                    <a:bodyPr/>
                    <a:lstStyle/>
                    <a:p>
                      <a:pPr fontAlgn="base"/>
                      <a:r>
                        <a:rPr lang="en-US" b="1" dirty="0">
                          <a:effectLst/>
                        </a:rPr>
                        <a:t>£1,750</a:t>
                      </a:r>
                    </a:p>
                  </a:txBody>
                  <a:tcPr anchor="ctr"/>
                </a:tc>
                <a:tc>
                  <a:txBody>
                    <a:bodyPr/>
                    <a:lstStyle/>
                    <a:p>
                      <a:pPr fontAlgn="base"/>
                      <a:r>
                        <a:rPr lang="en-US" b="1" dirty="0">
                          <a:effectLst/>
                        </a:rPr>
                        <a:t>£80,800</a:t>
                      </a:r>
                    </a:p>
                  </a:txBody>
                  <a:tcPr anchor="ctr"/>
                </a:tc>
                <a:extLst>
                  <a:ext uri="{0D108BD9-81ED-4DB2-BD59-A6C34878D82A}">
                    <a16:rowId xmlns:a16="http://schemas.microsoft.com/office/drawing/2014/main" val="3794211032"/>
                  </a:ext>
                </a:extLst>
              </a:tr>
            </a:tbl>
          </a:graphicData>
        </a:graphic>
      </p:graphicFrame>
      <p:sp>
        <p:nvSpPr>
          <p:cNvPr id="17" name="Google Shape;451;p43">
            <a:extLst>
              <a:ext uri="{FF2B5EF4-FFF2-40B4-BE49-F238E27FC236}">
                <a16:creationId xmlns:a16="http://schemas.microsoft.com/office/drawing/2014/main" id="{09330649-8121-4DCB-A071-74FAD6BCE3AA}"/>
              </a:ext>
            </a:extLst>
          </p:cNvPr>
          <p:cNvSpPr txBox="1">
            <a:spLocks/>
          </p:cNvSpPr>
          <p:nvPr/>
        </p:nvSpPr>
        <p:spPr>
          <a:xfrm>
            <a:off x="246744" y="111671"/>
            <a:ext cx="9280027" cy="6371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Montserrat SemiBold"/>
              <a:buNone/>
              <a:defRPr sz="6000" b="0" i="0" u="none" strike="noStrike" cap="none">
                <a:solidFill>
                  <a:schemeClr val="dk1"/>
                </a:solidFill>
                <a:latin typeface="Montserrat SemiBold"/>
                <a:ea typeface="Montserrat SemiBold"/>
                <a:cs typeface="Montserrat SemiBold"/>
                <a:sym typeface="Montserrat SemiBold"/>
              </a:defRPr>
            </a:lvl1pPr>
            <a:lvl2pPr marR="0" lvl="1"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9pPr>
          </a:lstStyle>
          <a:p>
            <a:r>
              <a:rPr lang="en-US" sz="3200" b="1" dirty="0"/>
              <a:t>Financial Analysis(Waste Level Sensors)</a:t>
            </a:r>
          </a:p>
        </p:txBody>
      </p:sp>
    </p:spTree>
    <p:extLst>
      <p:ext uri="{BB962C8B-B14F-4D97-AF65-F5344CB8AC3E}">
        <p14:creationId xmlns:p14="http://schemas.microsoft.com/office/powerpoint/2010/main" val="2188924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grpSp>
        <p:nvGrpSpPr>
          <p:cNvPr id="454" name="Google Shape;454;p43"/>
          <p:cNvGrpSpPr/>
          <p:nvPr/>
        </p:nvGrpSpPr>
        <p:grpSpPr>
          <a:xfrm>
            <a:off x="0" y="0"/>
            <a:ext cx="246744" cy="2654850"/>
            <a:chOff x="0" y="0"/>
            <a:chExt cx="1199700" cy="2654850"/>
          </a:xfrm>
        </p:grpSpPr>
        <p:sp>
          <p:nvSpPr>
            <p:cNvPr id="455" name="Google Shape;455;p43"/>
            <p:cNvSpPr/>
            <p:nvPr/>
          </p:nvSpPr>
          <p:spPr>
            <a:xfrm>
              <a:off x="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6" name="Google Shape;456;p43"/>
            <p:cNvSpPr/>
            <p:nvPr/>
          </p:nvSpPr>
          <p:spPr>
            <a:xfrm>
              <a:off x="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7" name="Google Shape;457;p43"/>
            <p:cNvSpPr/>
            <p:nvPr/>
          </p:nvSpPr>
          <p:spPr>
            <a:xfrm>
              <a:off x="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8" name="Google Shape;458;p43"/>
            <p:cNvSpPr/>
            <p:nvPr/>
          </p:nvSpPr>
          <p:spPr>
            <a:xfrm>
              <a:off x="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59" name="Google Shape;459;p43"/>
          <p:cNvGrpSpPr/>
          <p:nvPr/>
        </p:nvGrpSpPr>
        <p:grpSpPr>
          <a:xfrm>
            <a:off x="8897254" y="2494350"/>
            <a:ext cx="246745" cy="2654875"/>
            <a:chOff x="7944300" y="2494350"/>
            <a:chExt cx="1199700" cy="2654875"/>
          </a:xfrm>
        </p:grpSpPr>
        <p:sp>
          <p:nvSpPr>
            <p:cNvPr id="460" name="Google Shape;460;p43"/>
            <p:cNvSpPr/>
            <p:nvPr/>
          </p:nvSpPr>
          <p:spPr>
            <a:xfrm>
              <a:off x="794430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1" name="Google Shape;461;p43"/>
            <p:cNvSpPr/>
            <p:nvPr/>
          </p:nvSpPr>
          <p:spPr>
            <a:xfrm>
              <a:off x="794430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2" name="Google Shape;462;p43"/>
            <p:cNvSpPr/>
            <p:nvPr/>
          </p:nvSpPr>
          <p:spPr>
            <a:xfrm>
              <a:off x="794430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3" name="Google Shape;463;p43"/>
            <p:cNvSpPr/>
            <p:nvPr/>
          </p:nvSpPr>
          <p:spPr>
            <a:xfrm>
              <a:off x="794430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 name="Rectangle 1">
            <a:extLst>
              <a:ext uri="{FF2B5EF4-FFF2-40B4-BE49-F238E27FC236}">
                <a16:creationId xmlns:a16="http://schemas.microsoft.com/office/drawing/2014/main" id="{521F742A-8BEB-4E7D-A6A8-DB0785084E88}"/>
              </a:ext>
            </a:extLst>
          </p:cNvPr>
          <p:cNvSpPr>
            <a:spLocks noChangeArrowheads="1"/>
          </p:cNvSpPr>
          <p:nvPr/>
        </p:nvSpPr>
        <p:spPr bwMode="auto">
          <a:xfrm>
            <a:off x="1276350" y="2632925"/>
            <a:ext cx="60813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0AF69322-5300-4F92-BD7D-B7CA9EFBAEBF}"/>
              </a:ext>
            </a:extLst>
          </p:cNvPr>
          <p:cNvGraphicFramePr>
            <a:graphicFrameLocks noGrp="1"/>
          </p:cNvGraphicFramePr>
          <p:nvPr>
            <p:extLst>
              <p:ext uri="{D42A27DB-BD31-4B8C-83A1-F6EECF244321}">
                <p14:modId xmlns:p14="http://schemas.microsoft.com/office/powerpoint/2010/main" val="3088795031"/>
              </p:ext>
            </p:extLst>
          </p:nvPr>
        </p:nvGraphicFramePr>
        <p:xfrm>
          <a:off x="653459" y="1341211"/>
          <a:ext cx="6877935" cy="2505357"/>
        </p:xfrm>
        <a:graphic>
          <a:graphicData uri="http://schemas.openxmlformats.org/drawingml/2006/table">
            <a:tbl>
              <a:tblPr>
                <a:tableStyleId>{284E427A-3D55-4303-BF80-6455036E1DE7}</a:tableStyleId>
              </a:tblPr>
              <a:tblGrid>
                <a:gridCol w="2292645">
                  <a:extLst>
                    <a:ext uri="{9D8B030D-6E8A-4147-A177-3AD203B41FA5}">
                      <a16:colId xmlns:a16="http://schemas.microsoft.com/office/drawing/2014/main" val="2920729708"/>
                    </a:ext>
                  </a:extLst>
                </a:gridCol>
                <a:gridCol w="2292645">
                  <a:extLst>
                    <a:ext uri="{9D8B030D-6E8A-4147-A177-3AD203B41FA5}">
                      <a16:colId xmlns:a16="http://schemas.microsoft.com/office/drawing/2014/main" val="1613801619"/>
                    </a:ext>
                  </a:extLst>
                </a:gridCol>
                <a:gridCol w="2292645">
                  <a:extLst>
                    <a:ext uri="{9D8B030D-6E8A-4147-A177-3AD203B41FA5}">
                      <a16:colId xmlns:a16="http://schemas.microsoft.com/office/drawing/2014/main" val="1011276846"/>
                    </a:ext>
                  </a:extLst>
                </a:gridCol>
              </a:tblGrid>
              <a:tr h="341277">
                <a:tc>
                  <a:txBody>
                    <a:bodyPr/>
                    <a:lstStyle/>
                    <a:p>
                      <a:pPr fontAlgn="b"/>
                      <a:r>
                        <a:rPr lang="en-US" sz="1400" b="1">
                          <a:effectLst/>
                        </a:rPr>
                        <a:t>Description</a:t>
                      </a:r>
                    </a:p>
                  </a:txBody>
                  <a:tcPr anchor="b"/>
                </a:tc>
                <a:tc>
                  <a:txBody>
                    <a:bodyPr/>
                    <a:lstStyle/>
                    <a:p>
                      <a:pPr fontAlgn="b"/>
                      <a:r>
                        <a:rPr lang="en-US" sz="1400" b="1">
                          <a:effectLst/>
                        </a:rPr>
                        <a:t>Monthly (£)</a:t>
                      </a:r>
                    </a:p>
                  </a:txBody>
                  <a:tcPr anchor="b"/>
                </a:tc>
                <a:tc>
                  <a:txBody>
                    <a:bodyPr/>
                    <a:lstStyle/>
                    <a:p>
                      <a:pPr fontAlgn="b"/>
                      <a:r>
                        <a:rPr lang="en-US" sz="1400" b="1" dirty="0">
                          <a:effectLst/>
                        </a:rPr>
                        <a:t>Annual (£)</a:t>
                      </a:r>
                    </a:p>
                  </a:txBody>
                  <a:tcPr anchor="b"/>
                </a:tc>
                <a:extLst>
                  <a:ext uri="{0D108BD9-81ED-4DB2-BD59-A6C34878D82A}">
                    <a16:rowId xmlns:a16="http://schemas.microsoft.com/office/drawing/2014/main" val="551755807"/>
                  </a:ext>
                </a:extLst>
              </a:tr>
              <a:tr h="260043">
                <a:tc>
                  <a:txBody>
                    <a:bodyPr/>
                    <a:lstStyle/>
                    <a:p>
                      <a:pPr fontAlgn="base"/>
                      <a:r>
                        <a:rPr lang="en-US" sz="1400">
                          <a:effectLst/>
                        </a:rPr>
                        <a:t>Advertisement revenue</a:t>
                      </a:r>
                    </a:p>
                  </a:txBody>
                  <a:tcPr anchor="ctr"/>
                </a:tc>
                <a:tc>
                  <a:txBody>
                    <a:bodyPr/>
                    <a:lstStyle/>
                    <a:p>
                      <a:pPr fontAlgn="base"/>
                      <a:r>
                        <a:rPr lang="en-US" sz="1400" dirty="0">
                          <a:effectLst/>
                        </a:rPr>
                        <a:t>£1,800</a:t>
                      </a:r>
                    </a:p>
                  </a:txBody>
                  <a:tcPr anchor="ctr"/>
                </a:tc>
                <a:tc>
                  <a:txBody>
                    <a:bodyPr/>
                    <a:lstStyle/>
                    <a:p>
                      <a:pPr fontAlgn="base"/>
                      <a:r>
                        <a:rPr lang="en-US" sz="1400" dirty="0">
                          <a:effectLst/>
                        </a:rPr>
                        <a:t>£21,600</a:t>
                      </a:r>
                    </a:p>
                  </a:txBody>
                  <a:tcPr anchor="ctr"/>
                </a:tc>
                <a:extLst>
                  <a:ext uri="{0D108BD9-81ED-4DB2-BD59-A6C34878D82A}">
                    <a16:rowId xmlns:a16="http://schemas.microsoft.com/office/drawing/2014/main" val="4276481017"/>
                  </a:ext>
                </a:extLst>
              </a:tr>
              <a:tr h="267731">
                <a:tc>
                  <a:txBody>
                    <a:bodyPr/>
                    <a:lstStyle/>
                    <a:p>
                      <a:pPr fontAlgn="base"/>
                      <a:r>
                        <a:rPr lang="en-US" sz="1400">
                          <a:effectLst/>
                        </a:rPr>
                        <a:t>Savings from university notices</a:t>
                      </a:r>
                    </a:p>
                  </a:txBody>
                  <a:tcPr anchor="ctr"/>
                </a:tc>
                <a:tc>
                  <a:txBody>
                    <a:bodyPr/>
                    <a:lstStyle/>
                    <a:p>
                      <a:pPr fontAlgn="base"/>
                      <a:r>
                        <a:rPr lang="en-US" sz="1400" dirty="0">
                          <a:effectLst/>
                        </a:rPr>
                        <a:t>-</a:t>
                      </a:r>
                    </a:p>
                  </a:txBody>
                  <a:tcPr anchor="ctr"/>
                </a:tc>
                <a:tc>
                  <a:txBody>
                    <a:bodyPr/>
                    <a:lstStyle/>
                    <a:p>
                      <a:pPr fontAlgn="base"/>
                      <a:r>
                        <a:rPr lang="en-US" sz="1400" dirty="0">
                          <a:effectLst/>
                        </a:rPr>
                        <a:t>FREE</a:t>
                      </a:r>
                    </a:p>
                  </a:txBody>
                  <a:tcPr anchor="ctr"/>
                </a:tc>
                <a:extLst>
                  <a:ext uri="{0D108BD9-81ED-4DB2-BD59-A6C34878D82A}">
                    <a16:rowId xmlns:a16="http://schemas.microsoft.com/office/drawing/2014/main" val="4263326662"/>
                  </a:ext>
                </a:extLst>
              </a:tr>
              <a:tr h="267731">
                <a:tc>
                  <a:txBody>
                    <a:bodyPr/>
                    <a:lstStyle/>
                    <a:p>
                      <a:pPr fontAlgn="base"/>
                      <a:r>
                        <a:rPr lang="en-US" sz="1400" dirty="0">
                          <a:effectLst/>
                        </a:rPr>
                        <a:t>Savings from efficient route planning</a:t>
                      </a:r>
                    </a:p>
                  </a:txBody>
                  <a:tcPr anchor="ctr"/>
                </a:tc>
                <a:tc>
                  <a:txBody>
                    <a:bodyPr/>
                    <a:lstStyle/>
                    <a:p>
                      <a:pPr fontAlgn="base"/>
                      <a:r>
                        <a:rPr lang="en-US" sz="1400">
                          <a:effectLst/>
                        </a:rPr>
                        <a:t>-</a:t>
                      </a:r>
                    </a:p>
                  </a:txBody>
                  <a:tcPr anchor="ctr"/>
                </a:tc>
                <a:tc>
                  <a:txBody>
                    <a:bodyPr/>
                    <a:lstStyle/>
                    <a:p>
                      <a:pPr fontAlgn="base"/>
                      <a:r>
                        <a:rPr lang="en-US" sz="1400" dirty="0">
                          <a:effectLst/>
                        </a:rPr>
                        <a:t>£12,000</a:t>
                      </a:r>
                    </a:p>
                  </a:txBody>
                  <a:tcPr anchor="ctr"/>
                </a:tc>
                <a:extLst>
                  <a:ext uri="{0D108BD9-81ED-4DB2-BD59-A6C34878D82A}">
                    <a16:rowId xmlns:a16="http://schemas.microsoft.com/office/drawing/2014/main" val="4248737460"/>
                  </a:ext>
                </a:extLst>
              </a:tr>
              <a:tr h="267731">
                <a:tc>
                  <a:txBody>
                    <a:bodyPr/>
                    <a:lstStyle/>
                    <a:p>
                      <a:pPr fontAlgn="base"/>
                      <a:r>
                        <a:rPr lang="en-US" sz="1400">
                          <a:effectLst/>
                        </a:rPr>
                        <a:t>Savings from personal salaries</a:t>
                      </a:r>
                    </a:p>
                  </a:txBody>
                  <a:tcPr anchor="ctr"/>
                </a:tc>
                <a:tc>
                  <a:txBody>
                    <a:bodyPr/>
                    <a:lstStyle/>
                    <a:p>
                      <a:pPr fontAlgn="base"/>
                      <a:r>
                        <a:rPr lang="en-US" sz="1400">
                          <a:effectLst/>
                        </a:rPr>
                        <a:t>-</a:t>
                      </a:r>
                    </a:p>
                  </a:txBody>
                  <a:tcPr anchor="ctr"/>
                </a:tc>
                <a:tc>
                  <a:txBody>
                    <a:bodyPr/>
                    <a:lstStyle/>
                    <a:p>
                      <a:pPr fontAlgn="base"/>
                      <a:r>
                        <a:rPr lang="en-US" sz="1400" dirty="0">
                          <a:effectLst/>
                        </a:rPr>
                        <a:t>£9,600</a:t>
                      </a:r>
                    </a:p>
                  </a:txBody>
                  <a:tcPr anchor="ctr"/>
                </a:tc>
                <a:extLst>
                  <a:ext uri="{0D108BD9-81ED-4DB2-BD59-A6C34878D82A}">
                    <a16:rowId xmlns:a16="http://schemas.microsoft.com/office/drawing/2014/main" val="4055513771"/>
                  </a:ext>
                </a:extLst>
              </a:tr>
              <a:tr h="260043">
                <a:tc>
                  <a:txBody>
                    <a:bodyPr/>
                    <a:lstStyle/>
                    <a:p>
                      <a:pPr fontAlgn="base"/>
                      <a:r>
                        <a:rPr lang="en-US" sz="1400" b="1" dirty="0">
                          <a:effectLst/>
                        </a:rPr>
                        <a:t>Total</a:t>
                      </a:r>
                    </a:p>
                  </a:txBody>
                  <a:tcPr anchor="ctr"/>
                </a:tc>
                <a:tc>
                  <a:txBody>
                    <a:bodyPr/>
                    <a:lstStyle/>
                    <a:p>
                      <a:pPr fontAlgn="base"/>
                      <a:r>
                        <a:rPr lang="en-US" sz="1400" b="1" dirty="0">
                          <a:effectLst/>
                        </a:rPr>
                        <a:t>£1,800</a:t>
                      </a:r>
                    </a:p>
                  </a:txBody>
                  <a:tcPr anchor="ctr"/>
                </a:tc>
                <a:tc>
                  <a:txBody>
                    <a:bodyPr/>
                    <a:lstStyle/>
                    <a:p>
                      <a:pPr fontAlgn="base"/>
                      <a:r>
                        <a:rPr lang="en-US" sz="1400" b="1" dirty="0">
                          <a:effectLst/>
                        </a:rPr>
                        <a:t>£42,600</a:t>
                      </a:r>
                    </a:p>
                  </a:txBody>
                  <a:tcPr anchor="ctr"/>
                </a:tc>
                <a:extLst>
                  <a:ext uri="{0D108BD9-81ED-4DB2-BD59-A6C34878D82A}">
                    <a16:rowId xmlns:a16="http://schemas.microsoft.com/office/drawing/2014/main" val="1387043080"/>
                  </a:ext>
                </a:extLst>
              </a:tr>
            </a:tbl>
          </a:graphicData>
        </a:graphic>
      </p:graphicFrame>
      <p:sp>
        <p:nvSpPr>
          <p:cNvPr id="19" name="Google Shape;451;p43">
            <a:extLst>
              <a:ext uri="{FF2B5EF4-FFF2-40B4-BE49-F238E27FC236}">
                <a16:creationId xmlns:a16="http://schemas.microsoft.com/office/drawing/2014/main" id="{30E7D7AD-8985-4BA5-A62B-4DFABAA219E9}"/>
              </a:ext>
            </a:extLst>
          </p:cNvPr>
          <p:cNvSpPr txBox="1">
            <a:spLocks/>
          </p:cNvSpPr>
          <p:nvPr/>
        </p:nvSpPr>
        <p:spPr>
          <a:xfrm>
            <a:off x="479795" y="676436"/>
            <a:ext cx="1349005" cy="6371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Montserrat SemiBold"/>
              <a:buNone/>
              <a:defRPr sz="6000" b="0" i="0" u="none" strike="noStrike" cap="none">
                <a:solidFill>
                  <a:schemeClr val="dk1"/>
                </a:solidFill>
                <a:latin typeface="Montserrat SemiBold"/>
                <a:ea typeface="Montserrat SemiBold"/>
                <a:cs typeface="Montserrat SemiBold"/>
                <a:sym typeface="Montserrat SemiBold"/>
              </a:defRPr>
            </a:lvl1pPr>
            <a:lvl2pPr marR="0" lvl="1"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9pPr>
          </a:lstStyle>
          <a:p>
            <a:r>
              <a:rPr lang="en-US" sz="1800" b="1" dirty="0"/>
              <a:t>INCOME</a:t>
            </a:r>
          </a:p>
        </p:txBody>
      </p:sp>
      <p:sp>
        <p:nvSpPr>
          <p:cNvPr id="18" name="Google Shape;451;p43">
            <a:extLst>
              <a:ext uri="{FF2B5EF4-FFF2-40B4-BE49-F238E27FC236}">
                <a16:creationId xmlns:a16="http://schemas.microsoft.com/office/drawing/2014/main" id="{F28FC00A-4A48-4871-B016-25C99E7BAAB9}"/>
              </a:ext>
            </a:extLst>
          </p:cNvPr>
          <p:cNvSpPr txBox="1">
            <a:spLocks/>
          </p:cNvSpPr>
          <p:nvPr/>
        </p:nvSpPr>
        <p:spPr>
          <a:xfrm>
            <a:off x="246744" y="111671"/>
            <a:ext cx="9280027" cy="6371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Montserrat SemiBold"/>
              <a:buNone/>
              <a:defRPr sz="6000" b="0" i="0" u="none" strike="noStrike" cap="none">
                <a:solidFill>
                  <a:schemeClr val="dk1"/>
                </a:solidFill>
                <a:latin typeface="Montserrat SemiBold"/>
                <a:ea typeface="Montserrat SemiBold"/>
                <a:cs typeface="Montserrat SemiBold"/>
                <a:sym typeface="Montserrat SemiBold"/>
              </a:defRPr>
            </a:lvl1pPr>
            <a:lvl2pPr marR="0" lvl="1"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9pPr>
          </a:lstStyle>
          <a:p>
            <a:r>
              <a:rPr lang="en-US" sz="3200" b="1" dirty="0"/>
              <a:t>Financial Analysis(Waste Level Sensors)</a:t>
            </a:r>
          </a:p>
        </p:txBody>
      </p:sp>
    </p:spTree>
    <p:extLst>
      <p:ext uri="{BB962C8B-B14F-4D97-AF65-F5344CB8AC3E}">
        <p14:creationId xmlns:p14="http://schemas.microsoft.com/office/powerpoint/2010/main" val="3275476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3"/>
          <p:cNvSpPr txBox="1">
            <a:spLocks noGrp="1"/>
          </p:cNvSpPr>
          <p:nvPr>
            <p:ph type="title"/>
          </p:nvPr>
        </p:nvSpPr>
        <p:spPr>
          <a:xfrm>
            <a:off x="246744" y="1"/>
            <a:ext cx="3539802" cy="637199"/>
          </a:xfrm>
          <a:prstGeom prst="rect">
            <a:avLst/>
          </a:prstGeom>
        </p:spPr>
        <p:txBody>
          <a:bodyPr spcFirstLastPara="1" wrap="square" lIns="91425" tIns="91425" rIns="91425" bIns="91425" anchor="b" anchorCtr="0">
            <a:noAutofit/>
          </a:bodyPr>
          <a:lstStyle/>
          <a:p>
            <a:pPr lvl="0"/>
            <a:r>
              <a:rPr lang="en-US" sz="2400" b="1" dirty="0"/>
              <a:t>Cash flow option 2 </a:t>
            </a:r>
            <a:endParaRPr sz="2400" b="1" dirty="0"/>
          </a:p>
        </p:txBody>
      </p:sp>
      <p:grpSp>
        <p:nvGrpSpPr>
          <p:cNvPr id="454" name="Google Shape;454;p43"/>
          <p:cNvGrpSpPr/>
          <p:nvPr/>
        </p:nvGrpSpPr>
        <p:grpSpPr>
          <a:xfrm>
            <a:off x="0" y="0"/>
            <a:ext cx="246744" cy="2654850"/>
            <a:chOff x="0" y="0"/>
            <a:chExt cx="1199700" cy="2654850"/>
          </a:xfrm>
        </p:grpSpPr>
        <p:sp>
          <p:nvSpPr>
            <p:cNvPr id="455" name="Google Shape;455;p43"/>
            <p:cNvSpPr/>
            <p:nvPr/>
          </p:nvSpPr>
          <p:spPr>
            <a:xfrm>
              <a:off x="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6" name="Google Shape;456;p43"/>
            <p:cNvSpPr/>
            <p:nvPr/>
          </p:nvSpPr>
          <p:spPr>
            <a:xfrm>
              <a:off x="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7" name="Google Shape;457;p43"/>
            <p:cNvSpPr/>
            <p:nvPr/>
          </p:nvSpPr>
          <p:spPr>
            <a:xfrm>
              <a:off x="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8" name="Google Shape;458;p43"/>
            <p:cNvSpPr/>
            <p:nvPr/>
          </p:nvSpPr>
          <p:spPr>
            <a:xfrm>
              <a:off x="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59" name="Google Shape;459;p43"/>
          <p:cNvGrpSpPr/>
          <p:nvPr/>
        </p:nvGrpSpPr>
        <p:grpSpPr>
          <a:xfrm>
            <a:off x="8897254" y="2494350"/>
            <a:ext cx="246745" cy="2654875"/>
            <a:chOff x="7944300" y="2494350"/>
            <a:chExt cx="1199700" cy="2654875"/>
          </a:xfrm>
        </p:grpSpPr>
        <p:sp>
          <p:nvSpPr>
            <p:cNvPr id="460" name="Google Shape;460;p43"/>
            <p:cNvSpPr/>
            <p:nvPr/>
          </p:nvSpPr>
          <p:spPr>
            <a:xfrm>
              <a:off x="794430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1" name="Google Shape;461;p43"/>
            <p:cNvSpPr/>
            <p:nvPr/>
          </p:nvSpPr>
          <p:spPr>
            <a:xfrm>
              <a:off x="794430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2" name="Google Shape;462;p43"/>
            <p:cNvSpPr/>
            <p:nvPr/>
          </p:nvSpPr>
          <p:spPr>
            <a:xfrm>
              <a:off x="794430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3" name="Google Shape;463;p43"/>
            <p:cNvSpPr/>
            <p:nvPr/>
          </p:nvSpPr>
          <p:spPr>
            <a:xfrm>
              <a:off x="794430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aphicFrame>
        <p:nvGraphicFramePr>
          <p:cNvPr id="18" name="Table 17">
            <a:extLst>
              <a:ext uri="{FF2B5EF4-FFF2-40B4-BE49-F238E27FC236}">
                <a16:creationId xmlns:a16="http://schemas.microsoft.com/office/drawing/2014/main" id="{505C282B-0B7E-4DF1-AF59-B16065A41F1B}"/>
              </a:ext>
            </a:extLst>
          </p:cNvPr>
          <p:cNvGraphicFramePr>
            <a:graphicFrameLocks noGrp="1"/>
          </p:cNvGraphicFramePr>
          <p:nvPr>
            <p:extLst>
              <p:ext uri="{D42A27DB-BD31-4B8C-83A1-F6EECF244321}">
                <p14:modId xmlns:p14="http://schemas.microsoft.com/office/powerpoint/2010/main" val="333535743"/>
              </p:ext>
            </p:extLst>
          </p:nvPr>
        </p:nvGraphicFramePr>
        <p:xfrm>
          <a:off x="892643" y="637201"/>
          <a:ext cx="6613942" cy="4416207"/>
        </p:xfrm>
        <a:graphic>
          <a:graphicData uri="http://schemas.openxmlformats.org/drawingml/2006/table">
            <a:tbl>
              <a:tblPr firstRow="1" bandRow="1">
                <a:tableStyleId>{073A0DAA-6AF3-43AB-8588-CEC1D06C72B9}</a:tableStyleId>
              </a:tblPr>
              <a:tblGrid>
                <a:gridCol w="908520">
                  <a:extLst>
                    <a:ext uri="{9D8B030D-6E8A-4147-A177-3AD203B41FA5}">
                      <a16:colId xmlns:a16="http://schemas.microsoft.com/office/drawing/2014/main" val="3210886532"/>
                    </a:ext>
                  </a:extLst>
                </a:gridCol>
                <a:gridCol w="1892550">
                  <a:extLst>
                    <a:ext uri="{9D8B030D-6E8A-4147-A177-3AD203B41FA5}">
                      <a16:colId xmlns:a16="http://schemas.microsoft.com/office/drawing/2014/main" val="1982745197"/>
                    </a:ext>
                  </a:extLst>
                </a:gridCol>
                <a:gridCol w="1296978">
                  <a:extLst>
                    <a:ext uri="{9D8B030D-6E8A-4147-A177-3AD203B41FA5}">
                      <a16:colId xmlns:a16="http://schemas.microsoft.com/office/drawing/2014/main" val="4011834923"/>
                    </a:ext>
                  </a:extLst>
                </a:gridCol>
                <a:gridCol w="1257947">
                  <a:extLst>
                    <a:ext uri="{9D8B030D-6E8A-4147-A177-3AD203B41FA5}">
                      <a16:colId xmlns:a16="http://schemas.microsoft.com/office/drawing/2014/main" val="2746653606"/>
                    </a:ext>
                  </a:extLst>
                </a:gridCol>
                <a:gridCol w="1257947">
                  <a:extLst>
                    <a:ext uri="{9D8B030D-6E8A-4147-A177-3AD203B41FA5}">
                      <a16:colId xmlns:a16="http://schemas.microsoft.com/office/drawing/2014/main" val="2936990958"/>
                    </a:ext>
                  </a:extLst>
                </a:gridCol>
              </a:tblGrid>
              <a:tr h="691247">
                <a:tc>
                  <a:txBody>
                    <a:bodyPr/>
                    <a:lstStyle/>
                    <a:p>
                      <a:pPr fontAlgn="b"/>
                      <a:r>
                        <a:rPr lang="en-US" b="1">
                          <a:effectLst/>
                        </a:rPr>
                        <a:t>Year</a:t>
                      </a:r>
                    </a:p>
                  </a:txBody>
                  <a:tcPr anchor="b"/>
                </a:tc>
                <a:tc>
                  <a:txBody>
                    <a:bodyPr/>
                    <a:lstStyle/>
                    <a:p>
                      <a:pPr fontAlgn="b"/>
                      <a:r>
                        <a:rPr lang="en-US" b="1">
                          <a:effectLst/>
                        </a:rPr>
                        <a:t>Initial Investment (£)</a:t>
                      </a:r>
                    </a:p>
                  </a:txBody>
                  <a:tcPr anchor="b"/>
                </a:tc>
                <a:tc>
                  <a:txBody>
                    <a:bodyPr/>
                    <a:lstStyle/>
                    <a:p>
                      <a:pPr fontAlgn="b"/>
                      <a:r>
                        <a:rPr lang="en-US" b="1">
                          <a:effectLst/>
                        </a:rPr>
                        <a:t>Annual Income (£)</a:t>
                      </a:r>
                    </a:p>
                  </a:txBody>
                  <a:tcPr anchor="b"/>
                </a:tc>
                <a:tc>
                  <a:txBody>
                    <a:bodyPr/>
                    <a:lstStyle/>
                    <a:p>
                      <a:pPr fontAlgn="b"/>
                      <a:r>
                        <a:rPr lang="en-US" b="1">
                          <a:effectLst/>
                        </a:rPr>
                        <a:t>Annual Expenses (£)</a:t>
                      </a:r>
                    </a:p>
                  </a:txBody>
                  <a:tcPr anchor="b"/>
                </a:tc>
                <a:tc>
                  <a:txBody>
                    <a:bodyPr/>
                    <a:lstStyle/>
                    <a:p>
                      <a:pPr fontAlgn="b"/>
                      <a:r>
                        <a:rPr lang="en-US" b="1">
                          <a:effectLst/>
                        </a:rPr>
                        <a:t>Net Cash Flow (£)</a:t>
                      </a:r>
                    </a:p>
                  </a:txBody>
                  <a:tcPr anchor="b"/>
                </a:tc>
                <a:extLst>
                  <a:ext uri="{0D108BD9-81ED-4DB2-BD59-A6C34878D82A}">
                    <a16:rowId xmlns:a16="http://schemas.microsoft.com/office/drawing/2014/main" val="2551416552"/>
                  </a:ext>
                </a:extLst>
              </a:tr>
              <a:tr h="375543">
                <a:tc>
                  <a:txBody>
                    <a:bodyPr/>
                    <a:lstStyle/>
                    <a:p>
                      <a:pPr fontAlgn="base"/>
                      <a:r>
                        <a:rPr lang="en-US">
                          <a:effectLst/>
                        </a:rPr>
                        <a:t>1</a:t>
                      </a:r>
                    </a:p>
                  </a:txBody>
                  <a:tcPr anchor="ctr"/>
                </a:tc>
                <a:tc>
                  <a:txBody>
                    <a:bodyPr/>
                    <a:lstStyle/>
                    <a:p>
                      <a:pPr fontAlgn="base"/>
                      <a:r>
                        <a:rPr lang="en-US">
                          <a:effectLst/>
                        </a:rPr>
                        <a:t>-£80,800</a:t>
                      </a:r>
                    </a:p>
                  </a:txBody>
                  <a:tcPr anchor="ctr"/>
                </a:tc>
                <a:tc>
                  <a:txBody>
                    <a:bodyPr/>
                    <a:lstStyle/>
                    <a:p>
                      <a:pPr fontAlgn="base"/>
                      <a:r>
                        <a:rPr lang="en-US">
                          <a:effectLst/>
                        </a:rPr>
                        <a:t>£42,600</a:t>
                      </a:r>
                    </a:p>
                  </a:txBody>
                  <a:tcPr anchor="ctr"/>
                </a:tc>
                <a:tc>
                  <a:txBody>
                    <a:bodyPr/>
                    <a:lstStyle/>
                    <a:p>
                      <a:pPr fontAlgn="base"/>
                      <a:r>
                        <a:rPr lang="en-US" dirty="0">
                          <a:effectLst/>
                        </a:rPr>
                        <a:t>£30,800</a:t>
                      </a:r>
                    </a:p>
                  </a:txBody>
                  <a:tcPr anchor="ctr"/>
                </a:tc>
                <a:tc>
                  <a:txBody>
                    <a:bodyPr/>
                    <a:lstStyle/>
                    <a:p>
                      <a:pPr fontAlgn="base"/>
                      <a:r>
                        <a:rPr lang="en-US">
                          <a:effectLst/>
                        </a:rPr>
                        <a:t>-£69,000</a:t>
                      </a:r>
                    </a:p>
                  </a:txBody>
                  <a:tcPr anchor="ctr"/>
                </a:tc>
                <a:extLst>
                  <a:ext uri="{0D108BD9-81ED-4DB2-BD59-A6C34878D82A}">
                    <a16:rowId xmlns:a16="http://schemas.microsoft.com/office/drawing/2014/main" val="4283783922"/>
                  </a:ext>
                </a:extLst>
              </a:tr>
              <a:tr h="288965">
                <a:tc>
                  <a:txBody>
                    <a:bodyPr/>
                    <a:lstStyle/>
                    <a:p>
                      <a:pPr fontAlgn="base"/>
                      <a:r>
                        <a:rPr lang="en-US">
                          <a:effectLst/>
                        </a:rPr>
                        <a:t>2</a:t>
                      </a:r>
                    </a:p>
                  </a:txBody>
                  <a:tcPr anchor="ctr"/>
                </a:tc>
                <a:tc>
                  <a:txBody>
                    <a:bodyPr/>
                    <a:lstStyle/>
                    <a:p>
                      <a:pPr fontAlgn="base"/>
                      <a:endParaRPr lang="en-US">
                        <a:effectLst/>
                      </a:endParaRPr>
                    </a:p>
                  </a:txBody>
                  <a:tcPr anchor="ctr"/>
                </a:tc>
                <a:tc>
                  <a:txBody>
                    <a:bodyPr/>
                    <a:lstStyle/>
                    <a:p>
                      <a:pPr fontAlgn="base"/>
                      <a:r>
                        <a:rPr lang="en-US">
                          <a:effectLst/>
                        </a:rPr>
                        <a:t>£42,600</a:t>
                      </a:r>
                    </a:p>
                  </a:txBody>
                  <a:tcPr anchor="ctr"/>
                </a:tc>
                <a:tc>
                  <a:txBody>
                    <a:bodyPr/>
                    <a:lstStyle/>
                    <a:p>
                      <a:pPr fontAlgn="base"/>
                      <a:r>
                        <a:rPr lang="en-US">
                          <a:effectLst/>
                        </a:rPr>
                        <a:t>£30,800</a:t>
                      </a:r>
                    </a:p>
                  </a:txBody>
                  <a:tcPr anchor="ctr"/>
                </a:tc>
                <a:tc>
                  <a:txBody>
                    <a:bodyPr/>
                    <a:lstStyle/>
                    <a:p>
                      <a:pPr fontAlgn="base"/>
                      <a:r>
                        <a:rPr lang="en-US">
                          <a:effectLst/>
                        </a:rPr>
                        <a:t>£11,800</a:t>
                      </a:r>
                    </a:p>
                  </a:txBody>
                  <a:tcPr anchor="ctr"/>
                </a:tc>
                <a:extLst>
                  <a:ext uri="{0D108BD9-81ED-4DB2-BD59-A6C34878D82A}">
                    <a16:rowId xmlns:a16="http://schemas.microsoft.com/office/drawing/2014/main" val="2761201371"/>
                  </a:ext>
                </a:extLst>
              </a:tr>
              <a:tr h="375543">
                <a:tc>
                  <a:txBody>
                    <a:bodyPr/>
                    <a:lstStyle/>
                    <a:p>
                      <a:pPr fontAlgn="base"/>
                      <a:r>
                        <a:rPr lang="en-US">
                          <a:effectLst/>
                        </a:rPr>
                        <a:t>3</a:t>
                      </a:r>
                    </a:p>
                  </a:txBody>
                  <a:tcPr anchor="ctr"/>
                </a:tc>
                <a:tc>
                  <a:txBody>
                    <a:bodyPr/>
                    <a:lstStyle/>
                    <a:p>
                      <a:pPr fontAlgn="base"/>
                      <a:endParaRPr lang="en-US">
                        <a:effectLst/>
                      </a:endParaRPr>
                    </a:p>
                  </a:txBody>
                  <a:tcPr anchor="ctr"/>
                </a:tc>
                <a:tc>
                  <a:txBody>
                    <a:bodyPr/>
                    <a:lstStyle/>
                    <a:p>
                      <a:pPr fontAlgn="base"/>
                      <a:r>
                        <a:rPr lang="en-US">
                          <a:effectLst/>
                        </a:rPr>
                        <a:t>£42,600</a:t>
                      </a:r>
                    </a:p>
                  </a:txBody>
                  <a:tcPr anchor="ctr"/>
                </a:tc>
                <a:tc>
                  <a:txBody>
                    <a:bodyPr/>
                    <a:lstStyle/>
                    <a:p>
                      <a:pPr fontAlgn="base"/>
                      <a:r>
                        <a:rPr lang="en-US">
                          <a:effectLst/>
                        </a:rPr>
                        <a:t>£30,800</a:t>
                      </a:r>
                    </a:p>
                  </a:txBody>
                  <a:tcPr anchor="ctr"/>
                </a:tc>
                <a:tc>
                  <a:txBody>
                    <a:bodyPr/>
                    <a:lstStyle/>
                    <a:p>
                      <a:pPr fontAlgn="base"/>
                      <a:r>
                        <a:rPr lang="en-US">
                          <a:effectLst/>
                        </a:rPr>
                        <a:t>£11,800</a:t>
                      </a:r>
                    </a:p>
                  </a:txBody>
                  <a:tcPr anchor="ctr"/>
                </a:tc>
                <a:extLst>
                  <a:ext uri="{0D108BD9-81ED-4DB2-BD59-A6C34878D82A}">
                    <a16:rowId xmlns:a16="http://schemas.microsoft.com/office/drawing/2014/main" val="1406278571"/>
                  </a:ext>
                </a:extLst>
              </a:tr>
              <a:tr h="375543">
                <a:tc>
                  <a:txBody>
                    <a:bodyPr/>
                    <a:lstStyle/>
                    <a:p>
                      <a:pPr fontAlgn="base"/>
                      <a:r>
                        <a:rPr lang="en-US">
                          <a:effectLst/>
                        </a:rPr>
                        <a:t>4</a:t>
                      </a:r>
                    </a:p>
                  </a:txBody>
                  <a:tcPr anchor="ctr"/>
                </a:tc>
                <a:tc>
                  <a:txBody>
                    <a:bodyPr/>
                    <a:lstStyle/>
                    <a:p>
                      <a:pPr fontAlgn="base"/>
                      <a:endParaRPr lang="en-US">
                        <a:effectLst/>
                      </a:endParaRPr>
                    </a:p>
                  </a:txBody>
                  <a:tcPr anchor="ctr"/>
                </a:tc>
                <a:tc>
                  <a:txBody>
                    <a:bodyPr/>
                    <a:lstStyle/>
                    <a:p>
                      <a:pPr fontAlgn="base"/>
                      <a:r>
                        <a:rPr lang="en-US">
                          <a:effectLst/>
                        </a:rPr>
                        <a:t>£42,600</a:t>
                      </a:r>
                    </a:p>
                  </a:txBody>
                  <a:tcPr anchor="ctr"/>
                </a:tc>
                <a:tc>
                  <a:txBody>
                    <a:bodyPr/>
                    <a:lstStyle/>
                    <a:p>
                      <a:pPr fontAlgn="base"/>
                      <a:r>
                        <a:rPr lang="en-US">
                          <a:effectLst/>
                        </a:rPr>
                        <a:t>£30,800</a:t>
                      </a:r>
                    </a:p>
                  </a:txBody>
                  <a:tcPr anchor="ctr"/>
                </a:tc>
                <a:tc>
                  <a:txBody>
                    <a:bodyPr/>
                    <a:lstStyle/>
                    <a:p>
                      <a:pPr fontAlgn="base"/>
                      <a:r>
                        <a:rPr lang="en-US">
                          <a:effectLst/>
                        </a:rPr>
                        <a:t>£11,800</a:t>
                      </a:r>
                    </a:p>
                  </a:txBody>
                  <a:tcPr anchor="ctr"/>
                </a:tc>
                <a:extLst>
                  <a:ext uri="{0D108BD9-81ED-4DB2-BD59-A6C34878D82A}">
                    <a16:rowId xmlns:a16="http://schemas.microsoft.com/office/drawing/2014/main" val="4162757486"/>
                  </a:ext>
                </a:extLst>
              </a:tr>
              <a:tr h="375543">
                <a:tc>
                  <a:txBody>
                    <a:bodyPr/>
                    <a:lstStyle/>
                    <a:p>
                      <a:pPr fontAlgn="base"/>
                      <a:r>
                        <a:rPr lang="en-US">
                          <a:effectLst/>
                        </a:rPr>
                        <a:t>5</a:t>
                      </a:r>
                    </a:p>
                  </a:txBody>
                  <a:tcPr anchor="ctr"/>
                </a:tc>
                <a:tc>
                  <a:txBody>
                    <a:bodyPr/>
                    <a:lstStyle/>
                    <a:p>
                      <a:pPr fontAlgn="base"/>
                      <a:endParaRPr lang="en-US">
                        <a:effectLst/>
                      </a:endParaRPr>
                    </a:p>
                  </a:txBody>
                  <a:tcPr anchor="ctr"/>
                </a:tc>
                <a:tc>
                  <a:txBody>
                    <a:bodyPr/>
                    <a:lstStyle/>
                    <a:p>
                      <a:pPr fontAlgn="base"/>
                      <a:r>
                        <a:rPr lang="en-US">
                          <a:effectLst/>
                        </a:rPr>
                        <a:t>£42,600</a:t>
                      </a:r>
                    </a:p>
                  </a:txBody>
                  <a:tcPr anchor="ctr"/>
                </a:tc>
                <a:tc>
                  <a:txBody>
                    <a:bodyPr/>
                    <a:lstStyle/>
                    <a:p>
                      <a:pPr fontAlgn="base"/>
                      <a:r>
                        <a:rPr lang="en-US">
                          <a:effectLst/>
                        </a:rPr>
                        <a:t>£30,800</a:t>
                      </a:r>
                    </a:p>
                  </a:txBody>
                  <a:tcPr anchor="ctr"/>
                </a:tc>
                <a:tc>
                  <a:txBody>
                    <a:bodyPr/>
                    <a:lstStyle/>
                    <a:p>
                      <a:pPr fontAlgn="base"/>
                      <a:r>
                        <a:rPr lang="en-US">
                          <a:effectLst/>
                        </a:rPr>
                        <a:t>£11,800</a:t>
                      </a:r>
                    </a:p>
                  </a:txBody>
                  <a:tcPr anchor="ctr"/>
                </a:tc>
                <a:extLst>
                  <a:ext uri="{0D108BD9-81ED-4DB2-BD59-A6C34878D82A}">
                    <a16:rowId xmlns:a16="http://schemas.microsoft.com/office/drawing/2014/main" val="2139016460"/>
                  </a:ext>
                </a:extLst>
              </a:tr>
              <a:tr h="375543">
                <a:tc>
                  <a:txBody>
                    <a:bodyPr/>
                    <a:lstStyle/>
                    <a:p>
                      <a:pPr fontAlgn="base"/>
                      <a:r>
                        <a:rPr lang="en-US">
                          <a:effectLst/>
                        </a:rPr>
                        <a:t>6</a:t>
                      </a:r>
                    </a:p>
                  </a:txBody>
                  <a:tcPr anchor="ctr"/>
                </a:tc>
                <a:tc>
                  <a:txBody>
                    <a:bodyPr/>
                    <a:lstStyle/>
                    <a:p>
                      <a:pPr fontAlgn="base"/>
                      <a:endParaRPr lang="en-US">
                        <a:effectLst/>
                      </a:endParaRPr>
                    </a:p>
                  </a:txBody>
                  <a:tcPr anchor="ctr"/>
                </a:tc>
                <a:tc>
                  <a:txBody>
                    <a:bodyPr/>
                    <a:lstStyle/>
                    <a:p>
                      <a:pPr fontAlgn="base"/>
                      <a:r>
                        <a:rPr lang="en-US">
                          <a:effectLst/>
                        </a:rPr>
                        <a:t>£42,600</a:t>
                      </a:r>
                    </a:p>
                  </a:txBody>
                  <a:tcPr anchor="ctr"/>
                </a:tc>
                <a:tc>
                  <a:txBody>
                    <a:bodyPr/>
                    <a:lstStyle/>
                    <a:p>
                      <a:pPr fontAlgn="base"/>
                      <a:r>
                        <a:rPr lang="en-US">
                          <a:effectLst/>
                        </a:rPr>
                        <a:t>£30,800</a:t>
                      </a:r>
                    </a:p>
                  </a:txBody>
                  <a:tcPr anchor="ctr"/>
                </a:tc>
                <a:tc>
                  <a:txBody>
                    <a:bodyPr/>
                    <a:lstStyle/>
                    <a:p>
                      <a:pPr fontAlgn="base"/>
                      <a:r>
                        <a:rPr lang="en-US">
                          <a:effectLst/>
                        </a:rPr>
                        <a:t>£11,800</a:t>
                      </a:r>
                    </a:p>
                  </a:txBody>
                  <a:tcPr anchor="ctr"/>
                </a:tc>
                <a:extLst>
                  <a:ext uri="{0D108BD9-81ED-4DB2-BD59-A6C34878D82A}">
                    <a16:rowId xmlns:a16="http://schemas.microsoft.com/office/drawing/2014/main" val="697615153"/>
                  </a:ext>
                </a:extLst>
              </a:tr>
              <a:tr h="375543">
                <a:tc>
                  <a:txBody>
                    <a:bodyPr/>
                    <a:lstStyle/>
                    <a:p>
                      <a:pPr fontAlgn="base"/>
                      <a:r>
                        <a:rPr lang="en-US">
                          <a:effectLst/>
                        </a:rPr>
                        <a:t>7</a:t>
                      </a:r>
                    </a:p>
                  </a:txBody>
                  <a:tcPr anchor="ctr"/>
                </a:tc>
                <a:tc>
                  <a:txBody>
                    <a:bodyPr/>
                    <a:lstStyle/>
                    <a:p>
                      <a:pPr fontAlgn="base"/>
                      <a:endParaRPr lang="en-US">
                        <a:effectLst/>
                      </a:endParaRPr>
                    </a:p>
                  </a:txBody>
                  <a:tcPr anchor="ctr"/>
                </a:tc>
                <a:tc>
                  <a:txBody>
                    <a:bodyPr/>
                    <a:lstStyle/>
                    <a:p>
                      <a:pPr fontAlgn="base"/>
                      <a:r>
                        <a:rPr lang="en-US">
                          <a:effectLst/>
                        </a:rPr>
                        <a:t>£42,600</a:t>
                      </a:r>
                    </a:p>
                  </a:txBody>
                  <a:tcPr anchor="ctr"/>
                </a:tc>
                <a:tc>
                  <a:txBody>
                    <a:bodyPr/>
                    <a:lstStyle/>
                    <a:p>
                      <a:pPr fontAlgn="base"/>
                      <a:r>
                        <a:rPr lang="en-US">
                          <a:effectLst/>
                        </a:rPr>
                        <a:t>£30,800</a:t>
                      </a:r>
                    </a:p>
                  </a:txBody>
                  <a:tcPr anchor="ctr"/>
                </a:tc>
                <a:tc>
                  <a:txBody>
                    <a:bodyPr/>
                    <a:lstStyle/>
                    <a:p>
                      <a:pPr fontAlgn="base"/>
                      <a:r>
                        <a:rPr lang="en-US">
                          <a:effectLst/>
                        </a:rPr>
                        <a:t>£11,800</a:t>
                      </a:r>
                    </a:p>
                  </a:txBody>
                  <a:tcPr anchor="ctr"/>
                </a:tc>
                <a:extLst>
                  <a:ext uri="{0D108BD9-81ED-4DB2-BD59-A6C34878D82A}">
                    <a16:rowId xmlns:a16="http://schemas.microsoft.com/office/drawing/2014/main" val="1858803699"/>
                  </a:ext>
                </a:extLst>
              </a:tr>
              <a:tr h="375543">
                <a:tc>
                  <a:txBody>
                    <a:bodyPr/>
                    <a:lstStyle/>
                    <a:p>
                      <a:pPr fontAlgn="base"/>
                      <a:r>
                        <a:rPr lang="en-US">
                          <a:effectLst/>
                        </a:rPr>
                        <a:t>8</a:t>
                      </a:r>
                    </a:p>
                  </a:txBody>
                  <a:tcPr anchor="ctr"/>
                </a:tc>
                <a:tc>
                  <a:txBody>
                    <a:bodyPr/>
                    <a:lstStyle/>
                    <a:p>
                      <a:pPr fontAlgn="base"/>
                      <a:endParaRPr lang="en-US">
                        <a:effectLst/>
                      </a:endParaRPr>
                    </a:p>
                  </a:txBody>
                  <a:tcPr anchor="ctr"/>
                </a:tc>
                <a:tc>
                  <a:txBody>
                    <a:bodyPr/>
                    <a:lstStyle/>
                    <a:p>
                      <a:pPr fontAlgn="base"/>
                      <a:r>
                        <a:rPr lang="en-US">
                          <a:effectLst/>
                        </a:rPr>
                        <a:t>£42,600</a:t>
                      </a:r>
                    </a:p>
                  </a:txBody>
                  <a:tcPr anchor="ctr"/>
                </a:tc>
                <a:tc>
                  <a:txBody>
                    <a:bodyPr/>
                    <a:lstStyle/>
                    <a:p>
                      <a:pPr fontAlgn="base"/>
                      <a:r>
                        <a:rPr lang="en-US">
                          <a:effectLst/>
                        </a:rPr>
                        <a:t>£30,800</a:t>
                      </a:r>
                    </a:p>
                  </a:txBody>
                  <a:tcPr anchor="ctr"/>
                </a:tc>
                <a:tc>
                  <a:txBody>
                    <a:bodyPr/>
                    <a:lstStyle/>
                    <a:p>
                      <a:pPr fontAlgn="base"/>
                      <a:r>
                        <a:rPr lang="en-US">
                          <a:effectLst/>
                        </a:rPr>
                        <a:t>£11,800</a:t>
                      </a:r>
                    </a:p>
                  </a:txBody>
                  <a:tcPr anchor="ctr"/>
                </a:tc>
                <a:extLst>
                  <a:ext uri="{0D108BD9-81ED-4DB2-BD59-A6C34878D82A}">
                    <a16:rowId xmlns:a16="http://schemas.microsoft.com/office/drawing/2014/main" val="2209677385"/>
                  </a:ext>
                </a:extLst>
              </a:tr>
              <a:tr h="375543">
                <a:tc>
                  <a:txBody>
                    <a:bodyPr/>
                    <a:lstStyle/>
                    <a:p>
                      <a:pPr fontAlgn="base"/>
                      <a:r>
                        <a:rPr lang="en-US">
                          <a:effectLst/>
                        </a:rPr>
                        <a:t>9</a:t>
                      </a:r>
                    </a:p>
                  </a:txBody>
                  <a:tcPr anchor="ctr"/>
                </a:tc>
                <a:tc>
                  <a:txBody>
                    <a:bodyPr/>
                    <a:lstStyle/>
                    <a:p>
                      <a:pPr fontAlgn="base"/>
                      <a:endParaRPr lang="en-US">
                        <a:effectLst/>
                      </a:endParaRPr>
                    </a:p>
                  </a:txBody>
                  <a:tcPr anchor="ctr"/>
                </a:tc>
                <a:tc>
                  <a:txBody>
                    <a:bodyPr/>
                    <a:lstStyle/>
                    <a:p>
                      <a:pPr fontAlgn="base"/>
                      <a:r>
                        <a:rPr lang="en-US">
                          <a:effectLst/>
                        </a:rPr>
                        <a:t>£42,600</a:t>
                      </a:r>
                    </a:p>
                  </a:txBody>
                  <a:tcPr anchor="ctr"/>
                </a:tc>
                <a:tc>
                  <a:txBody>
                    <a:bodyPr/>
                    <a:lstStyle/>
                    <a:p>
                      <a:pPr fontAlgn="base"/>
                      <a:r>
                        <a:rPr lang="en-US">
                          <a:effectLst/>
                        </a:rPr>
                        <a:t>£30,800</a:t>
                      </a:r>
                    </a:p>
                  </a:txBody>
                  <a:tcPr anchor="ctr"/>
                </a:tc>
                <a:tc>
                  <a:txBody>
                    <a:bodyPr/>
                    <a:lstStyle/>
                    <a:p>
                      <a:pPr fontAlgn="base"/>
                      <a:r>
                        <a:rPr lang="en-US" dirty="0">
                          <a:effectLst/>
                        </a:rPr>
                        <a:t>£11,800</a:t>
                      </a:r>
                    </a:p>
                  </a:txBody>
                  <a:tcPr anchor="ctr"/>
                </a:tc>
                <a:extLst>
                  <a:ext uri="{0D108BD9-81ED-4DB2-BD59-A6C34878D82A}">
                    <a16:rowId xmlns:a16="http://schemas.microsoft.com/office/drawing/2014/main" val="937804125"/>
                  </a:ext>
                </a:extLst>
              </a:tr>
              <a:tr h="375543">
                <a:tc>
                  <a:txBody>
                    <a:bodyPr/>
                    <a:lstStyle/>
                    <a:p>
                      <a:pPr fontAlgn="base"/>
                      <a:r>
                        <a:rPr lang="en-US">
                          <a:effectLst/>
                        </a:rPr>
                        <a:t>10</a:t>
                      </a:r>
                    </a:p>
                  </a:txBody>
                  <a:tcPr anchor="ctr"/>
                </a:tc>
                <a:tc>
                  <a:txBody>
                    <a:bodyPr/>
                    <a:lstStyle/>
                    <a:p>
                      <a:pPr fontAlgn="base"/>
                      <a:endParaRPr lang="en-US">
                        <a:effectLst/>
                      </a:endParaRPr>
                    </a:p>
                  </a:txBody>
                  <a:tcPr anchor="ctr"/>
                </a:tc>
                <a:tc>
                  <a:txBody>
                    <a:bodyPr/>
                    <a:lstStyle/>
                    <a:p>
                      <a:pPr fontAlgn="base"/>
                      <a:r>
                        <a:rPr lang="en-US">
                          <a:effectLst/>
                        </a:rPr>
                        <a:t>£42,600</a:t>
                      </a:r>
                    </a:p>
                  </a:txBody>
                  <a:tcPr anchor="ctr"/>
                </a:tc>
                <a:tc>
                  <a:txBody>
                    <a:bodyPr/>
                    <a:lstStyle/>
                    <a:p>
                      <a:pPr fontAlgn="base"/>
                      <a:r>
                        <a:rPr lang="en-US">
                          <a:effectLst/>
                        </a:rPr>
                        <a:t>£30,800</a:t>
                      </a:r>
                    </a:p>
                  </a:txBody>
                  <a:tcPr anchor="ctr"/>
                </a:tc>
                <a:tc>
                  <a:txBody>
                    <a:bodyPr/>
                    <a:lstStyle/>
                    <a:p>
                      <a:pPr fontAlgn="base"/>
                      <a:r>
                        <a:rPr lang="en-US" dirty="0">
                          <a:effectLst/>
                        </a:rPr>
                        <a:t>£11,800</a:t>
                      </a:r>
                    </a:p>
                  </a:txBody>
                  <a:tcPr anchor="ctr"/>
                </a:tc>
                <a:extLst>
                  <a:ext uri="{0D108BD9-81ED-4DB2-BD59-A6C34878D82A}">
                    <a16:rowId xmlns:a16="http://schemas.microsoft.com/office/drawing/2014/main" val="3148573245"/>
                  </a:ext>
                </a:extLst>
              </a:tr>
            </a:tbl>
          </a:graphicData>
        </a:graphic>
      </p:graphicFrame>
    </p:spTree>
    <p:extLst>
      <p:ext uri="{BB962C8B-B14F-4D97-AF65-F5344CB8AC3E}">
        <p14:creationId xmlns:p14="http://schemas.microsoft.com/office/powerpoint/2010/main" val="1370583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3"/>
          <p:cNvSpPr txBox="1">
            <a:spLocks noGrp="1"/>
          </p:cNvSpPr>
          <p:nvPr>
            <p:ph type="title"/>
          </p:nvPr>
        </p:nvSpPr>
        <p:spPr>
          <a:xfrm>
            <a:off x="1" y="219900"/>
            <a:ext cx="4621780" cy="553650"/>
          </a:xfrm>
          <a:prstGeom prst="rect">
            <a:avLst/>
          </a:prstGeom>
        </p:spPr>
        <p:txBody>
          <a:bodyPr spcFirstLastPara="1" wrap="square" lIns="91425" tIns="91425" rIns="91425" bIns="91425" anchor="b" anchorCtr="0">
            <a:noAutofit/>
          </a:bodyPr>
          <a:lstStyle/>
          <a:p>
            <a:r>
              <a:rPr lang="en-US" sz="2000" b="1" dirty="0"/>
              <a:t>Investment appraisal option 1 </a:t>
            </a:r>
            <a:br>
              <a:rPr lang="en-US" sz="2000" b="1" dirty="0"/>
            </a:br>
            <a:endParaRPr sz="2000" b="1" dirty="0"/>
          </a:p>
        </p:txBody>
      </p:sp>
      <p:sp>
        <p:nvSpPr>
          <p:cNvPr id="453" name="Google Shape;453;p43"/>
          <p:cNvSpPr/>
          <p:nvPr/>
        </p:nvSpPr>
        <p:spPr>
          <a:xfrm rot="5400000">
            <a:off x="3717021" y="644700"/>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grpSp>
        <p:nvGrpSpPr>
          <p:cNvPr id="454" name="Google Shape;454;p43"/>
          <p:cNvGrpSpPr/>
          <p:nvPr/>
        </p:nvGrpSpPr>
        <p:grpSpPr>
          <a:xfrm>
            <a:off x="0" y="0"/>
            <a:ext cx="246744" cy="2654850"/>
            <a:chOff x="0" y="0"/>
            <a:chExt cx="1199700" cy="2654850"/>
          </a:xfrm>
        </p:grpSpPr>
        <p:sp>
          <p:nvSpPr>
            <p:cNvPr id="455" name="Google Shape;455;p43"/>
            <p:cNvSpPr/>
            <p:nvPr/>
          </p:nvSpPr>
          <p:spPr>
            <a:xfrm>
              <a:off x="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6" name="Google Shape;456;p43"/>
            <p:cNvSpPr/>
            <p:nvPr/>
          </p:nvSpPr>
          <p:spPr>
            <a:xfrm>
              <a:off x="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7" name="Google Shape;457;p43"/>
            <p:cNvSpPr/>
            <p:nvPr/>
          </p:nvSpPr>
          <p:spPr>
            <a:xfrm>
              <a:off x="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8" name="Google Shape;458;p43"/>
            <p:cNvSpPr/>
            <p:nvPr/>
          </p:nvSpPr>
          <p:spPr>
            <a:xfrm>
              <a:off x="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59" name="Google Shape;459;p43"/>
          <p:cNvGrpSpPr/>
          <p:nvPr/>
        </p:nvGrpSpPr>
        <p:grpSpPr>
          <a:xfrm>
            <a:off x="8897254" y="2494350"/>
            <a:ext cx="246745" cy="2654875"/>
            <a:chOff x="7944300" y="2494350"/>
            <a:chExt cx="1199700" cy="2654875"/>
          </a:xfrm>
        </p:grpSpPr>
        <p:sp>
          <p:nvSpPr>
            <p:cNvPr id="460" name="Google Shape;460;p43"/>
            <p:cNvSpPr/>
            <p:nvPr/>
          </p:nvSpPr>
          <p:spPr>
            <a:xfrm>
              <a:off x="794430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1" name="Google Shape;461;p43"/>
            <p:cNvSpPr/>
            <p:nvPr/>
          </p:nvSpPr>
          <p:spPr>
            <a:xfrm>
              <a:off x="794430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2" name="Google Shape;462;p43"/>
            <p:cNvSpPr/>
            <p:nvPr/>
          </p:nvSpPr>
          <p:spPr>
            <a:xfrm>
              <a:off x="794430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3" name="Google Shape;463;p43"/>
            <p:cNvSpPr/>
            <p:nvPr/>
          </p:nvSpPr>
          <p:spPr>
            <a:xfrm>
              <a:off x="794430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0" name="Google Shape;453;p43">
            <a:extLst>
              <a:ext uri="{FF2B5EF4-FFF2-40B4-BE49-F238E27FC236}">
                <a16:creationId xmlns:a16="http://schemas.microsoft.com/office/drawing/2014/main" id="{7B86A63F-E5F8-492C-85DF-C3DDB527FE25}"/>
              </a:ext>
            </a:extLst>
          </p:cNvPr>
          <p:cNvSpPr/>
          <p:nvPr/>
        </p:nvSpPr>
        <p:spPr>
          <a:xfrm rot="5400000">
            <a:off x="3717021" y="4463834"/>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graphicFrame>
        <p:nvGraphicFramePr>
          <p:cNvPr id="22" name="Table 21">
            <a:extLst>
              <a:ext uri="{FF2B5EF4-FFF2-40B4-BE49-F238E27FC236}">
                <a16:creationId xmlns:a16="http://schemas.microsoft.com/office/drawing/2014/main" id="{C5607522-E7A0-438A-8905-AB251CEC1EB3}"/>
              </a:ext>
            </a:extLst>
          </p:cNvPr>
          <p:cNvGraphicFramePr>
            <a:graphicFrameLocks noGrp="1"/>
          </p:cNvGraphicFramePr>
          <p:nvPr>
            <p:extLst>
              <p:ext uri="{D42A27DB-BD31-4B8C-83A1-F6EECF244321}">
                <p14:modId xmlns:p14="http://schemas.microsoft.com/office/powerpoint/2010/main" val="2490392452"/>
              </p:ext>
            </p:extLst>
          </p:nvPr>
        </p:nvGraphicFramePr>
        <p:xfrm>
          <a:off x="393085" y="447287"/>
          <a:ext cx="3700212" cy="1626060"/>
        </p:xfrm>
        <a:graphic>
          <a:graphicData uri="http://schemas.openxmlformats.org/drawingml/2006/table">
            <a:tbl>
              <a:tblPr>
                <a:tableStyleId>{22838BEF-8BB2-4498-84A7-C5851F593DF1}</a:tableStyleId>
              </a:tblPr>
              <a:tblGrid>
                <a:gridCol w="1850106">
                  <a:extLst>
                    <a:ext uri="{9D8B030D-6E8A-4147-A177-3AD203B41FA5}">
                      <a16:colId xmlns:a16="http://schemas.microsoft.com/office/drawing/2014/main" val="1844494329"/>
                    </a:ext>
                  </a:extLst>
                </a:gridCol>
                <a:gridCol w="1850106">
                  <a:extLst>
                    <a:ext uri="{9D8B030D-6E8A-4147-A177-3AD203B41FA5}">
                      <a16:colId xmlns:a16="http://schemas.microsoft.com/office/drawing/2014/main" val="1442014021"/>
                    </a:ext>
                  </a:extLst>
                </a:gridCol>
              </a:tblGrid>
              <a:tr h="542020">
                <a:tc>
                  <a:txBody>
                    <a:bodyPr/>
                    <a:lstStyle/>
                    <a:p>
                      <a:pPr fontAlgn="b"/>
                      <a:r>
                        <a:rPr lang="en-US" sz="1400" b="1" dirty="0">
                          <a:effectLst/>
                        </a:rPr>
                        <a:t>Data</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
                      <a:r>
                        <a:rPr lang="en-US" sz="1400" b="1" dirty="0">
                          <a:effectLst/>
                        </a:rPr>
                        <a:t>Value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719234796"/>
                  </a:ext>
                </a:extLst>
              </a:tr>
              <a:tr h="542020">
                <a:tc>
                  <a:txBody>
                    <a:bodyPr/>
                    <a:lstStyle/>
                    <a:p>
                      <a:pPr fontAlgn="base"/>
                      <a:r>
                        <a:rPr lang="en-US" sz="1400" dirty="0">
                          <a:effectLst/>
                        </a:rPr>
                        <a:t>Initial Investment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ase"/>
                      <a:r>
                        <a:rPr lang="en-US" sz="1400" b="0" i="0" kern="1200" dirty="0">
                          <a:solidFill>
                            <a:schemeClr val="dk1"/>
                          </a:solidFill>
                          <a:effectLst/>
                          <a:latin typeface="+mn-lt"/>
                          <a:ea typeface="+mn-ea"/>
                          <a:cs typeface="+mn-cs"/>
                        </a:rPr>
                        <a:t>£130</a:t>
                      </a:r>
                      <a:r>
                        <a:rPr lang="en-US" sz="1400" kern="1200" dirty="0">
                          <a:effectLst/>
                        </a:rPr>
                        <a:t>,800</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254513312"/>
                  </a:ext>
                </a:extLst>
              </a:tr>
              <a:tr h="542020">
                <a:tc>
                  <a:txBody>
                    <a:bodyPr/>
                    <a:lstStyle/>
                    <a:p>
                      <a:pPr fontAlgn="base"/>
                      <a:r>
                        <a:rPr lang="en-US" sz="1400" dirty="0">
                          <a:effectLst/>
                        </a:rPr>
                        <a:t>Net Cash Flow per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1400" b="0" i="0" kern="1200" dirty="0">
                          <a:solidFill>
                            <a:schemeClr val="tx1"/>
                          </a:solidFill>
                          <a:effectLst/>
                          <a:latin typeface="+mn-lt"/>
                          <a:ea typeface="+mn-ea"/>
                          <a:cs typeface="+mn-cs"/>
                        </a:rPr>
                        <a:t>£15,400</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4232794084"/>
                  </a:ext>
                </a:extLst>
              </a:tr>
            </a:tbl>
          </a:graphicData>
        </a:graphic>
      </p:graphicFrame>
      <p:graphicFrame>
        <p:nvGraphicFramePr>
          <p:cNvPr id="24" name="Table 23">
            <a:extLst>
              <a:ext uri="{FF2B5EF4-FFF2-40B4-BE49-F238E27FC236}">
                <a16:creationId xmlns:a16="http://schemas.microsoft.com/office/drawing/2014/main" id="{C8256681-2268-40CD-8318-3B7913EA8A56}"/>
              </a:ext>
            </a:extLst>
          </p:cNvPr>
          <p:cNvGraphicFramePr>
            <a:graphicFrameLocks noGrp="1"/>
          </p:cNvGraphicFramePr>
          <p:nvPr>
            <p:extLst>
              <p:ext uri="{D42A27DB-BD31-4B8C-83A1-F6EECF244321}">
                <p14:modId xmlns:p14="http://schemas.microsoft.com/office/powerpoint/2010/main" val="2850443601"/>
              </p:ext>
            </p:extLst>
          </p:nvPr>
        </p:nvGraphicFramePr>
        <p:xfrm>
          <a:off x="4786578" y="447288"/>
          <a:ext cx="3543882" cy="1626058"/>
        </p:xfrm>
        <a:graphic>
          <a:graphicData uri="http://schemas.openxmlformats.org/drawingml/2006/table">
            <a:tbl>
              <a:tblPr>
                <a:tableStyleId>{22838BEF-8BB2-4498-84A7-C5851F593DF1}</a:tableStyleId>
              </a:tblPr>
              <a:tblGrid>
                <a:gridCol w="1771941">
                  <a:extLst>
                    <a:ext uri="{9D8B030D-6E8A-4147-A177-3AD203B41FA5}">
                      <a16:colId xmlns:a16="http://schemas.microsoft.com/office/drawing/2014/main" val="1844494329"/>
                    </a:ext>
                  </a:extLst>
                </a:gridCol>
                <a:gridCol w="1771941">
                  <a:extLst>
                    <a:ext uri="{9D8B030D-6E8A-4147-A177-3AD203B41FA5}">
                      <a16:colId xmlns:a16="http://schemas.microsoft.com/office/drawing/2014/main" val="1442014021"/>
                    </a:ext>
                  </a:extLst>
                </a:gridCol>
              </a:tblGrid>
              <a:tr h="541894">
                <a:tc>
                  <a:txBody>
                    <a:bodyPr/>
                    <a:lstStyle/>
                    <a:p>
                      <a:pPr fontAlgn="b"/>
                      <a:r>
                        <a:rPr lang="en-US" sz="1400" b="1" dirty="0">
                          <a:effectLst/>
                        </a:rPr>
                        <a:t>Data</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
                      <a:r>
                        <a:rPr lang="en-US" sz="1400" b="1" dirty="0">
                          <a:effectLst/>
                        </a:rPr>
                        <a:t>Value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719234796"/>
                  </a:ext>
                </a:extLst>
              </a:tr>
              <a:tr h="542082">
                <a:tc>
                  <a:txBody>
                    <a:bodyPr/>
                    <a:lstStyle/>
                    <a:p>
                      <a:pPr fontAlgn="base"/>
                      <a:r>
                        <a:rPr lang="en-US" sz="1400" dirty="0">
                          <a:effectLst/>
                        </a:rPr>
                        <a:t>Initial Investment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ase"/>
                      <a:r>
                        <a:rPr lang="en-US" sz="1400" b="0" i="0" kern="1200" dirty="0">
                          <a:solidFill>
                            <a:schemeClr val="dk1"/>
                          </a:solidFill>
                          <a:effectLst/>
                          <a:latin typeface="+mn-lt"/>
                          <a:ea typeface="+mn-ea"/>
                          <a:cs typeface="+mn-cs"/>
                        </a:rPr>
                        <a:t>£80,800</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254513312"/>
                  </a:ext>
                </a:extLst>
              </a:tr>
              <a:tr h="542082">
                <a:tc>
                  <a:txBody>
                    <a:bodyPr/>
                    <a:lstStyle/>
                    <a:p>
                      <a:pPr fontAlgn="base"/>
                      <a:r>
                        <a:rPr lang="en-US" sz="1400" dirty="0">
                          <a:effectLst/>
                        </a:rPr>
                        <a:t>Net Cash Flow per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ase"/>
                      <a:r>
                        <a:rPr lang="en-US" sz="1400" b="0" i="0" kern="1200" dirty="0">
                          <a:solidFill>
                            <a:schemeClr val="dk1"/>
                          </a:solidFill>
                          <a:effectLst/>
                          <a:latin typeface="+mn-lt"/>
                          <a:ea typeface="+mn-ea"/>
                          <a:cs typeface="+mn-cs"/>
                        </a:rPr>
                        <a:t>£11,800</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4232794084"/>
                  </a:ext>
                </a:extLst>
              </a:tr>
            </a:tbl>
          </a:graphicData>
        </a:graphic>
      </p:graphicFrame>
      <p:graphicFrame>
        <p:nvGraphicFramePr>
          <p:cNvPr id="25" name="Table 24">
            <a:extLst>
              <a:ext uri="{FF2B5EF4-FFF2-40B4-BE49-F238E27FC236}">
                <a16:creationId xmlns:a16="http://schemas.microsoft.com/office/drawing/2014/main" id="{CE030787-B4AD-45D4-8AAC-82807625BCB1}"/>
              </a:ext>
            </a:extLst>
          </p:cNvPr>
          <p:cNvGraphicFramePr>
            <a:graphicFrameLocks noGrp="1"/>
          </p:cNvGraphicFramePr>
          <p:nvPr>
            <p:extLst>
              <p:ext uri="{D42A27DB-BD31-4B8C-83A1-F6EECF244321}">
                <p14:modId xmlns:p14="http://schemas.microsoft.com/office/powerpoint/2010/main" val="485430562"/>
              </p:ext>
            </p:extLst>
          </p:nvPr>
        </p:nvGraphicFramePr>
        <p:xfrm>
          <a:off x="4786578" y="2494349"/>
          <a:ext cx="3543882" cy="1875630"/>
        </p:xfrm>
        <a:graphic>
          <a:graphicData uri="http://schemas.openxmlformats.org/drawingml/2006/table">
            <a:tbl>
              <a:tblPr/>
              <a:tblGrid>
                <a:gridCol w="1709915">
                  <a:extLst>
                    <a:ext uri="{9D8B030D-6E8A-4147-A177-3AD203B41FA5}">
                      <a16:colId xmlns:a16="http://schemas.microsoft.com/office/drawing/2014/main" val="1157957015"/>
                    </a:ext>
                  </a:extLst>
                </a:gridCol>
                <a:gridCol w="1833967">
                  <a:extLst>
                    <a:ext uri="{9D8B030D-6E8A-4147-A177-3AD203B41FA5}">
                      <a16:colId xmlns:a16="http://schemas.microsoft.com/office/drawing/2014/main" val="3769594946"/>
                    </a:ext>
                  </a:extLst>
                </a:gridCol>
              </a:tblGrid>
              <a:tr h="309047">
                <a:tc>
                  <a:txBody>
                    <a:bodyPr/>
                    <a:lstStyle/>
                    <a:p>
                      <a:pPr fontAlgn="b"/>
                      <a:r>
                        <a:rPr lang="en-US" sz="1400" b="1" dirty="0">
                          <a:effectLst/>
                        </a:rPr>
                        <a:t>Metric</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fontAlgn="b"/>
                      <a:r>
                        <a:rPr lang="en-US" sz="1400" b="1" dirty="0">
                          <a:effectLst/>
                        </a:rPr>
                        <a:t>Value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113883377"/>
                  </a:ext>
                </a:extLst>
              </a:tr>
              <a:tr h="515823">
                <a:tc>
                  <a:txBody>
                    <a:bodyPr/>
                    <a:lstStyle/>
                    <a:p>
                      <a:pPr fontAlgn="base"/>
                      <a:r>
                        <a:rPr lang="en-US" sz="1400" dirty="0">
                          <a:effectLst/>
                        </a:rPr>
                        <a:t>Payback Period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fontAlgn="base"/>
                      <a:r>
                        <a:rPr lang="en-US" sz="1400" b="1" i="0" u="none" strike="noStrike" cap="none" dirty="0">
                          <a:solidFill>
                            <a:schemeClr val="tx1"/>
                          </a:solidFill>
                          <a:effectLst/>
                          <a:latin typeface="+mn-lt"/>
                          <a:ea typeface="+mn-ea"/>
                          <a:cs typeface="+mn-cs"/>
                          <a:sym typeface="Arial"/>
                        </a:rPr>
                        <a:t>6.847 years</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581904430"/>
                  </a:ext>
                </a:extLst>
              </a:tr>
              <a:tr h="525380">
                <a:tc>
                  <a:txBody>
                    <a:bodyPr/>
                    <a:lstStyle/>
                    <a:p>
                      <a:r>
                        <a:rPr lang="en-US" sz="1400" b="0" i="0" u="none" strike="noStrike" cap="none" dirty="0">
                          <a:solidFill>
                            <a:schemeClr val="tx1"/>
                          </a:solidFill>
                          <a:effectLst/>
                          <a:latin typeface="+mn-lt"/>
                          <a:ea typeface="+mn-ea"/>
                          <a:cs typeface="+mn-cs"/>
                          <a:sym typeface="Arial"/>
                        </a:rPr>
                        <a:t>Net Present Value (NPV)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fontAlgn="base"/>
                      <a:r>
                        <a:rPr lang="en-US" sz="1400" b="0" i="0" u="none" strike="noStrike" cap="none" dirty="0">
                          <a:solidFill>
                            <a:schemeClr val="tx1"/>
                          </a:solidFill>
                          <a:effectLst/>
                          <a:latin typeface="+mn-lt"/>
                          <a:ea typeface="+mn-ea"/>
                          <a:cs typeface="+mn-cs"/>
                          <a:sym typeface="Arial"/>
                        </a:rPr>
                        <a:t>£-1,043</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86871282"/>
                  </a:ext>
                </a:extLst>
              </a:tr>
              <a:tr h="525380">
                <a:tc>
                  <a:txBody>
                    <a:bodyPr/>
                    <a:lstStyle/>
                    <a:p>
                      <a:pPr fontAlgn="base"/>
                      <a:r>
                        <a:rPr lang="en-US" sz="1400" dirty="0">
                          <a:effectLst/>
                        </a:rPr>
                        <a:t>Internal Rate of Return (IRR)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fontAlgn="base"/>
                      <a:r>
                        <a:rPr lang="en-US" sz="1400" b="0" i="0" u="none" strike="noStrike" cap="none" dirty="0">
                          <a:solidFill>
                            <a:schemeClr val="tx1"/>
                          </a:solidFill>
                          <a:effectLst/>
                          <a:latin typeface="+mn-lt"/>
                          <a:ea typeface="+mn-ea"/>
                          <a:cs typeface="+mn-cs"/>
                          <a:sym typeface="Arial"/>
                        </a:rPr>
                        <a:t>9.6%</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913061039"/>
                  </a:ext>
                </a:extLst>
              </a:tr>
            </a:tbl>
          </a:graphicData>
        </a:graphic>
      </p:graphicFrame>
      <p:sp>
        <p:nvSpPr>
          <p:cNvPr id="26" name="Google Shape;451;p43">
            <a:extLst>
              <a:ext uri="{FF2B5EF4-FFF2-40B4-BE49-F238E27FC236}">
                <a16:creationId xmlns:a16="http://schemas.microsoft.com/office/drawing/2014/main" id="{65358FF2-F587-4611-AE9F-4662A8FCBD20}"/>
              </a:ext>
            </a:extLst>
          </p:cNvPr>
          <p:cNvSpPr txBox="1">
            <a:spLocks/>
          </p:cNvSpPr>
          <p:nvPr/>
        </p:nvSpPr>
        <p:spPr>
          <a:xfrm>
            <a:off x="4431338" y="219900"/>
            <a:ext cx="4361720" cy="5536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Montserrat SemiBold"/>
              <a:buNone/>
              <a:defRPr sz="6000" b="0" i="0" u="none" strike="noStrike" cap="none">
                <a:solidFill>
                  <a:schemeClr val="dk1"/>
                </a:solidFill>
                <a:latin typeface="Montserrat SemiBold"/>
                <a:ea typeface="Montserrat SemiBold"/>
                <a:cs typeface="Montserrat SemiBold"/>
                <a:sym typeface="Montserrat SemiBold"/>
              </a:defRPr>
            </a:lvl1pPr>
            <a:lvl2pPr marR="0" lvl="1"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9pPr>
          </a:lstStyle>
          <a:p>
            <a:r>
              <a:rPr lang="en-US" sz="2000" b="1" dirty="0"/>
              <a:t>Investment appraisal option 2 </a:t>
            </a:r>
            <a:br>
              <a:rPr lang="en-US" sz="2000" b="1" dirty="0"/>
            </a:br>
            <a:endParaRPr lang="en-US" sz="2000" b="1" dirty="0"/>
          </a:p>
        </p:txBody>
      </p:sp>
      <p:graphicFrame>
        <p:nvGraphicFramePr>
          <p:cNvPr id="21" name="Table 20">
            <a:extLst>
              <a:ext uri="{FF2B5EF4-FFF2-40B4-BE49-F238E27FC236}">
                <a16:creationId xmlns:a16="http://schemas.microsoft.com/office/drawing/2014/main" id="{09FEE873-7073-44EF-A7EC-6DF1D02E9BC6}"/>
              </a:ext>
            </a:extLst>
          </p:cNvPr>
          <p:cNvGraphicFramePr>
            <a:graphicFrameLocks noGrp="1"/>
          </p:cNvGraphicFramePr>
          <p:nvPr>
            <p:extLst>
              <p:ext uri="{D42A27DB-BD31-4B8C-83A1-F6EECF244321}">
                <p14:modId xmlns:p14="http://schemas.microsoft.com/office/powerpoint/2010/main" val="961765268"/>
              </p:ext>
            </p:extLst>
          </p:nvPr>
        </p:nvGraphicFramePr>
        <p:xfrm>
          <a:off x="435697" y="2494349"/>
          <a:ext cx="3657600" cy="1875630"/>
        </p:xfrm>
        <a:graphic>
          <a:graphicData uri="http://schemas.openxmlformats.org/drawingml/2006/table">
            <a:tbl>
              <a:tblPr>
                <a:tableStyleId>{22838BEF-8BB2-4498-84A7-C5851F593DF1}</a:tableStyleId>
              </a:tblPr>
              <a:tblGrid>
                <a:gridCol w="1828800">
                  <a:extLst>
                    <a:ext uri="{9D8B030D-6E8A-4147-A177-3AD203B41FA5}">
                      <a16:colId xmlns:a16="http://schemas.microsoft.com/office/drawing/2014/main" val="1844494329"/>
                    </a:ext>
                  </a:extLst>
                </a:gridCol>
                <a:gridCol w="1828800">
                  <a:extLst>
                    <a:ext uri="{9D8B030D-6E8A-4147-A177-3AD203B41FA5}">
                      <a16:colId xmlns:a16="http://schemas.microsoft.com/office/drawing/2014/main" val="1442014021"/>
                    </a:ext>
                  </a:extLst>
                </a:gridCol>
              </a:tblGrid>
              <a:tr h="347339">
                <a:tc>
                  <a:txBody>
                    <a:bodyPr/>
                    <a:lstStyle/>
                    <a:p>
                      <a:pPr fontAlgn="b"/>
                      <a:r>
                        <a:rPr lang="en-US" b="1" dirty="0">
                          <a:effectLst/>
                        </a:rPr>
                        <a:t>Metric</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
                      <a:r>
                        <a:rPr lang="en-US" b="1" dirty="0">
                          <a:effectLst/>
                        </a:rPr>
                        <a:t>Value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719234796"/>
                  </a:ext>
                </a:extLst>
              </a:tr>
              <a:tr h="347339">
                <a:tc>
                  <a:txBody>
                    <a:bodyPr/>
                    <a:lstStyle/>
                    <a:p>
                      <a:pPr fontAlgn="base"/>
                      <a:r>
                        <a:rPr lang="en-US" dirty="0">
                          <a:effectLst/>
                        </a:rPr>
                        <a:t>Payback Period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ase"/>
                      <a:r>
                        <a:rPr lang="en-US" sz="1400" b="1" i="0" u="none" strike="noStrike" cap="none" dirty="0">
                          <a:solidFill>
                            <a:schemeClr val="dk1"/>
                          </a:solidFill>
                          <a:effectLst/>
                          <a:latin typeface="+mn-lt"/>
                          <a:ea typeface="+mn-ea"/>
                          <a:cs typeface="+mn-cs"/>
                          <a:sym typeface="Arial"/>
                        </a:rPr>
                        <a:t>8.494 years</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817376049"/>
                  </a:ext>
                </a:extLst>
              </a:tr>
              <a:tr h="590476">
                <a:tc>
                  <a:txBody>
                    <a:bodyPr/>
                    <a:lstStyle/>
                    <a:p>
                      <a:pPr fontAlgn="base"/>
                      <a:r>
                        <a:rPr lang="en-US">
                          <a:effectLst/>
                        </a:rPr>
                        <a:t>Net Present Value (NPV)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ase"/>
                      <a:r>
                        <a:rPr lang="en-US">
                          <a:effectLst/>
                        </a:rPr>
                        <a:t>£4,088.97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254513312"/>
                  </a:ext>
                </a:extLst>
              </a:tr>
              <a:tr h="590476">
                <a:tc>
                  <a:txBody>
                    <a:bodyPr/>
                    <a:lstStyle/>
                    <a:p>
                      <a:pPr fontAlgn="base"/>
                      <a:r>
                        <a:rPr lang="en-US">
                          <a:effectLst/>
                        </a:rPr>
                        <a:t>Internal Rate of Return (IRR)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fontAlgn="base"/>
                      <a:r>
                        <a:rPr lang="en-US" dirty="0">
                          <a:effectLst/>
                        </a:rPr>
                        <a:t>11.20%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4232794084"/>
                  </a:ext>
                </a:extLst>
              </a:tr>
            </a:tbl>
          </a:graphicData>
        </a:graphic>
      </p:graphicFrame>
    </p:spTree>
    <p:extLst>
      <p:ext uri="{BB962C8B-B14F-4D97-AF65-F5344CB8AC3E}">
        <p14:creationId xmlns:p14="http://schemas.microsoft.com/office/powerpoint/2010/main" val="88175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p:nvPr/>
        </p:nvSpPr>
        <p:spPr>
          <a:xfrm rot="10800000" flipH="1">
            <a:off x="713225" y="4286400"/>
            <a:ext cx="7143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79" name="Google Shape;479;p45"/>
          <p:cNvSpPr/>
          <p:nvPr/>
        </p:nvSpPr>
        <p:spPr>
          <a:xfrm rot="10800000" flipH="1">
            <a:off x="7709700" y="4286400"/>
            <a:ext cx="7143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80" name="Google Shape;480;p4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b="1" dirty="0"/>
              <a:t>Design: Smart Bins</a:t>
            </a:r>
            <a:endParaRPr b="1" dirty="0"/>
          </a:p>
        </p:txBody>
      </p:sp>
      <p:pic>
        <p:nvPicPr>
          <p:cNvPr id="3076" name="Picture 4" descr="https://static1.straitstimes.com.sg/s3fs-public/styles/large30x20/public/articles/2016/11/16/bigbelly_23.jpg?VersionId=4kKw1QvI8Uhr.cI1Bp6OJUi5Pns2tAVy&amp;itok=R860RQ5Q">
            <a:extLst>
              <a:ext uri="{FF2B5EF4-FFF2-40B4-BE49-F238E27FC236}">
                <a16:creationId xmlns:a16="http://schemas.microsoft.com/office/drawing/2014/main" id="{91CDD24D-3A56-4443-B375-C553EAE72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771" y="1305674"/>
            <a:ext cx="6164122" cy="34092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p:nvPr/>
        </p:nvSpPr>
        <p:spPr>
          <a:xfrm rot="10800000" flipH="1">
            <a:off x="713225" y="4286400"/>
            <a:ext cx="7143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79" name="Google Shape;479;p45"/>
          <p:cNvSpPr/>
          <p:nvPr/>
        </p:nvSpPr>
        <p:spPr>
          <a:xfrm rot="10800000" flipH="1">
            <a:off x="7709700" y="4286400"/>
            <a:ext cx="7143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80" name="Google Shape;480;p4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b="1" dirty="0"/>
              <a:t>Design: Waste Level Sensors</a:t>
            </a:r>
            <a:endParaRPr b="1" dirty="0"/>
          </a:p>
        </p:txBody>
      </p:sp>
      <p:pic>
        <p:nvPicPr>
          <p:cNvPr id="2050" name="Picture 2" descr="How Can Using IoT for 'Waste Management'​ be An Efficient Tool For Waste Collection?">
            <a:extLst>
              <a:ext uri="{FF2B5EF4-FFF2-40B4-BE49-F238E27FC236}">
                <a16:creationId xmlns:a16="http://schemas.microsoft.com/office/drawing/2014/main" id="{729F6970-E72D-4E96-B985-CAC068AEC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43" y="1291427"/>
            <a:ext cx="7491313" cy="2815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417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SUSTAINABILITY</a:t>
            </a:r>
            <a:endParaRPr b="1" dirty="0"/>
          </a:p>
        </p:txBody>
      </p:sp>
      <p:sp>
        <p:nvSpPr>
          <p:cNvPr id="502" name="Google Shape;502;p44"/>
          <p:cNvSpPr txBox="1">
            <a:spLocks noGrp="1"/>
          </p:cNvSpPr>
          <p:nvPr>
            <p:ph type="subTitle" idx="1"/>
          </p:nvPr>
        </p:nvSpPr>
        <p:spPr>
          <a:xfrm>
            <a:off x="720000" y="2190307"/>
            <a:ext cx="2304600" cy="1998920"/>
          </a:xfrm>
          <a:prstGeom prst="rect">
            <a:avLst/>
          </a:prstGeom>
        </p:spPr>
        <p:txBody>
          <a:bodyPr spcFirstLastPara="1" wrap="square" lIns="91425" tIns="91425" rIns="91425" bIns="91425" anchor="t" anchorCtr="0">
            <a:noAutofit/>
          </a:bodyPr>
          <a:lstStyle/>
          <a:p>
            <a:pPr marL="0" indent="0"/>
            <a:r>
              <a:rPr lang="en-US" sz="1200" dirty="0"/>
              <a:t>Smart Bins minimize waste collection routes and therefore reduce the carbon footprint of vehicles as well as fuel consumption. Therefore, they are usually more eco-friendly than a traditional manual garbage collection method.</a:t>
            </a:r>
          </a:p>
          <a:p>
            <a:pPr marL="0" lvl="0" indent="0"/>
            <a:endParaRPr sz="1100" dirty="0"/>
          </a:p>
        </p:txBody>
      </p:sp>
      <p:sp>
        <p:nvSpPr>
          <p:cNvPr id="503" name="Google Shape;503;p44"/>
          <p:cNvSpPr txBox="1">
            <a:spLocks noGrp="1"/>
          </p:cNvSpPr>
          <p:nvPr>
            <p:ph type="subTitle" idx="2"/>
          </p:nvPr>
        </p:nvSpPr>
        <p:spPr>
          <a:xfrm>
            <a:off x="3420150" y="2285999"/>
            <a:ext cx="2304600" cy="1552353"/>
          </a:xfrm>
          <a:prstGeom prst="rect">
            <a:avLst/>
          </a:prstGeom>
        </p:spPr>
        <p:txBody>
          <a:bodyPr spcFirstLastPara="1" wrap="square" lIns="91425" tIns="91425" rIns="91425" bIns="91425" anchor="t" anchorCtr="0">
            <a:noAutofit/>
          </a:bodyPr>
          <a:lstStyle/>
          <a:p>
            <a:pPr marL="0" indent="0"/>
            <a:r>
              <a:rPr lang="en-US" sz="1200" dirty="0"/>
              <a:t>Smart Bins provide a convenient way to inform authorities when it’s almost time to empty the bins. This prevents the overflowing of bins and at the same time stops littering in public spaces and keeps them clean.</a:t>
            </a:r>
          </a:p>
          <a:p>
            <a:pPr marL="0" lvl="0" indent="0"/>
            <a:endParaRPr sz="1100" dirty="0"/>
          </a:p>
        </p:txBody>
      </p:sp>
      <p:sp>
        <p:nvSpPr>
          <p:cNvPr id="505" name="Google Shape;505;p44"/>
          <p:cNvSpPr txBox="1">
            <a:spLocks noGrp="1"/>
          </p:cNvSpPr>
          <p:nvPr>
            <p:ph type="subTitle" idx="8"/>
          </p:nvPr>
        </p:nvSpPr>
        <p:spPr>
          <a:xfrm>
            <a:off x="3420150" y="1561849"/>
            <a:ext cx="2304600" cy="724149"/>
          </a:xfrm>
          <a:prstGeom prst="rect">
            <a:avLst/>
          </a:prstGeom>
        </p:spPr>
        <p:txBody>
          <a:bodyPr spcFirstLastPara="1" wrap="square" lIns="91425" tIns="91425" rIns="91425" bIns="91425" anchor="b" anchorCtr="0">
            <a:noAutofit/>
          </a:bodyPr>
          <a:lstStyle/>
          <a:p>
            <a:pPr marL="0" lvl="0" indent="0"/>
            <a:r>
              <a:rPr lang="en-US" sz="1400" b="1" dirty="0"/>
              <a:t>Reduced Overflow and Littering</a:t>
            </a:r>
            <a:endParaRPr sz="1400" dirty="0"/>
          </a:p>
        </p:txBody>
      </p:sp>
      <p:sp>
        <p:nvSpPr>
          <p:cNvPr id="506" name="Google Shape;506;p44"/>
          <p:cNvSpPr txBox="1">
            <a:spLocks noGrp="1"/>
          </p:cNvSpPr>
          <p:nvPr>
            <p:ph type="subTitle" idx="7"/>
          </p:nvPr>
        </p:nvSpPr>
        <p:spPr>
          <a:xfrm>
            <a:off x="720000" y="1561850"/>
            <a:ext cx="2304600" cy="724150"/>
          </a:xfrm>
          <a:prstGeom prst="rect">
            <a:avLst/>
          </a:prstGeom>
        </p:spPr>
        <p:txBody>
          <a:bodyPr spcFirstLastPara="1" wrap="square" lIns="91425" tIns="91425" rIns="91425" bIns="91425" anchor="b" anchorCtr="0">
            <a:noAutofit/>
          </a:bodyPr>
          <a:lstStyle/>
          <a:p>
            <a:pPr marL="0" lvl="0" indent="0"/>
            <a:r>
              <a:rPr lang="en-US" sz="1400" b="1" dirty="0"/>
              <a:t>Efficient Resource Utilization</a:t>
            </a:r>
            <a:endParaRPr sz="1400" dirty="0"/>
          </a:p>
        </p:txBody>
      </p:sp>
      <p:sp>
        <p:nvSpPr>
          <p:cNvPr id="509" name="Google Shape;509;p44"/>
          <p:cNvSpPr txBox="1">
            <a:spLocks noGrp="1"/>
          </p:cNvSpPr>
          <p:nvPr>
            <p:ph type="subTitle" idx="5"/>
          </p:nvPr>
        </p:nvSpPr>
        <p:spPr>
          <a:xfrm>
            <a:off x="6133825" y="2285998"/>
            <a:ext cx="2304600" cy="1552353"/>
          </a:xfrm>
          <a:prstGeom prst="rect">
            <a:avLst/>
          </a:prstGeom>
        </p:spPr>
        <p:txBody>
          <a:bodyPr spcFirstLastPara="1" wrap="square" lIns="91425" tIns="91425" rIns="91425" bIns="91425" anchor="t" anchorCtr="0">
            <a:noAutofit/>
          </a:bodyPr>
          <a:lstStyle/>
          <a:p>
            <a:pPr marL="0" indent="0"/>
            <a:r>
              <a:rPr lang="en-US" sz="1200" dirty="0"/>
              <a:t>Through the data obtained by Smart Bins, authorities will be able to conduct analyses leading to the identification of waste production patterns. Hence, they will be able to come up with effective targeted interventions that deal with waste reduction and recycling.</a:t>
            </a:r>
          </a:p>
          <a:p>
            <a:pPr marL="0" lvl="0" indent="0"/>
            <a:endParaRPr sz="1050" dirty="0"/>
          </a:p>
        </p:txBody>
      </p:sp>
      <p:sp>
        <p:nvSpPr>
          <p:cNvPr id="511" name="Google Shape;511;p44"/>
          <p:cNvSpPr txBox="1">
            <a:spLocks noGrp="1"/>
          </p:cNvSpPr>
          <p:nvPr>
            <p:ph type="subTitle" idx="9"/>
          </p:nvPr>
        </p:nvSpPr>
        <p:spPr>
          <a:xfrm>
            <a:off x="6133825" y="1561850"/>
            <a:ext cx="2304600" cy="724148"/>
          </a:xfrm>
          <a:prstGeom prst="rect">
            <a:avLst/>
          </a:prstGeom>
        </p:spPr>
        <p:txBody>
          <a:bodyPr spcFirstLastPara="1" wrap="square" lIns="91425" tIns="91425" rIns="91425" bIns="91425" anchor="b" anchorCtr="0">
            <a:noAutofit/>
          </a:bodyPr>
          <a:lstStyle/>
          <a:p>
            <a:pPr marL="0" lvl="0" indent="0"/>
            <a:r>
              <a:rPr lang="en-US" sz="1400" b="1" dirty="0"/>
              <a:t>Data-Driven Decision Making</a:t>
            </a:r>
            <a:endParaRPr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8"/>
          <p:cNvSpPr txBox="1">
            <a:spLocks noGrp="1"/>
          </p:cNvSpPr>
          <p:nvPr>
            <p:ph type="title"/>
          </p:nvPr>
        </p:nvSpPr>
        <p:spPr>
          <a:xfrm>
            <a:off x="698733" y="402333"/>
            <a:ext cx="5489416" cy="545023"/>
          </a:xfrm>
          <a:prstGeom prst="rect">
            <a:avLst/>
          </a:prstGeom>
        </p:spPr>
        <p:txBody>
          <a:bodyPr spcFirstLastPara="1" wrap="square" lIns="91425" tIns="91425" rIns="91425" bIns="91425" anchor="t" anchorCtr="0">
            <a:noAutofit/>
          </a:bodyPr>
          <a:lstStyle/>
          <a:p>
            <a:pPr lvl="0"/>
            <a:r>
              <a:rPr lang="en-US" b="1" dirty="0"/>
              <a:t>Risk Analysis: Smart Bins</a:t>
            </a:r>
            <a:endParaRPr b="1" dirty="0"/>
          </a:p>
        </p:txBody>
      </p:sp>
      <p:graphicFrame>
        <p:nvGraphicFramePr>
          <p:cNvPr id="5" name="Content Placeholder 3">
            <a:extLst>
              <a:ext uri="{FF2B5EF4-FFF2-40B4-BE49-F238E27FC236}">
                <a16:creationId xmlns:a16="http://schemas.microsoft.com/office/drawing/2014/main" id="{D7FEA1A5-BEE3-4DF5-8C1A-6983E0A5ECD8}"/>
              </a:ext>
            </a:extLst>
          </p:cNvPr>
          <p:cNvGraphicFramePr>
            <a:graphicFrameLocks/>
          </p:cNvGraphicFramePr>
          <p:nvPr>
            <p:extLst>
              <p:ext uri="{D42A27DB-BD31-4B8C-83A1-F6EECF244321}">
                <p14:modId xmlns:p14="http://schemas.microsoft.com/office/powerpoint/2010/main" val="3346769490"/>
              </p:ext>
            </p:extLst>
          </p:nvPr>
        </p:nvGraphicFramePr>
        <p:xfrm>
          <a:off x="542260" y="947356"/>
          <a:ext cx="8275673" cy="4092478"/>
        </p:xfrm>
        <a:graphic>
          <a:graphicData uri="http://schemas.openxmlformats.org/drawingml/2006/table">
            <a:tbl>
              <a:tblPr/>
              <a:tblGrid>
                <a:gridCol w="2631671">
                  <a:extLst>
                    <a:ext uri="{9D8B030D-6E8A-4147-A177-3AD203B41FA5}">
                      <a16:colId xmlns:a16="http://schemas.microsoft.com/office/drawing/2014/main" val="4056306287"/>
                    </a:ext>
                  </a:extLst>
                </a:gridCol>
                <a:gridCol w="1411002">
                  <a:extLst>
                    <a:ext uri="{9D8B030D-6E8A-4147-A177-3AD203B41FA5}">
                      <a16:colId xmlns:a16="http://schemas.microsoft.com/office/drawing/2014/main" val="140303384"/>
                    </a:ext>
                  </a:extLst>
                </a:gridCol>
                <a:gridCol w="1411002">
                  <a:extLst>
                    <a:ext uri="{9D8B030D-6E8A-4147-A177-3AD203B41FA5}">
                      <a16:colId xmlns:a16="http://schemas.microsoft.com/office/drawing/2014/main" val="444813220"/>
                    </a:ext>
                  </a:extLst>
                </a:gridCol>
                <a:gridCol w="1754588">
                  <a:extLst>
                    <a:ext uri="{9D8B030D-6E8A-4147-A177-3AD203B41FA5}">
                      <a16:colId xmlns:a16="http://schemas.microsoft.com/office/drawing/2014/main" val="2206577219"/>
                    </a:ext>
                  </a:extLst>
                </a:gridCol>
                <a:gridCol w="1067410">
                  <a:extLst>
                    <a:ext uri="{9D8B030D-6E8A-4147-A177-3AD203B41FA5}">
                      <a16:colId xmlns:a16="http://schemas.microsoft.com/office/drawing/2014/main" val="3640683148"/>
                    </a:ext>
                  </a:extLst>
                </a:gridCol>
              </a:tblGrid>
              <a:tr h="347976">
                <a:tc>
                  <a:txBody>
                    <a:bodyPr/>
                    <a:lstStyle/>
                    <a:p>
                      <a:pPr algn="ctr" fontAlgn="b"/>
                      <a:r>
                        <a:rPr lang="en-US" sz="1100" b="1" dirty="0">
                          <a:effectLst/>
                        </a:rPr>
                        <a:t>Risk Description</a:t>
                      </a:r>
                    </a:p>
                  </a:txBody>
                  <a:tcPr marL="36763" marR="36763" marT="18382" marB="18382"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1" dirty="0">
                          <a:effectLst/>
                        </a:rPr>
                        <a:t>Impact</a:t>
                      </a:r>
                    </a:p>
                  </a:txBody>
                  <a:tcPr marL="36763" marR="36763" marT="18382" marB="18382"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1" dirty="0">
                          <a:effectLst/>
                        </a:rPr>
                        <a:t>Likelihood</a:t>
                      </a:r>
                    </a:p>
                  </a:txBody>
                  <a:tcPr marL="36763" marR="36763" marT="18382" marB="18382"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1" dirty="0">
                          <a:effectLst/>
                        </a:rPr>
                        <a:t>Risk =Impact  x likelihood</a:t>
                      </a:r>
                    </a:p>
                  </a:txBody>
                  <a:tcPr marL="36763" marR="36763" marT="18382" marB="18382"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1" dirty="0">
                          <a:effectLst/>
                        </a:rPr>
                        <a:t>Action</a:t>
                      </a:r>
                    </a:p>
                  </a:txBody>
                  <a:tcPr marL="36763" marR="36763" marT="18382" marB="18382"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600306213"/>
                  </a:ext>
                </a:extLst>
              </a:tr>
              <a:tr h="347976">
                <a:tc>
                  <a:txBody>
                    <a:bodyPr/>
                    <a:lstStyle/>
                    <a:p>
                      <a:pPr algn="ctr" fontAlgn="base"/>
                      <a:r>
                        <a:rPr lang="en-US" sz="1100" b="1" dirty="0">
                          <a:effectLst/>
                        </a:rPr>
                        <a:t>High initial investment</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3</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2</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6</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00B050"/>
                    </a:solidFill>
                  </a:tcPr>
                </a:tc>
                <a:tc>
                  <a:txBody>
                    <a:bodyPr/>
                    <a:lstStyle/>
                    <a:p>
                      <a:pPr algn="ctr" fontAlgn="base"/>
                      <a:r>
                        <a:rPr lang="en-US" sz="1100" dirty="0">
                          <a:effectLst/>
                        </a:rPr>
                        <a:t>Seek additional funding</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47715093"/>
                  </a:ext>
                </a:extLst>
              </a:tr>
              <a:tr h="504770">
                <a:tc>
                  <a:txBody>
                    <a:bodyPr/>
                    <a:lstStyle/>
                    <a:p>
                      <a:pPr algn="ctr" fontAlgn="base"/>
                      <a:r>
                        <a:rPr lang="en-US" sz="1100" b="1" i="0" u="none" strike="noStrike" cap="none" dirty="0">
                          <a:solidFill>
                            <a:schemeClr val="tx1"/>
                          </a:solidFill>
                          <a:effectLst/>
                          <a:latin typeface="+mn-lt"/>
                          <a:ea typeface="+mn-ea"/>
                          <a:cs typeface="+mn-cs"/>
                          <a:sym typeface="Arial"/>
                        </a:rPr>
                        <a:t>Public Perception</a:t>
                      </a:r>
                      <a:endParaRPr lang="en-US" sz="1100" dirty="0">
                        <a:effectLst/>
                      </a:endParaRP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4</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4</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16</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0000"/>
                    </a:solidFill>
                  </a:tcPr>
                </a:tc>
                <a:tc>
                  <a:txBody>
                    <a:bodyPr/>
                    <a:lstStyle/>
                    <a:p>
                      <a:pPr algn="ctr" fontAlgn="base"/>
                      <a:r>
                        <a:rPr lang="en-US" sz="1100" dirty="0">
                          <a:effectLst/>
                        </a:rPr>
                        <a:t>Training and grooming of public</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98347817"/>
                  </a:ext>
                </a:extLst>
              </a:tr>
              <a:tr h="504770">
                <a:tc>
                  <a:txBody>
                    <a:bodyPr/>
                    <a:lstStyle/>
                    <a:p>
                      <a:pPr algn="ctr" fontAlgn="base"/>
                      <a:r>
                        <a:rPr lang="en-US" sz="1100" b="1" i="0" u="none" strike="noStrike" cap="none" dirty="0">
                          <a:solidFill>
                            <a:schemeClr val="tx1"/>
                          </a:solidFill>
                          <a:effectLst/>
                          <a:latin typeface="+mn-lt"/>
                          <a:ea typeface="+mn-ea"/>
                          <a:cs typeface="+mn-cs"/>
                          <a:sym typeface="Arial"/>
                        </a:rPr>
                        <a:t>Regulatory Compliance</a:t>
                      </a:r>
                      <a:endParaRPr lang="en-US" sz="1100" dirty="0">
                        <a:effectLst/>
                      </a:endParaRP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5</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2</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10</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algn="ctr" fontAlgn="base"/>
                      <a:r>
                        <a:rPr lang="en-US" sz="1100" dirty="0">
                          <a:effectLst/>
                        </a:rPr>
                        <a:t>Make sure to fulfill legal needs</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32123933"/>
                  </a:ext>
                </a:extLst>
              </a:tr>
              <a:tr h="504770">
                <a:tc>
                  <a:txBody>
                    <a:bodyPr/>
                    <a:lstStyle/>
                    <a:p>
                      <a:pPr algn="ctr" fontAlgn="base"/>
                      <a:r>
                        <a:rPr lang="en-US" sz="1100" b="1" i="0" u="none" strike="noStrike" cap="none" dirty="0">
                          <a:solidFill>
                            <a:schemeClr val="tx1"/>
                          </a:solidFill>
                          <a:effectLst/>
                          <a:latin typeface="+mn-lt"/>
                          <a:ea typeface="+mn-ea"/>
                          <a:cs typeface="+mn-cs"/>
                          <a:sym typeface="Arial"/>
                        </a:rPr>
                        <a:t>Technology Reliability</a:t>
                      </a:r>
                      <a:endParaRPr lang="en-US" sz="1100" dirty="0">
                        <a:effectLst/>
                      </a:endParaRP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3</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3</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9</a:t>
                      </a: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algn="ctr" fontAlgn="base"/>
                      <a:r>
                        <a:rPr lang="en-US" sz="1100" dirty="0">
                          <a:effectLst/>
                        </a:rPr>
                        <a:t>Hire a technical expert</a:t>
                      </a:r>
                    </a:p>
                    <a:p>
                      <a:pPr algn="ctr" fontAlgn="base"/>
                      <a:endParaRPr lang="en-US" sz="1100" dirty="0">
                        <a:effectLst/>
                      </a:endParaRPr>
                    </a:p>
                  </a:txBody>
                  <a:tcPr marL="36763" marR="36763" marT="18382" marB="18382"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23789523"/>
                  </a:ext>
                </a:extLst>
              </a:tr>
              <a:tr h="382359">
                <a:tc>
                  <a:txBody>
                    <a:bodyPr/>
                    <a:lstStyle/>
                    <a:p>
                      <a:pPr algn="ctr" fontAlgn="base"/>
                      <a:r>
                        <a:rPr lang="en-US" sz="1100" b="1" dirty="0">
                          <a:effectLst/>
                        </a:rPr>
                        <a:t>Cyber Security Risks</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4</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2</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8</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algn="ctr" fontAlgn="base"/>
                      <a:r>
                        <a:rPr lang="en-US" sz="1100" dirty="0">
                          <a:effectLst/>
                        </a:rPr>
                        <a:t>Hire Cyber Team</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3258718"/>
                  </a:ext>
                </a:extLst>
              </a:tr>
              <a:tr h="695948">
                <a:tc>
                  <a:txBody>
                    <a:bodyPr/>
                    <a:lstStyle/>
                    <a:p>
                      <a:pPr algn="ctr" fontAlgn="base"/>
                      <a:r>
                        <a:rPr lang="en-US" sz="1100" b="1" dirty="0">
                          <a:effectLst/>
                        </a:rPr>
                        <a:t>Data Safety</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3</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4</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12</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algn="ctr" fontAlgn="base"/>
                      <a:r>
                        <a:rPr lang="en-US" sz="1100" dirty="0">
                          <a:effectLst/>
                        </a:rPr>
                        <a:t>Make sure data is only accessible to admins</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880517308"/>
                  </a:ext>
                </a:extLst>
              </a:tr>
              <a:tr h="539154">
                <a:tc>
                  <a:txBody>
                    <a:bodyPr/>
                    <a:lstStyle/>
                    <a:p>
                      <a:pPr algn="ctr" fontAlgn="base"/>
                      <a:r>
                        <a:rPr lang="en-US" sz="1100" b="1" dirty="0">
                          <a:effectLst/>
                        </a:rPr>
                        <a:t>Web Activity monitoring</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2</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1</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algn="ctr" fontAlgn="base"/>
                      <a:r>
                        <a:rPr lang="en-US" sz="1100" dirty="0">
                          <a:effectLst/>
                        </a:rPr>
                        <a:t>2</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00B050"/>
                    </a:solidFill>
                  </a:tcPr>
                </a:tc>
                <a:tc>
                  <a:txBody>
                    <a:bodyPr/>
                    <a:lstStyle/>
                    <a:p>
                      <a:pPr algn="ctr" fontAlgn="base"/>
                      <a:r>
                        <a:rPr lang="en-US" sz="1100" dirty="0">
                          <a:effectLst/>
                        </a:rPr>
                        <a:t>Monitor activities regularly</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528830567"/>
                  </a:ext>
                </a:extLst>
              </a:tr>
            </a:tbl>
          </a:graphicData>
        </a:graphic>
      </p:graphicFrame>
    </p:spTree>
    <p:extLst>
      <p:ext uri="{BB962C8B-B14F-4D97-AF65-F5344CB8AC3E}">
        <p14:creationId xmlns:p14="http://schemas.microsoft.com/office/powerpoint/2010/main" val="4177940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pSp>
        <p:nvGrpSpPr>
          <p:cNvPr id="277" name="Google Shape;277;p33"/>
          <p:cNvGrpSpPr/>
          <p:nvPr/>
        </p:nvGrpSpPr>
        <p:grpSpPr>
          <a:xfrm rot="16200000">
            <a:off x="4285410" y="-4276077"/>
            <a:ext cx="573178" cy="9144002"/>
            <a:chOff x="7468800" y="0"/>
            <a:chExt cx="1675200" cy="5139225"/>
          </a:xfrm>
        </p:grpSpPr>
        <p:grpSp>
          <p:nvGrpSpPr>
            <p:cNvPr id="278" name="Google Shape;278;p33"/>
            <p:cNvGrpSpPr/>
            <p:nvPr/>
          </p:nvGrpSpPr>
          <p:grpSpPr>
            <a:xfrm>
              <a:off x="7468800" y="0"/>
              <a:ext cx="1675200" cy="5139225"/>
              <a:chOff x="7468800" y="0"/>
              <a:chExt cx="1675200" cy="5139225"/>
            </a:xfrm>
          </p:grpSpPr>
          <p:sp>
            <p:nvSpPr>
              <p:cNvPr id="279" name="Google Shape;279;p33"/>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0" name="Google Shape;280;p33"/>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33"/>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2" name="Google Shape;282;p33"/>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3" name="Google Shape;283;p33"/>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4" name="Google Shape;284;p33"/>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85" name="Google Shape;285;p33"/>
            <p:cNvSpPr/>
            <p:nvPr/>
          </p:nvSpPr>
          <p:spPr>
            <a:xfrm>
              <a:off x="7468800" y="2491500"/>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grpSp>
      <p:sp>
        <p:nvSpPr>
          <p:cNvPr id="286" name="Google Shape;286;p33"/>
          <p:cNvSpPr txBox="1">
            <a:spLocks noGrp="1"/>
          </p:cNvSpPr>
          <p:nvPr>
            <p:ph type="ctrTitle"/>
          </p:nvPr>
        </p:nvSpPr>
        <p:spPr>
          <a:xfrm>
            <a:off x="2667641" y="1219531"/>
            <a:ext cx="3951022" cy="6730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b="1" dirty="0"/>
              <a:t>THE BOYS</a:t>
            </a:r>
            <a:endParaRPr sz="4800" b="1" dirty="0"/>
          </a:p>
        </p:txBody>
      </p:sp>
      <p:sp>
        <p:nvSpPr>
          <p:cNvPr id="287" name="Google Shape;287;p33"/>
          <p:cNvSpPr txBox="1">
            <a:spLocks noGrp="1"/>
          </p:cNvSpPr>
          <p:nvPr>
            <p:ph type="subTitle" idx="1"/>
          </p:nvPr>
        </p:nvSpPr>
        <p:spPr>
          <a:xfrm>
            <a:off x="3925325" y="2163300"/>
            <a:ext cx="1293350" cy="81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MEMBER 1</a:t>
            </a:r>
          </a:p>
          <a:p>
            <a:pPr marL="0" lvl="0" indent="0" algn="ctr" rtl="0">
              <a:spcBef>
                <a:spcPts val="0"/>
              </a:spcBef>
              <a:spcAft>
                <a:spcPts val="0"/>
              </a:spcAft>
              <a:buNone/>
            </a:pPr>
            <a:r>
              <a:rPr lang="en-US" dirty="0"/>
              <a:t>MEMBER 2</a:t>
            </a:r>
          </a:p>
          <a:p>
            <a:pPr marL="0" lvl="0" indent="0" algn="ctr" rtl="0">
              <a:spcBef>
                <a:spcPts val="0"/>
              </a:spcBef>
              <a:spcAft>
                <a:spcPts val="0"/>
              </a:spcAft>
              <a:buNone/>
            </a:pPr>
            <a:r>
              <a:rPr lang="en-US" dirty="0"/>
              <a:t>MEMBER 3</a:t>
            </a:r>
            <a:endParaRPr dirty="0"/>
          </a:p>
        </p:txBody>
      </p:sp>
      <p:sp>
        <p:nvSpPr>
          <p:cNvPr id="288" name="Google Shape;288;p33"/>
          <p:cNvSpPr/>
          <p:nvPr/>
        </p:nvSpPr>
        <p:spPr>
          <a:xfrm>
            <a:off x="3918202" y="788287"/>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4" name="Google Shape;277;p33">
            <a:extLst>
              <a:ext uri="{FF2B5EF4-FFF2-40B4-BE49-F238E27FC236}">
                <a16:creationId xmlns:a16="http://schemas.microsoft.com/office/drawing/2014/main" id="{ED415C83-627F-4CAA-88DF-C459ABF84876}"/>
              </a:ext>
            </a:extLst>
          </p:cNvPr>
          <p:cNvGrpSpPr/>
          <p:nvPr/>
        </p:nvGrpSpPr>
        <p:grpSpPr>
          <a:xfrm rot="16200000">
            <a:off x="4285410" y="275575"/>
            <a:ext cx="573178" cy="9144002"/>
            <a:chOff x="7468800" y="0"/>
            <a:chExt cx="1675200" cy="5139225"/>
          </a:xfrm>
        </p:grpSpPr>
        <p:grpSp>
          <p:nvGrpSpPr>
            <p:cNvPr id="15" name="Google Shape;278;p33">
              <a:extLst>
                <a:ext uri="{FF2B5EF4-FFF2-40B4-BE49-F238E27FC236}">
                  <a16:creationId xmlns:a16="http://schemas.microsoft.com/office/drawing/2014/main" id="{C4D8B54A-A2DA-4230-BD61-38BB7AB7EE5C}"/>
                </a:ext>
              </a:extLst>
            </p:cNvPr>
            <p:cNvGrpSpPr/>
            <p:nvPr/>
          </p:nvGrpSpPr>
          <p:grpSpPr>
            <a:xfrm>
              <a:off x="7468800" y="0"/>
              <a:ext cx="1675200" cy="5139225"/>
              <a:chOff x="7468800" y="0"/>
              <a:chExt cx="1675200" cy="5139225"/>
            </a:xfrm>
          </p:grpSpPr>
          <p:sp>
            <p:nvSpPr>
              <p:cNvPr id="17" name="Google Shape;279;p33">
                <a:extLst>
                  <a:ext uri="{FF2B5EF4-FFF2-40B4-BE49-F238E27FC236}">
                    <a16:creationId xmlns:a16="http://schemas.microsoft.com/office/drawing/2014/main" id="{70FD7F3D-3197-4BD8-A924-1D8069C584EF}"/>
                  </a:ext>
                </a:extLst>
              </p:cNvPr>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 name="Google Shape;280;p33">
                <a:extLst>
                  <a:ext uri="{FF2B5EF4-FFF2-40B4-BE49-F238E27FC236}">
                    <a16:creationId xmlns:a16="http://schemas.microsoft.com/office/drawing/2014/main" id="{950BD7BE-5941-4B46-8F57-E056A213EAE6}"/>
                  </a:ext>
                </a:extLst>
              </p:cNvPr>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 name="Google Shape;281;p33">
                <a:extLst>
                  <a:ext uri="{FF2B5EF4-FFF2-40B4-BE49-F238E27FC236}">
                    <a16:creationId xmlns:a16="http://schemas.microsoft.com/office/drawing/2014/main" id="{22AD6759-CAFB-40DF-B085-2EC7135679D5}"/>
                  </a:ext>
                </a:extLst>
              </p:cNvPr>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 name="Google Shape;282;p33">
                <a:extLst>
                  <a:ext uri="{FF2B5EF4-FFF2-40B4-BE49-F238E27FC236}">
                    <a16:creationId xmlns:a16="http://schemas.microsoft.com/office/drawing/2014/main" id="{5BDD4AD6-4B13-4B61-8B5B-FDDF3DEE25A4}"/>
                  </a:ext>
                </a:extLst>
              </p:cNvPr>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Google Shape;283;p33">
                <a:extLst>
                  <a:ext uri="{FF2B5EF4-FFF2-40B4-BE49-F238E27FC236}">
                    <a16:creationId xmlns:a16="http://schemas.microsoft.com/office/drawing/2014/main" id="{928EB6BE-0352-4E31-B29B-81387FD8299D}"/>
                  </a:ext>
                </a:extLst>
              </p:cNvPr>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84;p33">
                <a:extLst>
                  <a:ext uri="{FF2B5EF4-FFF2-40B4-BE49-F238E27FC236}">
                    <a16:creationId xmlns:a16="http://schemas.microsoft.com/office/drawing/2014/main" id="{785DD9CD-B264-472E-A254-19BE9EC8BD7B}"/>
                  </a:ext>
                </a:extLst>
              </p:cNvPr>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6" name="Google Shape;285;p33">
              <a:extLst>
                <a:ext uri="{FF2B5EF4-FFF2-40B4-BE49-F238E27FC236}">
                  <a16:creationId xmlns:a16="http://schemas.microsoft.com/office/drawing/2014/main" id="{4FCFA096-CC58-40F4-B7C2-C3B3255C9500}"/>
                </a:ext>
              </a:extLst>
            </p:cNvPr>
            <p:cNvSpPr/>
            <p:nvPr/>
          </p:nvSpPr>
          <p:spPr>
            <a:xfrm>
              <a:off x="7468800" y="2491500"/>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grpSp>
    </p:spTree>
    <p:extLst>
      <p:ext uri="{BB962C8B-B14F-4D97-AF65-F5344CB8AC3E}">
        <p14:creationId xmlns:p14="http://schemas.microsoft.com/office/powerpoint/2010/main" val="393025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8"/>
          <p:cNvSpPr txBox="1">
            <a:spLocks noGrp="1"/>
          </p:cNvSpPr>
          <p:nvPr>
            <p:ph type="title"/>
          </p:nvPr>
        </p:nvSpPr>
        <p:spPr>
          <a:xfrm>
            <a:off x="709367" y="539500"/>
            <a:ext cx="8119200" cy="572700"/>
          </a:xfrm>
          <a:prstGeom prst="rect">
            <a:avLst/>
          </a:prstGeom>
        </p:spPr>
        <p:txBody>
          <a:bodyPr spcFirstLastPara="1" wrap="square" lIns="91425" tIns="91425" rIns="91425" bIns="91425" anchor="t" anchorCtr="0">
            <a:noAutofit/>
          </a:bodyPr>
          <a:lstStyle/>
          <a:p>
            <a:pPr lvl="0"/>
            <a:r>
              <a:rPr lang="en-US" b="1" dirty="0"/>
              <a:t>Risk Analysis: Waste level Sensors</a:t>
            </a:r>
            <a:endParaRPr b="1" dirty="0"/>
          </a:p>
        </p:txBody>
      </p:sp>
      <p:graphicFrame>
        <p:nvGraphicFramePr>
          <p:cNvPr id="4" name="Content Placeholder 5">
            <a:extLst>
              <a:ext uri="{FF2B5EF4-FFF2-40B4-BE49-F238E27FC236}">
                <a16:creationId xmlns:a16="http://schemas.microsoft.com/office/drawing/2014/main" id="{9A8BA4BF-66A1-46D7-B263-BEB38F8FD5AA}"/>
              </a:ext>
            </a:extLst>
          </p:cNvPr>
          <p:cNvGraphicFramePr>
            <a:graphicFrameLocks/>
          </p:cNvGraphicFramePr>
          <p:nvPr>
            <p:extLst>
              <p:ext uri="{D42A27DB-BD31-4B8C-83A1-F6EECF244321}">
                <p14:modId xmlns:p14="http://schemas.microsoft.com/office/powerpoint/2010/main" val="1887884250"/>
              </p:ext>
            </p:extLst>
          </p:nvPr>
        </p:nvGraphicFramePr>
        <p:xfrm>
          <a:off x="619700" y="1112200"/>
          <a:ext cx="7814933" cy="3820995"/>
        </p:xfrm>
        <a:graphic>
          <a:graphicData uri="http://schemas.openxmlformats.org/drawingml/2006/table">
            <a:tbl>
              <a:tblPr/>
              <a:tblGrid>
                <a:gridCol w="2052269">
                  <a:extLst>
                    <a:ext uri="{9D8B030D-6E8A-4147-A177-3AD203B41FA5}">
                      <a16:colId xmlns:a16="http://schemas.microsoft.com/office/drawing/2014/main" val="3007228276"/>
                    </a:ext>
                  </a:extLst>
                </a:gridCol>
                <a:gridCol w="1440666">
                  <a:extLst>
                    <a:ext uri="{9D8B030D-6E8A-4147-A177-3AD203B41FA5}">
                      <a16:colId xmlns:a16="http://schemas.microsoft.com/office/drawing/2014/main" val="3495953407"/>
                    </a:ext>
                  </a:extLst>
                </a:gridCol>
                <a:gridCol w="1440666">
                  <a:extLst>
                    <a:ext uri="{9D8B030D-6E8A-4147-A177-3AD203B41FA5}">
                      <a16:colId xmlns:a16="http://schemas.microsoft.com/office/drawing/2014/main" val="3675279517"/>
                    </a:ext>
                  </a:extLst>
                </a:gridCol>
                <a:gridCol w="1440666">
                  <a:extLst>
                    <a:ext uri="{9D8B030D-6E8A-4147-A177-3AD203B41FA5}">
                      <a16:colId xmlns:a16="http://schemas.microsoft.com/office/drawing/2014/main" val="2899787003"/>
                    </a:ext>
                  </a:extLst>
                </a:gridCol>
                <a:gridCol w="1440666">
                  <a:extLst>
                    <a:ext uri="{9D8B030D-6E8A-4147-A177-3AD203B41FA5}">
                      <a16:colId xmlns:a16="http://schemas.microsoft.com/office/drawing/2014/main" val="1396016405"/>
                    </a:ext>
                  </a:extLst>
                </a:gridCol>
              </a:tblGrid>
              <a:tr h="553659">
                <a:tc>
                  <a:txBody>
                    <a:bodyPr/>
                    <a:lstStyle/>
                    <a:p>
                      <a:pPr fontAlgn="b"/>
                      <a:r>
                        <a:rPr lang="en-US" sz="1200" b="1" dirty="0">
                          <a:effectLst/>
                        </a:rPr>
                        <a:t>Risk Description</a:t>
                      </a:r>
                    </a:p>
                  </a:txBody>
                  <a:tcPr marL="73526" marR="73526" marT="36763" marB="36763"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
                      <a:r>
                        <a:rPr lang="en-US" sz="1200" b="1" dirty="0">
                          <a:effectLst/>
                        </a:rPr>
                        <a:t>Impact</a:t>
                      </a:r>
                    </a:p>
                  </a:txBody>
                  <a:tcPr marL="73526" marR="73526" marT="36763" marB="36763"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
                      <a:r>
                        <a:rPr lang="en-US" sz="1200" b="1" dirty="0">
                          <a:effectLst/>
                        </a:rPr>
                        <a:t>Likelihood</a:t>
                      </a:r>
                    </a:p>
                  </a:txBody>
                  <a:tcPr marL="73526" marR="73526" marT="36763" marB="36763"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US" sz="1200" b="1" dirty="0">
                          <a:effectLst/>
                        </a:rPr>
                        <a:t>Risk =Impact  x likelihood</a:t>
                      </a:r>
                    </a:p>
                    <a:p>
                      <a:pPr fontAlgn="b"/>
                      <a:endParaRPr lang="en-US" sz="1200" b="1" dirty="0">
                        <a:effectLst/>
                      </a:endParaRPr>
                    </a:p>
                  </a:txBody>
                  <a:tcPr marL="73526" marR="73526" marT="36763" marB="36763"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
                      <a:r>
                        <a:rPr lang="en-US" sz="1200" b="1" dirty="0">
                          <a:effectLst/>
                        </a:rPr>
                        <a:t>Action</a:t>
                      </a:r>
                    </a:p>
                  </a:txBody>
                  <a:tcPr marL="73526" marR="73526" marT="36763" marB="36763"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137952047"/>
                  </a:ext>
                </a:extLst>
              </a:tr>
              <a:tr h="390916">
                <a:tc>
                  <a:txBody>
                    <a:bodyPr/>
                    <a:lstStyle/>
                    <a:p>
                      <a:pPr fontAlgn="base"/>
                      <a:r>
                        <a:rPr lang="en-US" sz="1200" b="1" dirty="0">
                          <a:effectLst/>
                        </a:rPr>
                        <a:t>High upfront costs</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3</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2</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6</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00B050"/>
                    </a:solidFill>
                  </a:tcPr>
                </a:tc>
                <a:tc>
                  <a:txBody>
                    <a:bodyPr/>
                    <a:lstStyle/>
                    <a:p>
                      <a:pPr fontAlgn="base"/>
                      <a:r>
                        <a:rPr lang="en-US" sz="1200" dirty="0">
                          <a:effectLst/>
                        </a:rPr>
                        <a:t>Explore financing options</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1520766"/>
                  </a:ext>
                </a:extLst>
              </a:tr>
              <a:tr h="474450">
                <a:tc>
                  <a:txBody>
                    <a:bodyPr/>
                    <a:lstStyle/>
                    <a:p>
                      <a:pPr fontAlgn="base"/>
                      <a:r>
                        <a:rPr lang="en-US" sz="1200" b="1" i="0" u="none" strike="noStrike" cap="none" dirty="0">
                          <a:solidFill>
                            <a:schemeClr val="tx1"/>
                          </a:solidFill>
                          <a:effectLst/>
                          <a:latin typeface="+mn-lt"/>
                          <a:ea typeface="+mn-ea"/>
                          <a:cs typeface="+mn-cs"/>
                          <a:sym typeface="Arial"/>
                        </a:rPr>
                        <a:t>Dependency on Sensors</a:t>
                      </a:r>
                      <a:endParaRPr lang="en-US" sz="1200" dirty="0">
                        <a:effectLst/>
                      </a:endParaRP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5</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2</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10</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fontAlgn="base"/>
                      <a:r>
                        <a:rPr lang="en-US" sz="1200" dirty="0">
                          <a:effectLst/>
                        </a:rPr>
                        <a:t>Make sure sensors work 100%</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101757680"/>
                  </a:ext>
                </a:extLst>
              </a:tr>
              <a:tr h="449365">
                <a:tc>
                  <a:txBody>
                    <a:bodyPr/>
                    <a:lstStyle/>
                    <a:p>
                      <a:pPr fontAlgn="base"/>
                      <a:r>
                        <a:rPr lang="en-US" sz="1200" b="1" i="0" u="none" strike="noStrike" cap="none" dirty="0">
                          <a:solidFill>
                            <a:schemeClr val="tx1"/>
                          </a:solidFill>
                          <a:effectLst/>
                          <a:latin typeface="+mn-lt"/>
                          <a:ea typeface="+mn-ea"/>
                          <a:cs typeface="+mn-cs"/>
                          <a:sym typeface="Arial"/>
                        </a:rPr>
                        <a:t>Limited Functionality</a:t>
                      </a:r>
                      <a:endParaRPr lang="en-US" sz="1200" dirty="0">
                        <a:effectLst/>
                      </a:endParaRP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4</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4</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16</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0000"/>
                    </a:solidFill>
                  </a:tcPr>
                </a:tc>
                <a:tc>
                  <a:txBody>
                    <a:bodyPr/>
                    <a:lstStyle/>
                    <a:p>
                      <a:pPr fontAlgn="base"/>
                      <a:r>
                        <a:rPr lang="en-US" sz="1200" dirty="0">
                          <a:effectLst/>
                        </a:rPr>
                        <a:t>Select the perfect location</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58614634"/>
                  </a:ext>
                </a:extLst>
              </a:tr>
              <a:tr h="390916">
                <a:tc>
                  <a:txBody>
                    <a:bodyPr/>
                    <a:lstStyle/>
                    <a:p>
                      <a:pPr fontAlgn="base"/>
                      <a:r>
                        <a:rPr lang="en-US" sz="1200" b="1" i="0" u="none" strike="noStrike" cap="none" dirty="0">
                          <a:solidFill>
                            <a:schemeClr val="tx1"/>
                          </a:solidFill>
                          <a:effectLst/>
                          <a:latin typeface="+mn-lt"/>
                          <a:ea typeface="+mn-ea"/>
                          <a:cs typeface="+mn-cs"/>
                          <a:sym typeface="Arial"/>
                        </a:rPr>
                        <a:t>Maintenance Requirements</a:t>
                      </a:r>
                      <a:endParaRPr lang="en-US" sz="1200" dirty="0">
                        <a:effectLst/>
                      </a:endParaRP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2</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1</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2</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00B050"/>
                    </a:solidFill>
                  </a:tcPr>
                </a:tc>
                <a:tc>
                  <a:txBody>
                    <a:bodyPr/>
                    <a:lstStyle/>
                    <a:p>
                      <a:pPr fontAlgn="base"/>
                      <a:r>
                        <a:rPr lang="en-US" sz="1200" dirty="0">
                          <a:effectLst/>
                        </a:rPr>
                        <a:t>Maintain regularly</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993348607"/>
                  </a:ext>
                </a:extLst>
              </a:tr>
              <a:tr h="334990">
                <a:tc>
                  <a:txBody>
                    <a:bodyPr/>
                    <a:lstStyle/>
                    <a:p>
                      <a:pPr fontAlgn="base"/>
                      <a:r>
                        <a:rPr lang="en-US" sz="1200" b="1" dirty="0">
                          <a:effectLst/>
                        </a:rPr>
                        <a:t>Cyber Security Risks</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2</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2</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4</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00B050"/>
                    </a:solidFill>
                  </a:tcPr>
                </a:tc>
                <a:tc>
                  <a:txBody>
                    <a:bodyPr/>
                    <a:lstStyle/>
                    <a:p>
                      <a:pPr fontAlgn="base"/>
                      <a:r>
                        <a:rPr lang="en-US" sz="1200" dirty="0">
                          <a:effectLst/>
                        </a:rPr>
                        <a:t>Hire Cyber Team</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5535"/>
                  </a:ext>
                </a:extLst>
              </a:tr>
              <a:tr h="613911">
                <a:tc>
                  <a:txBody>
                    <a:bodyPr/>
                    <a:lstStyle/>
                    <a:p>
                      <a:pPr fontAlgn="base"/>
                      <a:r>
                        <a:rPr lang="en-US" sz="1200" b="1" dirty="0">
                          <a:effectLst/>
                        </a:rPr>
                        <a:t>Data Safety</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3</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4</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12</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fontAlgn="base"/>
                      <a:r>
                        <a:rPr lang="en-US" sz="1200" dirty="0">
                          <a:effectLst/>
                        </a:rPr>
                        <a:t>Make sure data is only accessible to admins</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11129088"/>
                  </a:ext>
                </a:extLst>
              </a:tr>
              <a:tr h="390916">
                <a:tc>
                  <a:txBody>
                    <a:bodyPr/>
                    <a:lstStyle/>
                    <a:p>
                      <a:pPr fontAlgn="base"/>
                      <a:r>
                        <a:rPr lang="en-US" sz="1200" b="1" dirty="0">
                          <a:effectLst/>
                        </a:rPr>
                        <a:t>Web Activity monitoring</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3</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3</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200" dirty="0">
                          <a:effectLst/>
                        </a:rPr>
                        <a:t>9</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FFFF00"/>
                    </a:solidFill>
                  </a:tcPr>
                </a:tc>
                <a:tc>
                  <a:txBody>
                    <a:bodyPr/>
                    <a:lstStyle/>
                    <a:p>
                      <a:pPr fontAlgn="base"/>
                      <a:r>
                        <a:rPr lang="en-US" sz="1200" dirty="0">
                          <a:effectLst/>
                        </a:rPr>
                        <a:t>Monitor activities regularly</a:t>
                      </a:r>
                    </a:p>
                  </a:txBody>
                  <a:tcPr marL="73526" marR="73526" marT="36763" marB="36763"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68289036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51"/>
          <p:cNvSpPr/>
          <p:nvPr/>
        </p:nvSpPr>
        <p:spPr>
          <a:xfrm rot="10800000" flipH="1">
            <a:off x="720000" y="4286400"/>
            <a:ext cx="710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69" name="Google Shape;569;p5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b="1" dirty="0"/>
              <a:t>Total Quality Management Plan</a:t>
            </a:r>
            <a:endParaRPr b="1" dirty="0"/>
          </a:p>
        </p:txBody>
      </p:sp>
      <p:pic>
        <p:nvPicPr>
          <p:cNvPr id="13" name="Picture 12">
            <a:extLst>
              <a:ext uri="{FF2B5EF4-FFF2-40B4-BE49-F238E27FC236}">
                <a16:creationId xmlns:a16="http://schemas.microsoft.com/office/drawing/2014/main" id="{F892D354-3758-4FB1-AE49-82A9566A9F98}"/>
              </a:ext>
            </a:extLst>
          </p:cNvPr>
          <p:cNvPicPr>
            <a:picLocks noChangeAspect="1"/>
          </p:cNvPicPr>
          <p:nvPr/>
        </p:nvPicPr>
        <p:blipFill>
          <a:blip r:embed="rId3"/>
          <a:stretch>
            <a:fillRect/>
          </a:stretch>
        </p:blipFill>
        <p:spPr>
          <a:xfrm>
            <a:off x="1075349" y="1195573"/>
            <a:ext cx="6256670" cy="351937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90" name="Google Shape;490;p46"/>
          <p:cNvSpPr txBox="1">
            <a:spLocks noGrp="1"/>
          </p:cNvSpPr>
          <p:nvPr>
            <p:ph type="title"/>
          </p:nvPr>
        </p:nvSpPr>
        <p:spPr>
          <a:xfrm>
            <a:off x="467462" y="842985"/>
            <a:ext cx="6571291" cy="724558"/>
          </a:xfrm>
          <a:prstGeom prst="rect">
            <a:avLst/>
          </a:prstGeom>
        </p:spPr>
        <p:txBody>
          <a:bodyPr spcFirstLastPara="1" wrap="square" lIns="91425" tIns="91425" rIns="91425" bIns="91425" anchor="t" anchorCtr="0">
            <a:noAutofit/>
          </a:bodyPr>
          <a:lstStyle/>
          <a:p>
            <a:pPr lvl="0"/>
            <a:r>
              <a:rPr lang="en-US" sz="2400" b="1" dirty="0"/>
              <a:t>Communication Management Strategy</a:t>
            </a:r>
            <a:endParaRPr sz="2400" b="1" dirty="0"/>
          </a:p>
        </p:txBody>
      </p:sp>
      <p:sp>
        <p:nvSpPr>
          <p:cNvPr id="492" name="Google Shape;492;p46"/>
          <p:cNvSpPr/>
          <p:nvPr/>
        </p:nvSpPr>
        <p:spPr>
          <a:xfrm>
            <a:off x="3718675" y="530650"/>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 name="Picture 2">
            <a:extLst>
              <a:ext uri="{FF2B5EF4-FFF2-40B4-BE49-F238E27FC236}">
                <a16:creationId xmlns:a16="http://schemas.microsoft.com/office/drawing/2014/main" id="{7FD0DE32-A9E0-4A02-A898-575F6C6E1653}"/>
              </a:ext>
            </a:extLst>
          </p:cNvPr>
          <p:cNvPicPr>
            <a:picLocks noChangeAspect="1"/>
          </p:cNvPicPr>
          <p:nvPr/>
        </p:nvPicPr>
        <p:blipFill>
          <a:blip r:embed="rId3"/>
          <a:stretch>
            <a:fillRect/>
          </a:stretch>
        </p:blipFill>
        <p:spPr>
          <a:xfrm>
            <a:off x="648587" y="1446028"/>
            <a:ext cx="7453422" cy="299838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5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expenses</a:t>
            </a:r>
            <a:endParaRPr dirty="0"/>
          </a:p>
        </p:txBody>
      </p:sp>
      <p:sp>
        <p:nvSpPr>
          <p:cNvPr id="552" name="Google Shape;552;p50"/>
          <p:cNvSpPr txBox="1">
            <a:spLocks noGrp="1"/>
          </p:cNvSpPr>
          <p:nvPr>
            <p:ph type="title" idx="4294967295"/>
          </p:nvPr>
        </p:nvSpPr>
        <p:spPr>
          <a:xfrm>
            <a:off x="6757973" y="1347650"/>
            <a:ext cx="1677786"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Staff/Labor</a:t>
            </a:r>
            <a:endParaRPr sz="1800" dirty="0"/>
          </a:p>
        </p:txBody>
      </p:sp>
      <p:sp>
        <p:nvSpPr>
          <p:cNvPr id="553" name="Google Shape;553;p50"/>
          <p:cNvSpPr/>
          <p:nvPr/>
        </p:nvSpPr>
        <p:spPr>
          <a:xfrm>
            <a:off x="6346063" y="1435400"/>
            <a:ext cx="183300" cy="18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0"/>
          <p:cNvSpPr txBox="1">
            <a:spLocks noGrp="1"/>
          </p:cNvSpPr>
          <p:nvPr>
            <p:ph type="title" idx="4294967295"/>
          </p:nvPr>
        </p:nvSpPr>
        <p:spPr>
          <a:xfrm>
            <a:off x="6757973" y="1932118"/>
            <a:ext cx="14022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Materials</a:t>
            </a:r>
            <a:endParaRPr sz="1800"/>
          </a:p>
        </p:txBody>
      </p:sp>
      <p:sp>
        <p:nvSpPr>
          <p:cNvPr id="556" name="Google Shape;556;p50"/>
          <p:cNvSpPr/>
          <p:nvPr/>
        </p:nvSpPr>
        <p:spPr>
          <a:xfrm>
            <a:off x="6346063" y="2019868"/>
            <a:ext cx="183300" cy="18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0"/>
          <p:cNvSpPr txBox="1">
            <a:spLocks noGrp="1"/>
          </p:cNvSpPr>
          <p:nvPr>
            <p:ph type="title" idx="4294967295"/>
          </p:nvPr>
        </p:nvSpPr>
        <p:spPr>
          <a:xfrm>
            <a:off x="6757973" y="2516587"/>
            <a:ext cx="14022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Equipment</a:t>
            </a:r>
            <a:endParaRPr sz="1800"/>
          </a:p>
        </p:txBody>
      </p:sp>
      <p:sp>
        <p:nvSpPr>
          <p:cNvPr id="558" name="Google Shape;558;p50"/>
          <p:cNvSpPr/>
          <p:nvPr/>
        </p:nvSpPr>
        <p:spPr>
          <a:xfrm>
            <a:off x="6346063" y="2604337"/>
            <a:ext cx="183300" cy="1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0"/>
          <p:cNvSpPr txBox="1">
            <a:spLocks noGrp="1"/>
          </p:cNvSpPr>
          <p:nvPr>
            <p:ph type="title" idx="4294967295"/>
          </p:nvPr>
        </p:nvSpPr>
        <p:spPr>
          <a:xfrm>
            <a:off x="6757973" y="3101055"/>
            <a:ext cx="14022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Overhead</a:t>
            </a:r>
            <a:endParaRPr sz="1800" dirty="0"/>
          </a:p>
        </p:txBody>
      </p:sp>
      <p:sp>
        <p:nvSpPr>
          <p:cNvPr id="560" name="Google Shape;560;p50"/>
          <p:cNvSpPr/>
          <p:nvPr/>
        </p:nvSpPr>
        <p:spPr>
          <a:xfrm>
            <a:off x="6346063" y="3188805"/>
            <a:ext cx="183300" cy="18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0"/>
          <p:cNvSpPr txBox="1">
            <a:spLocks noGrp="1"/>
          </p:cNvSpPr>
          <p:nvPr>
            <p:ph type="title" idx="4294967295"/>
          </p:nvPr>
        </p:nvSpPr>
        <p:spPr>
          <a:xfrm>
            <a:off x="6757973" y="3685523"/>
            <a:ext cx="14022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Other</a:t>
            </a:r>
            <a:endParaRPr sz="1800"/>
          </a:p>
        </p:txBody>
      </p:sp>
      <p:sp>
        <p:nvSpPr>
          <p:cNvPr id="562" name="Google Shape;562;p50"/>
          <p:cNvSpPr/>
          <p:nvPr/>
        </p:nvSpPr>
        <p:spPr>
          <a:xfrm>
            <a:off x="6346063" y="3773273"/>
            <a:ext cx="183300" cy="18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3" name="Google Shape;563;p50" title="Chart">
            <a:hlinkClick r:id="rId3"/>
          </p:cNvPr>
          <p:cNvPicPr preferRelativeResize="0"/>
          <p:nvPr/>
        </p:nvPicPr>
        <p:blipFill>
          <a:blip r:embed="rId4">
            <a:alphaModFix/>
          </a:blip>
          <a:stretch>
            <a:fillRect/>
          </a:stretch>
        </p:blipFill>
        <p:spPr>
          <a:xfrm>
            <a:off x="708241" y="1264600"/>
            <a:ext cx="4881024" cy="3018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51"/>
          <p:cNvSpPr/>
          <p:nvPr/>
        </p:nvSpPr>
        <p:spPr>
          <a:xfrm rot="10800000" flipH="1">
            <a:off x="720000" y="4286400"/>
            <a:ext cx="710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69" name="Google Shape;569;p5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dirty="0"/>
              <a:t>Gantt Chart</a:t>
            </a:r>
            <a:endParaRPr dirty="0"/>
          </a:p>
        </p:txBody>
      </p:sp>
      <p:pic>
        <p:nvPicPr>
          <p:cNvPr id="4" name="Picture 3">
            <a:extLst>
              <a:ext uri="{FF2B5EF4-FFF2-40B4-BE49-F238E27FC236}">
                <a16:creationId xmlns:a16="http://schemas.microsoft.com/office/drawing/2014/main" id="{7833D72E-854C-4B9C-BF77-9B224840E85D}"/>
              </a:ext>
            </a:extLst>
          </p:cNvPr>
          <p:cNvPicPr>
            <a:picLocks noChangeAspect="1"/>
          </p:cNvPicPr>
          <p:nvPr/>
        </p:nvPicPr>
        <p:blipFill>
          <a:blip r:embed="rId3"/>
          <a:stretch>
            <a:fillRect/>
          </a:stretch>
        </p:blipFill>
        <p:spPr>
          <a:xfrm>
            <a:off x="1075349" y="1112200"/>
            <a:ext cx="6730409" cy="3667531"/>
          </a:xfrm>
          <a:prstGeom prst="rect">
            <a:avLst/>
          </a:prstGeom>
        </p:spPr>
      </p:pic>
    </p:spTree>
    <p:extLst>
      <p:ext uri="{BB962C8B-B14F-4D97-AF65-F5344CB8AC3E}">
        <p14:creationId xmlns:p14="http://schemas.microsoft.com/office/powerpoint/2010/main" val="274645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51"/>
          <p:cNvSpPr/>
          <p:nvPr/>
        </p:nvSpPr>
        <p:spPr>
          <a:xfrm rot="10800000" flipH="1">
            <a:off x="720000" y="4286400"/>
            <a:ext cx="710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69" name="Google Shape;569;p5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dirty="0"/>
              <a:t>System Design</a:t>
            </a:r>
            <a:endParaRPr dirty="0"/>
          </a:p>
        </p:txBody>
      </p:sp>
      <p:pic>
        <p:nvPicPr>
          <p:cNvPr id="4" name="Picture 3">
            <a:extLst>
              <a:ext uri="{FF2B5EF4-FFF2-40B4-BE49-F238E27FC236}">
                <a16:creationId xmlns:a16="http://schemas.microsoft.com/office/drawing/2014/main" id="{105283D7-AB12-4F41-A5EB-F618DF20ACBE}"/>
              </a:ext>
            </a:extLst>
          </p:cNvPr>
          <p:cNvPicPr>
            <a:picLocks noChangeAspect="1"/>
          </p:cNvPicPr>
          <p:nvPr/>
        </p:nvPicPr>
        <p:blipFill>
          <a:blip r:embed="rId3"/>
          <a:stretch>
            <a:fillRect/>
          </a:stretch>
        </p:blipFill>
        <p:spPr>
          <a:xfrm>
            <a:off x="1789150" y="1703020"/>
            <a:ext cx="5047984" cy="2583380"/>
          </a:xfrm>
          <a:prstGeom prst="rect">
            <a:avLst/>
          </a:prstGeom>
        </p:spPr>
      </p:pic>
    </p:spTree>
    <p:extLst>
      <p:ext uri="{BB962C8B-B14F-4D97-AF65-F5344CB8AC3E}">
        <p14:creationId xmlns:p14="http://schemas.microsoft.com/office/powerpoint/2010/main" val="2266951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90" name="Google Shape;490;p46"/>
          <p:cNvSpPr txBox="1">
            <a:spLocks noGrp="1"/>
          </p:cNvSpPr>
          <p:nvPr>
            <p:ph type="title"/>
          </p:nvPr>
        </p:nvSpPr>
        <p:spPr>
          <a:xfrm>
            <a:off x="467463" y="691150"/>
            <a:ext cx="8346928" cy="1207235"/>
          </a:xfrm>
          <a:prstGeom prst="rect">
            <a:avLst/>
          </a:prstGeom>
        </p:spPr>
        <p:txBody>
          <a:bodyPr spcFirstLastPara="1" wrap="square" lIns="91425" tIns="91425" rIns="91425" bIns="91425" anchor="t" anchorCtr="0">
            <a:noAutofit/>
          </a:bodyPr>
          <a:lstStyle/>
          <a:p>
            <a:pPr lvl="0"/>
            <a:r>
              <a:rPr lang="en-US" sz="2800" dirty="0"/>
              <a:t>SMART BINS &gt; WASTE LEVEL SENSORS</a:t>
            </a:r>
            <a:endParaRPr dirty="0"/>
          </a:p>
        </p:txBody>
      </p:sp>
      <p:sp>
        <p:nvSpPr>
          <p:cNvPr id="491" name="Google Shape;491;p46"/>
          <p:cNvSpPr txBox="1">
            <a:spLocks noGrp="1"/>
          </p:cNvSpPr>
          <p:nvPr>
            <p:ph type="subTitle" idx="1"/>
          </p:nvPr>
        </p:nvSpPr>
        <p:spPr>
          <a:xfrm>
            <a:off x="1001486" y="1567543"/>
            <a:ext cx="6859589" cy="3153313"/>
          </a:xfrm>
          <a:prstGeom prst="rect">
            <a:avLst/>
          </a:prstGeom>
        </p:spPr>
        <p:txBody>
          <a:bodyPr spcFirstLastPara="1" wrap="square" lIns="91425" tIns="91425" rIns="91425" bIns="91425" anchor="t" anchorCtr="0">
            <a:noAutofit/>
          </a:bodyPr>
          <a:lstStyle/>
          <a:p>
            <a:pPr lvl="0"/>
            <a:r>
              <a:rPr lang="en-US" b="1" dirty="0"/>
              <a:t>Real-Time Monitoring: </a:t>
            </a:r>
            <a:r>
              <a:rPr lang="en-US" dirty="0"/>
              <a:t>The smart bins, which offer a waste management system with real-time monitoring and alerts, are the proactive waste management.</a:t>
            </a:r>
          </a:p>
          <a:p>
            <a:pPr lvl="0"/>
            <a:r>
              <a:rPr lang="en-US" b="1" dirty="0"/>
              <a:t>Data-Driven Decision Making: </a:t>
            </a:r>
            <a:r>
              <a:rPr lang="en-US" dirty="0"/>
              <a:t>They perfect waste management by doing data collection and analysis of generation rate and administration techniques of waste.</a:t>
            </a:r>
          </a:p>
          <a:p>
            <a:pPr lvl="0"/>
            <a:r>
              <a:rPr lang="en-US" b="1" dirty="0"/>
              <a:t>Integrated Technology: </a:t>
            </a:r>
            <a:r>
              <a:rPr lang="en-US" dirty="0"/>
              <a:t>Smart bins are advanced storage containers that can compress, utilize Wi-Fi, and display screens for increased ease of use.</a:t>
            </a:r>
          </a:p>
          <a:p>
            <a:pPr lvl="0"/>
            <a:r>
              <a:rPr lang="en-US" b="1" dirty="0"/>
              <a:t>Efficiency and Cost Savings: </a:t>
            </a:r>
            <a:r>
              <a:rPr lang="en-US" dirty="0"/>
              <a:t>Intelligent bins reduce operational expenses and decrease environmental impacts, through the application of rate-rewinding and scheduling.</a:t>
            </a:r>
          </a:p>
          <a:p>
            <a:pPr marL="457200" lvl="0" indent="-304800" algn="l" rtl="0">
              <a:spcBef>
                <a:spcPts val="0"/>
              </a:spcBef>
              <a:spcAft>
                <a:spcPts val="0"/>
              </a:spcAft>
              <a:buSzPts val="1200"/>
              <a:buAutoNum type="arabicPeriod"/>
            </a:pPr>
            <a:endParaRPr sz="1400" dirty="0"/>
          </a:p>
        </p:txBody>
      </p:sp>
      <p:sp>
        <p:nvSpPr>
          <p:cNvPr id="492" name="Google Shape;492;p46"/>
          <p:cNvSpPr/>
          <p:nvPr/>
        </p:nvSpPr>
        <p:spPr>
          <a:xfrm>
            <a:off x="3718675" y="530650"/>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extLst>
      <p:ext uri="{BB962C8B-B14F-4D97-AF65-F5344CB8AC3E}">
        <p14:creationId xmlns:p14="http://schemas.microsoft.com/office/powerpoint/2010/main" val="451316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Google Shape;396;p40"/>
          <p:cNvSpPr txBox="1">
            <a:spLocks noGrp="1"/>
          </p:cNvSpPr>
          <p:nvPr>
            <p:ph type="title"/>
          </p:nvPr>
        </p:nvSpPr>
        <p:spPr>
          <a:xfrm>
            <a:off x="720000" y="316217"/>
            <a:ext cx="7704000" cy="572700"/>
          </a:xfrm>
          <a:prstGeom prst="rect">
            <a:avLst/>
          </a:prstGeom>
        </p:spPr>
        <p:txBody>
          <a:bodyPr spcFirstLastPara="1" wrap="square" lIns="91425" tIns="91425" rIns="91425" bIns="91425" anchor="t" anchorCtr="0">
            <a:noAutofit/>
          </a:bodyPr>
          <a:lstStyle/>
          <a:p>
            <a:pPr lvl="0"/>
            <a:r>
              <a:rPr lang="en-US" dirty="0"/>
              <a:t>Conclusion</a:t>
            </a:r>
            <a:endParaRPr dirty="0"/>
          </a:p>
        </p:txBody>
      </p:sp>
      <p:sp>
        <p:nvSpPr>
          <p:cNvPr id="397" name="Google Shape;397;p40"/>
          <p:cNvSpPr txBox="1">
            <a:spLocks noGrp="1"/>
          </p:cNvSpPr>
          <p:nvPr>
            <p:ph type="subTitle" idx="1"/>
          </p:nvPr>
        </p:nvSpPr>
        <p:spPr>
          <a:xfrm>
            <a:off x="333829" y="888917"/>
            <a:ext cx="4886172" cy="4254583"/>
          </a:xfrm>
          <a:prstGeom prst="rect">
            <a:avLst/>
          </a:prstGeom>
        </p:spPr>
        <p:txBody>
          <a:bodyPr spcFirstLastPara="1" wrap="square" lIns="91425" tIns="91425" rIns="91425" bIns="91425" anchor="t" anchorCtr="0">
            <a:noAutofit/>
          </a:bodyPr>
          <a:lstStyle/>
          <a:p>
            <a:pPr lvl="0">
              <a:buFont typeface="Arial" panose="020B0604020202020204" pitchFamily="34" charset="0"/>
              <a:buChar char="•"/>
            </a:pPr>
            <a:r>
              <a:rPr lang="en-US" dirty="0"/>
              <a:t>Smart bins and waste level sensors decision being costly, requires a different approach.</a:t>
            </a:r>
          </a:p>
          <a:p>
            <a:pPr lvl="0">
              <a:buFont typeface="Arial" panose="020B0604020202020204" pitchFamily="34" charset="0"/>
              <a:buChar char="•"/>
            </a:pPr>
            <a:r>
              <a:rPr lang="en-US" dirty="0"/>
              <a:t>Sensor-enhanced bins give a live feed and notifications when something happens leading to improved prompt waste management.</a:t>
            </a:r>
          </a:p>
          <a:p>
            <a:pPr lvl="0">
              <a:buFont typeface="Arial" panose="020B0604020202020204" pitchFamily="34" charset="0"/>
              <a:buChar char="•"/>
            </a:pPr>
            <a:r>
              <a:rPr lang="en-US" dirty="0"/>
              <a:t>The technical features of modern technology are very elaborate for oriented decision-making on the use of resources for efficient waste management.</a:t>
            </a:r>
          </a:p>
          <a:p>
            <a:pPr lvl="0">
              <a:buFont typeface="Arial" panose="020B0604020202020204" pitchFamily="34" charset="0"/>
              <a:buChar char="•"/>
            </a:pPr>
            <a:r>
              <a:rPr lang="en-US" dirty="0"/>
              <a:t>Actions such as placing interactive shows (interactive shows) and Wi-Fi (Wi-Fi) likelihood are the items that teach environmental awareness Ai Bits</a:t>
            </a:r>
          </a:p>
          <a:p>
            <a:pPr lvl="0">
              <a:buFont typeface="Arial" panose="020B0604020202020204" pitchFamily="34" charset="0"/>
              <a:buChar char="•"/>
            </a:pPr>
            <a:r>
              <a:rPr lang="en-US" dirty="0"/>
              <a:t>Smart bins are one of the major factors that prevent overflowed garbage and trash thus contributing to the hygiene of public spaces and sustainable environment.</a:t>
            </a:r>
          </a:p>
          <a:p>
            <a:pPr>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B78FEA8-E4F9-4F57-A4BB-06D72674B2EE}"/>
              </a:ext>
            </a:extLst>
          </p:cNvPr>
          <p:cNvPicPr>
            <a:picLocks noChangeAspect="1"/>
          </p:cNvPicPr>
          <p:nvPr/>
        </p:nvPicPr>
        <p:blipFill>
          <a:blip r:embed="rId3"/>
          <a:stretch>
            <a:fillRect/>
          </a:stretch>
        </p:blipFill>
        <p:spPr>
          <a:xfrm>
            <a:off x="5465134" y="1321327"/>
            <a:ext cx="3089855" cy="2602017"/>
          </a:xfrm>
          <a:prstGeom prst="rect">
            <a:avLst/>
          </a:prstGeom>
        </p:spPr>
      </p:pic>
    </p:spTree>
    <p:extLst>
      <p:ext uri="{BB962C8B-B14F-4D97-AF65-F5344CB8AC3E}">
        <p14:creationId xmlns:p14="http://schemas.microsoft.com/office/powerpoint/2010/main" val="1468828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Google Shape;396;p4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dirty="0"/>
              <a:t>References</a:t>
            </a:r>
            <a:endParaRPr dirty="0"/>
          </a:p>
        </p:txBody>
      </p:sp>
      <p:sp>
        <p:nvSpPr>
          <p:cNvPr id="397" name="Google Shape;397;p40"/>
          <p:cNvSpPr txBox="1">
            <a:spLocks noGrp="1"/>
          </p:cNvSpPr>
          <p:nvPr>
            <p:ph type="subTitle" idx="1"/>
          </p:nvPr>
        </p:nvSpPr>
        <p:spPr>
          <a:xfrm>
            <a:off x="914399" y="1112200"/>
            <a:ext cx="6981371" cy="3491800"/>
          </a:xfrm>
          <a:prstGeom prst="rect">
            <a:avLst/>
          </a:prstGeom>
        </p:spPr>
        <p:txBody>
          <a:bodyPr spcFirstLastPara="1" wrap="square" lIns="91425" tIns="91425" rIns="91425" bIns="91425" anchor="t" anchorCtr="0">
            <a:noAutofit/>
          </a:bodyPr>
          <a:lstStyle/>
          <a:p>
            <a:pPr>
              <a:buFont typeface="+mj-lt"/>
              <a:buAutoNum type="arabicPeriod"/>
            </a:pPr>
            <a:r>
              <a:rPr lang="en-US" dirty="0" err="1"/>
              <a:t>Nikas</a:t>
            </a:r>
            <a:r>
              <a:rPr lang="en-US" dirty="0"/>
              <a:t>, A.; </a:t>
            </a:r>
            <a:r>
              <a:rPr lang="en-US" dirty="0" err="1"/>
              <a:t>Neofytou</a:t>
            </a:r>
            <a:r>
              <a:rPr lang="en-US" dirty="0"/>
              <a:t>, H.; </a:t>
            </a:r>
            <a:r>
              <a:rPr lang="en-US" dirty="0" err="1"/>
              <a:t>Karamaneas</a:t>
            </a:r>
            <a:r>
              <a:rPr lang="en-US" dirty="0"/>
              <a:t>, A.; </a:t>
            </a:r>
            <a:r>
              <a:rPr lang="en-US" dirty="0" err="1"/>
              <a:t>Koasidis</a:t>
            </a:r>
            <a:r>
              <a:rPr lang="en-US" dirty="0"/>
              <a:t>, K.; </a:t>
            </a:r>
            <a:r>
              <a:rPr lang="en-US" dirty="0" err="1"/>
              <a:t>Psarras</a:t>
            </a:r>
            <a:r>
              <a:rPr lang="en-US" dirty="0"/>
              <a:t>, J. Sustainable and socially just transition to a post-lignite era in Greece: A multi-level perspective. Energy Sources Part Econ. Plan. Policy 2020, 15, 513–544.</a:t>
            </a:r>
          </a:p>
          <a:p>
            <a:pPr>
              <a:buFont typeface="+mj-lt"/>
              <a:buAutoNum type="arabicPeriod"/>
            </a:pPr>
            <a:endParaRPr lang="en-US" dirty="0"/>
          </a:p>
          <a:p>
            <a:pPr marL="482600" indent="-342900">
              <a:buFont typeface="+mj-lt"/>
              <a:buAutoNum type="arabicPeriod"/>
            </a:pPr>
            <a:r>
              <a:rPr lang="en-US" dirty="0" err="1"/>
              <a:t>Moumtzidou</a:t>
            </a:r>
            <a:r>
              <a:rPr lang="en-US" dirty="0"/>
              <a:t>, A., </a:t>
            </a:r>
            <a:r>
              <a:rPr lang="en-US" dirty="0" err="1"/>
              <a:t>Avgerinakis</a:t>
            </a:r>
            <a:r>
              <a:rPr lang="en-US" dirty="0"/>
              <a:t>, K., </a:t>
            </a:r>
            <a:r>
              <a:rPr lang="en-US" dirty="0" err="1"/>
              <a:t>Briassouli</a:t>
            </a:r>
            <a:r>
              <a:rPr lang="en-US" dirty="0"/>
              <a:t>, A., Ioannidis, K., </a:t>
            </a:r>
            <a:r>
              <a:rPr lang="en-US" dirty="0" err="1"/>
              <a:t>Vrochidis</a:t>
            </a:r>
            <a:r>
              <a:rPr lang="en-US" dirty="0"/>
              <a:t>, S., &amp; </a:t>
            </a:r>
            <a:r>
              <a:rPr lang="en-US" dirty="0" err="1"/>
              <a:t>Kompatsiaris</a:t>
            </a:r>
            <a:r>
              <a:rPr lang="en-US" dirty="0"/>
              <a:t>, I. (2017). "Smart Waste Management: A Review of the Use of Advanced Technologies." Journal of Sensors, 2017.</a:t>
            </a:r>
          </a:p>
          <a:p>
            <a:pPr marL="482600" indent="-342900">
              <a:buFont typeface="+mj-lt"/>
              <a:buAutoNum type="arabicPeriod"/>
            </a:pPr>
            <a:endParaRPr lang="en-US" dirty="0"/>
          </a:p>
          <a:p>
            <a:pPr marL="482600" indent="-342900">
              <a:buFont typeface="+mj-lt"/>
              <a:buAutoNum type="arabicPeriod"/>
            </a:pPr>
            <a:r>
              <a:rPr lang="en-US" dirty="0"/>
              <a:t>Kumar, S., &amp; Jain, V. (2019). "IoT-based Smart Waste Management System Using Weight Sensors." Procedia Computer Science, 165, 302-309.</a:t>
            </a:r>
          </a:p>
          <a:p>
            <a:pPr marL="482600" indent="-342900">
              <a:buFont typeface="+mj-lt"/>
              <a:buAutoNum type="arabicPeriod"/>
            </a:pPr>
            <a:endParaRPr lang="en-US" dirty="0"/>
          </a:p>
          <a:p>
            <a:pPr marL="482600" indent="-342900">
              <a:buFont typeface="+mj-lt"/>
              <a:buAutoNum type="arabicPeriod"/>
            </a:pPr>
            <a:r>
              <a:rPr lang="en-US" dirty="0"/>
              <a:t>Lin, Y. C., Lin, J. C., &amp; Wen, T. H. (2018). "Smart Bin System Design for Garbage Collecting System." In 2018 IEEE International Conference on Applied System Innovation (ICASI) (pp. 44-47). IEEE.</a:t>
            </a:r>
          </a:p>
          <a:p>
            <a:pPr marL="482600" indent="-342900">
              <a:buFont typeface="+mj-lt"/>
              <a:buAutoNum type="arabicPeriod"/>
            </a:pPr>
            <a:endParaRPr lang="en-US" dirty="0"/>
          </a:p>
          <a:p>
            <a:pPr marL="152400" indent="0"/>
            <a:endParaRPr dirty="0"/>
          </a:p>
        </p:txBody>
      </p:sp>
    </p:spTree>
    <p:extLst>
      <p:ext uri="{BB962C8B-B14F-4D97-AF65-F5344CB8AC3E}">
        <p14:creationId xmlns:p14="http://schemas.microsoft.com/office/powerpoint/2010/main" val="2411993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Google Shape;396;p4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dirty="0"/>
              <a:t>Product References</a:t>
            </a:r>
            <a:endParaRPr dirty="0"/>
          </a:p>
        </p:txBody>
      </p:sp>
      <p:sp>
        <p:nvSpPr>
          <p:cNvPr id="397" name="Google Shape;397;p40"/>
          <p:cNvSpPr txBox="1">
            <a:spLocks noGrp="1"/>
          </p:cNvSpPr>
          <p:nvPr>
            <p:ph type="subTitle" idx="1"/>
          </p:nvPr>
        </p:nvSpPr>
        <p:spPr>
          <a:xfrm>
            <a:off x="914399" y="1112200"/>
            <a:ext cx="6981371" cy="3491800"/>
          </a:xfrm>
          <a:prstGeom prst="rect">
            <a:avLst/>
          </a:prstGeom>
        </p:spPr>
        <p:txBody>
          <a:bodyPr spcFirstLastPara="1" wrap="square" lIns="91425" tIns="91425" rIns="91425" bIns="91425" anchor="t" anchorCtr="0">
            <a:noAutofit/>
          </a:bodyPr>
          <a:lstStyle/>
          <a:p>
            <a:pPr marL="482600" indent="-342900">
              <a:buFont typeface="+mj-lt"/>
              <a:buAutoNum type="arabicPeriod"/>
            </a:pPr>
            <a:r>
              <a:rPr lang="en-US" dirty="0"/>
              <a:t>"Smart Bin with Compactor &amp; Camera." Alibaba.com, 2022. [Online]. Available: </a:t>
            </a:r>
            <a:r>
              <a:rPr lang="en-US" dirty="0">
                <a:hlinkClick r:id="rId3"/>
              </a:rPr>
              <a:t>https://www.alibaba.com/product-detail/Solar-Smart-Bin-with-Compactor-Camera_1600966114394.html</a:t>
            </a:r>
            <a:r>
              <a:rPr lang="en-US" dirty="0"/>
              <a:t>. [Accessed: April 28, 2024].</a:t>
            </a:r>
          </a:p>
          <a:p>
            <a:pPr marL="152400" indent="0"/>
            <a:endParaRPr dirty="0"/>
          </a:p>
        </p:txBody>
      </p:sp>
    </p:spTree>
    <p:extLst>
      <p:ext uri="{BB962C8B-B14F-4D97-AF65-F5344CB8AC3E}">
        <p14:creationId xmlns:p14="http://schemas.microsoft.com/office/powerpoint/2010/main" val="1810327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pSp>
        <p:nvGrpSpPr>
          <p:cNvPr id="277" name="Google Shape;277;p33"/>
          <p:cNvGrpSpPr/>
          <p:nvPr/>
        </p:nvGrpSpPr>
        <p:grpSpPr>
          <a:xfrm rot="16200000">
            <a:off x="4285410" y="-4276077"/>
            <a:ext cx="573178" cy="9144002"/>
            <a:chOff x="7468800" y="0"/>
            <a:chExt cx="1675200" cy="5139225"/>
          </a:xfrm>
        </p:grpSpPr>
        <p:grpSp>
          <p:nvGrpSpPr>
            <p:cNvPr id="278" name="Google Shape;278;p33"/>
            <p:cNvGrpSpPr/>
            <p:nvPr/>
          </p:nvGrpSpPr>
          <p:grpSpPr>
            <a:xfrm>
              <a:off x="7468800" y="0"/>
              <a:ext cx="1675200" cy="5139225"/>
              <a:chOff x="7468800" y="0"/>
              <a:chExt cx="1675200" cy="5139225"/>
            </a:xfrm>
          </p:grpSpPr>
          <p:sp>
            <p:nvSpPr>
              <p:cNvPr id="279" name="Google Shape;279;p33"/>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0" name="Google Shape;280;p33"/>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33"/>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2" name="Google Shape;282;p33"/>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3" name="Google Shape;283;p33"/>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4" name="Google Shape;284;p33"/>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85" name="Google Shape;285;p33"/>
            <p:cNvSpPr/>
            <p:nvPr/>
          </p:nvSpPr>
          <p:spPr>
            <a:xfrm>
              <a:off x="7468800" y="2491500"/>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grpSp>
      <p:sp>
        <p:nvSpPr>
          <p:cNvPr id="286" name="Google Shape;286;p33"/>
          <p:cNvSpPr txBox="1">
            <a:spLocks noGrp="1"/>
          </p:cNvSpPr>
          <p:nvPr>
            <p:ph type="ctrTitle"/>
          </p:nvPr>
        </p:nvSpPr>
        <p:spPr>
          <a:xfrm>
            <a:off x="-1839432" y="948787"/>
            <a:ext cx="10983432" cy="8482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t>STAKE HOLDERS</a:t>
            </a:r>
            <a:endParaRPr sz="3200" b="1" dirty="0"/>
          </a:p>
        </p:txBody>
      </p:sp>
      <p:sp>
        <p:nvSpPr>
          <p:cNvPr id="288" name="Google Shape;288;p33"/>
          <p:cNvSpPr/>
          <p:nvPr/>
        </p:nvSpPr>
        <p:spPr>
          <a:xfrm>
            <a:off x="3847049" y="788287"/>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4" name="Google Shape;277;p33">
            <a:extLst>
              <a:ext uri="{FF2B5EF4-FFF2-40B4-BE49-F238E27FC236}">
                <a16:creationId xmlns:a16="http://schemas.microsoft.com/office/drawing/2014/main" id="{ED415C83-627F-4CAA-88DF-C459ABF84876}"/>
              </a:ext>
            </a:extLst>
          </p:cNvPr>
          <p:cNvGrpSpPr/>
          <p:nvPr/>
        </p:nvGrpSpPr>
        <p:grpSpPr>
          <a:xfrm rot="16200000">
            <a:off x="4285410" y="275575"/>
            <a:ext cx="573178" cy="9144002"/>
            <a:chOff x="7468800" y="0"/>
            <a:chExt cx="1675200" cy="5139225"/>
          </a:xfrm>
        </p:grpSpPr>
        <p:grpSp>
          <p:nvGrpSpPr>
            <p:cNvPr id="15" name="Google Shape;278;p33">
              <a:extLst>
                <a:ext uri="{FF2B5EF4-FFF2-40B4-BE49-F238E27FC236}">
                  <a16:creationId xmlns:a16="http://schemas.microsoft.com/office/drawing/2014/main" id="{C4D8B54A-A2DA-4230-BD61-38BB7AB7EE5C}"/>
                </a:ext>
              </a:extLst>
            </p:cNvPr>
            <p:cNvGrpSpPr/>
            <p:nvPr/>
          </p:nvGrpSpPr>
          <p:grpSpPr>
            <a:xfrm>
              <a:off x="7468800" y="0"/>
              <a:ext cx="1675200" cy="5139225"/>
              <a:chOff x="7468800" y="0"/>
              <a:chExt cx="1675200" cy="5139225"/>
            </a:xfrm>
          </p:grpSpPr>
          <p:sp>
            <p:nvSpPr>
              <p:cNvPr id="17" name="Google Shape;279;p33">
                <a:extLst>
                  <a:ext uri="{FF2B5EF4-FFF2-40B4-BE49-F238E27FC236}">
                    <a16:creationId xmlns:a16="http://schemas.microsoft.com/office/drawing/2014/main" id="{70FD7F3D-3197-4BD8-A924-1D8069C584EF}"/>
                  </a:ext>
                </a:extLst>
              </p:cNvPr>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 name="Google Shape;280;p33">
                <a:extLst>
                  <a:ext uri="{FF2B5EF4-FFF2-40B4-BE49-F238E27FC236}">
                    <a16:creationId xmlns:a16="http://schemas.microsoft.com/office/drawing/2014/main" id="{950BD7BE-5941-4B46-8F57-E056A213EAE6}"/>
                  </a:ext>
                </a:extLst>
              </p:cNvPr>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 name="Google Shape;281;p33">
                <a:extLst>
                  <a:ext uri="{FF2B5EF4-FFF2-40B4-BE49-F238E27FC236}">
                    <a16:creationId xmlns:a16="http://schemas.microsoft.com/office/drawing/2014/main" id="{22AD6759-CAFB-40DF-B085-2EC7135679D5}"/>
                  </a:ext>
                </a:extLst>
              </p:cNvPr>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 name="Google Shape;282;p33">
                <a:extLst>
                  <a:ext uri="{FF2B5EF4-FFF2-40B4-BE49-F238E27FC236}">
                    <a16:creationId xmlns:a16="http://schemas.microsoft.com/office/drawing/2014/main" id="{5BDD4AD6-4B13-4B61-8B5B-FDDF3DEE25A4}"/>
                  </a:ext>
                </a:extLst>
              </p:cNvPr>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Google Shape;283;p33">
                <a:extLst>
                  <a:ext uri="{FF2B5EF4-FFF2-40B4-BE49-F238E27FC236}">
                    <a16:creationId xmlns:a16="http://schemas.microsoft.com/office/drawing/2014/main" id="{928EB6BE-0352-4E31-B29B-81387FD8299D}"/>
                  </a:ext>
                </a:extLst>
              </p:cNvPr>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84;p33">
                <a:extLst>
                  <a:ext uri="{FF2B5EF4-FFF2-40B4-BE49-F238E27FC236}">
                    <a16:creationId xmlns:a16="http://schemas.microsoft.com/office/drawing/2014/main" id="{785DD9CD-B264-472E-A254-19BE9EC8BD7B}"/>
                  </a:ext>
                </a:extLst>
              </p:cNvPr>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6" name="Google Shape;285;p33">
              <a:extLst>
                <a:ext uri="{FF2B5EF4-FFF2-40B4-BE49-F238E27FC236}">
                  <a16:creationId xmlns:a16="http://schemas.microsoft.com/office/drawing/2014/main" id="{4FCFA096-CC58-40F4-B7C2-C3B3255C9500}"/>
                </a:ext>
              </a:extLst>
            </p:cNvPr>
            <p:cNvSpPr/>
            <p:nvPr/>
          </p:nvSpPr>
          <p:spPr>
            <a:xfrm>
              <a:off x="7468800" y="2491500"/>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grpSp>
      <p:sp>
        <p:nvSpPr>
          <p:cNvPr id="3" name="Subtitle 2">
            <a:extLst>
              <a:ext uri="{FF2B5EF4-FFF2-40B4-BE49-F238E27FC236}">
                <a16:creationId xmlns:a16="http://schemas.microsoft.com/office/drawing/2014/main" id="{585124EA-C9AC-45B4-BD38-FFDD198D7A00}"/>
              </a:ext>
            </a:extLst>
          </p:cNvPr>
          <p:cNvSpPr>
            <a:spLocks noGrp="1"/>
          </p:cNvSpPr>
          <p:nvPr>
            <p:ph type="subTitle" idx="1"/>
          </p:nvPr>
        </p:nvSpPr>
        <p:spPr>
          <a:xfrm>
            <a:off x="1967866" y="1797026"/>
            <a:ext cx="4092691" cy="2259934"/>
          </a:xfrm>
        </p:spPr>
        <p:txBody>
          <a:bodyPr/>
          <a:lstStyle/>
          <a:p>
            <a:r>
              <a:rPr lang="en-US" dirty="0"/>
              <a:t>University Administration</a:t>
            </a:r>
          </a:p>
          <a:p>
            <a:r>
              <a:rPr lang="en-US" dirty="0"/>
              <a:t>Facilities Management Department</a:t>
            </a:r>
          </a:p>
          <a:p>
            <a:r>
              <a:rPr lang="en-US" dirty="0"/>
              <a:t>Students and Faculty</a:t>
            </a:r>
          </a:p>
          <a:p>
            <a:r>
              <a:rPr lang="en-US" dirty="0"/>
              <a:t>Environmental Groups and NGOs</a:t>
            </a:r>
          </a:p>
          <a:p>
            <a:r>
              <a:rPr lang="en-US" dirty="0"/>
              <a:t>Local Community</a:t>
            </a:r>
          </a:p>
          <a:p>
            <a:r>
              <a:rPr lang="en-US" dirty="0"/>
              <a:t>Waste Management Service Providers</a:t>
            </a:r>
          </a:p>
          <a:p>
            <a:r>
              <a:rPr lang="en-US" dirty="0"/>
              <a:t>Regulatory Agencies</a:t>
            </a:r>
          </a:p>
          <a:p>
            <a:r>
              <a:rPr lang="en-US" dirty="0"/>
              <a:t>Investors or Funders</a:t>
            </a:r>
          </a:p>
        </p:txBody>
      </p:sp>
    </p:spTree>
    <p:extLst>
      <p:ext uri="{BB962C8B-B14F-4D97-AF65-F5344CB8AC3E}">
        <p14:creationId xmlns:p14="http://schemas.microsoft.com/office/powerpoint/2010/main" val="3097764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056"/>
        <p:cNvGrpSpPr/>
        <p:nvPr/>
      </p:nvGrpSpPr>
      <p:grpSpPr>
        <a:xfrm>
          <a:off x="0" y="0"/>
          <a:ext cx="0" cy="0"/>
          <a:chOff x="0" y="0"/>
          <a:chExt cx="0" cy="0"/>
        </a:xfrm>
      </p:grpSpPr>
      <p:sp>
        <p:nvSpPr>
          <p:cNvPr id="2" name="Rectangle 1">
            <a:extLst>
              <a:ext uri="{FF2B5EF4-FFF2-40B4-BE49-F238E27FC236}">
                <a16:creationId xmlns:a16="http://schemas.microsoft.com/office/drawing/2014/main" id="{2CC55D1E-C2C5-4A2F-8885-097EB9182D7A}"/>
              </a:ext>
            </a:extLst>
          </p:cNvPr>
          <p:cNvSpPr/>
          <p:nvPr/>
        </p:nvSpPr>
        <p:spPr>
          <a:xfrm>
            <a:off x="3048000" y="1944914"/>
            <a:ext cx="3570514" cy="923330"/>
          </a:xfrm>
          <a:prstGeom prst="rect">
            <a:avLst/>
          </a:prstGeom>
        </p:spPr>
        <p:txBody>
          <a:bodyPr wrap="square">
            <a:spAutoFit/>
          </a:bodyPr>
          <a:lstStyle/>
          <a:p>
            <a:r>
              <a:rPr lang="en-US" sz="5400" dirty="0">
                <a:highlight>
                  <a:srgbClr val="FFFF00"/>
                </a:highlight>
                <a:latin typeface="Bahnschrift" panose="020B0502040204020203" pitchFamily="34" charset="0"/>
              </a:rPr>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CONTENTS OF THIS</a:t>
            </a:r>
            <a:r>
              <a:rPr lang="en-US" b="1" dirty="0"/>
              <a:t> PRESENTATION</a:t>
            </a:r>
            <a:endParaRPr b="1" dirty="0"/>
          </a:p>
        </p:txBody>
      </p:sp>
      <p:graphicFrame>
        <p:nvGraphicFramePr>
          <p:cNvPr id="8" name="Google Shape;294;p34">
            <a:extLst>
              <a:ext uri="{FF2B5EF4-FFF2-40B4-BE49-F238E27FC236}">
                <a16:creationId xmlns:a16="http://schemas.microsoft.com/office/drawing/2014/main" id="{B8483671-2D7A-435D-9075-BE83522EA1E7}"/>
              </a:ext>
            </a:extLst>
          </p:cNvPr>
          <p:cNvGraphicFramePr/>
          <p:nvPr>
            <p:extLst>
              <p:ext uri="{D42A27DB-BD31-4B8C-83A1-F6EECF244321}">
                <p14:modId xmlns:p14="http://schemas.microsoft.com/office/powerpoint/2010/main" val="3502998856"/>
              </p:ext>
            </p:extLst>
          </p:nvPr>
        </p:nvGraphicFramePr>
        <p:xfrm>
          <a:off x="1020725" y="1190847"/>
          <a:ext cx="6007396" cy="3521704"/>
        </p:xfrm>
        <a:graphic>
          <a:graphicData uri="http://schemas.openxmlformats.org/drawingml/2006/table">
            <a:tbl>
              <a:tblPr>
                <a:noFill/>
              </a:tblPr>
              <a:tblGrid>
                <a:gridCol w="606056">
                  <a:extLst>
                    <a:ext uri="{9D8B030D-6E8A-4147-A177-3AD203B41FA5}">
                      <a16:colId xmlns:a16="http://schemas.microsoft.com/office/drawing/2014/main" val="1324121980"/>
                    </a:ext>
                  </a:extLst>
                </a:gridCol>
                <a:gridCol w="5401340">
                  <a:extLst>
                    <a:ext uri="{9D8B030D-6E8A-4147-A177-3AD203B41FA5}">
                      <a16:colId xmlns:a16="http://schemas.microsoft.com/office/drawing/2014/main" val="20000"/>
                    </a:ext>
                  </a:extLst>
                </a:gridCol>
              </a:tblGrid>
              <a:tr h="440213">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1</a:t>
                      </a:r>
                      <a:endParaRPr sz="1000" b="1" u="sng" dirty="0">
                        <a:solidFill>
                          <a:schemeClr val="lt1"/>
                        </a:solidFill>
                        <a:latin typeface="Raleway"/>
                        <a:ea typeface="Raleway"/>
                        <a:cs typeface="Raleway"/>
                        <a:sym typeface="Raleway"/>
                      </a:endParaRPr>
                    </a:p>
                  </a:txBody>
                  <a:tcPr marL="91425" marR="91425" marT="0" marB="0"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Introduction</a:t>
                      </a:r>
                      <a:endParaRPr sz="1000" b="1" u="sng" dirty="0">
                        <a:solidFill>
                          <a:schemeClr val="lt1"/>
                        </a:solidFill>
                        <a:latin typeface="Raleway"/>
                        <a:ea typeface="Raleway"/>
                        <a:cs typeface="Raleway"/>
                        <a:sym typeface="Raleway"/>
                      </a:endParaRPr>
                    </a:p>
                  </a:txBody>
                  <a:tcPr marL="91425" marR="91425" marT="0" marB="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0213">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2</a:t>
                      </a:r>
                      <a:endParaRPr sz="1000" b="1" u="sng" dirty="0">
                        <a:solidFill>
                          <a:schemeClr val="lt1"/>
                        </a:solidFill>
                        <a:latin typeface="Raleway"/>
                        <a:ea typeface="Raleway"/>
                        <a:cs typeface="Raleway"/>
                        <a:sym typeface="Raleway"/>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Sequence of Events</a:t>
                      </a:r>
                      <a:endParaRPr sz="1000" b="1" u="sng" dirty="0">
                        <a:solidFill>
                          <a:schemeClr val="lt1"/>
                        </a:solidFill>
                        <a:latin typeface="Raleway"/>
                        <a:ea typeface="Raleway"/>
                        <a:cs typeface="Raleway"/>
                        <a:sym typeface="Raleway"/>
                      </a:endParaRPr>
                    </a:p>
                  </a:txBody>
                  <a:tcPr marL="91425" marR="91425" marT="0" marB="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440213">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3</a:t>
                      </a:r>
                      <a:endParaRPr sz="1000" b="1" u="sng" dirty="0">
                        <a:solidFill>
                          <a:schemeClr val="lt1"/>
                        </a:solidFill>
                        <a:latin typeface="Raleway"/>
                        <a:ea typeface="Raleway"/>
                        <a:cs typeface="Raleway"/>
                        <a:sym typeface="Raleway"/>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Cost Breakdown</a:t>
                      </a:r>
                      <a:endParaRPr sz="1000" b="1" u="sng" dirty="0">
                        <a:solidFill>
                          <a:schemeClr val="lt1"/>
                        </a:solidFill>
                        <a:latin typeface="Raleway"/>
                        <a:ea typeface="Raleway"/>
                        <a:cs typeface="Raleway"/>
                        <a:sym typeface="Raleway"/>
                      </a:endParaRPr>
                    </a:p>
                  </a:txBody>
                  <a:tcPr marL="91425" marR="91425" marT="0" marB="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440213">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4</a:t>
                      </a:r>
                      <a:endParaRPr sz="1000" b="1" u="sng" dirty="0">
                        <a:solidFill>
                          <a:schemeClr val="lt1"/>
                        </a:solidFill>
                        <a:latin typeface="Raleway"/>
                        <a:ea typeface="Raleway"/>
                        <a:cs typeface="Raleway"/>
                        <a:sym typeface="Raleway"/>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Investment Appraisal</a:t>
                      </a:r>
                      <a:endParaRPr sz="1000" b="1" u="sng" dirty="0">
                        <a:solidFill>
                          <a:schemeClr val="lt1"/>
                        </a:solidFill>
                        <a:latin typeface="Raleway"/>
                        <a:ea typeface="Raleway"/>
                        <a:cs typeface="Raleway"/>
                        <a:sym typeface="Raleway"/>
                      </a:endParaRPr>
                    </a:p>
                  </a:txBody>
                  <a:tcPr marL="91425" marR="91425" marT="0" marB="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440213">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5</a:t>
                      </a:r>
                      <a:endParaRPr sz="1000" b="1" u="sng" dirty="0">
                        <a:solidFill>
                          <a:schemeClr val="lt1"/>
                        </a:solidFill>
                        <a:latin typeface="Raleway"/>
                        <a:ea typeface="Raleway"/>
                        <a:cs typeface="Raleway"/>
                        <a:sym typeface="Raleway"/>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000" b="1" u="sng" dirty="0">
                          <a:solidFill>
                            <a:schemeClr val="lt1"/>
                          </a:solidFill>
                          <a:latin typeface="Raleway"/>
                          <a:ea typeface="Raleway"/>
                          <a:cs typeface="Raleway"/>
                          <a:sym typeface="Raleway"/>
                        </a:rPr>
                        <a:t>Legislation</a:t>
                      </a:r>
                      <a:endParaRPr sz="1000" b="1" u="sng" dirty="0">
                        <a:solidFill>
                          <a:schemeClr val="lt1"/>
                        </a:solidFill>
                        <a:latin typeface="Raleway"/>
                        <a:ea typeface="Raleway"/>
                        <a:cs typeface="Raleway"/>
                        <a:sym typeface="Raleway"/>
                      </a:endParaRPr>
                    </a:p>
                  </a:txBody>
                  <a:tcPr marL="91425" marR="91425" marT="0" marB="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440213">
                <a:tc>
                  <a:txBody>
                    <a:bodyPr/>
                    <a:lstStyle/>
                    <a:p>
                      <a:pPr marL="0" lvl="0" indent="0" algn="l" rtl="0">
                        <a:spcBef>
                          <a:spcPts val="0"/>
                        </a:spcBef>
                        <a:spcAft>
                          <a:spcPts val="0"/>
                        </a:spcAft>
                        <a:buNone/>
                      </a:pPr>
                      <a:r>
                        <a:rPr lang="en-US" sz="1000" b="1" u="sng" dirty="0">
                          <a:solidFill>
                            <a:schemeClr val="lt1"/>
                          </a:solidFill>
                          <a:latin typeface="Raleway Medium"/>
                          <a:ea typeface="Raleway Medium"/>
                          <a:cs typeface="Raleway Medium"/>
                          <a:sym typeface="Raleway Medium"/>
                        </a:rPr>
                        <a:t>6</a:t>
                      </a:r>
                      <a:endParaRPr sz="1000" b="1" u="sng" dirty="0">
                        <a:solidFill>
                          <a:schemeClr val="lt1"/>
                        </a:solidFill>
                        <a:latin typeface="Raleway Medium"/>
                        <a:ea typeface="Raleway Medium"/>
                        <a:cs typeface="Raleway Medium"/>
                        <a:sym typeface="Raleway Medium"/>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000" b="1" u="sng" dirty="0">
                          <a:solidFill>
                            <a:schemeClr val="lt1"/>
                          </a:solidFill>
                          <a:latin typeface="Raleway Medium"/>
                          <a:ea typeface="Raleway Medium"/>
                          <a:cs typeface="Raleway Medium"/>
                          <a:sym typeface="Raleway Medium"/>
                        </a:rPr>
                        <a:t>Design</a:t>
                      </a:r>
                      <a:endParaRPr sz="1000" b="1" u="sng" dirty="0">
                        <a:solidFill>
                          <a:schemeClr val="lt1"/>
                        </a:solidFill>
                        <a:latin typeface="Raleway Medium"/>
                        <a:ea typeface="Raleway Medium"/>
                        <a:cs typeface="Raleway Medium"/>
                        <a:sym typeface="Raleway Medium"/>
                      </a:endParaRPr>
                    </a:p>
                  </a:txBody>
                  <a:tcPr marL="91425" marR="91425" marT="0" marB="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440213">
                <a:tc>
                  <a:txBody>
                    <a:bodyPr/>
                    <a:lstStyle/>
                    <a:p>
                      <a:pPr marL="0" lvl="0" indent="0" algn="l" rtl="0">
                        <a:spcBef>
                          <a:spcPts val="0"/>
                        </a:spcBef>
                        <a:spcAft>
                          <a:spcPts val="0"/>
                        </a:spcAft>
                        <a:buNone/>
                      </a:pPr>
                      <a:r>
                        <a:rPr lang="en-US" sz="1000" b="1" dirty="0">
                          <a:solidFill>
                            <a:schemeClr val="lt1"/>
                          </a:solidFill>
                          <a:latin typeface="Raleway Medium"/>
                          <a:ea typeface="Raleway Medium"/>
                          <a:cs typeface="Raleway Medium"/>
                          <a:sym typeface="Raleway Medium"/>
                        </a:rPr>
                        <a:t>7</a:t>
                      </a:r>
                      <a:endParaRPr sz="1000" b="1" dirty="0">
                        <a:solidFill>
                          <a:schemeClr val="lt1"/>
                        </a:solidFill>
                        <a:latin typeface="Raleway Medium"/>
                        <a:ea typeface="Raleway Medium"/>
                        <a:cs typeface="Raleway Medium"/>
                        <a:sym typeface="Raleway Medium"/>
                      </a:endParaRPr>
                    </a:p>
                  </a:txBody>
                  <a:tcPr marL="91425" marR="91425" marT="0" marB="0"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000" b="1" u="sng" dirty="0">
                          <a:solidFill>
                            <a:schemeClr val="lt1"/>
                          </a:solidFill>
                          <a:latin typeface="Raleway Medium"/>
                          <a:ea typeface="Raleway Medium"/>
                          <a:cs typeface="Raleway Medium"/>
                          <a:sym typeface="Raleway Medium"/>
                        </a:rPr>
                        <a:t>Risk Analysis</a:t>
                      </a:r>
                      <a:endParaRPr sz="1000" b="1" u="sng" dirty="0">
                        <a:solidFill>
                          <a:schemeClr val="lt1"/>
                        </a:solidFill>
                        <a:latin typeface="Raleway Medium"/>
                        <a:ea typeface="Raleway Medium"/>
                        <a:cs typeface="Raleway Medium"/>
                        <a:sym typeface="Raleway Medium"/>
                      </a:endParaRPr>
                    </a:p>
                  </a:txBody>
                  <a:tcPr marL="91425" marR="91425"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2230090800"/>
                  </a:ext>
                </a:extLst>
              </a:tr>
              <a:tr h="440213">
                <a:tc>
                  <a:txBody>
                    <a:bodyPr/>
                    <a:lstStyle/>
                    <a:p>
                      <a:pPr marL="0" lvl="0" indent="0" algn="l" rtl="0">
                        <a:spcBef>
                          <a:spcPts val="0"/>
                        </a:spcBef>
                        <a:spcAft>
                          <a:spcPts val="0"/>
                        </a:spcAft>
                        <a:buNone/>
                      </a:pPr>
                      <a:r>
                        <a:rPr lang="en-US" sz="1000" b="1" dirty="0">
                          <a:solidFill>
                            <a:schemeClr val="lt1"/>
                          </a:solidFill>
                          <a:latin typeface="Raleway Medium"/>
                          <a:ea typeface="Raleway Medium"/>
                          <a:cs typeface="Raleway Medium"/>
                          <a:sym typeface="Raleway Medium"/>
                        </a:rPr>
                        <a:t>8</a:t>
                      </a:r>
                      <a:endParaRPr sz="1000" b="1" dirty="0">
                        <a:solidFill>
                          <a:schemeClr val="lt1"/>
                        </a:solidFill>
                        <a:latin typeface="Raleway Medium"/>
                        <a:ea typeface="Raleway Medium"/>
                        <a:cs typeface="Raleway Medium"/>
                        <a:sym typeface="Raleway Medium"/>
                      </a:endParaRPr>
                    </a:p>
                  </a:txBody>
                  <a:tcPr marL="91425" marR="91425" marT="0" marB="0"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000" b="1" i="0" u="sng" dirty="0">
                          <a:solidFill>
                            <a:schemeClr val="lt1"/>
                          </a:solidFill>
                          <a:latin typeface="Raleway Medium"/>
                          <a:ea typeface="Raleway Medium"/>
                          <a:cs typeface="Raleway Medium"/>
                          <a:sym typeface="Raleway Medium"/>
                        </a:rPr>
                        <a:t>Gantt Chart and Network diagram</a:t>
                      </a:r>
                      <a:endParaRPr sz="1000" b="1" i="0" u="sng" dirty="0">
                        <a:solidFill>
                          <a:schemeClr val="lt1"/>
                        </a:solidFill>
                        <a:latin typeface="Raleway Medium"/>
                        <a:ea typeface="Raleway Medium"/>
                        <a:cs typeface="Raleway Medium"/>
                        <a:sym typeface="Raleway Medium"/>
                      </a:endParaRPr>
                    </a:p>
                  </a:txBody>
                  <a:tcPr marL="91425" marR="91425"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7141465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pSp>
        <p:nvGrpSpPr>
          <p:cNvPr id="328" name="Google Shape;328;p34"/>
          <p:cNvGrpSpPr/>
          <p:nvPr/>
        </p:nvGrpSpPr>
        <p:grpSpPr>
          <a:xfrm>
            <a:off x="7145607" y="0"/>
            <a:ext cx="1978747" cy="2324235"/>
            <a:chOff x="5465250" y="3028750"/>
            <a:chExt cx="1232250" cy="1447400"/>
          </a:xfrm>
        </p:grpSpPr>
        <p:sp>
          <p:nvSpPr>
            <p:cNvPr id="329" name="Google Shape;329;p34"/>
            <p:cNvSpPr/>
            <p:nvPr/>
          </p:nvSpPr>
          <p:spPr>
            <a:xfrm>
              <a:off x="5465250" y="3028750"/>
              <a:ext cx="878525" cy="1186450"/>
            </a:xfrm>
            <a:custGeom>
              <a:avLst/>
              <a:gdLst/>
              <a:ahLst/>
              <a:cxnLst/>
              <a:rect l="l" t="t" r="r" b="b"/>
              <a:pathLst>
                <a:path w="35141" h="47458" extrusionOk="0">
                  <a:moveTo>
                    <a:pt x="7495" y="0"/>
                  </a:moveTo>
                  <a:cubicBezTo>
                    <a:pt x="7495" y="0"/>
                    <a:pt x="1" y="17695"/>
                    <a:pt x="6669" y="32207"/>
                  </a:cubicBezTo>
                  <a:cubicBezTo>
                    <a:pt x="9882" y="39197"/>
                    <a:pt x="15794" y="44175"/>
                    <a:pt x="21058" y="47458"/>
                  </a:cubicBezTo>
                  <a:cubicBezTo>
                    <a:pt x="22084" y="43678"/>
                    <a:pt x="23900" y="39557"/>
                    <a:pt x="27119" y="36339"/>
                  </a:cubicBezTo>
                  <a:cubicBezTo>
                    <a:pt x="29470" y="33987"/>
                    <a:pt x="32308" y="32385"/>
                    <a:pt x="35140" y="31291"/>
                  </a:cubicBezTo>
                  <a:cubicBezTo>
                    <a:pt x="34891" y="27659"/>
                    <a:pt x="34106" y="23910"/>
                    <a:pt x="32472" y="20352"/>
                  </a:cubicBezTo>
                  <a:cubicBezTo>
                    <a:pt x="25804" y="5838"/>
                    <a:pt x="7495" y="0"/>
                    <a:pt x="7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5953725" y="3753000"/>
              <a:ext cx="743775" cy="723150"/>
            </a:xfrm>
            <a:custGeom>
              <a:avLst/>
              <a:gdLst/>
              <a:ahLst/>
              <a:cxnLst/>
              <a:rect l="l" t="t" r="r" b="b"/>
              <a:pathLst>
                <a:path w="29751" h="28926" extrusionOk="0">
                  <a:moveTo>
                    <a:pt x="28443" y="0"/>
                  </a:moveTo>
                  <a:cubicBezTo>
                    <a:pt x="26566" y="0"/>
                    <a:pt x="21094" y="201"/>
                    <a:pt x="15601" y="2321"/>
                  </a:cubicBezTo>
                  <a:cubicBezTo>
                    <a:pt x="16376" y="13507"/>
                    <a:pt x="12108" y="23589"/>
                    <a:pt x="12108" y="23589"/>
                  </a:cubicBezTo>
                  <a:cubicBezTo>
                    <a:pt x="12108" y="23589"/>
                    <a:pt x="7189" y="22020"/>
                    <a:pt x="1519" y="18488"/>
                  </a:cubicBezTo>
                  <a:cubicBezTo>
                    <a:pt x="1" y="24081"/>
                    <a:pt x="222" y="28915"/>
                    <a:pt x="222" y="28915"/>
                  </a:cubicBezTo>
                  <a:cubicBezTo>
                    <a:pt x="222" y="28915"/>
                    <a:pt x="471" y="28926"/>
                    <a:pt x="921" y="28926"/>
                  </a:cubicBezTo>
                  <a:cubicBezTo>
                    <a:pt x="3794" y="28926"/>
                    <a:pt x="14869" y="28459"/>
                    <a:pt x="21770" y="21559"/>
                  </a:cubicBezTo>
                  <a:cubicBezTo>
                    <a:pt x="29751" y="13577"/>
                    <a:pt x="29125" y="11"/>
                    <a:pt x="29125" y="11"/>
                  </a:cubicBezTo>
                  <a:cubicBezTo>
                    <a:pt x="29125" y="11"/>
                    <a:pt x="28883" y="0"/>
                    <a:pt x="28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5991675" y="3811025"/>
              <a:ext cx="371450" cy="531725"/>
            </a:xfrm>
            <a:custGeom>
              <a:avLst/>
              <a:gdLst/>
              <a:ahLst/>
              <a:cxnLst/>
              <a:rect l="l" t="t" r="r" b="b"/>
              <a:pathLst>
                <a:path w="14858" h="21269" extrusionOk="0">
                  <a:moveTo>
                    <a:pt x="14083" y="0"/>
                  </a:moveTo>
                  <a:cubicBezTo>
                    <a:pt x="11251" y="1094"/>
                    <a:pt x="8416" y="2696"/>
                    <a:pt x="6062" y="5048"/>
                  </a:cubicBezTo>
                  <a:cubicBezTo>
                    <a:pt x="2846" y="8266"/>
                    <a:pt x="1027" y="12390"/>
                    <a:pt x="1" y="16167"/>
                  </a:cubicBezTo>
                  <a:cubicBezTo>
                    <a:pt x="5671" y="19699"/>
                    <a:pt x="10590" y="21268"/>
                    <a:pt x="10590" y="21268"/>
                  </a:cubicBezTo>
                  <a:cubicBezTo>
                    <a:pt x="10590" y="21268"/>
                    <a:pt x="14858" y="11186"/>
                    <a:pt x="14083"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34"/>
          <p:cNvSpPr txBox="1">
            <a:spLocks noGrp="1"/>
          </p:cNvSpPr>
          <p:nvPr>
            <p:ph type="title"/>
          </p:nvPr>
        </p:nvSpPr>
        <p:spPr>
          <a:xfrm>
            <a:off x="479061" y="488058"/>
            <a:ext cx="550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INT</a:t>
            </a:r>
            <a:r>
              <a:rPr lang="en-US" b="1" dirty="0"/>
              <a:t>RODUCTION</a:t>
            </a:r>
            <a:endParaRPr b="1" dirty="0"/>
          </a:p>
        </p:txBody>
      </p:sp>
      <p:sp>
        <p:nvSpPr>
          <p:cNvPr id="335" name="Google Shape;335;p34"/>
          <p:cNvSpPr txBox="1">
            <a:spLocks noGrp="1"/>
          </p:cNvSpPr>
          <p:nvPr>
            <p:ph type="subTitle" idx="3"/>
          </p:nvPr>
        </p:nvSpPr>
        <p:spPr>
          <a:xfrm>
            <a:off x="340863" y="1060758"/>
            <a:ext cx="5506200" cy="3725614"/>
          </a:xfrm>
          <a:prstGeom prst="rect">
            <a:avLst/>
          </a:prstGeom>
        </p:spPr>
        <p:txBody>
          <a:bodyPr spcFirstLastPara="1" wrap="square" lIns="91425" tIns="91425" rIns="91425" bIns="91425" anchor="t" anchorCtr="0">
            <a:noAutofit/>
          </a:bodyPr>
          <a:lstStyle/>
          <a:p>
            <a:pPr lvl="0">
              <a:buFont typeface="Arial" panose="020B0604020202020204" pitchFamily="34" charset="0"/>
              <a:buChar char="•"/>
            </a:pPr>
            <a:r>
              <a:rPr lang="en-US" dirty="0"/>
              <a:t>Management of wastes should be equally within university compounds for cleanliness and sustainability. Smart Bins and Waste Level Sensors are innovative solutions:</a:t>
            </a:r>
          </a:p>
          <a:p>
            <a:pPr lvl="0">
              <a:buFont typeface="Arial" panose="020B0604020202020204" pitchFamily="34" charset="0"/>
              <a:buChar char="•"/>
            </a:pPr>
            <a:r>
              <a:rPr lang="en-US" b="1" dirty="0"/>
              <a:t>Smart Bins</a:t>
            </a:r>
            <a:r>
              <a:rPr lang="en-US" dirty="0"/>
              <a:t>:</a:t>
            </a:r>
          </a:p>
          <a:p>
            <a:pPr lvl="1">
              <a:buFont typeface="Arial" panose="020B0604020202020204" pitchFamily="34" charset="0"/>
              <a:buChar char="•"/>
            </a:pPr>
            <a:r>
              <a:rPr lang="en-US" dirty="0"/>
              <a:t>Sellers can tag the products on high fashion store shelves so that if they are tapped the items are forwarded to the shopping basket through this app.</a:t>
            </a:r>
          </a:p>
          <a:p>
            <a:pPr lvl="1">
              <a:buFont typeface="Arial" panose="020B0604020202020204" pitchFamily="34" charset="0"/>
              <a:buChar char="•"/>
            </a:pPr>
            <a:r>
              <a:rPr lang="en-US" dirty="0"/>
              <a:t>Give the internet connection for more information and present a targeted advertisement.</a:t>
            </a:r>
          </a:p>
          <a:p>
            <a:pPr lvl="1">
              <a:buFont typeface="Arial" panose="020B0604020202020204" pitchFamily="34" charset="0"/>
              <a:buChar char="•"/>
            </a:pPr>
            <a:r>
              <a:rPr lang="en-US" dirty="0"/>
              <a:t>Provide income and access to data/information.</a:t>
            </a:r>
          </a:p>
          <a:p>
            <a:pPr lvl="0">
              <a:buFont typeface="Arial" panose="020B0604020202020204" pitchFamily="34" charset="0"/>
              <a:buChar char="•"/>
            </a:pPr>
            <a:r>
              <a:rPr lang="en-US" b="1" dirty="0"/>
              <a:t>Waste Level Sensors</a:t>
            </a:r>
            <a:r>
              <a:rPr lang="en-US" dirty="0"/>
              <a:t>:</a:t>
            </a:r>
          </a:p>
          <a:p>
            <a:pPr lvl="1">
              <a:buFont typeface="Arial" panose="020B0604020202020204" pitchFamily="34" charset="0"/>
              <a:buChar char="•"/>
            </a:pPr>
            <a:r>
              <a:rPr lang="en-US" dirty="0"/>
              <a:t>Monitor refreshing rates in real time.</a:t>
            </a:r>
          </a:p>
          <a:p>
            <a:pPr lvl="1">
              <a:buFont typeface="Arial" panose="020B0604020202020204" pitchFamily="34" charset="0"/>
              <a:buChar char="•"/>
            </a:pPr>
            <a:r>
              <a:rPr lang="en-US" dirty="0"/>
              <a:t> Provide on-demand waste collection.</a:t>
            </a:r>
          </a:p>
          <a:p>
            <a:pPr lvl="1">
              <a:buFont typeface="Arial" panose="020B0604020202020204" pitchFamily="34" charset="0"/>
              <a:buChar char="•"/>
            </a:pPr>
            <a:r>
              <a:rPr lang="en-US" dirty="0"/>
              <a:t>Save money and make things better for the Earth.</a:t>
            </a:r>
          </a:p>
          <a:p>
            <a:pPr lvl="0">
              <a:buFont typeface="Arial" panose="020B0604020202020204" pitchFamily="34" charset="0"/>
              <a:buChar char="•"/>
            </a:pPr>
            <a:r>
              <a:rPr lang="en-US" dirty="0"/>
              <a:t>These technologies provide a solution using refinement and advanced placement of the collection process and encourage sustainability.</a:t>
            </a:r>
          </a:p>
          <a:p>
            <a:pPr marL="0" lvl="0" indent="0" algn="l" rtl="0">
              <a:spcBef>
                <a:spcPts val="0"/>
              </a:spcBef>
              <a:spcAft>
                <a:spcPts val="0"/>
              </a:spcAft>
              <a:buNone/>
            </a:pPr>
            <a:endParaRPr dirty="0"/>
          </a:p>
        </p:txBody>
      </p:sp>
      <p:grpSp>
        <p:nvGrpSpPr>
          <p:cNvPr id="339" name="Google Shape;339;p34"/>
          <p:cNvGrpSpPr/>
          <p:nvPr/>
        </p:nvGrpSpPr>
        <p:grpSpPr>
          <a:xfrm rot="-9000302">
            <a:off x="7697055" y="3160184"/>
            <a:ext cx="876514" cy="1153231"/>
            <a:chOff x="6600675" y="1508650"/>
            <a:chExt cx="794975" cy="1045950"/>
          </a:xfrm>
        </p:grpSpPr>
        <p:sp>
          <p:nvSpPr>
            <p:cNvPr id="340" name="Google Shape;340;p34"/>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b="1" dirty="0"/>
              <a:t>Sequence of events</a:t>
            </a:r>
            <a:endParaRPr b="1" dirty="0"/>
          </a:p>
        </p:txBody>
      </p:sp>
      <p:pic>
        <p:nvPicPr>
          <p:cNvPr id="4" name="Picture 3">
            <a:extLst>
              <a:ext uri="{FF2B5EF4-FFF2-40B4-BE49-F238E27FC236}">
                <a16:creationId xmlns:a16="http://schemas.microsoft.com/office/drawing/2014/main" id="{A75BA9FB-9E0D-49BE-A2F0-CC3EF7689338}"/>
              </a:ext>
            </a:extLst>
          </p:cNvPr>
          <p:cNvPicPr>
            <a:picLocks noChangeAspect="1"/>
          </p:cNvPicPr>
          <p:nvPr/>
        </p:nvPicPr>
        <p:blipFill>
          <a:blip r:embed="rId3"/>
          <a:stretch>
            <a:fillRect/>
          </a:stretch>
        </p:blipFill>
        <p:spPr>
          <a:xfrm>
            <a:off x="1552353" y="1219975"/>
            <a:ext cx="5847907" cy="3724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b="1" dirty="0"/>
              <a:t>Project Justification</a:t>
            </a:r>
            <a:endParaRPr b="1" dirty="0"/>
          </a:p>
        </p:txBody>
      </p:sp>
      <p:sp>
        <p:nvSpPr>
          <p:cNvPr id="9" name="Subtitle 8">
            <a:extLst>
              <a:ext uri="{FF2B5EF4-FFF2-40B4-BE49-F238E27FC236}">
                <a16:creationId xmlns:a16="http://schemas.microsoft.com/office/drawing/2014/main" id="{C0F5897A-E854-43FB-A1F0-4C527BED687B}"/>
              </a:ext>
            </a:extLst>
          </p:cNvPr>
          <p:cNvSpPr>
            <a:spLocks noGrp="1"/>
          </p:cNvSpPr>
          <p:nvPr>
            <p:ph type="subTitle" idx="2"/>
          </p:nvPr>
        </p:nvSpPr>
        <p:spPr>
          <a:xfrm>
            <a:off x="720000" y="1190846"/>
            <a:ext cx="7704000" cy="3338623"/>
          </a:xfrm>
        </p:spPr>
        <p:txBody>
          <a:bodyPr/>
          <a:lstStyle/>
          <a:p>
            <a:pPr lvl="0">
              <a:buFont typeface="Arial" panose="020B0604020202020204" pitchFamily="34" charset="0"/>
              <a:buChar char="•"/>
            </a:pPr>
            <a:r>
              <a:rPr lang="en-US" b="1" dirty="0"/>
              <a:t>Efficiency Enhancement</a:t>
            </a:r>
            <a:r>
              <a:rPr lang="en-US" dirty="0"/>
              <a:t>: Enhancing waste collection efficiency; managing overflow in the incidents and also saving operational costs.</a:t>
            </a:r>
          </a:p>
          <a:p>
            <a:pPr lvl="0">
              <a:buFont typeface="Arial" panose="020B0604020202020204" pitchFamily="34" charset="0"/>
              <a:buChar char="•"/>
            </a:pPr>
            <a:r>
              <a:rPr lang="en-US" b="1" dirty="0"/>
              <a:t>Sustainability Goals</a:t>
            </a:r>
            <a:r>
              <a:rPr lang="en-US" dirty="0"/>
              <a:t>: Line up environmental consciousness, decrease landfill waste and of course create less burden on the ecosystem.</a:t>
            </a:r>
          </a:p>
          <a:p>
            <a:pPr lvl="0">
              <a:buFont typeface="Arial" panose="020B0604020202020204" pitchFamily="34" charset="0"/>
              <a:buChar char="•"/>
            </a:pPr>
            <a:r>
              <a:rPr lang="en-US" b="1" dirty="0"/>
              <a:t>Data-driven decision-making</a:t>
            </a:r>
            <a:r>
              <a:rPr lang="en-US" dirty="0"/>
              <a:t>: Apply live data to achieve routes that are optimized, resources that are appropriately allocated, and, finally, to eliminate unnecessary consumption in the waste management process.</a:t>
            </a:r>
          </a:p>
          <a:p>
            <a:pPr lvl="0">
              <a:buFont typeface="Arial" panose="020B0604020202020204" pitchFamily="34" charset="0"/>
              <a:buChar char="•"/>
            </a:pPr>
            <a:r>
              <a:rPr lang="en-US" b="1" dirty="0"/>
              <a:t>Technological Innovation</a:t>
            </a:r>
            <a:r>
              <a:rPr lang="en-US" dirty="0"/>
              <a:t>: Feature the use of environmentally friendly strategies, make sure that internet access is available, and encourage people to be digitally literate.</a:t>
            </a:r>
          </a:p>
          <a:p>
            <a:pPr lvl="0">
              <a:buFont typeface="Arial" panose="020B0604020202020204" pitchFamily="34" charset="0"/>
              <a:buChar char="•"/>
            </a:pPr>
            <a:r>
              <a:rPr lang="en-US" b="1" dirty="0"/>
              <a:t>Health and Safety</a:t>
            </a:r>
            <a:r>
              <a:rPr lang="en-US" dirty="0"/>
              <a:t>: Make efforts to avoid the potentially hazardous conditions associated with waste that is not disposed of properly.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OPTIONS</a:t>
            </a:r>
            <a:endParaRPr b="1" dirty="0"/>
          </a:p>
        </p:txBody>
      </p:sp>
      <p:sp>
        <p:nvSpPr>
          <p:cNvPr id="592" name="Google Shape;592;p49"/>
          <p:cNvSpPr txBox="1">
            <a:spLocks noGrp="1"/>
          </p:cNvSpPr>
          <p:nvPr>
            <p:ph type="subTitle" idx="1"/>
          </p:nvPr>
        </p:nvSpPr>
        <p:spPr>
          <a:xfrm>
            <a:off x="4679346" y="1762357"/>
            <a:ext cx="4049984" cy="3381143"/>
          </a:xfrm>
          <a:prstGeom prst="rect">
            <a:avLst/>
          </a:prstGeom>
        </p:spPr>
        <p:txBody>
          <a:bodyPr spcFirstLastPara="1" wrap="square" lIns="91425" tIns="91425" rIns="91425" bIns="91425" anchor="t" anchorCtr="0">
            <a:noAutofit/>
          </a:bodyPr>
          <a:lstStyle/>
          <a:p>
            <a:pPr lvl="0"/>
            <a:r>
              <a:rPr lang="en-US" sz="1200" dirty="0"/>
              <a:t>Develop a technology that would enable monitoring waste levels in real-time in bins.</a:t>
            </a:r>
          </a:p>
          <a:p>
            <a:pPr lvl="0"/>
            <a:r>
              <a:rPr lang="en-US" sz="1200" dirty="0"/>
              <a:t>Implement aggressive provisions for proactive wastage compaction by employing machine learning algorithms that detect fill levels and generate optimal routes for collection.</a:t>
            </a:r>
          </a:p>
          <a:p>
            <a:pPr lvl="0"/>
            <a:r>
              <a:rPr lang="en-US" sz="1200" dirty="0"/>
              <a:t>Contribute to achieving the efficiency goals by helping to cut cruising time not used in direct collection from users and unnecessary trip journeys.</a:t>
            </a:r>
          </a:p>
          <a:p>
            <a:pPr lvl="0"/>
            <a:r>
              <a:rPr lang="en-US" sz="1200" dirty="0"/>
              <a:t>Help cut down the environmental impact of waste management processing by preventing overflow mishaps and sorting routes efficiently.</a:t>
            </a:r>
          </a:p>
          <a:p>
            <a:pPr marL="274320" lvl="0" indent="-226059" algn="l" rtl="0">
              <a:spcBef>
                <a:spcPts val="0"/>
              </a:spcBef>
              <a:spcAft>
                <a:spcPts val="0"/>
              </a:spcAft>
              <a:buSzPts val="1400"/>
              <a:buChar char="●"/>
            </a:pPr>
            <a:endParaRPr sz="1200" dirty="0"/>
          </a:p>
        </p:txBody>
      </p:sp>
      <p:sp>
        <p:nvSpPr>
          <p:cNvPr id="593" name="Google Shape;593;p49"/>
          <p:cNvSpPr txBox="1">
            <a:spLocks noGrp="1"/>
          </p:cNvSpPr>
          <p:nvPr>
            <p:ph type="subTitle" idx="2"/>
          </p:nvPr>
        </p:nvSpPr>
        <p:spPr>
          <a:xfrm>
            <a:off x="720000" y="1762357"/>
            <a:ext cx="3744654" cy="2671419"/>
          </a:xfrm>
          <a:prstGeom prst="rect">
            <a:avLst/>
          </a:prstGeom>
        </p:spPr>
        <p:txBody>
          <a:bodyPr spcFirstLastPara="1" wrap="square" lIns="91425" tIns="91425" rIns="91425" bIns="91425" anchor="t" anchorCtr="0">
            <a:noAutofit/>
          </a:bodyPr>
          <a:lstStyle/>
          <a:p>
            <a:pPr lvl="0"/>
            <a:r>
              <a:rPr lang="en-US" sz="1200" dirty="0"/>
              <a:t>Not only function as trash cans and Wi-Fi sources for the campus but also serve as venues for productive activities.</a:t>
            </a:r>
          </a:p>
          <a:p>
            <a:pPr lvl="0"/>
            <a:r>
              <a:rPr lang="en-US" sz="1200" dirty="0"/>
              <a:t>Entertain the thought of advertising on digital billboards to trigger potential revenue streams.</a:t>
            </a:r>
          </a:p>
          <a:p>
            <a:pPr lvl="0"/>
            <a:r>
              <a:rPr lang="en-US" sz="1200" dirty="0"/>
              <a:t>Increase interactivity using digital displays explaining the environment and responsible for community engagement.</a:t>
            </a:r>
          </a:p>
          <a:p>
            <a:pPr lvl="0"/>
            <a:r>
              <a:rPr lang="en-US" sz="1200" dirty="0"/>
              <a:t>Draw data on the waste generation and user behavior for various scenarios, which could be a very good basis for the optimization.</a:t>
            </a:r>
          </a:p>
          <a:p>
            <a:endParaRPr dirty="0"/>
          </a:p>
        </p:txBody>
      </p:sp>
      <p:sp>
        <p:nvSpPr>
          <p:cNvPr id="594" name="Google Shape;594;p49"/>
          <p:cNvSpPr txBox="1">
            <a:spLocks noGrp="1"/>
          </p:cNvSpPr>
          <p:nvPr>
            <p:ph type="subTitle" idx="3"/>
          </p:nvPr>
        </p:nvSpPr>
        <p:spPr>
          <a:xfrm>
            <a:off x="837654" y="1510850"/>
            <a:ext cx="36270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SMART BINS</a:t>
            </a:r>
            <a:endParaRPr dirty="0"/>
          </a:p>
        </p:txBody>
      </p:sp>
      <p:sp>
        <p:nvSpPr>
          <p:cNvPr id="595" name="Google Shape;595;p49"/>
          <p:cNvSpPr txBox="1">
            <a:spLocks noGrp="1"/>
          </p:cNvSpPr>
          <p:nvPr>
            <p:ph type="subTitle" idx="4"/>
          </p:nvPr>
        </p:nvSpPr>
        <p:spPr>
          <a:xfrm>
            <a:off x="4679340" y="1510850"/>
            <a:ext cx="36270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WASTE LEVEL SENSORS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3"/>
          <p:cNvSpPr txBox="1">
            <a:spLocks noGrp="1"/>
          </p:cNvSpPr>
          <p:nvPr>
            <p:ph type="title"/>
          </p:nvPr>
        </p:nvSpPr>
        <p:spPr>
          <a:xfrm>
            <a:off x="479795" y="255739"/>
            <a:ext cx="7802968" cy="637199"/>
          </a:xfrm>
          <a:prstGeom prst="rect">
            <a:avLst/>
          </a:prstGeom>
        </p:spPr>
        <p:txBody>
          <a:bodyPr spcFirstLastPara="1" wrap="square" lIns="91425" tIns="91425" rIns="91425" bIns="91425" anchor="b" anchorCtr="0">
            <a:noAutofit/>
          </a:bodyPr>
          <a:lstStyle/>
          <a:p>
            <a:pPr lvl="0"/>
            <a:r>
              <a:rPr lang="en-US" sz="3600" b="1" dirty="0"/>
              <a:t>Financial Analysis(SMART BINS)</a:t>
            </a:r>
            <a:endParaRPr sz="3600" b="1" dirty="0"/>
          </a:p>
        </p:txBody>
      </p:sp>
      <p:grpSp>
        <p:nvGrpSpPr>
          <p:cNvPr id="454" name="Google Shape;454;p43"/>
          <p:cNvGrpSpPr/>
          <p:nvPr/>
        </p:nvGrpSpPr>
        <p:grpSpPr>
          <a:xfrm>
            <a:off x="0" y="0"/>
            <a:ext cx="246744" cy="2654850"/>
            <a:chOff x="0" y="0"/>
            <a:chExt cx="1199700" cy="2654850"/>
          </a:xfrm>
        </p:grpSpPr>
        <p:sp>
          <p:nvSpPr>
            <p:cNvPr id="455" name="Google Shape;455;p43"/>
            <p:cNvSpPr/>
            <p:nvPr/>
          </p:nvSpPr>
          <p:spPr>
            <a:xfrm>
              <a:off x="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6" name="Google Shape;456;p43"/>
            <p:cNvSpPr/>
            <p:nvPr/>
          </p:nvSpPr>
          <p:spPr>
            <a:xfrm>
              <a:off x="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7" name="Google Shape;457;p43"/>
            <p:cNvSpPr/>
            <p:nvPr/>
          </p:nvSpPr>
          <p:spPr>
            <a:xfrm>
              <a:off x="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8" name="Google Shape;458;p43"/>
            <p:cNvSpPr/>
            <p:nvPr/>
          </p:nvSpPr>
          <p:spPr>
            <a:xfrm>
              <a:off x="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59" name="Google Shape;459;p43"/>
          <p:cNvGrpSpPr/>
          <p:nvPr/>
        </p:nvGrpSpPr>
        <p:grpSpPr>
          <a:xfrm>
            <a:off x="8897254" y="2494350"/>
            <a:ext cx="246745" cy="2654875"/>
            <a:chOff x="7944300" y="2494350"/>
            <a:chExt cx="1199700" cy="2654875"/>
          </a:xfrm>
        </p:grpSpPr>
        <p:sp>
          <p:nvSpPr>
            <p:cNvPr id="460" name="Google Shape;460;p43"/>
            <p:cNvSpPr/>
            <p:nvPr/>
          </p:nvSpPr>
          <p:spPr>
            <a:xfrm>
              <a:off x="794430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1" name="Google Shape;461;p43"/>
            <p:cNvSpPr/>
            <p:nvPr/>
          </p:nvSpPr>
          <p:spPr>
            <a:xfrm>
              <a:off x="794430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2" name="Google Shape;462;p43"/>
            <p:cNvSpPr/>
            <p:nvPr/>
          </p:nvSpPr>
          <p:spPr>
            <a:xfrm>
              <a:off x="794430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3" name="Google Shape;463;p43"/>
            <p:cNvSpPr/>
            <p:nvPr/>
          </p:nvSpPr>
          <p:spPr>
            <a:xfrm>
              <a:off x="794430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 name="Rectangle 1">
            <a:extLst>
              <a:ext uri="{FF2B5EF4-FFF2-40B4-BE49-F238E27FC236}">
                <a16:creationId xmlns:a16="http://schemas.microsoft.com/office/drawing/2014/main" id="{521F742A-8BEB-4E7D-A6A8-DB0785084E88}"/>
              </a:ext>
            </a:extLst>
          </p:cNvPr>
          <p:cNvSpPr>
            <a:spLocks noChangeArrowheads="1"/>
          </p:cNvSpPr>
          <p:nvPr/>
        </p:nvSpPr>
        <p:spPr bwMode="auto">
          <a:xfrm>
            <a:off x="1276350" y="2632925"/>
            <a:ext cx="60813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0AF69322-5300-4F92-BD7D-B7CA9EFBAEBF}"/>
              </a:ext>
            </a:extLst>
          </p:cNvPr>
          <p:cNvGraphicFramePr>
            <a:graphicFrameLocks noGrp="1"/>
          </p:cNvGraphicFramePr>
          <p:nvPr>
            <p:extLst>
              <p:ext uri="{D42A27DB-BD31-4B8C-83A1-F6EECF244321}">
                <p14:modId xmlns:p14="http://schemas.microsoft.com/office/powerpoint/2010/main" val="2008275217"/>
              </p:ext>
            </p:extLst>
          </p:nvPr>
        </p:nvGraphicFramePr>
        <p:xfrm>
          <a:off x="653459" y="1341211"/>
          <a:ext cx="6877935" cy="3023517"/>
        </p:xfrm>
        <a:graphic>
          <a:graphicData uri="http://schemas.openxmlformats.org/drawingml/2006/table">
            <a:tbl>
              <a:tblPr>
                <a:tableStyleId>{284E427A-3D55-4303-BF80-6455036E1DE7}</a:tableStyleId>
              </a:tblPr>
              <a:tblGrid>
                <a:gridCol w="2292645">
                  <a:extLst>
                    <a:ext uri="{9D8B030D-6E8A-4147-A177-3AD203B41FA5}">
                      <a16:colId xmlns:a16="http://schemas.microsoft.com/office/drawing/2014/main" val="2920729708"/>
                    </a:ext>
                  </a:extLst>
                </a:gridCol>
                <a:gridCol w="2292645">
                  <a:extLst>
                    <a:ext uri="{9D8B030D-6E8A-4147-A177-3AD203B41FA5}">
                      <a16:colId xmlns:a16="http://schemas.microsoft.com/office/drawing/2014/main" val="1613801619"/>
                    </a:ext>
                  </a:extLst>
                </a:gridCol>
                <a:gridCol w="2292645">
                  <a:extLst>
                    <a:ext uri="{9D8B030D-6E8A-4147-A177-3AD203B41FA5}">
                      <a16:colId xmlns:a16="http://schemas.microsoft.com/office/drawing/2014/main" val="1011276846"/>
                    </a:ext>
                  </a:extLst>
                </a:gridCol>
              </a:tblGrid>
              <a:tr h="341277">
                <a:tc>
                  <a:txBody>
                    <a:bodyPr/>
                    <a:lstStyle/>
                    <a:p>
                      <a:pPr fontAlgn="b"/>
                      <a:r>
                        <a:rPr lang="en-US" sz="1400" b="1">
                          <a:effectLst/>
                        </a:rPr>
                        <a:t>Description</a:t>
                      </a:r>
                    </a:p>
                  </a:txBody>
                  <a:tcPr anchor="b"/>
                </a:tc>
                <a:tc>
                  <a:txBody>
                    <a:bodyPr/>
                    <a:lstStyle/>
                    <a:p>
                      <a:pPr fontAlgn="b"/>
                      <a:r>
                        <a:rPr lang="en-US" sz="1400" b="1">
                          <a:effectLst/>
                        </a:rPr>
                        <a:t>Monthly (£)</a:t>
                      </a:r>
                    </a:p>
                  </a:txBody>
                  <a:tcPr anchor="b"/>
                </a:tc>
                <a:tc>
                  <a:txBody>
                    <a:bodyPr/>
                    <a:lstStyle/>
                    <a:p>
                      <a:pPr fontAlgn="b"/>
                      <a:r>
                        <a:rPr lang="en-US" sz="1400" b="1" dirty="0">
                          <a:effectLst/>
                        </a:rPr>
                        <a:t>Annual (£)</a:t>
                      </a:r>
                    </a:p>
                  </a:txBody>
                  <a:tcPr anchor="b"/>
                </a:tc>
                <a:extLst>
                  <a:ext uri="{0D108BD9-81ED-4DB2-BD59-A6C34878D82A}">
                    <a16:rowId xmlns:a16="http://schemas.microsoft.com/office/drawing/2014/main" val="551755807"/>
                  </a:ext>
                </a:extLst>
              </a:tr>
              <a:tr h="433405">
                <a:tc>
                  <a:txBody>
                    <a:bodyPr/>
                    <a:lstStyle/>
                    <a:p>
                      <a:pPr fontAlgn="base"/>
                      <a:r>
                        <a:rPr lang="en-US" sz="1400" dirty="0">
                          <a:effectLst/>
                        </a:rPr>
                        <a:t>Monthly earnings from </a:t>
                      </a:r>
                      <a:r>
                        <a:rPr lang="en-US" sz="1400" dirty="0" err="1">
                          <a:effectLst/>
                        </a:rPr>
                        <a:t>WiFi</a:t>
                      </a:r>
                      <a:r>
                        <a:rPr lang="en-US" sz="1400" dirty="0">
                          <a:effectLst/>
                        </a:rPr>
                        <a:t> hotspots</a:t>
                      </a:r>
                    </a:p>
                  </a:txBody>
                  <a:tcPr anchor="ctr"/>
                </a:tc>
                <a:tc>
                  <a:txBody>
                    <a:bodyPr/>
                    <a:lstStyle/>
                    <a:p>
                      <a:pPr fontAlgn="base"/>
                      <a:r>
                        <a:rPr lang="en-US" sz="1400">
                          <a:effectLst/>
                        </a:rPr>
                        <a:t>£250</a:t>
                      </a:r>
                    </a:p>
                  </a:txBody>
                  <a:tcPr anchor="ctr"/>
                </a:tc>
                <a:tc>
                  <a:txBody>
                    <a:bodyPr/>
                    <a:lstStyle/>
                    <a:p>
                      <a:pPr fontAlgn="base"/>
                      <a:r>
                        <a:rPr lang="en-US" sz="1400">
                          <a:effectLst/>
                        </a:rPr>
                        <a:t>£3,000</a:t>
                      </a:r>
                    </a:p>
                  </a:txBody>
                  <a:tcPr anchor="ctr"/>
                </a:tc>
                <a:extLst>
                  <a:ext uri="{0D108BD9-81ED-4DB2-BD59-A6C34878D82A}">
                    <a16:rowId xmlns:a16="http://schemas.microsoft.com/office/drawing/2014/main" val="988373406"/>
                  </a:ext>
                </a:extLst>
              </a:tr>
              <a:tr h="260043">
                <a:tc>
                  <a:txBody>
                    <a:bodyPr/>
                    <a:lstStyle/>
                    <a:p>
                      <a:pPr fontAlgn="base"/>
                      <a:r>
                        <a:rPr lang="en-US" sz="1400">
                          <a:effectLst/>
                        </a:rPr>
                        <a:t>Advertisement revenue</a:t>
                      </a:r>
                    </a:p>
                  </a:txBody>
                  <a:tcPr anchor="ctr"/>
                </a:tc>
                <a:tc>
                  <a:txBody>
                    <a:bodyPr/>
                    <a:lstStyle/>
                    <a:p>
                      <a:pPr fontAlgn="base"/>
                      <a:r>
                        <a:rPr lang="en-US" sz="1400">
                          <a:effectLst/>
                        </a:rPr>
                        <a:t>£1,800</a:t>
                      </a:r>
                    </a:p>
                  </a:txBody>
                  <a:tcPr anchor="ctr"/>
                </a:tc>
                <a:tc>
                  <a:txBody>
                    <a:bodyPr/>
                    <a:lstStyle/>
                    <a:p>
                      <a:pPr fontAlgn="base"/>
                      <a:r>
                        <a:rPr lang="en-US" sz="1400">
                          <a:effectLst/>
                        </a:rPr>
                        <a:t>£21,600</a:t>
                      </a:r>
                    </a:p>
                  </a:txBody>
                  <a:tcPr anchor="ctr"/>
                </a:tc>
                <a:extLst>
                  <a:ext uri="{0D108BD9-81ED-4DB2-BD59-A6C34878D82A}">
                    <a16:rowId xmlns:a16="http://schemas.microsoft.com/office/drawing/2014/main" val="4276481017"/>
                  </a:ext>
                </a:extLst>
              </a:tr>
              <a:tr h="267731">
                <a:tc>
                  <a:txBody>
                    <a:bodyPr/>
                    <a:lstStyle/>
                    <a:p>
                      <a:pPr fontAlgn="base"/>
                      <a:r>
                        <a:rPr lang="en-US" sz="1400">
                          <a:effectLst/>
                        </a:rPr>
                        <a:t>Savings from university notices</a:t>
                      </a:r>
                    </a:p>
                  </a:txBody>
                  <a:tcPr anchor="ctr"/>
                </a:tc>
                <a:tc>
                  <a:txBody>
                    <a:bodyPr/>
                    <a:lstStyle/>
                    <a:p>
                      <a:pPr fontAlgn="base"/>
                      <a:r>
                        <a:rPr lang="en-US" sz="1400">
                          <a:effectLst/>
                        </a:rPr>
                        <a:t>-</a:t>
                      </a:r>
                    </a:p>
                  </a:txBody>
                  <a:tcPr anchor="ctr"/>
                </a:tc>
                <a:tc>
                  <a:txBody>
                    <a:bodyPr/>
                    <a:lstStyle/>
                    <a:p>
                      <a:pPr fontAlgn="base"/>
                      <a:r>
                        <a:rPr lang="en-US" sz="1400" dirty="0">
                          <a:effectLst/>
                        </a:rPr>
                        <a:t>FREE</a:t>
                      </a:r>
                    </a:p>
                  </a:txBody>
                  <a:tcPr anchor="ctr"/>
                </a:tc>
                <a:extLst>
                  <a:ext uri="{0D108BD9-81ED-4DB2-BD59-A6C34878D82A}">
                    <a16:rowId xmlns:a16="http://schemas.microsoft.com/office/drawing/2014/main" val="4263326662"/>
                  </a:ext>
                </a:extLst>
              </a:tr>
              <a:tr h="433405">
                <a:tc>
                  <a:txBody>
                    <a:bodyPr/>
                    <a:lstStyle/>
                    <a:p>
                      <a:pPr fontAlgn="base"/>
                      <a:r>
                        <a:rPr lang="en-US" sz="1400">
                          <a:effectLst/>
                        </a:rPr>
                        <a:t>Savings from efficient route planning</a:t>
                      </a:r>
                    </a:p>
                  </a:txBody>
                  <a:tcPr anchor="ctr"/>
                </a:tc>
                <a:tc>
                  <a:txBody>
                    <a:bodyPr/>
                    <a:lstStyle/>
                    <a:p>
                      <a:pPr fontAlgn="base"/>
                      <a:r>
                        <a:rPr lang="en-US" sz="1400">
                          <a:effectLst/>
                        </a:rPr>
                        <a:t>-</a:t>
                      </a:r>
                    </a:p>
                  </a:txBody>
                  <a:tcPr anchor="ctr"/>
                </a:tc>
                <a:tc>
                  <a:txBody>
                    <a:bodyPr/>
                    <a:lstStyle/>
                    <a:p>
                      <a:pPr fontAlgn="base"/>
                      <a:r>
                        <a:rPr lang="en-US" sz="1400" dirty="0">
                          <a:effectLst/>
                        </a:rPr>
                        <a:t>£12,000</a:t>
                      </a:r>
                    </a:p>
                  </a:txBody>
                  <a:tcPr anchor="ctr"/>
                </a:tc>
                <a:extLst>
                  <a:ext uri="{0D108BD9-81ED-4DB2-BD59-A6C34878D82A}">
                    <a16:rowId xmlns:a16="http://schemas.microsoft.com/office/drawing/2014/main" val="78195047"/>
                  </a:ext>
                </a:extLst>
              </a:tr>
              <a:tr h="267731">
                <a:tc>
                  <a:txBody>
                    <a:bodyPr/>
                    <a:lstStyle/>
                    <a:p>
                      <a:pPr fontAlgn="base"/>
                      <a:r>
                        <a:rPr lang="en-US" sz="1400">
                          <a:effectLst/>
                        </a:rPr>
                        <a:t>Savings from personal salaries</a:t>
                      </a:r>
                    </a:p>
                  </a:txBody>
                  <a:tcPr anchor="ctr"/>
                </a:tc>
                <a:tc>
                  <a:txBody>
                    <a:bodyPr/>
                    <a:lstStyle/>
                    <a:p>
                      <a:pPr fontAlgn="base"/>
                      <a:r>
                        <a:rPr lang="en-US" sz="1400">
                          <a:effectLst/>
                        </a:rPr>
                        <a:t>-</a:t>
                      </a:r>
                    </a:p>
                  </a:txBody>
                  <a:tcPr anchor="ctr"/>
                </a:tc>
                <a:tc>
                  <a:txBody>
                    <a:bodyPr/>
                    <a:lstStyle/>
                    <a:p>
                      <a:pPr fontAlgn="base"/>
                      <a:r>
                        <a:rPr lang="en-US" sz="1400">
                          <a:effectLst/>
                        </a:rPr>
                        <a:t>£9,600</a:t>
                      </a:r>
                    </a:p>
                  </a:txBody>
                  <a:tcPr anchor="ctr"/>
                </a:tc>
                <a:extLst>
                  <a:ext uri="{0D108BD9-81ED-4DB2-BD59-A6C34878D82A}">
                    <a16:rowId xmlns:a16="http://schemas.microsoft.com/office/drawing/2014/main" val="4055513771"/>
                  </a:ext>
                </a:extLst>
              </a:tr>
              <a:tr h="260043">
                <a:tc>
                  <a:txBody>
                    <a:bodyPr/>
                    <a:lstStyle/>
                    <a:p>
                      <a:pPr fontAlgn="base"/>
                      <a:r>
                        <a:rPr lang="en-US" sz="1400" b="1" dirty="0">
                          <a:effectLst/>
                        </a:rPr>
                        <a:t>Total</a:t>
                      </a:r>
                    </a:p>
                  </a:txBody>
                  <a:tcPr anchor="ctr"/>
                </a:tc>
                <a:tc>
                  <a:txBody>
                    <a:bodyPr/>
                    <a:lstStyle/>
                    <a:p>
                      <a:pPr fontAlgn="base"/>
                      <a:r>
                        <a:rPr lang="en-US" sz="1400" b="1">
                          <a:effectLst/>
                        </a:rPr>
                        <a:t>£2,050</a:t>
                      </a:r>
                    </a:p>
                  </a:txBody>
                  <a:tcPr anchor="ctr"/>
                </a:tc>
                <a:tc>
                  <a:txBody>
                    <a:bodyPr/>
                    <a:lstStyle/>
                    <a:p>
                      <a:pPr fontAlgn="base"/>
                      <a:r>
                        <a:rPr lang="en-US" sz="1400" b="1" dirty="0">
                          <a:effectLst/>
                        </a:rPr>
                        <a:t>£46,200</a:t>
                      </a:r>
                    </a:p>
                  </a:txBody>
                  <a:tcPr anchor="ctr"/>
                </a:tc>
                <a:extLst>
                  <a:ext uri="{0D108BD9-81ED-4DB2-BD59-A6C34878D82A}">
                    <a16:rowId xmlns:a16="http://schemas.microsoft.com/office/drawing/2014/main" val="1387043080"/>
                  </a:ext>
                </a:extLst>
              </a:tr>
            </a:tbl>
          </a:graphicData>
        </a:graphic>
      </p:graphicFrame>
      <p:sp>
        <p:nvSpPr>
          <p:cNvPr id="19" name="Google Shape;451;p43">
            <a:extLst>
              <a:ext uri="{FF2B5EF4-FFF2-40B4-BE49-F238E27FC236}">
                <a16:creationId xmlns:a16="http://schemas.microsoft.com/office/drawing/2014/main" id="{30E7D7AD-8985-4BA5-A62B-4DFABAA219E9}"/>
              </a:ext>
            </a:extLst>
          </p:cNvPr>
          <p:cNvSpPr txBox="1">
            <a:spLocks/>
          </p:cNvSpPr>
          <p:nvPr/>
        </p:nvSpPr>
        <p:spPr>
          <a:xfrm>
            <a:off x="479795" y="676436"/>
            <a:ext cx="1349005" cy="6371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Montserrat SemiBold"/>
              <a:buNone/>
              <a:defRPr sz="6000" b="0" i="0" u="none" strike="noStrike" cap="none">
                <a:solidFill>
                  <a:schemeClr val="dk1"/>
                </a:solidFill>
                <a:latin typeface="Montserrat SemiBold"/>
                <a:ea typeface="Montserrat SemiBold"/>
                <a:cs typeface="Montserrat SemiBold"/>
                <a:sym typeface="Montserrat SemiBold"/>
              </a:defRPr>
            </a:lvl1pPr>
            <a:lvl2pPr marR="0" lvl="1"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9600"/>
              <a:buFont typeface="DM Sans"/>
              <a:buNone/>
              <a:defRPr sz="9600" b="0" i="0" u="none" strike="noStrike" cap="none">
                <a:solidFill>
                  <a:schemeClr val="dk1"/>
                </a:solidFill>
                <a:latin typeface="DM Sans"/>
                <a:ea typeface="DM Sans"/>
                <a:cs typeface="DM Sans"/>
                <a:sym typeface="DM Sans"/>
              </a:defRPr>
            </a:lvl9pPr>
          </a:lstStyle>
          <a:p>
            <a:r>
              <a:rPr lang="en-US" sz="1800" b="1" dirty="0"/>
              <a:t>INCOME</a:t>
            </a:r>
          </a:p>
        </p:txBody>
      </p:sp>
    </p:spTree>
  </p:cSld>
  <p:clrMapOvr>
    <a:masterClrMapping/>
  </p:clrMapOvr>
</p:sld>
</file>

<file path=ppt/theme/theme1.xml><?xml version="1.0" encoding="utf-8"?>
<a:theme xmlns:a="http://schemas.openxmlformats.org/drawingml/2006/main" name="Waste Treatment and Landfill Thesis Defense by Slidesgo">
  <a:themeElements>
    <a:clrScheme name="Simple Light">
      <a:dk1>
        <a:srgbClr val="363329"/>
      </a:dk1>
      <a:lt1>
        <a:srgbClr val="F5F5F5"/>
      </a:lt1>
      <a:dk2>
        <a:srgbClr val="55C7A6"/>
      </a:dk2>
      <a:lt2>
        <a:srgbClr val="2F8D72"/>
      </a:lt2>
      <a:accent1>
        <a:srgbClr val="C6BB9D"/>
      </a:accent1>
      <a:accent2>
        <a:srgbClr val="77715F"/>
      </a:accent2>
      <a:accent3>
        <a:srgbClr val="FFFFFF"/>
      </a:accent3>
      <a:accent4>
        <a:srgbClr val="FFFFFF"/>
      </a:accent4>
      <a:accent5>
        <a:srgbClr val="FFFFFF"/>
      </a:accent5>
      <a:accent6>
        <a:srgbClr val="FFFFFF"/>
      </a:accent6>
      <a:hlink>
        <a:srgbClr val="3633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TotalTime>
  <Words>1754</Words>
  <Application>Microsoft Office PowerPoint</Application>
  <PresentationFormat>On-screen Show (16:9)</PresentationFormat>
  <Paragraphs>410</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Open Sans</vt:lpstr>
      <vt:lpstr>Bebas Neue</vt:lpstr>
      <vt:lpstr>Montserrat SemiBold</vt:lpstr>
      <vt:lpstr>Bahnschrift</vt:lpstr>
      <vt:lpstr>Raleway</vt:lpstr>
      <vt:lpstr>Raleway Medium</vt:lpstr>
      <vt:lpstr>DM Sans</vt:lpstr>
      <vt:lpstr>Arial</vt:lpstr>
      <vt:lpstr>Waste Treatment and Landfill Thesis Defense by Slidesgo</vt:lpstr>
      <vt:lpstr>WASTE MANAGMENT</vt:lpstr>
      <vt:lpstr>THE BOYS</vt:lpstr>
      <vt:lpstr>STAKE HOLDERS</vt:lpstr>
      <vt:lpstr>CONTENTS OF THIS PRESENTATION</vt:lpstr>
      <vt:lpstr>INTRODUCTION</vt:lpstr>
      <vt:lpstr>Sequence of events</vt:lpstr>
      <vt:lpstr>Project Justification</vt:lpstr>
      <vt:lpstr>OPTIONS</vt:lpstr>
      <vt:lpstr>Financial Analysis(SMART BINS)</vt:lpstr>
      <vt:lpstr>PowerPoint Presentation</vt:lpstr>
      <vt:lpstr>Cash flow option 1 </vt:lpstr>
      <vt:lpstr>PowerPoint Presentation</vt:lpstr>
      <vt:lpstr>PowerPoint Presentation</vt:lpstr>
      <vt:lpstr>Cash flow option 2 </vt:lpstr>
      <vt:lpstr>Investment appraisal option 1  </vt:lpstr>
      <vt:lpstr>Design: Smart Bins</vt:lpstr>
      <vt:lpstr>Design: Waste Level Sensors</vt:lpstr>
      <vt:lpstr>SUSTAINABILITY</vt:lpstr>
      <vt:lpstr>Risk Analysis: Smart Bins</vt:lpstr>
      <vt:lpstr>Risk Analysis: Waste level Sensors</vt:lpstr>
      <vt:lpstr>Total Quality Management Plan</vt:lpstr>
      <vt:lpstr>Communication Management Strategy</vt:lpstr>
      <vt:lpstr>Project expenses</vt:lpstr>
      <vt:lpstr>Gantt Chart</vt:lpstr>
      <vt:lpstr>System Design</vt:lpstr>
      <vt:lpstr>SMART BINS &gt; WASTE LEVEL SENSORS</vt:lpstr>
      <vt:lpstr>Conclusion</vt:lpstr>
      <vt:lpstr>References</vt:lpstr>
      <vt:lpstr>Product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WASTE MANAGMENT</dc:title>
  <dc:creator>Sufyan Ahmed</dc:creator>
  <cp:lastModifiedBy>sufya</cp:lastModifiedBy>
  <cp:revision>68</cp:revision>
  <dcterms:modified xsi:type="dcterms:W3CDTF">2024-05-04T20:35:00Z</dcterms:modified>
</cp:coreProperties>
</file>