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3" r:id="rId9"/>
    <p:sldId id="323" r:id="rId10"/>
    <p:sldId id="324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9144000" cy="5143500" type="screen16x9"/>
  <p:notesSz cx="6858000" cy="9144000"/>
  <p:embeddedFontLst>
    <p:embeddedFont>
      <p:font typeface="Josefin Sans"/>
      <p:regular r:id="rId22"/>
    </p:embeddedFont>
    <p:embeddedFont>
      <p:font typeface="Josefin Sans Medium"/>
      <p:regular r:id="rId23"/>
    </p:embeddedFont>
    <p:embeddedFont>
      <p:font typeface="Josefin Sans Light"/>
      <p:regular r:id="rId24"/>
    </p:embeddedFont>
    <p:embeddedFont>
      <p:font typeface="Open Sans" panose="020B0604020202020204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4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16" y="96"/>
      </p:cViewPr>
      <p:guideLst>
        <p:guide orient="horz" pos="1654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95f375b38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95f375b38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788e9a59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788e9a59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95f375b38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95f375b38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788e9a59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788e9a59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95f375b38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95f375b38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811600" y="1312075"/>
            <a:ext cx="7628100" cy="3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AutoNum type="arabicPeriod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7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6" name="Google Shape;46;p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44450" y="1652275"/>
            <a:ext cx="3384000" cy="23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4020202020204"/>
              <a:buAutoNum type="arabicPeriod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title" idx="2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title" idx="3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65" name="Google Shape;65;p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68" name="Google Shape;68;p9"/>
          <p:cNvCxnSpPr/>
          <p:nvPr/>
        </p:nvCxnSpPr>
        <p:spPr>
          <a:xfrm>
            <a:off x="737600" y="701450"/>
            <a:ext cx="2710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ONLY_1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5781275" y="2763700"/>
            <a:ext cx="2318700" cy="10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1" name="Google Shape;281;p32"/>
          <p:cNvCxnSpPr/>
          <p:nvPr/>
        </p:nvCxnSpPr>
        <p:spPr>
          <a:xfrm>
            <a:off x="8288525" y="915600"/>
            <a:ext cx="1800" cy="15810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doi.org/10.1186/s40323-020-00169-y" TargetMode="External"/><Relationship Id="rId1" Type="http://schemas.openxmlformats.org/officeDocument/2006/relationships/hyperlink" Target="https://doi.org/10.1287/isre.1100.03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NARRATIVE</a:t>
            </a:r>
            <a:endParaRPr dirty="0"/>
          </a:p>
        </p:txBody>
      </p:sp>
      <p:sp>
        <p:nvSpPr>
          <p:cNvPr id="323" name="Google Shape;323;p4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030" y="751840"/>
            <a:ext cx="6378575" cy="1873250"/>
          </a:xfrm>
        </p:spPr>
        <p:txBody>
          <a:bodyPr/>
          <a:lstStyle/>
          <a:p>
            <a:r>
              <a:rPr lang="en-US" dirty="0"/>
              <a:t>Data Visualization for Industry 4.0: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63700"/>
            <a:ext cx="8915400" cy="1484450"/>
          </a:xfrm>
        </p:spPr>
        <p:txBody>
          <a:bodyPr/>
          <a:lstStyle/>
          <a:p>
            <a:pPr algn="just"/>
            <a:r>
              <a:rPr lang="en-US" sz="2100" dirty="0"/>
              <a:t>Move the emphasis to the idea of Industry 4.0 as a whole. Talk about</a:t>
            </a:r>
            <a:endParaRPr lang="en-US" sz="2100" dirty="0"/>
          </a:p>
          <a:p>
            <a:pPr algn="just"/>
            <a:r>
              <a:rPr lang="en-US" sz="2100" dirty="0"/>
              <a:t>the importance of data </a:t>
            </a:r>
            <a:r>
              <a:rPr lang="en-US" sz="2100" dirty="0" err="1"/>
              <a:t>visualisation</a:t>
            </a:r>
            <a:r>
              <a:rPr lang="en-US" sz="2100" dirty="0"/>
              <a:t> in the context of the fourth</a:t>
            </a:r>
            <a:endParaRPr lang="en-US" sz="2100" dirty="0"/>
          </a:p>
          <a:p>
            <a:pPr algn="just"/>
            <a:r>
              <a:rPr lang="en-US" sz="2100" dirty="0"/>
              <a:t>industrial revolution, which includes sophisticated analytics, automation,</a:t>
            </a:r>
            <a:endParaRPr lang="en-US" sz="2100" dirty="0"/>
          </a:p>
          <a:p>
            <a:pPr algn="just"/>
            <a:r>
              <a:rPr lang="en-US" sz="2100" dirty="0"/>
              <a:t>and the usage of </a:t>
            </a:r>
            <a:r>
              <a:rPr lang="en-US" sz="2100" dirty="0" err="1"/>
              <a:t>IoT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6155690" y="455295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2"/>
                </a:solidFill>
              </a:rPr>
              <a:t>(U.S. Geological Survey, 2023)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52100"/>
            <a:ext cx="2819400" cy="1873500"/>
          </a:xfrm>
        </p:spPr>
        <p:txBody>
          <a:bodyPr/>
          <a:lstStyle/>
          <a:p>
            <a:r>
              <a:rPr lang="en-US" dirty="0" err="1"/>
              <a:t>Modelling</a:t>
            </a:r>
            <a:r>
              <a:rPr lang="en-US" dirty="0"/>
              <a:t>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63700"/>
            <a:ext cx="5029200" cy="1090500"/>
          </a:xfrm>
        </p:spPr>
        <p:txBody>
          <a:bodyPr/>
          <a:lstStyle/>
          <a:p>
            <a:pPr algn="just"/>
            <a:r>
              <a:rPr lang="en-US" sz="1600" dirty="0" smtClean="0"/>
              <a:t>Outline </a:t>
            </a:r>
            <a:r>
              <a:rPr lang="en-US" sz="1600" dirty="0"/>
              <a:t>some </a:t>
            </a:r>
            <a:r>
              <a:rPr lang="en-US" sz="1600" dirty="0" err="1"/>
              <a:t>modelling</a:t>
            </a:r>
            <a:r>
              <a:rPr lang="en-US" sz="1600" dirty="0"/>
              <a:t> strategies that you may</a:t>
            </a:r>
            <a:endParaRPr lang="en-US" sz="1600" dirty="0"/>
          </a:p>
          <a:p>
            <a:pPr algn="just"/>
            <a:r>
              <a:rPr lang="en-US" sz="1600" dirty="0"/>
              <a:t>use with your dataset. This might entail various</a:t>
            </a:r>
            <a:endParaRPr lang="en-US" sz="1600" dirty="0"/>
          </a:p>
          <a:p>
            <a:pPr algn="just"/>
            <a:r>
              <a:rPr lang="en-US" sz="1600" dirty="0"/>
              <a:t>analytical techniques, machine learning algorithms,</a:t>
            </a:r>
            <a:endParaRPr lang="en-US" sz="1600" dirty="0"/>
          </a:p>
          <a:p>
            <a:pPr algn="just"/>
            <a:r>
              <a:rPr lang="en-US" sz="1600" dirty="0"/>
              <a:t>or statistical models. Talk about the benefits and</a:t>
            </a:r>
            <a:endParaRPr lang="en-US" sz="1600" dirty="0"/>
          </a:p>
          <a:p>
            <a:pPr algn="just"/>
            <a:r>
              <a:rPr lang="en-US" sz="1600" dirty="0"/>
              <a:t>drawbacks of each approach.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90750"/>
            <a:ext cx="380555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52100"/>
            <a:ext cx="5356700" cy="1873500"/>
          </a:xfrm>
        </p:spPr>
        <p:txBody>
          <a:bodyPr/>
          <a:lstStyle/>
          <a:p>
            <a:r>
              <a:rPr lang="en-US" dirty="0"/>
              <a:t>Applications of Immersive Environments in Business: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763700"/>
            <a:ext cx="8534400" cy="1090500"/>
          </a:xfrm>
        </p:spPr>
        <p:txBody>
          <a:bodyPr/>
          <a:lstStyle/>
          <a:p>
            <a:pPr algn="just"/>
            <a:r>
              <a:rPr lang="en-US" sz="1600" dirty="0"/>
              <a:t>Examine how immersive environments, such as augmented and virtual reality, may be</a:t>
            </a:r>
            <a:endParaRPr lang="en-US" sz="1600" dirty="0"/>
          </a:p>
          <a:p>
            <a:pPr algn="just"/>
            <a:r>
              <a:rPr lang="en-US" sz="1600" dirty="0"/>
              <a:t>used in a corporate setting. </a:t>
            </a:r>
            <a:r>
              <a:rPr lang="en-US" sz="1600" dirty="0" err="1"/>
              <a:t>Emphasise</a:t>
            </a:r>
            <a:r>
              <a:rPr lang="en-US" sz="1600" dirty="0"/>
              <a:t> certain uses, including staff training, </a:t>
            </a:r>
            <a:r>
              <a:rPr lang="en-US" sz="1600" dirty="0" smtClean="0"/>
              <a:t>product   </a:t>
            </a:r>
            <a:endParaRPr lang="en-US" sz="1600" dirty="0" smtClean="0"/>
          </a:p>
          <a:p>
            <a:pPr algn="just"/>
            <a:r>
              <a:rPr lang="en-US" sz="1600" dirty="0" smtClean="0"/>
              <a:t>development</a:t>
            </a:r>
            <a:r>
              <a:rPr lang="en-US" sz="1600" dirty="0"/>
              <a:t>, or virtual meetings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algn="just"/>
            <a:r>
              <a:rPr lang="en-US" sz="1600" dirty="0" smtClean="0"/>
              <a:t>Immersive </a:t>
            </a:r>
            <a:r>
              <a:rPr lang="en-US" sz="1600" dirty="0"/>
              <a:t>technology has enormous business potential. Immersive technology is creating</a:t>
            </a:r>
            <a:endParaRPr lang="en-US" sz="1600" dirty="0"/>
          </a:p>
          <a:p>
            <a:pPr algn="just"/>
            <a:r>
              <a:rPr lang="en-US" sz="1600" dirty="0"/>
              <a:t>new opportunities for companies of all sizes, from enhancing customer experiences and</a:t>
            </a:r>
            <a:endParaRPr lang="en-US" sz="1600" dirty="0"/>
          </a:p>
          <a:p>
            <a:pPr algn="just"/>
            <a:r>
              <a:rPr lang="en-US" sz="1600" dirty="0"/>
              <a:t>employee training to generating new revenue streams</a:t>
            </a:r>
            <a:endParaRPr lang="en-US" sz="1600" dirty="0" smtClean="0"/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61950"/>
            <a:ext cx="4259580" cy="1873250"/>
          </a:xfrm>
        </p:spPr>
        <p:txBody>
          <a:bodyPr/>
          <a:lstStyle/>
          <a:p>
            <a:r>
              <a:rPr lang="en-US" dirty="0"/>
              <a:t>Immersive Visualization Techniques: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647950"/>
            <a:ext cx="3886200" cy="1206250"/>
          </a:xfrm>
        </p:spPr>
        <p:txBody>
          <a:bodyPr/>
          <a:lstStyle/>
          <a:p>
            <a:pPr algn="just"/>
            <a:r>
              <a:rPr lang="en-US" sz="1800" dirty="0"/>
              <a:t>Examine certain methods for</a:t>
            </a:r>
            <a:endParaRPr lang="en-US" sz="1800" dirty="0"/>
          </a:p>
          <a:p>
            <a:pPr algn="just"/>
            <a:r>
              <a:rPr lang="en-US" sz="1800" dirty="0"/>
              <a:t>producing immersive </a:t>
            </a:r>
            <a:r>
              <a:rPr lang="en-US" sz="1800" dirty="0" err="1"/>
              <a:t>visualisations</a:t>
            </a:r>
            <a:r>
              <a:rPr lang="en-US" sz="1800" dirty="0"/>
              <a:t>.</a:t>
            </a:r>
            <a:endParaRPr lang="en-US" sz="1800" dirty="0"/>
          </a:p>
          <a:p>
            <a:pPr algn="just"/>
            <a:r>
              <a:rPr lang="en-US" sz="1800" dirty="0"/>
              <a:t>Talk about the technology,</a:t>
            </a:r>
            <a:endParaRPr lang="en-US" sz="1800" dirty="0"/>
          </a:p>
          <a:p>
            <a:pPr algn="just"/>
            <a:r>
              <a:rPr lang="en-US" sz="1800" dirty="0"/>
              <a:t>difficulties, and possible</a:t>
            </a:r>
            <a:endParaRPr lang="en-US" sz="1800" dirty="0"/>
          </a:p>
          <a:p>
            <a:pPr algn="just"/>
            <a:r>
              <a:rPr lang="en-US" sz="1800" dirty="0"/>
              <a:t>advantages for companies using</a:t>
            </a:r>
            <a:endParaRPr lang="en-US" sz="1800" dirty="0"/>
          </a:p>
          <a:p>
            <a:pPr algn="just"/>
            <a:r>
              <a:rPr lang="en-US" sz="1800" dirty="0"/>
              <a:t>immersive </a:t>
            </a:r>
            <a:r>
              <a:rPr lang="en-US" sz="1800" dirty="0" err="1"/>
              <a:t>visualisation</a:t>
            </a:r>
            <a:r>
              <a:rPr lang="en-US" sz="1800" dirty="0"/>
              <a:t>.</a:t>
            </a:r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7750"/>
            <a:ext cx="4267200" cy="33618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51840"/>
            <a:ext cx="2655570" cy="1873250"/>
          </a:xfrm>
        </p:spPr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63700"/>
            <a:ext cx="7414175" cy="10905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Recap the main conclusions drawn from the assessments of silver and platinum and cooper and gold  prices.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Link the findings to the more general business issues of </a:t>
            </a:r>
            <a:r>
              <a:rPr lang="en-US" dirty="0" err="1"/>
              <a:t>modelling</a:t>
            </a:r>
            <a:r>
              <a:rPr lang="en-US" dirty="0"/>
              <a:t>, data </a:t>
            </a:r>
            <a:r>
              <a:rPr lang="en-US" dirty="0" err="1"/>
              <a:t>visualisation</a:t>
            </a:r>
            <a:r>
              <a:rPr lang="en-US" dirty="0"/>
              <a:t>, and immersive technology. Talk about the possible ramifications for decision-makers as well as upcoming developments in these areas.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Your report or presentation should have a thorough and coherent flow thanks to this framework. Depending on your target audience and the level of analysis you want to accomplish, change the amount of detail.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51840"/>
            <a:ext cx="2655570" cy="1873250"/>
          </a:xfrm>
        </p:spPr>
        <p:txBody>
          <a:bodyPr/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81330"/>
            <a:ext cx="7414175" cy="109050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ym typeface="+mn-ea"/>
              </a:rPr>
              <a:t>Schultze</a:t>
            </a:r>
            <a:r>
              <a:rPr lang="en-US" sz="1200" dirty="0">
                <a:sym typeface="+mn-ea"/>
              </a:rPr>
              <a:t>, U., &amp; </a:t>
            </a:r>
            <a:r>
              <a:rPr lang="en-US" sz="1200" dirty="0" err="1">
                <a:sym typeface="+mn-ea"/>
              </a:rPr>
              <a:t>Orlikowski</a:t>
            </a:r>
            <a:r>
              <a:rPr lang="en-US" sz="1200" dirty="0">
                <a:sym typeface="+mn-ea"/>
              </a:rPr>
              <a:t>, W. J. (2010). </a:t>
            </a:r>
            <a:r>
              <a:rPr lang="en-US" sz="1200" b="1" dirty="0">
                <a:sym typeface="+mn-ea"/>
              </a:rPr>
              <a:t>Research Commentary</a:t>
            </a:r>
            <a:r>
              <a:rPr lang="en-US" sz="1200" dirty="0">
                <a:sym typeface="+mn-ea"/>
              </a:rPr>
              <a:t>—Virtual Worlds: A </a:t>
            </a:r>
            <a:r>
              <a:rPr lang="en-US" sz="1200" dirty="0" err="1">
                <a:sym typeface="+mn-ea"/>
              </a:rPr>
              <a:t>Performative</a:t>
            </a:r>
            <a:r>
              <a:rPr lang="en-US" sz="1200" dirty="0">
                <a:sym typeface="+mn-ea"/>
              </a:rPr>
              <a:t> Perspective on Globally Distributed, Immersive Work. </a:t>
            </a:r>
            <a:r>
              <a:rPr lang="en-US" sz="1200" i="1" dirty="0">
                <a:sym typeface="+mn-ea"/>
              </a:rPr>
              <a:t>Information Systems Research</a:t>
            </a:r>
            <a:r>
              <a:rPr lang="en-US" sz="1200" dirty="0">
                <a:sym typeface="+mn-ea"/>
              </a:rPr>
              <a:t>, </a:t>
            </a:r>
            <a:r>
              <a:rPr lang="en-US" sz="1200" i="1" dirty="0">
                <a:sym typeface="+mn-ea"/>
              </a:rPr>
              <a:t>21</a:t>
            </a:r>
            <a:r>
              <a:rPr lang="en-US" sz="1200" dirty="0">
                <a:sym typeface="+mn-ea"/>
              </a:rPr>
              <a:t>(4), 810–821. </a:t>
            </a:r>
            <a:r>
              <a:rPr lang="en-US" sz="1200" dirty="0">
                <a:sym typeface="+mn-ea"/>
                <a:hlinkClick r:id="rId1"/>
              </a:rPr>
              <a:t>https://</a:t>
            </a:r>
            <a:r>
              <a:rPr lang="en-US" sz="1200" dirty="0" smtClean="0">
                <a:sym typeface="+mn-ea"/>
                <a:hlinkClick r:id="rId1"/>
              </a:rPr>
              <a:t>doi.org/10.1287/isre.1100.0321</a:t>
            </a:r>
            <a:endParaRPr lang="en-US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Wang, J., Ma, Y., Zhang, L., </a:t>
            </a:r>
            <a:r>
              <a:rPr lang="en-US" sz="1200" dirty="0" err="1">
                <a:sym typeface="+mn-ea"/>
              </a:rPr>
              <a:t>Gao</a:t>
            </a:r>
            <a:r>
              <a:rPr lang="en-US" sz="1200" dirty="0">
                <a:sym typeface="+mn-ea"/>
              </a:rPr>
              <a:t>, R. X., &amp; Wu, D. (2018). Deep learning for smart manufacturing: Methods and applications. </a:t>
            </a:r>
            <a:r>
              <a:rPr lang="en-US" sz="1200" i="1" dirty="0" smtClean="0">
                <a:sym typeface="+mn-ea"/>
              </a:rPr>
              <a:t>Journal </a:t>
            </a:r>
            <a:r>
              <a:rPr lang="en-US" sz="1200" i="1" dirty="0">
                <a:sym typeface="+mn-ea"/>
              </a:rPr>
              <a:t>of Manufacturing Systems</a:t>
            </a:r>
            <a:r>
              <a:rPr lang="en-US" sz="1200" dirty="0">
                <a:sym typeface="+mn-ea"/>
              </a:rPr>
              <a:t>, </a:t>
            </a:r>
            <a:r>
              <a:rPr lang="en-US" sz="1200" i="1" dirty="0">
                <a:sym typeface="+mn-ea"/>
              </a:rPr>
              <a:t>48</a:t>
            </a:r>
            <a:r>
              <a:rPr lang="en-US" sz="1200" dirty="0">
                <a:sym typeface="+mn-ea"/>
              </a:rPr>
              <a:t>, 144–156</a:t>
            </a:r>
            <a:r>
              <a:rPr lang="en-US" sz="1200" dirty="0" smtClean="0">
                <a:sym typeface="+mn-ea"/>
              </a:rPr>
              <a:t>.</a:t>
            </a:r>
            <a:r>
              <a:rPr lang="en-US" sz="1200" dirty="0">
                <a:sym typeface="+mn-ea"/>
              </a:rPr>
              <a:t> </a:t>
            </a:r>
            <a:r>
              <a:rPr lang="en-US" sz="1200" u="sng" dirty="0">
                <a:sym typeface="+mn-ea"/>
              </a:rPr>
              <a:t>https://</a:t>
            </a:r>
            <a:r>
              <a:rPr lang="en-US" sz="1200" u="sng" dirty="0" smtClean="0">
                <a:sym typeface="+mn-ea"/>
              </a:rPr>
              <a:t>doi.org/10.1016/j.jmsy.2018.01.003</a:t>
            </a:r>
            <a:endParaRPr lang="en-US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ym typeface="+mn-ea"/>
              </a:rPr>
              <a:t>Petrolo</a:t>
            </a:r>
            <a:r>
              <a:rPr lang="en-US" sz="1200" dirty="0">
                <a:sym typeface="+mn-ea"/>
              </a:rPr>
              <a:t>, M., &amp; Carrera, E. (2020). On the use of neural networks to evaluate performances of shell models for composites. </a:t>
            </a:r>
            <a:r>
              <a:rPr lang="en-US" sz="1200" i="1" dirty="0">
                <a:sym typeface="+mn-ea"/>
              </a:rPr>
              <a:t>Advanced Modeling and Simulation in Engineering Sciences</a:t>
            </a:r>
            <a:r>
              <a:rPr lang="en-US" sz="1200" dirty="0">
                <a:sym typeface="+mn-ea"/>
              </a:rPr>
              <a:t>, </a:t>
            </a:r>
            <a:r>
              <a:rPr lang="en-US" sz="1200" i="1" dirty="0">
                <a:sym typeface="+mn-ea"/>
              </a:rPr>
              <a:t>7</a:t>
            </a:r>
            <a:r>
              <a:rPr lang="en-US" sz="1200" dirty="0">
                <a:sym typeface="+mn-ea"/>
              </a:rPr>
              <a:t>(1). </a:t>
            </a:r>
            <a:r>
              <a:rPr lang="en-US" sz="1200" dirty="0">
                <a:sym typeface="+mn-ea"/>
                <a:hlinkClick r:id="rId2"/>
              </a:rPr>
              <a:t>https://</a:t>
            </a:r>
            <a:r>
              <a:rPr lang="en-US" sz="1200" dirty="0" smtClean="0">
                <a:sym typeface="+mn-ea"/>
                <a:hlinkClick r:id="rId2"/>
              </a:rPr>
              <a:t>doi.org/10.1186/s40323-020-00169-y</a:t>
            </a:r>
            <a:endParaRPr lang="en-US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>
            <a:spLocks noGrp="1"/>
          </p:cNvSpPr>
          <p:nvPr>
            <p:ph type="subTitle" idx="1"/>
          </p:nvPr>
        </p:nvSpPr>
        <p:spPr>
          <a:xfrm>
            <a:off x="811600" y="1312075"/>
            <a:ext cx="7628100" cy="3296400"/>
          </a:xfrm>
          <a:prstGeom prst="rect">
            <a:avLst/>
          </a:prstGeom>
        </p:spPr>
        <p:txBody>
          <a:bodyPr spcFirstLastPara="1" wrap="square" lIns="91425" tIns="0" rIns="91425" bIns="274300" anchor="t" anchorCtr="0">
            <a:noAutofit/>
          </a:bodyPr>
          <a:lstStyle/>
          <a:p>
            <a:pPr indent="-457200" algn="just">
              <a:buFont typeface="+mj-lt"/>
              <a:buAutoNum type="arabicPeriod"/>
            </a:pPr>
            <a:r>
              <a:rPr lang="en-US" dirty="0">
                <a:sym typeface="+mn-ea"/>
              </a:rPr>
              <a:t>Introduction</a:t>
            </a:r>
            <a:endParaRPr lang="en-US" dirty="0"/>
          </a:p>
          <a:p>
            <a:pPr indent="-457200" algn="just">
              <a:buFont typeface="+mj-lt"/>
              <a:buAutoNum type="arabicPeriod"/>
            </a:pPr>
            <a:r>
              <a:rPr lang="en-US" dirty="0" err="1">
                <a:sym typeface="+mn-ea"/>
              </a:rPr>
              <a:t>Overciew</a:t>
            </a:r>
            <a:r>
              <a:rPr lang="en-US" dirty="0">
                <a:sym typeface="+mn-ea"/>
              </a:rPr>
              <a:t> of data</a:t>
            </a:r>
            <a:endParaRPr lang="en-US" dirty="0"/>
          </a:p>
          <a:p>
            <a:pPr indent="-457200" algn="just">
              <a:buFont typeface="+mj-lt"/>
              <a:buAutoNum type="arabicPeriod"/>
            </a:pPr>
            <a:r>
              <a:rPr lang="en-US" dirty="0">
                <a:sym typeface="+mn-ea"/>
              </a:rPr>
              <a:t>Visualizing Platinum Prices</a:t>
            </a:r>
            <a:endParaRPr lang="en-US" dirty="0">
              <a:sym typeface="+mn-ea"/>
            </a:endParaRPr>
          </a:p>
          <a:p>
            <a:pPr indent="-457200" algn="just">
              <a:buFont typeface="+mj-lt"/>
              <a:buAutoNum type="arabicPeriod"/>
            </a:pPr>
            <a:r>
              <a:rPr lang="en-US" dirty="0">
                <a:sym typeface="+mn-ea"/>
              </a:rPr>
              <a:t>Visualizing Silver Prices</a:t>
            </a:r>
            <a:endParaRPr lang="en-US" dirty="0">
              <a:sym typeface="+mn-ea"/>
            </a:endParaRPr>
          </a:p>
          <a:p>
            <a:pPr indent="-457200" algn="just">
              <a:buFont typeface="+mj-lt"/>
              <a:buAutoNum type="arabicPeriod"/>
            </a:pPr>
            <a:r>
              <a:rPr lang="en-US" dirty="0">
                <a:sym typeface="+mn-ea"/>
              </a:rPr>
              <a:t>Comparative Analysis</a:t>
            </a:r>
            <a:endParaRPr lang="en-US" dirty="0">
              <a:sym typeface="+mn-ea"/>
            </a:endParaRPr>
          </a:p>
          <a:p>
            <a:pPr indent="-457200" algn="just">
              <a:buFont typeface="+mj-lt"/>
              <a:buAutoNum type="arabicPeriod"/>
            </a:pPr>
            <a:r>
              <a:rPr lang="en-US" dirty="0">
                <a:sym typeface="+mn-ea"/>
              </a:rPr>
              <a:t>Data Visualization for Industry 4.0</a:t>
            </a:r>
            <a:endParaRPr lang="en-US" dirty="0">
              <a:sym typeface="+mn-ea"/>
            </a:endParaRPr>
          </a:p>
          <a:p>
            <a:pPr indent="-457200" algn="just">
              <a:buFont typeface="+mj-lt"/>
              <a:buAutoNum type="arabicPeriod"/>
            </a:pPr>
            <a:r>
              <a:rPr lang="en-US" dirty="0" err="1">
                <a:sym typeface="+mn-ea"/>
              </a:rPr>
              <a:t>Modelling</a:t>
            </a:r>
            <a:r>
              <a:rPr lang="en-US" dirty="0">
                <a:sym typeface="+mn-ea"/>
              </a:rPr>
              <a:t> Techniques </a:t>
            </a:r>
            <a:endParaRPr lang="en-US" dirty="0">
              <a:sym typeface="+mn-ea"/>
            </a:endParaRPr>
          </a:p>
          <a:p>
            <a:pPr indent="-457200" algn="just">
              <a:buFont typeface="+mj-lt"/>
              <a:buAutoNum type="arabicPeriod"/>
            </a:pPr>
            <a:r>
              <a:rPr lang="en-US" dirty="0">
                <a:sym typeface="+mn-ea"/>
              </a:rPr>
              <a:t>Applications of Immersive Environments in Business</a:t>
            </a:r>
            <a:endParaRPr lang="en-US" dirty="0">
              <a:sym typeface="+mn-ea"/>
            </a:endParaRPr>
          </a:p>
          <a:p>
            <a:pPr indent="-457200" algn="just">
              <a:buFont typeface="+mj-lt"/>
              <a:buAutoNum type="arabicPeriod"/>
            </a:pPr>
            <a:r>
              <a:rPr lang="en-US" dirty="0">
                <a:sym typeface="+mn-ea"/>
              </a:rPr>
              <a:t>Immersive Visualization Techniques</a:t>
            </a:r>
            <a:endParaRPr lang="en-US" dirty="0">
              <a:sym typeface="+mn-ea"/>
            </a:endParaRPr>
          </a:p>
          <a:p>
            <a:pPr indent="-457200" algn="just">
              <a:buFont typeface="+mj-lt"/>
              <a:buAutoNum type="arabicPeriod"/>
            </a:pPr>
            <a:r>
              <a:rPr lang="en-US" dirty="0">
                <a:sym typeface="+mn-ea"/>
              </a:rPr>
              <a:t>Conclusion</a:t>
            </a:r>
            <a:endParaRPr lang="en-US" dirty="0">
              <a:latin typeface="Open Sans Light"/>
              <a:ea typeface="Open Sans Light"/>
              <a:cs typeface="Open Sans Light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Contents</a:t>
            </a:r>
            <a:endParaRPr dirty="0"/>
          </a:p>
        </p:txBody>
      </p:sp>
      <p:cxnSp>
        <p:nvCxnSpPr>
          <p:cNvPr id="334" name="Google Shape;334;p43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43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6"/>
          <p:cNvSpPr/>
          <p:nvPr/>
        </p:nvSpPr>
        <p:spPr>
          <a:xfrm>
            <a:off x="5105400" y="712350"/>
            <a:ext cx="3669650" cy="353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925750" y="1657350"/>
            <a:ext cx="402725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378" name="Google Shape;378;p46"/>
          <p:cNvSpPr txBox="1">
            <a:spLocks noGrp="1"/>
          </p:cNvSpPr>
          <p:nvPr>
            <p:ph type="subTitle" idx="1"/>
          </p:nvPr>
        </p:nvSpPr>
        <p:spPr>
          <a:xfrm>
            <a:off x="925750" y="2480250"/>
            <a:ext cx="3951050" cy="1549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Give a succinct synopsis of the main points of your report or presentation. Bring up the significance of data </a:t>
            </a:r>
            <a:r>
              <a:rPr lang="en-US" sz="2000" dirty="0" smtClean="0"/>
              <a:t>visualization </a:t>
            </a:r>
            <a:r>
              <a:rPr lang="en-US" sz="2000" dirty="0"/>
              <a:t>and analysis in making wise business decisions.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19150"/>
            <a:ext cx="346235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/>
          <p:nvPr/>
        </p:nvSpPr>
        <p:spPr>
          <a:xfrm>
            <a:off x="3884175" y="1467050"/>
            <a:ext cx="4430100" cy="2889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86" name="Google Shape;386;p47"/>
          <p:cNvSpPr txBox="1">
            <a:spLocks noGrp="1"/>
          </p:cNvSpPr>
          <p:nvPr>
            <p:ph type="subTitle" idx="1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2000" dirty="0"/>
              <a:t>Talk about the dataset or datasets that you will be </a:t>
            </a:r>
            <a:r>
              <a:rPr lang="en-US" sz="2000" dirty="0" err="1"/>
              <a:t>utilising</a:t>
            </a:r>
            <a:r>
              <a:rPr lang="en-US" sz="2000" dirty="0"/>
              <a:t>. </a:t>
            </a:r>
            <a:r>
              <a:rPr lang="en-US" sz="2000" dirty="0" err="1"/>
              <a:t>Emphasise</a:t>
            </a:r>
            <a:r>
              <a:rPr lang="en-US" sz="2000" dirty="0"/>
              <a:t> important factors, data sources, and any pertinent prior knowledge. This prepares the ground for the analysis that follow.</a:t>
            </a:r>
            <a:endParaRPr sz="2000" dirty="0"/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5" y="476524"/>
            <a:ext cx="6960000" cy="79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Overview of Data:</a:t>
            </a:r>
            <a:endParaRPr lang="en-US" sz="3600"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692450" y="712350"/>
            <a:ext cx="3796500" cy="69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Visualizing Platinum Prices: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6" name="Google Shape;396;p48"/>
          <p:cNvSpPr txBox="1">
            <a:spLocks noGrp="1"/>
          </p:cNvSpPr>
          <p:nvPr>
            <p:ph type="subTitle" idx="1"/>
          </p:nvPr>
        </p:nvSpPr>
        <p:spPr>
          <a:xfrm>
            <a:off x="609600" y="2190750"/>
            <a:ext cx="44196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highlight>
                  <a:schemeClr val="lt1"/>
                </a:highlight>
              </a:rPr>
              <a:t>Examine several platinum price </a:t>
            </a:r>
            <a:r>
              <a:rPr lang="en-US" dirty="0" smtClean="0">
                <a:highlight>
                  <a:schemeClr val="lt1"/>
                </a:highlight>
              </a:rPr>
              <a:t>visualizations </a:t>
            </a:r>
            <a:r>
              <a:rPr lang="en-US" dirty="0">
                <a:highlight>
                  <a:schemeClr val="lt1"/>
                </a:highlight>
              </a:rPr>
              <a:t>by clicking on this link. Line charts, candlestick charts, and other pertinent visual aids may be used for this. Examine patterns, trends, and any significant changes in platinum pricing</a:t>
            </a:r>
            <a:r>
              <a:rPr lang="en-US" dirty="0" smtClean="0">
                <a:highlight>
                  <a:schemeClr val="lt1"/>
                </a:highlight>
              </a:rPr>
              <a:t>.</a:t>
            </a:r>
            <a:endParaRPr lang="en-US" dirty="0" smtClean="0">
              <a:highlight>
                <a:schemeClr val="lt1"/>
              </a:highlight>
            </a:endParaRPr>
          </a:p>
          <a:p>
            <a:pPr marL="0" lvl="0" indent="0">
              <a:buNone/>
            </a:pPr>
            <a:endParaRPr dirty="0">
              <a:highlight>
                <a:schemeClr val="lt1"/>
              </a:highlight>
            </a:endParaRPr>
          </a:p>
        </p:txBody>
      </p:sp>
      <p:cxnSp>
        <p:nvCxnSpPr>
          <p:cNvPr id="397" name="Google Shape;397;p48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48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76350"/>
            <a:ext cx="4191000" cy="31115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155690" y="455295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(Argentum International, 2023)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>
            <a:spLocks noGrp="1"/>
          </p:cNvSpPr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Visualizing Silver Prices:</a:t>
            </a:r>
            <a:endParaRPr dirty="0"/>
          </a:p>
        </p:txBody>
      </p:sp>
      <p:sp>
        <p:nvSpPr>
          <p:cNvPr id="408" name="Google Shape;408;p49"/>
          <p:cNvSpPr txBox="1">
            <a:spLocks noGrp="1"/>
          </p:cNvSpPr>
          <p:nvPr>
            <p:ph type="subTitle" idx="1"/>
          </p:nvPr>
        </p:nvSpPr>
        <p:spPr>
          <a:xfrm>
            <a:off x="4419600" y="2571750"/>
            <a:ext cx="4562750" cy="19812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just"/>
            <a:r>
              <a:rPr lang="en-US" dirty="0"/>
              <a:t>Provide silver price </a:t>
            </a:r>
            <a:r>
              <a:rPr lang="en-US" dirty="0" smtClean="0"/>
              <a:t>visualization's </a:t>
            </a:r>
            <a:r>
              <a:rPr lang="en-US" dirty="0"/>
              <a:t>in a similar manner. To find any possible connections or divergences, compare and contrast with platinum </a:t>
            </a:r>
            <a:r>
              <a:rPr lang="en-US" dirty="0" smtClean="0"/>
              <a:t>prices.</a:t>
            </a:r>
            <a:endParaRPr lang="en-US" dirty="0" smtClean="0"/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 smtClean="0"/>
              <a:t>determining </a:t>
            </a:r>
            <a:r>
              <a:rPr lang="en-US" dirty="0"/>
              <a:t>its value is relatively simple. If your piece has a lower purity than sterling silver, multiply the percentage by the weight, and multiply that product by the current price of silver.</a:t>
            </a:r>
            <a:endParaRPr dirty="0"/>
          </a:p>
        </p:txBody>
      </p:sp>
      <p:cxnSp>
        <p:nvCxnSpPr>
          <p:cNvPr id="409" name="Google Shape;409;p49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49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4" y="971550"/>
            <a:ext cx="4174126" cy="38404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155690" y="462915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(Dey, 2022)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692450" y="712350"/>
            <a:ext cx="3796500" cy="69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Visualizing GoldPrices: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6" name="Google Shape;396;p48"/>
          <p:cNvSpPr txBox="1">
            <a:spLocks noGrp="1"/>
          </p:cNvSpPr>
          <p:nvPr>
            <p:ph type="subTitle" idx="1"/>
          </p:nvPr>
        </p:nvSpPr>
        <p:spPr>
          <a:xfrm>
            <a:off x="228600" y="1504950"/>
            <a:ext cx="5024755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chemeClr val="lt1"/>
                </a:highlight>
              </a:rPr>
              <a:t>Over the long run, gold prices have shown an overall upward trend, interspersed with times of volatility and stability.</a:t>
            </a:r>
            <a:endParaRPr lang="en-US" sz="1400" dirty="0">
              <a:highlight>
                <a:schemeClr val="lt1"/>
              </a:highlight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chemeClr val="lt1"/>
                </a:highlight>
              </a:rPr>
              <a:t>A number of variables, such as supply and demand dynamics, geopolitical events, and economic conditions, can affect short-term swings in gold prices.</a:t>
            </a:r>
            <a:endParaRPr lang="en-US" sz="1400" dirty="0">
              <a:highlight>
                <a:schemeClr val="lt1"/>
              </a:highlight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chemeClr val="lt1"/>
                </a:highlight>
              </a:rPr>
              <a:t>To show the historical trend of gold prices over time, use line charts.</a:t>
            </a:r>
            <a:endParaRPr lang="en-US" sz="1400" dirty="0">
              <a:highlight>
                <a:schemeClr val="lt1"/>
              </a:highlight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chemeClr val="lt1"/>
                </a:highlight>
              </a:rPr>
              <a:t>Use trend lines to pinpoint possible turning points and the general direction of the price.</a:t>
            </a:r>
            <a:endParaRPr lang="en-US" sz="1400" dirty="0">
              <a:highlight>
                <a:schemeClr val="lt1"/>
              </a:highlight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chemeClr val="lt1"/>
                </a:highlight>
              </a:rPr>
              <a:t>To record the opening, high, low, and closing prices of gold for each period, use candlestick charts.</a:t>
            </a:r>
            <a:endParaRPr lang="en-US" sz="1400" dirty="0">
              <a:highlight>
                <a:schemeClr val="lt1"/>
              </a:highlight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400" dirty="0">
              <a:highlight>
                <a:schemeClr val="lt1"/>
              </a:highlight>
            </a:endParaRPr>
          </a:p>
        </p:txBody>
      </p:sp>
      <p:cxnSp>
        <p:nvCxnSpPr>
          <p:cNvPr id="397" name="Google Shape;397;p48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48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6155690" y="455295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 (Bordo, M. D., &amp; Sheridan, S. K. 2017)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3355" y="1047750"/>
            <a:ext cx="3832860" cy="3062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>
            <a:spLocks noGrp="1"/>
          </p:cNvSpPr>
          <p:nvPr>
            <p:ph type="title"/>
          </p:nvPr>
        </p:nvSpPr>
        <p:spPr>
          <a:xfrm>
            <a:off x="3733800" y="438150"/>
            <a:ext cx="4866005" cy="1066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Visualizing Copper Prices:</a:t>
            </a:r>
            <a:endParaRPr dirty="0"/>
          </a:p>
        </p:txBody>
      </p:sp>
      <p:sp>
        <p:nvSpPr>
          <p:cNvPr id="408" name="Google Shape;408;p49"/>
          <p:cNvSpPr txBox="1">
            <a:spLocks noGrp="1"/>
          </p:cNvSpPr>
          <p:nvPr>
            <p:ph type="subTitle" idx="1"/>
          </p:nvPr>
        </p:nvSpPr>
        <p:spPr>
          <a:xfrm>
            <a:off x="4419600" y="1581150"/>
            <a:ext cx="4562475" cy="288925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 the long run, copper prices have shown an overall upward trend, interspersed with times of volatility and stability.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A number of factors, such as industrial demand, geopolitical developments, and economic conditions, affect short-term fluctuations in copper prices.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Factors Affecting Changes in Copper Prices: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Economic Conditions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Industrial Demand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Geopolitical Events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Supply and Demand Dynamics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09" name="Google Shape;409;p49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49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6155690" y="462915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(Mishra, D., &amp; Panda, S. K. 2020)</a:t>
            </a:r>
            <a:endParaRPr lang="en-US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1200150"/>
            <a:ext cx="4196080" cy="329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752100"/>
            <a:ext cx="3832700" cy="1873500"/>
          </a:xfrm>
        </p:spPr>
        <p:txBody>
          <a:bodyPr/>
          <a:lstStyle/>
          <a:p>
            <a:r>
              <a:rPr lang="en-US" dirty="0"/>
              <a:t>Comparative Analysis: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2026465"/>
            <a:ext cx="4191000" cy="1090500"/>
          </a:xfrm>
        </p:spPr>
        <p:txBody>
          <a:bodyPr/>
          <a:lstStyle/>
          <a:p>
            <a:pPr algn="just"/>
            <a:r>
              <a:rPr lang="en-US" dirty="0"/>
              <a:t> Conduct a thorough investigation of the prices</a:t>
            </a:r>
            <a:endParaRPr lang="en-US" dirty="0"/>
          </a:p>
          <a:p>
            <a:pPr algn="just"/>
            <a:r>
              <a:rPr lang="en-US" dirty="0"/>
              <a:t>of silver and platinum. Examine variables like</a:t>
            </a:r>
            <a:endParaRPr lang="en-US" dirty="0"/>
          </a:p>
          <a:p>
            <a:pPr algn="just"/>
            <a:r>
              <a:rPr lang="en-US" dirty="0"/>
              <a:t>market demand, geopolitical developments, or</a:t>
            </a:r>
            <a:endParaRPr lang="en-US" dirty="0"/>
          </a:p>
          <a:p>
            <a:pPr algn="just"/>
            <a:r>
              <a:rPr lang="en-US" dirty="0"/>
              <a:t>economic indicators that may have an impact</a:t>
            </a:r>
            <a:endParaRPr lang="en-US" dirty="0"/>
          </a:p>
          <a:p>
            <a:pPr algn="just"/>
            <a:r>
              <a:rPr lang="en-US" dirty="0"/>
              <a:t>on their patterns. Copper is a primarily</a:t>
            </a:r>
            <a:endParaRPr lang="en-US" dirty="0"/>
          </a:p>
          <a:p>
            <a:pPr algn="just"/>
            <a:r>
              <a:rPr lang="en-US" dirty="0"/>
              <a:t>industrial metal whose price is influenced by</a:t>
            </a:r>
            <a:endParaRPr lang="en-US" dirty="0"/>
          </a:p>
          <a:p>
            <a:pPr algn="just"/>
            <a:r>
              <a:rPr lang="en-US" dirty="0"/>
              <a:t>economic and industrial demand. Gold is a safe</a:t>
            </a:r>
            <a:endParaRPr lang="en-US" dirty="0"/>
          </a:p>
          <a:p>
            <a:pPr algn="just"/>
            <a:r>
              <a:rPr lang="en-US" dirty="0"/>
              <a:t>haven asset whose price is affected by investor</a:t>
            </a:r>
            <a:endParaRPr lang="en-US" dirty="0"/>
          </a:p>
          <a:p>
            <a:pPr algn="just"/>
            <a:r>
              <a:rPr lang="en-US" dirty="0"/>
              <a:t>sentiment, geopolitical events, and central bank</a:t>
            </a:r>
            <a:endParaRPr lang="en-US" dirty="0"/>
          </a:p>
          <a:p>
            <a:pPr algn="just"/>
            <a:r>
              <a:rPr lang="en-US" dirty="0"/>
              <a:t>policies.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7750"/>
            <a:ext cx="4267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5255</Words>
  <Application>WPS Presentation</Application>
  <PresentationFormat>On-screen Show (16:9)</PresentationFormat>
  <Paragraphs>131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Arial</vt:lpstr>
      <vt:lpstr>Josefin Sans</vt:lpstr>
      <vt:lpstr>Josefin Sans Medium</vt:lpstr>
      <vt:lpstr>Josefin Sans Light</vt:lpstr>
      <vt:lpstr>Josefin Sans ExtraLight</vt:lpstr>
      <vt:lpstr>Segoe Print</vt:lpstr>
      <vt:lpstr>Roboto Condensed Light</vt:lpstr>
      <vt:lpstr>Open Sans</vt:lpstr>
      <vt:lpstr>Open Sans Light</vt:lpstr>
      <vt:lpstr>Times New Roman</vt:lpstr>
      <vt:lpstr>Microsoft YaHei</vt:lpstr>
      <vt:lpstr>Arial Unicode MS</vt:lpstr>
      <vt:lpstr>Macari Company Profile by Slidesgo</vt:lpstr>
      <vt:lpstr>NARRATIVE</vt:lpstr>
      <vt:lpstr>Contents</vt:lpstr>
      <vt:lpstr>INTRODUCTION</vt:lpstr>
      <vt:lpstr>Overview of Data:</vt:lpstr>
      <vt:lpstr>Visualizing Platinum Prices:</vt:lpstr>
      <vt:lpstr> Visualizing Silver Prices:</vt:lpstr>
      <vt:lpstr>Visualizing Platinum Prices:</vt:lpstr>
      <vt:lpstr> Visualizing Silver Prices:</vt:lpstr>
      <vt:lpstr>Comparative Analysis:</vt:lpstr>
      <vt:lpstr>Data Visualization for Industry 4.0:</vt:lpstr>
      <vt:lpstr>Modelling Techniques</vt:lpstr>
      <vt:lpstr>Applications of Immersive Environments in Business:</vt:lpstr>
      <vt:lpstr>Immersive Visualization Techniques: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</dc:title>
  <dc:creator>dell</dc:creator>
  <cp:lastModifiedBy>Suneel Pirkash</cp:lastModifiedBy>
  <cp:revision>11</cp:revision>
  <dcterms:created xsi:type="dcterms:W3CDTF">2023-11-26T14:01:00Z</dcterms:created>
  <dcterms:modified xsi:type="dcterms:W3CDTF">2023-11-27T13:35:41Z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AAD02F1A19644A10842705CC53DFB1FB_12</vt:lpwstr>
  </property>
  <property fmtid="{D5CDD505-2E9C-101B-9397-08002B2CF9AE}" pid="3" name="KSOProductBuildVer">
    <vt:lpwstr>1033-12.2.0.13306</vt:lpwstr>
  </property>
</Properties>
</file>