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nva Sans Bold" charset="1" panose="020B0803030501040103"/>
      <p:regular r:id="rId14"/>
    </p:embeddedFont>
    <p:embeddedFont>
      <p:font typeface="Canva Sans" charset="1" panose="020B05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https://en.wikipedia.org/wiki/Ciphertext" TargetMode="External" Type="http://schemas.openxmlformats.org/officeDocument/2006/relationships/hyperlink"/><Relationship Id="rId2" Target="https://en.wikipedia.org/wiki/Secure_communication" TargetMode="External" Type="http://schemas.openxmlformats.org/officeDocument/2006/relationships/hyperlink"/><Relationship Id="rId3" Target="https://en.wikipedia.org/wiki/Secure_communication" TargetMode="External" Type="http://schemas.openxmlformats.org/officeDocument/2006/relationships/hyperlink"/><Relationship Id="rId4" Target="https://en.wikipedia.org/wiki/Secure_communication" TargetMode="External" Type="http://schemas.openxmlformats.org/officeDocument/2006/relationships/hyperlink"/><Relationship Id="rId5" Target="https://en.wikipedia.org/wiki/Adversary_(cryptography)" TargetMode="External" Type="http://schemas.openxmlformats.org/officeDocument/2006/relationships/hyperlink"/><Relationship Id="rId6" Target="https://en.wikipedia.org/wiki/Algorithm" TargetMode="External" Type="http://schemas.openxmlformats.org/officeDocument/2006/relationships/hyperlink"/><Relationship Id="rId7" Target="https://en.wikipedia.org/wiki/Cryptography" TargetMode="External" Type="http://schemas.openxmlformats.org/officeDocument/2006/relationships/hyperlink"/><Relationship Id="rId8" Target="https://en.wikipedia.org/wiki/Key_(cryptography)" TargetMode="External" Type="http://schemas.openxmlformats.org/officeDocument/2006/relationships/hyperlink"/><Relationship Id="rId9" Target="https://en.wikipedia.org/wiki/Plaintext"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545426" y="427589"/>
            <a:ext cx="7197149" cy="1078396"/>
          </a:xfrm>
          <a:prstGeom prst="rect">
            <a:avLst/>
          </a:prstGeom>
        </p:spPr>
        <p:txBody>
          <a:bodyPr anchor="t" rtlCol="false" tIns="0" lIns="0" bIns="0" rIns="0">
            <a:spAutoFit/>
          </a:bodyPr>
          <a:lstStyle/>
          <a:p>
            <a:pPr algn="ctr">
              <a:lnSpc>
                <a:spcPts val="8772"/>
              </a:lnSpc>
              <a:spcBef>
                <a:spcPct val="0"/>
              </a:spcBef>
            </a:pPr>
            <a:r>
              <a:rPr lang="en-US" b="true" sz="6265">
                <a:solidFill>
                  <a:srgbClr val="38B6FF"/>
                </a:solidFill>
                <a:latin typeface="Canva Sans Bold"/>
                <a:ea typeface="Canva Sans Bold"/>
                <a:cs typeface="Canva Sans Bold"/>
                <a:sym typeface="Canva Sans Bold"/>
              </a:rPr>
              <a:t>ECC Cryptography</a:t>
            </a:r>
          </a:p>
        </p:txBody>
      </p:sp>
      <p:sp>
        <p:nvSpPr>
          <p:cNvPr name="TextBox 3" id="3"/>
          <p:cNvSpPr txBox="true"/>
          <p:nvPr/>
        </p:nvSpPr>
        <p:spPr>
          <a:xfrm rot="0">
            <a:off x="1028700" y="2486518"/>
            <a:ext cx="4015145" cy="854489"/>
          </a:xfrm>
          <a:prstGeom prst="rect">
            <a:avLst/>
          </a:prstGeom>
        </p:spPr>
        <p:txBody>
          <a:bodyPr anchor="t" rtlCol="false" tIns="0" lIns="0" bIns="0" rIns="0">
            <a:spAutoFit/>
          </a:bodyPr>
          <a:lstStyle/>
          <a:p>
            <a:pPr algn="ctr">
              <a:lnSpc>
                <a:spcPts val="6977"/>
              </a:lnSpc>
              <a:spcBef>
                <a:spcPct val="0"/>
              </a:spcBef>
            </a:pPr>
            <a:r>
              <a:rPr lang="en-US" b="true" sz="4983">
                <a:solidFill>
                  <a:srgbClr val="000000"/>
                </a:solidFill>
                <a:latin typeface="Canva Sans Bold"/>
                <a:ea typeface="Canva Sans Bold"/>
                <a:cs typeface="Canva Sans Bold"/>
                <a:sym typeface="Canva Sans Bold"/>
              </a:rPr>
              <a:t>Team Details</a:t>
            </a:r>
          </a:p>
        </p:txBody>
      </p:sp>
      <p:sp>
        <p:nvSpPr>
          <p:cNvPr name="TextBox 4" id="4"/>
          <p:cNvSpPr txBox="true"/>
          <p:nvPr/>
        </p:nvSpPr>
        <p:spPr>
          <a:xfrm rot="0">
            <a:off x="1028700" y="4455431"/>
            <a:ext cx="4193276" cy="537845"/>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Canva Sans"/>
                <a:ea typeface="Canva Sans"/>
                <a:cs typeface="Canva Sans"/>
                <a:sym typeface="Canva Sans"/>
              </a:rPr>
              <a:t>Sunny Kumar Pandit</a:t>
            </a:r>
          </a:p>
        </p:txBody>
      </p:sp>
      <p:sp>
        <p:nvSpPr>
          <p:cNvPr name="TextBox 5" id="5"/>
          <p:cNvSpPr txBox="true"/>
          <p:nvPr/>
        </p:nvSpPr>
        <p:spPr>
          <a:xfrm rot="0">
            <a:off x="1028700" y="5326652"/>
            <a:ext cx="2701424"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Canva Sans"/>
                <a:ea typeface="Canva Sans"/>
                <a:cs typeface="Canva Sans"/>
                <a:sym typeface="Canva Sans"/>
              </a:rPr>
              <a:t>Sunny Kumar</a:t>
            </a:r>
          </a:p>
        </p:txBody>
      </p:sp>
      <p:sp>
        <p:nvSpPr>
          <p:cNvPr name="TextBox 6" id="6"/>
          <p:cNvSpPr txBox="true"/>
          <p:nvPr/>
        </p:nvSpPr>
        <p:spPr>
          <a:xfrm rot="0">
            <a:off x="6281797" y="4455431"/>
            <a:ext cx="5195267"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Canva Sans"/>
                <a:ea typeface="Canva Sans"/>
                <a:cs typeface="Canva Sans"/>
                <a:sym typeface="Canva Sans"/>
              </a:rPr>
              <a:t>CSE/22105/959</a:t>
            </a:r>
          </a:p>
        </p:txBody>
      </p:sp>
      <p:sp>
        <p:nvSpPr>
          <p:cNvPr name="TextBox 7" id="7"/>
          <p:cNvSpPr txBox="true"/>
          <p:nvPr/>
        </p:nvSpPr>
        <p:spPr>
          <a:xfrm rot="0">
            <a:off x="7306054" y="5326652"/>
            <a:ext cx="3146753"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Canva Sans"/>
                <a:ea typeface="Canva Sans"/>
                <a:cs typeface="Canva Sans"/>
                <a:sym typeface="Canva Sans"/>
              </a:rPr>
              <a:t>CSE/22104/958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10424" y="1149770"/>
            <a:ext cx="4706541"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Canva Sans Bold"/>
                <a:ea typeface="Canva Sans Bold"/>
                <a:cs typeface="Canva Sans Bold"/>
                <a:sym typeface="Canva Sans Bold"/>
              </a:rPr>
              <a:t>What is Cryptography ? </a:t>
            </a:r>
          </a:p>
        </p:txBody>
      </p:sp>
      <p:sp>
        <p:nvSpPr>
          <p:cNvPr name="TextBox 3" id="3"/>
          <p:cNvSpPr txBox="true"/>
          <p:nvPr/>
        </p:nvSpPr>
        <p:spPr>
          <a:xfrm rot="0">
            <a:off x="1010424" y="2182504"/>
            <a:ext cx="16070432" cy="1099820"/>
          </a:xfrm>
          <a:prstGeom prst="rect">
            <a:avLst/>
          </a:prstGeom>
        </p:spPr>
        <p:txBody>
          <a:bodyPr anchor="t" rtlCol="false" tIns="0" lIns="0" bIns="0" rIns="0">
            <a:spAutoFit/>
          </a:bodyPr>
          <a:lstStyle/>
          <a:p>
            <a:pPr algn="l">
              <a:lnSpc>
                <a:spcPts val="4480"/>
              </a:lnSpc>
              <a:spcBef>
                <a:spcPct val="0"/>
              </a:spcBef>
            </a:pPr>
            <a:r>
              <a:rPr lang="en-US" sz="3200">
                <a:solidFill>
                  <a:srgbClr val="5271FF"/>
                </a:solidFill>
                <a:latin typeface="Canva Sans"/>
                <a:ea typeface="Canva Sans"/>
                <a:cs typeface="Canva Sans"/>
                <a:sym typeface="Canva Sans"/>
              </a:rPr>
              <a:t>Cryptography</a:t>
            </a:r>
            <a:r>
              <a:rPr lang="en-US" sz="3200">
                <a:solidFill>
                  <a:srgbClr val="5271FF"/>
                </a:solidFill>
                <a:latin typeface="Canva Sans"/>
                <a:ea typeface="Canva Sans"/>
                <a:cs typeface="Canva Sans"/>
                <a:sym typeface="Canva Sans"/>
              </a:rPr>
              <a:t>, or cryptology, is the practice and study of techniques for </a:t>
            </a:r>
            <a:r>
              <a:rPr lang="en-US" sz="3200">
                <a:solidFill>
                  <a:srgbClr val="5271FF"/>
                </a:solidFill>
                <a:latin typeface="Canva Sans"/>
                <a:ea typeface="Canva Sans"/>
                <a:cs typeface="Canva Sans"/>
                <a:sym typeface="Canva Sans"/>
                <a:hlinkClick r:id="rId2" tooltip="https://en.wikipedia.org/wiki/Secure_communication"/>
              </a:rPr>
              <a:t>secure</a:t>
            </a:r>
            <a:r>
              <a:rPr lang="en-US" sz="3200" u="sng">
                <a:solidFill>
                  <a:srgbClr val="5271FF"/>
                </a:solidFill>
                <a:latin typeface="Canva Sans"/>
                <a:ea typeface="Canva Sans"/>
                <a:cs typeface="Canva Sans"/>
                <a:sym typeface="Canva Sans"/>
                <a:hlinkClick r:id="rId3" tooltip="https://en.wikipedia.org/wiki/Secure_communication"/>
              </a:rPr>
              <a:t> </a:t>
            </a:r>
            <a:r>
              <a:rPr lang="en-US" sz="3200">
                <a:solidFill>
                  <a:srgbClr val="5271FF"/>
                </a:solidFill>
                <a:latin typeface="Canva Sans"/>
                <a:ea typeface="Canva Sans"/>
                <a:cs typeface="Canva Sans"/>
                <a:sym typeface="Canva Sans"/>
                <a:hlinkClick r:id="rId4" tooltip="https://en.wikipedia.org/wiki/Secure_communication"/>
              </a:rPr>
              <a:t>communication</a:t>
            </a:r>
            <a:r>
              <a:rPr lang="en-US" sz="3200">
                <a:solidFill>
                  <a:srgbClr val="5271FF"/>
                </a:solidFill>
                <a:latin typeface="Canva Sans"/>
                <a:ea typeface="Canva Sans"/>
                <a:cs typeface="Canva Sans"/>
                <a:sym typeface="Canva Sans"/>
              </a:rPr>
              <a:t> in the presence of </a:t>
            </a:r>
            <a:r>
              <a:rPr lang="en-US" sz="3200">
                <a:solidFill>
                  <a:srgbClr val="5271FF"/>
                </a:solidFill>
                <a:latin typeface="Canva Sans"/>
                <a:ea typeface="Canva Sans"/>
                <a:cs typeface="Canva Sans"/>
                <a:sym typeface="Canva Sans"/>
                <a:hlinkClick r:id="rId5" tooltip="https://en.wikipedia.org/wiki/Adversary_(cryptography)"/>
              </a:rPr>
              <a:t>adversarial</a:t>
            </a:r>
            <a:r>
              <a:rPr lang="en-US" sz="3200">
                <a:solidFill>
                  <a:srgbClr val="5271FF"/>
                </a:solidFill>
                <a:latin typeface="Canva Sans"/>
                <a:ea typeface="Canva Sans"/>
                <a:cs typeface="Canva Sans"/>
                <a:sym typeface="Canva Sans"/>
              </a:rPr>
              <a:t> behavior.</a:t>
            </a:r>
          </a:p>
        </p:txBody>
      </p:sp>
      <p:sp>
        <p:nvSpPr>
          <p:cNvPr name="TextBox 4" id="4"/>
          <p:cNvSpPr txBox="true"/>
          <p:nvPr/>
        </p:nvSpPr>
        <p:spPr>
          <a:xfrm rot="0">
            <a:off x="1028700" y="3777212"/>
            <a:ext cx="4075867"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Canva Sans Bold"/>
                <a:ea typeface="Canva Sans Bold"/>
                <a:cs typeface="Canva Sans Bold"/>
                <a:sym typeface="Canva Sans Bold"/>
              </a:rPr>
              <a:t>Types of Encryption </a:t>
            </a:r>
          </a:p>
        </p:txBody>
      </p:sp>
      <p:sp>
        <p:nvSpPr>
          <p:cNvPr name="TextBox 5" id="5"/>
          <p:cNvSpPr txBox="true"/>
          <p:nvPr/>
        </p:nvSpPr>
        <p:spPr>
          <a:xfrm rot="0">
            <a:off x="3488591" y="4810357"/>
            <a:ext cx="2228374"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Canva Sans"/>
                <a:ea typeface="Canva Sans"/>
                <a:cs typeface="Canva Sans"/>
                <a:sym typeface="Canva Sans"/>
              </a:rPr>
              <a:t>Symmetric </a:t>
            </a:r>
          </a:p>
        </p:txBody>
      </p:sp>
      <p:sp>
        <p:nvSpPr>
          <p:cNvPr name="AutoShape 6" id="6"/>
          <p:cNvSpPr/>
          <p:nvPr/>
        </p:nvSpPr>
        <p:spPr>
          <a:xfrm flipV="true">
            <a:off x="9163050" y="5143500"/>
            <a:ext cx="0" cy="6492240"/>
          </a:xfrm>
          <a:prstGeom prst="line">
            <a:avLst/>
          </a:prstGeom>
          <a:ln cap="flat" w="38100">
            <a:solidFill>
              <a:srgbClr val="000000"/>
            </a:solidFill>
            <a:prstDash val="solid"/>
            <a:headEnd type="none" len="sm" w="sm"/>
            <a:tailEnd type="none" len="sm" w="sm"/>
          </a:ln>
        </p:spPr>
      </p:sp>
      <p:sp>
        <p:nvSpPr>
          <p:cNvPr name="TextBox 7" id="7"/>
          <p:cNvSpPr txBox="true"/>
          <p:nvPr/>
        </p:nvSpPr>
        <p:spPr>
          <a:xfrm rot="0">
            <a:off x="12701544" y="4810357"/>
            <a:ext cx="2454831"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Canva Sans"/>
                <a:ea typeface="Canva Sans"/>
                <a:cs typeface="Canva Sans"/>
                <a:sym typeface="Canva Sans"/>
              </a:rPr>
              <a:t>Asymmetric </a:t>
            </a:r>
          </a:p>
        </p:txBody>
      </p:sp>
      <p:sp>
        <p:nvSpPr>
          <p:cNvPr name="TextBox 8" id="8"/>
          <p:cNvSpPr txBox="true"/>
          <p:nvPr/>
        </p:nvSpPr>
        <p:spPr>
          <a:xfrm rot="0">
            <a:off x="1028700" y="5843502"/>
            <a:ext cx="6598109" cy="3347720"/>
          </a:xfrm>
          <a:prstGeom prst="rect">
            <a:avLst/>
          </a:prstGeom>
        </p:spPr>
        <p:txBody>
          <a:bodyPr anchor="t" rtlCol="false" tIns="0" lIns="0" bIns="0" rIns="0">
            <a:spAutoFit/>
          </a:bodyPr>
          <a:lstStyle/>
          <a:p>
            <a:pPr algn="just">
              <a:lnSpc>
                <a:spcPts val="4480"/>
              </a:lnSpc>
              <a:spcBef>
                <a:spcPct val="0"/>
              </a:spcBef>
            </a:pPr>
            <a:r>
              <a:rPr lang="en-US" sz="3200">
                <a:solidFill>
                  <a:srgbClr val="5271FF"/>
                </a:solidFill>
                <a:latin typeface="Canva Sans"/>
                <a:ea typeface="Canva Sans"/>
                <a:cs typeface="Canva Sans"/>
                <a:sym typeface="Canva Sans"/>
              </a:rPr>
              <a:t>Symmetric encryption algorithms</a:t>
            </a:r>
            <a:r>
              <a:rPr lang="en-US" sz="3200">
                <a:solidFill>
                  <a:srgbClr val="5271FF"/>
                </a:solidFill>
                <a:latin typeface="Canva Sans"/>
                <a:ea typeface="Canva Sans"/>
                <a:cs typeface="Canva Sans"/>
                <a:sym typeface="Canva Sans"/>
              </a:rPr>
              <a:t> are </a:t>
            </a:r>
            <a:r>
              <a:rPr lang="en-US" sz="3200">
                <a:solidFill>
                  <a:srgbClr val="5271FF"/>
                </a:solidFill>
                <a:latin typeface="Canva Sans"/>
                <a:ea typeface="Canva Sans"/>
                <a:cs typeface="Canva Sans"/>
                <a:sym typeface="Canva Sans"/>
                <a:hlinkClick r:id="rId6" tooltip="https://en.wikipedia.org/wiki/Algorithm"/>
              </a:rPr>
              <a:t>algorithms</a:t>
            </a:r>
            <a:r>
              <a:rPr lang="en-US" sz="3200">
                <a:solidFill>
                  <a:srgbClr val="5271FF"/>
                </a:solidFill>
                <a:latin typeface="Canva Sans"/>
                <a:ea typeface="Canva Sans"/>
                <a:cs typeface="Canva Sans"/>
                <a:sym typeface="Canva Sans"/>
              </a:rPr>
              <a:t> for </a:t>
            </a:r>
            <a:r>
              <a:rPr lang="en-US" sz="3200">
                <a:solidFill>
                  <a:srgbClr val="5271FF"/>
                </a:solidFill>
                <a:latin typeface="Canva Sans"/>
                <a:ea typeface="Canva Sans"/>
                <a:cs typeface="Canva Sans"/>
                <a:sym typeface="Canva Sans"/>
                <a:hlinkClick r:id="rId7" tooltip="https://en.wikipedia.org/wiki/Cryptography"/>
              </a:rPr>
              <a:t>cryptography</a:t>
            </a:r>
            <a:r>
              <a:rPr lang="en-US" sz="3200">
                <a:solidFill>
                  <a:srgbClr val="5271FF"/>
                </a:solidFill>
                <a:latin typeface="Canva Sans"/>
                <a:ea typeface="Canva Sans"/>
                <a:cs typeface="Canva Sans"/>
                <a:sym typeface="Canva Sans"/>
              </a:rPr>
              <a:t> that use the same </a:t>
            </a:r>
            <a:r>
              <a:rPr lang="en-US" sz="3200">
                <a:solidFill>
                  <a:srgbClr val="5271FF"/>
                </a:solidFill>
                <a:latin typeface="Canva Sans"/>
                <a:ea typeface="Canva Sans"/>
                <a:cs typeface="Canva Sans"/>
                <a:sym typeface="Canva Sans"/>
                <a:hlinkClick r:id="rId8" tooltip="https://en.wikipedia.org/wiki/Key_(cryptography)"/>
              </a:rPr>
              <a:t>cryptographic keys</a:t>
            </a:r>
            <a:r>
              <a:rPr lang="en-US" sz="3200">
                <a:solidFill>
                  <a:srgbClr val="5271FF"/>
                </a:solidFill>
                <a:latin typeface="Canva Sans"/>
                <a:ea typeface="Canva Sans"/>
                <a:cs typeface="Canva Sans"/>
                <a:sym typeface="Canva Sans"/>
              </a:rPr>
              <a:t> for both the encryption of </a:t>
            </a:r>
            <a:r>
              <a:rPr lang="en-US" sz="3200">
                <a:solidFill>
                  <a:srgbClr val="5271FF"/>
                </a:solidFill>
                <a:latin typeface="Canva Sans"/>
                <a:ea typeface="Canva Sans"/>
                <a:cs typeface="Canva Sans"/>
                <a:sym typeface="Canva Sans"/>
                <a:hlinkClick r:id="rId9" tooltip="https://en.wikipedia.org/wiki/Plaintext"/>
              </a:rPr>
              <a:t>plaintext</a:t>
            </a:r>
            <a:r>
              <a:rPr lang="en-US" sz="3200">
                <a:solidFill>
                  <a:srgbClr val="5271FF"/>
                </a:solidFill>
                <a:latin typeface="Canva Sans"/>
                <a:ea typeface="Canva Sans"/>
                <a:cs typeface="Canva Sans"/>
                <a:sym typeface="Canva Sans"/>
              </a:rPr>
              <a:t> and the decryption of </a:t>
            </a:r>
            <a:r>
              <a:rPr lang="en-US" sz="3200">
                <a:solidFill>
                  <a:srgbClr val="5271FF"/>
                </a:solidFill>
                <a:latin typeface="Canva Sans"/>
                <a:ea typeface="Canva Sans"/>
                <a:cs typeface="Canva Sans"/>
                <a:sym typeface="Canva Sans"/>
                <a:hlinkClick r:id="rId10" tooltip="https://en.wikipedia.org/wiki/Ciphertext"/>
              </a:rPr>
              <a:t>ciphertext</a:t>
            </a:r>
            <a:r>
              <a:rPr lang="en-US" sz="3200">
                <a:solidFill>
                  <a:srgbClr val="5271FF"/>
                </a:solidFill>
                <a:latin typeface="Canva Sans"/>
                <a:ea typeface="Canva Sans"/>
                <a:cs typeface="Canva Sans"/>
                <a:sym typeface="Canva Sans"/>
              </a:rPr>
              <a:t>.</a:t>
            </a:r>
          </a:p>
        </p:txBody>
      </p:sp>
      <p:sp>
        <p:nvSpPr>
          <p:cNvPr name="TextBox 9" id="9"/>
          <p:cNvSpPr txBox="true"/>
          <p:nvPr/>
        </p:nvSpPr>
        <p:spPr>
          <a:xfrm rot="0">
            <a:off x="10917609" y="5853027"/>
            <a:ext cx="6022699" cy="4077162"/>
          </a:xfrm>
          <a:prstGeom prst="rect">
            <a:avLst/>
          </a:prstGeom>
        </p:spPr>
        <p:txBody>
          <a:bodyPr anchor="t" rtlCol="false" tIns="0" lIns="0" bIns="0" rIns="0">
            <a:spAutoFit/>
          </a:bodyPr>
          <a:lstStyle/>
          <a:p>
            <a:pPr algn="just">
              <a:lnSpc>
                <a:spcPts val="4089"/>
              </a:lnSpc>
              <a:spcBef>
                <a:spcPct val="0"/>
              </a:spcBef>
            </a:pPr>
            <a:r>
              <a:rPr lang="en-US" sz="2920">
                <a:solidFill>
                  <a:srgbClr val="5271FF"/>
                </a:solidFill>
                <a:latin typeface="Canva Sans"/>
                <a:ea typeface="Canva Sans"/>
                <a:cs typeface="Canva Sans"/>
                <a:sym typeface="Canva Sans"/>
              </a:rPr>
              <a:t>Asymmetric encryption is a cryptographic method that uses two different keys: a public key and a private key. The public key is used for encryption and can be shared openly.The private key is used for decryption and must be kept secret.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547788" y="427589"/>
            <a:ext cx="9192424" cy="1078396"/>
          </a:xfrm>
          <a:prstGeom prst="rect">
            <a:avLst/>
          </a:prstGeom>
        </p:spPr>
        <p:txBody>
          <a:bodyPr anchor="t" rtlCol="false" tIns="0" lIns="0" bIns="0" rIns="0">
            <a:spAutoFit/>
          </a:bodyPr>
          <a:lstStyle/>
          <a:p>
            <a:pPr algn="ctr">
              <a:lnSpc>
                <a:spcPts val="8772"/>
              </a:lnSpc>
              <a:spcBef>
                <a:spcPct val="0"/>
              </a:spcBef>
            </a:pPr>
            <a:r>
              <a:rPr lang="en-US" b="true" sz="6265">
                <a:solidFill>
                  <a:srgbClr val="38B6FF"/>
                </a:solidFill>
                <a:latin typeface="Canva Sans Bold"/>
                <a:ea typeface="Canva Sans Bold"/>
                <a:cs typeface="Canva Sans Bold"/>
                <a:sym typeface="Canva Sans Bold"/>
              </a:rPr>
              <a:t>Asymmetric Encryption</a:t>
            </a:r>
          </a:p>
        </p:txBody>
      </p:sp>
      <p:sp>
        <p:nvSpPr>
          <p:cNvPr name="TextBox 3" id="3"/>
          <p:cNvSpPr txBox="true"/>
          <p:nvPr/>
        </p:nvSpPr>
        <p:spPr>
          <a:xfrm rot="0">
            <a:off x="1028700" y="1862297"/>
            <a:ext cx="2938701"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Canva Sans Bold"/>
                <a:ea typeface="Canva Sans Bold"/>
                <a:cs typeface="Canva Sans Bold"/>
                <a:sym typeface="Canva Sans Bold"/>
              </a:rPr>
              <a:t>How it works ? </a:t>
            </a:r>
          </a:p>
        </p:txBody>
      </p:sp>
      <p:sp>
        <p:nvSpPr>
          <p:cNvPr name="TextBox 4" id="4"/>
          <p:cNvSpPr txBox="true"/>
          <p:nvPr/>
        </p:nvSpPr>
        <p:spPr>
          <a:xfrm rot="0">
            <a:off x="1028700" y="2752567"/>
            <a:ext cx="2938701" cy="537845"/>
          </a:xfrm>
          <a:prstGeom prst="rect">
            <a:avLst/>
          </a:prstGeom>
        </p:spPr>
        <p:txBody>
          <a:bodyPr anchor="t" rtlCol="false" tIns="0" lIns="0" bIns="0" rIns="0">
            <a:spAutoFit/>
          </a:bodyPr>
          <a:lstStyle/>
          <a:p>
            <a:pPr algn="l">
              <a:lnSpc>
                <a:spcPts val="4480"/>
              </a:lnSpc>
            </a:pPr>
            <a:r>
              <a:rPr lang="en-US" sz="3200">
                <a:solidFill>
                  <a:srgbClr val="5271FF"/>
                </a:solidFill>
                <a:latin typeface="Canva Sans"/>
                <a:ea typeface="Canva Sans"/>
                <a:cs typeface="Canva Sans"/>
                <a:sym typeface="Canva Sans"/>
              </a:rPr>
              <a:t>Encryption : </a:t>
            </a:r>
          </a:p>
        </p:txBody>
      </p:sp>
      <p:sp>
        <p:nvSpPr>
          <p:cNvPr name="TextBox 5" id="5"/>
          <p:cNvSpPr txBox="true"/>
          <p:nvPr/>
        </p:nvSpPr>
        <p:spPr>
          <a:xfrm rot="0">
            <a:off x="1848116" y="3642837"/>
            <a:ext cx="13924479" cy="537845"/>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Canva Sans"/>
                <a:ea typeface="Canva Sans"/>
                <a:cs typeface="Canva Sans"/>
                <a:sym typeface="Canva Sans"/>
              </a:rPr>
              <a:t>The sender encrypts the plaintext using the recipient's </a:t>
            </a:r>
            <a:r>
              <a:rPr lang="en-US" sz="3200">
                <a:solidFill>
                  <a:srgbClr val="5271FF"/>
                </a:solidFill>
                <a:latin typeface="Canva Sans"/>
                <a:ea typeface="Canva Sans"/>
                <a:cs typeface="Canva Sans"/>
                <a:sym typeface="Canva Sans"/>
              </a:rPr>
              <a:t>public key</a:t>
            </a:r>
            <a:r>
              <a:rPr lang="en-US" sz="3200">
                <a:solidFill>
                  <a:srgbClr val="000000"/>
                </a:solidFill>
                <a:latin typeface="Canva Sans"/>
                <a:ea typeface="Canva Sans"/>
                <a:cs typeface="Canva Sans"/>
                <a:sym typeface="Canva Sans"/>
              </a:rPr>
              <a:t>.</a:t>
            </a:r>
          </a:p>
        </p:txBody>
      </p:sp>
      <p:sp>
        <p:nvSpPr>
          <p:cNvPr name="TextBox 6" id="6"/>
          <p:cNvSpPr txBox="true"/>
          <p:nvPr/>
        </p:nvSpPr>
        <p:spPr>
          <a:xfrm rot="0">
            <a:off x="1848116" y="4356140"/>
            <a:ext cx="12458677" cy="1099967"/>
          </a:xfrm>
          <a:prstGeom prst="rect">
            <a:avLst/>
          </a:prstGeom>
        </p:spPr>
        <p:txBody>
          <a:bodyPr anchor="t" rtlCol="false" tIns="0" lIns="0" bIns="0" rIns="0">
            <a:spAutoFit/>
          </a:bodyPr>
          <a:lstStyle/>
          <a:p>
            <a:pPr algn="l" marL="690978" indent="-345489" lvl="1">
              <a:lnSpc>
                <a:spcPts val="4480"/>
              </a:lnSpc>
              <a:buFont typeface="Arial"/>
              <a:buChar char="•"/>
            </a:pPr>
            <a:r>
              <a:rPr lang="en-US" sz="3200">
                <a:solidFill>
                  <a:srgbClr val="000000"/>
                </a:solidFill>
                <a:latin typeface="Canva Sans"/>
                <a:ea typeface="Canva Sans"/>
                <a:cs typeface="Canva Sans"/>
                <a:sym typeface="Canva Sans"/>
              </a:rPr>
              <a:t>The encrypted message (ciphertext) is sent to the recipient.</a:t>
            </a:r>
          </a:p>
          <a:p>
            <a:pPr algn="l">
              <a:lnSpc>
                <a:spcPts val="4480"/>
              </a:lnSpc>
              <a:spcBef>
                <a:spcPct val="0"/>
              </a:spcBef>
            </a:pPr>
          </a:p>
        </p:txBody>
      </p:sp>
      <p:sp>
        <p:nvSpPr>
          <p:cNvPr name="TextBox 7" id="7"/>
          <p:cNvSpPr txBox="true"/>
          <p:nvPr/>
        </p:nvSpPr>
        <p:spPr>
          <a:xfrm rot="0">
            <a:off x="1028700" y="5398957"/>
            <a:ext cx="2938701" cy="537845"/>
          </a:xfrm>
          <a:prstGeom prst="rect">
            <a:avLst/>
          </a:prstGeom>
        </p:spPr>
        <p:txBody>
          <a:bodyPr anchor="t" rtlCol="false" tIns="0" lIns="0" bIns="0" rIns="0">
            <a:spAutoFit/>
          </a:bodyPr>
          <a:lstStyle/>
          <a:p>
            <a:pPr algn="l">
              <a:lnSpc>
                <a:spcPts val="4480"/>
              </a:lnSpc>
            </a:pPr>
            <a:r>
              <a:rPr lang="en-US" sz="3200">
                <a:solidFill>
                  <a:srgbClr val="5271FF"/>
                </a:solidFill>
                <a:latin typeface="Canva Sans"/>
                <a:ea typeface="Canva Sans"/>
                <a:cs typeface="Canva Sans"/>
                <a:sym typeface="Canva Sans"/>
              </a:rPr>
              <a:t>Decryption : </a:t>
            </a:r>
          </a:p>
        </p:txBody>
      </p:sp>
      <p:sp>
        <p:nvSpPr>
          <p:cNvPr name="TextBox 8" id="8"/>
          <p:cNvSpPr txBox="true"/>
          <p:nvPr/>
        </p:nvSpPr>
        <p:spPr>
          <a:xfrm rot="0">
            <a:off x="1848116" y="6289227"/>
            <a:ext cx="13924479" cy="109982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Canva Sans"/>
                <a:ea typeface="Canva Sans"/>
                <a:cs typeface="Canva Sans"/>
                <a:sym typeface="Canva Sans"/>
              </a:rPr>
              <a:t>The recipient decrypts the ciphertext using their </a:t>
            </a:r>
            <a:r>
              <a:rPr lang="en-US" sz="3200">
                <a:solidFill>
                  <a:srgbClr val="5271FF"/>
                </a:solidFill>
                <a:latin typeface="Canva Sans"/>
                <a:ea typeface="Canva Sans"/>
                <a:cs typeface="Canva Sans"/>
                <a:sym typeface="Canva Sans"/>
              </a:rPr>
              <a:t>private key</a:t>
            </a:r>
            <a:r>
              <a:rPr lang="en-US" sz="3200">
                <a:solidFill>
                  <a:srgbClr val="000000"/>
                </a:solidFill>
                <a:latin typeface="Canva Sans"/>
                <a:ea typeface="Canva Sans"/>
                <a:cs typeface="Canva Sans"/>
                <a:sym typeface="Canva Sans"/>
              </a:rPr>
              <a:t> to retrieve the original plaintext.</a:t>
            </a:r>
          </a:p>
        </p:txBody>
      </p:sp>
      <p:sp>
        <p:nvSpPr>
          <p:cNvPr name="TextBox 9" id="9"/>
          <p:cNvSpPr txBox="true"/>
          <p:nvPr/>
        </p:nvSpPr>
        <p:spPr>
          <a:xfrm rot="0">
            <a:off x="1028700" y="8455847"/>
            <a:ext cx="1284327"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Canva Sans Bold"/>
                <a:ea typeface="Canva Sans Bold"/>
                <a:cs typeface="Canva Sans Bold"/>
                <a:sym typeface="Canva Sans Bold"/>
              </a:rPr>
              <a:t>Note : </a:t>
            </a:r>
          </a:p>
        </p:txBody>
      </p:sp>
      <p:sp>
        <p:nvSpPr>
          <p:cNvPr name="TextBox 10" id="10"/>
          <p:cNvSpPr txBox="true"/>
          <p:nvPr/>
        </p:nvSpPr>
        <p:spPr>
          <a:xfrm rot="0">
            <a:off x="2498050" y="8455847"/>
            <a:ext cx="12988410" cy="537845"/>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Canva Sans"/>
                <a:ea typeface="Canva Sans"/>
                <a:cs typeface="Canva Sans"/>
                <a:sym typeface="Canva Sans"/>
              </a:rPr>
              <a:t> Both keys are mathematically linked but serve different purposes.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708327" y="376623"/>
            <a:ext cx="8871347" cy="811530"/>
          </a:xfrm>
          <a:prstGeom prst="rect">
            <a:avLst/>
          </a:prstGeom>
        </p:spPr>
        <p:txBody>
          <a:bodyPr anchor="t" rtlCol="false" tIns="0" lIns="0" bIns="0" rIns="0">
            <a:spAutoFit/>
          </a:bodyPr>
          <a:lstStyle/>
          <a:p>
            <a:pPr algn="ctr">
              <a:lnSpc>
                <a:spcPts val="6719"/>
              </a:lnSpc>
              <a:spcBef>
                <a:spcPct val="0"/>
              </a:spcBef>
            </a:pPr>
            <a:r>
              <a:rPr lang="en-US" b="true" sz="4800">
                <a:solidFill>
                  <a:srgbClr val="38B6FF"/>
                </a:solidFill>
                <a:latin typeface="Canva Sans Bold"/>
                <a:ea typeface="Canva Sans Bold"/>
                <a:cs typeface="Canva Sans Bold"/>
                <a:sym typeface="Canva Sans Bold"/>
              </a:rPr>
              <a:t>RSA (Rivest-Shamir-Adleman)</a:t>
            </a:r>
          </a:p>
        </p:txBody>
      </p:sp>
      <p:sp>
        <p:nvSpPr>
          <p:cNvPr name="TextBox 3" id="3"/>
          <p:cNvSpPr txBox="true"/>
          <p:nvPr/>
        </p:nvSpPr>
        <p:spPr>
          <a:xfrm rot="0">
            <a:off x="1028700" y="1661899"/>
            <a:ext cx="6261497" cy="481330"/>
          </a:xfrm>
          <a:prstGeom prst="rect">
            <a:avLst/>
          </a:prstGeom>
        </p:spPr>
        <p:txBody>
          <a:bodyPr anchor="t" rtlCol="false" tIns="0" lIns="0" bIns="0" rIns="0">
            <a:spAutoFit/>
          </a:bodyPr>
          <a:lstStyle/>
          <a:p>
            <a:pPr algn="l">
              <a:lnSpc>
                <a:spcPts val="3920"/>
              </a:lnSpc>
              <a:spcBef>
                <a:spcPct val="0"/>
              </a:spcBef>
            </a:pPr>
            <a:r>
              <a:rPr lang="en-US" b="true" sz="2800">
                <a:solidFill>
                  <a:srgbClr val="000000"/>
                </a:solidFill>
                <a:latin typeface="Canva Sans Bold"/>
                <a:ea typeface="Canva Sans Bold"/>
                <a:cs typeface="Canva Sans Bold"/>
                <a:sym typeface="Canva Sans Bold"/>
              </a:rPr>
              <a:t>What is RSA encryption algorithm ?  </a:t>
            </a:r>
          </a:p>
        </p:txBody>
      </p:sp>
      <p:sp>
        <p:nvSpPr>
          <p:cNvPr name="TextBox 4" id="4"/>
          <p:cNvSpPr txBox="true"/>
          <p:nvPr/>
        </p:nvSpPr>
        <p:spPr>
          <a:xfrm rot="0">
            <a:off x="1028700" y="2341997"/>
            <a:ext cx="16230600" cy="1471930"/>
          </a:xfrm>
          <a:prstGeom prst="rect">
            <a:avLst/>
          </a:prstGeom>
        </p:spPr>
        <p:txBody>
          <a:bodyPr anchor="t" rtlCol="false" tIns="0" lIns="0" bIns="0" rIns="0">
            <a:spAutoFit/>
          </a:bodyPr>
          <a:lstStyle/>
          <a:p>
            <a:pPr algn="l">
              <a:lnSpc>
                <a:spcPts val="3920"/>
              </a:lnSpc>
              <a:spcBef>
                <a:spcPct val="0"/>
              </a:spcBef>
            </a:pPr>
            <a:r>
              <a:rPr lang="en-US" sz="2800">
                <a:solidFill>
                  <a:srgbClr val="5271FF"/>
                </a:solidFill>
                <a:latin typeface="Canva Sans"/>
                <a:ea typeface="Canva Sans"/>
                <a:cs typeface="Canva Sans"/>
                <a:sym typeface="Canva Sans"/>
              </a:rPr>
              <a:t>It is a type of asymmetric encryption and it is based on the mathematical properties of prime numbers and modular arithmetic, making it secure for encryption, decryption, and digital signatures.</a:t>
            </a:r>
          </a:p>
        </p:txBody>
      </p:sp>
      <p:sp>
        <p:nvSpPr>
          <p:cNvPr name="TextBox 5" id="5"/>
          <p:cNvSpPr txBox="true"/>
          <p:nvPr/>
        </p:nvSpPr>
        <p:spPr>
          <a:xfrm rot="0">
            <a:off x="1028700" y="4245644"/>
            <a:ext cx="3022163" cy="481330"/>
          </a:xfrm>
          <a:prstGeom prst="rect">
            <a:avLst/>
          </a:prstGeom>
        </p:spPr>
        <p:txBody>
          <a:bodyPr anchor="t" rtlCol="false" tIns="0" lIns="0" bIns="0" rIns="0">
            <a:spAutoFit/>
          </a:bodyPr>
          <a:lstStyle/>
          <a:p>
            <a:pPr algn="l">
              <a:lnSpc>
                <a:spcPts val="3920"/>
              </a:lnSpc>
              <a:spcBef>
                <a:spcPct val="0"/>
              </a:spcBef>
            </a:pPr>
            <a:r>
              <a:rPr lang="en-US" b="true" sz="2800">
                <a:solidFill>
                  <a:srgbClr val="000000"/>
                </a:solidFill>
                <a:latin typeface="Canva Sans Bold"/>
                <a:ea typeface="Canva Sans Bold"/>
                <a:cs typeface="Canva Sans Bold"/>
                <a:sym typeface="Canva Sans Bold"/>
              </a:rPr>
              <a:t>How RSA works ? </a:t>
            </a:r>
          </a:p>
        </p:txBody>
      </p:sp>
      <p:sp>
        <p:nvSpPr>
          <p:cNvPr name="TextBox 6" id="6"/>
          <p:cNvSpPr txBox="true"/>
          <p:nvPr/>
        </p:nvSpPr>
        <p:spPr>
          <a:xfrm rot="0">
            <a:off x="1028700" y="4726973"/>
            <a:ext cx="16230600" cy="5399769"/>
          </a:xfrm>
          <a:prstGeom prst="rect">
            <a:avLst/>
          </a:prstGeom>
        </p:spPr>
        <p:txBody>
          <a:bodyPr anchor="t" rtlCol="false" tIns="0" lIns="0" bIns="0" rIns="0">
            <a:spAutoFit/>
          </a:bodyPr>
          <a:lstStyle/>
          <a:p>
            <a:pPr algn="l" marL="495314" indent="-247657" lvl="1">
              <a:lnSpc>
                <a:spcPts val="5460"/>
              </a:lnSpc>
              <a:buFont typeface="Arial"/>
              <a:buChar char="•"/>
            </a:pPr>
            <a:r>
              <a:rPr lang="en-US" sz="2294">
                <a:solidFill>
                  <a:srgbClr val="000000"/>
                </a:solidFill>
                <a:latin typeface="Canva Sans"/>
                <a:ea typeface="Canva Sans"/>
                <a:cs typeface="Canva Sans"/>
                <a:sym typeface="Canva Sans"/>
              </a:rPr>
              <a:t>Choose two large prime numbers, p and q.</a:t>
            </a:r>
          </a:p>
          <a:p>
            <a:pPr algn="l" marL="495314" indent="-247657" lvl="1">
              <a:lnSpc>
                <a:spcPts val="5460"/>
              </a:lnSpc>
              <a:buFont typeface="Arial"/>
              <a:buChar char="•"/>
            </a:pPr>
            <a:r>
              <a:rPr lang="en-US" sz="2294">
                <a:solidFill>
                  <a:srgbClr val="000000"/>
                </a:solidFill>
                <a:latin typeface="Canva Sans"/>
                <a:ea typeface="Canva Sans"/>
                <a:cs typeface="Canva Sans"/>
                <a:sym typeface="Canva Sans"/>
              </a:rPr>
              <a:t>Compute n=p×q ,where n is the modulus for both the public and private keys.</a:t>
            </a:r>
          </a:p>
          <a:p>
            <a:pPr algn="l" marL="495314" indent="-247657" lvl="1">
              <a:lnSpc>
                <a:spcPts val="5460"/>
              </a:lnSpc>
              <a:buFont typeface="Arial"/>
              <a:buChar char="•"/>
            </a:pPr>
            <a:r>
              <a:rPr lang="en-US" sz="2294">
                <a:solidFill>
                  <a:srgbClr val="000000"/>
                </a:solidFill>
                <a:latin typeface="Canva Sans"/>
                <a:ea typeface="Canva Sans"/>
                <a:cs typeface="Canva Sans"/>
                <a:sym typeface="Canva Sans"/>
              </a:rPr>
              <a:t>Calculate ϕ(n)=(p−1)×(q−1), where ϕ(n) is Euler's totient function.</a:t>
            </a:r>
          </a:p>
          <a:p>
            <a:pPr algn="l" marL="495314" indent="-247657" lvl="1">
              <a:lnSpc>
                <a:spcPts val="5460"/>
              </a:lnSpc>
              <a:buFont typeface="Arial"/>
              <a:buChar char="•"/>
            </a:pPr>
            <a:r>
              <a:rPr lang="en-US" sz="2294">
                <a:solidFill>
                  <a:srgbClr val="000000"/>
                </a:solidFill>
                <a:latin typeface="Canva Sans"/>
                <a:ea typeface="Canva Sans"/>
                <a:cs typeface="Canva Sans"/>
                <a:sym typeface="Canva Sans"/>
              </a:rPr>
              <a:t>Select an integer e such that 1&lt;e&lt;ϕ(n) and e is coprime to ϕ(n) (typically, e=65537 is chosen for efficiency).</a:t>
            </a:r>
          </a:p>
          <a:p>
            <a:pPr algn="l" marL="495314" indent="-247657" lvl="1">
              <a:lnSpc>
                <a:spcPts val="5460"/>
              </a:lnSpc>
              <a:buFont typeface="Arial"/>
              <a:buChar char="•"/>
            </a:pPr>
            <a:r>
              <a:rPr lang="en-US" sz="2294">
                <a:solidFill>
                  <a:srgbClr val="000000"/>
                </a:solidFill>
                <a:latin typeface="Canva Sans"/>
                <a:ea typeface="Canva Sans"/>
                <a:cs typeface="Canva Sans"/>
                <a:sym typeface="Canva Sans"/>
              </a:rPr>
              <a:t>Compute d (the private key) such that e×d≡1 (mod ϕ(n)).</a:t>
            </a:r>
          </a:p>
          <a:p>
            <a:pPr algn="l" marL="495314" indent="-247657" lvl="1">
              <a:lnSpc>
                <a:spcPts val="5460"/>
              </a:lnSpc>
              <a:buFont typeface="Arial"/>
              <a:buChar char="•"/>
            </a:pPr>
            <a:r>
              <a:rPr lang="en-US" sz="2294">
                <a:solidFill>
                  <a:srgbClr val="000000"/>
                </a:solidFill>
                <a:latin typeface="Canva Sans"/>
                <a:ea typeface="Canva Sans"/>
                <a:cs typeface="Canva Sans"/>
                <a:sym typeface="Canva Sans"/>
              </a:rPr>
              <a:t>Public Key: (e,n)</a:t>
            </a:r>
          </a:p>
          <a:p>
            <a:pPr algn="l" marL="495314" indent="-247657" lvl="1">
              <a:lnSpc>
                <a:spcPts val="5460"/>
              </a:lnSpc>
              <a:buFont typeface="Arial"/>
              <a:buChar char="•"/>
            </a:pPr>
            <a:r>
              <a:rPr lang="en-US" sz="2294">
                <a:solidFill>
                  <a:srgbClr val="000000"/>
                </a:solidFill>
                <a:latin typeface="Canva Sans"/>
                <a:ea typeface="Canva Sans"/>
                <a:cs typeface="Canva Sans"/>
                <a:sym typeface="Canva Sans"/>
              </a:rPr>
              <a:t>Private Key: (d,n)</a:t>
            </a:r>
          </a:p>
          <a:p>
            <a:pPr algn="l">
              <a:lnSpc>
                <a:spcPts val="546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59731" y="2660880"/>
            <a:ext cx="3122942" cy="843003"/>
          </a:xfrm>
          <a:custGeom>
            <a:avLst/>
            <a:gdLst/>
            <a:ahLst/>
            <a:cxnLst/>
            <a:rect r="r" b="b" t="t" l="l"/>
            <a:pathLst>
              <a:path h="843003" w="3122942">
                <a:moveTo>
                  <a:pt x="0" y="0"/>
                </a:moveTo>
                <a:lnTo>
                  <a:pt x="3122942" y="0"/>
                </a:lnTo>
                <a:lnTo>
                  <a:pt x="3122942" y="843003"/>
                </a:lnTo>
                <a:lnTo>
                  <a:pt x="0" y="843003"/>
                </a:lnTo>
                <a:lnTo>
                  <a:pt x="0" y="0"/>
                </a:lnTo>
                <a:close/>
              </a:path>
            </a:pathLst>
          </a:custGeom>
          <a:blipFill>
            <a:blip r:embed="rId2"/>
            <a:stretch>
              <a:fillRect l="0" t="0" r="0" b="0"/>
            </a:stretch>
          </a:blipFill>
        </p:spPr>
      </p:sp>
      <p:sp>
        <p:nvSpPr>
          <p:cNvPr name="Freeform 3" id="3"/>
          <p:cNvSpPr/>
          <p:nvPr/>
        </p:nvSpPr>
        <p:spPr>
          <a:xfrm flipH="false" flipV="false" rot="0">
            <a:off x="6926170" y="6867727"/>
            <a:ext cx="2956503" cy="703929"/>
          </a:xfrm>
          <a:custGeom>
            <a:avLst/>
            <a:gdLst/>
            <a:ahLst/>
            <a:cxnLst/>
            <a:rect r="r" b="b" t="t" l="l"/>
            <a:pathLst>
              <a:path h="703929" w="2956503">
                <a:moveTo>
                  <a:pt x="0" y="0"/>
                </a:moveTo>
                <a:lnTo>
                  <a:pt x="2956503" y="0"/>
                </a:lnTo>
                <a:lnTo>
                  <a:pt x="2956503" y="703930"/>
                </a:lnTo>
                <a:lnTo>
                  <a:pt x="0" y="703930"/>
                </a:lnTo>
                <a:lnTo>
                  <a:pt x="0" y="0"/>
                </a:lnTo>
                <a:close/>
              </a:path>
            </a:pathLst>
          </a:custGeom>
          <a:blipFill>
            <a:blip r:embed="rId3"/>
            <a:stretch>
              <a:fillRect l="0" t="0" r="0" b="0"/>
            </a:stretch>
          </a:blipFill>
        </p:spPr>
      </p:sp>
      <p:sp>
        <p:nvSpPr>
          <p:cNvPr name="TextBox 4" id="4"/>
          <p:cNvSpPr txBox="true"/>
          <p:nvPr/>
        </p:nvSpPr>
        <p:spPr>
          <a:xfrm rot="0">
            <a:off x="1279922" y="971550"/>
            <a:ext cx="3401616"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38B6FF"/>
                </a:solidFill>
                <a:latin typeface="Canva Sans Bold"/>
                <a:ea typeface="Canva Sans Bold"/>
                <a:cs typeface="Canva Sans Bold"/>
                <a:sym typeface="Canva Sans Bold"/>
              </a:rPr>
              <a:t>RSA Encryption : </a:t>
            </a:r>
          </a:p>
        </p:txBody>
      </p:sp>
      <p:sp>
        <p:nvSpPr>
          <p:cNvPr name="TextBox 5" id="5"/>
          <p:cNvSpPr txBox="true"/>
          <p:nvPr/>
        </p:nvSpPr>
        <p:spPr>
          <a:xfrm rot="0">
            <a:off x="1028700" y="1750965"/>
            <a:ext cx="14585004" cy="909915"/>
          </a:xfrm>
          <a:prstGeom prst="rect">
            <a:avLst/>
          </a:prstGeom>
        </p:spPr>
        <p:txBody>
          <a:bodyPr anchor="t" rtlCol="false" tIns="0" lIns="0" bIns="0" rIns="0">
            <a:spAutoFit/>
          </a:bodyPr>
          <a:lstStyle/>
          <a:p>
            <a:pPr algn="l" marL="560661" indent="-280330" lvl="1">
              <a:lnSpc>
                <a:spcPts val="3635"/>
              </a:lnSpc>
              <a:buFont typeface="Arial"/>
              <a:buChar char="•"/>
            </a:pPr>
            <a:r>
              <a:rPr lang="en-US" sz="2596">
                <a:solidFill>
                  <a:srgbClr val="000000"/>
                </a:solidFill>
                <a:latin typeface="Canva Sans"/>
                <a:ea typeface="Canva Sans"/>
                <a:cs typeface="Canva Sans"/>
                <a:sym typeface="Canva Sans"/>
              </a:rPr>
              <a:t>To encrypt a message mmm, compute the ciphertext c using the formula: </a:t>
            </a:r>
          </a:p>
          <a:p>
            <a:pPr algn="l">
              <a:lnSpc>
                <a:spcPts val="3635"/>
              </a:lnSpc>
              <a:spcBef>
                <a:spcPct val="0"/>
              </a:spcBef>
            </a:pPr>
          </a:p>
        </p:txBody>
      </p:sp>
      <p:sp>
        <p:nvSpPr>
          <p:cNvPr name="TextBox 6" id="6"/>
          <p:cNvSpPr txBox="true"/>
          <p:nvPr/>
        </p:nvSpPr>
        <p:spPr>
          <a:xfrm rot="0">
            <a:off x="1028700" y="3773670"/>
            <a:ext cx="13416151" cy="450553"/>
          </a:xfrm>
          <a:prstGeom prst="rect">
            <a:avLst/>
          </a:prstGeom>
        </p:spPr>
        <p:txBody>
          <a:bodyPr anchor="t" rtlCol="false" tIns="0" lIns="0" bIns="0" rIns="0">
            <a:spAutoFit/>
          </a:bodyPr>
          <a:lstStyle/>
          <a:p>
            <a:pPr algn="l" marL="560661" indent="-280330" lvl="1">
              <a:lnSpc>
                <a:spcPts val="3635"/>
              </a:lnSpc>
              <a:buFont typeface="Arial"/>
              <a:buChar char="•"/>
            </a:pPr>
            <a:r>
              <a:rPr lang="en-US" sz="2596">
                <a:solidFill>
                  <a:srgbClr val="000000"/>
                </a:solidFill>
                <a:latin typeface="Canva Sans"/>
                <a:ea typeface="Canva Sans"/>
                <a:cs typeface="Canva Sans"/>
                <a:sym typeface="Canva Sans"/>
              </a:rPr>
              <a:t>Here, mmm is the plaintext message (converted into a numerical representation).</a:t>
            </a:r>
          </a:p>
        </p:txBody>
      </p:sp>
      <p:sp>
        <p:nvSpPr>
          <p:cNvPr name="TextBox 7" id="7"/>
          <p:cNvSpPr txBox="true"/>
          <p:nvPr/>
        </p:nvSpPr>
        <p:spPr>
          <a:xfrm rot="0">
            <a:off x="1279922" y="5319598"/>
            <a:ext cx="3443883"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38B6FF"/>
                </a:solidFill>
                <a:latin typeface="Canva Sans Bold"/>
                <a:ea typeface="Canva Sans Bold"/>
                <a:cs typeface="Canva Sans Bold"/>
                <a:sym typeface="Canva Sans Bold"/>
              </a:rPr>
              <a:t>RSA Decryption : </a:t>
            </a:r>
          </a:p>
        </p:txBody>
      </p:sp>
      <p:sp>
        <p:nvSpPr>
          <p:cNvPr name="TextBox 8" id="8"/>
          <p:cNvSpPr txBox="true"/>
          <p:nvPr/>
        </p:nvSpPr>
        <p:spPr>
          <a:xfrm rot="0">
            <a:off x="1028700" y="6095568"/>
            <a:ext cx="13532882" cy="448310"/>
          </a:xfrm>
          <a:prstGeom prst="rect">
            <a:avLst/>
          </a:prstGeom>
        </p:spPr>
        <p:txBody>
          <a:bodyPr anchor="t" rtlCol="false" tIns="0" lIns="0" bIns="0" rIns="0">
            <a:spAutoFit/>
          </a:bodyPr>
          <a:lstStyle/>
          <a:p>
            <a:pPr algn="l" marL="561344" indent="-280672" lvl="1">
              <a:lnSpc>
                <a:spcPts val="3640"/>
              </a:lnSpc>
              <a:buFont typeface="Arial"/>
              <a:buChar char="•"/>
            </a:pPr>
            <a:r>
              <a:rPr lang="en-US" sz="2600">
                <a:solidFill>
                  <a:srgbClr val="000000"/>
                </a:solidFill>
                <a:latin typeface="Canva Sans"/>
                <a:ea typeface="Canva Sans"/>
                <a:cs typeface="Canva Sans"/>
                <a:sym typeface="Canva Sans"/>
              </a:rPr>
              <a:t>To decrypt the ciphertext ccc, compute the original message m using the formula: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505754" y="4225246"/>
            <a:ext cx="2790038" cy="501580"/>
          </a:xfrm>
          <a:custGeom>
            <a:avLst/>
            <a:gdLst/>
            <a:ahLst/>
            <a:cxnLst/>
            <a:rect r="r" b="b" t="t" l="l"/>
            <a:pathLst>
              <a:path h="501580" w="2790038">
                <a:moveTo>
                  <a:pt x="0" y="0"/>
                </a:moveTo>
                <a:lnTo>
                  <a:pt x="2790038" y="0"/>
                </a:lnTo>
                <a:lnTo>
                  <a:pt x="2790038" y="501580"/>
                </a:lnTo>
                <a:lnTo>
                  <a:pt x="0" y="501580"/>
                </a:lnTo>
                <a:lnTo>
                  <a:pt x="0" y="0"/>
                </a:lnTo>
                <a:close/>
              </a:path>
            </a:pathLst>
          </a:custGeom>
          <a:blipFill>
            <a:blip r:embed="rId2"/>
            <a:stretch>
              <a:fillRect l="0" t="0" r="0" b="0"/>
            </a:stretch>
          </a:blipFill>
        </p:spPr>
      </p:sp>
      <p:sp>
        <p:nvSpPr>
          <p:cNvPr name="TextBox 3" id="3"/>
          <p:cNvSpPr txBox="true"/>
          <p:nvPr/>
        </p:nvSpPr>
        <p:spPr>
          <a:xfrm rot="0">
            <a:off x="6387227" y="376623"/>
            <a:ext cx="5513547" cy="811530"/>
          </a:xfrm>
          <a:prstGeom prst="rect">
            <a:avLst/>
          </a:prstGeom>
        </p:spPr>
        <p:txBody>
          <a:bodyPr anchor="t" rtlCol="false" tIns="0" lIns="0" bIns="0" rIns="0">
            <a:spAutoFit/>
          </a:bodyPr>
          <a:lstStyle/>
          <a:p>
            <a:pPr algn="ctr">
              <a:lnSpc>
                <a:spcPts val="6719"/>
              </a:lnSpc>
              <a:spcBef>
                <a:spcPct val="0"/>
              </a:spcBef>
            </a:pPr>
            <a:r>
              <a:rPr lang="en-US" b="true" sz="4800">
                <a:solidFill>
                  <a:srgbClr val="38B6FF"/>
                </a:solidFill>
                <a:latin typeface="Canva Sans Bold"/>
                <a:ea typeface="Canva Sans Bold"/>
                <a:cs typeface="Canva Sans Bold"/>
                <a:sym typeface="Canva Sans Bold"/>
              </a:rPr>
              <a:t>ECC Cryptography</a:t>
            </a:r>
          </a:p>
        </p:txBody>
      </p:sp>
      <p:sp>
        <p:nvSpPr>
          <p:cNvPr name="TextBox 4" id="4"/>
          <p:cNvSpPr txBox="true"/>
          <p:nvPr/>
        </p:nvSpPr>
        <p:spPr>
          <a:xfrm rot="0">
            <a:off x="1028700" y="1639632"/>
            <a:ext cx="16230600" cy="1362710"/>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nva Sans"/>
                <a:ea typeface="Canva Sans"/>
                <a:cs typeface="Canva Sans"/>
                <a:sym typeface="Canva Sans"/>
              </a:rPr>
              <a:t>Elliptic Curve Cryptography (ECC) is a type of public-key cryptography based on the mathematics of elliptic curves over finite fields. It provides strong security with smaller key sizes compared to other algorithms like RSA, making it particularly efficient for devices with limited resources.</a:t>
            </a:r>
          </a:p>
        </p:txBody>
      </p:sp>
      <p:sp>
        <p:nvSpPr>
          <p:cNvPr name="TextBox 5" id="5"/>
          <p:cNvSpPr txBox="true"/>
          <p:nvPr/>
        </p:nvSpPr>
        <p:spPr>
          <a:xfrm rot="0">
            <a:off x="1063347" y="3450017"/>
            <a:ext cx="5323880" cy="481330"/>
          </a:xfrm>
          <a:prstGeom prst="rect">
            <a:avLst/>
          </a:prstGeom>
        </p:spPr>
        <p:txBody>
          <a:bodyPr anchor="t" rtlCol="false" tIns="0" lIns="0" bIns="0" rIns="0">
            <a:spAutoFit/>
          </a:bodyPr>
          <a:lstStyle/>
          <a:p>
            <a:pPr algn="ctr">
              <a:lnSpc>
                <a:spcPts val="3919"/>
              </a:lnSpc>
              <a:spcBef>
                <a:spcPct val="0"/>
              </a:spcBef>
            </a:pPr>
            <a:r>
              <a:rPr lang="en-US" sz="2799">
                <a:solidFill>
                  <a:srgbClr val="5271FF"/>
                </a:solidFill>
                <a:latin typeface="Canva Sans"/>
                <a:ea typeface="Canva Sans"/>
                <a:cs typeface="Canva Sans"/>
                <a:sym typeface="Canva Sans"/>
              </a:rPr>
              <a:t>Mathematics of Elliptic Curves:</a:t>
            </a:r>
          </a:p>
        </p:txBody>
      </p:sp>
      <p:sp>
        <p:nvSpPr>
          <p:cNvPr name="TextBox 6" id="6"/>
          <p:cNvSpPr txBox="true"/>
          <p:nvPr/>
        </p:nvSpPr>
        <p:spPr>
          <a:xfrm rot="0">
            <a:off x="1028700" y="4278516"/>
            <a:ext cx="9353431" cy="448310"/>
          </a:xfrm>
          <a:prstGeom prst="rect">
            <a:avLst/>
          </a:prstGeom>
        </p:spPr>
        <p:txBody>
          <a:bodyPr anchor="t" rtlCol="false" tIns="0" lIns="0" bIns="0" rIns="0">
            <a:spAutoFit/>
          </a:bodyPr>
          <a:lstStyle/>
          <a:p>
            <a:pPr algn="ctr" marL="561341" indent="-280670" lvl="1">
              <a:lnSpc>
                <a:spcPts val="3640"/>
              </a:lnSpc>
              <a:buFont typeface="Arial"/>
              <a:buChar char="•"/>
            </a:pPr>
            <a:r>
              <a:rPr lang="en-US" sz="2600">
                <a:solidFill>
                  <a:srgbClr val="000000"/>
                </a:solidFill>
                <a:latin typeface="Canva Sans"/>
                <a:ea typeface="Canva Sans"/>
                <a:cs typeface="Canva Sans"/>
                <a:sym typeface="Canva Sans"/>
              </a:rPr>
              <a:t>An elliptic curve is defined by an equation of the form : </a:t>
            </a:r>
          </a:p>
        </p:txBody>
      </p:sp>
      <p:sp>
        <p:nvSpPr>
          <p:cNvPr name="TextBox 7" id="7"/>
          <p:cNvSpPr txBox="true"/>
          <p:nvPr/>
        </p:nvSpPr>
        <p:spPr>
          <a:xfrm rot="0">
            <a:off x="1028700" y="4991277"/>
            <a:ext cx="15157252" cy="448310"/>
          </a:xfrm>
          <a:prstGeom prst="rect">
            <a:avLst/>
          </a:prstGeom>
        </p:spPr>
        <p:txBody>
          <a:bodyPr anchor="t" rtlCol="false" tIns="0" lIns="0" bIns="0" rIns="0">
            <a:spAutoFit/>
          </a:bodyPr>
          <a:lstStyle/>
          <a:p>
            <a:pPr algn="l" marL="561341" indent="-280670" lvl="1">
              <a:lnSpc>
                <a:spcPts val="3640"/>
              </a:lnSpc>
              <a:spcBef>
                <a:spcPct val="0"/>
              </a:spcBef>
              <a:buFont typeface="Arial"/>
              <a:buChar char="•"/>
            </a:pPr>
            <a:r>
              <a:rPr lang="en-US" sz="2600">
                <a:solidFill>
                  <a:srgbClr val="000000"/>
                </a:solidFill>
                <a:latin typeface="Canva Sans"/>
                <a:ea typeface="Canva Sans"/>
                <a:cs typeface="Canva Sans"/>
                <a:sym typeface="Canva Sans"/>
              </a:rPr>
              <a:t>The operations involve points on the curve, such as point addition and scalar multiplication.</a:t>
            </a:r>
          </a:p>
        </p:txBody>
      </p:sp>
      <p:sp>
        <p:nvSpPr>
          <p:cNvPr name="TextBox 8" id="8"/>
          <p:cNvSpPr txBox="true"/>
          <p:nvPr/>
        </p:nvSpPr>
        <p:spPr>
          <a:xfrm rot="0">
            <a:off x="1063347" y="5782487"/>
            <a:ext cx="4282916" cy="481330"/>
          </a:xfrm>
          <a:prstGeom prst="rect">
            <a:avLst/>
          </a:prstGeom>
        </p:spPr>
        <p:txBody>
          <a:bodyPr anchor="t" rtlCol="false" tIns="0" lIns="0" bIns="0" rIns="0">
            <a:spAutoFit/>
          </a:bodyPr>
          <a:lstStyle/>
          <a:p>
            <a:pPr algn="ctr">
              <a:lnSpc>
                <a:spcPts val="3919"/>
              </a:lnSpc>
              <a:spcBef>
                <a:spcPct val="0"/>
              </a:spcBef>
            </a:pPr>
            <a:r>
              <a:rPr lang="en-US" sz="2799">
                <a:solidFill>
                  <a:srgbClr val="5271FF"/>
                </a:solidFill>
                <a:latin typeface="Canva Sans"/>
                <a:ea typeface="Canva Sans"/>
                <a:cs typeface="Canva Sans"/>
                <a:sym typeface="Canva Sans"/>
              </a:rPr>
              <a:t>Public and Private Keys : </a:t>
            </a:r>
          </a:p>
        </p:txBody>
      </p:sp>
      <p:sp>
        <p:nvSpPr>
          <p:cNvPr name="TextBox 9" id="9"/>
          <p:cNvSpPr txBox="true"/>
          <p:nvPr/>
        </p:nvSpPr>
        <p:spPr>
          <a:xfrm rot="0">
            <a:off x="1063347" y="6530517"/>
            <a:ext cx="7812724" cy="448310"/>
          </a:xfrm>
          <a:prstGeom prst="rect">
            <a:avLst/>
          </a:prstGeom>
        </p:spPr>
        <p:txBody>
          <a:bodyPr anchor="t" rtlCol="false" tIns="0" lIns="0" bIns="0" rIns="0">
            <a:spAutoFit/>
          </a:bodyPr>
          <a:lstStyle/>
          <a:p>
            <a:pPr algn="l" marL="561341" indent="-280670" lvl="1">
              <a:lnSpc>
                <a:spcPts val="3640"/>
              </a:lnSpc>
              <a:buFont typeface="Arial"/>
              <a:buChar char="•"/>
            </a:pPr>
            <a:r>
              <a:rPr lang="en-US" b="true" sz="2600">
                <a:solidFill>
                  <a:srgbClr val="000000"/>
                </a:solidFill>
                <a:latin typeface="Canva Sans Bold"/>
                <a:ea typeface="Canva Sans Bold"/>
                <a:cs typeface="Canva Sans Bold"/>
                <a:sym typeface="Canva Sans Bold"/>
              </a:rPr>
              <a:t>Private Key</a:t>
            </a:r>
            <a:r>
              <a:rPr lang="en-US" sz="2600">
                <a:solidFill>
                  <a:srgbClr val="000000"/>
                </a:solidFill>
                <a:latin typeface="Canva Sans"/>
                <a:ea typeface="Canva Sans"/>
                <a:cs typeface="Canva Sans"/>
                <a:sym typeface="Canva Sans"/>
              </a:rPr>
              <a:t>: A randomly selected number.</a:t>
            </a:r>
          </a:p>
        </p:txBody>
      </p:sp>
      <p:sp>
        <p:nvSpPr>
          <p:cNvPr name="TextBox 10" id="10"/>
          <p:cNvSpPr txBox="true"/>
          <p:nvPr/>
        </p:nvSpPr>
        <p:spPr>
          <a:xfrm rot="0">
            <a:off x="1063347" y="7216952"/>
            <a:ext cx="16195953" cy="905510"/>
          </a:xfrm>
          <a:prstGeom prst="rect">
            <a:avLst/>
          </a:prstGeom>
        </p:spPr>
        <p:txBody>
          <a:bodyPr anchor="t" rtlCol="false" tIns="0" lIns="0" bIns="0" rIns="0">
            <a:spAutoFit/>
          </a:bodyPr>
          <a:lstStyle/>
          <a:p>
            <a:pPr algn="l" marL="561341" indent="-280670" lvl="1">
              <a:lnSpc>
                <a:spcPts val="3640"/>
              </a:lnSpc>
              <a:buFont typeface="Arial"/>
              <a:buChar char="•"/>
            </a:pPr>
            <a:r>
              <a:rPr lang="en-US" b="true" sz="2600">
                <a:solidFill>
                  <a:srgbClr val="000000"/>
                </a:solidFill>
                <a:latin typeface="Canva Sans Bold"/>
                <a:ea typeface="Canva Sans Bold"/>
                <a:cs typeface="Canva Sans Bold"/>
                <a:sym typeface="Canva Sans Bold"/>
              </a:rPr>
              <a:t>Public Key:</a:t>
            </a:r>
            <a:r>
              <a:rPr lang="en-US" sz="2600">
                <a:solidFill>
                  <a:srgbClr val="000000"/>
                </a:solidFill>
                <a:latin typeface="Canva Sans"/>
                <a:ea typeface="Canva Sans"/>
                <a:cs typeface="Canva Sans"/>
                <a:sym typeface="Canva Sans"/>
              </a:rPr>
              <a:t> A point on the elliptic curve, derived by multiplying the private key with a base point (a predefined point on the curve).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71550"/>
            <a:ext cx="1520904" cy="481330"/>
          </a:xfrm>
          <a:prstGeom prst="rect">
            <a:avLst/>
          </a:prstGeom>
        </p:spPr>
        <p:txBody>
          <a:bodyPr anchor="t" rtlCol="false" tIns="0" lIns="0" bIns="0" rIns="0">
            <a:spAutoFit/>
          </a:bodyPr>
          <a:lstStyle/>
          <a:p>
            <a:pPr algn="ctr">
              <a:lnSpc>
                <a:spcPts val="3919"/>
              </a:lnSpc>
              <a:spcBef>
                <a:spcPct val="0"/>
              </a:spcBef>
            </a:pPr>
            <a:r>
              <a:rPr lang="en-US" sz="2799">
                <a:solidFill>
                  <a:srgbClr val="5271FF"/>
                </a:solidFill>
                <a:latin typeface="Canva Sans"/>
                <a:ea typeface="Canva Sans"/>
                <a:cs typeface="Canva Sans"/>
                <a:sym typeface="Canva Sans"/>
              </a:rPr>
              <a:t>Security:</a:t>
            </a:r>
          </a:p>
        </p:txBody>
      </p:sp>
      <p:sp>
        <p:nvSpPr>
          <p:cNvPr name="TextBox 3" id="3"/>
          <p:cNvSpPr txBox="true"/>
          <p:nvPr/>
        </p:nvSpPr>
        <p:spPr>
          <a:xfrm rot="0">
            <a:off x="1028700" y="1750965"/>
            <a:ext cx="16230600" cy="9766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ECC relies on the Elliptic Curve Discrete Logarithm Problem (ECDLP), which is computationally hard to solve.</a:t>
            </a:r>
          </a:p>
        </p:txBody>
      </p:sp>
      <p:sp>
        <p:nvSpPr>
          <p:cNvPr name="TextBox 4" id="4"/>
          <p:cNvSpPr txBox="true"/>
          <p:nvPr/>
        </p:nvSpPr>
        <p:spPr>
          <a:xfrm rot="0">
            <a:off x="1028700" y="3022870"/>
            <a:ext cx="16230600"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Breaking ECC is much harder than breaking RSA for equivalent key sizes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784894" y="3678492"/>
            <a:ext cx="4718213" cy="1078396"/>
          </a:xfrm>
          <a:prstGeom prst="rect">
            <a:avLst/>
          </a:prstGeom>
        </p:spPr>
        <p:txBody>
          <a:bodyPr anchor="t" rtlCol="false" tIns="0" lIns="0" bIns="0" rIns="0">
            <a:spAutoFit/>
          </a:bodyPr>
          <a:lstStyle/>
          <a:p>
            <a:pPr algn="ctr">
              <a:lnSpc>
                <a:spcPts val="8772"/>
              </a:lnSpc>
              <a:spcBef>
                <a:spcPct val="0"/>
              </a:spcBef>
            </a:pPr>
            <a:r>
              <a:rPr lang="en-US" b="true" sz="6265">
                <a:solidFill>
                  <a:srgbClr val="38B6FF"/>
                </a:solidFill>
                <a:latin typeface="Canva Sans Bold"/>
                <a:ea typeface="Canva Sans Bold"/>
                <a:cs typeface="Canva Sans Bold"/>
                <a:sym typeface="Canva Sans Bold"/>
              </a:rPr>
              <a:t>THANK YOU</a:t>
            </a:r>
          </a:p>
        </p:txBody>
      </p:sp>
      <p:sp>
        <p:nvSpPr>
          <p:cNvPr name="TextBox 3" id="3"/>
          <p:cNvSpPr txBox="true"/>
          <p:nvPr/>
        </p:nvSpPr>
        <p:spPr>
          <a:xfrm rot="0">
            <a:off x="7357527" y="8542235"/>
            <a:ext cx="3572947"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Canva Sans"/>
                <a:ea typeface="Canva Sans"/>
                <a:cs typeface="Canva Sans"/>
                <a:sym typeface="Canva Sans"/>
              </a:rPr>
              <a:t>Source : Wikipedia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DAGcw4NZ48Y</dc:identifier>
  <dcterms:modified xsi:type="dcterms:W3CDTF">2011-08-01T06:04:30Z</dcterms:modified>
  <cp:revision>1</cp:revision>
  <dc:title>Ecc Cryptography</dc:title>
</cp:coreProperties>
</file>