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300" r:id="rId5"/>
    <p:sldId id="301" r:id="rId6"/>
    <p:sldId id="302" r:id="rId7"/>
    <p:sldId id="303" r:id="rId8"/>
    <p:sldId id="304" r:id="rId9"/>
    <p:sldId id="305" r:id="rId10"/>
    <p:sldId id="297" r:id="rId11"/>
    <p:sldId id="298" r:id="rId12"/>
    <p:sldId id="299" r:id="rId13"/>
    <p:sldId id="306" r:id="rId14"/>
    <p:sldId id="308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3537" autoAdjust="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CF22C-5C8C-456F-BF92-146BEE86649F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BCCD4-AC94-426B-93E5-1C063AF8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8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79917" y="1600201"/>
            <a:ext cx="1201208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</p:grpSp>
      <p:sp>
        <p:nvSpPr>
          <p:cNvPr id="54887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0160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4887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667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F95608-824F-4EDE-AFD5-5B64A334D1C7}" type="datetime1">
              <a:rPr lang="en-US" smtClean="0"/>
              <a:t>4/20/2017</a:t>
            </a:fld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AC749-8A15-4127-A730-80AB5403AFDB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7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8" y="1"/>
            <a:ext cx="2603500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1"/>
            <a:ext cx="7609417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A68DD-EDDE-4CAB-8B40-8218AE9437EE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3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DF506-6DC1-4D8A-B717-3BA318358E4C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47BA7-169A-4208-BE31-EE18CC74EEC0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3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C55FA-5519-4E04-ABCC-30D56BFABEE4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0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AD3AA6-F67D-494D-A3BB-458A54AC1DF3}" type="datetime1">
              <a:rPr lang="en-US" smtClean="0"/>
              <a:t>4/20/2017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5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89E40-3F0C-47F7-913B-344EB184085C}" type="datetime1">
              <a:rPr lang="en-US" smtClean="0"/>
              <a:t>4/20/2017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9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CF444-C842-4CC0-9C5A-1CCBA9979BA9}" type="datetime1">
              <a:rPr lang="en-US" smtClean="0"/>
              <a:t>4/20/2017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097E8-DB9C-437F-AA9A-41FAECD2D934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7F70A-43F8-45A2-9CDC-D14424777A9B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2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08000" y="1066801"/>
            <a:ext cx="58420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16001" y="1066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609601" y="12192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103907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47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928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fld id="{090D96EC-7435-47CA-8EF9-34536C5ED596}" type="datetime1">
              <a:rPr lang="en-US" smtClean="0"/>
              <a:t>4/20/2017</a:t>
            </a:fld>
            <a:endParaRPr lang="en-US"/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60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547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#q=cars.xl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awgraphs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bostock.github.io/protovis/ex/car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6747" y="1187355"/>
            <a:ext cx="10028883" cy="1249634"/>
          </a:xfrm>
        </p:spPr>
        <p:txBody>
          <a:bodyPr/>
          <a:lstStyle/>
          <a:p>
            <a:pPr algn="ctr"/>
            <a:r>
              <a:rPr lang="en-US" sz="6000" dirty="0" smtClean="0"/>
              <a:t>Parallel Coordinate Plot using RAW Graphs</a:t>
            </a:r>
            <a:endParaRPr lang="en-US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06876" y="3412901"/>
            <a:ext cx="794862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" panose="020F0502020204030204" pitchFamily="34" charset="0"/>
              </a:rPr>
              <a:t>Presented by</a:t>
            </a:r>
          </a:p>
          <a:p>
            <a:pPr algn="ctr"/>
            <a:r>
              <a:rPr lang="en-US" sz="3200" b="1" dirty="0" smtClean="0">
                <a:latin typeface="Calibri" panose="020F0502020204030204" pitchFamily="34" charset="0"/>
              </a:rPr>
              <a:t>Sai Teja Mamidisetty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</a:rPr>
              <a:t>44-599 Introduction to Data Visualization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</a:rPr>
              <a:t>April </a:t>
            </a:r>
            <a:r>
              <a:rPr lang="en-US" sz="3200" b="1" dirty="0" smtClean="0">
                <a:latin typeface="Calibri" panose="020F0502020204030204" pitchFamily="34" charset="0"/>
              </a:rPr>
              <a:t>20</a:t>
            </a:r>
            <a:r>
              <a:rPr lang="en-US" sz="3200" b="1" dirty="0" smtClean="0">
                <a:latin typeface="Calibri" panose="020F0502020204030204" pitchFamily="34" charset="0"/>
              </a:rPr>
              <a:t>, </a:t>
            </a:r>
            <a:r>
              <a:rPr lang="en-US" sz="3200" b="1" dirty="0">
                <a:latin typeface="Calibri" panose="020F0502020204030204" pitchFamily="34" charset="0"/>
              </a:rPr>
              <a:t>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5265" y="417104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Dataset</a:t>
            </a:r>
            <a:endParaRPr lang="en-US" sz="4400" dirty="0">
              <a:solidFill>
                <a:schemeClr val="tx2"/>
              </a:solidFill>
              <a:latin typeface="+mj-lt"/>
              <a:ea typeface="MS PGothic" pitchFamily="34" charset="-128"/>
              <a:cs typeface="+mj-cs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049" y="1692929"/>
            <a:ext cx="5858693" cy="3600953"/>
          </a:xfrm>
        </p:spPr>
      </p:pic>
      <p:sp>
        <p:nvSpPr>
          <p:cNvPr id="3" name="TextBox 2"/>
          <p:cNvSpPr txBox="1"/>
          <p:nvPr/>
        </p:nvSpPr>
        <p:spPr>
          <a:xfrm>
            <a:off x="5505542" y="570535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Cars Dataset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70049" y="5334850"/>
            <a:ext cx="495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number of records for this dataset are 20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03038" y="5996143"/>
            <a:ext cx="408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https://www.google.com/#</a:t>
            </a:r>
            <a:r>
              <a:rPr lang="en-US" dirty="0" smtClean="0">
                <a:hlinkClick r:id="rId3"/>
              </a:rPr>
              <a:t>q=cars.xls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r>
              <a:rPr lang="en-US" dirty="0" smtClean="0"/>
              <a:t>To visualize the data on the Parallel Coordinate plot for 20 different vehicles according to their features and a comparison between them.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10390717" cy="1143000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70584" y="2967335"/>
            <a:ext cx="565084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Demonstration</a:t>
            </a:r>
            <a:endParaRPr lang="en-US" sz="6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10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&amp;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can be categorized and distinguished easily using the parallel coordinate plot.</a:t>
            </a:r>
          </a:p>
          <a:p>
            <a:pPr lvl="1"/>
            <a:r>
              <a:rPr lang="en-US" dirty="0" smtClean="0"/>
              <a:t>Large data with different attributes can be easily visualized.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/>
              <a:t>The color differentiation for data on the graph is unclear.</a:t>
            </a:r>
          </a:p>
          <a:p>
            <a:pPr lvl="1"/>
            <a:r>
              <a:rPr lang="en-US" dirty="0"/>
              <a:t>The data cannot be visible when we hover over the  graph when we use RAW tool.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choose the appropriate data for the charts.</a:t>
            </a:r>
          </a:p>
          <a:p>
            <a:r>
              <a:rPr lang="en-US" dirty="0" smtClean="0"/>
              <a:t>Learned about tools such as </a:t>
            </a:r>
            <a:r>
              <a:rPr lang="en-US" dirty="0" err="1" smtClean="0"/>
              <a:t>protovis</a:t>
            </a:r>
            <a:r>
              <a:rPr lang="en-US" dirty="0" smtClean="0"/>
              <a:t>, RAW and </a:t>
            </a:r>
            <a:r>
              <a:rPr lang="en-US" dirty="0" err="1" smtClean="0"/>
              <a:t>anychart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do the work without postponing.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7305" y="2967335"/>
            <a:ext cx="409740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6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77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RAW?</a:t>
            </a:r>
          </a:p>
          <a:p>
            <a:r>
              <a:rPr lang="en-US" dirty="0" smtClean="0"/>
              <a:t>What is Parallel Coordinate Plot Graph.</a:t>
            </a:r>
          </a:p>
          <a:p>
            <a:r>
              <a:rPr lang="en-US" dirty="0" smtClean="0"/>
              <a:t>How is it different from line graph?</a:t>
            </a:r>
          </a:p>
          <a:p>
            <a:r>
              <a:rPr lang="en-US" dirty="0" smtClean="0"/>
              <a:t>Example of </a:t>
            </a:r>
            <a:r>
              <a:rPr lang="en-US" dirty="0"/>
              <a:t>Parallel Coordinate Plot Graph</a:t>
            </a:r>
            <a:endParaRPr lang="en-US" dirty="0" smtClean="0"/>
          </a:p>
          <a:p>
            <a:r>
              <a:rPr lang="en-US" dirty="0" smtClean="0"/>
              <a:t>Dataset.</a:t>
            </a:r>
          </a:p>
          <a:p>
            <a:r>
              <a:rPr lang="en-US" dirty="0" smtClean="0"/>
              <a:t>Goals.</a:t>
            </a:r>
          </a:p>
          <a:p>
            <a:r>
              <a:rPr lang="en-US" dirty="0" smtClean="0"/>
              <a:t>Demonstration.</a:t>
            </a:r>
          </a:p>
          <a:p>
            <a:r>
              <a:rPr lang="en-US" dirty="0" smtClean="0"/>
              <a:t>Advantages and Disadvantages.</a:t>
            </a:r>
          </a:p>
          <a:p>
            <a:r>
              <a:rPr lang="en-US" dirty="0" smtClean="0"/>
              <a:t>Lessons Learnt.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is one of the online tool used to create various charts.</a:t>
            </a:r>
          </a:p>
          <a:p>
            <a:r>
              <a:rPr lang="en-US" dirty="0" smtClean="0"/>
              <a:t>It is built on D3.js</a:t>
            </a:r>
          </a:p>
          <a:p>
            <a:r>
              <a:rPr lang="en-US" dirty="0" smtClean="0"/>
              <a:t>The input data can be given in the form of </a:t>
            </a:r>
          </a:p>
          <a:p>
            <a:pPr lvl="1"/>
            <a:r>
              <a:rPr lang="en-US" dirty="0" smtClean="0"/>
              <a:t>.csv</a:t>
            </a:r>
          </a:p>
          <a:p>
            <a:pPr lvl="1"/>
            <a:r>
              <a:rPr lang="en-US" dirty="0" smtClean="0"/>
              <a:t>.excel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tsv</a:t>
            </a:r>
            <a:endParaRPr lang="en-US" dirty="0" smtClean="0"/>
          </a:p>
          <a:p>
            <a:pPr lvl="1"/>
            <a:r>
              <a:rPr lang="en-US" dirty="0" smtClean="0"/>
              <a:t>And we can also directly import the data.</a:t>
            </a:r>
            <a:endParaRPr lang="en-US" dirty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://rawgraphs.io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not stored anywhere, hence the data is safe.</a:t>
            </a:r>
          </a:p>
          <a:p>
            <a:r>
              <a:rPr lang="en-US" dirty="0" smtClean="0"/>
              <a:t>Confidential data can be processed.</a:t>
            </a:r>
          </a:p>
          <a:p>
            <a:r>
              <a:rPr lang="en-US" dirty="0" smtClean="0"/>
              <a:t>Its customizable.</a:t>
            </a:r>
          </a:p>
          <a:p>
            <a:pPr lvl="1"/>
            <a:r>
              <a:rPr lang="en-US" dirty="0" smtClean="0"/>
              <a:t>Source code can be changed according to your convenience.</a:t>
            </a:r>
          </a:p>
          <a:p>
            <a:pPr lvl="1"/>
            <a:r>
              <a:rPr lang="en-US" dirty="0" smtClean="0"/>
              <a:t>Custom layouts can be added and new layout can be designed from the existing layouts.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require registration.</a:t>
            </a:r>
          </a:p>
          <a:p>
            <a:r>
              <a:rPr lang="en-US" dirty="0" smtClean="0"/>
              <a:t>The attributes can be dragged and dropped to visualize the chart.</a:t>
            </a:r>
          </a:p>
          <a:p>
            <a:r>
              <a:rPr lang="en-US" dirty="0" smtClean="0"/>
              <a:t>Data can be imported easily.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can generated efficient charts for only small datasets.</a:t>
            </a:r>
          </a:p>
          <a:p>
            <a:r>
              <a:rPr lang="en-US" dirty="0" smtClean="0"/>
              <a:t>Charts generated using large number of data cannot be downloaded.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Coordinate Plot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arallel </a:t>
            </a:r>
            <a:r>
              <a:rPr lang="en-US" dirty="0"/>
              <a:t>coordinate plot </a:t>
            </a:r>
            <a:r>
              <a:rPr lang="en-US" dirty="0" smtClean="0"/>
              <a:t>is a graph which maps </a:t>
            </a:r>
            <a:r>
              <a:rPr lang="en-US" dirty="0"/>
              <a:t>each row in the data table as a </a:t>
            </a:r>
            <a:r>
              <a:rPr lang="en-US" dirty="0" smtClean="0"/>
              <a:t>line.</a:t>
            </a:r>
          </a:p>
          <a:p>
            <a:r>
              <a:rPr lang="en-US" dirty="0"/>
              <a:t>Each attribute of a row is represented by a point on the </a:t>
            </a:r>
            <a:r>
              <a:rPr lang="en-US" dirty="0" smtClean="0"/>
              <a:t>line.</a:t>
            </a:r>
          </a:p>
          <a:p>
            <a:r>
              <a:rPr lang="en-US" dirty="0" smtClean="0"/>
              <a:t>Each attribute is represented on an axis with different readings.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different from line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graph has only 2 axis. Only 2 attributes can be taken and represented in the graph.</a:t>
            </a:r>
          </a:p>
          <a:p>
            <a:r>
              <a:rPr lang="en-US" dirty="0" smtClean="0"/>
              <a:t>Parallel Coordinate plot graph can take more than 2 attributes as axis.</a:t>
            </a:r>
          </a:p>
          <a:p>
            <a:r>
              <a:rPr lang="en-US" dirty="0" smtClean="0"/>
              <a:t>5 to 10 attribute axis is recommended for better representation.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Parallel Coordinate Plot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87" y="1524000"/>
            <a:ext cx="6745838" cy="393751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78421" y="5585936"/>
            <a:ext cx="788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Parallel Coordinate Plot Graph.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9364" y="5955268"/>
            <a:ext cx="509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mbostock.github.io/protovis/ex/cars.html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9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 theme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va theme" id="{334B79DC-8270-41DB-91EE-D98468F8B664}" vid="{36197256-56A9-4466-AECB-DA69FBBCFE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theme</Template>
  <TotalTime>7137</TotalTime>
  <Words>485</Words>
  <Application>Microsoft Office PowerPoint</Application>
  <PresentationFormat>Widescreen</PresentationFormat>
  <Paragraphs>95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MS PGothic</vt:lpstr>
      <vt:lpstr>Calibri</vt:lpstr>
      <vt:lpstr>Tahoma</vt:lpstr>
      <vt:lpstr>Times New Roman</vt:lpstr>
      <vt:lpstr>Wingdings</vt:lpstr>
      <vt:lpstr>Java theme</vt:lpstr>
      <vt:lpstr>Parallel Coordinate Plot using RAW Graphs</vt:lpstr>
      <vt:lpstr>Outline</vt:lpstr>
      <vt:lpstr>What is RAW</vt:lpstr>
      <vt:lpstr>Features of RAW</vt:lpstr>
      <vt:lpstr>Advantages of RAW</vt:lpstr>
      <vt:lpstr>Disadvantages of RAW</vt:lpstr>
      <vt:lpstr>Parallel Coordinate Plot Graphs</vt:lpstr>
      <vt:lpstr>How is it different from line graph</vt:lpstr>
      <vt:lpstr>Example of Parallel Coordinate Plot</vt:lpstr>
      <vt:lpstr>PowerPoint Presentation</vt:lpstr>
      <vt:lpstr>Goal</vt:lpstr>
      <vt:lpstr>PowerPoint Presentation</vt:lpstr>
      <vt:lpstr>Advantages &amp; Disadvantages</vt:lpstr>
      <vt:lpstr>Lessons Learnt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Ramisetty,Tejesh Kumar</dc:creator>
  <cp:lastModifiedBy>Mamidisetty,Sai Teja</cp:lastModifiedBy>
  <cp:revision>98</cp:revision>
  <dcterms:created xsi:type="dcterms:W3CDTF">2015-10-19T05:39:56Z</dcterms:created>
  <dcterms:modified xsi:type="dcterms:W3CDTF">2017-04-20T12:19:43Z</dcterms:modified>
</cp:coreProperties>
</file>