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67" r:id="rId2"/>
    <p:sldId id="301" r:id="rId3"/>
    <p:sldId id="299" r:id="rId4"/>
    <p:sldId id="300" r:id="rId5"/>
    <p:sldId id="269" r:id="rId6"/>
    <p:sldId id="302" r:id="rId7"/>
    <p:sldId id="304" r:id="rId8"/>
    <p:sldId id="306" r:id="rId9"/>
    <p:sldId id="307" r:id="rId10"/>
    <p:sldId id="30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4" r:id="rId25"/>
    <p:sldId id="321" r:id="rId26"/>
    <p:sldId id="322" r:id="rId27"/>
    <p:sldId id="323" r:id="rId28"/>
    <p:sldId id="265" r:id="rId29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89110" autoAdjust="0"/>
  </p:normalViewPr>
  <p:slideViewPr>
    <p:cSldViewPr snapToObjects="1">
      <p:cViewPr varScale="1">
        <p:scale>
          <a:sx n="51" d="100"/>
          <a:sy n="51" d="100"/>
        </p:scale>
        <p:origin x="1008" y="126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F4E7E-4D78-284C-AF20-558F6A2EF24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6A51626-21F4-584C-A248-896CB8F591D8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Server-based Indoor Localization</a:t>
          </a:r>
        </a:p>
      </dgm:t>
    </dgm:pt>
    <dgm:pt modelId="{91F4DA14-B3A8-7D40-A6FB-4073D743DC90}" type="parTrans" cxnId="{C0E6C6EC-562C-864B-8CFE-1E9BCE33F98B}">
      <dgm:prSet/>
      <dgm:spPr/>
      <dgm:t>
        <a:bodyPr/>
        <a:lstStyle/>
        <a:p>
          <a:endParaRPr lang="en-US"/>
        </a:p>
      </dgm:t>
    </dgm:pt>
    <dgm:pt modelId="{781305AF-F6A0-2D47-9641-CBCF43F63E4D}" type="sibTrans" cxnId="{C0E6C6EC-562C-864B-8CFE-1E9BCE33F98B}">
      <dgm:prSet/>
      <dgm:spPr/>
      <dgm:t>
        <a:bodyPr/>
        <a:lstStyle/>
        <a:p>
          <a:endParaRPr lang="en-US"/>
        </a:p>
      </dgm:t>
    </dgm:pt>
    <dgm:pt modelId="{E7F18F6D-538C-C54C-8EA4-B0690046D5DA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Client-side Indoor</a:t>
          </a:r>
        </a:p>
        <a:p>
          <a:r>
            <a:rPr lang="en-US" dirty="0"/>
            <a:t>Localization</a:t>
          </a:r>
        </a:p>
      </dgm:t>
    </dgm:pt>
    <dgm:pt modelId="{5235AB6B-4993-0447-869D-3E26C2AFCB95}" type="parTrans" cxnId="{FBD620A6-E573-FE49-8EDB-0C688B249E53}">
      <dgm:prSet/>
      <dgm:spPr/>
      <dgm:t>
        <a:bodyPr/>
        <a:lstStyle/>
        <a:p>
          <a:endParaRPr lang="en-US"/>
        </a:p>
      </dgm:t>
    </dgm:pt>
    <dgm:pt modelId="{FF158AC7-FF05-1B46-8FE0-4AAAE10887DE}" type="sibTrans" cxnId="{FBD620A6-E573-FE49-8EDB-0C688B249E53}">
      <dgm:prSet/>
      <dgm:spPr/>
      <dgm:t>
        <a:bodyPr/>
        <a:lstStyle/>
        <a:p>
          <a:endParaRPr lang="en-US"/>
        </a:p>
      </dgm:t>
    </dgm:pt>
    <dgm:pt modelId="{A401BDB9-1048-4047-B946-DA80DC329EB6}" type="pres">
      <dgm:prSet presAssocID="{0BAF4E7E-4D78-284C-AF20-558F6A2EF241}" presName="Name0" presStyleCnt="0">
        <dgm:presLayoutVars>
          <dgm:dir/>
          <dgm:resizeHandles val="exact"/>
        </dgm:presLayoutVars>
      </dgm:prSet>
      <dgm:spPr/>
    </dgm:pt>
    <dgm:pt modelId="{01B4AC78-CE65-FE47-AAAE-3008065E9493}" type="pres">
      <dgm:prSet presAssocID="{16A51626-21F4-584C-A248-896CB8F591D8}" presName="node" presStyleLbl="node1" presStyleIdx="0" presStyleCnt="2">
        <dgm:presLayoutVars>
          <dgm:bulletEnabled val="1"/>
        </dgm:presLayoutVars>
      </dgm:prSet>
      <dgm:spPr/>
    </dgm:pt>
    <dgm:pt modelId="{494D2840-A8CE-F940-981E-E97BD212EF94}" type="pres">
      <dgm:prSet presAssocID="{781305AF-F6A0-2D47-9641-CBCF43F63E4D}" presName="sibTrans" presStyleLbl="sibTrans2D1" presStyleIdx="0" presStyleCnt="1" custLinFactNeighborX="29041" custLinFactNeighborY="2760"/>
      <dgm:spPr/>
    </dgm:pt>
    <dgm:pt modelId="{2FB9270B-4AF7-A241-8088-A5242D259053}" type="pres">
      <dgm:prSet presAssocID="{781305AF-F6A0-2D47-9641-CBCF43F63E4D}" presName="connectorText" presStyleLbl="sibTrans2D1" presStyleIdx="0" presStyleCnt="1"/>
      <dgm:spPr/>
    </dgm:pt>
    <dgm:pt modelId="{EB4324B0-8A4B-8441-909A-44958FD62889}" type="pres">
      <dgm:prSet presAssocID="{E7F18F6D-538C-C54C-8EA4-B0690046D5DA}" presName="node" presStyleLbl="node1" presStyleIdx="1" presStyleCnt="2">
        <dgm:presLayoutVars>
          <dgm:bulletEnabled val="1"/>
        </dgm:presLayoutVars>
      </dgm:prSet>
      <dgm:spPr/>
    </dgm:pt>
  </dgm:ptLst>
  <dgm:cxnLst>
    <dgm:cxn modelId="{8F6EBC04-A2F3-BE4F-AF7C-4E1F7BB12ED4}" type="presOf" srcId="{781305AF-F6A0-2D47-9641-CBCF43F63E4D}" destId="{494D2840-A8CE-F940-981E-E97BD212EF94}" srcOrd="0" destOrd="0" presId="urn:microsoft.com/office/officeart/2005/8/layout/process1"/>
    <dgm:cxn modelId="{3FAB5E06-52BB-E246-B1B2-6E766D452C14}" type="presOf" srcId="{781305AF-F6A0-2D47-9641-CBCF43F63E4D}" destId="{2FB9270B-4AF7-A241-8088-A5242D259053}" srcOrd="1" destOrd="0" presId="urn:microsoft.com/office/officeart/2005/8/layout/process1"/>
    <dgm:cxn modelId="{3331F12C-58F0-AD44-83B9-B16A7395EA50}" type="presOf" srcId="{E7F18F6D-538C-C54C-8EA4-B0690046D5DA}" destId="{EB4324B0-8A4B-8441-909A-44958FD62889}" srcOrd="0" destOrd="0" presId="urn:microsoft.com/office/officeart/2005/8/layout/process1"/>
    <dgm:cxn modelId="{428F125C-3AA5-124D-8B05-37FC08CA58D6}" type="presOf" srcId="{0BAF4E7E-4D78-284C-AF20-558F6A2EF241}" destId="{A401BDB9-1048-4047-B946-DA80DC329EB6}" srcOrd="0" destOrd="0" presId="urn:microsoft.com/office/officeart/2005/8/layout/process1"/>
    <dgm:cxn modelId="{FBD620A6-E573-FE49-8EDB-0C688B249E53}" srcId="{0BAF4E7E-4D78-284C-AF20-558F6A2EF241}" destId="{E7F18F6D-538C-C54C-8EA4-B0690046D5DA}" srcOrd="1" destOrd="0" parTransId="{5235AB6B-4993-0447-869D-3E26C2AFCB95}" sibTransId="{FF158AC7-FF05-1B46-8FE0-4AAAE10887DE}"/>
    <dgm:cxn modelId="{600B74C2-3186-F049-A3B8-540566CA6BED}" type="presOf" srcId="{16A51626-21F4-584C-A248-896CB8F591D8}" destId="{01B4AC78-CE65-FE47-AAAE-3008065E9493}" srcOrd="0" destOrd="0" presId="urn:microsoft.com/office/officeart/2005/8/layout/process1"/>
    <dgm:cxn modelId="{C0E6C6EC-562C-864B-8CFE-1E9BCE33F98B}" srcId="{0BAF4E7E-4D78-284C-AF20-558F6A2EF241}" destId="{16A51626-21F4-584C-A248-896CB8F591D8}" srcOrd="0" destOrd="0" parTransId="{91F4DA14-B3A8-7D40-A6FB-4073D743DC90}" sibTransId="{781305AF-F6A0-2D47-9641-CBCF43F63E4D}"/>
    <dgm:cxn modelId="{D966B0ED-5E09-2B41-B1B0-5651EF72B337}" type="presParOf" srcId="{A401BDB9-1048-4047-B946-DA80DC329EB6}" destId="{01B4AC78-CE65-FE47-AAAE-3008065E9493}" srcOrd="0" destOrd="0" presId="urn:microsoft.com/office/officeart/2005/8/layout/process1"/>
    <dgm:cxn modelId="{07C009A8-A83E-494E-AFE5-5FE1E0BEAE8E}" type="presParOf" srcId="{A401BDB9-1048-4047-B946-DA80DC329EB6}" destId="{494D2840-A8CE-F940-981E-E97BD212EF94}" srcOrd="1" destOrd="0" presId="urn:microsoft.com/office/officeart/2005/8/layout/process1"/>
    <dgm:cxn modelId="{CE558F4C-8957-484A-94D5-1981291DFF77}" type="presParOf" srcId="{494D2840-A8CE-F940-981E-E97BD212EF94}" destId="{2FB9270B-4AF7-A241-8088-A5242D259053}" srcOrd="0" destOrd="0" presId="urn:microsoft.com/office/officeart/2005/8/layout/process1"/>
    <dgm:cxn modelId="{47C7E5F3-64B9-8A40-AF62-3174459E37FC}" type="presParOf" srcId="{A401BDB9-1048-4047-B946-DA80DC329EB6}" destId="{EB4324B0-8A4B-8441-909A-44958FD62889}" srcOrd="2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F4E7E-4D78-284C-AF20-558F6A2EF24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6A51626-21F4-584C-A248-896CB8F591D8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Fingerprint</a:t>
          </a:r>
        </a:p>
      </dgm:t>
    </dgm:pt>
    <dgm:pt modelId="{91F4DA14-B3A8-7D40-A6FB-4073D743DC90}" type="parTrans" cxnId="{C0E6C6EC-562C-864B-8CFE-1E9BCE33F98B}">
      <dgm:prSet/>
      <dgm:spPr/>
      <dgm:t>
        <a:bodyPr/>
        <a:lstStyle/>
        <a:p>
          <a:endParaRPr lang="en-US"/>
        </a:p>
      </dgm:t>
    </dgm:pt>
    <dgm:pt modelId="{781305AF-F6A0-2D47-9641-CBCF43F63E4D}" type="sibTrans" cxnId="{C0E6C6EC-562C-864B-8CFE-1E9BCE33F98B}">
      <dgm:prSet/>
      <dgm:spPr/>
      <dgm:t>
        <a:bodyPr/>
        <a:lstStyle/>
        <a:p>
          <a:endParaRPr lang="en-US"/>
        </a:p>
      </dgm:t>
    </dgm:pt>
    <dgm:pt modelId="{E7F18F6D-538C-C54C-8EA4-B0690046D5DA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Model-based Indoor Localization</a:t>
          </a:r>
        </a:p>
      </dgm:t>
    </dgm:pt>
    <dgm:pt modelId="{5235AB6B-4993-0447-869D-3E26C2AFCB95}" type="parTrans" cxnId="{FBD620A6-E573-FE49-8EDB-0C688B249E53}">
      <dgm:prSet/>
      <dgm:spPr/>
      <dgm:t>
        <a:bodyPr/>
        <a:lstStyle/>
        <a:p>
          <a:endParaRPr lang="en-US"/>
        </a:p>
      </dgm:t>
    </dgm:pt>
    <dgm:pt modelId="{FF158AC7-FF05-1B46-8FE0-4AAAE10887DE}" type="sibTrans" cxnId="{FBD620A6-E573-FE49-8EDB-0C688B249E53}">
      <dgm:prSet/>
      <dgm:spPr/>
      <dgm:t>
        <a:bodyPr/>
        <a:lstStyle/>
        <a:p>
          <a:endParaRPr lang="en-US"/>
        </a:p>
      </dgm:t>
    </dgm:pt>
    <dgm:pt modelId="{A401BDB9-1048-4047-B946-DA80DC329EB6}" type="pres">
      <dgm:prSet presAssocID="{0BAF4E7E-4D78-284C-AF20-558F6A2EF241}" presName="Name0" presStyleCnt="0">
        <dgm:presLayoutVars>
          <dgm:dir/>
          <dgm:resizeHandles val="exact"/>
        </dgm:presLayoutVars>
      </dgm:prSet>
      <dgm:spPr/>
    </dgm:pt>
    <dgm:pt modelId="{01B4AC78-CE65-FE47-AAAE-3008065E9493}" type="pres">
      <dgm:prSet presAssocID="{16A51626-21F4-584C-A248-896CB8F591D8}" presName="node" presStyleLbl="node1" presStyleIdx="0" presStyleCnt="2">
        <dgm:presLayoutVars>
          <dgm:bulletEnabled val="1"/>
        </dgm:presLayoutVars>
      </dgm:prSet>
      <dgm:spPr/>
    </dgm:pt>
    <dgm:pt modelId="{494D2840-A8CE-F940-981E-E97BD212EF94}" type="pres">
      <dgm:prSet presAssocID="{781305AF-F6A0-2D47-9641-CBCF43F63E4D}" presName="sibTrans" presStyleLbl="sibTrans2D1" presStyleIdx="0" presStyleCnt="1" custLinFactNeighborX="29100"/>
      <dgm:spPr/>
    </dgm:pt>
    <dgm:pt modelId="{2FB9270B-4AF7-A241-8088-A5242D259053}" type="pres">
      <dgm:prSet presAssocID="{781305AF-F6A0-2D47-9641-CBCF43F63E4D}" presName="connectorText" presStyleLbl="sibTrans2D1" presStyleIdx="0" presStyleCnt="1"/>
      <dgm:spPr/>
    </dgm:pt>
    <dgm:pt modelId="{EB4324B0-8A4B-8441-909A-44958FD62889}" type="pres">
      <dgm:prSet presAssocID="{E7F18F6D-538C-C54C-8EA4-B0690046D5DA}" presName="node" presStyleLbl="node1" presStyleIdx="1" presStyleCnt="2">
        <dgm:presLayoutVars>
          <dgm:bulletEnabled val="1"/>
        </dgm:presLayoutVars>
      </dgm:prSet>
      <dgm:spPr/>
    </dgm:pt>
  </dgm:ptLst>
  <dgm:cxnLst>
    <dgm:cxn modelId="{8F6EBC04-A2F3-BE4F-AF7C-4E1F7BB12ED4}" type="presOf" srcId="{781305AF-F6A0-2D47-9641-CBCF43F63E4D}" destId="{494D2840-A8CE-F940-981E-E97BD212EF94}" srcOrd="0" destOrd="0" presId="urn:microsoft.com/office/officeart/2005/8/layout/process1"/>
    <dgm:cxn modelId="{3FAB5E06-52BB-E246-B1B2-6E766D452C14}" type="presOf" srcId="{781305AF-F6A0-2D47-9641-CBCF43F63E4D}" destId="{2FB9270B-4AF7-A241-8088-A5242D259053}" srcOrd="1" destOrd="0" presId="urn:microsoft.com/office/officeart/2005/8/layout/process1"/>
    <dgm:cxn modelId="{3331F12C-58F0-AD44-83B9-B16A7395EA50}" type="presOf" srcId="{E7F18F6D-538C-C54C-8EA4-B0690046D5DA}" destId="{EB4324B0-8A4B-8441-909A-44958FD62889}" srcOrd="0" destOrd="0" presId="urn:microsoft.com/office/officeart/2005/8/layout/process1"/>
    <dgm:cxn modelId="{428F125C-3AA5-124D-8B05-37FC08CA58D6}" type="presOf" srcId="{0BAF4E7E-4D78-284C-AF20-558F6A2EF241}" destId="{A401BDB9-1048-4047-B946-DA80DC329EB6}" srcOrd="0" destOrd="0" presId="urn:microsoft.com/office/officeart/2005/8/layout/process1"/>
    <dgm:cxn modelId="{FBD620A6-E573-FE49-8EDB-0C688B249E53}" srcId="{0BAF4E7E-4D78-284C-AF20-558F6A2EF241}" destId="{E7F18F6D-538C-C54C-8EA4-B0690046D5DA}" srcOrd="1" destOrd="0" parTransId="{5235AB6B-4993-0447-869D-3E26C2AFCB95}" sibTransId="{FF158AC7-FF05-1B46-8FE0-4AAAE10887DE}"/>
    <dgm:cxn modelId="{600B74C2-3186-F049-A3B8-540566CA6BED}" type="presOf" srcId="{16A51626-21F4-584C-A248-896CB8F591D8}" destId="{01B4AC78-CE65-FE47-AAAE-3008065E9493}" srcOrd="0" destOrd="0" presId="urn:microsoft.com/office/officeart/2005/8/layout/process1"/>
    <dgm:cxn modelId="{C0E6C6EC-562C-864B-8CFE-1E9BCE33F98B}" srcId="{0BAF4E7E-4D78-284C-AF20-558F6A2EF241}" destId="{16A51626-21F4-584C-A248-896CB8F591D8}" srcOrd="0" destOrd="0" parTransId="{91F4DA14-B3A8-7D40-A6FB-4073D743DC90}" sibTransId="{781305AF-F6A0-2D47-9641-CBCF43F63E4D}"/>
    <dgm:cxn modelId="{D966B0ED-5E09-2B41-B1B0-5651EF72B337}" type="presParOf" srcId="{A401BDB9-1048-4047-B946-DA80DC329EB6}" destId="{01B4AC78-CE65-FE47-AAAE-3008065E9493}" srcOrd="0" destOrd="0" presId="urn:microsoft.com/office/officeart/2005/8/layout/process1"/>
    <dgm:cxn modelId="{07C009A8-A83E-494E-AFE5-5FE1E0BEAE8E}" type="presParOf" srcId="{A401BDB9-1048-4047-B946-DA80DC329EB6}" destId="{494D2840-A8CE-F940-981E-E97BD212EF94}" srcOrd="1" destOrd="0" presId="urn:microsoft.com/office/officeart/2005/8/layout/process1"/>
    <dgm:cxn modelId="{CE558F4C-8957-484A-94D5-1981291DFF77}" type="presParOf" srcId="{494D2840-A8CE-F940-981E-E97BD212EF94}" destId="{2FB9270B-4AF7-A241-8088-A5242D259053}" srcOrd="0" destOrd="0" presId="urn:microsoft.com/office/officeart/2005/8/layout/process1"/>
    <dgm:cxn modelId="{47C7E5F3-64B9-8A40-AF62-3174459E37FC}" type="presParOf" srcId="{A401BDB9-1048-4047-B946-DA80DC329EB6}" destId="{EB4324B0-8A4B-8441-909A-44958FD62889}" srcOrd="2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F4E7E-4D78-284C-AF20-558F6A2EF24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6A51626-21F4-584C-A248-896CB8F591D8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Server-based indoor localization</a:t>
          </a:r>
        </a:p>
      </dgm:t>
    </dgm:pt>
    <dgm:pt modelId="{91F4DA14-B3A8-7D40-A6FB-4073D743DC90}" type="parTrans" cxnId="{C0E6C6EC-562C-864B-8CFE-1E9BCE33F98B}">
      <dgm:prSet/>
      <dgm:spPr/>
      <dgm:t>
        <a:bodyPr/>
        <a:lstStyle/>
        <a:p>
          <a:endParaRPr lang="en-US"/>
        </a:p>
      </dgm:t>
    </dgm:pt>
    <dgm:pt modelId="{781305AF-F6A0-2D47-9641-CBCF43F63E4D}" type="sibTrans" cxnId="{C0E6C6EC-562C-864B-8CFE-1E9BCE33F98B}">
      <dgm:prSet/>
      <dgm:spPr/>
      <dgm:t>
        <a:bodyPr/>
        <a:lstStyle/>
        <a:p>
          <a:endParaRPr lang="en-US"/>
        </a:p>
      </dgm:t>
    </dgm:pt>
    <dgm:pt modelId="{B74088EA-B188-7C41-A78E-F3D7BF30B3D1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Inaccuracy</a:t>
          </a:r>
        </a:p>
      </dgm:t>
    </dgm:pt>
    <dgm:pt modelId="{9BB388AE-A2FF-D744-9D81-B830D9094FE8}" type="parTrans" cxnId="{24A63921-1BED-EB44-9FB0-459EBBE37E57}">
      <dgm:prSet/>
      <dgm:spPr/>
      <dgm:t>
        <a:bodyPr/>
        <a:lstStyle/>
        <a:p>
          <a:endParaRPr lang="en-US"/>
        </a:p>
      </dgm:t>
    </dgm:pt>
    <dgm:pt modelId="{4E7BEA92-4194-2F49-BBEC-11D3849E5F2D}" type="sibTrans" cxnId="{24A63921-1BED-EB44-9FB0-459EBBE37E57}">
      <dgm:prSet/>
      <dgm:spPr/>
      <dgm:t>
        <a:bodyPr/>
        <a:lstStyle/>
        <a:p>
          <a:endParaRPr lang="en-US"/>
        </a:p>
      </dgm:t>
    </dgm:pt>
    <dgm:pt modelId="{E7F18F6D-538C-C54C-8EA4-B0690046D5DA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Unrealistic paths</a:t>
          </a:r>
        </a:p>
      </dgm:t>
    </dgm:pt>
    <dgm:pt modelId="{5235AB6B-4993-0447-869D-3E26C2AFCB95}" type="parTrans" cxnId="{FBD620A6-E573-FE49-8EDB-0C688B249E53}">
      <dgm:prSet/>
      <dgm:spPr/>
      <dgm:t>
        <a:bodyPr/>
        <a:lstStyle/>
        <a:p>
          <a:endParaRPr lang="en-US"/>
        </a:p>
      </dgm:t>
    </dgm:pt>
    <dgm:pt modelId="{FF158AC7-FF05-1B46-8FE0-4AAAE10887DE}" type="sibTrans" cxnId="{FBD620A6-E573-FE49-8EDB-0C688B249E53}">
      <dgm:prSet/>
      <dgm:spPr/>
      <dgm:t>
        <a:bodyPr/>
        <a:lstStyle/>
        <a:p>
          <a:endParaRPr lang="en-US"/>
        </a:p>
      </dgm:t>
    </dgm:pt>
    <dgm:pt modelId="{A401BDB9-1048-4047-B946-DA80DC329EB6}" type="pres">
      <dgm:prSet presAssocID="{0BAF4E7E-4D78-284C-AF20-558F6A2EF241}" presName="Name0" presStyleCnt="0">
        <dgm:presLayoutVars>
          <dgm:dir/>
          <dgm:resizeHandles val="exact"/>
        </dgm:presLayoutVars>
      </dgm:prSet>
      <dgm:spPr/>
    </dgm:pt>
    <dgm:pt modelId="{01B4AC78-CE65-FE47-AAAE-3008065E9493}" type="pres">
      <dgm:prSet presAssocID="{16A51626-21F4-584C-A248-896CB8F591D8}" presName="node" presStyleLbl="node1" presStyleIdx="0" presStyleCnt="3">
        <dgm:presLayoutVars>
          <dgm:bulletEnabled val="1"/>
        </dgm:presLayoutVars>
      </dgm:prSet>
      <dgm:spPr/>
    </dgm:pt>
    <dgm:pt modelId="{494D2840-A8CE-F940-981E-E97BD212EF94}" type="pres">
      <dgm:prSet presAssocID="{781305AF-F6A0-2D47-9641-CBCF43F63E4D}" presName="sibTrans" presStyleLbl="sibTrans2D1" presStyleIdx="0" presStyleCnt="2"/>
      <dgm:spPr/>
    </dgm:pt>
    <dgm:pt modelId="{2FB9270B-4AF7-A241-8088-A5242D259053}" type="pres">
      <dgm:prSet presAssocID="{781305AF-F6A0-2D47-9641-CBCF43F63E4D}" presName="connectorText" presStyleLbl="sibTrans2D1" presStyleIdx="0" presStyleCnt="2"/>
      <dgm:spPr/>
    </dgm:pt>
    <dgm:pt modelId="{E9B14FC5-9AC4-9C4D-9C8A-F16F857F872F}" type="pres">
      <dgm:prSet presAssocID="{B74088EA-B188-7C41-A78E-F3D7BF30B3D1}" presName="node" presStyleLbl="node1" presStyleIdx="1" presStyleCnt="3">
        <dgm:presLayoutVars>
          <dgm:bulletEnabled val="1"/>
        </dgm:presLayoutVars>
      </dgm:prSet>
      <dgm:spPr/>
    </dgm:pt>
    <dgm:pt modelId="{67812D54-B253-8C43-A8DA-C410A0103AA4}" type="pres">
      <dgm:prSet presAssocID="{4E7BEA92-4194-2F49-BBEC-11D3849E5F2D}" presName="sibTrans" presStyleLbl="sibTrans2D1" presStyleIdx="1" presStyleCnt="2"/>
      <dgm:spPr/>
    </dgm:pt>
    <dgm:pt modelId="{5A5EAE56-876B-9646-B314-8BEA3C12CB4E}" type="pres">
      <dgm:prSet presAssocID="{4E7BEA92-4194-2F49-BBEC-11D3849E5F2D}" presName="connectorText" presStyleLbl="sibTrans2D1" presStyleIdx="1" presStyleCnt="2"/>
      <dgm:spPr/>
    </dgm:pt>
    <dgm:pt modelId="{EB4324B0-8A4B-8441-909A-44958FD62889}" type="pres">
      <dgm:prSet presAssocID="{E7F18F6D-538C-C54C-8EA4-B0690046D5DA}" presName="node" presStyleLbl="node1" presStyleIdx="2" presStyleCnt="3">
        <dgm:presLayoutVars>
          <dgm:bulletEnabled val="1"/>
        </dgm:presLayoutVars>
      </dgm:prSet>
      <dgm:spPr/>
    </dgm:pt>
  </dgm:ptLst>
  <dgm:cxnLst>
    <dgm:cxn modelId="{8F6EBC04-A2F3-BE4F-AF7C-4E1F7BB12ED4}" type="presOf" srcId="{781305AF-F6A0-2D47-9641-CBCF43F63E4D}" destId="{494D2840-A8CE-F940-981E-E97BD212EF94}" srcOrd="0" destOrd="0" presId="urn:microsoft.com/office/officeart/2005/8/layout/process1"/>
    <dgm:cxn modelId="{3FAB5E06-52BB-E246-B1B2-6E766D452C14}" type="presOf" srcId="{781305AF-F6A0-2D47-9641-CBCF43F63E4D}" destId="{2FB9270B-4AF7-A241-8088-A5242D259053}" srcOrd="1" destOrd="0" presId="urn:microsoft.com/office/officeart/2005/8/layout/process1"/>
    <dgm:cxn modelId="{24A63921-1BED-EB44-9FB0-459EBBE37E57}" srcId="{0BAF4E7E-4D78-284C-AF20-558F6A2EF241}" destId="{B74088EA-B188-7C41-A78E-F3D7BF30B3D1}" srcOrd="1" destOrd="0" parTransId="{9BB388AE-A2FF-D744-9D81-B830D9094FE8}" sibTransId="{4E7BEA92-4194-2F49-BBEC-11D3849E5F2D}"/>
    <dgm:cxn modelId="{3331F12C-58F0-AD44-83B9-B16A7395EA50}" type="presOf" srcId="{E7F18F6D-538C-C54C-8EA4-B0690046D5DA}" destId="{EB4324B0-8A4B-8441-909A-44958FD62889}" srcOrd="0" destOrd="0" presId="urn:microsoft.com/office/officeart/2005/8/layout/process1"/>
    <dgm:cxn modelId="{428F125C-3AA5-124D-8B05-37FC08CA58D6}" type="presOf" srcId="{0BAF4E7E-4D78-284C-AF20-558F6A2EF241}" destId="{A401BDB9-1048-4047-B946-DA80DC329EB6}" srcOrd="0" destOrd="0" presId="urn:microsoft.com/office/officeart/2005/8/layout/process1"/>
    <dgm:cxn modelId="{D07F314E-6217-184F-AB99-367F99D01CE2}" type="presOf" srcId="{4E7BEA92-4194-2F49-BBEC-11D3849E5F2D}" destId="{67812D54-B253-8C43-A8DA-C410A0103AA4}" srcOrd="0" destOrd="0" presId="urn:microsoft.com/office/officeart/2005/8/layout/process1"/>
    <dgm:cxn modelId="{6C133986-D536-4544-A6B5-6C45A75DC746}" type="presOf" srcId="{B74088EA-B188-7C41-A78E-F3D7BF30B3D1}" destId="{E9B14FC5-9AC4-9C4D-9C8A-F16F857F872F}" srcOrd="0" destOrd="0" presId="urn:microsoft.com/office/officeart/2005/8/layout/process1"/>
    <dgm:cxn modelId="{FBD620A6-E573-FE49-8EDB-0C688B249E53}" srcId="{0BAF4E7E-4D78-284C-AF20-558F6A2EF241}" destId="{E7F18F6D-538C-C54C-8EA4-B0690046D5DA}" srcOrd="2" destOrd="0" parTransId="{5235AB6B-4993-0447-869D-3E26C2AFCB95}" sibTransId="{FF158AC7-FF05-1B46-8FE0-4AAAE10887DE}"/>
    <dgm:cxn modelId="{600B74C2-3186-F049-A3B8-540566CA6BED}" type="presOf" srcId="{16A51626-21F4-584C-A248-896CB8F591D8}" destId="{01B4AC78-CE65-FE47-AAAE-3008065E9493}" srcOrd="0" destOrd="0" presId="urn:microsoft.com/office/officeart/2005/8/layout/process1"/>
    <dgm:cxn modelId="{1FCE45DB-E51C-1C4D-95B1-81B91EBC9DDD}" type="presOf" srcId="{4E7BEA92-4194-2F49-BBEC-11D3849E5F2D}" destId="{5A5EAE56-876B-9646-B314-8BEA3C12CB4E}" srcOrd="1" destOrd="0" presId="urn:microsoft.com/office/officeart/2005/8/layout/process1"/>
    <dgm:cxn modelId="{C0E6C6EC-562C-864B-8CFE-1E9BCE33F98B}" srcId="{0BAF4E7E-4D78-284C-AF20-558F6A2EF241}" destId="{16A51626-21F4-584C-A248-896CB8F591D8}" srcOrd="0" destOrd="0" parTransId="{91F4DA14-B3A8-7D40-A6FB-4073D743DC90}" sibTransId="{781305AF-F6A0-2D47-9641-CBCF43F63E4D}"/>
    <dgm:cxn modelId="{D966B0ED-5E09-2B41-B1B0-5651EF72B337}" type="presParOf" srcId="{A401BDB9-1048-4047-B946-DA80DC329EB6}" destId="{01B4AC78-CE65-FE47-AAAE-3008065E9493}" srcOrd="0" destOrd="0" presId="urn:microsoft.com/office/officeart/2005/8/layout/process1"/>
    <dgm:cxn modelId="{07C009A8-A83E-494E-AFE5-5FE1E0BEAE8E}" type="presParOf" srcId="{A401BDB9-1048-4047-B946-DA80DC329EB6}" destId="{494D2840-A8CE-F940-981E-E97BD212EF94}" srcOrd="1" destOrd="0" presId="urn:microsoft.com/office/officeart/2005/8/layout/process1"/>
    <dgm:cxn modelId="{CE558F4C-8957-484A-94D5-1981291DFF77}" type="presParOf" srcId="{494D2840-A8CE-F940-981E-E97BD212EF94}" destId="{2FB9270B-4AF7-A241-8088-A5242D259053}" srcOrd="0" destOrd="0" presId="urn:microsoft.com/office/officeart/2005/8/layout/process1"/>
    <dgm:cxn modelId="{420472B3-FAC3-C04B-9151-26EDA8C97579}" type="presParOf" srcId="{A401BDB9-1048-4047-B946-DA80DC329EB6}" destId="{E9B14FC5-9AC4-9C4D-9C8A-F16F857F872F}" srcOrd="2" destOrd="0" presId="urn:microsoft.com/office/officeart/2005/8/layout/process1"/>
    <dgm:cxn modelId="{8B353A81-F507-BA43-AD33-47B9FE418FFF}" type="presParOf" srcId="{A401BDB9-1048-4047-B946-DA80DC329EB6}" destId="{67812D54-B253-8C43-A8DA-C410A0103AA4}" srcOrd="3" destOrd="0" presId="urn:microsoft.com/office/officeart/2005/8/layout/process1"/>
    <dgm:cxn modelId="{C4DEFFE6-EF22-3842-9BBB-258AEEC5EDE6}" type="presParOf" srcId="{67812D54-B253-8C43-A8DA-C410A0103AA4}" destId="{5A5EAE56-876B-9646-B314-8BEA3C12CB4E}" srcOrd="0" destOrd="0" presId="urn:microsoft.com/office/officeart/2005/8/layout/process1"/>
    <dgm:cxn modelId="{47C7E5F3-64B9-8A40-AF62-3174459E37FC}" type="presParOf" srcId="{A401BDB9-1048-4047-B946-DA80DC329EB6}" destId="{EB4324B0-8A4B-8441-909A-44958FD62889}" srcOrd="4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AC78-CE65-FE47-AAAE-3008065E9493}">
      <dsp:nvSpPr>
        <dsp:cNvPr id="0" name=""/>
        <dsp:cNvSpPr/>
      </dsp:nvSpPr>
      <dsp:spPr>
        <a:xfrm>
          <a:off x="2346" y="0"/>
          <a:ext cx="5003791" cy="2706398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Server-based Indoor Localization</a:t>
          </a:r>
        </a:p>
      </dsp:txBody>
      <dsp:txXfrm>
        <a:off x="81614" y="79268"/>
        <a:ext cx="4845255" cy="2547862"/>
      </dsp:txXfrm>
    </dsp:sp>
    <dsp:sp modelId="{494D2840-A8CE-F940-981E-E97BD212EF94}">
      <dsp:nvSpPr>
        <dsp:cNvPr id="0" name=""/>
        <dsp:cNvSpPr/>
      </dsp:nvSpPr>
      <dsp:spPr>
        <a:xfrm>
          <a:off x="5814584" y="766978"/>
          <a:ext cx="1060803" cy="12409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5814584" y="1015166"/>
        <a:ext cx="742562" cy="744564"/>
      </dsp:txXfrm>
    </dsp:sp>
    <dsp:sp modelId="{EB4324B0-8A4B-8441-909A-44958FD62889}">
      <dsp:nvSpPr>
        <dsp:cNvPr id="0" name=""/>
        <dsp:cNvSpPr/>
      </dsp:nvSpPr>
      <dsp:spPr>
        <a:xfrm>
          <a:off x="7007654" y="0"/>
          <a:ext cx="5003791" cy="2706398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Client-side Indoor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Localization</a:t>
          </a:r>
        </a:p>
      </dsp:txBody>
      <dsp:txXfrm>
        <a:off x="7086922" y="79268"/>
        <a:ext cx="4845255" cy="2547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AC78-CE65-FE47-AAAE-3008065E9493}">
      <dsp:nvSpPr>
        <dsp:cNvPr id="0" name=""/>
        <dsp:cNvSpPr/>
      </dsp:nvSpPr>
      <dsp:spPr>
        <a:xfrm>
          <a:off x="2346" y="0"/>
          <a:ext cx="5003791" cy="2706398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Fingerprint</a:t>
          </a:r>
        </a:p>
      </dsp:txBody>
      <dsp:txXfrm>
        <a:off x="81614" y="79268"/>
        <a:ext cx="4845255" cy="2547862"/>
      </dsp:txXfrm>
    </dsp:sp>
    <dsp:sp modelId="{494D2840-A8CE-F940-981E-E97BD212EF94}">
      <dsp:nvSpPr>
        <dsp:cNvPr id="0" name=""/>
        <dsp:cNvSpPr/>
      </dsp:nvSpPr>
      <dsp:spPr>
        <a:xfrm>
          <a:off x="5815210" y="732728"/>
          <a:ext cx="1060803" cy="12409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5815210" y="980916"/>
        <a:ext cx="742562" cy="744564"/>
      </dsp:txXfrm>
    </dsp:sp>
    <dsp:sp modelId="{EB4324B0-8A4B-8441-909A-44958FD62889}">
      <dsp:nvSpPr>
        <dsp:cNvPr id="0" name=""/>
        <dsp:cNvSpPr/>
      </dsp:nvSpPr>
      <dsp:spPr>
        <a:xfrm>
          <a:off x="7007654" y="0"/>
          <a:ext cx="5003791" cy="2706398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Model-based Indoor Localization</a:t>
          </a:r>
        </a:p>
      </dsp:txBody>
      <dsp:txXfrm>
        <a:off x="7086922" y="79268"/>
        <a:ext cx="4845255" cy="2547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AC78-CE65-FE47-AAAE-3008065E9493}">
      <dsp:nvSpPr>
        <dsp:cNvPr id="0" name=""/>
        <dsp:cNvSpPr/>
      </dsp:nvSpPr>
      <dsp:spPr>
        <a:xfrm>
          <a:off x="10558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Server-based indoor localization</a:t>
          </a:r>
        </a:p>
      </dsp:txBody>
      <dsp:txXfrm>
        <a:off x="66019" y="461869"/>
        <a:ext cx="3045044" cy="1782658"/>
      </dsp:txXfrm>
    </dsp:sp>
    <dsp:sp modelId="{494D2840-A8CE-F940-981E-E97BD212EF94}">
      <dsp:nvSpPr>
        <dsp:cNvPr id="0" name=""/>
        <dsp:cNvSpPr/>
      </dsp:nvSpPr>
      <dsp:spPr>
        <a:xfrm>
          <a:off x="3482122" y="961859"/>
          <a:ext cx="669064" cy="7826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482122" y="1118395"/>
        <a:ext cx="468345" cy="469607"/>
      </dsp:txXfrm>
    </dsp:sp>
    <dsp:sp modelId="{E9B14FC5-9AC4-9C4D-9C8A-F16F857F872F}">
      <dsp:nvSpPr>
        <dsp:cNvPr id="0" name=""/>
        <dsp:cNvSpPr/>
      </dsp:nvSpPr>
      <dsp:spPr>
        <a:xfrm>
          <a:off x="4428912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Inaccuracy</a:t>
          </a:r>
        </a:p>
      </dsp:txBody>
      <dsp:txXfrm>
        <a:off x="4484373" y="461869"/>
        <a:ext cx="3045044" cy="1782658"/>
      </dsp:txXfrm>
    </dsp:sp>
    <dsp:sp modelId="{67812D54-B253-8C43-A8DA-C410A0103AA4}">
      <dsp:nvSpPr>
        <dsp:cNvPr id="0" name=""/>
        <dsp:cNvSpPr/>
      </dsp:nvSpPr>
      <dsp:spPr>
        <a:xfrm>
          <a:off x="7900476" y="961859"/>
          <a:ext cx="669064" cy="7826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900476" y="1118395"/>
        <a:ext cx="468345" cy="469607"/>
      </dsp:txXfrm>
    </dsp:sp>
    <dsp:sp modelId="{EB4324B0-8A4B-8441-909A-44958FD62889}">
      <dsp:nvSpPr>
        <dsp:cNvPr id="0" name=""/>
        <dsp:cNvSpPr/>
      </dsp:nvSpPr>
      <dsp:spPr>
        <a:xfrm>
          <a:off x="8847266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Unrealistic paths</a:t>
          </a:r>
        </a:p>
      </dsp:txBody>
      <dsp:txXfrm>
        <a:off x="8902727" y="461869"/>
        <a:ext cx="3045044" cy="1782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4CC-DED2-5749-A879-ADD5732EEDF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16E-689F-EC42-9820-B527B222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이부분</a:t>
            </a:r>
            <a:r>
              <a:rPr lang="ko-KR" altLang="en-US" dirty="0"/>
              <a:t> 수정 여러 개 </a:t>
            </a:r>
            <a:r>
              <a:rPr lang="ko-KR" altLang="en-US" dirty="0" err="1"/>
              <a:t>존재하는식으로</a:t>
            </a:r>
            <a:endParaRPr lang="en-US" altLang="ko-KR" dirty="0"/>
          </a:p>
          <a:p>
            <a:r>
              <a:rPr lang="ko-KR" altLang="en-US" dirty="0"/>
              <a:t>이거만 존재한다는 </a:t>
            </a:r>
            <a:r>
              <a:rPr lang="ko-KR" altLang="en-US" dirty="0" err="1"/>
              <a:t>느낌받을수있음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실험에서는 </a:t>
            </a:r>
            <a:r>
              <a:rPr lang="en-US" altLang="ko-KR" dirty="0"/>
              <a:t>15</a:t>
            </a:r>
            <a:r>
              <a:rPr lang="ko-KR" altLang="en-US" dirty="0"/>
              <a:t>초간격으로 패킷을 보냈고 </a:t>
            </a:r>
            <a:r>
              <a:rPr lang="ko-KR" altLang="en-US" dirty="0" err="1"/>
              <a:t>패킷캡쳐링으로</a:t>
            </a:r>
            <a:r>
              <a:rPr lang="ko-KR" altLang="en-US" dirty="0"/>
              <a:t> 프레임별 </a:t>
            </a:r>
            <a:r>
              <a:rPr lang="en-US" altLang="ko-KR" dirty="0"/>
              <a:t>RSSI </a:t>
            </a:r>
            <a:r>
              <a:rPr lang="ko-KR" altLang="en-US" dirty="0"/>
              <a:t>신호를 기록하였다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실험은 </a:t>
            </a:r>
            <a:r>
              <a:rPr lang="en-US" altLang="ko-KR" dirty="0"/>
              <a:t>6</a:t>
            </a:r>
            <a:r>
              <a:rPr lang="ko-KR" altLang="en-US" dirty="0"/>
              <a:t>시간동안 신호강도에 따른 스캐닝을 관찰하였는데 스캐닝에는 </a:t>
            </a:r>
            <a:r>
              <a:rPr lang="en-US" altLang="ko-KR" dirty="0"/>
              <a:t>5ghz</a:t>
            </a:r>
            <a:r>
              <a:rPr lang="ko-KR" altLang="en-US" dirty="0"/>
              <a:t>가 덜 선호되는 경향이 있었음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scanning frequency</a:t>
            </a:r>
            <a:r>
              <a:rPr lang="ko-KR" altLang="en-US" dirty="0"/>
              <a:t>가 클수록 </a:t>
            </a:r>
            <a:r>
              <a:rPr lang="en-US" altLang="ko-KR" dirty="0"/>
              <a:t>cardinality mismatch</a:t>
            </a:r>
            <a:r>
              <a:rPr lang="ko-KR" altLang="en-US" dirty="0"/>
              <a:t>경향이 줄어들었고 연결의 질이 </a:t>
            </a:r>
            <a:r>
              <a:rPr lang="ko-KR" altLang="en-US" dirty="0" err="1"/>
              <a:t>안좋을수록</a:t>
            </a:r>
            <a:r>
              <a:rPr lang="ko-KR" altLang="en-US" dirty="0"/>
              <a:t> 자주 </a:t>
            </a:r>
            <a:r>
              <a:rPr lang="en-US" altLang="ko-KR" dirty="0" err="1"/>
              <a:t>scannin</a:t>
            </a:r>
            <a:r>
              <a:rPr lang="ko-KR" altLang="en-US" dirty="0"/>
              <a:t>을 하였는데 </a:t>
            </a:r>
            <a:r>
              <a:rPr lang="en-US" altLang="ko-KR" dirty="0"/>
              <a:t>5ghz</a:t>
            </a:r>
            <a:r>
              <a:rPr lang="ko-KR" altLang="en-US" dirty="0"/>
              <a:t>에서 스캐닝횟수가 적은 이유는 </a:t>
            </a:r>
            <a:r>
              <a:rPr lang="en-US" altLang="ko-KR" dirty="0"/>
              <a:t>5ghz </a:t>
            </a:r>
            <a:r>
              <a:rPr lang="ko-KR" altLang="en-US" dirty="0"/>
              <a:t>밴드에서 간섭이 더 적기때문에 연결의 질이 </a:t>
            </a:r>
            <a:r>
              <a:rPr lang="en-US" altLang="ko-KR" dirty="0"/>
              <a:t>2.4ghz </a:t>
            </a:r>
            <a:r>
              <a:rPr lang="ko-KR" altLang="en-US" dirty="0"/>
              <a:t>밴드보다 좋게 되고 따라서 스캐닝횟수가 </a:t>
            </a:r>
            <a:r>
              <a:rPr lang="en-US" altLang="ko-KR" dirty="0"/>
              <a:t>2.4ghz</a:t>
            </a:r>
            <a:r>
              <a:rPr lang="ko-KR" altLang="en-US" dirty="0"/>
              <a:t>보다 적게 나타남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이거 </a:t>
            </a:r>
            <a:r>
              <a:rPr lang="ko-KR" altLang="en-US" dirty="0" err="1"/>
              <a:t>논스캐닝이</a:t>
            </a:r>
            <a:r>
              <a:rPr lang="ko-KR" altLang="en-US" dirty="0"/>
              <a:t> 두개의 층으로 </a:t>
            </a:r>
            <a:r>
              <a:rPr lang="ko-KR" altLang="en-US" dirty="0" err="1"/>
              <a:t>나눠지는거는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이거 이유 </a:t>
            </a:r>
            <a:r>
              <a:rPr lang="ko-KR" altLang="en-US" dirty="0" err="1"/>
              <a:t>꼭나옴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클로즈투랑</a:t>
            </a:r>
            <a:r>
              <a:rPr lang="ko-KR" altLang="en-US" dirty="0"/>
              <a:t> </a:t>
            </a:r>
            <a:r>
              <a:rPr lang="ko-KR" altLang="en-US" dirty="0" err="1"/>
              <a:t>파프롬이랑</a:t>
            </a:r>
            <a:r>
              <a:rPr lang="ko-KR" altLang="en-US" dirty="0"/>
              <a:t> 실험을 </a:t>
            </a:r>
            <a:r>
              <a:rPr lang="ko-KR" altLang="en-US" dirty="0" err="1"/>
              <a:t>설명할때</a:t>
            </a:r>
            <a:r>
              <a:rPr lang="ko-KR" altLang="en-US" dirty="0"/>
              <a:t> </a:t>
            </a:r>
            <a:r>
              <a:rPr lang="en-US" altLang="ko-KR" dirty="0"/>
              <a:t>ap</a:t>
            </a:r>
            <a:r>
              <a:rPr lang="ko-KR" altLang="en-US" dirty="0"/>
              <a:t>에 </a:t>
            </a:r>
            <a:r>
              <a:rPr lang="ko-KR" altLang="en-US" dirty="0" err="1"/>
              <a:t>까까워지는게아닌</a:t>
            </a:r>
            <a:r>
              <a:rPr lang="ko-KR" altLang="en-US" dirty="0"/>
              <a:t> 가까이에서 서서 </a:t>
            </a:r>
            <a:r>
              <a:rPr lang="ko-KR" altLang="en-US" dirty="0" err="1"/>
              <a:t>측정한거라는</a:t>
            </a:r>
            <a:r>
              <a:rPr lang="ko-KR" altLang="en-US" dirty="0"/>
              <a:t> 설명이 필요함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이부분</a:t>
            </a:r>
            <a:r>
              <a:rPr lang="ko-KR" altLang="en-US" dirty="0"/>
              <a:t> </a:t>
            </a:r>
            <a:r>
              <a:rPr lang="ko-KR" altLang="en-US" dirty="0" err="1"/>
              <a:t>설명을할때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초에서 </a:t>
            </a:r>
            <a:r>
              <a:rPr lang="en-US" altLang="ko-KR" dirty="0"/>
              <a:t>1500</a:t>
            </a:r>
            <a:r>
              <a:rPr lang="ko-KR" altLang="en-US" dirty="0"/>
              <a:t>초 사이에 값이 </a:t>
            </a:r>
            <a:r>
              <a:rPr lang="ko-KR" altLang="en-US" dirty="0" err="1"/>
              <a:t>왜없음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사실 </a:t>
            </a:r>
            <a:r>
              <a:rPr lang="ko-KR" altLang="en-US" dirty="0" err="1"/>
              <a:t>이부분</a:t>
            </a:r>
            <a:r>
              <a:rPr lang="ko-KR" altLang="en-US" dirty="0"/>
              <a:t> 이유가 </a:t>
            </a:r>
            <a:r>
              <a:rPr lang="ko-KR" altLang="en-US" dirty="0" err="1"/>
              <a:t>없긴한데</a:t>
            </a:r>
            <a:r>
              <a:rPr lang="ko-KR" altLang="en-US" dirty="0"/>
              <a:t> </a:t>
            </a:r>
            <a:r>
              <a:rPr lang="ko-KR" altLang="en-US" dirty="0" err="1"/>
              <a:t>한번더</a:t>
            </a:r>
            <a:r>
              <a:rPr lang="ko-KR" altLang="en-US" dirty="0"/>
              <a:t> 확인해보자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설명을 </a:t>
            </a:r>
            <a:r>
              <a:rPr lang="ko-KR" altLang="en-US" dirty="0" err="1"/>
              <a:t>할때</a:t>
            </a:r>
            <a:r>
              <a:rPr lang="ko-KR" altLang="en-US" dirty="0"/>
              <a:t> 좀더 찾아보자</a:t>
            </a:r>
            <a:endParaRPr lang="en-US" altLang="ko-KR" dirty="0"/>
          </a:p>
          <a:p>
            <a:r>
              <a:rPr lang="ko-KR" altLang="en-US" dirty="0" err="1"/>
              <a:t>카디널리티는</a:t>
            </a:r>
            <a:r>
              <a:rPr lang="ko-KR" altLang="en-US" dirty="0"/>
              <a:t> 그럼 </a:t>
            </a:r>
            <a:r>
              <a:rPr lang="ko-KR" altLang="en-US" dirty="0" err="1"/>
              <a:t>같은층의</a:t>
            </a:r>
            <a:r>
              <a:rPr lang="ko-KR" altLang="en-US" dirty="0"/>
              <a:t> </a:t>
            </a:r>
            <a:r>
              <a:rPr lang="ko-KR" altLang="en-US" dirty="0" err="1"/>
              <a:t>카디널리티만</a:t>
            </a:r>
            <a:r>
              <a:rPr lang="ko-KR" altLang="en-US" dirty="0"/>
              <a:t> </a:t>
            </a:r>
            <a:r>
              <a:rPr lang="ko-KR" altLang="en-US" dirty="0" err="1"/>
              <a:t>측정이되는가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이를 포함하여 전체적인 설명의 얼개를 새로 맞출 필요가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결론을 내자면 이 논문에서는 두가지의 이슈에 대해 설명을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작업은 실제 세상에서 기기의 변경없이 </a:t>
            </a:r>
            <a:r>
              <a:rPr lang="ko-KR" altLang="en-US" dirty="0" err="1"/>
              <a:t>로컬라이징을</a:t>
            </a:r>
            <a:r>
              <a:rPr lang="ko-KR" altLang="en-US" dirty="0"/>
              <a:t> 할 때 어디에서 또는 무엇이 잘못 될 것인지 보여주는 증거가 될 것입니다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위의 한계점에서 나오는 방식에 대한 증거를 찾아보자 </a:t>
            </a:r>
            <a:endParaRPr lang="en-US" altLang="ko-KR" dirty="0"/>
          </a:p>
          <a:p>
            <a:r>
              <a:rPr lang="ko-KR" altLang="en-US" dirty="0"/>
              <a:t>다른 논문에 기기마다의 차이가 난다고 나오는데 </a:t>
            </a:r>
            <a:r>
              <a:rPr lang="ko-KR" altLang="en-US" dirty="0" err="1"/>
              <a:t>이에대한</a:t>
            </a:r>
            <a:r>
              <a:rPr lang="ko-KR" altLang="en-US" dirty="0"/>
              <a:t> 내용도 찾아보고 추가하는게 </a:t>
            </a:r>
            <a:r>
              <a:rPr lang="ko-KR" altLang="en-US" dirty="0" err="1"/>
              <a:t>좋을것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 </a:t>
            </a:r>
            <a:r>
              <a:rPr lang="ko-KR" altLang="en-US" dirty="0"/>
              <a:t>시나리오는 가로막는 </a:t>
            </a:r>
            <a:r>
              <a:rPr lang="ko-KR" altLang="en-US" dirty="0" err="1"/>
              <a:t>벽이없는</a:t>
            </a:r>
            <a:r>
              <a:rPr lang="ko-KR" altLang="en-US" dirty="0"/>
              <a:t> </a:t>
            </a:r>
            <a:r>
              <a:rPr lang="ko-KR" altLang="en-US" dirty="0" err="1"/>
              <a:t>뻥뚫린</a:t>
            </a:r>
            <a:r>
              <a:rPr lang="ko-KR" altLang="en-US" dirty="0"/>
              <a:t> 공간에서의 시나리오입니다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이거 그림세분화해서 좀 알아보기 편하게 </a:t>
            </a:r>
            <a:r>
              <a:rPr lang="ko-KR" altLang="en-US" dirty="0" err="1"/>
              <a:t>바꿔보는건어떨까</a:t>
            </a:r>
            <a:r>
              <a:rPr lang="ko-KR" altLang="en-US" dirty="0"/>
              <a:t> 그 그림 계속 </a:t>
            </a:r>
            <a:r>
              <a:rPr lang="ko-KR" altLang="en-US" dirty="0" err="1"/>
              <a:t>바뀌는거</a:t>
            </a:r>
            <a:r>
              <a:rPr lang="ko-KR" altLang="en-US" dirty="0"/>
              <a:t> 집어넣기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세번째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언매치드가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무엇인가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여기에대해서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설명필요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9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와이파이 네트워크 컨트롤러는 패킷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프리퀀시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그리고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센서에따라서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채널을 측정하는데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패스에대한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시그널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페이즈는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아래와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같은식으로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바꿀수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은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뜻하고 파이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은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에프디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의미한다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이거식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직접 수식입력으로 하자 프레젠테이션 키면 화면이 문제가 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Big theta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설명하는게 중요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빼면 나머지 부분이 남는데 그게 최소가 되는 값이 되어야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최대가 된다 왜냐하면 마이너스가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붙기때문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더 자세한부분 설명필요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9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클리닝 저위에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물결표가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붙은건가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아닌가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저뒤에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파이부분이 대충 무엇을 나타내는지 설명을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해야한다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인프라스트럭쳐베이스</a:t>
            </a:r>
            <a:r>
              <a:rPr lang="ko-KR" altLang="en-US" dirty="0"/>
              <a:t> 서버베이스 용어통일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하게되면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어떻게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된느가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피라는 그룹의 정확한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데이터값이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어떻게 되는가 데이터의 묶음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서브케리어들의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묶음을 이야기하는가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그룹이라고 표현이 되어있는데 정확한 표현을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알수가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없다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 이부분을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찾아봐야한다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가운데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타겟부분을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찾는것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중요한데 저기에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타겟옆에것은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어떻게 지우는가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타우부분이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마이너스가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되긴하는데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지우는 방법을 모르겠다 코드를 참고하자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4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점의 색은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attenuation(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감쇠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따라 색이 다르다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그래프 저거 그리는 방법을 표현해보자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하나하나 순서대로 그림이 나오는 방식으로 표현을 해보자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어떤데이터가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저기에 들어가고 그 선을 잇는 방식을 표현해보자 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세장정도로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세분하여 나타내야 가능할 것이다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또한 헝가리안 알고리즘과 비교를 했는데 이부분에 대해서도 좀더 공부를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해야한다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헝가리안과 이것의 차이점이 있어야 저 우측그래프의 차이점도 표현이 가능하다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통하여 속도를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가늠할수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이를통해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 range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변화율을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추정할수있는데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칼만스무서를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통하여 변동이 덜한 거리를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구할수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칼만스무서를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좀더 찾아보자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레인지는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가지고 계산해서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만든게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맞는데 거기에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칼만스무스에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어떻게 속도에 관한식이 추가가 되는가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6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여기는 딱히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추가할점이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없는듯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?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0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실험내용 설명만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하면될듯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6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여기도 딱히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설명할게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없긴한데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인두트랙에 대해서 좀더 설명이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ㅁ필요하다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3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여기도 딱히 없는듯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멀티퍼슨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조건에 관하여도 필요함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인어큐러시가</a:t>
            </a:r>
            <a:r>
              <a:rPr lang="ko-KR" altLang="en-US" dirty="0"/>
              <a:t> </a:t>
            </a:r>
            <a:r>
              <a:rPr lang="ko-KR" altLang="en-US" dirty="0" err="1"/>
              <a:t>존재한다는건데</a:t>
            </a:r>
            <a:r>
              <a:rPr lang="ko-KR" altLang="en-US" dirty="0"/>
              <a:t> </a:t>
            </a:r>
            <a:r>
              <a:rPr lang="ko-KR" altLang="en-US" dirty="0" err="1"/>
              <a:t>이거랑</a:t>
            </a:r>
            <a:r>
              <a:rPr lang="ko-KR" altLang="en-US" dirty="0"/>
              <a:t> </a:t>
            </a:r>
            <a:r>
              <a:rPr lang="ko-KR" altLang="en-US" dirty="0" err="1"/>
              <a:t>위에슬라이드</a:t>
            </a:r>
            <a:r>
              <a:rPr lang="ko-KR" altLang="en-US" dirty="0"/>
              <a:t> 전에 클라이언트방식과 서버베이스방식 차이 </a:t>
            </a:r>
            <a:r>
              <a:rPr lang="ko-KR" altLang="en-US" dirty="0" err="1"/>
              <a:t>알려줘야됨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소제목 변경필요 </a:t>
            </a:r>
            <a:r>
              <a:rPr lang="en-US" altLang="ko-KR" dirty="0"/>
              <a:t>RTLS</a:t>
            </a:r>
            <a:r>
              <a:rPr lang="ko-KR" altLang="en-US" dirty="0"/>
              <a:t>용어 풀어서 </a:t>
            </a:r>
            <a:r>
              <a:rPr lang="ko-KR" altLang="en-US" dirty="0" err="1"/>
              <a:t>쓰는것도</a:t>
            </a:r>
            <a:r>
              <a:rPr lang="ko-KR" altLang="en-US" dirty="0"/>
              <a:t>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초 부분 자세히 파악필요</a:t>
            </a:r>
            <a:endParaRPr lang="en-US" altLang="ko-KR" dirty="0"/>
          </a:p>
          <a:p>
            <a:r>
              <a:rPr lang="ko-KR" altLang="en-US" dirty="0"/>
              <a:t>이게 알고리즘이 순간적으로 </a:t>
            </a:r>
            <a:r>
              <a:rPr lang="ko-KR" altLang="en-US" dirty="0" err="1"/>
              <a:t>같은타임스템프를</a:t>
            </a:r>
            <a:r>
              <a:rPr lang="ko-KR" altLang="en-US" dirty="0"/>
              <a:t> 찍는지 아니면 </a:t>
            </a:r>
            <a:r>
              <a:rPr lang="en-US" altLang="ko-KR" dirty="0"/>
              <a:t>15</a:t>
            </a:r>
            <a:r>
              <a:rPr lang="ko-KR" altLang="en-US" dirty="0" err="1"/>
              <a:t>초내의것들을</a:t>
            </a:r>
            <a:r>
              <a:rPr lang="ko-KR" altLang="en-US" dirty="0"/>
              <a:t> 다 동시에 합하여 계산하는지 </a:t>
            </a:r>
            <a:r>
              <a:rPr lang="ko-KR" altLang="en-US" dirty="0" err="1"/>
              <a:t>알아볼필요가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이부분에서 초안발표때 문제가 </a:t>
            </a:r>
            <a:r>
              <a:rPr lang="ko-KR" altLang="en-US" dirty="0" err="1"/>
              <a:t>많이됬음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초가 정확히 </a:t>
            </a:r>
            <a:r>
              <a:rPr lang="ko-KR" altLang="en-US" dirty="0" err="1"/>
              <a:t>어떤부분에서</a:t>
            </a:r>
            <a:r>
              <a:rPr lang="ko-KR" altLang="en-US" dirty="0"/>
              <a:t> </a:t>
            </a:r>
            <a:r>
              <a:rPr lang="ko-KR" altLang="en-US" dirty="0" err="1"/>
              <a:t>다합해서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초인가</a:t>
            </a:r>
            <a:endParaRPr lang="en-US" altLang="ko-KR" dirty="0"/>
          </a:p>
          <a:p>
            <a:r>
              <a:rPr lang="ko-KR" altLang="en-US" dirty="0"/>
              <a:t>아니면 단순한 오래된 값을 계산하지 </a:t>
            </a:r>
            <a:r>
              <a:rPr lang="ko-KR" altLang="en-US" dirty="0" err="1"/>
              <a:t>않기위한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초인가</a:t>
            </a:r>
            <a:endParaRPr lang="en-US" altLang="ko-KR" dirty="0"/>
          </a:p>
          <a:p>
            <a:r>
              <a:rPr lang="ko-KR" altLang="en-US" dirty="0"/>
              <a:t>아니면 </a:t>
            </a:r>
            <a:r>
              <a:rPr lang="en-US" altLang="ko-KR" dirty="0"/>
              <a:t>5</a:t>
            </a:r>
            <a:r>
              <a:rPr lang="ko-KR" altLang="en-US" dirty="0"/>
              <a:t>분에 </a:t>
            </a:r>
            <a:r>
              <a:rPr lang="ko-KR" altLang="en-US" dirty="0" err="1"/>
              <a:t>한번찍히는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  <a:r>
              <a:rPr lang="ko-KR" altLang="en-US" dirty="0"/>
              <a:t>의 평균값이 있으므로 인하여 </a:t>
            </a:r>
            <a:r>
              <a:rPr lang="en-US" altLang="ko-KR" dirty="0"/>
              <a:t>15</a:t>
            </a:r>
            <a:r>
              <a:rPr lang="ko-KR" altLang="en-US" dirty="0" err="1"/>
              <a:t>초내의</a:t>
            </a:r>
            <a:r>
              <a:rPr lang="ko-KR" altLang="en-US" dirty="0"/>
              <a:t> 것들을 합산해도 무방한가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굳이 </a:t>
            </a:r>
            <a:r>
              <a:rPr lang="ko-KR" altLang="en-US" dirty="0" err="1"/>
              <a:t>데이터레이트와</a:t>
            </a:r>
            <a:r>
              <a:rPr lang="ko-KR" altLang="en-US" dirty="0"/>
              <a:t> </a:t>
            </a:r>
            <a:r>
              <a:rPr lang="ko-KR" altLang="en-US" dirty="0" err="1"/>
              <a:t>언어소시에이티드인가</a:t>
            </a:r>
            <a:endParaRPr lang="en-US" altLang="ko-KR" dirty="0"/>
          </a:p>
          <a:p>
            <a:r>
              <a:rPr lang="ko-KR" altLang="en-US" dirty="0" err="1"/>
              <a:t>다른데도</a:t>
            </a:r>
            <a:r>
              <a:rPr lang="ko-KR" altLang="en-US" dirty="0"/>
              <a:t> 굳이 </a:t>
            </a:r>
            <a:r>
              <a:rPr lang="ko-KR" altLang="en-US" dirty="0" err="1"/>
              <a:t>어소시에이티드</a:t>
            </a:r>
            <a:r>
              <a:rPr lang="ko-KR" altLang="en-US" dirty="0"/>
              <a:t> 있으면 </a:t>
            </a:r>
            <a:r>
              <a:rPr lang="ko-KR" altLang="en-US" dirty="0" err="1"/>
              <a:t>거르면되지않나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데이터전송을할때</a:t>
            </a:r>
            <a:r>
              <a:rPr lang="ko-KR" altLang="en-US" dirty="0"/>
              <a:t> </a:t>
            </a:r>
            <a:r>
              <a:rPr lang="ko-KR" altLang="en-US" dirty="0" err="1"/>
              <a:t>연결된데만</a:t>
            </a:r>
            <a:r>
              <a:rPr lang="ko-KR" altLang="en-US" dirty="0"/>
              <a:t> </a:t>
            </a:r>
            <a:r>
              <a:rPr lang="ko-KR" altLang="en-US" dirty="0" err="1"/>
              <a:t>어소시에이티드가</a:t>
            </a:r>
            <a:r>
              <a:rPr lang="ko-KR" altLang="en-US" dirty="0"/>
              <a:t> 뜨는가</a:t>
            </a:r>
            <a:endParaRPr lang="en-US" altLang="ko-KR" dirty="0"/>
          </a:p>
          <a:p>
            <a:r>
              <a:rPr lang="ko-KR" altLang="en-US" dirty="0"/>
              <a:t>아니면 </a:t>
            </a:r>
            <a:r>
              <a:rPr lang="ko-KR" altLang="en-US" dirty="0" err="1"/>
              <a:t>논스캐닝을뿌릴때</a:t>
            </a:r>
            <a:r>
              <a:rPr lang="ko-KR" altLang="en-US" dirty="0"/>
              <a:t> 연결된 </a:t>
            </a:r>
            <a:r>
              <a:rPr lang="en-US" altLang="ko-KR" dirty="0"/>
              <a:t>ap</a:t>
            </a:r>
            <a:r>
              <a:rPr lang="ko-KR" altLang="en-US" dirty="0"/>
              <a:t>에서는 </a:t>
            </a:r>
            <a:r>
              <a:rPr lang="ko-KR" altLang="en-US" dirty="0" err="1"/>
              <a:t>어소시에이티드뜨고</a:t>
            </a:r>
            <a:r>
              <a:rPr lang="ko-KR" altLang="en-US" dirty="0"/>
              <a:t> </a:t>
            </a:r>
            <a:r>
              <a:rPr lang="ko-KR" altLang="en-US" dirty="0" err="1"/>
              <a:t>다른데서는</a:t>
            </a:r>
            <a:r>
              <a:rPr lang="ko-KR" altLang="en-US" dirty="0"/>
              <a:t> </a:t>
            </a:r>
            <a:r>
              <a:rPr lang="ko-KR" altLang="en-US" dirty="0" err="1"/>
              <a:t>데이터레이트는</a:t>
            </a:r>
            <a:r>
              <a:rPr lang="en-US" altLang="ko-KR" dirty="0"/>
              <a:t>1~54</a:t>
            </a:r>
            <a:r>
              <a:rPr lang="ko-KR" altLang="en-US" dirty="0"/>
              <a:t>가 뜨는데 </a:t>
            </a:r>
            <a:r>
              <a:rPr lang="ko-KR" altLang="en-US" dirty="0" err="1"/>
              <a:t>언어소시에이티드가</a:t>
            </a:r>
            <a:r>
              <a:rPr lang="ko-KR" altLang="en-US" dirty="0"/>
              <a:t> 뜨는가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이부분</a:t>
            </a:r>
            <a:r>
              <a:rPr lang="ko-KR" altLang="en-US" dirty="0"/>
              <a:t> 그래프가 좀 이상함</a:t>
            </a:r>
            <a:endParaRPr lang="en-US" altLang="ko-KR" dirty="0"/>
          </a:p>
          <a:p>
            <a:r>
              <a:rPr lang="ko-KR" altLang="en-US" dirty="0"/>
              <a:t>한자리에서 </a:t>
            </a:r>
            <a:r>
              <a:rPr lang="ko-KR" altLang="en-US" dirty="0" err="1"/>
              <a:t>측정한것인가</a:t>
            </a:r>
            <a:endParaRPr lang="en-US" altLang="ko-KR" dirty="0"/>
          </a:p>
          <a:p>
            <a:r>
              <a:rPr lang="ko-KR" altLang="en-US" dirty="0"/>
              <a:t>아니면 여기서 왜 </a:t>
            </a:r>
            <a:r>
              <a:rPr lang="ko-KR" altLang="en-US" dirty="0" err="1"/>
              <a:t>카디널리티</a:t>
            </a:r>
            <a:r>
              <a:rPr lang="ko-KR" altLang="en-US" dirty="0"/>
              <a:t> </a:t>
            </a:r>
            <a:r>
              <a:rPr lang="ko-KR" altLang="en-US" dirty="0" err="1"/>
              <a:t>미스매치라고</a:t>
            </a:r>
            <a:r>
              <a:rPr lang="ko-KR" altLang="en-US" dirty="0"/>
              <a:t> 표현이 되는가</a:t>
            </a:r>
            <a:endParaRPr lang="en-US" altLang="ko-KR" dirty="0"/>
          </a:p>
          <a:p>
            <a:r>
              <a:rPr lang="ko-KR" altLang="en-US" dirty="0"/>
              <a:t>단순한 실험방법의 오류가 </a:t>
            </a:r>
            <a:r>
              <a:rPr lang="ko-KR" altLang="en-US" dirty="0" err="1"/>
              <a:t>아니인가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다른방식으로</a:t>
            </a:r>
            <a:r>
              <a:rPr lang="ko-KR" altLang="en-US" dirty="0"/>
              <a:t> </a:t>
            </a:r>
            <a:r>
              <a:rPr lang="ko-KR" altLang="en-US" dirty="0" err="1"/>
              <a:t>설명할수도</a:t>
            </a:r>
            <a:r>
              <a:rPr lang="ko-KR" altLang="en-US" dirty="0"/>
              <a:t> </a:t>
            </a:r>
            <a:r>
              <a:rPr lang="ko-KR" altLang="en-US" dirty="0" err="1"/>
              <a:t>있지않은가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이런식의</a:t>
            </a:r>
            <a:r>
              <a:rPr lang="ko-KR" altLang="en-US" dirty="0"/>
              <a:t> 접근법이 필요함</a:t>
            </a:r>
            <a:endParaRPr lang="en-US" altLang="ko-KR" dirty="0"/>
          </a:p>
          <a:p>
            <a:r>
              <a:rPr lang="ko-KR" altLang="en-US" dirty="0"/>
              <a:t>여기서의 그래프는 오프라인은 </a:t>
            </a:r>
            <a:r>
              <a:rPr lang="en-US" altLang="ko-KR" dirty="0"/>
              <a:t>5</a:t>
            </a:r>
            <a:r>
              <a:rPr lang="ko-KR" altLang="en-US" dirty="0" err="1"/>
              <a:t>분씩</a:t>
            </a:r>
            <a:r>
              <a:rPr lang="ko-KR" altLang="en-US" dirty="0"/>
              <a:t> </a:t>
            </a:r>
            <a:r>
              <a:rPr lang="ko-KR" altLang="en-US" dirty="0" err="1"/>
              <a:t>측정한거고</a:t>
            </a:r>
            <a:r>
              <a:rPr lang="ko-KR" altLang="en-US" dirty="0"/>
              <a:t> 온라인은 </a:t>
            </a:r>
            <a:r>
              <a:rPr lang="ko-KR" altLang="en-US" dirty="0" err="1"/>
              <a:t>아닌건데</a:t>
            </a:r>
            <a:r>
              <a:rPr lang="ko-KR" altLang="en-US" dirty="0"/>
              <a:t> 그러면 오프라인에서 충분한 </a:t>
            </a:r>
            <a:r>
              <a:rPr lang="ko-KR" altLang="en-US" dirty="0" err="1"/>
              <a:t>테이터수집이되서</a:t>
            </a:r>
            <a:r>
              <a:rPr lang="ko-KR" altLang="en-US" dirty="0"/>
              <a:t> 한자리당 여러가지의 </a:t>
            </a:r>
            <a:r>
              <a:rPr lang="ko-KR" altLang="en-US" dirty="0" err="1"/>
              <a:t>경우의수를</a:t>
            </a:r>
            <a:r>
              <a:rPr lang="ko-KR" altLang="en-US" dirty="0"/>
              <a:t> 만들면 되지않을까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이부분은 데이터 학습의 정도의 문제가 아닐까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아니면 실험설계의 미스가 아닐까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2019-07-16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e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2.PNG"/><Relationship Id="rId5" Type="http://schemas.openxmlformats.org/officeDocument/2006/relationships/image" Target="../media/image2.emf"/><Relationship Id="rId10" Type="http://schemas.openxmlformats.org/officeDocument/2006/relationships/image" Target="../media/image21.PNG"/><Relationship Id="rId4" Type="http://schemas.openxmlformats.org/officeDocument/2006/relationships/image" Target="../media/image1.gif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emf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PNG"/><Relationship Id="rId5" Type="http://schemas.openxmlformats.org/officeDocument/2006/relationships/image" Target="../media/image2.emf"/><Relationship Id="rId10" Type="http://schemas.openxmlformats.org/officeDocument/2006/relationships/image" Target="../media/image28.PNG"/><Relationship Id="rId4" Type="http://schemas.openxmlformats.org/officeDocument/2006/relationships/image" Target="../media/image1.gif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0" Type="http://schemas.openxmlformats.org/officeDocument/2006/relationships/image" Target="../media/image33.PNG"/><Relationship Id="rId4" Type="http://schemas.openxmlformats.org/officeDocument/2006/relationships/image" Target="../media/image1.gif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6" Type="http://schemas.openxmlformats.org/officeDocument/2006/relationships/diagramColors" Target="../diagrams/colors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diagramColors" Target="../diagrams/colors1.xml"/><Relationship Id="rId5" Type="http://schemas.openxmlformats.org/officeDocument/2006/relationships/image" Target="../media/image2.emf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gif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image" Target="../media/image1.gif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0" Type="http://schemas.openxmlformats.org/officeDocument/2006/relationships/image" Target="../media/image41.PNG"/><Relationship Id="rId4" Type="http://schemas.openxmlformats.org/officeDocument/2006/relationships/image" Target="../media/image1.gif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0" Type="http://schemas.openxmlformats.org/officeDocument/2006/relationships/image" Target="../media/image45.PNG"/><Relationship Id="rId4" Type="http://schemas.openxmlformats.org/officeDocument/2006/relationships/image" Target="../media/image1.gif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diagramColors" Target="../diagrams/colors3.xml"/><Relationship Id="rId5" Type="http://schemas.openxmlformats.org/officeDocument/2006/relationships/image" Target="../media/image2.emf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.gif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6360" y="4368868"/>
            <a:ext cx="19675258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Experiences &amp; Challenges with Server-Side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WiFi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Indoor Localization</a:t>
            </a:r>
          </a:p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Using Existing Infrastructure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674730" y="5931016"/>
            <a:ext cx="919880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Introduction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System Architecture and Data Collection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Challenges Discovered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Conclusion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786360" y="8135997"/>
            <a:ext cx="1711301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Widar2.0: Passive Human Tracking with a Single Wi-Fi Link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681022" y="8920827"/>
            <a:ext cx="31817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Introduction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1789422" y="4368868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1901851" y="8177785"/>
            <a:ext cx="777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15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5CF90-2777-4C51-82CA-04AAF5D62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0749" y="7528223"/>
            <a:ext cx="7703488" cy="5067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27D3E-F2D8-45B4-B920-7FF81B1E6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4036" y="7482696"/>
            <a:ext cx="7605654" cy="486827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F7E471-8177-4747-890A-AE3A718F9387}"/>
              </a:ext>
            </a:extLst>
          </p:cNvPr>
          <p:cNvSpPr/>
          <p:nvPr/>
        </p:nvSpPr>
        <p:spPr>
          <a:xfrm>
            <a:off x="1112930" y="3800522"/>
            <a:ext cx="21225146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graphs shows the Cardinality Mismatch on Offline and Online Phases.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Also, the Cardinality is different with Band.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Across all the cardinalities, 2.4 GHz has 57.30% mismatches and 5 GHz has 30.6% mismatches.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 GHz band is more affected by the Cardinality Mismatch issue because it experiences lower cardinality, which increases the chances of error.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 GHz band is traveling more distance and transmitting more scanning frames. So, High number of Cardinality is recorded then 5 GHz band.</a:t>
            </a:r>
          </a:p>
        </p:txBody>
      </p:sp>
    </p:spTree>
    <p:extLst>
      <p:ext uri="{BB962C8B-B14F-4D97-AF65-F5344CB8AC3E}">
        <p14:creationId xmlns:p14="http://schemas.microsoft.com/office/powerpoint/2010/main" val="6681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5B703-4F47-4ABA-96E2-AB462069C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930" y="7904814"/>
            <a:ext cx="13736442" cy="4661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AF508-654F-4CD4-A361-3CAC5AB18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9518" y="8147118"/>
            <a:ext cx="6984776" cy="40731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501675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1. Experiment of find difference of RSSI strength with close to AP and far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Experiment of difference of Scanning Frequency by Band and RSSI strength for 6 hours.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Scanning frame has only 10 dB gap in close to AP and 5 dB gap in far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Non-scanning frame has 50 dB gap in close to AP and 30 dB gap in for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shows Scanning frame is more reliable indicator.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90% of scanning intervals is in the order of few 1000 sec, and 5GHz is less preferred band with scanning. 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6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Even though the Cardinality Mismatch is lower, the RSSI will differ more in 2.4 GHz.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experiment, a stationary client RSSI recorded at the RTLS server data for 1hour.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Difference with RSSI strength is 2.4 GHz has more gap.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table shows summary of all experiments data.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93811-B560-4590-AF83-92DE68BC2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226" y="7296835"/>
            <a:ext cx="8090649" cy="4543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F90723-A09B-4F4D-A0F5-4E9AE4867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87350" y="5819428"/>
            <a:ext cx="8156167" cy="58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826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Impact of Causes on Localization Errors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algorithm first selects a floor and then shortlists all the APs that are located on the same floor. And then matching with offline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are three methods it explored.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(a)Maximum Number of APs – the floor for which the maximum APs are reporting the client.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(b)AP with Maximum RSSI – the floor from which the strongest RSSI is received.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(c)AP of Association – the floor of AP to which the client is presently associated with.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(c) shows most accurate tendency, and in 5 GHz shows more accurate tendency.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50863-CEC5-4ADD-BD44-14B17125C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720" y="8170835"/>
            <a:ext cx="14041560" cy="4325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B0DE64-5ABE-4D55-9BFF-8AF5A1A3A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47590" y="7954656"/>
            <a:ext cx="6716671" cy="41599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BCFD63-4A95-403A-AE77-EFC6E57B8561}"/>
              </a:ext>
            </a:extLst>
          </p:cNvPr>
          <p:cNvSpPr/>
          <p:nvPr/>
        </p:nvSpPr>
        <p:spPr>
          <a:xfrm>
            <a:off x="17375782" y="11947223"/>
            <a:ext cx="4288754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2.4Ghz Cardinality 1</a:t>
            </a:r>
          </a:p>
        </p:txBody>
      </p:sp>
    </p:spTree>
    <p:extLst>
      <p:ext uri="{BB962C8B-B14F-4D97-AF65-F5344CB8AC3E}">
        <p14:creationId xmlns:p14="http://schemas.microsoft.com/office/powerpoint/2010/main" val="7038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826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Limitation and Conclusion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40318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First, they only used fixed set of devices(one iPhone and one Android Phone).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difference tendency with various devices, It is most big limitation of fingerprinting method.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Second, they collected the data for lightly(few people situation) and heavily loaded(many people situation).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in test, they only tested in lightly loaded situation.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conclude, In this paper, they presented two major issues.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Most of this work provides real-world evidence of “where” and “what” may go wrong for practically localizing clients in a device agnostic manner.</a:t>
            </a:r>
          </a:p>
        </p:txBody>
      </p:sp>
    </p:spTree>
    <p:extLst>
      <p:ext uri="{BB962C8B-B14F-4D97-AF65-F5344CB8AC3E}">
        <p14:creationId xmlns:p14="http://schemas.microsoft.com/office/powerpoint/2010/main" val="35142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Widar2.0: Passive Human Tracking with a Single Wi-Fi Link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They try to figure out human tracking without carrying device on human side.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Also, construct system with a single commercial Wi-Fi devices.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 adopted LOS(Line-Of-Sight) situation scenario and model-based localization.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Estimate the cluttering signal which reflected by human body.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5CDF46-4478-4179-930B-D7C2AE38F0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409" y="6103926"/>
            <a:ext cx="9653830" cy="52861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35D52-B373-4921-9516-DDED6FE8FDBA}"/>
              </a:ext>
            </a:extLst>
          </p:cNvPr>
          <p:cNvSpPr/>
          <p:nvPr/>
        </p:nvSpPr>
        <p:spPr>
          <a:xfrm>
            <a:off x="1190127" y="11347796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Widar2.0 tracking with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(Time of Flight),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(Angle of Array) and DFS(Doppler Frequency Shift).</a:t>
            </a:r>
          </a:p>
        </p:txBody>
      </p:sp>
    </p:spTree>
    <p:extLst>
      <p:ext uri="{BB962C8B-B14F-4D97-AF65-F5344CB8AC3E}">
        <p14:creationId xmlns:p14="http://schemas.microsoft.com/office/powerpoint/2010/main" val="17049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First, they build a unified model for simultaneous and joint estimation of multiple parameters including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DFS, and attenuation.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Second, they configure how to automatic calibrate CSI phase noises.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Third, The way of derive locations from unmatched parameters.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7EA63-088F-403F-85F2-E2B218A53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6302" y="8711889"/>
            <a:ext cx="15848222" cy="34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Multipath problem : the received signal is multipath parameters are cluttered together.</a:t>
            </a:r>
          </a:p>
        </p:txBody>
      </p: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17</a:t>
              </a: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CSI Model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6F9440-35A4-48C0-A078-9CEDAD3D3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681" y="4460877"/>
            <a:ext cx="6811178" cy="1442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D53F1A-4F0D-45EF-8CD2-840E3CDF5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6870" y="4460499"/>
            <a:ext cx="8017250" cy="15836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49E91-49FD-47B5-B3BA-C4110DFC821A}"/>
              </a:ext>
            </a:extLst>
          </p:cNvPr>
          <p:cNvSpPr/>
          <p:nvPr/>
        </p:nvSpPr>
        <p:spPr>
          <a:xfrm>
            <a:off x="1004888" y="6177226"/>
            <a:ext cx="22114872" cy="5632311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is the signal of the l-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path.     and      is propagation delay and complex attenuation factor of l-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path. N is the complex white Gaussian noise capturing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Wi-Fi NICs(Network Interface Controller) measure channel discretely in time(packet), frequency(subcarrier) and space(sensor).</a:t>
            </a:r>
          </a:p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i-th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packet, j-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subcarrier and k-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sensor as H(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j, k) and H(0, 0, 0) as reference.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signal phase of the l-path in H(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j, k) is transformed as 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                                     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=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E6FF248-F3B9-46AF-A60C-468526C33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279" y="6178655"/>
            <a:ext cx="479997" cy="6568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057F374-C44C-4A2B-81EC-F0AAA4FBD7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1773" y="6199069"/>
            <a:ext cx="625353" cy="6582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9079F5D-0849-4102-96F7-A18A2706C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8450" y="6166968"/>
            <a:ext cx="656840" cy="6568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B55BF6F-6276-4119-913E-7CDE5E49DA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3360" y="9851524"/>
            <a:ext cx="10861968" cy="1136718"/>
          </a:xfrm>
          <a:prstGeom prst="rect">
            <a:avLst/>
          </a:prstGeom>
        </p:spPr>
      </p:pic>
      <p:cxnSp>
        <p:nvCxnSpPr>
          <p:cNvPr id="29" name="직선 연결선 41">
            <a:extLst>
              <a:ext uri="{FF2B5EF4-FFF2-40B4-BE49-F238E27FC236}">
                <a16:creationId xmlns:a16="http://schemas.microsoft.com/office/drawing/2014/main" id="{0A2A9935-FC1E-43CE-8493-FCD8A5BA8215}"/>
              </a:ext>
            </a:extLst>
          </p:cNvPr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41">
            <a:extLst>
              <a:ext uri="{FF2B5EF4-FFF2-40B4-BE49-F238E27FC236}">
                <a16:creationId xmlns:a16="http://schemas.microsoft.com/office/drawing/2014/main" id="{5930EF17-FEEB-4B21-A581-7F5F96CA684D}"/>
              </a:ext>
            </a:extLst>
          </p:cNvPr>
          <p:cNvCxnSpPr>
            <a:cxnSpLocks/>
          </p:cNvCxnSpPr>
          <p:nvPr/>
        </p:nvCxnSpPr>
        <p:spPr>
          <a:xfrm>
            <a:off x="16194940" y="10994437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1">
            <a:extLst>
              <a:ext uri="{FF2B5EF4-FFF2-40B4-BE49-F238E27FC236}">
                <a16:creationId xmlns:a16="http://schemas.microsoft.com/office/drawing/2014/main" id="{507A3CDB-FD68-448A-9365-970794C8B3C0}"/>
              </a:ext>
            </a:extLst>
          </p:cNvPr>
          <p:cNvCxnSpPr>
            <a:cxnSpLocks/>
          </p:cNvCxnSpPr>
          <p:nvPr/>
        </p:nvCxnSpPr>
        <p:spPr>
          <a:xfrm>
            <a:off x="10650324" y="10994437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41">
            <a:extLst>
              <a:ext uri="{FF2B5EF4-FFF2-40B4-BE49-F238E27FC236}">
                <a16:creationId xmlns:a16="http://schemas.microsoft.com/office/drawing/2014/main" id="{FF4D384D-9856-45EA-9C08-77A239C30F82}"/>
              </a:ext>
            </a:extLst>
          </p:cNvPr>
          <p:cNvCxnSpPr>
            <a:cxnSpLocks/>
          </p:cNvCxnSpPr>
          <p:nvPr/>
        </p:nvCxnSpPr>
        <p:spPr>
          <a:xfrm>
            <a:off x="14553890" y="10994437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2B1CDD-7B75-4328-AED4-9DA934F002F4}"/>
              </a:ext>
            </a:extLst>
          </p:cNvPr>
          <p:cNvSpPr/>
          <p:nvPr/>
        </p:nvSpPr>
        <p:spPr>
          <a:xfrm>
            <a:off x="10650324" y="11116439"/>
            <a:ext cx="100811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CAE55E-E67C-4765-89B0-D2976B391708}"/>
              </a:ext>
            </a:extLst>
          </p:cNvPr>
          <p:cNvSpPr/>
          <p:nvPr/>
        </p:nvSpPr>
        <p:spPr>
          <a:xfrm>
            <a:off x="14438587" y="11116437"/>
            <a:ext cx="120900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2AAD32-36D5-4012-890B-B2D100490B1D}"/>
              </a:ext>
            </a:extLst>
          </p:cNvPr>
          <p:cNvSpPr/>
          <p:nvPr/>
        </p:nvSpPr>
        <p:spPr>
          <a:xfrm>
            <a:off x="16094495" y="11116438"/>
            <a:ext cx="120900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</a:p>
        </p:txBody>
      </p:sp>
      <p:cxnSp>
        <p:nvCxnSpPr>
          <p:cNvPr id="37" name="직선 연결선 41">
            <a:extLst>
              <a:ext uri="{FF2B5EF4-FFF2-40B4-BE49-F238E27FC236}">
                <a16:creationId xmlns:a16="http://schemas.microsoft.com/office/drawing/2014/main" id="{819AE7ED-630A-43DD-82C4-E039394B06BA}"/>
              </a:ext>
            </a:extLst>
          </p:cNvPr>
          <p:cNvCxnSpPr>
            <a:cxnSpLocks/>
          </p:cNvCxnSpPr>
          <p:nvPr/>
        </p:nvCxnSpPr>
        <p:spPr>
          <a:xfrm>
            <a:off x="13070436" y="5345832"/>
            <a:ext cx="1641050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7AF9E04D-74C8-4BFE-8D1A-EEF8CA1764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2958" y="9784919"/>
            <a:ext cx="3323594" cy="13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600164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                       denoted multidimensional l-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path signal parameter.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       is MLE(Maximum Likelihood Estimation) is formulated as 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the MLE of big theta is the solution that maximizes </a:t>
            </a:r>
            <a:r>
              <a:rPr lang="el-GR" altLang="ko-KR" sz="3200" dirty="0">
                <a:latin typeface="+mn-ea"/>
              </a:rPr>
              <a:t>Λ</a:t>
            </a:r>
            <a:r>
              <a:rPr lang="en-US" altLang="ko-KR" sz="3200" dirty="0">
                <a:latin typeface="+mn-ea"/>
              </a:rPr>
              <a:t>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4447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Parameter Estimation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DAECC-87D6-40DF-A369-BD7739E7C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2654" y="5299507"/>
            <a:ext cx="7324690" cy="1707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99246-1424-4DD4-B6AA-1F749D1D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2651" y="7877110"/>
            <a:ext cx="6264696" cy="1211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A71C72-09A7-4E29-9840-2FA4487ED4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2165" y="3606406"/>
            <a:ext cx="3650170" cy="6704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AAC6461-1E9B-4619-9EE6-E3FFEF0200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1204" y="4495069"/>
            <a:ext cx="1413330" cy="76655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E8D2B55-151E-4B15-AD8F-BFCDFF9993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768" y="4515125"/>
            <a:ext cx="1085468" cy="6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SAGE(Space-Alternating Generalized Expectation-Maximization) Algorithm is generalized version of EM algorithm.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 – step : decompose CSI and calculate each multipath signals with the parameters estimated in the last iteration.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 – step : SAGE searches for the optimal parameters with minimal error using the multipath signal estimate and calculated in E-step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4447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SAGE Algorithm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7B834-76F1-474D-90CE-332A7B7E1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8679" y="5781803"/>
            <a:ext cx="7632848" cy="1395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20553-4AD6-49BF-AD87-C2EABDD8D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9069" y="7874075"/>
            <a:ext cx="7072868" cy="33949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C9C07C-6C76-4FE6-9F39-E6441884C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3697" y="11187206"/>
            <a:ext cx="10218041" cy="12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222589"/>
            <a:ext cx="21225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Experiences &amp; Challenges with Server-Side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WiFi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Indoor Localization</a:t>
            </a:r>
          </a:p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Using Existing Infrastructure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Early study, A number of ways of Indoor Localization have been introduced.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are four options : server-based and client-side, fingerprinting and model-based.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aphicFrame>
        <p:nvGraphicFramePr>
          <p:cNvPr id="22" name="Diagram 4">
            <a:extLst>
              <a:ext uri="{FF2B5EF4-FFF2-40B4-BE49-F238E27FC236}">
                <a16:creationId xmlns:a16="http://schemas.microsoft.com/office/drawing/2014/main" id="{8BFF4B4C-9D65-4C81-9C22-79CC67FBC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493153"/>
              </p:ext>
            </p:extLst>
          </p:nvPr>
        </p:nvGraphicFramePr>
        <p:xfrm>
          <a:off x="5265348" y="5872445"/>
          <a:ext cx="12013792" cy="270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 4">
            <a:extLst>
              <a:ext uri="{FF2B5EF4-FFF2-40B4-BE49-F238E27FC236}">
                <a16:creationId xmlns:a16="http://schemas.microsoft.com/office/drawing/2014/main" id="{80E3DC94-4490-4D73-8A92-70BDA960B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78983"/>
              </p:ext>
            </p:extLst>
          </p:nvPr>
        </p:nvGraphicFramePr>
        <p:xfrm>
          <a:off x="5265348" y="9018240"/>
          <a:ext cx="12013792" cy="270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BE851C-1284-4A47-9DEA-17FC250CED25}"/>
              </a:ext>
            </a:extLst>
          </p:cNvPr>
          <p:cNvGrpSpPr/>
          <p:nvPr/>
        </p:nvGrpSpPr>
        <p:grpSpPr>
          <a:xfrm rot="10800000">
            <a:off x="10391006" y="6641868"/>
            <a:ext cx="1060803" cy="1240940"/>
            <a:chOff x="5506516" y="732728"/>
            <a:chExt cx="1060803" cy="1240940"/>
          </a:xfrm>
        </p:grpSpPr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119A0B02-3A17-411D-8E42-FA0E81329182}"/>
                </a:ext>
              </a:extLst>
            </p:cNvPr>
            <p:cNvSpPr/>
            <p:nvPr/>
          </p:nvSpPr>
          <p:spPr>
            <a:xfrm>
              <a:off x="5506516" y="732728"/>
              <a:ext cx="1060803" cy="124094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화살표: 오른쪽 4">
              <a:extLst>
                <a:ext uri="{FF2B5EF4-FFF2-40B4-BE49-F238E27FC236}">
                  <a16:creationId xmlns:a16="http://schemas.microsoft.com/office/drawing/2014/main" id="{EDE46F87-E778-4E07-AC41-4CF24029BF7D}"/>
                </a:ext>
              </a:extLst>
            </p:cNvPr>
            <p:cNvSpPr txBox="1"/>
            <p:nvPr/>
          </p:nvSpPr>
          <p:spPr>
            <a:xfrm>
              <a:off x="5506516" y="980916"/>
              <a:ext cx="742562" cy="744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31F6409-1C46-4D29-B09E-82F84A0B0EF0}"/>
              </a:ext>
            </a:extLst>
          </p:cNvPr>
          <p:cNvGrpSpPr/>
          <p:nvPr/>
        </p:nvGrpSpPr>
        <p:grpSpPr>
          <a:xfrm rot="10800000">
            <a:off x="10391005" y="9750969"/>
            <a:ext cx="1060803" cy="1240940"/>
            <a:chOff x="5506516" y="732728"/>
            <a:chExt cx="1060803" cy="1240940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5F0B2DD-7A88-456F-9B82-8549E5CF9153}"/>
                </a:ext>
              </a:extLst>
            </p:cNvPr>
            <p:cNvSpPr/>
            <p:nvPr/>
          </p:nvSpPr>
          <p:spPr>
            <a:xfrm>
              <a:off x="5506516" y="732728"/>
              <a:ext cx="1060803" cy="124094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화살표: 오른쪽 4">
              <a:extLst>
                <a:ext uri="{FF2B5EF4-FFF2-40B4-BE49-F238E27FC236}">
                  <a16:creationId xmlns:a16="http://schemas.microsoft.com/office/drawing/2014/main" id="{1131BDB0-3A0B-48A7-8041-390CD63337E3}"/>
                </a:ext>
              </a:extLst>
            </p:cNvPr>
            <p:cNvSpPr txBox="1"/>
            <p:nvPr/>
          </p:nvSpPr>
          <p:spPr>
            <a:xfrm>
              <a:off x="5506516" y="980916"/>
              <a:ext cx="742562" cy="744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27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846385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contains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only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channel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response,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various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unknown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phase noises.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erroneous version of CSI measurement H(m) is: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adapt linear calibration is impossible. Because the reflected signal to body is much weaker than static signal.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in this work, they adopted different solution which is conjugate multiplication.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		a) linear calibration	result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		b) conjugate multiplication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4447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CSI Cleaning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FA530-3F69-4683-96F0-B8B3F804D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43" y="4795723"/>
            <a:ext cx="8289526" cy="1188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13423-4D55-40B5-AED9-F6D06BA3A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6725" y="7338936"/>
            <a:ext cx="7212206" cy="46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32600-FED5-4748-A812-64635C30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51" y="7357469"/>
            <a:ext cx="7356006" cy="353941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40318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 observe phase noises is only changes with time and frequency.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choose one antenna as reference and conjugate multiplication between reference and other antenna each.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Further, classify multipath into static signals and dynamic signals.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 is static d is dynamic.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4882629" y="9162256"/>
            <a:ext cx="21240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Conjugate Multiplication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1DF5C-FF62-4315-9861-1224A7BEA2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3843" y="4947110"/>
            <a:ext cx="8883319" cy="880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3BF212-0FF3-4837-8341-8086A94F664E}"/>
              </a:ext>
            </a:extLst>
          </p:cNvPr>
          <p:cNvSpPr txBox="1"/>
          <p:nvPr/>
        </p:nvSpPr>
        <p:spPr>
          <a:xfrm>
            <a:off x="5134656" y="9162256"/>
            <a:ext cx="161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0FD2DF-8B24-4A46-8C25-EF61B13FC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84" y="8416292"/>
            <a:ext cx="11826060" cy="10450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A26AF9-11B2-4A72-97D3-CFFBF1E62033}"/>
              </a:ext>
            </a:extLst>
          </p:cNvPr>
          <p:cNvSpPr/>
          <p:nvPr/>
        </p:nvSpPr>
        <p:spPr>
          <a:xfrm>
            <a:off x="1012528" y="11069106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target term is same structure with Original CSI structure then It can be used in SAGE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algorhytm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graph has all multipath parameters are cluttering together.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Path Matching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E09ED-F295-4EA2-8227-B36E37EB8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88" y="7889449"/>
            <a:ext cx="6827868" cy="429462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27EA54-3559-49D7-B8E3-92365293F4C0}"/>
              </a:ext>
            </a:extLst>
          </p:cNvPr>
          <p:cNvSpPr/>
          <p:nvPr/>
        </p:nvSpPr>
        <p:spPr>
          <a:xfrm>
            <a:off x="15051288" y="9666312"/>
            <a:ext cx="668310" cy="58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B0BB84-90BD-48ED-B2C4-30A7E4008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2632" y="8134163"/>
            <a:ext cx="6343775" cy="40660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1A2C5D8-D81F-42B8-A143-AFB0E49C8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13" y="8118872"/>
            <a:ext cx="6126341" cy="38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Theoretically, the relative range between the reflection path and the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path can be calculated by multiplying estimated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with the speed of light.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has many fluctuation only using estimated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apply Kalman Smoother to refine ranges from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estimations with the change rates of path range from DFS estimations.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Range Refinement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20F82-8E3C-469A-B94D-49CFCE692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707" y="7888628"/>
            <a:ext cx="6965591" cy="44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find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range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which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refined and angle of the receiver and target.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By calculating inversely, Finally it can estimate the target’s location.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Localization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73F51-972B-4E37-9176-DFDC5F5C9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689" y="7390997"/>
            <a:ext cx="10466186" cy="1470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55D04A-0DC0-43A5-BED0-AFC21A2A3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896" y="8964238"/>
            <a:ext cx="10061773" cy="160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6A57F-1288-4A6B-9799-90C6BDD0ED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62489" y="7177763"/>
            <a:ext cx="7514045" cy="44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 scenarios : Classroom, Office, Corridor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The way of experiment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92525-7A78-471C-9017-1508B7A65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302" y="4499341"/>
            <a:ext cx="16273808" cy="3532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41763A-967D-4CC7-9E73-929B9D7D4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6907" y="8398422"/>
            <a:ext cx="14971546" cy="37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Over all performance of this work’s accuracy is 0.75m in one link and 0.63m in two link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Compared with other early proposed works Widar2.0 is better overall then Dynamic-Music. And, in long distance, Widar2.0 is better than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IndoTrack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IndoTrack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is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based, using parameters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DFS and accuracy is 0.48m.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uses more infrastructure devices then Widar2.0 (1 additional receiver and 2 more links)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Overall Performance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874B8-4942-475A-978F-6F7E84BB1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768" y="7993648"/>
            <a:ext cx="13465909" cy="4509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E87A2E-9C9C-4EA7-9D7D-B9817F0F7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9252" y="8235184"/>
            <a:ext cx="6120680" cy="4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4580432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Achievements.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 unified model of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and DFS.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Average error 0.75m with single Wi-Fi link.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Using two link, it reduced to 0.63m.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Limitation of this work.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Multi-person problem : hard to separate reflect point in CSI.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condition problem : reflection signal is too weak to recognize in Non-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condition.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455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 and Limitation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04293" y="1898815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they try to highlight challenges and propose easy to integrate solutions to build a universal indoor localization system – without any modifications whether client or infrastructure-side.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 adopted fingerprint infrastructure base solution.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E86A5-9219-48F6-9768-B7050F408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5546" y="5997185"/>
            <a:ext cx="8856984" cy="583394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2A3B8-A5D4-4518-8071-04D094965668}"/>
              </a:ext>
            </a:extLst>
          </p:cNvPr>
          <p:cNvGrpSpPr/>
          <p:nvPr/>
        </p:nvGrpSpPr>
        <p:grpSpPr>
          <a:xfrm>
            <a:off x="2156894" y="7847396"/>
            <a:ext cx="4201663" cy="2538983"/>
            <a:chOff x="4428912" y="406408"/>
            <a:chExt cx="3155966" cy="189358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D147065-CAD0-4C72-BAC0-E9B1AA50A1D4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사각형: 둥근 모서리 4">
              <a:extLst>
                <a:ext uri="{FF2B5EF4-FFF2-40B4-BE49-F238E27FC236}">
                  <a16:creationId xmlns:a16="http://schemas.microsoft.com/office/drawing/2014/main" id="{174AB5C7-B6A3-480E-9F34-7FD37449F9F0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Fingerprint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5D4E32-A93E-40BB-A65B-D0ABE56229FF}"/>
              </a:ext>
            </a:extLst>
          </p:cNvPr>
          <p:cNvGrpSpPr/>
          <p:nvPr/>
        </p:nvGrpSpPr>
        <p:grpSpPr>
          <a:xfrm>
            <a:off x="7722605" y="7902857"/>
            <a:ext cx="3994261" cy="2538951"/>
            <a:chOff x="4428912" y="406408"/>
            <a:chExt cx="3155966" cy="189358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E09F9D8-D5A0-4A84-9869-3A0A0409B97B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사각형: 둥근 모서리 4">
              <a:extLst>
                <a:ext uri="{FF2B5EF4-FFF2-40B4-BE49-F238E27FC236}">
                  <a16:creationId xmlns:a16="http://schemas.microsoft.com/office/drawing/2014/main" id="{607D1EA4-CE21-41E1-AAF2-809D6C04AF6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Infrastructure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6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206210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Server-based indoor location tracking system have limitations in terms of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accuracy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comparing to tradition client-side tracking system.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It focus two unique challenges ‘Cardinality Mismatch’ and ‘High Client Scan Latency’ associated with it’s approach.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5265348" y="5872445"/>
          <a:ext cx="12013792" cy="270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Problem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C17D89-7EF9-437C-99F6-A315F227A2E3}"/>
              </a:ext>
            </a:extLst>
          </p:cNvPr>
          <p:cNvGrpSpPr/>
          <p:nvPr/>
        </p:nvGrpSpPr>
        <p:grpSpPr>
          <a:xfrm rot="5400000">
            <a:off x="9162471" y="5562984"/>
            <a:ext cx="4219546" cy="7032582"/>
            <a:chOff x="5973361" y="961859"/>
            <a:chExt cx="4219546" cy="782679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D5E16B4-AF19-44FF-9994-F6ACD0DAA84F}"/>
                </a:ext>
              </a:extLst>
            </p:cNvPr>
            <p:cNvSpPr/>
            <p:nvPr/>
          </p:nvSpPr>
          <p:spPr>
            <a:xfrm>
              <a:off x="7647212" y="961859"/>
              <a:ext cx="922328" cy="782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화살표: 오른쪽 4">
              <a:extLst>
                <a:ext uri="{FF2B5EF4-FFF2-40B4-BE49-F238E27FC236}">
                  <a16:creationId xmlns:a16="http://schemas.microsoft.com/office/drawing/2014/main" id="{3B27584E-1198-42B4-8B24-2342895B1544}"/>
                </a:ext>
              </a:extLst>
            </p:cNvPr>
            <p:cNvSpPr txBox="1"/>
            <p:nvPr/>
          </p:nvSpPr>
          <p:spPr>
            <a:xfrm rot="16200000">
              <a:off x="8009324" y="-756574"/>
              <a:ext cx="147619" cy="4219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/>
                <a:t>Problem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628556" y="9955718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High Client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 Latency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7755944" y="9900257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Cardinality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Mismatch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9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5351" y="4932290"/>
            <a:ext cx="17516649" cy="206210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Cardinality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means the number of APs which reported a client located at a specific landmark.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Cardinality Mismatch is different Cardinality with offline fingerprints and online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Due to dynamic power of client and client management performed by a centralized controller in commercial grade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networks.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93722"/>
              </p:ext>
            </p:extLst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Two challenges to overcome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257811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High Client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 Latency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881870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Cardinality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Mismatch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765352" y="8257811"/>
            <a:ext cx="17354406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If Client-side localization techniques where clients actively scan the network when they need location fix.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 in Server-side, the system can only ‘see’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sended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signal.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paper’s report, 90% of client scan interval to be 20 minutes.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there is a situation of ‘teleporting’ of clients across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Each AP send RTLS data feeds every 5seconds to the RTLS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work, RTLS Server send each data to Location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Location Server analyzes these RTLS data feeds for the signal strengths reported by different APs to estimate the location of a client.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below table presents all the fields contained in an RTLS data feed per client.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Idea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9DB92-EE93-4B7B-A45A-B91DD5086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398" y="6925362"/>
            <a:ext cx="8494096" cy="3965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498D4-02A9-4F56-8AC0-4B2C336362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6212" y="6775450"/>
            <a:ext cx="7632848" cy="472955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AC93EF-5D20-4394-80B7-154CC155CAE5}"/>
              </a:ext>
            </a:extLst>
          </p:cNvPr>
          <p:cNvSpPr/>
          <p:nvPr/>
        </p:nvSpPr>
        <p:spPr>
          <a:xfrm>
            <a:off x="14639478" y="11506862"/>
            <a:ext cx="6008000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of RTLS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34E33E-CFE7-4AFF-9982-180CB0245EB5}"/>
              </a:ext>
            </a:extLst>
          </p:cNvPr>
          <p:cNvSpPr/>
          <p:nvPr/>
        </p:nvSpPr>
        <p:spPr>
          <a:xfrm>
            <a:off x="3622254" y="10798488"/>
            <a:ext cx="828933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2218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06430" y="4350073"/>
            <a:ext cx="17913328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Offline fingerprinting, two-dimensional map is prepared for each landmark on the per-floor basis.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For each landmark, the device(dual-band Android phones) collected data for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 minutes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While the clients scan, APS collate RSSI reports for the client and send their measurements as RTLS data feeds to the Location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 : Landmark, B : 2.4 or 5 GHz, AP : specific ID of AP, RSSI : the RSSI value of that RTLS data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Fingerprints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606739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Online Phase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350073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Offline Phase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320730" y="8606739"/>
            <a:ext cx="17799028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Online fingerprinting, Localization of a client is done with online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 localization estimation, match online fingerprint with offline fingerprints of each landmark to calculate the distance in signal space.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difference of Signal strength(RSSI), It can estimate the difference of distance with landmarks.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5DFD0-7C23-49B6-850F-573D3DEC2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604" y="7540638"/>
            <a:ext cx="7896955" cy="816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0EF963-B1C4-42D4-993F-042F06F423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54" y="11067970"/>
            <a:ext cx="7652505" cy="5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2930" y="4111293"/>
            <a:ext cx="22006828" cy="698652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Filter the raw RTLS data feed for latest values, with age less than or equal to 15 sec, RSSI should greater than or equal to -72 dBm. When client loses association when RSSI is below -72 dBm.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For analysis, Classify MAC layer frames in two classes.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AutoNum type="alphaLcParenBoth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Scanning-Frames : High power and low bit rate probe requests.</a:t>
            </a:r>
          </a:p>
          <a:p>
            <a:pPr marL="514350" indent="-514350" algn="just">
              <a:buAutoNum type="alphaLcParenBoth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Non-Scanning-Frames : All other MAC layer frames.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Offline Fingerprints are derived from the scanning frames, which are known to provide accurate distance estimates as they transmitted at full power.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Online Fingerprints are mixed of scanning and non-scanning frames. Due to It is real world device operation.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It need to match by different type of frame.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in RTLS data feeds don’t report the type of frame.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Pre-processing of the data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2930" y="3800522"/>
            <a:ext cx="2122514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They design controlled experiments, a)send scanning frames only and b)send non-scanning frames only.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Pre-processing of the data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5037254"/>
            <a:ext cx="3586614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Scanning frame only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320730" y="7582791"/>
            <a:ext cx="17799028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is associated report RTLS data.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rates various rate. Ex) 1, 2, 5.5, … ,54 Mbps.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BDB149-20F8-46AC-8A2F-F745504C5D4C}"/>
              </a:ext>
            </a:extLst>
          </p:cNvPr>
          <p:cNvGrpSpPr/>
          <p:nvPr/>
        </p:nvGrpSpPr>
        <p:grpSpPr>
          <a:xfrm>
            <a:off x="1184419" y="7582791"/>
            <a:ext cx="3586614" cy="1893580"/>
            <a:chOff x="4428912" y="406408"/>
            <a:chExt cx="3155966" cy="18935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B48D901-8BF9-4489-84F5-91B8023F79E8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4390049B-AEC7-4A89-8ECC-A94782DD6BA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Non-Scanning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frame only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F78780-3E1E-4EB2-A733-6F80E89D49EC}"/>
              </a:ext>
            </a:extLst>
          </p:cNvPr>
          <p:cNvSpPr/>
          <p:nvPr/>
        </p:nvSpPr>
        <p:spPr>
          <a:xfrm>
            <a:off x="5395617" y="5037254"/>
            <a:ext cx="17799028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All report RTLS data is Unassociated.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rates fixed 1,6, 24 Mbps, probe response rate.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F8142-81E4-4385-940F-6D50B5E8C311}"/>
              </a:ext>
            </a:extLst>
          </p:cNvPr>
          <p:cNvSpPr/>
          <p:nvPr/>
        </p:nvSpPr>
        <p:spPr>
          <a:xfrm>
            <a:off x="1119188" y="9845656"/>
            <a:ext cx="2122514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this two fact, It can classify with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629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25669</TotalTime>
  <Words>2689</Words>
  <Application>Microsoft Office PowerPoint</Application>
  <PresentationFormat>사용자 지정</PresentationFormat>
  <Paragraphs>388</Paragraphs>
  <Slides>28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Nanum Gothic Bold</vt:lpstr>
      <vt:lpstr>Nanum Gothic ExtraBold</vt:lpstr>
      <vt:lpstr>NanumGothic Regular</vt:lpstr>
      <vt:lpstr>나눔고딕</vt:lpstr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신선우 (전기전자컴퓨터공학부)</cp:lastModifiedBy>
  <cp:revision>244</cp:revision>
  <dcterms:created xsi:type="dcterms:W3CDTF">2017-02-16T07:20:56Z</dcterms:created>
  <dcterms:modified xsi:type="dcterms:W3CDTF">2019-07-17T15:32:19Z</dcterms:modified>
</cp:coreProperties>
</file>