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67" r:id="rId2"/>
    <p:sldId id="301" r:id="rId3"/>
    <p:sldId id="330" r:id="rId4"/>
    <p:sldId id="331" r:id="rId5"/>
    <p:sldId id="299" r:id="rId6"/>
    <p:sldId id="300" r:id="rId7"/>
    <p:sldId id="269" r:id="rId8"/>
    <p:sldId id="302" r:id="rId9"/>
    <p:sldId id="304" r:id="rId10"/>
    <p:sldId id="306" r:id="rId11"/>
    <p:sldId id="307" r:id="rId12"/>
    <p:sldId id="305" r:id="rId13"/>
    <p:sldId id="308" r:id="rId14"/>
    <p:sldId id="309" r:id="rId15"/>
    <p:sldId id="310" r:id="rId16"/>
    <p:sldId id="311" r:id="rId17"/>
    <p:sldId id="326" r:id="rId18"/>
    <p:sldId id="313" r:id="rId19"/>
    <p:sldId id="314" r:id="rId20"/>
    <p:sldId id="315" r:id="rId21"/>
    <p:sldId id="317" r:id="rId22"/>
    <p:sldId id="333" r:id="rId23"/>
    <p:sldId id="334" r:id="rId24"/>
    <p:sldId id="319" r:id="rId25"/>
    <p:sldId id="320" r:id="rId26"/>
    <p:sldId id="324" r:id="rId27"/>
    <p:sldId id="321" r:id="rId28"/>
    <p:sldId id="322" r:id="rId29"/>
    <p:sldId id="323" r:id="rId30"/>
    <p:sldId id="265" r:id="rId31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73653" autoAdjust="0"/>
  </p:normalViewPr>
  <p:slideViewPr>
    <p:cSldViewPr snapToObjects="1">
      <p:cViewPr varScale="1">
        <p:scale>
          <a:sx n="41" d="100"/>
          <a:sy n="41" d="100"/>
        </p:scale>
        <p:origin x="1002" y="54"/>
      </p:cViewPr>
      <p:guideLst>
        <p:guide orient="horz" pos="432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F4E7E-4D78-284C-AF20-558F6A2EF24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6A51626-21F4-584C-A248-896CB8F591D8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Server-base indoor localization</a:t>
          </a:r>
        </a:p>
      </dgm:t>
    </dgm:pt>
    <dgm:pt modelId="{91F4DA14-B3A8-7D40-A6FB-4073D743DC90}" type="parTrans" cxnId="{C0E6C6EC-562C-864B-8CFE-1E9BCE33F98B}">
      <dgm:prSet/>
      <dgm:spPr/>
      <dgm:t>
        <a:bodyPr/>
        <a:lstStyle/>
        <a:p>
          <a:endParaRPr lang="en-US"/>
        </a:p>
      </dgm:t>
    </dgm:pt>
    <dgm:pt modelId="{781305AF-F6A0-2D47-9641-CBCF43F63E4D}" type="sibTrans" cxnId="{C0E6C6EC-562C-864B-8CFE-1E9BCE33F98B}">
      <dgm:prSet/>
      <dgm:spPr/>
      <dgm:t>
        <a:bodyPr/>
        <a:lstStyle/>
        <a:p>
          <a:endParaRPr lang="en-US"/>
        </a:p>
      </dgm:t>
    </dgm:pt>
    <dgm:pt modelId="{B74088EA-B188-7C41-A78E-F3D7BF30B3D1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Inaccuracy</a:t>
          </a:r>
        </a:p>
      </dgm:t>
    </dgm:pt>
    <dgm:pt modelId="{9BB388AE-A2FF-D744-9D81-B830D9094FE8}" type="parTrans" cxnId="{24A63921-1BED-EB44-9FB0-459EBBE37E57}">
      <dgm:prSet/>
      <dgm:spPr/>
      <dgm:t>
        <a:bodyPr/>
        <a:lstStyle/>
        <a:p>
          <a:endParaRPr lang="en-US"/>
        </a:p>
      </dgm:t>
    </dgm:pt>
    <dgm:pt modelId="{4E7BEA92-4194-2F49-BBEC-11D3849E5F2D}" type="sibTrans" cxnId="{24A63921-1BED-EB44-9FB0-459EBBE37E57}">
      <dgm:prSet/>
      <dgm:spPr/>
      <dgm:t>
        <a:bodyPr/>
        <a:lstStyle/>
        <a:p>
          <a:endParaRPr lang="en-US"/>
        </a:p>
      </dgm:t>
    </dgm:pt>
    <dgm:pt modelId="{E7F18F6D-538C-C54C-8EA4-B0690046D5DA}">
      <dgm:prSet phldrT="[Text]"/>
      <dgm:spPr>
        <a:solidFill>
          <a:srgbClr val="002856"/>
        </a:solidFill>
      </dgm:spPr>
      <dgm:t>
        <a:bodyPr/>
        <a:lstStyle/>
        <a:p>
          <a:r>
            <a:rPr lang="en-US" dirty="0"/>
            <a:t>Unrealistic paths</a:t>
          </a:r>
        </a:p>
      </dgm:t>
    </dgm:pt>
    <dgm:pt modelId="{5235AB6B-4993-0447-869D-3E26C2AFCB95}" type="parTrans" cxnId="{FBD620A6-E573-FE49-8EDB-0C688B249E53}">
      <dgm:prSet/>
      <dgm:spPr/>
      <dgm:t>
        <a:bodyPr/>
        <a:lstStyle/>
        <a:p>
          <a:endParaRPr lang="en-US"/>
        </a:p>
      </dgm:t>
    </dgm:pt>
    <dgm:pt modelId="{FF158AC7-FF05-1B46-8FE0-4AAAE10887DE}" type="sibTrans" cxnId="{FBD620A6-E573-FE49-8EDB-0C688B249E53}">
      <dgm:prSet/>
      <dgm:spPr/>
      <dgm:t>
        <a:bodyPr/>
        <a:lstStyle/>
        <a:p>
          <a:endParaRPr lang="en-US"/>
        </a:p>
      </dgm:t>
    </dgm:pt>
    <dgm:pt modelId="{A401BDB9-1048-4047-B946-DA80DC329EB6}" type="pres">
      <dgm:prSet presAssocID="{0BAF4E7E-4D78-284C-AF20-558F6A2EF241}" presName="Name0" presStyleCnt="0">
        <dgm:presLayoutVars>
          <dgm:dir/>
          <dgm:resizeHandles val="exact"/>
        </dgm:presLayoutVars>
      </dgm:prSet>
      <dgm:spPr/>
    </dgm:pt>
    <dgm:pt modelId="{01B4AC78-CE65-FE47-AAAE-3008065E9493}" type="pres">
      <dgm:prSet presAssocID="{16A51626-21F4-584C-A248-896CB8F591D8}" presName="node" presStyleLbl="node1" presStyleIdx="0" presStyleCnt="3">
        <dgm:presLayoutVars>
          <dgm:bulletEnabled val="1"/>
        </dgm:presLayoutVars>
      </dgm:prSet>
      <dgm:spPr/>
    </dgm:pt>
    <dgm:pt modelId="{494D2840-A8CE-F940-981E-E97BD212EF94}" type="pres">
      <dgm:prSet presAssocID="{781305AF-F6A0-2D47-9641-CBCF43F63E4D}" presName="sibTrans" presStyleLbl="sibTrans2D1" presStyleIdx="0" presStyleCnt="2"/>
      <dgm:spPr/>
    </dgm:pt>
    <dgm:pt modelId="{2FB9270B-4AF7-A241-8088-A5242D259053}" type="pres">
      <dgm:prSet presAssocID="{781305AF-F6A0-2D47-9641-CBCF43F63E4D}" presName="connectorText" presStyleLbl="sibTrans2D1" presStyleIdx="0" presStyleCnt="2"/>
      <dgm:spPr/>
    </dgm:pt>
    <dgm:pt modelId="{E9B14FC5-9AC4-9C4D-9C8A-F16F857F872F}" type="pres">
      <dgm:prSet presAssocID="{B74088EA-B188-7C41-A78E-F3D7BF30B3D1}" presName="node" presStyleLbl="node1" presStyleIdx="1" presStyleCnt="3">
        <dgm:presLayoutVars>
          <dgm:bulletEnabled val="1"/>
        </dgm:presLayoutVars>
      </dgm:prSet>
      <dgm:spPr/>
    </dgm:pt>
    <dgm:pt modelId="{67812D54-B253-8C43-A8DA-C410A0103AA4}" type="pres">
      <dgm:prSet presAssocID="{4E7BEA92-4194-2F49-BBEC-11D3849E5F2D}" presName="sibTrans" presStyleLbl="sibTrans2D1" presStyleIdx="1" presStyleCnt="2"/>
      <dgm:spPr/>
    </dgm:pt>
    <dgm:pt modelId="{5A5EAE56-876B-9646-B314-8BEA3C12CB4E}" type="pres">
      <dgm:prSet presAssocID="{4E7BEA92-4194-2F49-BBEC-11D3849E5F2D}" presName="connectorText" presStyleLbl="sibTrans2D1" presStyleIdx="1" presStyleCnt="2"/>
      <dgm:spPr/>
    </dgm:pt>
    <dgm:pt modelId="{EB4324B0-8A4B-8441-909A-44958FD62889}" type="pres">
      <dgm:prSet presAssocID="{E7F18F6D-538C-C54C-8EA4-B0690046D5DA}" presName="node" presStyleLbl="node1" presStyleIdx="2" presStyleCnt="3">
        <dgm:presLayoutVars>
          <dgm:bulletEnabled val="1"/>
        </dgm:presLayoutVars>
      </dgm:prSet>
      <dgm:spPr/>
    </dgm:pt>
  </dgm:ptLst>
  <dgm:cxnLst>
    <dgm:cxn modelId="{8F6EBC04-A2F3-BE4F-AF7C-4E1F7BB12ED4}" type="presOf" srcId="{781305AF-F6A0-2D47-9641-CBCF43F63E4D}" destId="{494D2840-A8CE-F940-981E-E97BD212EF94}" srcOrd="0" destOrd="0" presId="urn:microsoft.com/office/officeart/2005/8/layout/process1"/>
    <dgm:cxn modelId="{3FAB5E06-52BB-E246-B1B2-6E766D452C14}" type="presOf" srcId="{781305AF-F6A0-2D47-9641-CBCF43F63E4D}" destId="{2FB9270B-4AF7-A241-8088-A5242D259053}" srcOrd="1" destOrd="0" presId="urn:microsoft.com/office/officeart/2005/8/layout/process1"/>
    <dgm:cxn modelId="{24A63921-1BED-EB44-9FB0-459EBBE37E57}" srcId="{0BAF4E7E-4D78-284C-AF20-558F6A2EF241}" destId="{B74088EA-B188-7C41-A78E-F3D7BF30B3D1}" srcOrd="1" destOrd="0" parTransId="{9BB388AE-A2FF-D744-9D81-B830D9094FE8}" sibTransId="{4E7BEA92-4194-2F49-BBEC-11D3849E5F2D}"/>
    <dgm:cxn modelId="{3331F12C-58F0-AD44-83B9-B16A7395EA50}" type="presOf" srcId="{E7F18F6D-538C-C54C-8EA4-B0690046D5DA}" destId="{EB4324B0-8A4B-8441-909A-44958FD62889}" srcOrd="0" destOrd="0" presId="urn:microsoft.com/office/officeart/2005/8/layout/process1"/>
    <dgm:cxn modelId="{428F125C-3AA5-124D-8B05-37FC08CA58D6}" type="presOf" srcId="{0BAF4E7E-4D78-284C-AF20-558F6A2EF241}" destId="{A401BDB9-1048-4047-B946-DA80DC329EB6}" srcOrd="0" destOrd="0" presId="urn:microsoft.com/office/officeart/2005/8/layout/process1"/>
    <dgm:cxn modelId="{D07F314E-6217-184F-AB99-367F99D01CE2}" type="presOf" srcId="{4E7BEA92-4194-2F49-BBEC-11D3849E5F2D}" destId="{67812D54-B253-8C43-A8DA-C410A0103AA4}" srcOrd="0" destOrd="0" presId="urn:microsoft.com/office/officeart/2005/8/layout/process1"/>
    <dgm:cxn modelId="{6C133986-D536-4544-A6B5-6C45A75DC746}" type="presOf" srcId="{B74088EA-B188-7C41-A78E-F3D7BF30B3D1}" destId="{E9B14FC5-9AC4-9C4D-9C8A-F16F857F872F}" srcOrd="0" destOrd="0" presId="urn:microsoft.com/office/officeart/2005/8/layout/process1"/>
    <dgm:cxn modelId="{FBD620A6-E573-FE49-8EDB-0C688B249E53}" srcId="{0BAF4E7E-4D78-284C-AF20-558F6A2EF241}" destId="{E7F18F6D-538C-C54C-8EA4-B0690046D5DA}" srcOrd="2" destOrd="0" parTransId="{5235AB6B-4993-0447-869D-3E26C2AFCB95}" sibTransId="{FF158AC7-FF05-1B46-8FE0-4AAAE10887DE}"/>
    <dgm:cxn modelId="{600B74C2-3186-F049-A3B8-540566CA6BED}" type="presOf" srcId="{16A51626-21F4-584C-A248-896CB8F591D8}" destId="{01B4AC78-CE65-FE47-AAAE-3008065E9493}" srcOrd="0" destOrd="0" presId="urn:microsoft.com/office/officeart/2005/8/layout/process1"/>
    <dgm:cxn modelId="{1FCE45DB-E51C-1C4D-95B1-81B91EBC9DDD}" type="presOf" srcId="{4E7BEA92-4194-2F49-BBEC-11D3849E5F2D}" destId="{5A5EAE56-876B-9646-B314-8BEA3C12CB4E}" srcOrd="1" destOrd="0" presId="urn:microsoft.com/office/officeart/2005/8/layout/process1"/>
    <dgm:cxn modelId="{C0E6C6EC-562C-864B-8CFE-1E9BCE33F98B}" srcId="{0BAF4E7E-4D78-284C-AF20-558F6A2EF241}" destId="{16A51626-21F4-584C-A248-896CB8F591D8}" srcOrd="0" destOrd="0" parTransId="{91F4DA14-B3A8-7D40-A6FB-4073D743DC90}" sibTransId="{781305AF-F6A0-2D47-9641-CBCF43F63E4D}"/>
    <dgm:cxn modelId="{D966B0ED-5E09-2B41-B1B0-5651EF72B337}" type="presParOf" srcId="{A401BDB9-1048-4047-B946-DA80DC329EB6}" destId="{01B4AC78-CE65-FE47-AAAE-3008065E9493}" srcOrd="0" destOrd="0" presId="urn:microsoft.com/office/officeart/2005/8/layout/process1"/>
    <dgm:cxn modelId="{07C009A8-A83E-494E-AFE5-5FE1E0BEAE8E}" type="presParOf" srcId="{A401BDB9-1048-4047-B946-DA80DC329EB6}" destId="{494D2840-A8CE-F940-981E-E97BD212EF94}" srcOrd="1" destOrd="0" presId="urn:microsoft.com/office/officeart/2005/8/layout/process1"/>
    <dgm:cxn modelId="{CE558F4C-8957-484A-94D5-1981291DFF77}" type="presParOf" srcId="{494D2840-A8CE-F940-981E-E97BD212EF94}" destId="{2FB9270B-4AF7-A241-8088-A5242D259053}" srcOrd="0" destOrd="0" presId="urn:microsoft.com/office/officeart/2005/8/layout/process1"/>
    <dgm:cxn modelId="{420472B3-FAC3-C04B-9151-26EDA8C97579}" type="presParOf" srcId="{A401BDB9-1048-4047-B946-DA80DC329EB6}" destId="{E9B14FC5-9AC4-9C4D-9C8A-F16F857F872F}" srcOrd="2" destOrd="0" presId="urn:microsoft.com/office/officeart/2005/8/layout/process1"/>
    <dgm:cxn modelId="{8B353A81-F507-BA43-AD33-47B9FE418FFF}" type="presParOf" srcId="{A401BDB9-1048-4047-B946-DA80DC329EB6}" destId="{67812D54-B253-8C43-A8DA-C410A0103AA4}" srcOrd="3" destOrd="0" presId="urn:microsoft.com/office/officeart/2005/8/layout/process1"/>
    <dgm:cxn modelId="{C4DEFFE6-EF22-3842-9BBB-258AEEC5EDE6}" type="presParOf" srcId="{67812D54-B253-8C43-A8DA-C410A0103AA4}" destId="{5A5EAE56-876B-9646-B314-8BEA3C12CB4E}" srcOrd="0" destOrd="0" presId="urn:microsoft.com/office/officeart/2005/8/layout/process1"/>
    <dgm:cxn modelId="{47C7E5F3-64B9-8A40-AF62-3174459E37FC}" type="presParOf" srcId="{A401BDB9-1048-4047-B946-DA80DC329EB6}" destId="{EB4324B0-8A4B-8441-909A-44958FD62889}" srcOrd="4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4AC78-CE65-FE47-AAAE-3008065E9493}">
      <dsp:nvSpPr>
        <dsp:cNvPr id="0" name=""/>
        <dsp:cNvSpPr/>
      </dsp:nvSpPr>
      <dsp:spPr>
        <a:xfrm>
          <a:off x="10558" y="406408"/>
          <a:ext cx="3155966" cy="1893580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Server-base indoor localization</a:t>
          </a:r>
        </a:p>
      </dsp:txBody>
      <dsp:txXfrm>
        <a:off x="66019" y="461869"/>
        <a:ext cx="3045044" cy="1782658"/>
      </dsp:txXfrm>
    </dsp:sp>
    <dsp:sp modelId="{494D2840-A8CE-F940-981E-E97BD212EF94}">
      <dsp:nvSpPr>
        <dsp:cNvPr id="0" name=""/>
        <dsp:cNvSpPr/>
      </dsp:nvSpPr>
      <dsp:spPr>
        <a:xfrm>
          <a:off x="3482122" y="961859"/>
          <a:ext cx="669064" cy="7826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482122" y="1118395"/>
        <a:ext cx="468345" cy="469607"/>
      </dsp:txXfrm>
    </dsp:sp>
    <dsp:sp modelId="{E9B14FC5-9AC4-9C4D-9C8A-F16F857F872F}">
      <dsp:nvSpPr>
        <dsp:cNvPr id="0" name=""/>
        <dsp:cNvSpPr/>
      </dsp:nvSpPr>
      <dsp:spPr>
        <a:xfrm>
          <a:off x="4428912" y="406408"/>
          <a:ext cx="3155966" cy="1893580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Inaccuracy</a:t>
          </a:r>
        </a:p>
      </dsp:txBody>
      <dsp:txXfrm>
        <a:off x="4484373" y="461869"/>
        <a:ext cx="3045044" cy="1782658"/>
      </dsp:txXfrm>
    </dsp:sp>
    <dsp:sp modelId="{67812D54-B253-8C43-A8DA-C410A0103AA4}">
      <dsp:nvSpPr>
        <dsp:cNvPr id="0" name=""/>
        <dsp:cNvSpPr/>
      </dsp:nvSpPr>
      <dsp:spPr>
        <a:xfrm>
          <a:off x="7900476" y="961859"/>
          <a:ext cx="669064" cy="7826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900476" y="1118395"/>
        <a:ext cx="468345" cy="469607"/>
      </dsp:txXfrm>
    </dsp:sp>
    <dsp:sp modelId="{EB4324B0-8A4B-8441-909A-44958FD62889}">
      <dsp:nvSpPr>
        <dsp:cNvPr id="0" name=""/>
        <dsp:cNvSpPr/>
      </dsp:nvSpPr>
      <dsp:spPr>
        <a:xfrm>
          <a:off x="8847266" y="406408"/>
          <a:ext cx="3155966" cy="1893580"/>
        </a:xfrm>
        <a:prstGeom prst="roundRect">
          <a:avLst>
            <a:gd name="adj" fmla="val 10000"/>
          </a:avLst>
        </a:prstGeom>
        <a:solidFill>
          <a:srgbClr val="00285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Unrealistic paths</a:t>
          </a:r>
        </a:p>
      </dsp:txBody>
      <dsp:txXfrm>
        <a:off x="8902727" y="461869"/>
        <a:ext cx="3045044" cy="1782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34CC-DED2-5749-A879-ADD5732EEDF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B16E-689F-EC42-9820-B527B222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9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제가오늘 설명드릴 내용은 두가지의 논문과 그 외 최근의 다른 연구에 대한 간략한 소개입니다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2018</a:t>
            </a:r>
            <a:r>
              <a:rPr lang="ko-KR" altLang="en-US" dirty="0"/>
              <a:t>년에 싱가폴대학에서 나온 논문 </a:t>
            </a:r>
            <a:r>
              <a:rPr lang="en-US" altLang="ko-KR" dirty="0"/>
              <a:t>Experiences &amp; Challenges with Server-Side </a:t>
            </a:r>
            <a:r>
              <a:rPr lang="en-US" altLang="ko-KR" dirty="0" err="1"/>
              <a:t>WiFi</a:t>
            </a:r>
            <a:r>
              <a:rPr lang="en-US" altLang="ko-KR" dirty="0"/>
              <a:t> Indoor Localization Using Existing Infrastructure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설명드릴것이고</a:t>
            </a:r>
            <a:endParaRPr lang="en-US" altLang="ko-KR" dirty="0"/>
          </a:p>
          <a:p>
            <a:r>
              <a:rPr lang="ko-KR" altLang="en-US" dirty="0"/>
              <a:t>다음으로는 </a:t>
            </a:r>
            <a:r>
              <a:rPr lang="en-US" altLang="ko-KR" dirty="0"/>
              <a:t>2018</a:t>
            </a:r>
            <a:r>
              <a:rPr lang="ko-KR" altLang="en-US" dirty="0"/>
              <a:t>년도 </a:t>
            </a:r>
            <a:r>
              <a:rPr lang="en-US" altLang="ko-KR" dirty="0" err="1"/>
              <a:t>mobisys</a:t>
            </a:r>
            <a:r>
              <a:rPr lang="ko-KR" altLang="en-US" dirty="0"/>
              <a:t>에서 발표한 </a:t>
            </a:r>
            <a:r>
              <a:rPr lang="en-US" altLang="ko-KR" dirty="0"/>
              <a:t>Widar2.0: Passive Human Tracking with a Single Wi-Fi Link</a:t>
            </a:r>
            <a:r>
              <a:rPr lang="ko-KR" altLang="en-US" dirty="0"/>
              <a:t>에 대해 설명드릴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ko-KR" altLang="en-US" dirty="0" err="1"/>
              <a:t>피드가</a:t>
            </a:r>
            <a:r>
              <a:rPr lang="ko-KR" altLang="en-US" dirty="0"/>
              <a:t> 전송될 때마다 </a:t>
            </a:r>
            <a:r>
              <a:rPr lang="en-US" altLang="ko-KR" dirty="0"/>
              <a:t>AP</a:t>
            </a:r>
            <a:r>
              <a:rPr lang="ko-KR" altLang="en-US" dirty="0"/>
              <a:t>가 보고한 특정한 유저에 대한 데이터를 추출합니다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여기에는 부정확한 정보가 합쳐질 수 있으므로 </a:t>
            </a:r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en-US" altLang="ko-KR" dirty="0"/>
              <a:t>15</a:t>
            </a:r>
            <a:r>
              <a:rPr lang="ko-KR" altLang="en-US" dirty="0"/>
              <a:t>초 가 넘어가는 데이터를 무시합니다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Age</a:t>
            </a:r>
            <a:r>
              <a:rPr lang="ko-KR" altLang="en-US" dirty="0"/>
              <a:t>에 대해 다시 설명해 드리자면 사용자가 마지막으로 어떤 </a:t>
            </a:r>
            <a:r>
              <a:rPr lang="en-US" altLang="ko-KR" dirty="0"/>
              <a:t>AP</a:t>
            </a:r>
            <a:r>
              <a:rPr lang="ko-KR" altLang="en-US" dirty="0"/>
              <a:t>에 의해 신호가 보고된 후 </a:t>
            </a:r>
            <a:r>
              <a:rPr lang="ko-KR" altLang="en-US" dirty="0" err="1"/>
              <a:t>몇초가</a:t>
            </a:r>
            <a:r>
              <a:rPr lang="ko-KR" altLang="en-US" dirty="0"/>
              <a:t> 경과했는가를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AP 1</a:t>
            </a:r>
            <a:r>
              <a:rPr lang="ko-KR" altLang="en-US" dirty="0"/>
              <a:t>번의 데이터 </a:t>
            </a:r>
            <a:r>
              <a:rPr lang="ko-KR" altLang="en-US" dirty="0" err="1"/>
              <a:t>피드에서</a:t>
            </a:r>
            <a:r>
              <a:rPr lang="ko-KR" altLang="en-US" dirty="0"/>
              <a:t> </a:t>
            </a:r>
            <a:r>
              <a:rPr lang="en-US" altLang="ko-KR" dirty="0"/>
              <a:t>Age 10</a:t>
            </a:r>
            <a:r>
              <a:rPr lang="ko-KR" altLang="en-US" dirty="0"/>
              <a:t>이라고 </a:t>
            </a:r>
            <a:r>
              <a:rPr lang="ko-KR" altLang="en-US" dirty="0" err="1"/>
              <a:t>적혀있다면</a:t>
            </a:r>
            <a:r>
              <a:rPr lang="ko-KR" altLang="en-US" dirty="0"/>
              <a:t> 그것은 그 </a:t>
            </a:r>
            <a:r>
              <a:rPr lang="en-US" altLang="ko-KR" dirty="0"/>
              <a:t>AP</a:t>
            </a:r>
            <a:r>
              <a:rPr lang="ko-KR" altLang="en-US" dirty="0"/>
              <a:t>에서 사용자의 신호를 </a:t>
            </a:r>
            <a:r>
              <a:rPr lang="en-US" altLang="ko-KR" dirty="0"/>
              <a:t>10</a:t>
            </a:r>
            <a:r>
              <a:rPr lang="ko-KR" altLang="en-US" dirty="0" err="1"/>
              <a:t>초전에</a:t>
            </a:r>
            <a:r>
              <a:rPr lang="ko-KR" altLang="en-US" dirty="0"/>
              <a:t> 확인했었다</a:t>
            </a:r>
            <a:r>
              <a:rPr lang="en-US" altLang="ko-KR" dirty="0"/>
              <a:t>. </a:t>
            </a:r>
            <a:r>
              <a:rPr lang="ko-KR" altLang="en-US" dirty="0"/>
              <a:t>라는 의미를 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RSSI </a:t>
            </a:r>
            <a:r>
              <a:rPr lang="ko-KR" altLang="en-US" dirty="0"/>
              <a:t>신호가 </a:t>
            </a:r>
            <a:r>
              <a:rPr lang="en-US" altLang="ko-KR" dirty="0"/>
              <a:t>-72dBm </a:t>
            </a:r>
            <a:r>
              <a:rPr lang="ko-KR" altLang="en-US" dirty="0"/>
              <a:t>밑으로 내려갈 경우 </a:t>
            </a:r>
            <a:r>
              <a:rPr lang="en-US" altLang="ko-KR" dirty="0"/>
              <a:t>AP</a:t>
            </a:r>
            <a:r>
              <a:rPr lang="ko-KR" altLang="en-US" dirty="0"/>
              <a:t>와 </a:t>
            </a:r>
            <a:r>
              <a:rPr lang="en-US" altLang="ko-KR" dirty="0"/>
              <a:t>client</a:t>
            </a:r>
            <a:r>
              <a:rPr lang="ko-KR" altLang="en-US" dirty="0"/>
              <a:t>의 연결이 끊어지는 것을 확인한 결과로 </a:t>
            </a:r>
            <a:r>
              <a:rPr lang="en-US" altLang="ko-KR" dirty="0"/>
              <a:t>-72dBm </a:t>
            </a:r>
            <a:r>
              <a:rPr lang="ko-KR" altLang="en-US" dirty="0"/>
              <a:t>보다 낮은 데이터는 무시하게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분석을위해</a:t>
            </a:r>
            <a:r>
              <a:rPr lang="ko-KR" altLang="en-US" dirty="0"/>
              <a:t> </a:t>
            </a:r>
            <a:r>
              <a:rPr lang="en-US" altLang="ko-KR" dirty="0"/>
              <a:t>MAC layer frame</a:t>
            </a:r>
            <a:r>
              <a:rPr lang="ko-KR" altLang="en-US" dirty="0"/>
              <a:t>을 두개로 구분하였는데 스캐닝과 </a:t>
            </a:r>
            <a:r>
              <a:rPr lang="ko-KR" altLang="en-US" dirty="0" err="1"/>
              <a:t>논스캐닝으로</a:t>
            </a:r>
            <a:r>
              <a:rPr lang="ko-KR" altLang="en-US" dirty="0"/>
              <a:t> 구분하였습니다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스캐닝은 높은 출력을 가졌으며 낮은 비트 전송률을 가진 </a:t>
            </a:r>
            <a:r>
              <a:rPr lang="ko-KR" altLang="en-US" dirty="0" err="1"/>
              <a:t>탐색요청입니다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논스캐닝은</a:t>
            </a:r>
            <a:r>
              <a:rPr lang="ko-KR" altLang="en-US" dirty="0"/>
              <a:t> 다른 종류의 프레임들을 총칭하는 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오프라인 </a:t>
            </a:r>
            <a:r>
              <a:rPr lang="ko-KR" altLang="en-US" dirty="0" err="1"/>
              <a:t>핑거프린트는</a:t>
            </a:r>
            <a:r>
              <a:rPr lang="ko-KR" altLang="en-US" dirty="0"/>
              <a:t> </a:t>
            </a:r>
            <a:r>
              <a:rPr lang="ko-KR" altLang="en-US" dirty="0" err="1"/>
              <a:t>스캐닝프래임으로</a:t>
            </a:r>
            <a:r>
              <a:rPr lang="ko-KR" altLang="en-US" dirty="0"/>
              <a:t> 제작이 됩니다</a:t>
            </a:r>
            <a:r>
              <a:rPr lang="en-US" altLang="ko-KR" dirty="0"/>
              <a:t>. </a:t>
            </a:r>
            <a:r>
              <a:rPr lang="ko-KR" altLang="en-US" dirty="0"/>
              <a:t>최대출력으로 전송을 하여 좀더 정확한 거리예측을 가능하게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온라인은 두가지가 혼합된 형태를 띄는데 이것은 우리가 일상생활에서 사용하는 기기의 작동을 그대로 사용하기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두가지의 차이에 따라 각각의 프레임별로 매칭이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RTLS </a:t>
            </a:r>
            <a:r>
              <a:rPr lang="ko-KR" altLang="en-US" dirty="0"/>
              <a:t>데이터 </a:t>
            </a:r>
            <a:r>
              <a:rPr lang="ko-KR" altLang="en-US" dirty="0" err="1"/>
              <a:t>피드에서는</a:t>
            </a:r>
            <a:r>
              <a:rPr lang="ko-KR" altLang="en-US" dirty="0"/>
              <a:t> 이러한 프레임의 타입이 표기가 되지않습니다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두가지 프레임을 구분하기위한 변인이 통제된 실험을 실행하였습니다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첫번째로는 </a:t>
            </a:r>
            <a:r>
              <a:rPr lang="ko-KR" altLang="en-US" dirty="0" err="1"/>
              <a:t>스캐닝프레임만을</a:t>
            </a:r>
            <a:r>
              <a:rPr lang="ko-KR" altLang="en-US" dirty="0"/>
              <a:t> 전송하였고 두번째로는 </a:t>
            </a:r>
            <a:r>
              <a:rPr lang="ko-KR" altLang="en-US" dirty="0" err="1"/>
              <a:t>논스캐닝만을</a:t>
            </a:r>
            <a:r>
              <a:rPr lang="ko-KR" altLang="en-US" dirty="0"/>
              <a:t> 전송해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실험으로 얻은 결론은 </a:t>
            </a:r>
            <a:r>
              <a:rPr lang="ko-KR" altLang="en-US" dirty="0" err="1"/>
              <a:t>스캐닝프레임만을</a:t>
            </a:r>
            <a:r>
              <a:rPr lang="ko-KR" altLang="en-US" dirty="0"/>
              <a:t> </a:t>
            </a:r>
            <a:r>
              <a:rPr lang="ko-KR" altLang="en-US" dirty="0" err="1"/>
              <a:t>보냈을때는</a:t>
            </a:r>
            <a:r>
              <a:rPr lang="ko-KR" altLang="en-US" dirty="0"/>
              <a:t> 모든 </a:t>
            </a:r>
            <a:r>
              <a:rPr lang="en-US" altLang="ko-KR" dirty="0"/>
              <a:t>RTLS </a:t>
            </a:r>
            <a:r>
              <a:rPr lang="ko-KR" altLang="en-US" dirty="0"/>
              <a:t>데이터가 </a:t>
            </a:r>
            <a:r>
              <a:rPr lang="en-US" altLang="ko-KR" dirty="0"/>
              <a:t>unassociated </a:t>
            </a:r>
            <a:r>
              <a:rPr lang="ko-KR" altLang="en-US" dirty="0"/>
              <a:t>상태였고 </a:t>
            </a:r>
            <a:r>
              <a:rPr lang="ko-KR" altLang="en-US" dirty="0" err="1"/>
              <a:t>데이터레이트는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6 </a:t>
            </a:r>
            <a:r>
              <a:rPr lang="ko-KR" altLang="en-US" dirty="0"/>
              <a:t>그리고 </a:t>
            </a:r>
            <a:r>
              <a:rPr lang="en-US" altLang="ko-KR" dirty="0"/>
              <a:t>24Mbps </a:t>
            </a:r>
            <a:r>
              <a:rPr lang="ko-KR" altLang="en-US" dirty="0"/>
              <a:t>만 확인이 가능하였습니다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논스캐닝의</a:t>
            </a:r>
            <a:r>
              <a:rPr lang="ko-KR" altLang="en-US" dirty="0"/>
              <a:t> 경우에는 </a:t>
            </a:r>
            <a:r>
              <a:rPr lang="en-US" altLang="ko-KR" dirty="0"/>
              <a:t>associate</a:t>
            </a:r>
            <a:r>
              <a:rPr lang="ko-KR" altLang="en-US" dirty="0"/>
              <a:t>가 보고된 데이터가 있었고 </a:t>
            </a:r>
            <a:r>
              <a:rPr lang="ko-KR" altLang="en-US" dirty="0" err="1"/>
              <a:t>데이터레이트</a:t>
            </a:r>
            <a:r>
              <a:rPr lang="ko-KR" altLang="en-US" dirty="0"/>
              <a:t> 또한 </a:t>
            </a:r>
            <a:r>
              <a:rPr lang="en-US" altLang="ko-KR" dirty="0"/>
              <a:t>1, 2, 5.5 54 </a:t>
            </a:r>
            <a:r>
              <a:rPr lang="ko-KR" altLang="en-US" dirty="0"/>
              <a:t>등의 여러 전송률이 존재하였습니다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두가지 결과로 </a:t>
            </a:r>
            <a:r>
              <a:rPr lang="ko-KR" altLang="en-US" dirty="0" err="1"/>
              <a:t>높은확률로</a:t>
            </a:r>
            <a:r>
              <a:rPr lang="ko-KR" altLang="en-US" dirty="0"/>
              <a:t> 구분이 가능하였습니다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두가지 과제에 대한 여러 측정들을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그래프들은 </a:t>
            </a:r>
            <a:r>
              <a:rPr lang="ko-KR" altLang="en-US" dirty="0" err="1"/>
              <a:t>카디널리티</a:t>
            </a:r>
            <a:r>
              <a:rPr lang="ko-KR" altLang="en-US" dirty="0"/>
              <a:t> 미스매치를 보여주는 그래프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카디널리티</a:t>
            </a:r>
            <a:r>
              <a:rPr lang="ko-KR" altLang="en-US" dirty="0"/>
              <a:t> 미스매치는 대역폭에 따라서도 다르게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ko-KR" altLang="en-US" dirty="0" err="1"/>
              <a:t>카디널리티에</a:t>
            </a:r>
            <a:r>
              <a:rPr lang="ko-KR" altLang="en-US" dirty="0"/>
              <a:t> 대해 </a:t>
            </a:r>
            <a:r>
              <a:rPr lang="en-US" altLang="ko-KR" dirty="0"/>
              <a:t>2.4</a:t>
            </a:r>
            <a:r>
              <a:rPr lang="ko-KR" altLang="en-US" dirty="0"/>
              <a:t>에서는 </a:t>
            </a:r>
            <a:r>
              <a:rPr lang="en-US" altLang="ko-KR" dirty="0"/>
              <a:t>57.3%</a:t>
            </a:r>
            <a:r>
              <a:rPr lang="ko-KR" altLang="en-US" dirty="0"/>
              <a:t>의 불일치성을 보였고 </a:t>
            </a:r>
            <a:r>
              <a:rPr lang="en-US" altLang="ko-KR" dirty="0"/>
              <a:t>5</a:t>
            </a:r>
            <a:r>
              <a:rPr lang="ko-KR" altLang="en-US" dirty="0"/>
              <a:t>에서는 </a:t>
            </a:r>
            <a:r>
              <a:rPr lang="en-US" altLang="ko-KR" dirty="0"/>
              <a:t>30.6%</a:t>
            </a:r>
            <a:r>
              <a:rPr lang="ko-KR" altLang="en-US" dirty="0"/>
              <a:t>의 불일치성을 보였습니다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2.4</a:t>
            </a:r>
            <a:r>
              <a:rPr lang="ko-KR" altLang="en-US" dirty="0"/>
              <a:t>에서 </a:t>
            </a:r>
            <a:r>
              <a:rPr lang="ko-KR" altLang="en-US" dirty="0" err="1"/>
              <a:t>카디널리티의</a:t>
            </a:r>
            <a:r>
              <a:rPr lang="ko-KR" altLang="en-US" dirty="0"/>
              <a:t> 변화폭이 크므로 더 높은 불일치성을 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AP</a:t>
            </a:r>
            <a:r>
              <a:rPr lang="ko-KR" altLang="en-US" dirty="0"/>
              <a:t>와의 거리에 따라 </a:t>
            </a:r>
            <a:r>
              <a:rPr lang="en-US" altLang="ko-KR" dirty="0"/>
              <a:t>RSSI</a:t>
            </a:r>
            <a:r>
              <a:rPr lang="ko-KR" altLang="en-US" dirty="0"/>
              <a:t>강도의 세기를 측정하는 실험과 </a:t>
            </a:r>
            <a:r>
              <a:rPr lang="en-US" altLang="ko-KR" dirty="0"/>
              <a:t>RSSI</a:t>
            </a:r>
            <a:r>
              <a:rPr lang="ko-KR" altLang="en-US" dirty="0"/>
              <a:t>강도에 따른 스캐닝 주기에 대한 실험입니다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실험에서는 </a:t>
            </a:r>
            <a:r>
              <a:rPr lang="en-US" altLang="ko-KR" dirty="0"/>
              <a:t>AP</a:t>
            </a:r>
            <a:r>
              <a:rPr lang="ko-KR" altLang="en-US" dirty="0"/>
              <a:t>에 가까이 </a:t>
            </a:r>
            <a:r>
              <a:rPr lang="ko-KR" altLang="en-US" dirty="0" err="1"/>
              <a:t>설때와</a:t>
            </a:r>
            <a:r>
              <a:rPr lang="ko-KR" altLang="en-US" dirty="0"/>
              <a:t> 멀리 서있는 상태를 유지한채 </a:t>
            </a:r>
            <a:r>
              <a:rPr lang="en-US" altLang="ko-KR" dirty="0"/>
              <a:t>15</a:t>
            </a:r>
            <a:r>
              <a:rPr lang="ko-KR" altLang="en-US" dirty="0"/>
              <a:t>초간격으로 패킷을 보냈고 </a:t>
            </a:r>
            <a:r>
              <a:rPr lang="ko-KR" altLang="en-US" dirty="0" err="1"/>
              <a:t>스니퍼로</a:t>
            </a:r>
            <a:r>
              <a:rPr lang="ko-KR" altLang="en-US" dirty="0"/>
              <a:t> 프레임별 </a:t>
            </a:r>
            <a:r>
              <a:rPr lang="en-US" altLang="ko-KR" dirty="0"/>
              <a:t>RSSI </a:t>
            </a:r>
            <a:r>
              <a:rPr lang="ko-KR" altLang="en-US" dirty="0"/>
              <a:t>신호를 기록하였습니다</a:t>
            </a:r>
            <a:r>
              <a:rPr lang="en-US" altLang="ko-KR" dirty="0"/>
              <a:t>. RTLS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초간 받은 데이터들의 평균값을 주기때문에 </a:t>
            </a:r>
            <a:r>
              <a:rPr lang="ko-KR" altLang="en-US" dirty="0" err="1"/>
              <a:t>스니퍼를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실험은 </a:t>
            </a:r>
            <a:r>
              <a:rPr lang="en-US" altLang="ko-KR" dirty="0"/>
              <a:t>6</a:t>
            </a:r>
            <a:r>
              <a:rPr lang="ko-KR" altLang="en-US" dirty="0"/>
              <a:t>시간동안 신호강도에 따른 스캐닝횟수를 관찰하였습니다</a:t>
            </a:r>
            <a:endParaRPr lang="en-US" altLang="ko-KR" dirty="0"/>
          </a:p>
          <a:p>
            <a:r>
              <a:rPr lang="ko-KR" altLang="en-US" dirty="0"/>
              <a:t>첫번째 실험의 결과로 스캐닝에서는 스캐닝은 균일한 양상으로 보이나 </a:t>
            </a:r>
            <a:r>
              <a:rPr lang="ko-KR" altLang="en-US" dirty="0" err="1"/>
              <a:t>논스캐닝으로</a:t>
            </a:r>
            <a:r>
              <a:rPr lang="ko-KR" altLang="en-US" dirty="0"/>
              <a:t> </a:t>
            </a:r>
            <a:r>
              <a:rPr lang="ko-KR" altLang="en-US" dirty="0" err="1"/>
              <a:t>명칭된</a:t>
            </a:r>
            <a:r>
              <a:rPr lang="ko-KR" altLang="en-US" dirty="0"/>
              <a:t> </a:t>
            </a:r>
            <a:r>
              <a:rPr lang="ko-KR" altLang="en-US" dirty="0" err="1"/>
              <a:t>신호들에서는</a:t>
            </a:r>
            <a:r>
              <a:rPr lang="ko-KR" altLang="en-US" dirty="0"/>
              <a:t> 두개의 층으로 나뉘는 것을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실험에서는 낮은 강도일수록 더 자주 스캔신호를 보내고 </a:t>
            </a:r>
            <a:r>
              <a:rPr lang="en-US" altLang="ko-KR" dirty="0"/>
              <a:t>2.4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보다 더 많은 신호를 </a:t>
            </a:r>
            <a:r>
              <a:rPr lang="ko-KR" altLang="en-US" dirty="0" err="1"/>
              <a:t>보내는것으로</a:t>
            </a:r>
            <a:r>
              <a:rPr lang="ko-KR" altLang="en-US" dirty="0"/>
              <a:t> 관측되었습니다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 실험으로 인하여 </a:t>
            </a:r>
            <a:r>
              <a:rPr lang="en-US" altLang="ko-KR" dirty="0"/>
              <a:t>90%</a:t>
            </a:r>
            <a:r>
              <a:rPr lang="ko-KR" altLang="en-US" dirty="0"/>
              <a:t>의 스캐닝 인터벌이 </a:t>
            </a:r>
            <a:r>
              <a:rPr lang="ko-KR" altLang="en-US" dirty="0" err="1"/>
              <a:t>천초단위임을</a:t>
            </a:r>
            <a:r>
              <a:rPr lang="ko-KR" altLang="en-US" dirty="0"/>
              <a:t>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좌측과 가운데의 표에서 </a:t>
            </a:r>
            <a:r>
              <a:rPr lang="ko-KR" altLang="en-US" dirty="0" err="1"/>
              <a:t>논스캐닝에서의</a:t>
            </a:r>
            <a:r>
              <a:rPr lang="ko-KR" altLang="en-US" dirty="0"/>
              <a:t> 신호세기가 두개의 층으로 나뉘어 지는 이유는 찾아 보았으나 확인하지 못했습니다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29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이번실험은 </a:t>
            </a:r>
            <a:r>
              <a:rPr lang="ko-KR" altLang="en-US" dirty="0" err="1"/>
              <a:t>대역폭간의</a:t>
            </a:r>
            <a:r>
              <a:rPr lang="ko-KR" altLang="en-US" dirty="0"/>
              <a:t> </a:t>
            </a:r>
            <a:r>
              <a:rPr lang="en-US" altLang="ko-KR" dirty="0"/>
              <a:t>RSSI </a:t>
            </a:r>
            <a:r>
              <a:rPr lang="ko-KR" altLang="en-US" dirty="0" err="1"/>
              <a:t>플럭츄에이션을</a:t>
            </a:r>
            <a:r>
              <a:rPr lang="ko-KR" altLang="en-US" dirty="0"/>
              <a:t> 확인하기 위한 실험입니다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한시간 </a:t>
            </a:r>
            <a:r>
              <a:rPr lang="ko-KR" altLang="en-US" dirty="0" err="1"/>
              <a:t>고정된자리에서의</a:t>
            </a:r>
            <a:r>
              <a:rPr lang="ko-KR" altLang="en-US" dirty="0"/>
              <a:t> 신호세기를 기록하였고 </a:t>
            </a:r>
            <a:r>
              <a:rPr lang="en-US" altLang="ko-KR" dirty="0"/>
              <a:t>RSSI</a:t>
            </a:r>
            <a:r>
              <a:rPr lang="ko-KR" altLang="en-US" dirty="0"/>
              <a:t>신호 강도는 </a:t>
            </a:r>
            <a:r>
              <a:rPr lang="en-US" altLang="ko-KR" dirty="0"/>
              <a:t>2.4</a:t>
            </a:r>
            <a:r>
              <a:rPr lang="ko-KR" altLang="en-US" dirty="0"/>
              <a:t>에서 더 </a:t>
            </a:r>
            <a:r>
              <a:rPr lang="ko-KR" altLang="en-US" dirty="0" err="1"/>
              <a:t>큰폭을</a:t>
            </a:r>
            <a:r>
              <a:rPr lang="ko-KR" altLang="en-US" dirty="0"/>
              <a:t>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우측의 표는 </a:t>
            </a:r>
            <a:r>
              <a:rPr lang="ko-KR" altLang="en-US" dirty="0" err="1"/>
              <a:t>이와같은</a:t>
            </a:r>
            <a:r>
              <a:rPr lang="ko-KR" altLang="en-US" dirty="0"/>
              <a:t> 실험들로 인한 각각의 요소가 어떻게 영향을 미치는지에 대해서 정리한 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스캐닝은 </a:t>
            </a:r>
            <a:r>
              <a:rPr lang="ko-KR" altLang="en-US" dirty="0" err="1"/>
              <a:t>논스캐닝에</a:t>
            </a:r>
            <a:r>
              <a:rPr lang="ko-KR" altLang="en-US" dirty="0"/>
              <a:t> 비해 더 </a:t>
            </a:r>
            <a:r>
              <a:rPr lang="ko-KR" altLang="en-US" dirty="0" err="1"/>
              <a:t>먼거리를</a:t>
            </a:r>
            <a:r>
              <a:rPr lang="ko-KR" altLang="en-US" dirty="0"/>
              <a:t> 전송하므로 </a:t>
            </a:r>
            <a:r>
              <a:rPr lang="ko-KR" altLang="en-US" dirty="0" err="1"/>
              <a:t>카디널리티가</a:t>
            </a:r>
            <a:r>
              <a:rPr lang="ko-KR" altLang="en-US" dirty="0"/>
              <a:t> 증가하기 때문에 </a:t>
            </a:r>
            <a:r>
              <a:rPr lang="ko-KR" altLang="en-US" dirty="0" err="1"/>
              <a:t>로컬라이제이션에</a:t>
            </a:r>
            <a:r>
              <a:rPr lang="ko-KR" altLang="en-US" dirty="0"/>
              <a:t> 도움이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RSSI </a:t>
            </a:r>
            <a:r>
              <a:rPr lang="ko-KR" altLang="en-US" dirty="0"/>
              <a:t>변화폭이 좁으므로 이점도 도움이 됩니다</a:t>
            </a:r>
            <a:r>
              <a:rPr lang="en-US" altLang="ko-KR" dirty="0"/>
              <a:t>. </a:t>
            </a:r>
            <a:r>
              <a:rPr lang="ko-KR" altLang="en-US" dirty="0"/>
              <a:t>그러나 전송주기가 길기 때문에 이점은 나쁜 영향을 끼칩니다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대역폭에서는 </a:t>
            </a:r>
            <a:r>
              <a:rPr lang="en-US" altLang="ko-KR" dirty="0"/>
              <a:t>2.4</a:t>
            </a:r>
            <a:r>
              <a:rPr lang="ko-KR" altLang="en-US" dirty="0"/>
              <a:t>는 더 긴 전송거리를 가지므로 에러를 줄이는데 도움이 됩니다</a:t>
            </a:r>
            <a:r>
              <a:rPr lang="en-US" altLang="ko-KR" dirty="0"/>
              <a:t>. </a:t>
            </a:r>
            <a:r>
              <a:rPr lang="ko-KR" altLang="en-US" dirty="0"/>
              <a:t>또한 스캐닝 주기가 짧기때문에 이점도 도움이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RSSI</a:t>
            </a:r>
            <a:r>
              <a:rPr lang="ko-KR" altLang="en-US" dirty="0"/>
              <a:t>값의 출렁임이 크므로 이점이 나쁜 영향을 끼칩니다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이부분</a:t>
            </a:r>
            <a:r>
              <a:rPr lang="ko-KR" altLang="en-US" dirty="0"/>
              <a:t> </a:t>
            </a:r>
            <a:r>
              <a:rPr lang="ko-KR" altLang="en-US" dirty="0" err="1"/>
              <a:t>설명을할때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초에서 </a:t>
            </a:r>
            <a:r>
              <a:rPr lang="en-US" altLang="ko-KR" dirty="0"/>
              <a:t>1500</a:t>
            </a:r>
            <a:r>
              <a:rPr lang="ko-KR" altLang="en-US" dirty="0"/>
              <a:t>초 사이에 값이 </a:t>
            </a:r>
            <a:r>
              <a:rPr lang="ko-KR" altLang="en-US" dirty="0" err="1"/>
              <a:t>왜없음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알수없음</a:t>
            </a:r>
            <a:r>
              <a:rPr lang="ko-KR" altLang="en-US" dirty="0"/>
              <a:t> 설명이 </a:t>
            </a:r>
            <a:r>
              <a:rPr lang="ko-KR" altLang="en-US" dirty="0" err="1"/>
              <a:t>안되있음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사용된 알고리즘은 우선 가장 확률이 높은 층을 선택한후 그 </a:t>
            </a:r>
            <a:r>
              <a:rPr lang="ko-KR" altLang="en-US" dirty="0" err="1"/>
              <a:t>층에있는</a:t>
            </a:r>
            <a:r>
              <a:rPr lang="ko-KR" altLang="en-US" dirty="0"/>
              <a:t> </a:t>
            </a:r>
            <a:r>
              <a:rPr lang="en-US" altLang="ko-KR" dirty="0"/>
              <a:t>AP</a:t>
            </a:r>
            <a:r>
              <a:rPr lang="ko-KR" altLang="en-US" dirty="0"/>
              <a:t>들의 리스트를 이용한 </a:t>
            </a:r>
            <a:r>
              <a:rPr lang="ko-KR" altLang="en-US" dirty="0" err="1"/>
              <a:t>매칭을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가지 방법으로 층을 정하는 알고리즘을 구현하였는데 첫번째로는 가장 많은 </a:t>
            </a:r>
            <a:r>
              <a:rPr lang="en-US" altLang="ko-KR" dirty="0"/>
              <a:t>AP</a:t>
            </a:r>
            <a:r>
              <a:rPr lang="ko-KR" altLang="en-US" dirty="0"/>
              <a:t>들의 수가 기록된 층을 이용하는 방법</a:t>
            </a:r>
            <a:endParaRPr lang="en-US" altLang="ko-KR" dirty="0"/>
          </a:p>
          <a:p>
            <a:r>
              <a:rPr lang="ko-KR" altLang="en-US" dirty="0"/>
              <a:t>두번째로는 가장 강한 신호세기를 보이는 </a:t>
            </a:r>
            <a:r>
              <a:rPr lang="en-US" altLang="ko-KR" dirty="0"/>
              <a:t>AP</a:t>
            </a:r>
            <a:r>
              <a:rPr lang="ko-KR" altLang="en-US" dirty="0"/>
              <a:t>가 있는 층을 이용하는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세번째로는 </a:t>
            </a:r>
            <a:r>
              <a:rPr lang="ko-KR" altLang="en-US" dirty="0" err="1"/>
              <a:t>어소시에이션</a:t>
            </a:r>
            <a:r>
              <a:rPr lang="ko-KR" altLang="en-US" dirty="0"/>
              <a:t> 상태를 보고한 </a:t>
            </a:r>
            <a:r>
              <a:rPr lang="en-US" altLang="ko-KR" dirty="0"/>
              <a:t>AP</a:t>
            </a:r>
            <a:r>
              <a:rPr lang="ko-KR" altLang="en-US" dirty="0"/>
              <a:t>가 존재하는 층을 이용하는 </a:t>
            </a:r>
            <a:r>
              <a:rPr lang="ko-KR" altLang="en-US" dirty="0" err="1"/>
              <a:t>방법이였습니다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세가지 방법을 전부 결과를 내보았는데 </a:t>
            </a:r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ko-KR" altLang="en-US" dirty="0" err="1"/>
              <a:t>어소시에이션이</a:t>
            </a:r>
            <a:r>
              <a:rPr lang="ko-KR" altLang="en-US" dirty="0"/>
              <a:t> 있는 층을 기준으로 잡는 방법이 가장 정확도가 높았고 </a:t>
            </a:r>
            <a:r>
              <a:rPr lang="en-US" altLang="ko-KR" dirty="0"/>
              <a:t>5Ghz</a:t>
            </a:r>
            <a:r>
              <a:rPr lang="ko-KR" altLang="en-US" dirty="0"/>
              <a:t>에서 더 높은 정확도를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카디널리티는</a:t>
            </a:r>
            <a:r>
              <a:rPr lang="ko-KR" altLang="en-US" dirty="0"/>
              <a:t> </a:t>
            </a:r>
            <a:r>
              <a:rPr lang="ko-KR" altLang="en-US" dirty="0" err="1"/>
              <a:t>같은층의</a:t>
            </a:r>
            <a:r>
              <a:rPr lang="ko-KR" altLang="en-US" dirty="0"/>
              <a:t> </a:t>
            </a:r>
            <a:r>
              <a:rPr lang="ko-KR" altLang="en-US" dirty="0" err="1"/>
              <a:t>카디널리티만</a:t>
            </a:r>
            <a:r>
              <a:rPr lang="ko-KR" altLang="en-US" dirty="0"/>
              <a:t> </a:t>
            </a:r>
            <a:r>
              <a:rPr lang="ko-KR" altLang="en-US" dirty="0" err="1"/>
              <a:t>측정이됨</a:t>
            </a:r>
            <a:endParaRPr lang="en-US" altLang="ko-KR" dirty="0"/>
          </a:p>
          <a:p>
            <a:r>
              <a:rPr lang="ko-KR" altLang="en-US" dirty="0"/>
              <a:t>여기서 말하는 </a:t>
            </a:r>
            <a:r>
              <a:rPr lang="ko-KR" altLang="en-US" dirty="0" err="1"/>
              <a:t>카디널리티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기준은 온라인기준 숫자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0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연구에서의 이루지 못한 한계점들을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첫째로 특정한 종류의 기기로만 측정을 한 것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기기의 종류별로 차이가 있음에도 불구하고 </a:t>
            </a:r>
            <a:r>
              <a:rPr lang="ko-KR" altLang="en-US" dirty="0" err="1"/>
              <a:t>핑거프린팅</a:t>
            </a:r>
            <a:r>
              <a:rPr lang="ko-KR" altLang="en-US" dirty="0"/>
              <a:t> 방식의 데이터를 모으는데 한계가 있어 이러한 한계점이 생겼습니다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두번째로는 데이터를 수집한 때는 사람이 </a:t>
            </a:r>
            <a:r>
              <a:rPr lang="ko-KR" altLang="en-US" dirty="0" err="1"/>
              <a:t>적을때와</a:t>
            </a:r>
            <a:r>
              <a:rPr lang="ko-KR" altLang="en-US" dirty="0"/>
              <a:t> </a:t>
            </a:r>
            <a:r>
              <a:rPr lang="ko-KR" altLang="en-US" dirty="0" err="1"/>
              <a:t>많을때</a:t>
            </a:r>
            <a:r>
              <a:rPr lang="ko-KR" altLang="en-US" dirty="0"/>
              <a:t> 상관없이 데이터를 수집하였으나</a:t>
            </a:r>
            <a:endParaRPr lang="en-US" altLang="ko-KR" dirty="0"/>
          </a:p>
          <a:p>
            <a:r>
              <a:rPr lang="ko-KR" altLang="en-US" dirty="0"/>
              <a:t>실측 데이터에서는 사람이 </a:t>
            </a:r>
            <a:r>
              <a:rPr lang="ko-KR" altLang="en-US" dirty="0" err="1"/>
              <a:t>적을때에서만</a:t>
            </a:r>
            <a:r>
              <a:rPr lang="ko-KR" altLang="en-US" dirty="0"/>
              <a:t> 확인을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결론을 내자면 이 논문에서는 두가지의 이슈에 대해 설명을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작업은 실제 세상에서 기기의 변경없이 </a:t>
            </a:r>
            <a:r>
              <a:rPr lang="ko-KR" altLang="en-US" dirty="0" err="1"/>
              <a:t>로컬라이징을</a:t>
            </a:r>
            <a:r>
              <a:rPr lang="ko-KR" altLang="en-US" dirty="0"/>
              <a:t> 할 때 어디에서 또는 무엇이 문제가 될 것인지 보여주는 증거가 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ko-KR" altLang="en-US" dirty="0" err="1"/>
              <a:t>와이더</a:t>
            </a:r>
            <a:r>
              <a:rPr lang="ko-KR" altLang="en-US" dirty="0"/>
              <a:t> </a:t>
            </a:r>
            <a:r>
              <a:rPr lang="en-US" altLang="ko-KR" dirty="0"/>
              <a:t>2.0 passive</a:t>
            </a:r>
            <a:r>
              <a:rPr lang="ko-KR" altLang="en-US" dirty="0"/>
              <a:t> </a:t>
            </a:r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tracking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single </a:t>
            </a:r>
            <a:r>
              <a:rPr lang="en-US" altLang="ko-KR" dirty="0" err="1"/>
              <a:t>wifi</a:t>
            </a:r>
            <a:r>
              <a:rPr lang="en-US" altLang="ko-KR" dirty="0"/>
              <a:t> link</a:t>
            </a:r>
            <a:r>
              <a:rPr lang="ko-KR" altLang="en-US" dirty="0"/>
              <a:t>에 대한 설명입니다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논문은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 err="1"/>
              <a:t>mobisys</a:t>
            </a:r>
            <a:r>
              <a:rPr lang="ko-KR" altLang="en-US" dirty="0"/>
              <a:t>에서 발표가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논문은 어떠한 디바이스도 들지 않은 상태인 사람의 위치를 추적하는 연구에 대한 논문입니다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최소한의 장비를 위하여 한 개의 트랜스미터 </a:t>
            </a:r>
            <a:r>
              <a:rPr lang="en-US" altLang="ko-KR" dirty="0"/>
              <a:t>Tx </a:t>
            </a:r>
            <a:r>
              <a:rPr lang="en-US" altLang="ko-KR" dirty="0" err="1"/>
              <a:t>wifi</a:t>
            </a:r>
            <a:r>
              <a:rPr lang="en-US" altLang="ko-KR" dirty="0"/>
              <a:t> link</a:t>
            </a:r>
            <a:r>
              <a:rPr lang="ko-KR" altLang="en-US" dirty="0"/>
              <a:t>와 하나의 리시버 </a:t>
            </a:r>
            <a:r>
              <a:rPr lang="en-US" altLang="ko-KR" dirty="0"/>
              <a:t>Rx </a:t>
            </a:r>
            <a:r>
              <a:rPr lang="ko-KR" altLang="en-US" dirty="0"/>
              <a:t>세개의 안테나를 가진 리시버를 이용하였습니다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세개의 안테나를 가진 리시버는 노트북에 달린 인텔 </a:t>
            </a:r>
            <a:r>
              <a:rPr lang="en-US" altLang="ko-KR" dirty="0"/>
              <a:t>5300 </a:t>
            </a:r>
            <a:r>
              <a:rPr lang="ko-KR" altLang="en-US" dirty="0"/>
              <a:t>네트워크 인터페이스 컨트롤러를 이용하였습니다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연구는 </a:t>
            </a:r>
            <a:r>
              <a:rPr lang="en-US" altLang="ko-KR" dirty="0"/>
              <a:t>LOS </a:t>
            </a:r>
            <a:r>
              <a:rPr lang="ko-KR" altLang="en-US" dirty="0"/>
              <a:t>라인 오브 사이트 상황을 가정하고 모델베이스 </a:t>
            </a:r>
            <a:r>
              <a:rPr lang="ko-KR" altLang="en-US" dirty="0" err="1"/>
              <a:t>로컬라이제이션을</a:t>
            </a:r>
            <a:r>
              <a:rPr lang="ko-KR" altLang="en-US" dirty="0"/>
              <a:t> 차용하였습니다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LOS </a:t>
            </a:r>
            <a:r>
              <a:rPr lang="ko-KR" altLang="en-US" dirty="0"/>
              <a:t>는 벽 등으로 막힌 부분이 없는 </a:t>
            </a:r>
            <a:r>
              <a:rPr lang="ko-KR" altLang="en-US" dirty="0" err="1"/>
              <a:t>뻥뚫린</a:t>
            </a:r>
            <a:r>
              <a:rPr lang="ko-KR" altLang="en-US" dirty="0"/>
              <a:t> 상황을 지칭합니다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연구는 트랜스미터에서 쏘아낸 신호가 사람에 의해 반사되는 복잡한 신호를 측정하여 사람의 위치를 추정합니다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와이더에서는</a:t>
            </a:r>
            <a:r>
              <a:rPr lang="ko-KR" altLang="en-US" dirty="0"/>
              <a:t> </a:t>
            </a:r>
            <a:r>
              <a:rPr lang="en-US" altLang="ko-KR" dirty="0" err="1"/>
              <a:t>ToF</a:t>
            </a:r>
            <a:r>
              <a:rPr lang="en-US" altLang="ko-KR" dirty="0"/>
              <a:t> </a:t>
            </a:r>
            <a:r>
              <a:rPr lang="ko-KR" altLang="en-US" dirty="0"/>
              <a:t>타임 오브 </a:t>
            </a:r>
            <a:r>
              <a:rPr lang="ko-KR" altLang="en-US" dirty="0" err="1"/>
              <a:t>플라이트</a:t>
            </a:r>
            <a:r>
              <a:rPr lang="ko-KR" altLang="en-US" dirty="0"/>
              <a:t> 신호가 전송되는데 걸리는 시간과 </a:t>
            </a:r>
            <a:r>
              <a:rPr lang="en-US" altLang="ko-KR" dirty="0" err="1"/>
              <a:t>AoA</a:t>
            </a:r>
            <a:r>
              <a:rPr lang="en-US" altLang="ko-KR" dirty="0"/>
              <a:t> Angle of Array </a:t>
            </a:r>
            <a:r>
              <a:rPr lang="ko-KR" altLang="en-US" dirty="0"/>
              <a:t>세개의 리시버에서 각각 받는 신호의 차이에 의해 확인되는 각도</a:t>
            </a:r>
            <a:endParaRPr lang="en-US" altLang="ko-KR" dirty="0"/>
          </a:p>
          <a:p>
            <a:r>
              <a:rPr lang="en-US" altLang="ko-KR" dirty="0"/>
              <a:t>DFS </a:t>
            </a:r>
            <a:r>
              <a:rPr lang="ko-KR" altLang="en-US" dirty="0"/>
              <a:t>도플러 </a:t>
            </a:r>
            <a:r>
              <a:rPr lang="ko-KR" altLang="en-US" dirty="0" err="1"/>
              <a:t>프리퀀시</a:t>
            </a:r>
            <a:r>
              <a:rPr lang="ko-KR" altLang="en-US" dirty="0"/>
              <a:t> 시프트 현상과 신호세기의 감쇠와 같은 복합적인 요소들의 모델을 기반으로 위치를 추정합니다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9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시스템에대해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일괄적으로 설명을 하자면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첫째로 이 연구에서는 동시에 여러가지 파라미터가 적용된 신호들이 합쳐진 단일 모델에 대해 설명합니다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둘째로는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채널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스테이트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인포메이션에서 발생하는 노이즈를 줄이는 방법에 대해 설명합니다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셋째로는 이 실험은 신호가 여러 개의 경로를 통하여 온다고 가정하였습니다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이는 멀티패스 이펙트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칭하는데 이 패스들을 구분하여 각각 패스별로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매칭을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한뒤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그 매칭된 데이터에서 유의미한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데이터값을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가져오고 이를 통하여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로컬라이제이션을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수행합니다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9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모델에 대해 설명하겠습니다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멀티패스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문제란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송신되는 신호가 여러가지 경로의 여러가지 파라미터들의 구성으로 측정된다는 문제입니다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이와같은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이유로 신호를 나타내는 모델은 복잡해지게 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총 신호인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개의 패스의 합과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이라는 백색소음을 잡아주는 식으로 구성이 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피엘은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번째 패스에 대한 시그널을 뜻하고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타우엘과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알파엘은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번째의 딜레이와 복잡한 감쇠를 나타내는 기호입니다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와이파이 네트워크 카드는 채널을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시간에따라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주파수에따라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센서에따라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측정을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위 식에서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패킷번호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j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서브캐리어의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번호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는 센서의 번호를 의미합니다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위 식의 일부인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타우엘은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번째 시그널의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페이즈를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뜻하는 식이고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이식을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풀어쓰면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아래와 같은 형태가 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아래식에서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밑줄쳐진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타우엘은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 의해 결정되는 값이고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파이엘은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에프디엘은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 의해 결정되는 값 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Experiences &amp; Challenges with server-side </a:t>
            </a:r>
            <a:r>
              <a:rPr lang="en-US" altLang="ko-KR" dirty="0" err="1"/>
              <a:t>wifi</a:t>
            </a:r>
            <a:r>
              <a:rPr lang="en-US" altLang="ko-KR" dirty="0"/>
              <a:t> indoor localization using existing infrastructure </a:t>
            </a:r>
            <a:r>
              <a:rPr lang="ko-KR" altLang="en-US" dirty="0"/>
              <a:t>에 대한 설명부터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연구는 싱가폴 매니지먼트 대학에서 </a:t>
            </a:r>
            <a:r>
              <a:rPr lang="en-US" altLang="ko-KR" dirty="0"/>
              <a:t>2018</a:t>
            </a:r>
            <a:r>
              <a:rPr lang="ko-KR" altLang="en-US" dirty="0"/>
              <a:t>년도에 발표한 연구입니다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와이파이를 </a:t>
            </a:r>
            <a:r>
              <a:rPr lang="ko-KR" altLang="en-US" dirty="0" err="1"/>
              <a:t>기반으로한</a:t>
            </a:r>
            <a:r>
              <a:rPr lang="ko-KR" altLang="en-US" dirty="0"/>
              <a:t> 인도어 </a:t>
            </a:r>
            <a:r>
              <a:rPr lang="ko-KR" altLang="en-US" dirty="0" err="1"/>
              <a:t>로컬라이제이션은</a:t>
            </a:r>
            <a:r>
              <a:rPr lang="ko-KR" altLang="en-US" dirty="0"/>
              <a:t> 꽤나 많은 종류의 연구가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방법들은 각자 장단점들이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줄이기 위하여 여러 연구들은 </a:t>
            </a:r>
            <a:r>
              <a:rPr lang="ko-KR" altLang="en-US" dirty="0" err="1"/>
              <a:t>여러방법을</a:t>
            </a:r>
            <a:r>
              <a:rPr lang="ko-KR" altLang="en-US" dirty="0"/>
              <a:t> 조합한 방법을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Big theta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세타엘을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이와 같이 표현하고 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번째 패스의 여러가지 파라미터를 가진 다중차원의 시그널 파라미터라고 칭합니다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빅세타는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다중차원의 다중경로 신호를 나타내는 파라미터 입니다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그리고 이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빅세타에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대해 로그 추정식에 대해 쓰면 우측과 같은 식이 나옵니다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스몰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에이치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엠은 실제 측정한 값을 의미하며 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은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아까전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아이 제이 케이로 나누었던 패킷당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서브캐리어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안테나의 번호에 대한 총 집합을 의미합니다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뒤에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빼주는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부분은 실제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측정한값에서의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번째 패스의 순수한 신호세기를 뜻합니다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그러면 나오는 결과값은 화이트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노이즈값이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나오게 되고</a:t>
            </a:r>
            <a:endParaRPr lang="en-US" altLang="ko-KR" sz="1200" baseline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이를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빅람다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최대화 하는 값은 결국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빅세타의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Maximum Likelihood Estimation 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값인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빅세타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헷이</a:t>
            </a:r>
            <a:r>
              <a:rPr lang="ko-KR" altLang="en-US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되게 됩니다</a:t>
            </a:r>
            <a:r>
              <a:rPr lang="en-US" altLang="ko-KR" sz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baseline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baseline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설명하는게 중요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빼면 나머지 부분이 남는데 그게 최소가 되는 값이 되어야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빅세타가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최대가 된다 왜냐하면 마이너스가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붙기때문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더 자세한부분 설명필요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9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는 채널의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응답뿐만이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아니라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알수없는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phase noise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들도 포함합니다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따라서 이를 클리닝하는 작업이 필요합니다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에러가 많은 버전의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물결표는 아래와 같은 식으로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표시할수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여기에서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제타는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센서의 이니셜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페이즈를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뜻하는데 이는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항상일정한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값이므로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calibratio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가능합니다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그러나 타이밍 오프셋인 입실론 티아이와 캐리어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프리퀀시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오프셋인 입실론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에프는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패킷별로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다르게 나타납니다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따라서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데이터 그대로를 가지고 신호 파라미터를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추정하는것은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불가능합니다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그래서 이 연구에서는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멀티플리케이션이라는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방법을 이용하였습니다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아래그램의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번은 단순히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리니어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칼리브레이션을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적용하였을때의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결과이고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번은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멀티플리케이션을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적용하였을때의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결과입니다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0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여러 관측을 통하여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페이즈노이즈는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공간을 제외한 시간과 주파수에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따라서만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변한다고 관측하였습니다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이는 각각의 안테나가 똑같은 노이즈를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같은시간에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수신하게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되는것을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확인하였습니다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그래서 우리는 하나의 안테나를 레퍼런스로 두고 각각 다른 안테나와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멀티플리케이션을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하였습니다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씨엠은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멀티플리케이션된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값을 의미하는데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에러가많은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값과 레퍼런스 안테나에 대한 에러가 많은 값의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값의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프로덕트값은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에러가 없는 값의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곱과 일치하게 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더욱이 우리는 여러 경로 즉 멀티패스를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값이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0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이나오는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스태틱한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시그널과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값이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아닌 움직이는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다이나믹한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시그널로 구분하였습니다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결과물을 풀면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이런형식의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값이 나옵니다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식에서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가장위에있는줄의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피엔원과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엔투의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경우는 둘다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스테틱시그널이므로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가장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큰값을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가집니다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또한 변동하지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않는값이기때문에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하이패스 필터를 이용하여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윗값을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잘라냅니다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그리고 제일 아래에 있는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다이나믹간의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곱은 아주 약하므로 무시를 할 수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그러면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가운데이있는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두개의 식이 남는데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두개의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식중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왼쪽편에있는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식이 목표로 하는 식입니다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</a:t>
            </a: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식이 나타내는 값은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왜냐하면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컨쥬게이트값은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b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</a:b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피라는 그룹의 정확한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데이터값이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어떻게 되는가 멀티패스에서 패스들의 묶음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4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타겟과 남은 부분은 우측과 같은 식으로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표현할수있는데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가운데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밑줄친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부분은 모든 파라미터에 대해 같은 값을 가지므로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무시할수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또한 남은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부분또한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아래와 같은 관계식을 통하여 좌측의 우리가 원하는 타겟보다 매우 작으므로 무시할 수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이것을 구한 방법은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모든 센서에 대한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진폭인 상수인 베타를 빼고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레퍼런스에 대한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진폭값인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상수인 감마를 더하여 확인해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본결과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l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레퍼런스와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자기자신에대한곱이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아닌경우에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한에서 아래와 같은 결과가 나왔습니다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4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다음으로는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패스매칭에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대해 설명하겠습니다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아래 도표의 점들은 여러가지 경로의 파라미터들이 같이 존재합니다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따라서 우리는 올바른 방법으로 어떤 경로가 유의미한 경로인지 찾아내야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앞에서 했던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에스티메이션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파트에서 우리는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빅세타값을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구할수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이전에 존재하던 헝가리안 알고리즘은 주변에 인접한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데이터간의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관계를 이용하여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calibration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여러경로의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값이 산재하는 이 연구에서는 적합하지 않은 방식이므로 그래프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패스매칭이라는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새로운 방식을 도입하였습니다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아래의 좌측그래프는 그래프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패스매칭에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대해 간략하게 표현한 것입니다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아래줄은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빅세타값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즉 우리가 얻은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값을 의미하고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각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세타값마다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개의 패스 즉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스몰세타값이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존재합니다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그리고 각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스몰세타를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이어주는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엣지에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웨이트를 대입하는데 이 웨이트에는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파라미터간의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거리가 대입이 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이를 토대로 가장 경로가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최소가되는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옵티멀한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패스를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개의 패스 각 패스마다 찾습니다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그래프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패스매칭으로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이 연구에서는 가장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오류값이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적은 유의미한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데이터값을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찾을수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가운데있는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도표는 도플러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프리퀀시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시프트에 대해 나타낸 도표입니다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이는 그래프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패스매칭을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적용하면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우측에있는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붉은 실선의 표시로 나타나게 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점의 색은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attenuation(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감쇠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에 따라 색이 다르다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7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이론적으로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를 이용하여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빛의속도를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곱하면 거리를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알수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그러나 이방법은 많은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플럭츄에이션이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따라서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를 추가적으로 대입합니다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우리는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를 통하여 속도를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가늠할수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이를통해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path range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변화율을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추정할수있는데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칼만스무서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라는 데이터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calibration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기법을 통하여 타겟의 속도를 대입하여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플럭츄에이션이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덜한 거리를 구할 수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6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위와같은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알고리즘을 통하여 얻어낸 값으로 타겟과의 거리와 타겟과 리시버의 각도를 알 수 있었는데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이를 통하여 이차원 거리계산식을 역산하여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좌표를 알아낼 수 있었습니다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0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개의 시나리오를 설정하여 실제 실험을 한 사진입니다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아래의 세개의 표는 각각의 실험장소마다의 측정값과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실측값을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나타낸 표입니다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6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모든 퍼포먼스에 대해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indo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Track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은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값과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값만을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구해 사용하는 알고리즘인데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개의 트랜스미터와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개의 리시버가 필요하고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개의 링크가 필요합니다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다이뮤직은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값만을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이용한 알고리즘인데 트랜스미터와 리시버가 각각 두개 링크는 총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개가 필요합니다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3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논문에서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달성한것은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통일된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and DFS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를 이용한 모델을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만든것이고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평균 오차율은 한 개의 와이파이 링크에서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0.75m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두개를 사용한다면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0.63m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달성하였습니다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실험의 한계점은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여러 사람이 움직이는 환경에서는 이 실험이 정상적으로 작동하지 않는다는 점과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LOS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환경에서 정상적으로 작동하지 않는다는 한계점이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각각 여러 물체가 움직일 경우에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CSI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반사되는 지점을 찾기 힘들다는 부분과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0" indent="0" algn="just">
              <a:buNone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사람의 몸에 반사되는 신호가 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LOS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환경에서는 찾기 힘들다는 이유입니다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소개할 연구에 관련된 몇가지 방법들의 장단점을 먼저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Client-base </a:t>
            </a:r>
            <a:r>
              <a:rPr lang="ko-KR" altLang="en-US" dirty="0"/>
              <a:t>방식은 정확도가 </a:t>
            </a:r>
            <a:r>
              <a:rPr lang="ko-KR" altLang="en-US" dirty="0" err="1"/>
              <a:t>가장높은</a:t>
            </a:r>
            <a:r>
              <a:rPr lang="ko-KR" altLang="en-US" dirty="0"/>
              <a:t> 경향을 가집니다</a:t>
            </a:r>
            <a:r>
              <a:rPr lang="en-US" altLang="ko-KR" dirty="0"/>
              <a:t>. </a:t>
            </a:r>
            <a:r>
              <a:rPr lang="ko-KR" altLang="en-US" dirty="0"/>
              <a:t>유저가 </a:t>
            </a:r>
            <a:r>
              <a:rPr lang="ko-KR" altLang="en-US" dirty="0" err="1"/>
              <a:t>원할때</a:t>
            </a:r>
            <a:r>
              <a:rPr lang="ko-KR" altLang="en-US" dirty="0"/>
              <a:t> 능동적으로 </a:t>
            </a:r>
            <a:r>
              <a:rPr lang="en-US" altLang="ko-KR" dirty="0"/>
              <a:t>RF </a:t>
            </a:r>
            <a:r>
              <a:rPr lang="ko-KR" altLang="en-US" dirty="0"/>
              <a:t>시그널을 보내어 그들의 위치를 찾게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 방식은 유저의 기기에 특정한 프로그램을 설치하거나 기기의 운영체제를 변조하여 시행합니다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</a:t>
            </a:r>
            <a:r>
              <a:rPr lang="en-US" altLang="ko-KR" dirty="0"/>
              <a:t>Server-base </a:t>
            </a:r>
            <a:r>
              <a:rPr lang="ko-KR" altLang="en-US" dirty="0"/>
              <a:t>방식은 수동적으로 유저가 보낸 신호를 분석하여 </a:t>
            </a:r>
            <a:r>
              <a:rPr lang="ko-KR" altLang="en-US" dirty="0" err="1"/>
              <a:t>로컬라이제이션을</a:t>
            </a:r>
            <a:r>
              <a:rPr lang="ko-KR" altLang="en-US" dirty="0"/>
              <a:t> 수행합니다</a:t>
            </a:r>
            <a:r>
              <a:rPr lang="en-US" altLang="ko-KR" dirty="0"/>
              <a:t>. </a:t>
            </a:r>
            <a:r>
              <a:rPr lang="ko-KR" altLang="en-US" dirty="0"/>
              <a:t> 따라서 클라이언트 베이스 보다는 정확도가 떨어지는 경향이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 방법은 유저에게 어떠한 부담을 주지않는 방법입니다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ko-KR" altLang="en-US" dirty="0" err="1"/>
              <a:t>핑거프린트</a:t>
            </a:r>
            <a:r>
              <a:rPr lang="ko-KR" altLang="en-US" dirty="0"/>
              <a:t> 방식과 모델베이스 방식에 대해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핑거프린트</a:t>
            </a:r>
            <a:r>
              <a:rPr lang="ko-KR" altLang="en-US" dirty="0"/>
              <a:t> 방식은 실제 공간과 특정한 </a:t>
            </a:r>
            <a:r>
              <a:rPr lang="ko-KR" altLang="en-US" dirty="0" err="1"/>
              <a:t>데이터값을</a:t>
            </a:r>
            <a:r>
              <a:rPr lang="ko-KR" altLang="en-US" dirty="0"/>
              <a:t> </a:t>
            </a:r>
            <a:r>
              <a:rPr lang="ko-KR" altLang="en-US" dirty="0" err="1"/>
              <a:t>이용하여만든</a:t>
            </a:r>
            <a:r>
              <a:rPr lang="ko-KR" altLang="en-US" dirty="0"/>
              <a:t> 지도를 통하여 </a:t>
            </a:r>
            <a:r>
              <a:rPr lang="ko-KR" altLang="en-US" dirty="0" err="1"/>
              <a:t>로컬라이제이션을</a:t>
            </a:r>
            <a:r>
              <a:rPr lang="ko-KR" altLang="en-US" dirty="0"/>
              <a:t> 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맵핑된</a:t>
            </a:r>
            <a:r>
              <a:rPr lang="ko-KR" altLang="en-US" dirty="0"/>
              <a:t> </a:t>
            </a:r>
            <a:r>
              <a:rPr lang="ko-KR" altLang="en-US" dirty="0" err="1"/>
              <a:t>데이터값과</a:t>
            </a:r>
            <a:r>
              <a:rPr lang="ko-KR" altLang="en-US" dirty="0"/>
              <a:t> 실제 </a:t>
            </a:r>
            <a:r>
              <a:rPr lang="ko-KR" altLang="en-US" dirty="0" err="1"/>
              <a:t>데이터값을</a:t>
            </a:r>
            <a:r>
              <a:rPr lang="ko-KR" altLang="en-US" dirty="0"/>
              <a:t> 비교하는 방법이 지문과같이 고유한 값을 가진다는 가정하에 고안된 방법입니다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핑거프린트라는</a:t>
            </a:r>
            <a:r>
              <a:rPr lang="ko-KR" altLang="en-US" dirty="0"/>
              <a:t> 명칭을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이방법은 모델베이스와 비교하여 적용하기 쉽지만 맵핑이라는 작업이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모델베이스 방식은 여러가지 수치가 복합된 신호를 분석하여 이를 토대로  </a:t>
            </a:r>
            <a:r>
              <a:rPr lang="ko-KR" altLang="en-US" dirty="0" err="1"/>
              <a:t>로컬라이제이션을</a:t>
            </a:r>
            <a:r>
              <a:rPr lang="ko-KR" altLang="en-US" dirty="0"/>
              <a:t> 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방법은 신호가 도달하는 시간 신호의 세기 등이 복합된 하나의 신호를 여러 방법으로 분석하여 제너럴한 값을 도출해 내는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모델베이스는 모델의 구축과 신호의 분석방법이 매우 복잡하므로 구축하기 어렵습니다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이전과 같은 이유들로 인해 이 연구에서는 쉽게 서버나 클라이언트에게 어떠한 변조도 주지않고 적용할 </a:t>
            </a:r>
            <a:r>
              <a:rPr lang="ko-KR" altLang="en-US" dirty="0" err="1"/>
              <a:t>수있는</a:t>
            </a:r>
            <a:r>
              <a:rPr lang="ko-KR" altLang="en-US" dirty="0"/>
              <a:t> 방법을 도입하려고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서버베이스 방식과 </a:t>
            </a:r>
            <a:r>
              <a:rPr lang="ko-KR" altLang="en-US" dirty="0" err="1"/>
              <a:t>핑거프린트</a:t>
            </a:r>
            <a:r>
              <a:rPr lang="ko-KR" altLang="en-US" dirty="0"/>
              <a:t> 방식을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과정에서 나온 몇가지 장벽과 이를 위한 추가적인 실험에 대해 설명하는 연구입니다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구축한 서버베이스 시스템에서는 클라이언트 베이스에 비해 정확도의 문제가 생기는데</a:t>
            </a:r>
            <a:r>
              <a:rPr lang="en-US" altLang="ko-KR" dirty="0"/>
              <a:t> </a:t>
            </a:r>
            <a:r>
              <a:rPr lang="ko-KR" altLang="en-US" dirty="0"/>
              <a:t>그 주된 특별한 이유로 </a:t>
            </a:r>
            <a:r>
              <a:rPr lang="en-US" altLang="ko-KR" dirty="0"/>
              <a:t>Cardinality Mismatch </a:t>
            </a:r>
            <a:r>
              <a:rPr lang="ko-KR" altLang="en-US" dirty="0"/>
              <a:t>와 </a:t>
            </a:r>
            <a:r>
              <a:rPr lang="en-US" altLang="ko-KR" dirty="0"/>
              <a:t>High Client Scan Latency</a:t>
            </a:r>
            <a:r>
              <a:rPr lang="ko-KR" altLang="en-US" dirty="0"/>
              <a:t>를 꼽았습니다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ko-KR" altLang="en-US" dirty="0" err="1"/>
              <a:t>카디널리티란</a:t>
            </a:r>
            <a:r>
              <a:rPr lang="ko-KR" altLang="en-US" dirty="0"/>
              <a:t> 지정된 장소에 위치한 사용자를 감지한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의 개수를 의미합니다</a:t>
            </a:r>
            <a:r>
              <a:rPr lang="en-US" altLang="ko-KR" dirty="0"/>
              <a:t>. </a:t>
            </a:r>
            <a:r>
              <a:rPr lang="ko-KR" altLang="en-US" dirty="0"/>
              <a:t>차후 알고리즘에서는 유효한 </a:t>
            </a:r>
            <a:r>
              <a:rPr lang="en-US" altLang="ko-KR" dirty="0"/>
              <a:t>AP </a:t>
            </a:r>
            <a:r>
              <a:rPr lang="ko-KR" altLang="en-US" dirty="0"/>
              <a:t>신호만 </a:t>
            </a:r>
            <a:r>
              <a:rPr lang="ko-KR" altLang="en-US" dirty="0" err="1"/>
              <a:t>카디널리티로</a:t>
            </a:r>
            <a:r>
              <a:rPr lang="ko-KR" altLang="en-US" dirty="0"/>
              <a:t> 잡습니다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카디널리티</a:t>
            </a:r>
            <a:r>
              <a:rPr lang="ko-KR" altLang="en-US" dirty="0"/>
              <a:t> 미스매치는 오프라인 </a:t>
            </a:r>
            <a:r>
              <a:rPr lang="ko-KR" altLang="en-US" dirty="0" err="1"/>
              <a:t>핑거프린트와</a:t>
            </a:r>
            <a:r>
              <a:rPr lang="ko-KR" altLang="en-US" dirty="0"/>
              <a:t> 온라인 </a:t>
            </a:r>
            <a:r>
              <a:rPr lang="ko-KR" altLang="en-US" dirty="0" err="1"/>
              <a:t>핑거프린트의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ko-KR" altLang="en-US" dirty="0"/>
              <a:t> 차이를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기기의 전력송출 세기의 다양성과 일반적으로 구할 수 있는 와이파이의 중앙제어장치에 의한 사용자 분배 등으로 인하여 발생합니다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하이클라이언트</a:t>
            </a:r>
            <a:r>
              <a:rPr lang="ko-KR" altLang="en-US" dirty="0"/>
              <a:t> 스캔 </a:t>
            </a:r>
            <a:r>
              <a:rPr lang="ko-KR" altLang="en-US" dirty="0" err="1"/>
              <a:t>레이턴시는</a:t>
            </a:r>
            <a:r>
              <a:rPr lang="ko-KR" altLang="en-US" dirty="0"/>
              <a:t> 클라이언트 사이드 </a:t>
            </a:r>
            <a:r>
              <a:rPr lang="ko-KR" altLang="en-US" dirty="0" err="1"/>
              <a:t>로컬라이제이션</a:t>
            </a:r>
            <a:r>
              <a:rPr lang="ko-KR" altLang="en-US" dirty="0"/>
              <a:t> 기술에서는 사용자가 </a:t>
            </a:r>
            <a:r>
              <a:rPr lang="ko-KR" altLang="en-US" dirty="0" err="1"/>
              <a:t>원할때</a:t>
            </a:r>
            <a:r>
              <a:rPr lang="ko-KR" altLang="en-US" dirty="0"/>
              <a:t> 능동적으로 네트워크를 스캔하여 자신의 위치를 잡습니다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서버 사이드 에서는 시스템은 받은 신호를 확인할 수 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 연구에서는 </a:t>
            </a:r>
            <a:r>
              <a:rPr lang="en-US" altLang="ko-KR" dirty="0"/>
              <a:t>90%</a:t>
            </a:r>
            <a:r>
              <a:rPr lang="ko-KR" altLang="en-US" dirty="0"/>
              <a:t>의 사용자의 스캔간격은 </a:t>
            </a:r>
            <a:r>
              <a:rPr lang="en-US" altLang="ko-KR" dirty="0"/>
              <a:t>20</a:t>
            </a:r>
            <a:r>
              <a:rPr lang="ko-KR" altLang="en-US" dirty="0" err="1"/>
              <a:t>분정도임을</a:t>
            </a:r>
            <a:r>
              <a:rPr lang="ko-KR" altLang="en-US" dirty="0"/>
              <a:t> 확인했습니다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사용자가 장소를 뛰어넘어 </a:t>
            </a:r>
            <a:r>
              <a:rPr lang="ko-KR" altLang="en-US" dirty="0" err="1"/>
              <a:t>텔레포팅하는</a:t>
            </a:r>
            <a:r>
              <a:rPr lang="ko-KR" altLang="en-US" dirty="0"/>
              <a:t> 결과를 가지게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이연구의 시스템의 개요와 데이터에 대해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en-US" altLang="ko-KR" dirty="0"/>
              <a:t>AP</a:t>
            </a:r>
            <a:r>
              <a:rPr lang="ko-KR" altLang="en-US" dirty="0"/>
              <a:t>는 </a:t>
            </a:r>
            <a:r>
              <a:rPr lang="ko-KR" altLang="en-US" dirty="0" err="1"/>
              <a:t>리얼</a:t>
            </a:r>
            <a:r>
              <a:rPr lang="ko-KR" altLang="en-US" dirty="0"/>
              <a:t> 타임 로케이션 시스템 데이터 </a:t>
            </a:r>
            <a:r>
              <a:rPr lang="ko-KR" altLang="en-US" dirty="0" err="1"/>
              <a:t>피드를</a:t>
            </a:r>
            <a:r>
              <a:rPr lang="ko-KR" altLang="en-US" dirty="0"/>
              <a:t> 매 </a:t>
            </a:r>
            <a:r>
              <a:rPr lang="en-US" altLang="ko-KR" dirty="0"/>
              <a:t>5</a:t>
            </a:r>
            <a:r>
              <a:rPr lang="ko-KR" altLang="en-US" dirty="0"/>
              <a:t>초마다 서버로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로케이션 서버는 서로 다른 </a:t>
            </a:r>
            <a:r>
              <a:rPr lang="en-US" altLang="ko-KR" dirty="0"/>
              <a:t>AP</a:t>
            </a:r>
            <a:r>
              <a:rPr lang="ko-KR" altLang="en-US" dirty="0"/>
              <a:t>가 보고한 신호세기에 대해 이런 </a:t>
            </a:r>
            <a:r>
              <a:rPr lang="en-US" altLang="ko-KR" dirty="0"/>
              <a:t>RTLS </a:t>
            </a:r>
            <a:r>
              <a:rPr lang="ko-KR" altLang="en-US" dirty="0"/>
              <a:t>데이터 </a:t>
            </a:r>
            <a:r>
              <a:rPr lang="ko-KR" altLang="en-US" dirty="0" err="1"/>
              <a:t>피드를</a:t>
            </a:r>
            <a:r>
              <a:rPr lang="ko-KR" altLang="en-US" dirty="0"/>
              <a:t> 분석하여 클라이언트의 위치를 추정합니다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좌측의 있는 그림은 전체적인 시스템에 대한 설명이고 우측의 표는 </a:t>
            </a:r>
            <a:r>
              <a:rPr lang="en-US" altLang="ko-KR" dirty="0"/>
              <a:t>RTLS </a:t>
            </a:r>
            <a:r>
              <a:rPr lang="ko-KR" altLang="en-US" dirty="0"/>
              <a:t>데이터가 어떠한 값을 가지는지에 대해서 </a:t>
            </a:r>
            <a:r>
              <a:rPr lang="ko-KR" altLang="en-US" dirty="0" err="1"/>
              <a:t>적혀있습니다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</a:t>
            </a:r>
            <a:r>
              <a:rPr lang="en-US" altLang="ko-KR" dirty="0"/>
              <a:t>MAC </a:t>
            </a:r>
            <a:r>
              <a:rPr lang="en-US" altLang="ko-KR" dirty="0" err="1"/>
              <a:t>addres</a:t>
            </a:r>
            <a:r>
              <a:rPr lang="ko-KR" altLang="en-US" dirty="0"/>
              <a:t>가 있고 </a:t>
            </a:r>
            <a:r>
              <a:rPr lang="en-US" altLang="ko-KR" dirty="0"/>
              <a:t>Age</a:t>
            </a:r>
            <a:r>
              <a:rPr lang="ko-KR" altLang="en-US" dirty="0"/>
              <a:t>는 사용자가 마지막으로 어떤 </a:t>
            </a:r>
            <a:r>
              <a:rPr lang="en-US" altLang="ko-KR" dirty="0"/>
              <a:t>AP</a:t>
            </a:r>
            <a:r>
              <a:rPr lang="ko-KR" altLang="en-US" dirty="0" err="1"/>
              <a:t>에의해</a:t>
            </a:r>
            <a:r>
              <a:rPr lang="ko-KR" altLang="en-US" dirty="0"/>
              <a:t> 신호가 </a:t>
            </a:r>
            <a:r>
              <a:rPr lang="ko-KR" altLang="en-US" dirty="0" err="1"/>
              <a:t>보고된후</a:t>
            </a:r>
            <a:r>
              <a:rPr lang="ko-KR" altLang="en-US" dirty="0"/>
              <a:t> </a:t>
            </a:r>
            <a:r>
              <a:rPr lang="ko-KR" altLang="en-US" dirty="0" err="1"/>
              <a:t>몇초가</a:t>
            </a:r>
            <a:r>
              <a:rPr lang="ko-KR" altLang="en-US" dirty="0"/>
              <a:t> 경과했는가를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AP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초마다 데이터를 송신하는데 특별하게 신호를 받지 않은 </a:t>
            </a:r>
            <a:r>
              <a:rPr lang="en-US" altLang="ko-KR" dirty="0"/>
              <a:t>AP</a:t>
            </a:r>
            <a:r>
              <a:rPr lang="ko-KR" altLang="en-US" dirty="0"/>
              <a:t>도 보고를 한다고 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채널은 </a:t>
            </a:r>
            <a:r>
              <a:rPr lang="en-US" altLang="ko-KR" dirty="0"/>
              <a:t>2.4 </a:t>
            </a:r>
            <a:r>
              <a:rPr lang="ko-KR" altLang="en-US" dirty="0"/>
              <a:t>와 </a:t>
            </a:r>
            <a:r>
              <a:rPr lang="en-US" altLang="ko-KR" dirty="0"/>
              <a:t>5 GHz</a:t>
            </a:r>
            <a:r>
              <a:rPr lang="ko-KR" altLang="en-US" dirty="0"/>
              <a:t>의 </a:t>
            </a:r>
            <a:r>
              <a:rPr lang="ko-KR" altLang="en-US" dirty="0" err="1"/>
              <a:t>듀얼밴드</a:t>
            </a:r>
            <a:r>
              <a:rPr lang="ko-KR" altLang="en-US" dirty="0"/>
              <a:t> 채널을 표시하는 부분입니다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AP</a:t>
            </a:r>
            <a:r>
              <a:rPr lang="ko-KR" altLang="en-US" dirty="0"/>
              <a:t>의 이름과 </a:t>
            </a:r>
            <a:r>
              <a:rPr lang="en-US" altLang="ko-KR" dirty="0"/>
              <a:t>Association Status </a:t>
            </a:r>
            <a:r>
              <a:rPr lang="ko-KR" altLang="en-US" dirty="0"/>
              <a:t>를 나타내는 부분이 있고 </a:t>
            </a:r>
            <a:r>
              <a:rPr lang="en-US" altLang="ko-KR" dirty="0"/>
              <a:t>Data Rate</a:t>
            </a:r>
            <a:r>
              <a:rPr lang="ko-KR" altLang="en-US" dirty="0"/>
              <a:t>를 표시하는 부분도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RSSI </a:t>
            </a:r>
            <a:r>
              <a:rPr lang="ko-KR" altLang="en-US" dirty="0"/>
              <a:t>강도를 나타내는 </a:t>
            </a:r>
            <a:r>
              <a:rPr lang="ko-KR" altLang="en-US" dirty="0" err="1"/>
              <a:t>부분이있는데</a:t>
            </a:r>
            <a:r>
              <a:rPr lang="ko-KR" altLang="en-US" dirty="0"/>
              <a:t> 특정한 유저의 평균 </a:t>
            </a:r>
            <a:r>
              <a:rPr lang="en-US" altLang="ko-KR" dirty="0"/>
              <a:t>RSSI</a:t>
            </a:r>
            <a:r>
              <a:rPr lang="ko-KR" altLang="en-US" dirty="0"/>
              <a:t>값을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시스템은 패킷당 정보의 보고를 나타내는 것이 아닌 </a:t>
            </a:r>
            <a:r>
              <a:rPr lang="en-US" altLang="ko-KR" dirty="0"/>
              <a:t>5</a:t>
            </a:r>
            <a:r>
              <a:rPr lang="ko-KR" altLang="en-US" dirty="0"/>
              <a:t>초간의 누적데이터를 송신하므로 </a:t>
            </a:r>
            <a:r>
              <a:rPr lang="en-US" altLang="ko-KR" dirty="0"/>
              <a:t>RSSI</a:t>
            </a:r>
            <a:r>
              <a:rPr lang="ko-KR" altLang="en-US" dirty="0"/>
              <a:t>값은 평균값을 나타내게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6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사용한 알고리즘의 핵심인 </a:t>
            </a:r>
            <a:r>
              <a:rPr lang="ko-KR" altLang="en-US" dirty="0" err="1"/>
              <a:t>핑거프린트</a:t>
            </a:r>
            <a:r>
              <a:rPr lang="ko-KR" altLang="en-US" dirty="0"/>
              <a:t> 방법에 대해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오프라인 </a:t>
            </a:r>
            <a:r>
              <a:rPr lang="ko-KR" altLang="en-US" dirty="0" err="1"/>
              <a:t>핑거프린트는</a:t>
            </a:r>
            <a:r>
              <a:rPr lang="ko-KR" altLang="en-US" dirty="0"/>
              <a:t> 층별 특정한 장소들을 찍은 이차원의 지도를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랜드마크에서는 듀얼 밴드 안드로이드폰을 이용하여 </a:t>
            </a:r>
            <a:r>
              <a:rPr lang="en-US" altLang="ko-KR" dirty="0"/>
              <a:t>5</a:t>
            </a:r>
            <a:r>
              <a:rPr lang="ko-KR" altLang="en-US" dirty="0"/>
              <a:t>분간 데이터를 수집합니다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기기가 스캔을 하는 동안 </a:t>
            </a:r>
            <a:r>
              <a:rPr lang="en-US" altLang="ko-KR" dirty="0"/>
              <a:t>AP</a:t>
            </a:r>
            <a:r>
              <a:rPr lang="ko-KR" altLang="en-US" dirty="0"/>
              <a:t>들은 </a:t>
            </a:r>
            <a:r>
              <a:rPr lang="en-US" altLang="ko-KR" dirty="0"/>
              <a:t>RSSI </a:t>
            </a:r>
            <a:r>
              <a:rPr lang="ko-KR" altLang="en-US" dirty="0"/>
              <a:t>데이터를 수집하고 측정값을 </a:t>
            </a:r>
            <a:r>
              <a:rPr lang="en-US" altLang="ko-KR" dirty="0"/>
              <a:t>RTLS </a:t>
            </a:r>
            <a:r>
              <a:rPr lang="ko-KR" altLang="en-US" dirty="0"/>
              <a:t>데이터 </a:t>
            </a:r>
            <a:r>
              <a:rPr lang="ko-KR" altLang="en-US" dirty="0" err="1"/>
              <a:t>피드로</a:t>
            </a:r>
            <a:r>
              <a:rPr lang="ko-KR" altLang="en-US" dirty="0"/>
              <a:t> 만들어 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가운데에 위치한 데이터 값은 </a:t>
            </a:r>
            <a:r>
              <a:rPr lang="ko-KR" altLang="en-US" dirty="0" err="1"/>
              <a:t>위치별</a:t>
            </a:r>
            <a:r>
              <a:rPr lang="ko-KR" altLang="en-US" dirty="0"/>
              <a:t> 오프라인 </a:t>
            </a:r>
            <a:r>
              <a:rPr lang="ko-KR" altLang="en-US" dirty="0" err="1"/>
              <a:t>핑거프린트</a:t>
            </a:r>
            <a:r>
              <a:rPr lang="ko-KR" altLang="en-US" dirty="0"/>
              <a:t> </a:t>
            </a:r>
            <a:r>
              <a:rPr lang="ko-KR" altLang="en-US" dirty="0" err="1"/>
              <a:t>데이터값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</a:t>
            </a:r>
            <a:r>
              <a:rPr lang="ko-KR" altLang="en-US" dirty="0"/>
              <a:t>은 랜드마크 번호를 뜻하고 </a:t>
            </a:r>
            <a:r>
              <a:rPr lang="en-US" altLang="ko-KR" dirty="0"/>
              <a:t>B</a:t>
            </a:r>
            <a:r>
              <a:rPr lang="ko-KR" altLang="en-US" dirty="0"/>
              <a:t>는 사용된 주파수 그 뒤로는 특정 </a:t>
            </a:r>
            <a:r>
              <a:rPr lang="en-US" altLang="ko-KR" dirty="0"/>
              <a:t>AP</a:t>
            </a:r>
            <a:r>
              <a:rPr lang="ko-KR" altLang="en-US" dirty="0"/>
              <a:t>당 보고된 </a:t>
            </a:r>
            <a:r>
              <a:rPr lang="en-US" altLang="ko-KR" dirty="0"/>
              <a:t>RSSI </a:t>
            </a:r>
            <a:r>
              <a:rPr lang="ko-KR" altLang="en-US" dirty="0"/>
              <a:t>값을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RSSI</a:t>
            </a:r>
            <a:r>
              <a:rPr lang="ko-KR" altLang="en-US" dirty="0"/>
              <a:t>값은 </a:t>
            </a:r>
            <a:r>
              <a:rPr lang="en-US" altLang="ko-KR" dirty="0"/>
              <a:t>5</a:t>
            </a:r>
            <a:r>
              <a:rPr lang="ko-KR" altLang="en-US" dirty="0"/>
              <a:t>분간 측정된 </a:t>
            </a:r>
            <a:r>
              <a:rPr lang="en-US" altLang="ko-KR" dirty="0"/>
              <a:t>RSSI</a:t>
            </a:r>
            <a:r>
              <a:rPr lang="ko-KR" altLang="en-US" dirty="0"/>
              <a:t>값의 평균으로 저장됩니다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다음으로 온라인 </a:t>
            </a:r>
            <a:r>
              <a:rPr lang="ko-KR" altLang="en-US" dirty="0" err="1"/>
              <a:t>핑거프린트는</a:t>
            </a:r>
            <a:r>
              <a:rPr lang="ko-KR" altLang="en-US" dirty="0"/>
              <a:t> 실제로 사용자가 쏘아낸 신호에 대한 데이터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랜드마크 번호를 제외한 오프라인과 </a:t>
            </a:r>
            <a:r>
              <a:rPr lang="ko-KR" altLang="en-US" dirty="0" err="1"/>
              <a:t>같은형식의</a:t>
            </a:r>
            <a:r>
              <a:rPr lang="ko-KR" altLang="en-US" dirty="0"/>
              <a:t> 데이터셋으로 저장이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온라인과 오프라인을 매칭시켜서 가장 근접한 형식의 오프라인 </a:t>
            </a:r>
            <a:r>
              <a:rPr lang="ko-KR" altLang="en-US" dirty="0" err="1"/>
              <a:t>핑거프린트의</a:t>
            </a:r>
            <a:r>
              <a:rPr lang="ko-KR" altLang="en-US" dirty="0"/>
              <a:t> 장소로 위치를 추정합니다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5B16E-689F-EC42-9820-B527B2225C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2019-07-22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image" Target="../media/image1.gif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5.png"/><Relationship Id="rId5" Type="http://schemas.openxmlformats.org/officeDocument/2006/relationships/image" Target="../media/image2.emf"/><Relationship Id="rId10" Type="http://schemas.openxmlformats.org/officeDocument/2006/relationships/image" Target="../media/image24.png"/><Relationship Id="rId4" Type="http://schemas.openxmlformats.org/officeDocument/2006/relationships/image" Target="../media/image1.gif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5" Type="http://schemas.openxmlformats.org/officeDocument/2006/relationships/image" Target="../media/image1.gif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11" Type="http://schemas.openxmlformats.org/officeDocument/2006/relationships/image" Target="../media/image32.PNG"/><Relationship Id="rId5" Type="http://schemas.openxmlformats.org/officeDocument/2006/relationships/image" Target="../media/image1.gif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11" Type="http://schemas.openxmlformats.org/officeDocument/2006/relationships/image" Target="../media/image35.png"/><Relationship Id="rId5" Type="http://schemas.openxmlformats.org/officeDocument/2006/relationships/image" Target="../media/image1.gif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9.png"/><Relationship Id="rId5" Type="http://schemas.openxmlformats.org/officeDocument/2006/relationships/image" Target="../media/image2.emf"/><Relationship Id="rId10" Type="http://schemas.openxmlformats.org/officeDocument/2006/relationships/image" Target="../media/image38.PNG"/><Relationship Id="rId4" Type="http://schemas.openxmlformats.org/officeDocument/2006/relationships/image" Target="../media/image1.gif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0" Type="http://schemas.openxmlformats.org/officeDocument/2006/relationships/image" Target="../media/image43.PNG"/><Relationship Id="rId4" Type="http://schemas.openxmlformats.org/officeDocument/2006/relationships/image" Target="../media/image1.gif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12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.bin"/><Relationship Id="rId11" Type="http://schemas.openxmlformats.org/officeDocument/2006/relationships/diagramColors" Target="../diagrams/colors1.xml"/><Relationship Id="rId5" Type="http://schemas.openxmlformats.org/officeDocument/2006/relationships/image" Target="../media/image2.emf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.gif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4" Type="http://schemas.openxmlformats.org/officeDocument/2006/relationships/image" Target="../media/image1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348570" y="176748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786360" y="3826280"/>
            <a:ext cx="19675258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5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Experiences &amp; Challenges with Server-Side </a:t>
            </a: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WiFi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Indoor Localization</a:t>
            </a:r>
          </a:p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Using Existing Infrastructure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674730" y="5388428"/>
            <a:ext cx="919880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Introduction</a:t>
            </a:r>
          </a:p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System Architecture and Data Collection</a:t>
            </a:r>
          </a:p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Challenges Discovered</a:t>
            </a:r>
          </a:p>
          <a:p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Conclusion and Limitation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786360" y="7593409"/>
            <a:ext cx="1711301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Widar2.0: Passive Human Tracking with a Single Wi-Fi Link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681022" y="8378239"/>
            <a:ext cx="652294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Introduction</a:t>
            </a:r>
          </a:p>
          <a:p>
            <a:pPr marL="457200" indent="-457200">
              <a:buFontTx/>
              <a:buChar char="-"/>
            </a:pPr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Architecture and Algorithm</a:t>
            </a:r>
          </a:p>
          <a:p>
            <a:pPr marL="457200" indent="-457200">
              <a:buFontTx/>
              <a:buChar char="-"/>
            </a:pPr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Experiment</a:t>
            </a:r>
          </a:p>
          <a:p>
            <a:pPr marL="457200" indent="-457200">
              <a:buFontTx/>
              <a:buChar char="-"/>
            </a:pPr>
            <a:r>
              <a:rPr lang="en-US" altLang="ko-KR" sz="35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Conclusion and Limitation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21803849" y="3826280"/>
            <a:ext cx="777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02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1901851" y="7635197"/>
            <a:ext cx="777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17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Architecture and Data Collection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2930" y="4111293"/>
            <a:ext cx="22006828" cy="698652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Filter the raw RTLS data feed for latest values, with age less than or equal to 15 sec, RSSI should greater than or equal to -72 dBm. When client loses association when RSSI is below -72 dBm.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For analysis, Classify MAC layer frames in two classes.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514350" indent="-514350" algn="just">
              <a:buAutoNum type="alphaLcParenBoth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Scanning-Frames : High power and low bit rate probe requests.</a:t>
            </a:r>
          </a:p>
          <a:p>
            <a:pPr marL="514350" indent="-514350" algn="just">
              <a:buAutoNum type="alphaLcParenBoth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Non-Scanning-Frames : All other MAC layer frames.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Offline Fingerprints are derived from the scanning frames, which are known to provide accurate distance estimates as they transmitted at full power.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Online Fingerprints are mixed of scanning and non-scanning frames. Due to It is real world device operation.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It need to match by different type of frame.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in RTLS data feeds don’t report the type of frame.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69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Pre-processing of the data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8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Architecture and Data Collection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2930" y="3800522"/>
            <a:ext cx="21225146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They design controlled experiments, a)send scanning frames only and b)send non-scanning frames only.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69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Pre-processing of the data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1187768" y="5037254"/>
            <a:ext cx="3586614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Scanning frame only</a:t>
              </a:r>
              <a:endParaRPr lang="en-US" sz="3600" kern="1200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5320730" y="7582791"/>
            <a:ext cx="17799028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is associated report RTLS data.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Data rates various rate. Ex) 1, 2, 5.5, … ,54 Mbps.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BDB149-20F8-46AC-8A2F-F745504C5D4C}"/>
              </a:ext>
            </a:extLst>
          </p:cNvPr>
          <p:cNvGrpSpPr/>
          <p:nvPr/>
        </p:nvGrpSpPr>
        <p:grpSpPr>
          <a:xfrm>
            <a:off x="1184419" y="7582791"/>
            <a:ext cx="3586614" cy="1893580"/>
            <a:chOff x="4428912" y="406408"/>
            <a:chExt cx="3155966" cy="18935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B48D901-8BF9-4489-84F5-91B8023F79E8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4390049B-AEC7-4A89-8ECC-A94782DD6BA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Non-Scanning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frame only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F78780-3E1E-4EB2-A733-6F80E89D49EC}"/>
              </a:ext>
            </a:extLst>
          </p:cNvPr>
          <p:cNvSpPr/>
          <p:nvPr/>
        </p:nvSpPr>
        <p:spPr>
          <a:xfrm>
            <a:off x="5395617" y="5037254"/>
            <a:ext cx="17799028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All report RTLS data is Unassociated.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Data rates fixed 1,6, 24 Mbps, probe response rate.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6F8142-81E4-4385-940F-6D50B5E8C311}"/>
              </a:ext>
            </a:extLst>
          </p:cNvPr>
          <p:cNvSpPr/>
          <p:nvPr/>
        </p:nvSpPr>
        <p:spPr>
          <a:xfrm>
            <a:off x="1119188" y="9845656"/>
            <a:ext cx="21225146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this two fact, It can classify with high probability.</a:t>
            </a:r>
          </a:p>
        </p:txBody>
      </p:sp>
    </p:spTree>
    <p:extLst>
      <p:ext uri="{BB962C8B-B14F-4D97-AF65-F5344CB8AC3E}">
        <p14:creationId xmlns:p14="http://schemas.microsoft.com/office/powerpoint/2010/main" val="136291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Challenges Discovered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Evidence of the Issues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5CF90-2777-4C51-82CA-04AAF5D628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0749" y="7528223"/>
            <a:ext cx="7703488" cy="5067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D27D3E-F2D8-45B4-B920-7FF81B1E6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4036" y="7482696"/>
            <a:ext cx="7605654" cy="486827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F7E471-8177-4747-890A-AE3A718F9387}"/>
              </a:ext>
            </a:extLst>
          </p:cNvPr>
          <p:cNvSpPr/>
          <p:nvPr/>
        </p:nvSpPr>
        <p:spPr>
          <a:xfrm>
            <a:off x="1112930" y="3800522"/>
            <a:ext cx="21225146" cy="353943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graphs shows the Cardinality Mismatch on Offline and Online Phases.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Also, the Cardinality is different with Band.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Across all the cardinalities, 2.4 GHz has 57.30% mismatches and 5 GHz has 30.6% mismatches.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5 GHz band is more affected by the Cardinality Mismatch issue because it experiences lower cardinality, which increases the chances of error.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 GHz band is traveling more distance and transmitting more scanning frames. So, High number of Cardinality is recorded then 5 GHz band.</a:t>
            </a:r>
          </a:p>
        </p:txBody>
      </p:sp>
    </p:spTree>
    <p:extLst>
      <p:ext uri="{BB962C8B-B14F-4D97-AF65-F5344CB8AC3E}">
        <p14:creationId xmlns:p14="http://schemas.microsoft.com/office/powerpoint/2010/main" val="6681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Challenges Discovered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Evidence of the Issues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5B703-4F47-4ABA-96E2-AB462069C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930" y="7904814"/>
            <a:ext cx="13736442" cy="4661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3AF508-654F-4CD4-A361-3CAC5AB18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99518" y="8147118"/>
            <a:ext cx="6984776" cy="407319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E99A2-25B6-481B-9BBA-4C78A708F70E}"/>
              </a:ext>
            </a:extLst>
          </p:cNvPr>
          <p:cNvSpPr/>
          <p:nvPr/>
        </p:nvSpPr>
        <p:spPr>
          <a:xfrm>
            <a:off x="1112930" y="3800522"/>
            <a:ext cx="21225146" cy="501675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1. Experiment of find difference of RSSI strength with close to AP and far from AP.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 Experiment of difference of Scanning Frequency by Band and RSSI strength for 6 hours.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Scanning frame has only 10 dB gap in close to AP and 5 dB gap in far from AP.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Non-scanning frame has 50 dB gap in close to AP and 30 dB gap in for from AP.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shows Scanning frame is more reliable indicator.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90% of scanning intervals is in the order of few 1000 sec. 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6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Challenges Discovered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Evidence of the Issues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E99A2-25B6-481B-9BBA-4C78A708F70E}"/>
              </a:ext>
            </a:extLst>
          </p:cNvPr>
          <p:cNvSpPr/>
          <p:nvPr/>
        </p:nvSpPr>
        <p:spPr>
          <a:xfrm>
            <a:off x="1112930" y="3800522"/>
            <a:ext cx="21225146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experiment, a stationary client RSSI recorded at the RTLS server data for 1hour.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Difference with RSSI strength is 2.4 GHz has more gap.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table shows summary of all experiments data.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93811-B560-4590-AF83-92DE68BC2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226" y="7296835"/>
            <a:ext cx="8090649" cy="45436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F90723-A09B-4F4D-A0F5-4E9AE48674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87350" y="5819428"/>
            <a:ext cx="8156167" cy="58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8263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Impact of Causes on Localization Errors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E99A2-25B6-481B-9BBA-4C78A708F70E}"/>
              </a:ext>
            </a:extLst>
          </p:cNvPr>
          <p:cNvSpPr/>
          <p:nvPr/>
        </p:nvSpPr>
        <p:spPr>
          <a:xfrm>
            <a:off x="1112930" y="3800522"/>
            <a:ext cx="21225146" cy="452431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algorithm first selects a floor and then shortlists all the APs that are located on the same floor. And then matching with offline fingerprints.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are three methods it explored.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(a)Maximum Number of APs – the floor for which the maximum APs are reporting the client.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(b)AP with Maximum RSSI – the floor from which the strongest RSSI is received.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(c)AP of Association – the floor of AP to which the client is presently associated with.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(c) shows most accurate tendency, and in 5 GHz shows more accurate tendency.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50863-CEC5-4ADD-BD44-14B17125C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720" y="8170835"/>
            <a:ext cx="14041560" cy="4325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B0DE64-5ABE-4D55-9BFF-8AF5A1A3A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47590" y="7954656"/>
            <a:ext cx="6716671" cy="415991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BCFD63-4A95-403A-AE77-EFC6E57B8561}"/>
              </a:ext>
            </a:extLst>
          </p:cNvPr>
          <p:cNvSpPr/>
          <p:nvPr/>
        </p:nvSpPr>
        <p:spPr>
          <a:xfrm>
            <a:off x="17375782" y="11947223"/>
            <a:ext cx="4288754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2.4Ghz Cardinality 1</a:t>
            </a:r>
          </a:p>
        </p:txBody>
      </p:sp>
    </p:spTree>
    <p:extLst>
      <p:ext uri="{BB962C8B-B14F-4D97-AF65-F5344CB8AC3E}">
        <p14:creationId xmlns:p14="http://schemas.microsoft.com/office/powerpoint/2010/main" val="7038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82637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Limitation and Conclusion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2E99A2-25B6-481B-9BBA-4C78A708F70E}"/>
              </a:ext>
            </a:extLst>
          </p:cNvPr>
          <p:cNvSpPr/>
          <p:nvPr/>
        </p:nvSpPr>
        <p:spPr>
          <a:xfrm>
            <a:off x="1112930" y="3800522"/>
            <a:ext cx="21225146" cy="40318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First, they only used fixed set of devices(one iPhone and one Android Phone).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difference tendency with various devices, It is most big limitation of fingerprinting method.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Second, they collected the data for lightly(few people situation) and heavily loaded(many people situation).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in test, they only tested in lightly loaded situation.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 conclude, In this paper, they presented two major issues.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Most of this work provides real-world evidence of “where” and “what” may go wrong for practically localizing clients in a device agnostic manner.</a:t>
            </a:r>
          </a:p>
        </p:txBody>
      </p:sp>
    </p:spTree>
    <p:extLst>
      <p:ext uri="{BB962C8B-B14F-4D97-AF65-F5344CB8AC3E}">
        <p14:creationId xmlns:p14="http://schemas.microsoft.com/office/powerpoint/2010/main" val="351425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Widar2.0: Passive Human Tracking with a Single Wi-Fi Link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paper, They try to figure out human tracking without carrying device on human side.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Also, construct system with a single commercial Wi-Fi devices.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They adopted LOS(Line-Of-Sight) situation scenario and model-based localization.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Estimate the cluttering signal which reflected by human body.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5CDF46-4478-4179-930B-D7C2AE38F0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8343" y="6089141"/>
            <a:ext cx="8609839" cy="47145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35D52-B373-4921-9516-DDED6FE8FDBA}"/>
              </a:ext>
            </a:extLst>
          </p:cNvPr>
          <p:cNvSpPr/>
          <p:nvPr/>
        </p:nvSpPr>
        <p:spPr>
          <a:xfrm>
            <a:off x="1112930" y="10890448"/>
            <a:ext cx="2211487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Widar2.0 tracking with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(Time of Flight),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(Angle of Array) and DFS(Doppler Frequency Shift).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827805-4A9E-4DDB-AE5F-DBC070096040}"/>
              </a:ext>
            </a:extLst>
          </p:cNvPr>
          <p:cNvSpPr txBox="1"/>
          <p:nvPr/>
        </p:nvSpPr>
        <p:spPr>
          <a:xfrm>
            <a:off x="1190127" y="11395531"/>
            <a:ext cx="182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Kun</a:t>
            </a:r>
            <a:r>
              <a:rPr lang="en-US" altLang="ko-KR" dirty="0"/>
              <a:t> Qian, </a:t>
            </a:r>
            <a:r>
              <a:rPr lang="en-US" altLang="ko-KR" dirty="0" err="1"/>
              <a:t>Chenshu</a:t>
            </a:r>
            <a:r>
              <a:rPr lang="en-US" altLang="ko-KR" dirty="0"/>
              <a:t> Wu, Yi Zhang, </a:t>
            </a:r>
            <a:r>
              <a:rPr lang="en-US" altLang="ko-KR" dirty="0" err="1"/>
              <a:t>Guidong</a:t>
            </a:r>
            <a:r>
              <a:rPr lang="en-US" altLang="ko-KR" dirty="0"/>
              <a:t> Zhang, Zheng Yang, </a:t>
            </a:r>
            <a:r>
              <a:rPr lang="en-US" altLang="ko-KR" dirty="0" err="1"/>
              <a:t>Yunhao</a:t>
            </a:r>
            <a:r>
              <a:rPr lang="en-US" altLang="ko-KR" dirty="0"/>
              <a:t> Liu</a:t>
            </a:r>
          </a:p>
          <a:p>
            <a:r>
              <a:rPr lang="en-US" altLang="ko-KR" dirty="0" err="1"/>
              <a:t>MobiSys</a:t>
            </a:r>
            <a:r>
              <a:rPr lang="en-US" altLang="ko-KR" dirty="0"/>
              <a:t> ’18 Widar2.0: Passive Human Tracking with a Single Wi-Fi Link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First, they build a unified model for simultaneous and joint estimation of multiple parameters including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DFS, and attenuation.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Second, they configure how to automatic calibrate CSI(Channel State Information) phase noises.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Third, The way of derive locations from unmatched parameters.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overview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7EA63-088F-403F-85F2-E2B218A53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6302" y="8711889"/>
            <a:ext cx="15848222" cy="34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8CD10A-DAF3-473C-B8B6-25927E4286AF}"/>
                  </a:ext>
                </a:extLst>
              </p:cNvPr>
              <p:cNvSpPr txBox="1"/>
              <p:nvPr/>
            </p:nvSpPr>
            <p:spPr>
              <a:xfrm>
                <a:off x="2244271" y="4722873"/>
                <a:ext cx="18299863" cy="651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ko-KR" sz="400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ko-KR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altLang="ko-KR" sz="4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altLang="ko-KR" sz="4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pt-BR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4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altLang="ko-KR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pt-BR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pt-BR" sz="4000" i="1" smtClean="0">
                                <a:latin typeface="Cambria Math" panose="02040503050406030204" pitchFamily="18" charset="0"/>
                              </a:rPr>
                              <m:t>𝞪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4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4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8CD10A-DAF3-473C-B8B6-25927E428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1" y="4722873"/>
                <a:ext cx="18299863" cy="651397"/>
              </a:xfrm>
              <a:prstGeom prst="rect">
                <a:avLst/>
              </a:prstGeom>
              <a:blipFill>
                <a:blip r:embed="rId4"/>
                <a:stretch>
                  <a:fillRect l="-1666" t="-18692" b="-45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Multipath problem : the received signal is multipath parameters are cluttered together.</a:t>
            </a:r>
          </a:p>
        </p:txBody>
      </p: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19</a:t>
              </a: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CSI Model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249E91-49FD-47B5-B3BA-C4110DFC821A}"/>
                  </a:ext>
                </a:extLst>
              </p:cNvPr>
              <p:cNvSpPr/>
              <p:nvPr/>
            </p:nvSpPr>
            <p:spPr>
              <a:xfrm>
                <a:off x="1004888" y="6177226"/>
                <a:ext cx="22114872" cy="5016758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is the signal of the l-</a:t>
                </a:r>
                <a:r>
                  <a:rPr lang="en-US" altLang="ko-KR" sz="3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th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path.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𝜏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pt-BR" sz="3200" i="1">
                            <a:latin typeface="Cambria Math" panose="02040503050406030204" pitchFamily="18" charset="0"/>
                          </a:rPr>
                          <m:t>𝞪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is propagation delay and complex attenuation factor of l-</a:t>
                </a:r>
                <a:r>
                  <a:rPr lang="en-US" altLang="ko-KR" sz="3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th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path. N is the complex white Gaussian noise capturing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Wi-Fi NICs(Network Interface Controller) measure channel discretely in time(packet), frequency(subcarrier) and space(sensor).</a:t>
                </a:r>
              </a:p>
              <a:p>
                <a:pPr algn="just"/>
                <a:r>
                  <a:rPr lang="en-US" altLang="ko-KR" sz="3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i-th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packet, j-</a:t>
                </a:r>
                <a:r>
                  <a:rPr lang="en-US" altLang="ko-KR" sz="3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th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subcarrier and k-</a:t>
                </a:r>
                <a:r>
                  <a:rPr lang="en-US" altLang="ko-KR" sz="3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th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sensor as H(</a:t>
                </a:r>
                <a:r>
                  <a:rPr lang="en-US" altLang="ko-KR" sz="3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i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, j, k) and H(0, 0, 0) as reference.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The signal phase of the l-path in H(</a:t>
                </a:r>
                <a:r>
                  <a:rPr lang="en-US" altLang="ko-KR" sz="3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i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, j, k) is transformed as :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249E91-49FD-47B5-B3BA-C4110DFC8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6177226"/>
                <a:ext cx="22114872" cy="5016758"/>
              </a:xfrm>
              <a:prstGeom prst="rect">
                <a:avLst/>
              </a:prstGeom>
              <a:blipFill>
                <a:blip r:embed="rId9"/>
                <a:stretch>
                  <a:fillRect l="-303" t="-1701" r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41">
            <a:extLst>
              <a:ext uri="{FF2B5EF4-FFF2-40B4-BE49-F238E27FC236}">
                <a16:creationId xmlns:a16="http://schemas.microsoft.com/office/drawing/2014/main" id="{0A2A9935-FC1E-43CE-8493-FCD8A5BA8215}"/>
              </a:ext>
            </a:extLst>
          </p:cNvPr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41">
            <a:extLst>
              <a:ext uri="{FF2B5EF4-FFF2-40B4-BE49-F238E27FC236}">
                <a16:creationId xmlns:a16="http://schemas.microsoft.com/office/drawing/2014/main" id="{5930EF17-FEEB-4B21-A581-7F5F96CA684D}"/>
              </a:ext>
            </a:extLst>
          </p:cNvPr>
          <p:cNvCxnSpPr>
            <a:cxnSpLocks/>
          </p:cNvCxnSpPr>
          <p:nvPr/>
        </p:nvCxnSpPr>
        <p:spPr>
          <a:xfrm>
            <a:off x="15562002" y="10630156"/>
            <a:ext cx="100811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41">
            <a:extLst>
              <a:ext uri="{FF2B5EF4-FFF2-40B4-BE49-F238E27FC236}">
                <a16:creationId xmlns:a16="http://schemas.microsoft.com/office/drawing/2014/main" id="{507A3CDB-FD68-448A-9365-970794C8B3C0}"/>
              </a:ext>
            </a:extLst>
          </p:cNvPr>
          <p:cNvCxnSpPr>
            <a:cxnSpLocks/>
          </p:cNvCxnSpPr>
          <p:nvPr/>
        </p:nvCxnSpPr>
        <p:spPr>
          <a:xfrm>
            <a:off x="8878838" y="10511404"/>
            <a:ext cx="100811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41">
            <a:extLst>
              <a:ext uri="{FF2B5EF4-FFF2-40B4-BE49-F238E27FC236}">
                <a16:creationId xmlns:a16="http://schemas.microsoft.com/office/drawing/2014/main" id="{FF4D384D-9856-45EA-9C08-77A239C30F82}"/>
              </a:ext>
            </a:extLst>
          </p:cNvPr>
          <p:cNvCxnSpPr>
            <a:cxnSpLocks/>
          </p:cNvCxnSpPr>
          <p:nvPr/>
        </p:nvCxnSpPr>
        <p:spPr>
          <a:xfrm>
            <a:off x="13545778" y="10630156"/>
            <a:ext cx="100811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2B1CDD-7B75-4328-AED4-9DA934F002F4}"/>
              </a:ext>
            </a:extLst>
          </p:cNvPr>
          <p:cNvSpPr/>
          <p:nvPr/>
        </p:nvSpPr>
        <p:spPr>
          <a:xfrm>
            <a:off x="8760352" y="10630156"/>
            <a:ext cx="100811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CAE55E-E67C-4765-89B0-D2976B391708}"/>
              </a:ext>
            </a:extLst>
          </p:cNvPr>
          <p:cNvSpPr/>
          <p:nvPr/>
        </p:nvSpPr>
        <p:spPr>
          <a:xfrm>
            <a:off x="13532475" y="10731664"/>
            <a:ext cx="120900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2AAD32-36D5-4012-890B-B2D100490B1D}"/>
              </a:ext>
            </a:extLst>
          </p:cNvPr>
          <p:cNvSpPr/>
          <p:nvPr/>
        </p:nvSpPr>
        <p:spPr>
          <a:xfrm>
            <a:off x="15562002" y="10746061"/>
            <a:ext cx="120900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DFS</a:t>
            </a:r>
          </a:p>
        </p:txBody>
      </p:sp>
      <p:cxnSp>
        <p:nvCxnSpPr>
          <p:cNvPr id="37" name="직선 연결선 41">
            <a:extLst>
              <a:ext uri="{FF2B5EF4-FFF2-40B4-BE49-F238E27FC236}">
                <a16:creationId xmlns:a16="http://schemas.microsoft.com/office/drawing/2014/main" id="{819AE7ED-630A-43DD-82C4-E039394B06BA}"/>
              </a:ext>
            </a:extLst>
          </p:cNvPr>
          <p:cNvCxnSpPr>
            <a:cxnSpLocks/>
          </p:cNvCxnSpPr>
          <p:nvPr/>
        </p:nvCxnSpPr>
        <p:spPr>
          <a:xfrm>
            <a:off x="15129954" y="5205482"/>
            <a:ext cx="1641050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D34131-B39A-48F4-86D0-4DF7E4DB2B15}"/>
                  </a:ext>
                </a:extLst>
              </p:cNvPr>
              <p:cNvSpPr txBox="1"/>
              <p:nvPr/>
            </p:nvSpPr>
            <p:spPr>
              <a:xfrm>
                <a:off x="3982294" y="9480323"/>
                <a:ext cx="13807819" cy="10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altLang="ko-KR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6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6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ko-KR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6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ko-KR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60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6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sSub>
                        <m:sSubPr>
                          <m:ctrlP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US" altLang="ko-K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6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D34131-B39A-48F4-86D0-4DF7E4DB2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94" y="9480323"/>
                <a:ext cx="13807819" cy="1009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4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222589"/>
            <a:ext cx="212251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Experiences &amp; Challenges with Server-Side </a:t>
            </a: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WiFi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Indoor Localization</a:t>
            </a:r>
          </a:p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Using Existing Infrastructure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206210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There has been a long and rich history of </a:t>
            </a:r>
            <a:r>
              <a:rPr lang="en-US" altLang="ko-KR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-based indoor localization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research.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Each works have trade-off. So, to reduce limitation and increase advantage, Many studies have used various combinations.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4D1190-9D4D-4DC2-8168-FE422FAFC960}"/>
              </a:ext>
            </a:extLst>
          </p:cNvPr>
          <p:cNvGrpSpPr/>
          <p:nvPr/>
        </p:nvGrpSpPr>
        <p:grpSpPr>
          <a:xfrm>
            <a:off x="2110086" y="8389790"/>
            <a:ext cx="3557091" cy="1845633"/>
            <a:chOff x="8857825" y="380997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3A5A0E7-B992-4493-91D1-E76590E98891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8625B5CD-D0DA-4234-B04A-DA23E809F83C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Client-base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Localization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6B3B4C-D8AC-48EA-8FC0-C62710D8CF7F}"/>
              </a:ext>
            </a:extLst>
          </p:cNvPr>
          <p:cNvGrpSpPr/>
          <p:nvPr/>
        </p:nvGrpSpPr>
        <p:grpSpPr>
          <a:xfrm>
            <a:off x="6102049" y="8385176"/>
            <a:ext cx="3564194" cy="1849318"/>
            <a:chOff x="8857825" y="380997"/>
            <a:chExt cx="3155966" cy="189358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51FED82-D888-4B9A-85CE-AA011B0D335A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사각형: 둥근 모서리 4">
              <a:extLst>
                <a:ext uri="{FF2B5EF4-FFF2-40B4-BE49-F238E27FC236}">
                  <a16:creationId xmlns:a16="http://schemas.microsoft.com/office/drawing/2014/main" id="{F7AA0CC5-7520-4C0E-A411-83F7154A5DAB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dirty="0"/>
                <a:t>Server</a:t>
              </a:r>
              <a:r>
                <a:rPr lang="en-US" sz="4000" kern="1200" dirty="0"/>
                <a:t>-base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Localization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CCD5080-497E-445E-91F1-48CB42108F51}"/>
              </a:ext>
            </a:extLst>
          </p:cNvPr>
          <p:cNvGrpSpPr/>
          <p:nvPr/>
        </p:nvGrpSpPr>
        <p:grpSpPr>
          <a:xfrm>
            <a:off x="10099528" y="8385176"/>
            <a:ext cx="3564194" cy="1849318"/>
            <a:chOff x="8857825" y="380997"/>
            <a:chExt cx="3155966" cy="189358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A5A66C9-EFFE-4785-9C04-A1D1CAA7B8F5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사각형: 둥근 모서리 4">
              <a:extLst>
                <a:ext uri="{FF2B5EF4-FFF2-40B4-BE49-F238E27FC236}">
                  <a16:creationId xmlns:a16="http://schemas.microsoft.com/office/drawing/2014/main" id="{82E42B36-17F4-4DB6-8CAA-C2C4508FB34E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Fingerprint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Localization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8A9169-791E-47D6-8CC0-08DAC51019B9}"/>
              </a:ext>
            </a:extLst>
          </p:cNvPr>
          <p:cNvGrpSpPr/>
          <p:nvPr/>
        </p:nvGrpSpPr>
        <p:grpSpPr>
          <a:xfrm>
            <a:off x="14097007" y="8385175"/>
            <a:ext cx="3557092" cy="1845633"/>
            <a:chOff x="8857825" y="380997"/>
            <a:chExt cx="3155966" cy="189358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2089AE1-C7BA-40A7-8534-0377BC2E692D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사각형: 둥근 모서리 4">
              <a:extLst>
                <a:ext uri="{FF2B5EF4-FFF2-40B4-BE49-F238E27FC236}">
                  <a16:creationId xmlns:a16="http://schemas.microsoft.com/office/drawing/2014/main" id="{6C64B05B-4002-4170-9477-88676B8B5C6E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Model-base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Localization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A19F4CD-0CEC-44FC-8CA1-A283F05831B1}"/>
              </a:ext>
            </a:extLst>
          </p:cNvPr>
          <p:cNvGrpSpPr/>
          <p:nvPr/>
        </p:nvGrpSpPr>
        <p:grpSpPr>
          <a:xfrm>
            <a:off x="18094486" y="8389790"/>
            <a:ext cx="3557092" cy="1845633"/>
            <a:chOff x="8857825" y="380997"/>
            <a:chExt cx="3155966" cy="189358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D12A07C1-0B08-4D3E-9EB4-4E28E3FB2561}"/>
                </a:ext>
              </a:extLst>
            </p:cNvPr>
            <p:cNvSpPr/>
            <p:nvPr/>
          </p:nvSpPr>
          <p:spPr>
            <a:xfrm>
              <a:off x="8857825" y="380997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사각형: 둥근 모서리 4">
              <a:extLst>
                <a:ext uri="{FF2B5EF4-FFF2-40B4-BE49-F238E27FC236}">
                  <a16:creationId xmlns:a16="http://schemas.microsoft.com/office/drawing/2014/main" id="{B8E73063-DB38-4DD8-809D-1B7EA317ADFF}"/>
                </a:ext>
              </a:extLst>
            </p:cNvPr>
            <p:cNvSpPr txBox="1"/>
            <p:nvPr/>
          </p:nvSpPr>
          <p:spPr>
            <a:xfrm>
              <a:off x="8913286" y="436458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dirty="0"/>
                <a:t>Etc.</a:t>
              </a:r>
              <a:endParaRPr lang="en-US" sz="4000" kern="12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1EAD310-4DF0-4247-8B14-1616873C9D7C}"/>
              </a:ext>
            </a:extLst>
          </p:cNvPr>
          <p:cNvSpPr txBox="1"/>
          <p:nvPr/>
        </p:nvSpPr>
        <p:spPr>
          <a:xfrm>
            <a:off x="1187768" y="11235798"/>
            <a:ext cx="1935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Dheryta</a:t>
            </a:r>
            <a:r>
              <a:rPr lang="en-US" altLang="ko-KR" dirty="0"/>
              <a:t> </a:t>
            </a:r>
            <a:r>
              <a:rPr lang="en-US" altLang="ko-KR" dirty="0" err="1"/>
              <a:t>Jaisinghani</a:t>
            </a:r>
            <a:r>
              <a:rPr lang="en-US" altLang="ko-KR" dirty="0"/>
              <a:t>, Rajesh Krishna Balan, Vinayak Naik, </a:t>
            </a:r>
            <a:r>
              <a:rPr lang="en-US" altLang="ko-KR" dirty="0" err="1"/>
              <a:t>Archan</a:t>
            </a:r>
            <a:r>
              <a:rPr lang="en-US" altLang="ko-KR" dirty="0"/>
              <a:t> </a:t>
            </a:r>
            <a:r>
              <a:rPr lang="en-US" altLang="ko-KR" dirty="0" err="1"/>
              <a:t>Misra</a:t>
            </a:r>
            <a:r>
              <a:rPr lang="en-US" altLang="ko-KR" dirty="0"/>
              <a:t>, </a:t>
            </a:r>
            <a:r>
              <a:rPr lang="en-US" altLang="ko-KR" dirty="0" err="1"/>
              <a:t>Youngki</a:t>
            </a:r>
            <a:r>
              <a:rPr lang="en-US" altLang="ko-KR" dirty="0"/>
              <a:t> Lee</a:t>
            </a:r>
          </a:p>
          <a:p>
            <a:r>
              <a:rPr lang="en-US" altLang="ko-KR" dirty="0"/>
              <a:t>2018, Experiences &amp; Challenges with Server-Side </a:t>
            </a:r>
            <a:r>
              <a:rPr lang="en-US" altLang="ko-KR" dirty="0" err="1"/>
              <a:t>WiFi</a:t>
            </a:r>
            <a:r>
              <a:rPr lang="en-US" altLang="ko-KR" dirty="0"/>
              <a:t> Indoor Localization Using Existing Infrastructure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698652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                         denoted multidimensional l-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path signal parameter.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	     is multidimensional multipath signal parameter.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And the log-likelihood function of big theta is :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And the MLE of big theta is the solution that maximizes </a:t>
            </a:r>
            <a:r>
              <a:rPr lang="el-GR" altLang="ko-KR" sz="3200" dirty="0">
                <a:latin typeface="+mn-ea"/>
              </a:rPr>
              <a:t>Λ</a:t>
            </a:r>
            <a:r>
              <a:rPr lang="en-US" altLang="ko-KR" sz="3200" dirty="0">
                <a:latin typeface="+mn-ea"/>
              </a:rPr>
              <a:t>: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4447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Parameter Estimation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164E14-6F32-4175-88AC-EDBBE2CA9928}"/>
                  </a:ext>
                </a:extLst>
              </p:cNvPr>
              <p:cNvSpPr txBox="1"/>
              <p:nvPr/>
            </p:nvSpPr>
            <p:spPr>
              <a:xfrm>
                <a:off x="1186898" y="3637126"/>
                <a:ext cx="3784754" cy="605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164E14-6F32-4175-88AC-EDBBE2CA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98" y="3637126"/>
                <a:ext cx="3784754" cy="605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B373B-65EB-4CA2-B171-FF91169E3DE4}"/>
                  </a:ext>
                </a:extLst>
              </p:cNvPr>
              <p:cNvSpPr txBox="1"/>
              <p:nvPr/>
            </p:nvSpPr>
            <p:spPr>
              <a:xfrm>
                <a:off x="1262653" y="4714116"/>
                <a:ext cx="2326150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/>
                        <m:t>Θ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B373B-65EB-4CA2-B171-FF91169E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53" y="4714116"/>
                <a:ext cx="2326150" cy="5763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C0D54D-7C94-4BFD-889B-076AC0AAA2C8}"/>
                  </a:ext>
                </a:extLst>
              </p:cNvPr>
              <p:cNvSpPr txBox="1"/>
              <p:nvPr/>
            </p:nvSpPr>
            <p:spPr>
              <a:xfrm>
                <a:off x="10679038" y="5010280"/>
                <a:ext cx="7943778" cy="155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altLang="ko-KR"/>
                            <m:t>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C0D54D-7C94-4BFD-889B-076AC0AA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038" y="5010280"/>
                <a:ext cx="7943778" cy="15577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E5BEE-224D-482B-AF69-F5D9B0EFCA0F}"/>
                  </a:ext>
                </a:extLst>
              </p:cNvPr>
              <p:cNvSpPr txBox="1"/>
              <p:nvPr/>
            </p:nvSpPr>
            <p:spPr>
              <a:xfrm>
                <a:off x="11039078" y="9037327"/>
                <a:ext cx="6330194" cy="709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4500"/>
                            <m:t>Θ</m:t>
                          </m:r>
                          <m:r>
                            <m:rPr>
                              <m:nor/>
                            </m:rPr>
                            <a:rPr lang="en-US" altLang="ko-KR" sz="4500" b="0" i="0" smtClean="0"/>
                            <m:t>^</m:t>
                          </m:r>
                        </m:e>
                        <m:sub>
                          <m:r>
                            <a:rPr lang="en-US" altLang="ko-KR" sz="45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4500"/>
                        <m:t> = </m:t>
                      </m:r>
                      <m:sSub>
                        <m:sSubPr>
                          <m:ctrlPr>
                            <a:rPr lang="en-US" altLang="ko-KR" sz="4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5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altLang="ko-KR" sz="4500"/>
                            <m:t>Θ</m:t>
                          </m:r>
                        </m:sub>
                      </m:sSub>
                      <m:r>
                        <m:rPr>
                          <m:nor/>
                        </m:rPr>
                        <a:rPr lang="el-GR" altLang="ko-KR" sz="4500"/>
                        <m:t>{</m:t>
                      </m:r>
                      <m:r>
                        <m:rPr>
                          <m:nor/>
                        </m:rPr>
                        <a:rPr lang="el-GR" altLang="ko-KR" sz="4500"/>
                        <m:t>Λ</m:t>
                      </m:r>
                      <m:r>
                        <m:rPr>
                          <m:nor/>
                        </m:rPr>
                        <a:rPr lang="el-GR" altLang="ko-KR" sz="4500"/>
                        <m:t>(</m:t>
                      </m:r>
                      <m:r>
                        <m:rPr>
                          <m:nor/>
                        </m:rPr>
                        <a:rPr lang="el-GR" altLang="ko-KR" sz="4500"/>
                        <m:t>Θ</m:t>
                      </m:r>
                      <m:r>
                        <m:rPr>
                          <m:nor/>
                        </m:rPr>
                        <a:rPr lang="el-GR" altLang="ko-KR" sz="4500"/>
                        <m:t>;</m:t>
                      </m:r>
                      <m:r>
                        <m:rPr>
                          <m:nor/>
                        </m:rPr>
                        <a:rPr lang="en-US" altLang="ko-KR" sz="4500"/>
                        <m:t>h</m:t>
                      </m:r>
                      <m:r>
                        <m:rPr>
                          <m:nor/>
                        </m:rPr>
                        <a:rPr lang="en-US" altLang="ko-KR" sz="4500"/>
                        <m:t>)}</m:t>
                      </m:r>
                    </m:oMath>
                  </m:oMathPara>
                </a14:m>
                <a:endParaRPr lang="ko-KR" altLang="en-US" sz="4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E5BEE-224D-482B-AF69-F5D9B0E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078" y="9037327"/>
                <a:ext cx="6330194" cy="7094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4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04888" y="3627419"/>
                <a:ext cx="22114872" cy="9250225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CSI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contains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not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only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channel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response,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but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also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various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unknown</a:t>
                </a:r>
                <a:r>
                  <a:rPr lang="ko-KR" altLang="en-US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phase noises.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The erroneous version of CSI measurement</a:t>
                </a:r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3200"/>
                      <m:t> (</m:t>
                    </m:r>
                    <m:r>
                      <m:rPr>
                        <m:nor/>
                      </m:rPr>
                      <a:rPr lang="en-US" altLang="ko-KR" sz="3200"/>
                      <m:t>m</m:t>
                    </m:r>
                    <m:r>
                      <m:rPr>
                        <m:nor/>
                      </m:rPr>
                      <a:rPr lang="en-US" altLang="ko-KR" sz="3200"/>
                      <m:t>)</m:t>
                    </m:r>
                  </m:oMath>
                </a14:m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is: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/>
                          <m:t>ζ</m:t>
                        </m:r>
                      </m:e>
                      <m:sub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is the initial phase of the receiver sensor. So, It constant every time the receiver starts up.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But, time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sSub>
                          <m:sSubPr>
                            <m:ctrlPr>
                              <a:rPr lang="el-GR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and carrier frequency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l-GR" sz="3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vary between packets.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So, It is impossible to directly estimate signal parameters from raw CSIs.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So, in this work, they adopted different solution which is conjugate multiplication.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			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			a) linear calibration	result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			b) conjugate multiplication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3627419"/>
                <a:ext cx="22114872" cy="9250225"/>
              </a:xfrm>
              <a:prstGeom prst="rect">
                <a:avLst/>
              </a:prstGeom>
              <a:blipFill>
                <a:blip r:embed="rId4"/>
                <a:stretch>
                  <a:fillRect l="-303" t="-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4447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CSI Cleaning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213423-4D55-40B5-AED9-F6D06BA3A7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14278" y="8141481"/>
            <a:ext cx="6757648" cy="4363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D314FE-0CEE-4DD0-8F5D-8F89C2BDA3BD}"/>
                  </a:ext>
                </a:extLst>
              </p:cNvPr>
              <p:cNvSpPr txBox="1"/>
              <p:nvPr/>
            </p:nvSpPr>
            <p:spPr>
              <a:xfrm>
                <a:off x="7294803" y="4991169"/>
                <a:ext cx="8903656" cy="887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45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4500" smtClean="0"/>
                        <m:t> (</m:t>
                      </m:r>
                      <m:r>
                        <m:rPr>
                          <m:nor/>
                        </m:rPr>
                        <a:rPr lang="en-US" altLang="ko-KR" sz="4500" smtClean="0"/>
                        <m:t>m</m:t>
                      </m:r>
                      <m:r>
                        <m:rPr>
                          <m:nor/>
                        </m:rPr>
                        <a:rPr lang="en-US" altLang="ko-KR" sz="4500" smtClean="0"/>
                        <m:t>) = </m:t>
                      </m:r>
                      <m:r>
                        <m:rPr>
                          <m:nor/>
                        </m:rPr>
                        <a:rPr lang="en-US" altLang="ko-KR" sz="4500" smtClean="0"/>
                        <m:t>H</m:t>
                      </m:r>
                      <m:r>
                        <m:rPr>
                          <m:nor/>
                        </m:rPr>
                        <a:rPr lang="en-US" altLang="ko-KR" sz="4500" smtClean="0"/>
                        <m:t>(</m:t>
                      </m:r>
                      <m:r>
                        <m:rPr>
                          <m:nor/>
                        </m:rPr>
                        <a:rPr lang="en-US" altLang="ko-KR" sz="4500" smtClean="0"/>
                        <m:t>m</m:t>
                      </m:r>
                      <m:r>
                        <m:rPr>
                          <m:nor/>
                        </m:rPr>
                        <a:rPr lang="en-US" altLang="ko-KR" sz="4500" smtClean="0"/>
                        <m:t>)</m:t>
                      </m:r>
                      <m:sSup>
                        <m:sSupPr>
                          <m:ctrlPr>
                            <a:rPr lang="el-GR" altLang="ko-KR" sz="4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4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45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l-GR" altLang="ko-KR" sz="4500"/>
                            <m:t>(</m:t>
                          </m:r>
                          <m:r>
                            <m:rPr>
                              <m:nor/>
                            </m:rPr>
                            <a:rPr lang="el-GR" altLang="ko-KR" sz="4500"/>
                            <m:t>Δ</m:t>
                          </m:r>
                          <m:sSub>
                            <m:sSubPr>
                              <m:ctrlPr>
                                <a:rPr lang="el-GR" altLang="ko-KR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4500"/>
                            <m:t> </m:t>
                          </m:r>
                          <m:sSub>
                            <m:sSubPr>
                              <m:ctrlPr>
                                <a:rPr lang="el-GR" altLang="ko-KR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ko-KR" sz="4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ko-KR" sz="4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4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4500"/>
                            <m:t> +</m:t>
                          </m:r>
                          <m:r>
                            <m:rPr>
                              <m:nor/>
                            </m:rPr>
                            <a:rPr lang="en-US" altLang="ko-KR" sz="4500"/>
                            <m:t> </m:t>
                          </m:r>
                          <m:r>
                            <m:rPr>
                              <m:nor/>
                            </m:rPr>
                            <a:rPr lang="el-GR" altLang="ko-KR" sz="4500"/>
                            <m:t>Δ</m:t>
                          </m:r>
                          <m:sSub>
                            <m:sSubPr>
                              <m:ctrlPr>
                                <a:rPr lang="el-GR" altLang="ko-KR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altLang="ko-KR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l-GR" sz="45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sz="4500"/>
                            <m:t> )+</m:t>
                          </m:r>
                          <m:sSub>
                            <m:sSubPr>
                              <m:ctrlP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ko-KR" sz="4500"/>
                                <m:t>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4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5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45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45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D314FE-0CEE-4DD0-8F5D-8F89C2BD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3" y="4991169"/>
                <a:ext cx="8903656" cy="8874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04888" y="3627419"/>
                <a:ext cx="22114872" cy="4093428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They observe phase noises is only changes with time and frequency.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So, choose one antenna as reference and conjugate multiplication between reference and other antenna each.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Further, classify multipath into static signals</a:t>
                </a:r>
                <a:r>
                  <a:rPr lang="en-US" altLang="ko-KR" sz="3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200" dirty="0"/>
                  <a:t>= 0)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 and dynamic signals</a:t>
                </a:r>
                <a:r>
                  <a:rPr lang="en-US" altLang="ko-KR" sz="3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3200" dirty="0"/>
                  <a:t>0)</a:t>
                </a:r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.</a:t>
                </a: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S is static d is dynamic.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3627419"/>
                <a:ext cx="22114872" cy="4093428"/>
              </a:xfrm>
              <a:prstGeom prst="rect">
                <a:avLst/>
              </a:prstGeom>
              <a:blipFill>
                <a:blip r:embed="rId4"/>
                <a:stretch>
                  <a:fillRect l="-303" t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Conjugate Multiplication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A2E9D-6675-47DE-9F9E-81E27763EAE9}"/>
                  </a:ext>
                </a:extLst>
              </p:cNvPr>
              <p:cNvSpPr txBox="1"/>
              <p:nvPr/>
            </p:nvSpPr>
            <p:spPr>
              <a:xfrm>
                <a:off x="7811034" y="5061546"/>
                <a:ext cx="78289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mtClean="0"/>
                        <m:t>C</m:t>
                      </m:r>
                      <m:r>
                        <m:rPr>
                          <m:nor/>
                        </m:rPr>
                        <a:rPr lang="en-US" altLang="ko-KR" smtClean="0"/>
                        <m:t>(</m:t>
                      </m:r>
                      <m:r>
                        <m:rPr>
                          <m:nor/>
                        </m:rPr>
                        <a:rPr lang="en-US" altLang="ko-KR" smtClean="0"/>
                        <m:t>m</m:t>
                      </m:r>
                      <m:r>
                        <m:rPr>
                          <m:nor/>
                        </m:rPr>
                        <a:rPr lang="en-US" altLang="ko-KR" smtClean="0"/>
                        <m:t>) = </m:t>
                      </m:r>
                      <m:r>
                        <m:rPr>
                          <m:nor/>
                        </m:rPr>
                        <a:rPr lang="en-US" altLang="ko-KR" smtClean="0"/>
                        <m:t>H</m:t>
                      </m:r>
                      <m:r>
                        <m:rPr>
                          <m:nor/>
                        </m:rPr>
                        <a:rPr lang="en-US" altLang="ko-KR" smtClean="0"/>
                        <m:t>˜ (</m:t>
                      </m:r>
                      <m:r>
                        <m:rPr>
                          <m:nor/>
                        </m:rPr>
                        <a:rPr lang="en-US" altLang="ko-KR" smtClean="0"/>
                        <m:t>m</m:t>
                      </m:r>
                      <m:r>
                        <m:rPr>
                          <m:nor/>
                        </m:rPr>
                        <a:rPr lang="en-US" altLang="ko-KR" smtClean="0"/>
                        <m:t>) ∗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/>
                            <m:t>˜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/>
                        <m:t>(</m:t>
                      </m:r>
                      <m:r>
                        <m:rPr>
                          <m:nor/>
                        </m:rPr>
                        <a:rPr lang="en-US" altLang="ko-KR"/>
                        <m:t>m</m:t>
                      </m:r>
                      <m:r>
                        <m:rPr>
                          <m:nor/>
                        </m:rPr>
                        <a:rPr lang="en-US" altLang="ko-KR"/>
                        <m:t>0) = </m:t>
                      </m:r>
                      <m:r>
                        <m:rPr>
                          <m:nor/>
                        </m:rPr>
                        <a:rPr lang="en-US" altLang="ko-KR"/>
                        <m:t>H</m:t>
                      </m:r>
                      <m:r>
                        <m:rPr>
                          <m:nor/>
                        </m:rPr>
                        <a:rPr lang="en-US" altLang="ko-KR"/>
                        <m:t>(</m:t>
                      </m:r>
                      <m:r>
                        <m:rPr>
                          <m:nor/>
                        </m:rPr>
                        <a:rPr lang="en-US" altLang="ko-KR"/>
                        <m:t>m</m:t>
                      </m:r>
                      <m:r>
                        <m:rPr>
                          <m:nor/>
                        </m:rPr>
                        <a:rPr lang="en-US" altLang="ko-KR"/>
                        <m:t>) ∗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/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/>
                        <m:t>(</m:t>
                      </m:r>
                      <m:r>
                        <m:rPr>
                          <m:nor/>
                        </m:rPr>
                        <a:rPr lang="en-US" altLang="ko-KR"/>
                        <m:t>m</m:t>
                      </m:r>
                      <m:r>
                        <m:rPr>
                          <m:nor/>
                        </m:rPr>
                        <a:rPr lang="en-US" altLang="ko-KR"/>
                        <m:t>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1A2E9D-6675-47DE-9F9E-81E27763E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034" y="5061546"/>
                <a:ext cx="782893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7A3905-E55A-426F-9327-A0E76B5FCED6}"/>
                  </a:ext>
                </a:extLst>
              </p:cNvPr>
              <p:cNvSpPr txBox="1"/>
              <p:nvPr/>
            </p:nvSpPr>
            <p:spPr>
              <a:xfrm>
                <a:off x="6073382" y="6779320"/>
                <a:ext cx="13748957" cy="3320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4500" smtClean="0"/>
                        <m:t>C</m:t>
                      </m:r>
                      <m:r>
                        <m:rPr>
                          <m:nor/>
                        </m:rPr>
                        <a:rPr lang="en-US" altLang="ko-KR" sz="4500" smtClean="0"/>
                        <m:t>(</m:t>
                      </m:r>
                      <m:r>
                        <m:rPr>
                          <m:nor/>
                        </m:rPr>
                        <a:rPr lang="en-US" altLang="ko-KR" sz="4500" smtClean="0"/>
                        <m:t>m</m:t>
                      </m:r>
                      <m:r>
                        <m:rPr>
                          <m:nor/>
                        </m:rPr>
                        <a:rPr lang="en-US" altLang="ko-KR" sz="4500" smtClean="0"/>
                        <m:t>)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4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4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450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ko-KR" sz="4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4500" i="1">
                              <a:latin typeface="Cambria Math" panose="02040503050406030204" pitchFamily="18" charset="0"/>
                            </a:rPr>
                            <m:t>2 ∈</m:t>
                          </m:r>
                          <m:sSub>
                            <m:sSubPr>
                              <m:ctrlPr>
                                <a:rPr lang="en-US" altLang="ko-KR" sz="4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4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4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ko-KR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5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Sup>
                        <m:sSubSupPr>
                          <m:ctrlPr>
                            <a:rPr lang="en-US" altLang="ko-KR" sz="4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5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45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4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45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45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45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4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4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4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/>
                            </m:sSub>
                          </m:sub>
                        </m:sSub>
                      </m:e>
                    </m:nary>
                    <m:d>
                      <m:d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bSup>
                      <m:sSubSup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/>
                        </m:sSub>
                      </m:sub>
                      <m:sup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45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4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</m:sSubSup>
                    <m:d>
                      <m:d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45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4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4500" dirty="0"/>
                  <a:t> </a:t>
                </a:r>
              </a:p>
              <a:p>
                <a:r>
                  <a:rPr lang="en-US" altLang="ko-KR" sz="4500" dirty="0"/>
                  <a:t>	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4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4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4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2 ∈</m:t>
                        </m:r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4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ko-KR" sz="4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nary>
                    <m:d>
                      <m:d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bSup>
                      <m:sSubSup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ko-KR" sz="45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4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4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7A3905-E55A-426F-9327-A0E76B5F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82" y="6779320"/>
                <a:ext cx="13748957" cy="3320524"/>
              </a:xfrm>
              <a:prstGeom prst="rect">
                <a:avLst/>
              </a:prstGeom>
              <a:blipFill>
                <a:blip r:embed="rId10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4FA56C8-5A98-4B6D-B7AC-538133A06B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2654" y="10311795"/>
            <a:ext cx="11879388" cy="201035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A678CA-D908-46F0-BA65-078DFDEBC71A}"/>
              </a:ext>
            </a:extLst>
          </p:cNvPr>
          <p:cNvCxnSpPr/>
          <p:nvPr/>
        </p:nvCxnSpPr>
        <p:spPr>
          <a:xfrm flipH="1" flipV="1">
            <a:off x="14999518" y="9374888"/>
            <a:ext cx="3096344" cy="11111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ABDC1B-B452-4A5D-82AD-4C8E9DA1E5DE}"/>
              </a:ext>
            </a:extLst>
          </p:cNvPr>
          <p:cNvSpPr txBox="1"/>
          <p:nvPr/>
        </p:nvSpPr>
        <p:spPr>
          <a:xfrm>
            <a:off x="18383894" y="1009984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Target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04888" y="3627419"/>
                <a:ext cx="22114872" cy="4093428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This target term can be formulate :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Other remain term is:</a:t>
                </a: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r>
                  <a:rPr lang="en-US" altLang="ko-KR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Gothic Regular" charset="-127"/>
                  </a:rPr>
                  <a:t>When </a:t>
                </a:r>
                <a:r>
                  <a:rPr lang="en-US" altLang="ko-KR" sz="3200" dirty="0"/>
                  <a:t>m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3200" dirty="0"/>
                  <a:t>m0 :</a:t>
                </a:r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  <a:p>
                <a:pPr algn="just"/>
                <a:endParaRPr lang="en-US" altLang="ko-KR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Gothic Regular" charset="-127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3627419"/>
                <a:ext cx="22114872" cy="4093428"/>
              </a:xfrm>
              <a:prstGeom prst="rect">
                <a:avLst/>
              </a:prstGeom>
              <a:blipFill>
                <a:blip r:embed="rId4"/>
                <a:stretch>
                  <a:fillRect l="-303" t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Conjugate Multiplication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FA56C8-5A98-4B6D-B7AC-538133A06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2353" y="7052277"/>
            <a:ext cx="11879388" cy="20103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ABDC1B-B452-4A5D-82AD-4C8E9DA1E5DE}"/>
              </a:ext>
            </a:extLst>
          </p:cNvPr>
          <p:cNvSpPr txBox="1"/>
          <p:nvPr/>
        </p:nvSpPr>
        <p:spPr>
          <a:xfrm>
            <a:off x="14207430" y="578787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Omit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B485A1-03DB-453D-A603-436B0C84AC14}"/>
                  </a:ext>
                </a:extLst>
              </p:cNvPr>
              <p:cNvSpPr txBox="1"/>
              <p:nvPr/>
            </p:nvSpPr>
            <p:spPr>
              <a:xfrm>
                <a:off x="5266078" y="4151008"/>
                <a:ext cx="12516375" cy="721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ko-KR" sz="4000" dirty="0"/>
                        <m:t> </m:t>
                      </m:r>
                      <m:sSubSup>
                        <m:sSub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B485A1-03DB-453D-A603-436B0C84A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78" y="4151008"/>
                <a:ext cx="12516375" cy="7216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A5556-FF7E-4D58-8B80-6A5871A50A13}"/>
                  </a:ext>
                </a:extLst>
              </p:cNvPr>
              <p:cNvSpPr txBox="1"/>
              <p:nvPr/>
            </p:nvSpPr>
            <p:spPr>
              <a:xfrm>
                <a:off x="5266077" y="5030763"/>
                <a:ext cx="12716750" cy="739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ko-KR" sz="4000" dirty="0"/>
                        <m:t> </m:t>
                      </m:r>
                      <m:sSubSup>
                        <m:sSub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A5556-FF7E-4D58-8B80-6A5871A5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77" y="5030763"/>
                <a:ext cx="12716750" cy="7391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67DB48-3129-46B4-8B22-CC96F0E1EB9F}"/>
              </a:ext>
            </a:extLst>
          </p:cNvPr>
          <p:cNvCxnSpPr/>
          <p:nvPr/>
        </p:nvCxnSpPr>
        <p:spPr>
          <a:xfrm>
            <a:off x="13775382" y="4872616"/>
            <a:ext cx="194421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EF31B31-C002-40DC-BF47-47B00E53C9FF}"/>
              </a:ext>
            </a:extLst>
          </p:cNvPr>
          <p:cNvCxnSpPr/>
          <p:nvPr/>
        </p:nvCxnSpPr>
        <p:spPr>
          <a:xfrm>
            <a:off x="13991406" y="5686242"/>
            <a:ext cx="194421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2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403187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graph has all multipath parameters are cluttering together.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It have to estimate right way.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Early estimation part we have 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 overcome interference, by Graph Path Matching, we matching these cluttered data.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Weight of graph is distance between multipath parameters.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searching minimal overall weight, In this work, successfully search for an optimal assignment.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Path Matching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E09ED-F295-4EA2-8227-B36E37EB8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888" y="7889449"/>
            <a:ext cx="6827868" cy="429462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427EA54-3559-49D7-B8E3-92365293F4C0}"/>
              </a:ext>
            </a:extLst>
          </p:cNvPr>
          <p:cNvSpPr/>
          <p:nvPr/>
        </p:nvSpPr>
        <p:spPr>
          <a:xfrm>
            <a:off x="15051288" y="9666312"/>
            <a:ext cx="668310" cy="584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BB0BB84-90BD-48ED-B2C4-30A7E4008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2632" y="8134163"/>
            <a:ext cx="6343775" cy="406603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1A2C5D8-D81F-42B8-A143-AFB0E49C8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1913" y="8118872"/>
            <a:ext cx="6126341" cy="38357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B55E59-06A4-49BA-A148-236640429745}"/>
                  </a:ext>
                </a:extLst>
              </p:cNvPr>
              <p:cNvSpPr txBox="1"/>
              <p:nvPr/>
            </p:nvSpPr>
            <p:spPr>
              <a:xfrm>
                <a:off x="6862614" y="4646057"/>
                <a:ext cx="2326150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/>
                        <m:t>Θ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(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B55E59-06A4-49BA-A148-23664042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14" y="4646057"/>
                <a:ext cx="2326150" cy="5763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8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Theoretically, the relative range between the reflection path and the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LoS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path can be calculated by multiplying estimated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with the speed of light.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It has many fluctuation only using estimated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It apply Kalman Smoother to refine ranges from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estimations with the change rates of path range from DFS estimations.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Range Refinement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20F82-8E3C-469A-B94D-49CFCE692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2707" y="7888628"/>
            <a:ext cx="6965591" cy="44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0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Architecture and Algorithm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107721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They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find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range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which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refined and angle of the receiver and target.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By calculating inversely, Finally it can estimate the target’s location. 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Localization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73F51-972B-4E37-9176-DFDC5F5C9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689" y="7390997"/>
            <a:ext cx="10466186" cy="1470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55D04A-0DC0-43A5-BED0-AFC21A2A3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7896" y="8964238"/>
            <a:ext cx="10061773" cy="1607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C6A57F-1288-4A6B-9799-90C6BDD0ED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62489" y="7177763"/>
            <a:ext cx="7514045" cy="44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 scenarios : Classroom, Office, Corridor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The way of experiment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92525-7A78-471C-9017-1508B7A65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4302" y="4499341"/>
            <a:ext cx="16273808" cy="35324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41763A-967D-4CC7-9E73-929B9D7D4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6907" y="8398422"/>
            <a:ext cx="14971546" cy="37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353943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Over all performance of this work’s accuracy is 0.75m in one link and 0.63m in two link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Compared with other early proposed works Widar2.0 is better overall then Dynamic-Music. And, in long distance, Widar2.0 is better than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IndoTrack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IndoTrack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is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based, using parameters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DFS and accuracy is 0.48m.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It uses more infrastructure devices then Widar2.0 (1 additional receiver and 2 more links)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095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Overall Performance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874B8-4942-475A-978F-6F7E84BB1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768" y="7993648"/>
            <a:ext cx="13465909" cy="45090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E87A2E-9C9C-4EA7-9D7D-B9817F0F73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79252" y="8235184"/>
            <a:ext cx="6120680" cy="40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720033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4580432"/>
            <a:ext cx="22114872" cy="452431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Achievements.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 unified model of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ToF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AoA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and DFS.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Average error 0.75m with single Wi-Fi link.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Using two link, it reduced to 0.63m.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Limitation of this work.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Multi-person problem : hard to separate reflect point in CSI.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Non-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LoS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condition problem : reflection signal is too weak to recognize in Non-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LoS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condition.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71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455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 and Limitation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5351" y="4932290"/>
            <a:ext cx="17516649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Client-base methods tend to have the highest accuracy. Users can actively send out RF(Radio-Frequency) signal to locate them when they want to.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But, It have to install specific programs to a user’s device or modify OS.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1132304" y="8257811"/>
            <a:ext cx="3155966" cy="189358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Server-base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Localization</a:t>
              </a:r>
              <a:endParaRPr lang="en-US" sz="36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1187768" y="4881870"/>
            <a:ext cx="3155966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Client-base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Localization</a:t>
              </a:r>
              <a:endParaRPr lang="en-US" sz="3600" kern="1200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5765352" y="8257811"/>
            <a:ext cx="17354406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Server-base methods tend to have more inaccuracy then client-base. But, It don’t need to modify user’s devices.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system can only ‘see’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sended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unmodified signal. So, It works with passive way.</a:t>
            </a:r>
          </a:p>
        </p:txBody>
      </p:sp>
    </p:spTree>
    <p:extLst>
      <p:ext uri="{BB962C8B-B14F-4D97-AF65-F5344CB8AC3E}">
        <p14:creationId xmlns:p14="http://schemas.microsoft.com/office/powerpoint/2010/main" val="22627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5351" y="4932290"/>
            <a:ext cx="17516649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Fingerprint methods is pre-mapping the real space and specific data(ex: RF-signal).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And matching the map and a newly accepted signal data to find where the signal located.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way is easy to integrate compared with model-base. But, It need to pre-mapping before process. 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1132304" y="8257811"/>
            <a:ext cx="3155966" cy="189358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Model-base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Localization</a:t>
              </a:r>
              <a:endParaRPr lang="en-US" sz="36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1187768" y="4881870"/>
            <a:ext cx="3155966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Fingerprint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Localization</a:t>
              </a:r>
              <a:endParaRPr lang="en-US" sz="3600" kern="1200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5765352" y="8257811"/>
            <a:ext cx="17354406" cy="353943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Model-base method analyzes signals that are complex parameters and based on them, perform localization.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method analyzes a signal that combines the time the signal reaches, the strength of the signal, and so on in many ways to derive a general result.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This way is hard to implement. Because constructing model and analyzing signal is too complex.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8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04293" y="1898815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1569660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paper, they try to highlight challenges and propose easy to integrate solutions to build a universal indoor localization system – without any modifications whether client or server.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They adopted fingerprint infrastructure base solution.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E86A5-9219-48F6-9768-B7050F408D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5546" y="5997185"/>
            <a:ext cx="8856984" cy="583394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72A3B8-A5D4-4518-8071-04D094965668}"/>
              </a:ext>
            </a:extLst>
          </p:cNvPr>
          <p:cNvGrpSpPr/>
          <p:nvPr/>
        </p:nvGrpSpPr>
        <p:grpSpPr>
          <a:xfrm>
            <a:off x="2156894" y="7847396"/>
            <a:ext cx="4201663" cy="2538983"/>
            <a:chOff x="4428912" y="406408"/>
            <a:chExt cx="3155966" cy="189358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D147065-CAD0-4C72-BAC0-E9B1AA50A1D4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사각형: 둥근 모서리 4">
              <a:extLst>
                <a:ext uri="{FF2B5EF4-FFF2-40B4-BE49-F238E27FC236}">
                  <a16:creationId xmlns:a16="http://schemas.microsoft.com/office/drawing/2014/main" id="{174AB5C7-B6A3-480E-9F34-7FD37449F9F0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dirty="0"/>
                <a:t>Server-base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Localization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5D4E32-A93E-40BB-A65B-D0ABE56229FF}"/>
              </a:ext>
            </a:extLst>
          </p:cNvPr>
          <p:cNvGrpSpPr/>
          <p:nvPr/>
        </p:nvGrpSpPr>
        <p:grpSpPr>
          <a:xfrm>
            <a:off x="7722605" y="7902857"/>
            <a:ext cx="3994261" cy="2538951"/>
            <a:chOff x="4428912" y="406408"/>
            <a:chExt cx="3155966" cy="189358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E09F9D8-D5A0-4A84-9869-3A0A0409B97B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사각형: 둥근 모서리 4">
              <a:extLst>
                <a:ext uri="{FF2B5EF4-FFF2-40B4-BE49-F238E27FC236}">
                  <a16:creationId xmlns:a16="http://schemas.microsoft.com/office/drawing/2014/main" id="{607D1EA4-CE21-41E1-AAF2-809D6C04AF6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kern="1200" dirty="0"/>
                <a:t>Fingerprint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dirty="0"/>
                <a:t>Localization</a:t>
              </a:r>
              <a:endParaRPr lang="en-US" sz="4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06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206210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Server-base indoor location tracking system have limitations in terms of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accuracy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comparing to tradition client-base tracking system.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paper, It focus two unique challenges ‘Cardinality Mismatch’ and ‘High Client Scan Latency’ associated with it’s approach.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91925480"/>
              </p:ext>
            </p:extLst>
          </p:nvPr>
        </p:nvGraphicFramePr>
        <p:xfrm>
          <a:off x="5265348" y="5872445"/>
          <a:ext cx="12013792" cy="270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Problem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C17D89-7EF9-437C-99F6-A315F227A2E3}"/>
              </a:ext>
            </a:extLst>
          </p:cNvPr>
          <p:cNvGrpSpPr/>
          <p:nvPr/>
        </p:nvGrpSpPr>
        <p:grpSpPr>
          <a:xfrm rot="5400000">
            <a:off x="9162471" y="5562984"/>
            <a:ext cx="4219546" cy="7032582"/>
            <a:chOff x="5973361" y="961859"/>
            <a:chExt cx="4219546" cy="782679"/>
          </a:xfrm>
        </p:grpSpPr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DD5E16B4-AF19-44FF-9994-F6ACD0DAA84F}"/>
                </a:ext>
              </a:extLst>
            </p:cNvPr>
            <p:cNvSpPr/>
            <p:nvPr/>
          </p:nvSpPr>
          <p:spPr>
            <a:xfrm>
              <a:off x="7647212" y="961859"/>
              <a:ext cx="922328" cy="782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화살표: 오른쪽 4">
              <a:extLst>
                <a:ext uri="{FF2B5EF4-FFF2-40B4-BE49-F238E27FC236}">
                  <a16:creationId xmlns:a16="http://schemas.microsoft.com/office/drawing/2014/main" id="{3B27584E-1198-42B4-8B24-2342895B1544}"/>
                </a:ext>
              </a:extLst>
            </p:cNvPr>
            <p:cNvSpPr txBox="1"/>
            <p:nvPr/>
          </p:nvSpPr>
          <p:spPr>
            <a:xfrm rot="16200000">
              <a:off x="8009324" y="-756574"/>
              <a:ext cx="147619" cy="4219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dirty="0"/>
                <a:t>Problem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11628556" y="9955718"/>
            <a:ext cx="3155966" cy="189358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High Client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Scan Latency</a:t>
              </a:r>
              <a:endParaRPr lang="en-US" sz="36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7755944" y="9900257"/>
            <a:ext cx="3155966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Cardinality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Mismatch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9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65351" y="4932290"/>
            <a:ext cx="17516649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Cardinality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means the number of AP(Access Point)s which reported a client located at a specific landmark.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Cardinality Mismatch is different Cardinality with offline fingerprints and online fingerprints.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Due to dynamic power of client and client management performed by a centralized controller in commercial grade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WiFi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networks. 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93722"/>
              </p:ext>
            </p:extLst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Two challenges to overcome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1132304" y="8257811"/>
            <a:ext cx="3155966" cy="189358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High Client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Scan Latency</a:t>
              </a:r>
              <a:endParaRPr lang="en-US" sz="36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1187768" y="4881870"/>
            <a:ext cx="3155966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Cardinality</a:t>
              </a:r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Mismatch</a:t>
              </a:r>
              <a:endParaRPr lang="en-US" sz="3600" kern="1200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5765352" y="8257811"/>
            <a:ext cx="17354406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If Client-side localization techniques where clients actively scan the network when they need location fix.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But in Server-side, the system can only ‘see’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sended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signal.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this paper’s report,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90%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of client scan interval to be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20 minutes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So, there is a situation of ‘teleporting’ of clients across the location.</a:t>
            </a:r>
          </a:p>
        </p:txBody>
      </p:sp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Architecture and Data Collection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Each AP send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RTLS(Real Time Location System)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data feeds every 5seconds to the RTLS Server.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Location Server analyzes these RTLS data feeds for the signal strengths reported by different APs to estimate the location of a client.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The below table presents all the fields contained in an RTLS data feed per client.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39557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overview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9DB92-EE93-4B7B-A45A-B91DD50866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398" y="6432047"/>
            <a:ext cx="9550886" cy="4458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4498D4-02A9-4F56-8AC0-4B2C336362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26212" y="6775450"/>
            <a:ext cx="7632848" cy="472955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AC93EF-5D20-4394-80B7-154CC155CAE5}"/>
              </a:ext>
            </a:extLst>
          </p:cNvPr>
          <p:cNvSpPr/>
          <p:nvPr/>
        </p:nvSpPr>
        <p:spPr>
          <a:xfrm>
            <a:off x="14639478" y="11506862"/>
            <a:ext cx="6008000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Data of RTLS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34E33E-CFE7-4AFF-9982-180CB0245EB5}"/>
              </a:ext>
            </a:extLst>
          </p:cNvPr>
          <p:cNvSpPr/>
          <p:nvPr/>
        </p:nvSpPr>
        <p:spPr>
          <a:xfrm>
            <a:off x="3622254" y="10798488"/>
            <a:ext cx="8289336" cy="58477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2218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2930" y="1875564"/>
            <a:ext cx="2122514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System Architecture and Data Collection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06430" y="4350073"/>
            <a:ext cx="17913328" cy="3046988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Offline fingerprinting, two-dimensional map is prepared for each landmark on the per-floor basis.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For each landmark, the device(dual-band Android phones) collected data for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5 minutes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While the clients scan, APs collate RSSI reports for the client and send their measurements as RTLS data feeds to the Location Server.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L : Landmark, B : 2.4 or 5 GHz, AP : specific ID of AP, RSSI : the RSSI value of that RTLS data 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2825552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591969" y="1078039"/>
              <a:ext cx="1055578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2133263" y="6775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33263" y="6775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AD5B7B-7343-49ED-ACCE-0E959A6C6A5D}"/>
              </a:ext>
            </a:extLst>
          </p:cNvPr>
          <p:cNvSpPr/>
          <p:nvPr/>
        </p:nvSpPr>
        <p:spPr>
          <a:xfrm>
            <a:off x="1119188" y="2934098"/>
            <a:ext cx="5743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Fingerprints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F52D75-AEFA-4150-AB4C-A346AAE2D319}"/>
              </a:ext>
            </a:extLst>
          </p:cNvPr>
          <p:cNvGrpSpPr/>
          <p:nvPr/>
        </p:nvGrpSpPr>
        <p:grpSpPr>
          <a:xfrm>
            <a:off x="1132304" y="8606739"/>
            <a:ext cx="3155966" cy="1893580"/>
            <a:chOff x="4428912" y="406408"/>
            <a:chExt cx="3155966" cy="189358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29742A-AA7F-405F-8651-EA5EEBE4898D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사각형: 둥근 모서리 4">
              <a:extLst>
                <a:ext uri="{FF2B5EF4-FFF2-40B4-BE49-F238E27FC236}">
                  <a16:creationId xmlns:a16="http://schemas.microsoft.com/office/drawing/2014/main" id="{A0FEE415-A166-4056-966B-725638E6E922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Online Pinger-print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DBDF4F-26C8-427C-8F99-B3148C2CACAE}"/>
              </a:ext>
            </a:extLst>
          </p:cNvPr>
          <p:cNvGrpSpPr/>
          <p:nvPr/>
        </p:nvGrpSpPr>
        <p:grpSpPr>
          <a:xfrm>
            <a:off x="1187768" y="4350073"/>
            <a:ext cx="3155966" cy="1893580"/>
            <a:chOff x="4428912" y="406408"/>
            <a:chExt cx="3155966" cy="18935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996EE54-471E-4B32-AF98-0248347C4479}"/>
                </a:ext>
              </a:extLst>
            </p:cNvPr>
            <p:cNvSpPr/>
            <p:nvPr/>
          </p:nvSpPr>
          <p:spPr>
            <a:xfrm>
              <a:off x="4428912" y="406408"/>
              <a:ext cx="3155966" cy="1893580"/>
            </a:xfrm>
            <a:prstGeom prst="roundRect">
              <a:avLst>
                <a:gd name="adj" fmla="val 10000"/>
              </a:avLst>
            </a:prstGeom>
            <a:solidFill>
              <a:srgbClr val="002856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사각형: 둥근 모서리 4">
              <a:extLst>
                <a:ext uri="{FF2B5EF4-FFF2-40B4-BE49-F238E27FC236}">
                  <a16:creationId xmlns:a16="http://schemas.microsoft.com/office/drawing/2014/main" id="{1412CF01-BDC2-4D00-9577-1C5D47869D7D}"/>
                </a:ext>
              </a:extLst>
            </p:cNvPr>
            <p:cNvSpPr txBox="1"/>
            <p:nvPr/>
          </p:nvSpPr>
          <p:spPr>
            <a:xfrm>
              <a:off x="4484373" y="461869"/>
              <a:ext cx="3045044" cy="1782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Offline P</a:t>
              </a:r>
              <a:r>
                <a:rPr lang="en-US" dirty="0"/>
                <a:t>inger-print</a:t>
              </a:r>
              <a:endParaRPr lang="en-US" sz="3600" kern="1200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8707CF-EFCA-4020-88DE-37804A737B54}"/>
              </a:ext>
            </a:extLst>
          </p:cNvPr>
          <p:cNvSpPr/>
          <p:nvPr/>
        </p:nvSpPr>
        <p:spPr>
          <a:xfrm>
            <a:off x="5320730" y="8606739"/>
            <a:ext cx="17799028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In Online fingerprinting, Localization of a client is done with online fingerprints.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On localization estimation, match online fingerprint with offline fingerprints of each landmark to calculate the location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of signal space.</a:t>
            </a:r>
          </a:p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By difference of Signal strength(RSSI), It can estimate the difference of distance with landmarks.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5DFD0-7C23-49B6-850F-573D3DEC2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604" y="7540638"/>
            <a:ext cx="7896955" cy="816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0EF963-B1C4-42D4-993F-042F06F423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054" y="11067970"/>
            <a:ext cx="7652505" cy="5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27183</TotalTime>
  <Words>4999</Words>
  <Application>Microsoft Office PowerPoint</Application>
  <PresentationFormat>사용자 지정</PresentationFormat>
  <Paragraphs>604</Paragraphs>
  <Slides>30</Slides>
  <Notes>29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Nanum Gothic Bold</vt:lpstr>
      <vt:lpstr>Nanum Gothic ExtraBold</vt:lpstr>
      <vt:lpstr>NanumGothic Regular</vt:lpstr>
      <vt:lpstr>나눔고딕</vt:lpstr>
      <vt:lpstr>맑은 고딕</vt:lpstr>
      <vt:lpstr>Arial</vt:lpstr>
      <vt:lpstr>Calibri</vt:lpstr>
      <vt:lpstr>Calibri Light</vt:lpstr>
      <vt:lpstr>Cambria Math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신선우 (전기전자컴퓨터공학부)</cp:lastModifiedBy>
  <cp:revision>299</cp:revision>
  <dcterms:created xsi:type="dcterms:W3CDTF">2017-02-16T07:20:56Z</dcterms:created>
  <dcterms:modified xsi:type="dcterms:W3CDTF">2019-07-23T04:37:57Z</dcterms:modified>
</cp:coreProperties>
</file>