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7" r:id="rId3"/>
    <p:sldId id="332" r:id="rId4"/>
    <p:sldId id="330" r:id="rId5"/>
    <p:sldId id="331" r:id="rId6"/>
    <p:sldId id="299" r:id="rId7"/>
    <p:sldId id="333" r:id="rId8"/>
    <p:sldId id="334" r:id="rId9"/>
    <p:sldId id="335" r:id="rId10"/>
    <p:sldId id="336" r:id="rId11"/>
    <p:sldId id="337" r:id="rId12"/>
    <p:sldId id="339" r:id="rId13"/>
    <p:sldId id="338" r:id="rId14"/>
    <p:sldId id="340" r:id="rId15"/>
    <p:sldId id="341" r:id="rId16"/>
    <p:sldId id="352" r:id="rId17"/>
    <p:sldId id="350" r:id="rId18"/>
    <p:sldId id="301" r:id="rId19"/>
    <p:sldId id="303" r:id="rId20"/>
    <p:sldId id="302" r:id="rId21"/>
    <p:sldId id="309" r:id="rId22"/>
    <p:sldId id="342" r:id="rId23"/>
    <p:sldId id="343" r:id="rId24"/>
    <p:sldId id="348" r:id="rId25"/>
    <p:sldId id="349" r:id="rId26"/>
    <p:sldId id="351" r:id="rId27"/>
    <p:sldId id="34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7D23"/>
    <a:srgbClr val="FF7E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92" autoAdjust="0"/>
  </p:normalViewPr>
  <p:slideViewPr>
    <p:cSldViewPr snapToGrid="0" showGuides="1">
      <p:cViewPr varScale="1">
        <p:scale>
          <a:sx n="109" d="100"/>
          <a:sy n="109" d="100"/>
        </p:scale>
        <p:origin x="67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58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E1468-CA63-4885-83BE-4F64728DB9B1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4C452-FA49-42B4-8A7D-250CF399C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72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77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1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86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2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33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23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12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77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301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3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91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61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783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997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593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689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678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78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67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57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85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01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35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72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84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ADCD8-3101-4C6F-B8FC-A76A3646F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1C1561-8C15-4784-81CA-F4414D633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5445B1-EA48-4623-AD16-A7F50319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A0E7-3B9E-48DE-BF49-1254BC4CA493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EDCC6-11A0-4DFA-8D43-450EFF36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2420F-98AD-4427-89BF-B9347577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F8A7-E8E6-4CB9-8CE2-D92D3AA41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24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F3C49-7D97-44BC-8BA5-4D033E21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C8FEB4-2772-487C-9C22-38EBA37FF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07137-CD07-47B8-8B7D-9BD8FCAAB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A0E7-3B9E-48DE-BF49-1254BC4CA493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DB5ED-CDDD-4D2B-9CEE-FAB82E82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B0D770-1ECD-4E33-9D44-4CF96C9F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F8A7-E8E6-4CB9-8CE2-D92D3AA41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1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CA7405-FF23-46CE-9603-DB5B5ADB4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EBC8D5-BCEB-46BC-BB37-65A103247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2E6E6-D2F6-4C89-B490-179732344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A0E7-3B9E-48DE-BF49-1254BC4CA493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E64F3E-7768-41F0-BC1C-80B3E726D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009CE-057B-458D-8310-5F95BE6A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F8A7-E8E6-4CB9-8CE2-D92D3AA41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38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D8741-B601-4626-8F9C-553BB83A4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4F69F-6174-467D-A924-11548F192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6792BA-693E-4AB6-AFCF-58C57D98B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A0E7-3B9E-48DE-BF49-1254BC4CA493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ABDDD-7086-4ADA-A765-B8A0F7C0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87F37-00A6-45DC-899E-97B3D912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F8A7-E8E6-4CB9-8CE2-D92D3AA41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01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75377-C723-4D97-92CD-AEE1C32E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939D92-E1AA-4D7E-82EF-54CEFB50C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FF870-20C5-4CB0-8E55-8D90DB1F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A0E7-3B9E-48DE-BF49-1254BC4CA493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7D1D70-C80F-46B3-ADC0-9E0503B3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E6E66-21B2-4F59-B691-A82A37DB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F8A7-E8E6-4CB9-8CE2-D92D3AA41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50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1220F-52E2-4828-B019-7D2D4D7F2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C19BA-AD41-488A-91B7-2B21F8427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8E2466-3C1F-47A9-BF4B-F20DD7AC1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92292A-4083-4359-BEE3-F32197D8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A0E7-3B9E-48DE-BF49-1254BC4CA493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FA43C9-C79D-466C-80F8-7FB7C2C1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92BA09-B8A9-4A03-ADB9-F36BB778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F8A7-E8E6-4CB9-8CE2-D92D3AA41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4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A6359-81BB-48CF-8210-B1A537C9D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F07062-B89C-44D0-8CC6-B3E29A72B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89FEC0-6750-435C-A46E-248B00D28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1D569E-1041-4C32-BB05-B7A953808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AEFE0A-B35E-456C-AC92-2CC5BF5CF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2C4522-54D9-442D-8964-80D2E49A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A0E7-3B9E-48DE-BF49-1254BC4CA493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740E04-73B6-4E39-9AD3-047C9C5D3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A208DC-DEAF-4111-B6A6-DE7A8692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F8A7-E8E6-4CB9-8CE2-D92D3AA41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35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99A2D-EE01-4C46-AF2F-6E47CB34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F94FCB-B035-40B6-B321-F9EE94AB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A0E7-3B9E-48DE-BF49-1254BC4CA493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669661-FC37-4EDC-86D4-3353172C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C6C9F2-1079-483B-AAE4-7599431B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F8A7-E8E6-4CB9-8CE2-D92D3AA41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41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394955-6933-476E-9161-A259BC43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A0E7-3B9E-48DE-BF49-1254BC4CA493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EC7E59-B257-4365-BAE8-BD78121B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6E32A5-F1D8-409D-958D-AD52BCAC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F8A7-E8E6-4CB9-8CE2-D92D3AA41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3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E4325-3FB8-475F-8CCF-57D11E581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CA19B9-9497-4DE4-92A3-9D6BCA7CF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678FB9-C1B0-4748-ABA4-FCB96E293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77D0A0-0044-4E9D-8516-0ED38162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A0E7-3B9E-48DE-BF49-1254BC4CA493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A64E1A-6213-4405-8265-E92043A9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5703FD-604D-4550-8E25-B8ACA47F4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F8A7-E8E6-4CB9-8CE2-D92D3AA41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9D91C-9C82-474D-BCF5-3DAA7C823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83B11E-E0A4-42EB-9C43-6CF95C553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F4E7B5-3B7C-4A6A-A857-A561D0B53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E4A54E-04EB-4C94-819F-0B740EC2B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A0E7-3B9E-48DE-BF49-1254BC4CA493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854479-BDFE-446D-A922-D3A9A1E03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FA8A52-4564-4E8C-8064-5ECE8491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F8A7-E8E6-4CB9-8CE2-D92D3AA41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50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481721-E442-4171-95DE-5B004324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B20111-A656-48AD-BFD2-3F57E87ED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BBA989-1489-402E-BA33-8159F41A7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CA0E7-3B9E-48DE-BF49-1254BC4CA493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3E44DB-85DC-4575-BEB2-04511C894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29ED9-A1AA-4E4D-9E3B-C1F4CB088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3F8A7-E8E6-4CB9-8CE2-D92D3AA41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97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4" Type="http://schemas.openxmlformats.org/officeDocument/2006/relationships/image" Target="../media/image1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4" Type="http://schemas.openxmlformats.org/officeDocument/2006/relationships/image" Target="../media/image1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4" Type="http://schemas.openxmlformats.org/officeDocument/2006/relationships/image" Target="../media/image1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4" Type="http://schemas.openxmlformats.org/officeDocument/2006/relationships/image" Target="../media/image1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GIF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GIF"/><Relationship Id="rId4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gi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image" Target="../media/image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gif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GIF"/><Relationship Id="rId3" Type="http://schemas.openxmlformats.org/officeDocument/2006/relationships/image" Target="../media/image1.gif"/><Relationship Id="rId7" Type="http://schemas.openxmlformats.org/officeDocument/2006/relationships/image" Target="../media/image26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GIF"/><Relationship Id="rId5" Type="http://schemas.openxmlformats.org/officeDocument/2006/relationships/image" Target="../media/image24.GIF"/><Relationship Id="rId4" Type="http://schemas.openxmlformats.org/officeDocument/2006/relationships/image" Target="../media/image2.emf"/><Relationship Id="rId9" Type="http://schemas.openxmlformats.org/officeDocument/2006/relationships/image" Target="../media/image28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4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4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4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4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4" Type="http://schemas.openxmlformats.org/officeDocument/2006/relationships/image" Target="../media/image1.gif"/><Relationship Id="rId9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4" Type="http://schemas.openxmlformats.org/officeDocument/2006/relationships/image" Target="../media/image1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4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2E1FA-A2D7-4A13-8F76-5A3BBF4E4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971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Infra WIFI Indoor localization: Multiverse with 0 speed</a:t>
            </a:r>
            <a:br>
              <a:rPr lang="en-US" altLang="ko-KR" sz="4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</a:br>
            <a:endParaRPr lang="ko-KR" altLang="en-US" sz="4000" b="1" dirty="0">
              <a:latin typeface="나눔고딕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CCB1CA-9371-4F48-989E-9B451475D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3877"/>
            <a:ext cx="9144000" cy="1655762"/>
          </a:xfrm>
        </p:spPr>
        <p:txBody>
          <a:bodyPr/>
          <a:lstStyle/>
          <a:p>
            <a:pPr algn="r"/>
            <a:endParaRPr lang="en-US" altLang="ko-KR" dirty="0"/>
          </a:p>
          <a:p>
            <a:pPr algn="r"/>
            <a:r>
              <a:rPr lang="en-US" altLang="ko-KR" dirty="0"/>
              <a:t>20131329 </a:t>
            </a:r>
            <a:r>
              <a:rPr lang="ko-KR" altLang="en-US" dirty="0"/>
              <a:t>신선우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269BAA-13DA-40A5-A3F5-053D50A55E99}"/>
              </a:ext>
            </a:extLst>
          </p:cNvPr>
          <p:cNvSpPr/>
          <p:nvPr/>
        </p:nvSpPr>
        <p:spPr>
          <a:xfrm>
            <a:off x="397" y="-1"/>
            <a:ext cx="12191207" cy="224309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821338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2544" y="949408"/>
            <a:ext cx="1061257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System Overview</a:t>
            </a:r>
            <a:endParaRPr lang="ko-KR" altLang="en-US" sz="225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1" y="141277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1" y="6297930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2"/>
            <a:ext cx="820708" cy="14108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7" y="-1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5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0242" y="6434783"/>
            <a:ext cx="1111156" cy="117465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6067029" y="3387725"/>
          <a:ext cx="57150" cy="8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67029" y="3387725"/>
                        <a:ext cx="57150" cy="8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559991" y="1467049"/>
            <a:ext cx="19778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Introduction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76FE40-9286-4EB3-A02D-2DB1AF9E9ABF}"/>
              </a:ext>
            </a:extLst>
          </p:cNvPr>
          <p:cNvSpPr/>
          <p:nvPr/>
        </p:nvSpPr>
        <p:spPr>
          <a:xfrm>
            <a:off x="719327" y="2113090"/>
            <a:ext cx="2537539" cy="779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RSSI DATA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AP_name</a:t>
            </a:r>
            <a:r>
              <a:rPr lang="en-US" altLang="ko-KR" dirty="0">
                <a:solidFill>
                  <a:schemeClr val="tx1"/>
                </a:solidFill>
              </a:rPr>
              <a:t>, RSSI value)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42871E-7C4F-4B30-807D-A5CCBD3DD7F1}"/>
              </a:ext>
            </a:extLst>
          </p:cNvPr>
          <p:cNvSpPr/>
          <p:nvPr/>
        </p:nvSpPr>
        <p:spPr>
          <a:xfrm>
            <a:off x="708620" y="3946603"/>
            <a:ext cx="2537539" cy="779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Online Fingerprint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Raw 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4741A6E-F5D1-47CB-8019-C40C37ED54B4}"/>
              </a:ext>
            </a:extLst>
          </p:cNvPr>
          <p:cNvSpPr/>
          <p:nvPr/>
        </p:nvSpPr>
        <p:spPr>
          <a:xfrm>
            <a:off x="3969257" y="2113090"/>
            <a:ext cx="2537539" cy="7797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Offline Fingerprint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Mapping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717F180-D1D9-405B-84D2-502679435497}"/>
              </a:ext>
            </a:extLst>
          </p:cNvPr>
          <p:cNvCxnSpPr/>
          <p:nvPr/>
        </p:nvCxnSpPr>
        <p:spPr>
          <a:xfrm>
            <a:off x="3383280" y="2502940"/>
            <a:ext cx="445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11CC29F-6661-4ED8-9CC2-D363F909424A}"/>
              </a:ext>
            </a:extLst>
          </p:cNvPr>
          <p:cNvCxnSpPr>
            <a:cxnSpLocks/>
          </p:cNvCxnSpPr>
          <p:nvPr/>
        </p:nvCxnSpPr>
        <p:spPr>
          <a:xfrm>
            <a:off x="1977390" y="2994660"/>
            <a:ext cx="0" cy="720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11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2544" y="949408"/>
            <a:ext cx="1061257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System Overview</a:t>
            </a:r>
            <a:endParaRPr lang="ko-KR" altLang="en-US" sz="225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1" y="141277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1" y="6297930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2"/>
            <a:ext cx="820708" cy="14108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7" y="-1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5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0242" y="6434783"/>
            <a:ext cx="1111156" cy="117465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6067029" y="3387725"/>
          <a:ext cx="57150" cy="8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67029" y="3387725"/>
                        <a:ext cx="57150" cy="8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559991" y="1467049"/>
            <a:ext cx="19778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Introduction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76FE40-9286-4EB3-A02D-2DB1AF9E9ABF}"/>
              </a:ext>
            </a:extLst>
          </p:cNvPr>
          <p:cNvSpPr/>
          <p:nvPr/>
        </p:nvSpPr>
        <p:spPr>
          <a:xfrm>
            <a:off x="719327" y="2113090"/>
            <a:ext cx="2537539" cy="779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RSSI DATA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AP_name</a:t>
            </a:r>
            <a:r>
              <a:rPr lang="en-US" altLang="ko-KR" dirty="0">
                <a:solidFill>
                  <a:schemeClr val="tx1"/>
                </a:solidFill>
              </a:rPr>
              <a:t>, RSSI value)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42871E-7C4F-4B30-807D-A5CCBD3DD7F1}"/>
              </a:ext>
            </a:extLst>
          </p:cNvPr>
          <p:cNvSpPr/>
          <p:nvPr/>
        </p:nvSpPr>
        <p:spPr>
          <a:xfrm>
            <a:off x="708620" y="3946603"/>
            <a:ext cx="2537539" cy="779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Online Fingerprint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Raw 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4741A6E-F5D1-47CB-8019-C40C37ED54B4}"/>
              </a:ext>
            </a:extLst>
          </p:cNvPr>
          <p:cNvSpPr/>
          <p:nvPr/>
        </p:nvSpPr>
        <p:spPr>
          <a:xfrm>
            <a:off x="3969257" y="2113090"/>
            <a:ext cx="2537539" cy="7797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Offline Fingerprint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Mapping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717F180-D1D9-405B-84D2-502679435497}"/>
              </a:ext>
            </a:extLst>
          </p:cNvPr>
          <p:cNvCxnSpPr/>
          <p:nvPr/>
        </p:nvCxnSpPr>
        <p:spPr>
          <a:xfrm>
            <a:off x="3383280" y="2502940"/>
            <a:ext cx="445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11CC29F-6661-4ED8-9CC2-D363F909424A}"/>
              </a:ext>
            </a:extLst>
          </p:cNvPr>
          <p:cNvCxnSpPr>
            <a:cxnSpLocks/>
          </p:cNvCxnSpPr>
          <p:nvPr/>
        </p:nvCxnSpPr>
        <p:spPr>
          <a:xfrm>
            <a:off x="1977390" y="2994660"/>
            <a:ext cx="0" cy="720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0E5C33-BA9B-4061-81E4-242CDFFC1BAD}"/>
              </a:ext>
            </a:extLst>
          </p:cNvPr>
          <p:cNvSpPr/>
          <p:nvPr/>
        </p:nvSpPr>
        <p:spPr>
          <a:xfrm>
            <a:off x="3969257" y="3946603"/>
            <a:ext cx="2537539" cy="779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Location Estimate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FFB26D5-DD0E-4233-8DBB-4D146F8E3EAF}"/>
              </a:ext>
            </a:extLst>
          </p:cNvPr>
          <p:cNvCxnSpPr/>
          <p:nvPr/>
        </p:nvCxnSpPr>
        <p:spPr>
          <a:xfrm>
            <a:off x="5238026" y="2994660"/>
            <a:ext cx="0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AC18607-5D5A-4873-BC94-6A52717DDDD2}"/>
              </a:ext>
            </a:extLst>
          </p:cNvPr>
          <p:cNvCxnSpPr/>
          <p:nvPr/>
        </p:nvCxnSpPr>
        <p:spPr>
          <a:xfrm>
            <a:off x="3383280" y="4336453"/>
            <a:ext cx="445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BBAF1E1-A056-41E6-A6E7-7896A61C5E9B}"/>
              </a:ext>
            </a:extLst>
          </p:cNvPr>
          <p:cNvSpPr/>
          <p:nvPr/>
        </p:nvSpPr>
        <p:spPr>
          <a:xfrm>
            <a:off x="4312028" y="4774206"/>
            <a:ext cx="1851996" cy="7200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Matching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Offline-Online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88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2544" y="949408"/>
            <a:ext cx="1061257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System Overview</a:t>
            </a:r>
            <a:endParaRPr lang="ko-KR" altLang="en-US" sz="225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1" y="141277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1" y="6297930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2"/>
            <a:ext cx="820708" cy="14108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7" y="-1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5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0242" y="6434783"/>
            <a:ext cx="1111156" cy="117465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6067029" y="3387725"/>
          <a:ext cx="57150" cy="8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67029" y="3387725"/>
                        <a:ext cx="57150" cy="8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559991" y="1467049"/>
            <a:ext cx="19778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Introduction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76FE40-9286-4EB3-A02D-2DB1AF9E9ABF}"/>
              </a:ext>
            </a:extLst>
          </p:cNvPr>
          <p:cNvSpPr/>
          <p:nvPr/>
        </p:nvSpPr>
        <p:spPr>
          <a:xfrm>
            <a:off x="719327" y="2113090"/>
            <a:ext cx="2537539" cy="779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RSSI DATA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AP_name</a:t>
            </a:r>
            <a:r>
              <a:rPr lang="en-US" altLang="ko-KR" dirty="0">
                <a:solidFill>
                  <a:schemeClr val="tx1"/>
                </a:solidFill>
              </a:rPr>
              <a:t>, RSSI value)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42871E-7C4F-4B30-807D-A5CCBD3DD7F1}"/>
              </a:ext>
            </a:extLst>
          </p:cNvPr>
          <p:cNvSpPr/>
          <p:nvPr/>
        </p:nvSpPr>
        <p:spPr>
          <a:xfrm>
            <a:off x="708620" y="3946603"/>
            <a:ext cx="2537539" cy="779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Online Fingerprint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Raw 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4741A6E-F5D1-47CB-8019-C40C37ED54B4}"/>
              </a:ext>
            </a:extLst>
          </p:cNvPr>
          <p:cNvSpPr/>
          <p:nvPr/>
        </p:nvSpPr>
        <p:spPr>
          <a:xfrm>
            <a:off x="3969257" y="2113090"/>
            <a:ext cx="2537539" cy="7797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Offline Fingerprint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Mapping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717F180-D1D9-405B-84D2-502679435497}"/>
              </a:ext>
            </a:extLst>
          </p:cNvPr>
          <p:cNvCxnSpPr/>
          <p:nvPr/>
        </p:nvCxnSpPr>
        <p:spPr>
          <a:xfrm>
            <a:off x="3383280" y="2502940"/>
            <a:ext cx="445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11CC29F-6661-4ED8-9CC2-D363F909424A}"/>
              </a:ext>
            </a:extLst>
          </p:cNvPr>
          <p:cNvCxnSpPr>
            <a:cxnSpLocks/>
          </p:cNvCxnSpPr>
          <p:nvPr/>
        </p:nvCxnSpPr>
        <p:spPr>
          <a:xfrm>
            <a:off x="1977390" y="2994660"/>
            <a:ext cx="0" cy="720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0E5C33-BA9B-4061-81E4-242CDFFC1BAD}"/>
              </a:ext>
            </a:extLst>
          </p:cNvPr>
          <p:cNvSpPr/>
          <p:nvPr/>
        </p:nvSpPr>
        <p:spPr>
          <a:xfrm>
            <a:off x="3969257" y="3946603"/>
            <a:ext cx="2537539" cy="779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Location Estimator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FFB26D5-DD0E-4233-8DBB-4D146F8E3EAF}"/>
              </a:ext>
            </a:extLst>
          </p:cNvPr>
          <p:cNvCxnSpPr/>
          <p:nvPr/>
        </p:nvCxnSpPr>
        <p:spPr>
          <a:xfrm>
            <a:off x="5238026" y="2994660"/>
            <a:ext cx="0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AC18607-5D5A-4873-BC94-6A52717DDDD2}"/>
              </a:ext>
            </a:extLst>
          </p:cNvPr>
          <p:cNvCxnSpPr/>
          <p:nvPr/>
        </p:nvCxnSpPr>
        <p:spPr>
          <a:xfrm>
            <a:off x="3383280" y="4336453"/>
            <a:ext cx="445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BBAF1E1-A056-41E6-A6E7-7896A61C5E9B}"/>
              </a:ext>
            </a:extLst>
          </p:cNvPr>
          <p:cNvSpPr/>
          <p:nvPr/>
        </p:nvSpPr>
        <p:spPr>
          <a:xfrm>
            <a:off x="7318117" y="3714750"/>
            <a:ext cx="2625978" cy="124586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Path Tree Constructor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21765A-29A5-4DEB-9D23-00A1DFF2202A}"/>
              </a:ext>
            </a:extLst>
          </p:cNvPr>
          <p:cNvCxnSpPr>
            <a:cxnSpLocks/>
          </p:cNvCxnSpPr>
          <p:nvPr/>
        </p:nvCxnSpPr>
        <p:spPr>
          <a:xfrm>
            <a:off x="6647003" y="4336453"/>
            <a:ext cx="553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84ED188B-C515-489A-903F-AA05BA961172}"/>
              </a:ext>
            </a:extLst>
          </p:cNvPr>
          <p:cNvSpPr/>
          <p:nvPr/>
        </p:nvSpPr>
        <p:spPr>
          <a:xfrm>
            <a:off x="7533826" y="5182979"/>
            <a:ext cx="2194560" cy="96079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Tree Filtering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원호 28">
            <a:extLst>
              <a:ext uri="{FF2B5EF4-FFF2-40B4-BE49-F238E27FC236}">
                <a16:creationId xmlns:a16="http://schemas.microsoft.com/office/drawing/2014/main" id="{2B9C415A-8659-4B68-ACBE-29C637EF3050}"/>
              </a:ext>
            </a:extLst>
          </p:cNvPr>
          <p:cNvSpPr/>
          <p:nvPr/>
        </p:nvSpPr>
        <p:spPr>
          <a:xfrm rot="3391647">
            <a:off x="8702457" y="4248533"/>
            <a:ext cx="1588907" cy="1591635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id="{9B74A005-0E5F-48B1-929F-24CD8237D677}"/>
              </a:ext>
            </a:extLst>
          </p:cNvPr>
          <p:cNvSpPr/>
          <p:nvPr/>
        </p:nvSpPr>
        <p:spPr>
          <a:xfrm rot="12910582">
            <a:off x="7062059" y="4387160"/>
            <a:ext cx="1588907" cy="1591635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62E9423-5D29-4C68-988C-A7E4182E994E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6967410" y="4725296"/>
            <a:ext cx="239730" cy="678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9DF3BAD-FA4B-4D2B-B733-021CE8FA262E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7207140" y="4725296"/>
            <a:ext cx="22754" cy="2353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0D652A1-6B61-49FC-AB32-EAD5249D40E9}"/>
              </a:ext>
            </a:extLst>
          </p:cNvPr>
          <p:cNvCxnSpPr>
            <a:stCxn id="29" idx="2"/>
          </p:cNvCxnSpPr>
          <p:nvPr/>
        </p:nvCxnSpPr>
        <p:spPr>
          <a:xfrm flipV="1">
            <a:off x="9935081" y="5452110"/>
            <a:ext cx="9014" cy="2549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1956F67-5328-4951-AB1B-9CC5BC0E04DB}"/>
              </a:ext>
            </a:extLst>
          </p:cNvPr>
          <p:cNvCxnSpPr>
            <a:stCxn id="29" idx="2"/>
          </p:cNvCxnSpPr>
          <p:nvPr/>
        </p:nvCxnSpPr>
        <p:spPr>
          <a:xfrm>
            <a:off x="9935081" y="5707044"/>
            <a:ext cx="224061" cy="651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36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2544" y="949408"/>
            <a:ext cx="1061257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System Overview</a:t>
            </a:r>
            <a:endParaRPr lang="ko-KR" altLang="en-US" sz="225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1" y="141277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1" y="6297930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2"/>
            <a:ext cx="820708" cy="14108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7" y="-1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5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0242" y="6434783"/>
            <a:ext cx="1111156" cy="117465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6067029" y="3387725"/>
          <a:ext cx="57150" cy="8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67029" y="3387725"/>
                        <a:ext cx="57150" cy="8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559991" y="1467049"/>
            <a:ext cx="19778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Introduction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76FE40-9286-4EB3-A02D-2DB1AF9E9ABF}"/>
              </a:ext>
            </a:extLst>
          </p:cNvPr>
          <p:cNvSpPr/>
          <p:nvPr/>
        </p:nvSpPr>
        <p:spPr>
          <a:xfrm>
            <a:off x="719327" y="2113090"/>
            <a:ext cx="2537539" cy="779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RSSI DATA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AP_name</a:t>
            </a:r>
            <a:r>
              <a:rPr lang="en-US" altLang="ko-KR" dirty="0">
                <a:solidFill>
                  <a:schemeClr val="tx1"/>
                </a:solidFill>
              </a:rPr>
              <a:t>, RSSI value)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42871E-7C4F-4B30-807D-A5CCBD3DD7F1}"/>
              </a:ext>
            </a:extLst>
          </p:cNvPr>
          <p:cNvSpPr/>
          <p:nvPr/>
        </p:nvSpPr>
        <p:spPr>
          <a:xfrm>
            <a:off x="708620" y="3946603"/>
            <a:ext cx="2537539" cy="779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Online Fingerprint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Raw 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4741A6E-F5D1-47CB-8019-C40C37ED54B4}"/>
              </a:ext>
            </a:extLst>
          </p:cNvPr>
          <p:cNvSpPr/>
          <p:nvPr/>
        </p:nvSpPr>
        <p:spPr>
          <a:xfrm>
            <a:off x="3969257" y="2113090"/>
            <a:ext cx="2537539" cy="7797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Offline Fingerprint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Mapping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717F180-D1D9-405B-84D2-502679435497}"/>
              </a:ext>
            </a:extLst>
          </p:cNvPr>
          <p:cNvCxnSpPr/>
          <p:nvPr/>
        </p:nvCxnSpPr>
        <p:spPr>
          <a:xfrm>
            <a:off x="3383280" y="2502940"/>
            <a:ext cx="445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11CC29F-6661-4ED8-9CC2-D363F909424A}"/>
              </a:ext>
            </a:extLst>
          </p:cNvPr>
          <p:cNvCxnSpPr>
            <a:cxnSpLocks/>
          </p:cNvCxnSpPr>
          <p:nvPr/>
        </p:nvCxnSpPr>
        <p:spPr>
          <a:xfrm>
            <a:off x="1977390" y="2994660"/>
            <a:ext cx="0" cy="720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0E5C33-BA9B-4061-81E4-242CDFFC1BAD}"/>
              </a:ext>
            </a:extLst>
          </p:cNvPr>
          <p:cNvSpPr/>
          <p:nvPr/>
        </p:nvSpPr>
        <p:spPr>
          <a:xfrm>
            <a:off x="3969257" y="3946603"/>
            <a:ext cx="2537539" cy="779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Location Estimator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FFB26D5-DD0E-4233-8DBB-4D146F8E3EAF}"/>
              </a:ext>
            </a:extLst>
          </p:cNvPr>
          <p:cNvCxnSpPr/>
          <p:nvPr/>
        </p:nvCxnSpPr>
        <p:spPr>
          <a:xfrm>
            <a:off x="5238026" y="2994660"/>
            <a:ext cx="0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AC18607-5D5A-4873-BC94-6A52717DDDD2}"/>
              </a:ext>
            </a:extLst>
          </p:cNvPr>
          <p:cNvCxnSpPr/>
          <p:nvPr/>
        </p:nvCxnSpPr>
        <p:spPr>
          <a:xfrm>
            <a:off x="3383280" y="4336453"/>
            <a:ext cx="445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BBAF1E1-A056-41E6-A6E7-7896A61C5E9B}"/>
              </a:ext>
            </a:extLst>
          </p:cNvPr>
          <p:cNvSpPr/>
          <p:nvPr/>
        </p:nvSpPr>
        <p:spPr>
          <a:xfrm>
            <a:off x="7318117" y="3714750"/>
            <a:ext cx="2625978" cy="124586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Path Tree Constructor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21765A-29A5-4DEB-9D23-00A1DFF2202A}"/>
              </a:ext>
            </a:extLst>
          </p:cNvPr>
          <p:cNvCxnSpPr>
            <a:cxnSpLocks/>
          </p:cNvCxnSpPr>
          <p:nvPr/>
        </p:nvCxnSpPr>
        <p:spPr>
          <a:xfrm>
            <a:off x="6647003" y="4336453"/>
            <a:ext cx="553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84ED188B-C515-489A-903F-AA05BA961172}"/>
              </a:ext>
            </a:extLst>
          </p:cNvPr>
          <p:cNvSpPr/>
          <p:nvPr/>
        </p:nvSpPr>
        <p:spPr>
          <a:xfrm>
            <a:off x="7533826" y="5182979"/>
            <a:ext cx="2194560" cy="96079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Tree Filtering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원호 28">
            <a:extLst>
              <a:ext uri="{FF2B5EF4-FFF2-40B4-BE49-F238E27FC236}">
                <a16:creationId xmlns:a16="http://schemas.microsoft.com/office/drawing/2014/main" id="{2B9C415A-8659-4B68-ACBE-29C637EF3050}"/>
              </a:ext>
            </a:extLst>
          </p:cNvPr>
          <p:cNvSpPr/>
          <p:nvPr/>
        </p:nvSpPr>
        <p:spPr>
          <a:xfrm rot="3391647">
            <a:off x="8702457" y="4248533"/>
            <a:ext cx="1588907" cy="1591635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id="{9B74A005-0E5F-48B1-929F-24CD8237D677}"/>
              </a:ext>
            </a:extLst>
          </p:cNvPr>
          <p:cNvSpPr/>
          <p:nvPr/>
        </p:nvSpPr>
        <p:spPr>
          <a:xfrm rot="12910582">
            <a:off x="7062059" y="4387160"/>
            <a:ext cx="1588907" cy="1591635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62E9423-5D29-4C68-988C-A7E4182E994E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6967410" y="4725296"/>
            <a:ext cx="239730" cy="678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9DF3BAD-FA4B-4D2B-B733-021CE8FA262E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7207140" y="4725296"/>
            <a:ext cx="22754" cy="2353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0D652A1-6B61-49FC-AB32-EAD5249D40E9}"/>
              </a:ext>
            </a:extLst>
          </p:cNvPr>
          <p:cNvCxnSpPr>
            <a:stCxn id="29" idx="2"/>
          </p:cNvCxnSpPr>
          <p:nvPr/>
        </p:nvCxnSpPr>
        <p:spPr>
          <a:xfrm flipV="1">
            <a:off x="9935081" y="5452110"/>
            <a:ext cx="9014" cy="2549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1956F67-5328-4951-AB1B-9CC5BC0E04DB}"/>
              </a:ext>
            </a:extLst>
          </p:cNvPr>
          <p:cNvCxnSpPr>
            <a:stCxn id="29" idx="2"/>
          </p:cNvCxnSpPr>
          <p:nvPr/>
        </p:nvCxnSpPr>
        <p:spPr>
          <a:xfrm>
            <a:off x="9935081" y="5707044"/>
            <a:ext cx="224061" cy="651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DF28824-83B2-409D-8F20-B2D3B22FE37A}"/>
              </a:ext>
            </a:extLst>
          </p:cNvPr>
          <p:cNvCxnSpPr/>
          <p:nvPr/>
        </p:nvCxnSpPr>
        <p:spPr>
          <a:xfrm flipV="1">
            <a:off x="8631106" y="2788920"/>
            <a:ext cx="0" cy="77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4AD8D26-12B4-438D-8A37-FA2410C3D4E9}"/>
              </a:ext>
            </a:extLst>
          </p:cNvPr>
          <p:cNvSpPr/>
          <p:nvPr/>
        </p:nvSpPr>
        <p:spPr>
          <a:xfrm>
            <a:off x="7274005" y="1409257"/>
            <a:ext cx="2714201" cy="114515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Trajectory Path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78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6862" y="892580"/>
            <a:ext cx="1061257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Path Tree Constructor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1" y="141277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1" y="6297930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2"/>
            <a:ext cx="820708" cy="14108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7" y="-1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9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0242" y="6434783"/>
            <a:ext cx="1111156" cy="117465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10723B-01AE-48F3-A1C9-3152B5EB876C}"/>
              </a:ext>
            </a:extLst>
          </p:cNvPr>
          <p:cNvGrpSpPr/>
          <p:nvPr/>
        </p:nvGrpSpPr>
        <p:grpSpPr>
          <a:xfrm>
            <a:off x="3260474" y="1685917"/>
            <a:ext cx="1265792" cy="627034"/>
            <a:chOff x="4428912" y="406408"/>
            <a:chExt cx="3155966" cy="189358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58ADCC6A-0FE5-4DE7-BC02-111E1AB83947}"/>
                </a:ext>
              </a:extLst>
            </p:cNvPr>
            <p:cNvSpPr/>
            <p:nvPr/>
          </p:nvSpPr>
          <p:spPr>
            <a:xfrm>
              <a:off x="4428912" y="406408"/>
              <a:ext cx="3155966" cy="1893580"/>
            </a:xfrm>
            <a:prstGeom prst="roundRect">
              <a:avLst>
                <a:gd name="adj" fmla="val 10000"/>
              </a:avLst>
            </a:prstGeom>
            <a:solidFill>
              <a:srgbClr val="00285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사각형: 둥근 모서리 4">
              <a:extLst>
                <a:ext uri="{FF2B5EF4-FFF2-40B4-BE49-F238E27FC236}">
                  <a16:creationId xmlns:a16="http://schemas.microsoft.com/office/drawing/2014/main" id="{60D37921-0432-4FA1-AE55-101C6B8F3FFC}"/>
                </a:ext>
              </a:extLst>
            </p:cNvPr>
            <p:cNvSpPr txBox="1"/>
            <p:nvPr/>
          </p:nvSpPr>
          <p:spPr>
            <a:xfrm>
              <a:off x="4484373" y="461869"/>
              <a:ext cx="3045044" cy="17826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Possible</a:t>
              </a:r>
            </a:p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dirty="0"/>
                <a:t>Location</a:t>
              </a:r>
              <a:endParaRPr lang="en-US" sz="1600" kern="12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019DA48-6498-435C-88F8-854F7A840E5C}"/>
              </a:ext>
            </a:extLst>
          </p:cNvPr>
          <p:cNvGrpSpPr/>
          <p:nvPr/>
        </p:nvGrpSpPr>
        <p:grpSpPr>
          <a:xfrm>
            <a:off x="5134996" y="1630812"/>
            <a:ext cx="1399148" cy="737243"/>
            <a:chOff x="4428912" y="406408"/>
            <a:chExt cx="3155966" cy="189358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DB6D7AB-9DF3-4329-BF83-2234838F143A}"/>
                </a:ext>
              </a:extLst>
            </p:cNvPr>
            <p:cNvSpPr/>
            <p:nvPr/>
          </p:nvSpPr>
          <p:spPr>
            <a:xfrm>
              <a:off x="4428912" y="406408"/>
              <a:ext cx="3155966" cy="1893580"/>
            </a:xfrm>
            <a:prstGeom prst="roundRect">
              <a:avLst>
                <a:gd name="adj" fmla="val 10000"/>
              </a:avLst>
            </a:prstGeom>
            <a:solidFill>
              <a:srgbClr val="00285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사각형: 둥근 모서리 4">
              <a:extLst>
                <a:ext uri="{FF2B5EF4-FFF2-40B4-BE49-F238E27FC236}">
                  <a16:creationId xmlns:a16="http://schemas.microsoft.com/office/drawing/2014/main" id="{85B79BEF-C563-4DA6-8F04-845EB3323300}"/>
                </a:ext>
              </a:extLst>
            </p:cNvPr>
            <p:cNvSpPr txBox="1"/>
            <p:nvPr/>
          </p:nvSpPr>
          <p:spPr>
            <a:xfrm>
              <a:off x="4484373" y="461869"/>
              <a:ext cx="3045044" cy="17826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Path Tree</a:t>
              </a:r>
            </a:p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dirty="0"/>
                <a:t>Constructor</a:t>
              </a:r>
              <a:endParaRPr lang="en-US" sz="1600" kern="12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48A7733-F621-4120-A89F-B607C73B51ED}"/>
              </a:ext>
            </a:extLst>
          </p:cNvPr>
          <p:cNvGrpSpPr/>
          <p:nvPr/>
        </p:nvGrpSpPr>
        <p:grpSpPr>
          <a:xfrm>
            <a:off x="7200030" y="1685917"/>
            <a:ext cx="1265792" cy="627034"/>
            <a:chOff x="4428912" y="406408"/>
            <a:chExt cx="3155966" cy="1893580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A1EB35B1-113A-41A6-B018-74A6A8B7E7C9}"/>
                </a:ext>
              </a:extLst>
            </p:cNvPr>
            <p:cNvSpPr/>
            <p:nvPr/>
          </p:nvSpPr>
          <p:spPr>
            <a:xfrm>
              <a:off x="4428912" y="406408"/>
              <a:ext cx="3155966" cy="1893580"/>
            </a:xfrm>
            <a:prstGeom prst="roundRect">
              <a:avLst>
                <a:gd name="adj" fmla="val 10000"/>
              </a:avLst>
            </a:prstGeom>
            <a:solidFill>
              <a:srgbClr val="00285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사각형: 둥근 모서리 4">
              <a:extLst>
                <a:ext uri="{FF2B5EF4-FFF2-40B4-BE49-F238E27FC236}">
                  <a16:creationId xmlns:a16="http://schemas.microsoft.com/office/drawing/2014/main" id="{FEB255BF-2ED3-4C02-9225-F73C6D796BDC}"/>
                </a:ext>
              </a:extLst>
            </p:cNvPr>
            <p:cNvSpPr txBox="1"/>
            <p:nvPr/>
          </p:nvSpPr>
          <p:spPr>
            <a:xfrm>
              <a:off x="4484373" y="461869"/>
              <a:ext cx="3045044" cy="17826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Possible</a:t>
              </a:r>
            </a:p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dirty="0"/>
                <a:t>Path</a:t>
              </a:r>
              <a:endParaRPr lang="en-US" sz="1600" kern="1200" dirty="0"/>
            </a:p>
          </p:txBody>
        </p: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69D0D8E-F1C0-4618-AACD-B422C512F716}"/>
              </a:ext>
            </a:extLst>
          </p:cNvPr>
          <p:cNvCxnSpPr/>
          <p:nvPr/>
        </p:nvCxnSpPr>
        <p:spPr>
          <a:xfrm>
            <a:off x="4617720" y="1999433"/>
            <a:ext cx="411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808FFF1-7BCF-454A-A2CD-B1EC15569A9D}"/>
              </a:ext>
            </a:extLst>
          </p:cNvPr>
          <p:cNvCxnSpPr/>
          <p:nvPr/>
        </p:nvCxnSpPr>
        <p:spPr>
          <a:xfrm>
            <a:off x="6617970" y="1999433"/>
            <a:ext cx="480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5924CA3-F03D-4A64-811F-C02EA3A4FA17}"/>
              </a:ext>
            </a:extLst>
          </p:cNvPr>
          <p:cNvCxnSpPr/>
          <p:nvPr/>
        </p:nvCxnSpPr>
        <p:spPr>
          <a:xfrm>
            <a:off x="719327" y="2571750"/>
            <a:ext cx="0" cy="293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A638FA2-A3F0-4ADB-9C82-787CABCACDE6}"/>
              </a:ext>
            </a:extLst>
          </p:cNvPr>
          <p:cNvSpPr/>
          <p:nvPr/>
        </p:nvSpPr>
        <p:spPr>
          <a:xfrm>
            <a:off x="1260238" y="2432701"/>
            <a:ext cx="980032" cy="345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4BCB268-168B-4D5A-98A9-D84F1349FEE2}"/>
              </a:ext>
            </a:extLst>
          </p:cNvPr>
          <p:cNvCxnSpPr/>
          <p:nvPr/>
        </p:nvCxnSpPr>
        <p:spPr>
          <a:xfrm>
            <a:off x="534128" y="3086100"/>
            <a:ext cx="370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9B03A3A-056F-4B22-9A68-F60D3014269A}"/>
              </a:ext>
            </a:extLst>
          </p:cNvPr>
          <p:cNvCxnSpPr/>
          <p:nvPr/>
        </p:nvCxnSpPr>
        <p:spPr>
          <a:xfrm>
            <a:off x="534128" y="2571750"/>
            <a:ext cx="370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2FFE37B-2EFB-4029-A8DA-4AEC58A8F9A6}"/>
              </a:ext>
            </a:extLst>
          </p:cNvPr>
          <p:cNvSpPr/>
          <p:nvPr/>
        </p:nvSpPr>
        <p:spPr>
          <a:xfrm>
            <a:off x="1254764" y="2993830"/>
            <a:ext cx="523923" cy="345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6BC46D9-834F-4967-A97A-5C3B44F42AAC}"/>
              </a:ext>
            </a:extLst>
          </p:cNvPr>
          <p:cNvSpPr/>
          <p:nvPr/>
        </p:nvSpPr>
        <p:spPr>
          <a:xfrm>
            <a:off x="2074954" y="2993830"/>
            <a:ext cx="523927" cy="345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06A9037-321D-4C27-8DC7-5D4510AFED65}"/>
              </a:ext>
            </a:extLst>
          </p:cNvPr>
          <p:cNvSpPr/>
          <p:nvPr/>
        </p:nvSpPr>
        <p:spPr>
          <a:xfrm>
            <a:off x="2073244" y="3507121"/>
            <a:ext cx="566092" cy="345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EADC1C-D8ED-4184-A8AA-2990262ED828}"/>
              </a:ext>
            </a:extLst>
          </p:cNvPr>
          <p:cNvSpPr/>
          <p:nvPr/>
        </p:nvSpPr>
        <p:spPr>
          <a:xfrm>
            <a:off x="1254763" y="3507121"/>
            <a:ext cx="566092" cy="345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F2EE98A-771F-4C2C-9CC0-C473379B79FB}"/>
              </a:ext>
            </a:extLst>
          </p:cNvPr>
          <p:cNvSpPr/>
          <p:nvPr/>
        </p:nvSpPr>
        <p:spPr>
          <a:xfrm>
            <a:off x="2891725" y="3507121"/>
            <a:ext cx="566092" cy="345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1AAE4EE-02D6-4666-8E2E-AD32E66A64C7}"/>
              </a:ext>
            </a:extLst>
          </p:cNvPr>
          <p:cNvSpPr/>
          <p:nvPr/>
        </p:nvSpPr>
        <p:spPr>
          <a:xfrm>
            <a:off x="1254763" y="4019047"/>
            <a:ext cx="566092" cy="345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743FC4F-4A41-41BA-9465-64BB8A23A924}"/>
              </a:ext>
            </a:extLst>
          </p:cNvPr>
          <p:cNvSpPr/>
          <p:nvPr/>
        </p:nvSpPr>
        <p:spPr>
          <a:xfrm>
            <a:off x="2073244" y="4019047"/>
            <a:ext cx="566092" cy="345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29ABD12-D9C2-44CF-A627-D33180E8359C}"/>
              </a:ext>
            </a:extLst>
          </p:cNvPr>
          <p:cNvSpPr/>
          <p:nvPr/>
        </p:nvSpPr>
        <p:spPr>
          <a:xfrm>
            <a:off x="2891725" y="4019047"/>
            <a:ext cx="566092" cy="345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C73B687-1AF6-48E6-8249-76091CAC4950}"/>
              </a:ext>
            </a:extLst>
          </p:cNvPr>
          <p:cNvSpPr/>
          <p:nvPr/>
        </p:nvSpPr>
        <p:spPr>
          <a:xfrm>
            <a:off x="1254763" y="4533075"/>
            <a:ext cx="566092" cy="345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51BD670-38BB-4FD2-979B-1AA47634ADAA}"/>
              </a:ext>
            </a:extLst>
          </p:cNvPr>
          <p:cNvSpPr/>
          <p:nvPr/>
        </p:nvSpPr>
        <p:spPr>
          <a:xfrm>
            <a:off x="2073244" y="4533075"/>
            <a:ext cx="566092" cy="345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9891016-D83E-41D1-98BF-CF3A21038F0D}"/>
              </a:ext>
            </a:extLst>
          </p:cNvPr>
          <p:cNvSpPr/>
          <p:nvPr/>
        </p:nvSpPr>
        <p:spPr>
          <a:xfrm>
            <a:off x="2891725" y="4533075"/>
            <a:ext cx="566092" cy="345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C55A6BF-6D98-4574-B2BA-065549E53B13}"/>
              </a:ext>
            </a:extLst>
          </p:cNvPr>
          <p:cNvSpPr/>
          <p:nvPr/>
        </p:nvSpPr>
        <p:spPr>
          <a:xfrm>
            <a:off x="1254763" y="5081962"/>
            <a:ext cx="566092" cy="345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00582E4-43D4-4E38-AB08-9035652F4767}"/>
              </a:ext>
            </a:extLst>
          </p:cNvPr>
          <p:cNvSpPr/>
          <p:nvPr/>
        </p:nvSpPr>
        <p:spPr>
          <a:xfrm>
            <a:off x="2073244" y="5081962"/>
            <a:ext cx="566092" cy="345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1C76B0B-B2E5-4F73-BCB1-F26256AB7D0E}"/>
              </a:ext>
            </a:extLst>
          </p:cNvPr>
          <p:cNvSpPr/>
          <p:nvPr/>
        </p:nvSpPr>
        <p:spPr>
          <a:xfrm>
            <a:off x="2891725" y="5081962"/>
            <a:ext cx="566092" cy="345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10E7A13-B0D5-4452-B3C9-61391F0883C3}"/>
              </a:ext>
            </a:extLst>
          </p:cNvPr>
          <p:cNvCxnSpPr/>
          <p:nvPr/>
        </p:nvCxnSpPr>
        <p:spPr>
          <a:xfrm>
            <a:off x="534128" y="3611880"/>
            <a:ext cx="370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929103B-FAA8-48AD-ABE2-609FD8DF0809}"/>
              </a:ext>
            </a:extLst>
          </p:cNvPr>
          <p:cNvCxnSpPr/>
          <p:nvPr/>
        </p:nvCxnSpPr>
        <p:spPr>
          <a:xfrm>
            <a:off x="534128" y="4114800"/>
            <a:ext cx="370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824AB27-AC6F-49BA-B376-A777B51149F0}"/>
              </a:ext>
            </a:extLst>
          </p:cNvPr>
          <p:cNvCxnSpPr/>
          <p:nvPr/>
        </p:nvCxnSpPr>
        <p:spPr>
          <a:xfrm>
            <a:off x="534128" y="4640580"/>
            <a:ext cx="370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E2D0EFA-F6C0-493B-B773-1BADCDE487C4}"/>
              </a:ext>
            </a:extLst>
          </p:cNvPr>
          <p:cNvCxnSpPr/>
          <p:nvPr/>
        </p:nvCxnSpPr>
        <p:spPr>
          <a:xfrm>
            <a:off x="534128" y="5166360"/>
            <a:ext cx="370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A81CFE5-1CDD-449A-8CDA-47CD0A797BE1}"/>
              </a:ext>
            </a:extLst>
          </p:cNvPr>
          <p:cNvSpPr txBox="1"/>
          <p:nvPr/>
        </p:nvSpPr>
        <p:spPr>
          <a:xfrm>
            <a:off x="488486" y="1947825"/>
            <a:ext cx="665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Time Line</a:t>
            </a:r>
            <a:endParaRPr lang="ko-KR" altLang="en-US" sz="14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D6B2BB8-4CEE-42FF-9414-6219883B5DD9}"/>
              </a:ext>
            </a:extLst>
          </p:cNvPr>
          <p:cNvCxnSpPr>
            <a:stCxn id="30" idx="2"/>
            <a:endCxn id="34" idx="0"/>
          </p:cNvCxnSpPr>
          <p:nvPr/>
        </p:nvCxnSpPr>
        <p:spPr>
          <a:xfrm flipH="1">
            <a:off x="1516726" y="2777721"/>
            <a:ext cx="233528" cy="216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CC8F150-257D-4D36-A55B-56949202E0FD}"/>
              </a:ext>
            </a:extLst>
          </p:cNvPr>
          <p:cNvCxnSpPr>
            <a:stCxn id="30" idx="2"/>
            <a:endCxn id="35" idx="0"/>
          </p:cNvCxnSpPr>
          <p:nvPr/>
        </p:nvCxnSpPr>
        <p:spPr>
          <a:xfrm>
            <a:off x="1750254" y="2777721"/>
            <a:ext cx="586664" cy="216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F72A195F-8348-4D0C-918A-7D1A3E8CB148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1516726" y="3338850"/>
            <a:ext cx="839564" cy="16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B803109-C119-4DB8-8E39-D8B65A91773C}"/>
              </a:ext>
            </a:extLst>
          </p:cNvPr>
          <p:cNvCxnSpPr>
            <a:stCxn id="35" idx="2"/>
            <a:endCxn id="38" idx="0"/>
          </p:cNvCxnSpPr>
          <p:nvPr/>
        </p:nvCxnSpPr>
        <p:spPr>
          <a:xfrm>
            <a:off x="2336918" y="3338850"/>
            <a:ext cx="837853" cy="16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284CFB0-56FA-458D-883D-FF709E311D3C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>
            <a:off x="1537809" y="3852141"/>
            <a:ext cx="0" cy="166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90BD9E8-8043-4EA4-B81E-82B9B99854DF}"/>
              </a:ext>
            </a:extLst>
          </p:cNvPr>
          <p:cNvCxnSpPr>
            <a:stCxn id="36" idx="2"/>
          </p:cNvCxnSpPr>
          <p:nvPr/>
        </p:nvCxnSpPr>
        <p:spPr>
          <a:xfrm flipH="1">
            <a:off x="1633490" y="3852141"/>
            <a:ext cx="722800" cy="166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A740689-CA92-47FE-A7EA-DC48B9302CF4}"/>
              </a:ext>
            </a:extLst>
          </p:cNvPr>
          <p:cNvCxnSpPr>
            <a:stCxn id="36" idx="2"/>
            <a:endCxn id="41" idx="0"/>
          </p:cNvCxnSpPr>
          <p:nvPr/>
        </p:nvCxnSpPr>
        <p:spPr>
          <a:xfrm>
            <a:off x="2356290" y="3852141"/>
            <a:ext cx="818481" cy="166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1CEF867-0A90-44EF-A0E1-839A3CE8AC0E}"/>
              </a:ext>
            </a:extLst>
          </p:cNvPr>
          <p:cNvCxnSpPr>
            <a:stCxn id="38" idx="2"/>
            <a:endCxn id="40" idx="0"/>
          </p:cNvCxnSpPr>
          <p:nvPr/>
        </p:nvCxnSpPr>
        <p:spPr>
          <a:xfrm flipH="1">
            <a:off x="2356290" y="3852141"/>
            <a:ext cx="818481" cy="166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2DE88D1-AECA-4F25-9AAD-F30A5A987639}"/>
              </a:ext>
            </a:extLst>
          </p:cNvPr>
          <p:cNvCxnSpPr>
            <a:stCxn id="38" idx="2"/>
            <a:endCxn id="41" idx="0"/>
          </p:cNvCxnSpPr>
          <p:nvPr/>
        </p:nvCxnSpPr>
        <p:spPr>
          <a:xfrm>
            <a:off x="3174771" y="3852141"/>
            <a:ext cx="0" cy="166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B986107-2CB2-4BAF-8CEF-B7A94D16DCCC}"/>
              </a:ext>
            </a:extLst>
          </p:cNvPr>
          <p:cNvCxnSpPr>
            <a:stCxn id="40" idx="2"/>
            <a:endCxn id="43" idx="0"/>
          </p:cNvCxnSpPr>
          <p:nvPr/>
        </p:nvCxnSpPr>
        <p:spPr>
          <a:xfrm>
            <a:off x="2356290" y="4364067"/>
            <a:ext cx="0" cy="16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04E6DA2-72CC-4023-936A-8DA0A4BDCF8D}"/>
              </a:ext>
            </a:extLst>
          </p:cNvPr>
          <p:cNvCxnSpPr>
            <a:stCxn id="40" idx="2"/>
            <a:endCxn id="42" idx="0"/>
          </p:cNvCxnSpPr>
          <p:nvPr/>
        </p:nvCxnSpPr>
        <p:spPr>
          <a:xfrm flipH="1">
            <a:off x="1537809" y="4364067"/>
            <a:ext cx="818481" cy="169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AF691E3-C3C7-4E52-967A-BE04D6B3AAF6}"/>
              </a:ext>
            </a:extLst>
          </p:cNvPr>
          <p:cNvCxnSpPr>
            <a:stCxn id="39" idx="2"/>
            <a:endCxn id="42" idx="0"/>
          </p:cNvCxnSpPr>
          <p:nvPr/>
        </p:nvCxnSpPr>
        <p:spPr>
          <a:xfrm>
            <a:off x="1537809" y="4364067"/>
            <a:ext cx="0" cy="16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9B8DA17-AA2E-45DA-A386-1C847DB920E4}"/>
              </a:ext>
            </a:extLst>
          </p:cNvPr>
          <p:cNvCxnSpPr>
            <a:stCxn id="41" idx="2"/>
            <a:endCxn id="44" idx="0"/>
          </p:cNvCxnSpPr>
          <p:nvPr/>
        </p:nvCxnSpPr>
        <p:spPr>
          <a:xfrm>
            <a:off x="3174771" y="4364067"/>
            <a:ext cx="0" cy="16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BC07282-68E9-4EB4-A661-A4515C82412F}"/>
              </a:ext>
            </a:extLst>
          </p:cNvPr>
          <p:cNvCxnSpPr>
            <a:stCxn id="44" idx="2"/>
            <a:endCxn id="47" idx="0"/>
          </p:cNvCxnSpPr>
          <p:nvPr/>
        </p:nvCxnSpPr>
        <p:spPr>
          <a:xfrm>
            <a:off x="3174771" y="4878095"/>
            <a:ext cx="0" cy="203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B99D4E9-5DBA-48E6-BF64-CD84082B4C68}"/>
              </a:ext>
            </a:extLst>
          </p:cNvPr>
          <p:cNvCxnSpPr>
            <a:stCxn id="43" idx="2"/>
            <a:endCxn id="46" idx="0"/>
          </p:cNvCxnSpPr>
          <p:nvPr/>
        </p:nvCxnSpPr>
        <p:spPr>
          <a:xfrm>
            <a:off x="2356290" y="4878095"/>
            <a:ext cx="0" cy="203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81F0EED-5A63-4C22-B2CC-32801BFC20D6}"/>
              </a:ext>
            </a:extLst>
          </p:cNvPr>
          <p:cNvCxnSpPr>
            <a:stCxn id="42" idx="2"/>
            <a:endCxn id="45" idx="0"/>
          </p:cNvCxnSpPr>
          <p:nvPr/>
        </p:nvCxnSpPr>
        <p:spPr>
          <a:xfrm>
            <a:off x="1537809" y="4878095"/>
            <a:ext cx="0" cy="203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0BA018E4-FB0F-4A90-9940-FCCCF318E7E6}"/>
              </a:ext>
            </a:extLst>
          </p:cNvPr>
          <p:cNvSpPr txBox="1"/>
          <p:nvPr/>
        </p:nvSpPr>
        <p:spPr>
          <a:xfrm>
            <a:off x="132663" y="2368055"/>
            <a:ext cx="394623" cy="302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500" dirty="0"/>
              <a:t>t0</a:t>
            </a:r>
          </a:p>
          <a:p>
            <a:pPr>
              <a:lnSpc>
                <a:spcPts val="2100"/>
              </a:lnSpc>
            </a:pPr>
            <a:endParaRPr lang="en-US" altLang="ko-KR" sz="1500" dirty="0"/>
          </a:p>
          <a:p>
            <a:pPr>
              <a:lnSpc>
                <a:spcPts val="2100"/>
              </a:lnSpc>
            </a:pPr>
            <a:r>
              <a:rPr lang="en-US" altLang="ko-KR" sz="1500" dirty="0"/>
              <a:t>t1</a:t>
            </a:r>
          </a:p>
          <a:p>
            <a:pPr>
              <a:lnSpc>
                <a:spcPts val="2100"/>
              </a:lnSpc>
            </a:pPr>
            <a:endParaRPr lang="en-US" altLang="ko-KR" sz="1500" dirty="0"/>
          </a:p>
          <a:p>
            <a:pPr>
              <a:lnSpc>
                <a:spcPts val="2100"/>
              </a:lnSpc>
            </a:pPr>
            <a:r>
              <a:rPr lang="en-US" altLang="ko-KR" sz="1500" dirty="0"/>
              <a:t>t2</a:t>
            </a:r>
          </a:p>
          <a:p>
            <a:pPr>
              <a:lnSpc>
                <a:spcPts val="2100"/>
              </a:lnSpc>
            </a:pPr>
            <a:endParaRPr lang="en-US" altLang="ko-KR" sz="1500" dirty="0"/>
          </a:p>
          <a:p>
            <a:pPr>
              <a:lnSpc>
                <a:spcPts val="2100"/>
              </a:lnSpc>
            </a:pPr>
            <a:r>
              <a:rPr lang="en-US" altLang="ko-KR" sz="1500" dirty="0"/>
              <a:t>t3</a:t>
            </a:r>
          </a:p>
          <a:p>
            <a:pPr>
              <a:lnSpc>
                <a:spcPts val="2100"/>
              </a:lnSpc>
            </a:pPr>
            <a:endParaRPr lang="en-US" altLang="ko-KR" sz="1500" dirty="0"/>
          </a:p>
          <a:p>
            <a:pPr>
              <a:lnSpc>
                <a:spcPts val="2100"/>
              </a:lnSpc>
            </a:pPr>
            <a:r>
              <a:rPr lang="en-US" altLang="ko-KR" sz="1500" dirty="0"/>
              <a:t>t4</a:t>
            </a:r>
          </a:p>
          <a:p>
            <a:pPr>
              <a:lnSpc>
                <a:spcPts val="2100"/>
              </a:lnSpc>
            </a:pPr>
            <a:endParaRPr lang="en-US" altLang="ko-KR" sz="1500" dirty="0"/>
          </a:p>
          <a:p>
            <a:pPr>
              <a:lnSpc>
                <a:spcPts val="2100"/>
              </a:lnSpc>
            </a:pPr>
            <a:r>
              <a:rPr lang="en-US" altLang="ko-KR" sz="1500" dirty="0"/>
              <a:t>t5</a:t>
            </a:r>
            <a:endParaRPr lang="ko-KR" altLang="en-US" sz="1500" dirty="0"/>
          </a:p>
        </p:txBody>
      </p:sp>
      <p:sp>
        <p:nvSpPr>
          <p:cNvPr id="92" name="화살표: 오른쪽 91">
            <a:extLst>
              <a:ext uri="{FF2B5EF4-FFF2-40B4-BE49-F238E27FC236}">
                <a16:creationId xmlns:a16="http://schemas.microsoft.com/office/drawing/2014/main" id="{12781550-2150-401E-B1C5-F3E674F60BF8}"/>
              </a:ext>
            </a:extLst>
          </p:cNvPr>
          <p:cNvSpPr/>
          <p:nvPr/>
        </p:nvSpPr>
        <p:spPr>
          <a:xfrm>
            <a:off x="3973880" y="2724966"/>
            <a:ext cx="1827594" cy="1087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Speed Filter</a:t>
            </a:r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222E0CE-BFA4-4691-959D-2CA7694E3EED}"/>
              </a:ext>
            </a:extLst>
          </p:cNvPr>
          <p:cNvSpPr/>
          <p:nvPr/>
        </p:nvSpPr>
        <p:spPr>
          <a:xfrm>
            <a:off x="6089996" y="2432701"/>
            <a:ext cx="980032" cy="345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8DE8D9A-5AD4-4028-8657-54C29D9CDE7E}"/>
              </a:ext>
            </a:extLst>
          </p:cNvPr>
          <p:cNvSpPr/>
          <p:nvPr/>
        </p:nvSpPr>
        <p:spPr>
          <a:xfrm>
            <a:off x="6084522" y="2993830"/>
            <a:ext cx="523923" cy="345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F5EA59D-722B-4F07-93B4-7115E2A6D0C1}"/>
              </a:ext>
            </a:extLst>
          </p:cNvPr>
          <p:cNvSpPr/>
          <p:nvPr/>
        </p:nvSpPr>
        <p:spPr>
          <a:xfrm>
            <a:off x="6904712" y="2993830"/>
            <a:ext cx="523927" cy="345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522A41B-2A5E-4A69-991A-12FF57B9F4C0}"/>
              </a:ext>
            </a:extLst>
          </p:cNvPr>
          <p:cNvSpPr/>
          <p:nvPr/>
        </p:nvSpPr>
        <p:spPr>
          <a:xfrm>
            <a:off x="6903002" y="3507121"/>
            <a:ext cx="566092" cy="345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732BF28-808F-4142-8D29-7C5037536C4C}"/>
              </a:ext>
            </a:extLst>
          </p:cNvPr>
          <p:cNvSpPr/>
          <p:nvPr/>
        </p:nvSpPr>
        <p:spPr>
          <a:xfrm>
            <a:off x="6084521" y="3507121"/>
            <a:ext cx="566092" cy="345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A0C8E1B6-C664-4195-80DF-963BE30FFB48}"/>
              </a:ext>
            </a:extLst>
          </p:cNvPr>
          <p:cNvSpPr/>
          <p:nvPr/>
        </p:nvSpPr>
        <p:spPr>
          <a:xfrm>
            <a:off x="7721483" y="3507121"/>
            <a:ext cx="566092" cy="345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0955BA9-1CD0-4381-B078-0F66A9E89D23}"/>
              </a:ext>
            </a:extLst>
          </p:cNvPr>
          <p:cNvSpPr/>
          <p:nvPr/>
        </p:nvSpPr>
        <p:spPr>
          <a:xfrm>
            <a:off x="6084521" y="4019047"/>
            <a:ext cx="566092" cy="345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B188660-216A-40AF-A425-059BB773091A}"/>
              </a:ext>
            </a:extLst>
          </p:cNvPr>
          <p:cNvSpPr/>
          <p:nvPr/>
        </p:nvSpPr>
        <p:spPr>
          <a:xfrm>
            <a:off x="7721480" y="4019047"/>
            <a:ext cx="566092" cy="345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546E654-4F67-40F9-AF2A-9415D3FFD677}"/>
              </a:ext>
            </a:extLst>
          </p:cNvPr>
          <p:cNvSpPr/>
          <p:nvPr/>
        </p:nvSpPr>
        <p:spPr>
          <a:xfrm>
            <a:off x="6903001" y="4019047"/>
            <a:ext cx="566092" cy="345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920B1F5-8705-4415-BDC3-1FB9CD68B00E}"/>
              </a:ext>
            </a:extLst>
          </p:cNvPr>
          <p:cNvSpPr/>
          <p:nvPr/>
        </p:nvSpPr>
        <p:spPr>
          <a:xfrm>
            <a:off x="6084521" y="4533075"/>
            <a:ext cx="566092" cy="345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7DA7A58-A3FF-4634-B98F-3344C7B11308}"/>
              </a:ext>
            </a:extLst>
          </p:cNvPr>
          <p:cNvSpPr/>
          <p:nvPr/>
        </p:nvSpPr>
        <p:spPr>
          <a:xfrm>
            <a:off x="7721480" y="4533075"/>
            <a:ext cx="566092" cy="345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E0708EB-D695-4AB3-9264-438E551A73B5}"/>
              </a:ext>
            </a:extLst>
          </p:cNvPr>
          <p:cNvSpPr/>
          <p:nvPr/>
        </p:nvSpPr>
        <p:spPr>
          <a:xfrm>
            <a:off x="6903001" y="4533075"/>
            <a:ext cx="566092" cy="345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0C95B41-F194-4364-B272-273E8440BCF3}"/>
              </a:ext>
            </a:extLst>
          </p:cNvPr>
          <p:cNvSpPr/>
          <p:nvPr/>
        </p:nvSpPr>
        <p:spPr>
          <a:xfrm>
            <a:off x="6084521" y="5081962"/>
            <a:ext cx="566092" cy="345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02EC43A-EEA2-441C-9CED-4B0BF185AB19}"/>
              </a:ext>
            </a:extLst>
          </p:cNvPr>
          <p:cNvSpPr/>
          <p:nvPr/>
        </p:nvSpPr>
        <p:spPr>
          <a:xfrm>
            <a:off x="7721480" y="5081962"/>
            <a:ext cx="566092" cy="345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123F2B2-9674-4283-A3B5-0BA39664DF5C}"/>
              </a:ext>
            </a:extLst>
          </p:cNvPr>
          <p:cNvSpPr/>
          <p:nvPr/>
        </p:nvSpPr>
        <p:spPr>
          <a:xfrm>
            <a:off x="6903001" y="5081962"/>
            <a:ext cx="566092" cy="345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D9A36325-B5B7-4FBC-AC78-FDBD63C0F22F}"/>
              </a:ext>
            </a:extLst>
          </p:cNvPr>
          <p:cNvCxnSpPr>
            <a:stCxn id="93" idx="2"/>
            <a:endCxn id="94" idx="0"/>
          </p:cNvCxnSpPr>
          <p:nvPr/>
        </p:nvCxnSpPr>
        <p:spPr>
          <a:xfrm flipH="1">
            <a:off x="6346484" y="2777721"/>
            <a:ext cx="233528" cy="216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CC062734-AB6E-4471-A549-8EFFE672A996}"/>
              </a:ext>
            </a:extLst>
          </p:cNvPr>
          <p:cNvCxnSpPr>
            <a:stCxn id="93" idx="2"/>
            <a:endCxn id="95" idx="0"/>
          </p:cNvCxnSpPr>
          <p:nvPr/>
        </p:nvCxnSpPr>
        <p:spPr>
          <a:xfrm>
            <a:off x="6580012" y="2777721"/>
            <a:ext cx="586664" cy="216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13AA962-2857-4803-8151-295A1FE112B6}"/>
              </a:ext>
            </a:extLst>
          </p:cNvPr>
          <p:cNvCxnSpPr>
            <a:stCxn id="94" idx="2"/>
            <a:endCxn id="97" idx="0"/>
          </p:cNvCxnSpPr>
          <p:nvPr/>
        </p:nvCxnSpPr>
        <p:spPr>
          <a:xfrm>
            <a:off x="6346484" y="3338850"/>
            <a:ext cx="21083" cy="16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F167CBCD-2ADD-4E14-BCCD-515D52BD34D6}"/>
              </a:ext>
            </a:extLst>
          </p:cNvPr>
          <p:cNvCxnSpPr>
            <a:stCxn id="94" idx="2"/>
            <a:endCxn id="96" idx="0"/>
          </p:cNvCxnSpPr>
          <p:nvPr/>
        </p:nvCxnSpPr>
        <p:spPr>
          <a:xfrm>
            <a:off x="6346484" y="3338850"/>
            <a:ext cx="839564" cy="16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2A38244C-A31F-4806-A97C-7BFFCAD6F1DE}"/>
              </a:ext>
            </a:extLst>
          </p:cNvPr>
          <p:cNvCxnSpPr>
            <a:stCxn id="95" idx="2"/>
            <a:endCxn id="98" idx="0"/>
          </p:cNvCxnSpPr>
          <p:nvPr/>
        </p:nvCxnSpPr>
        <p:spPr>
          <a:xfrm>
            <a:off x="7166676" y="3338850"/>
            <a:ext cx="837853" cy="16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E92B9AFE-C621-4CC6-B83B-31C2C2417C79}"/>
              </a:ext>
            </a:extLst>
          </p:cNvPr>
          <p:cNvCxnSpPr>
            <a:stCxn id="97" idx="2"/>
            <a:endCxn id="99" idx="0"/>
          </p:cNvCxnSpPr>
          <p:nvPr/>
        </p:nvCxnSpPr>
        <p:spPr>
          <a:xfrm>
            <a:off x="6367567" y="3852141"/>
            <a:ext cx="0" cy="166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960B610-F2BB-45D2-90D9-FC459F9E3CD1}"/>
              </a:ext>
            </a:extLst>
          </p:cNvPr>
          <p:cNvCxnSpPr>
            <a:stCxn id="96" idx="2"/>
            <a:endCxn id="101" idx="0"/>
          </p:cNvCxnSpPr>
          <p:nvPr/>
        </p:nvCxnSpPr>
        <p:spPr>
          <a:xfrm flipH="1">
            <a:off x="7186047" y="3852141"/>
            <a:ext cx="1" cy="166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9A39FA10-8E3E-44E1-8579-03AEF2CBE94B}"/>
              </a:ext>
            </a:extLst>
          </p:cNvPr>
          <p:cNvCxnSpPr>
            <a:stCxn id="98" idx="2"/>
            <a:endCxn id="100" idx="0"/>
          </p:cNvCxnSpPr>
          <p:nvPr/>
        </p:nvCxnSpPr>
        <p:spPr>
          <a:xfrm flipH="1">
            <a:off x="8004526" y="3852141"/>
            <a:ext cx="3" cy="166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96CDDEB9-F137-4FD1-9381-424F7E32C5C9}"/>
              </a:ext>
            </a:extLst>
          </p:cNvPr>
          <p:cNvCxnSpPr>
            <a:stCxn id="100" idx="2"/>
            <a:endCxn id="103" idx="0"/>
          </p:cNvCxnSpPr>
          <p:nvPr/>
        </p:nvCxnSpPr>
        <p:spPr>
          <a:xfrm>
            <a:off x="8004526" y="4364067"/>
            <a:ext cx="0" cy="16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FE23249-BED7-4C2A-ACF3-21FC6CED8D07}"/>
              </a:ext>
            </a:extLst>
          </p:cNvPr>
          <p:cNvCxnSpPr>
            <a:stCxn id="99" idx="2"/>
            <a:endCxn id="102" idx="0"/>
          </p:cNvCxnSpPr>
          <p:nvPr/>
        </p:nvCxnSpPr>
        <p:spPr>
          <a:xfrm>
            <a:off x="6367567" y="4364067"/>
            <a:ext cx="0" cy="16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33B60B8A-9C14-437F-B816-96E622990D43}"/>
              </a:ext>
            </a:extLst>
          </p:cNvPr>
          <p:cNvCxnSpPr>
            <a:stCxn id="101" idx="2"/>
            <a:endCxn id="104" idx="0"/>
          </p:cNvCxnSpPr>
          <p:nvPr/>
        </p:nvCxnSpPr>
        <p:spPr>
          <a:xfrm>
            <a:off x="7186047" y="4364067"/>
            <a:ext cx="0" cy="16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FE165004-98D3-479D-99CB-C369B62570E4}"/>
              </a:ext>
            </a:extLst>
          </p:cNvPr>
          <p:cNvCxnSpPr>
            <a:stCxn id="104" idx="2"/>
            <a:endCxn id="107" idx="0"/>
          </p:cNvCxnSpPr>
          <p:nvPr/>
        </p:nvCxnSpPr>
        <p:spPr>
          <a:xfrm>
            <a:off x="7186047" y="4878095"/>
            <a:ext cx="0" cy="203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F2B7AE1-6A34-43F5-99EF-8930238497AE}"/>
              </a:ext>
            </a:extLst>
          </p:cNvPr>
          <p:cNvCxnSpPr>
            <a:stCxn id="103" idx="2"/>
            <a:endCxn id="106" idx="0"/>
          </p:cNvCxnSpPr>
          <p:nvPr/>
        </p:nvCxnSpPr>
        <p:spPr>
          <a:xfrm>
            <a:off x="8004526" y="4878095"/>
            <a:ext cx="0" cy="203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6C9408E9-8223-47F1-B457-F3BDD339CDDF}"/>
              </a:ext>
            </a:extLst>
          </p:cNvPr>
          <p:cNvCxnSpPr>
            <a:stCxn id="102" idx="2"/>
            <a:endCxn id="105" idx="0"/>
          </p:cNvCxnSpPr>
          <p:nvPr/>
        </p:nvCxnSpPr>
        <p:spPr>
          <a:xfrm>
            <a:off x="6367567" y="4878095"/>
            <a:ext cx="0" cy="203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화살표: 오른쪽 132">
            <a:extLst>
              <a:ext uri="{FF2B5EF4-FFF2-40B4-BE49-F238E27FC236}">
                <a16:creationId xmlns:a16="http://schemas.microsoft.com/office/drawing/2014/main" id="{260452FD-76FD-4FCD-A958-DD39EFE832BF}"/>
              </a:ext>
            </a:extLst>
          </p:cNvPr>
          <p:cNvSpPr/>
          <p:nvPr/>
        </p:nvSpPr>
        <p:spPr>
          <a:xfrm>
            <a:off x="3973879" y="3915124"/>
            <a:ext cx="1827595" cy="1087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Hang around</a:t>
            </a:r>
          </a:p>
          <a:p>
            <a:pPr algn="ctr"/>
            <a:r>
              <a:rPr lang="en-US" altLang="ko-KR" dirty="0"/>
              <a:t>Filter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6FA2E85-CF13-4DE5-B781-38D595710A96}"/>
              </a:ext>
            </a:extLst>
          </p:cNvPr>
          <p:cNvSpPr txBox="1"/>
          <p:nvPr/>
        </p:nvSpPr>
        <p:spPr>
          <a:xfrm>
            <a:off x="8672387" y="2360057"/>
            <a:ext cx="30975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7F7F7F"/>
                </a:solidFill>
                <a:ea typeface="나눔고딕" panose="020D0604000000000000"/>
              </a:rPr>
              <a:t>Both Filter</a:t>
            </a:r>
          </a:p>
          <a:p>
            <a:r>
              <a:rPr lang="en-US" altLang="ko-KR" sz="1600" dirty="0">
                <a:solidFill>
                  <a:srgbClr val="7F7F7F"/>
                </a:solidFill>
                <a:ea typeface="나눔고딕" panose="020D0604000000000000"/>
              </a:rPr>
              <a:t>Filtering impossible speed</a:t>
            </a:r>
          </a:p>
          <a:p>
            <a:r>
              <a:rPr lang="en-US" altLang="ko-KR" sz="1600" dirty="0">
                <a:solidFill>
                  <a:srgbClr val="7F7F7F"/>
                </a:solidFill>
                <a:ea typeface="나눔고딕" panose="020D0604000000000000"/>
              </a:rPr>
              <a:t>And hang around behavior fluctuating.</a:t>
            </a:r>
          </a:p>
          <a:p>
            <a:endParaRPr lang="en-US" altLang="ko-KR" sz="1600" dirty="0">
              <a:solidFill>
                <a:srgbClr val="7F7F7F"/>
              </a:solidFill>
              <a:ea typeface="나눔고딕" panose="020D0604000000000000"/>
            </a:endParaRPr>
          </a:p>
          <a:p>
            <a:r>
              <a:rPr lang="en-US" altLang="ko-KR" sz="1600" dirty="0">
                <a:solidFill>
                  <a:srgbClr val="7F7F7F"/>
                </a:solidFill>
                <a:ea typeface="나눔고딕" panose="020D0604000000000000"/>
              </a:rPr>
              <a:t>Previous work’s Compressor Can occurred removing stand state position</a:t>
            </a:r>
          </a:p>
          <a:p>
            <a:endParaRPr lang="en-US" altLang="ko-KR" sz="1600" dirty="0">
              <a:solidFill>
                <a:srgbClr val="7F7F7F"/>
              </a:solidFill>
              <a:ea typeface="나눔고딕" panose="020D0604000000000000"/>
            </a:endParaRPr>
          </a:p>
          <a:p>
            <a:r>
              <a:rPr lang="en-US" altLang="ko-KR" sz="1600" dirty="0">
                <a:solidFill>
                  <a:srgbClr val="7F7F7F"/>
                </a:solidFill>
                <a:ea typeface="나눔고딕" panose="020D0604000000000000"/>
              </a:rPr>
              <a:t>Also, speed filter pass 0 speed which can permit adding same location and it has more narrow speed allowed.</a:t>
            </a:r>
            <a:endParaRPr lang="ko-KR" altLang="en-US" sz="1600" dirty="0">
              <a:solidFill>
                <a:srgbClr val="7F7F7F"/>
              </a:solidFill>
              <a:ea typeface="나눔고딕" panose="020D0604000000000000"/>
            </a:endParaRPr>
          </a:p>
          <a:p>
            <a:endParaRPr lang="ko-KR" altLang="en-US" sz="1600" dirty="0">
              <a:solidFill>
                <a:srgbClr val="7F7F7F"/>
              </a:solidFill>
              <a:ea typeface="나눔고딕" panose="020D0604000000000000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B153EF34-888F-4AA9-9A71-F8211C3A3266}"/>
              </a:ext>
            </a:extLst>
          </p:cNvPr>
          <p:cNvCxnSpPr/>
          <p:nvPr/>
        </p:nvCxnSpPr>
        <p:spPr>
          <a:xfrm>
            <a:off x="1537809" y="3333395"/>
            <a:ext cx="0" cy="166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815494C-2ED0-44E3-A02D-3AFF1A781093}"/>
              </a:ext>
            </a:extLst>
          </p:cNvPr>
          <p:cNvCxnSpPr>
            <a:stCxn id="35" idx="2"/>
            <a:endCxn id="37" idx="0"/>
          </p:cNvCxnSpPr>
          <p:nvPr/>
        </p:nvCxnSpPr>
        <p:spPr>
          <a:xfrm flipH="1">
            <a:off x="1537809" y="3338850"/>
            <a:ext cx="799109" cy="1682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55E67888-259C-4E53-8DBC-4CC59FA4D145}"/>
              </a:ext>
            </a:extLst>
          </p:cNvPr>
          <p:cNvCxnSpPr/>
          <p:nvPr/>
        </p:nvCxnSpPr>
        <p:spPr>
          <a:xfrm>
            <a:off x="2356290" y="3852141"/>
            <a:ext cx="0" cy="16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DBB525B8-596E-45AE-A844-71BCFD0D0A19}"/>
              </a:ext>
            </a:extLst>
          </p:cNvPr>
          <p:cNvCxnSpPr/>
          <p:nvPr/>
        </p:nvCxnSpPr>
        <p:spPr>
          <a:xfrm>
            <a:off x="2356290" y="3331293"/>
            <a:ext cx="0" cy="169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8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6862" y="892580"/>
            <a:ext cx="1061257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Comparing Compressor vs New Filtering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1" y="141277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1" y="6297930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2"/>
            <a:ext cx="820708" cy="14108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7" y="-1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9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0242" y="6434783"/>
            <a:ext cx="1111156" cy="117465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10723B-01AE-48F3-A1C9-3152B5EB876C}"/>
              </a:ext>
            </a:extLst>
          </p:cNvPr>
          <p:cNvGrpSpPr/>
          <p:nvPr/>
        </p:nvGrpSpPr>
        <p:grpSpPr>
          <a:xfrm>
            <a:off x="1348740" y="1685916"/>
            <a:ext cx="3177526" cy="925941"/>
            <a:chOff x="4428912" y="406408"/>
            <a:chExt cx="3155966" cy="189358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58ADCC6A-0FE5-4DE7-BC02-111E1AB83947}"/>
                </a:ext>
              </a:extLst>
            </p:cNvPr>
            <p:cNvSpPr/>
            <p:nvPr/>
          </p:nvSpPr>
          <p:spPr>
            <a:xfrm>
              <a:off x="4428912" y="406408"/>
              <a:ext cx="3155966" cy="1893580"/>
            </a:xfrm>
            <a:prstGeom prst="roundRect">
              <a:avLst>
                <a:gd name="adj" fmla="val 10000"/>
              </a:avLst>
            </a:prstGeom>
            <a:solidFill>
              <a:srgbClr val="00285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사각형: 둥근 모서리 4">
              <a:extLst>
                <a:ext uri="{FF2B5EF4-FFF2-40B4-BE49-F238E27FC236}">
                  <a16:creationId xmlns:a16="http://schemas.microsoft.com/office/drawing/2014/main" id="{60D37921-0432-4FA1-AE55-101C6B8F3FFC}"/>
                </a:ext>
              </a:extLst>
            </p:cNvPr>
            <p:cNvSpPr txBox="1"/>
            <p:nvPr/>
          </p:nvSpPr>
          <p:spPr>
            <a:xfrm>
              <a:off x="4484373" y="461869"/>
              <a:ext cx="3045044" cy="17826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Path Tree Compressor</a:t>
              </a: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64C7F6F1-E541-43F6-8B5C-4912A40C890C}"/>
              </a:ext>
            </a:extLst>
          </p:cNvPr>
          <p:cNvGrpSpPr/>
          <p:nvPr/>
        </p:nvGrpSpPr>
        <p:grpSpPr>
          <a:xfrm>
            <a:off x="6995129" y="1685916"/>
            <a:ext cx="3177526" cy="925941"/>
            <a:chOff x="4428912" y="406408"/>
            <a:chExt cx="3155966" cy="1893580"/>
          </a:xfrm>
        </p:grpSpPr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0EFC500A-9981-4A80-A14C-B0BF3B633099}"/>
                </a:ext>
              </a:extLst>
            </p:cNvPr>
            <p:cNvSpPr/>
            <p:nvPr/>
          </p:nvSpPr>
          <p:spPr>
            <a:xfrm>
              <a:off x="4428912" y="406408"/>
              <a:ext cx="3155966" cy="1893580"/>
            </a:xfrm>
            <a:prstGeom prst="roundRect">
              <a:avLst>
                <a:gd name="adj" fmla="val 10000"/>
              </a:avLst>
            </a:prstGeom>
            <a:solidFill>
              <a:srgbClr val="00285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6" name="사각형: 둥근 모서리 4">
              <a:extLst>
                <a:ext uri="{FF2B5EF4-FFF2-40B4-BE49-F238E27FC236}">
                  <a16:creationId xmlns:a16="http://schemas.microsoft.com/office/drawing/2014/main" id="{A0EF103F-B1F0-4BDF-AB22-E6C718C1A2D7}"/>
                </a:ext>
              </a:extLst>
            </p:cNvPr>
            <p:cNvSpPr txBox="1"/>
            <p:nvPr/>
          </p:nvSpPr>
          <p:spPr>
            <a:xfrm>
              <a:off x="4484373" y="461869"/>
              <a:ext cx="3045044" cy="17826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New Filtering</a:t>
              </a: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5CACC959-0AB7-4654-8C42-AB8470170C4A}"/>
              </a:ext>
            </a:extLst>
          </p:cNvPr>
          <p:cNvGrpSpPr/>
          <p:nvPr/>
        </p:nvGrpSpPr>
        <p:grpSpPr>
          <a:xfrm>
            <a:off x="5061123" y="1776751"/>
            <a:ext cx="1399148" cy="737243"/>
            <a:chOff x="4428912" y="406408"/>
            <a:chExt cx="3155966" cy="1893580"/>
          </a:xfrm>
        </p:grpSpPr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6F80B525-1906-45C2-9002-5C7E164DC989}"/>
                </a:ext>
              </a:extLst>
            </p:cNvPr>
            <p:cNvSpPr/>
            <p:nvPr/>
          </p:nvSpPr>
          <p:spPr>
            <a:xfrm>
              <a:off x="4428912" y="406408"/>
              <a:ext cx="3155966" cy="1893580"/>
            </a:xfrm>
            <a:prstGeom prst="roundRect">
              <a:avLst>
                <a:gd name="adj" fmla="val 10000"/>
              </a:avLst>
            </a:prstGeom>
            <a:solidFill>
              <a:srgbClr val="00285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6" name="사각형: 둥근 모서리 4">
              <a:extLst>
                <a:ext uri="{FF2B5EF4-FFF2-40B4-BE49-F238E27FC236}">
                  <a16:creationId xmlns:a16="http://schemas.microsoft.com/office/drawing/2014/main" id="{323BE0D7-68BD-422F-A466-D32BACAB5354}"/>
                </a:ext>
              </a:extLst>
            </p:cNvPr>
            <p:cNvSpPr txBox="1"/>
            <p:nvPr/>
          </p:nvSpPr>
          <p:spPr>
            <a:xfrm>
              <a:off x="4484373" y="461869"/>
              <a:ext cx="3045044" cy="17826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Number of Path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8C08AFB-C74B-4599-A0E5-5C40AF1B91E9}"/>
              </a:ext>
            </a:extLst>
          </p:cNvPr>
          <p:cNvSpPr/>
          <p:nvPr/>
        </p:nvSpPr>
        <p:spPr>
          <a:xfrm>
            <a:off x="594281" y="2584737"/>
            <a:ext cx="10035619" cy="830997"/>
          </a:xfrm>
          <a:prstGeom prst="rect">
            <a:avLst/>
          </a:prstGeom>
        </p:spPr>
        <p:txBody>
          <a:bodyPr wrap="square" lIns="90000" rIns="5400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Previous work reduce a lot of path every 5sec.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This work with combine all adjacent node with one node.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It causes delete stand state. So, in new filtering didn’t this step.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5FBE236-BFC3-4802-9223-FA0521191156}"/>
              </a:ext>
            </a:extLst>
          </p:cNvPr>
          <p:cNvSpPr/>
          <p:nvPr/>
        </p:nvSpPr>
        <p:spPr>
          <a:xfrm>
            <a:off x="1645920" y="3756697"/>
            <a:ext cx="226423" cy="246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7B6B265-A0C8-42F1-8079-5BFA5C73AE04}"/>
              </a:ext>
            </a:extLst>
          </p:cNvPr>
          <p:cNvCxnSpPr>
            <a:cxnSpLocks/>
          </p:cNvCxnSpPr>
          <p:nvPr/>
        </p:nvCxnSpPr>
        <p:spPr>
          <a:xfrm flipV="1">
            <a:off x="1968137" y="3666315"/>
            <a:ext cx="969366" cy="2333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2AE11819-5BC1-4923-BD09-4C3D7413A2FE}"/>
              </a:ext>
            </a:extLst>
          </p:cNvPr>
          <p:cNvSpPr/>
          <p:nvPr/>
        </p:nvSpPr>
        <p:spPr>
          <a:xfrm>
            <a:off x="3056709" y="3548611"/>
            <a:ext cx="226423" cy="246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278DA76-C870-4F53-8619-8A0C79E3AB05}"/>
              </a:ext>
            </a:extLst>
          </p:cNvPr>
          <p:cNvSpPr/>
          <p:nvPr/>
        </p:nvSpPr>
        <p:spPr>
          <a:xfrm>
            <a:off x="3056708" y="4360295"/>
            <a:ext cx="226423" cy="246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467C7B1-7883-47AE-8204-E836B16A0ABF}"/>
              </a:ext>
            </a:extLst>
          </p:cNvPr>
          <p:cNvSpPr/>
          <p:nvPr/>
        </p:nvSpPr>
        <p:spPr>
          <a:xfrm>
            <a:off x="3056708" y="4881495"/>
            <a:ext cx="226423" cy="246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4A1481A-24FA-41B9-AB72-D1B25CF58E14}"/>
              </a:ext>
            </a:extLst>
          </p:cNvPr>
          <p:cNvSpPr/>
          <p:nvPr/>
        </p:nvSpPr>
        <p:spPr>
          <a:xfrm>
            <a:off x="3631474" y="4360051"/>
            <a:ext cx="226423" cy="246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8CD361F-E2DF-4326-B533-5F5F511AFA6C}"/>
              </a:ext>
            </a:extLst>
          </p:cNvPr>
          <p:cNvSpPr/>
          <p:nvPr/>
        </p:nvSpPr>
        <p:spPr>
          <a:xfrm>
            <a:off x="3056708" y="5434077"/>
            <a:ext cx="226423" cy="246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66477B3-1A14-43BC-B1CD-37A642FCA9F0}"/>
              </a:ext>
            </a:extLst>
          </p:cNvPr>
          <p:cNvSpPr/>
          <p:nvPr/>
        </p:nvSpPr>
        <p:spPr>
          <a:xfrm>
            <a:off x="3631474" y="5434076"/>
            <a:ext cx="226423" cy="246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0DB9E91-985B-465C-940E-53A8E3FCD1D8}"/>
              </a:ext>
            </a:extLst>
          </p:cNvPr>
          <p:cNvCxnSpPr>
            <a:cxnSpLocks/>
          </p:cNvCxnSpPr>
          <p:nvPr/>
        </p:nvCxnSpPr>
        <p:spPr>
          <a:xfrm>
            <a:off x="3518263" y="3666315"/>
            <a:ext cx="1306286" cy="1285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3DE19C7-9293-44E3-9809-B2C94A3FAB64}"/>
              </a:ext>
            </a:extLst>
          </p:cNvPr>
          <p:cNvCxnSpPr>
            <a:cxnSpLocks/>
          </p:cNvCxnSpPr>
          <p:nvPr/>
        </p:nvCxnSpPr>
        <p:spPr>
          <a:xfrm flipV="1">
            <a:off x="3518263" y="3865432"/>
            <a:ext cx="1306286" cy="1374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DF27C27-8E46-400B-ACA7-32A326C14878}"/>
              </a:ext>
            </a:extLst>
          </p:cNvPr>
          <p:cNvCxnSpPr>
            <a:cxnSpLocks/>
          </p:cNvCxnSpPr>
          <p:nvPr/>
        </p:nvCxnSpPr>
        <p:spPr>
          <a:xfrm>
            <a:off x="1968137" y="4002918"/>
            <a:ext cx="1018903" cy="3931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BC4B1BB-9863-44B0-A694-2F3B2CB986C9}"/>
              </a:ext>
            </a:extLst>
          </p:cNvPr>
          <p:cNvCxnSpPr/>
          <p:nvPr/>
        </p:nvCxnSpPr>
        <p:spPr>
          <a:xfrm>
            <a:off x="3169920" y="4606272"/>
            <a:ext cx="0" cy="2752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3D07867-D7F9-4D7F-9C00-9051B194D58D}"/>
              </a:ext>
            </a:extLst>
          </p:cNvPr>
          <p:cNvCxnSpPr/>
          <p:nvPr/>
        </p:nvCxnSpPr>
        <p:spPr>
          <a:xfrm>
            <a:off x="3169920" y="5127716"/>
            <a:ext cx="0" cy="2752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ABEED79-AA0C-4A94-8268-7E636DDE7380}"/>
              </a:ext>
            </a:extLst>
          </p:cNvPr>
          <p:cNvCxnSpPr/>
          <p:nvPr/>
        </p:nvCxnSpPr>
        <p:spPr>
          <a:xfrm>
            <a:off x="3283131" y="5582194"/>
            <a:ext cx="34834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4F97FDC-0C5E-4B11-BE0F-28B30058C86F}"/>
              </a:ext>
            </a:extLst>
          </p:cNvPr>
          <p:cNvCxnSpPr>
            <a:stCxn id="36" idx="0"/>
            <a:endCxn id="33" idx="4"/>
          </p:cNvCxnSpPr>
          <p:nvPr/>
        </p:nvCxnSpPr>
        <p:spPr>
          <a:xfrm flipV="1">
            <a:off x="3744686" y="5127716"/>
            <a:ext cx="0" cy="3063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79A46FD-A386-4791-A75A-7DA22B6B9050}"/>
              </a:ext>
            </a:extLst>
          </p:cNvPr>
          <p:cNvCxnSpPr/>
          <p:nvPr/>
        </p:nvCxnSpPr>
        <p:spPr>
          <a:xfrm flipV="1">
            <a:off x="3744686" y="4606272"/>
            <a:ext cx="0" cy="3063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F03BF063-8AC4-47FA-B351-B0EA41DA5016}"/>
              </a:ext>
            </a:extLst>
          </p:cNvPr>
          <p:cNvSpPr/>
          <p:nvPr/>
        </p:nvSpPr>
        <p:spPr>
          <a:xfrm>
            <a:off x="3631474" y="4881495"/>
            <a:ext cx="226423" cy="246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B634680-A01E-483C-B3EF-24E438209765}"/>
              </a:ext>
            </a:extLst>
          </p:cNvPr>
          <p:cNvCxnSpPr>
            <a:stCxn id="34" idx="1"/>
          </p:cNvCxnSpPr>
          <p:nvPr/>
        </p:nvCxnSpPr>
        <p:spPr>
          <a:xfrm flipH="1" flipV="1">
            <a:off x="3283131" y="4002918"/>
            <a:ext cx="381502" cy="3931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B63420B-9ED9-42AD-A4A6-1CC5DB39C692}"/>
              </a:ext>
            </a:extLst>
          </p:cNvPr>
          <p:cNvSpPr/>
          <p:nvPr/>
        </p:nvSpPr>
        <p:spPr>
          <a:xfrm>
            <a:off x="3518263" y="5781686"/>
            <a:ext cx="2975066" cy="338554"/>
          </a:xfrm>
          <a:prstGeom prst="rect">
            <a:avLst/>
          </a:prstGeom>
        </p:spPr>
        <p:txBody>
          <a:bodyPr wrap="square" lIns="90000" rIns="5400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Stand with 6time path 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59EDBBC-A920-4FB2-A4BF-1B9C8F4B2AE6}"/>
              </a:ext>
            </a:extLst>
          </p:cNvPr>
          <p:cNvCxnSpPr/>
          <p:nvPr/>
        </p:nvCxnSpPr>
        <p:spPr>
          <a:xfrm>
            <a:off x="2555966" y="5942548"/>
            <a:ext cx="8621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78F965E-0C10-46A4-A661-1E2B9913834D}"/>
              </a:ext>
            </a:extLst>
          </p:cNvPr>
          <p:cNvCxnSpPr/>
          <p:nvPr/>
        </p:nvCxnSpPr>
        <p:spPr>
          <a:xfrm>
            <a:off x="6188821" y="5942531"/>
            <a:ext cx="86214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B5775E0-6925-4FB6-ABB8-DBEA2067EC14}"/>
              </a:ext>
            </a:extLst>
          </p:cNvPr>
          <p:cNvSpPr/>
          <p:nvPr/>
        </p:nvSpPr>
        <p:spPr>
          <a:xfrm>
            <a:off x="7096359" y="5781686"/>
            <a:ext cx="2975066" cy="338554"/>
          </a:xfrm>
          <a:prstGeom prst="rect">
            <a:avLst/>
          </a:prstGeom>
        </p:spPr>
        <p:txBody>
          <a:bodyPr wrap="square" lIns="90000" rIns="5400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Non-stop walking path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43260B09-0746-4A7C-98F1-369917277373}"/>
              </a:ext>
            </a:extLst>
          </p:cNvPr>
          <p:cNvSpPr/>
          <p:nvPr/>
        </p:nvSpPr>
        <p:spPr>
          <a:xfrm>
            <a:off x="3056709" y="3879806"/>
            <a:ext cx="226423" cy="246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BE51FE4-5099-4A85-8580-B0F734A179EB}"/>
              </a:ext>
            </a:extLst>
          </p:cNvPr>
          <p:cNvSpPr/>
          <p:nvPr/>
        </p:nvSpPr>
        <p:spPr>
          <a:xfrm>
            <a:off x="2937503" y="3429000"/>
            <a:ext cx="480611" cy="7843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0906224-0595-481C-B952-0E3C585448D0}"/>
              </a:ext>
            </a:extLst>
          </p:cNvPr>
          <p:cNvSpPr/>
          <p:nvPr/>
        </p:nvSpPr>
        <p:spPr>
          <a:xfrm>
            <a:off x="4973221" y="3700825"/>
            <a:ext cx="224980" cy="2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7CB759B-3908-470C-A335-5CA77013BC6D}"/>
              </a:ext>
            </a:extLst>
          </p:cNvPr>
          <p:cNvCxnSpPr/>
          <p:nvPr/>
        </p:nvCxnSpPr>
        <p:spPr>
          <a:xfrm>
            <a:off x="5375468" y="3833743"/>
            <a:ext cx="1604523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23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6862" y="892580"/>
            <a:ext cx="1061257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Comparing Compressor vs New Filtering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1" y="141277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1" y="6297930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2"/>
            <a:ext cx="820708" cy="14108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7" y="-1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9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0242" y="6434783"/>
            <a:ext cx="1111156" cy="117465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10723B-01AE-48F3-A1C9-3152B5EB876C}"/>
              </a:ext>
            </a:extLst>
          </p:cNvPr>
          <p:cNvGrpSpPr/>
          <p:nvPr/>
        </p:nvGrpSpPr>
        <p:grpSpPr>
          <a:xfrm>
            <a:off x="4274385" y="1685916"/>
            <a:ext cx="3177526" cy="925941"/>
            <a:chOff x="4428912" y="406408"/>
            <a:chExt cx="3155966" cy="189358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58ADCC6A-0FE5-4DE7-BC02-111E1AB83947}"/>
                </a:ext>
              </a:extLst>
            </p:cNvPr>
            <p:cNvSpPr/>
            <p:nvPr/>
          </p:nvSpPr>
          <p:spPr>
            <a:xfrm>
              <a:off x="4428912" y="406408"/>
              <a:ext cx="3155966" cy="1893580"/>
            </a:xfrm>
            <a:prstGeom prst="roundRect">
              <a:avLst>
                <a:gd name="adj" fmla="val 10000"/>
              </a:avLst>
            </a:prstGeom>
            <a:solidFill>
              <a:srgbClr val="00285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사각형: 둥근 모서리 4">
              <a:extLst>
                <a:ext uri="{FF2B5EF4-FFF2-40B4-BE49-F238E27FC236}">
                  <a16:creationId xmlns:a16="http://schemas.microsoft.com/office/drawing/2014/main" id="{60D37921-0432-4FA1-AE55-101C6B8F3FFC}"/>
                </a:ext>
              </a:extLst>
            </p:cNvPr>
            <p:cNvSpPr txBox="1"/>
            <p:nvPr/>
          </p:nvSpPr>
          <p:spPr>
            <a:xfrm>
              <a:off x="4484373" y="461869"/>
              <a:ext cx="3045044" cy="17826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Path Tree Compressor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ED108F7A-B0CC-4CD2-B5B4-05A169D2E9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659" y="2653683"/>
            <a:ext cx="6431467" cy="39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3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6862" y="892580"/>
            <a:ext cx="1061257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Comparing Compressor vs New Filtering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1" y="141277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1" y="6297930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2"/>
            <a:ext cx="820708" cy="14108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7" y="-1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9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0242" y="6434783"/>
            <a:ext cx="1111156" cy="117465"/>
          </a:xfrm>
          <a:prstGeom prst="rect">
            <a:avLst/>
          </a:prstGeom>
        </p:spPr>
      </p:pic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64C7F6F1-E541-43F6-8B5C-4912A40C890C}"/>
              </a:ext>
            </a:extLst>
          </p:cNvPr>
          <p:cNvGrpSpPr/>
          <p:nvPr/>
        </p:nvGrpSpPr>
        <p:grpSpPr>
          <a:xfrm>
            <a:off x="4507237" y="1685916"/>
            <a:ext cx="3177526" cy="925941"/>
            <a:chOff x="4428912" y="406408"/>
            <a:chExt cx="3155966" cy="1893580"/>
          </a:xfrm>
        </p:grpSpPr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0EFC500A-9981-4A80-A14C-B0BF3B633099}"/>
                </a:ext>
              </a:extLst>
            </p:cNvPr>
            <p:cNvSpPr/>
            <p:nvPr/>
          </p:nvSpPr>
          <p:spPr>
            <a:xfrm>
              <a:off x="4428912" y="406408"/>
              <a:ext cx="3155966" cy="1893580"/>
            </a:xfrm>
            <a:prstGeom prst="roundRect">
              <a:avLst>
                <a:gd name="adj" fmla="val 10000"/>
              </a:avLst>
            </a:prstGeom>
            <a:solidFill>
              <a:srgbClr val="00285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6" name="사각형: 둥근 모서리 4">
              <a:extLst>
                <a:ext uri="{FF2B5EF4-FFF2-40B4-BE49-F238E27FC236}">
                  <a16:creationId xmlns:a16="http://schemas.microsoft.com/office/drawing/2014/main" id="{A0EF103F-B1F0-4BDF-AB22-E6C718C1A2D7}"/>
                </a:ext>
              </a:extLst>
            </p:cNvPr>
            <p:cNvSpPr txBox="1"/>
            <p:nvPr/>
          </p:nvSpPr>
          <p:spPr>
            <a:xfrm>
              <a:off x="4484373" y="461869"/>
              <a:ext cx="3045044" cy="17826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New Filtering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5FC1A447-26E4-4E3A-8D9C-55114A297E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811" y="2724087"/>
            <a:ext cx="6706377" cy="3272817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5741651-2246-4EA0-B1B9-1098686B421D}"/>
              </a:ext>
            </a:extLst>
          </p:cNvPr>
          <p:cNvCxnSpPr>
            <a:cxnSpLocks/>
          </p:cNvCxnSpPr>
          <p:nvPr/>
        </p:nvCxnSpPr>
        <p:spPr>
          <a:xfrm>
            <a:off x="3022899" y="6121101"/>
            <a:ext cx="29475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B326ABA-7371-4D7C-8D1F-9F77FC92A80D}"/>
              </a:ext>
            </a:extLst>
          </p:cNvPr>
          <p:cNvCxnSpPr>
            <a:cxnSpLocks/>
          </p:cNvCxnSpPr>
          <p:nvPr/>
        </p:nvCxnSpPr>
        <p:spPr>
          <a:xfrm flipV="1">
            <a:off x="2517289" y="4690334"/>
            <a:ext cx="0" cy="1097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DD004EF-5157-4A31-BB26-7BD58BC3EBDB}"/>
              </a:ext>
            </a:extLst>
          </p:cNvPr>
          <p:cNvCxnSpPr>
            <a:cxnSpLocks/>
          </p:cNvCxnSpPr>
          <p:nvPr/>
        </p:nvCxnSpPr>
        <p:spPr>
          <a:xfrm flipV="1">
            <a:off x="2517289" y="2979868"/>
            <a:ext cx="0" cy="1272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83C97E7-299D-499D-9651-E72D2DD39C73}"/>
              </a:ext>
            </a:extLst>
          </p:cNvPr>
          <p:cNvCxnSpPr>
            <a:cxnSpLocks/>
          </p:cNvCxnSpPr>
          <p:nvPr/>
        </p:nvCxnSpPr>
        <p:spPr>
          <a:xfrm>
            <a:off x="6303592" y="6121101"/>
            <a:ext cx="30340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A197FD6-5DA8-437E-AD21-26D8A3FB7008}"/>
              </a:ext>
            </a:extLst>
          </p:cNvPr>
          <p:cNvSpPr/>
          <p:nvPr/>
        </p:nvSpPr>
        <p:spPr>
          <a:xfrm>
            <a:off x="4959275" y="6216315"/>
            <a:ext cx="2323652" cy="335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DAFA51B-8D98-40E2-9454-8A3DEE520807}"/>
              </a:ext>
            </a:extLst>
          </p:cNvPr>
          <p:cNvSpPr/>
          <p:nvPr/>
        </p:nvSpPr>
        <p:spPr>
          <a:xfrm>
            <a:off x="5046836" y="6171236"/>
            <a:ext cx="2148530" cy="338554"/>
          </a:xfrm>
          <a:prstGeom prst="rect">
            <a:avLst/>
          </a:prstGeom>
        </p:spPr>
        <p:txBody>
          <a:bodyPr wrap="square" lIns="90000" rIns="5400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Time Index number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54A36DE-5A82-49AC-BBF7-B712E4CF8CBE}"/>
              </a:ext>
            </a:extLst>
          </p:cNvPr>
          <p:cNvSpPr/>
          <p:nvPr/>
        </p:nvSpPr>
        <p:spPr>
          <a:xfrm>
            <a:off x="1078375" y="3320435"/>
            <a:ext cx="1438914" cy="584775"/>
          </a:xfrm>
          <a:prstGeom prst="rect">
            <a:avLst/>
          </a:prstGeom>
        </p:spPr>
        <p:txBody>
          <a:bodyPr wrap="square" lIns="90000" rIns="5400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Number of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Possible path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45805E-20D5-4D6F-95EF-59AE5BA46230}"/>
              </a:ext>
            </a:extLst>
          </p:cNvPr>
          <p:cNvSpPr/>
          <p:nvPr/>
        </p:nvSpPr>
        <p:spPr>
          <a:xfrm>
            <a:off x="1078375" y="4946586"/>
            <a:ext cx="1438914" cy="584775"/>
          </a:xfrm>
          <a:prstGeom prst="rect">
            <a:avLst/>
          </a:prstGeom>
        </p:spPr>
        <p:txBody>
          <a:bodyPr wrap="square" lIns="90000" rIns="5400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Number of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Possible path</a:t>
            </a:r>
          </a:p>
        </p:txBody>
      </p:sp>
    </p:spTree>
    <p:extLst>
      <p:ext uri="{BB962C8B-B14F-4D97-AF65-F5344CB8AC3E}">
        <p14:creationId xmlns:p14="http://schemas.microsoft.com/office/powerpoint/2010/main" val="168588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6862" y="892580"/>
            <a:ext cx="1061257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Map Processing Building 106 floor 4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02841" y="1595986"/>
            <a:ext cx="11057436" cy="830997"/>
          </a:xfrm>
          <a:prstGeom prst="rect">
            <a:avLst/>
          </a:prstGeom>
        </p:spPr>
        <p:txBody>
          <a:bodyPr wrap="square" lIns="90000" rIns="5400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In Fingerprinting base localization, Firstly, It have to need image map to fingerprinting.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By MATLAB function rgb2gray and im2bw, convert camera image to grayscale image and binarize image.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By python, flip the image bit and make image to node grid.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1" y="141277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1" y="6297930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2"/>
            <a:ext cx="820708" cy="14108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7" y="-1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9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0242" y="6434783"/>
            <a:ext cx="1111156" cy="11746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FAED6EF-858A-4BC4-A7F9-85837057C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81" y="2684305"/>
            <a:ext cx="3718199" cy="128227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991F93D0-0509-4664-A89A-6E190E84FE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557" y="2633746"/>
            <a:ext cx="3919249" cy="1282276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F11A17C-41D1-408C-8746-6E268457A9DA}"/>
              </a:ext>
            </a:extLst>
          </p:cNvPr>
          <p:cNvCxnSpPr>
            <a:cxnSpLocks/>
          </p:cNvCxnSpPr>
          <p:nvPr/>
        </p:nvCxnSpPr>
        <p:spPr>
          <a:xfrm>
            <a:off x="5149717" y="3318628"/>
            <a:ext cx="1264002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E4F06C77-BE69-4484-BA50-337DD0AFBD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34" y="4204772"/>
            <a:ext cx="3718199" cy="14853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CBF740D-6C78-41C0-8DCF-F1604E1D28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044" y="4224255"/>
            <a:ext cx="3718199" cy="1485299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F775C62-4D85-4532-A5C9-554BCD30A873}"/>
              </a:ext>
            </a:extLst>
          </p:cNvPr>
          <p:cNvCxnSpPr/>
          <p:nvPr/>
        </p:nvCxnSpPr>
        <p:spPr>
          <a:xfrm flipH="1">
            <a:off x="5175545" y="3945305"/>
            <a:ext cx="1332148" cy="28875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41C87FE-0E3C-48FD-BDC9-317BBA73CF6E}"/>
              </a:ext>
            </a:extLst>
          </p:cNvPr>
          <p:cNvCxnSpPr>
            <a:cxnSpLocks/>
          </p:cNvCxnSpPr>
          <p:nvPr/>
        </p:nvCxnSpPr>
        <p:spPr>
          <a:xfrm>
            <a:off x="5142605" y="4883117"/>
            <a:ext cx="1264002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6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6862" y="892580"/>
            <a:ext cx="1061257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Map Processing Building 106 floor 4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02841" y="1595986"/>
            <a:ext cx="11057436" cy="1077218"/>
          </a:xfrm>
          <a:prstGeom prst="rect">
            <a:avLst/>
          </a:prstGeom>
        </p:spPr>
        <p:txBody>
          <a:bodyPr wrap="square" lIns="90000" rIns="5400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Firstly, Grid map converted as graph nodes.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Secondly, All node liked with adjacent nodes.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If there is wall then didn’t linked.</a:t>
            </a:r>
          </a:p>
          <a:p>
            <a:pPr algn="just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This method can prevent checking impossible trajectories by only linking these nodes.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1" y="141277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1" y="6297930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2"/>
            <a:ext cx="820708" cy="14108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7" y="-1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9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0242" y="6434783"/>
            <a:ext cx="1111156" cy="117465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F11A17C-41D1-408C-8746-6E268457A9DA}"/>
              </a:ext>
            </a:extLst>
          </p:cNvPr>
          <p:cNvCxnSpPr>
            <a:cxnSpLocks/>
          </p:cNvCxnSpPr>
          <p:nvPr/>
        </p:nvCxnSpPr>
        <p:spPr>
          <a:xfrm>
            <a:off x="5909797" y="4617132"/>
            <a:ext cx="37240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EF4DE10-49DF-4728-9B8B-702D617BC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2203" y="3241462"/>
            <a:ext cx="5701780" cy="221607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5F89BE1-9937-4A6A-B034-1CAA02A4EB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732" y="3057534"/>
            <a:ext cx="5034200" cy="260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6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559991" y="6297930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579239" y="883744"/>
            <a:ext cx="3157211" cy="769441"/>
          </a:xfrm>
          <a:prstGeom prst="rect">
            <a:avLst/>
          </a:prstGeom>
          <a:effectLst>
            <a:reflection blurRad="6350" stA="45000" endPos="38500" dist="50800" dir="5400000" sy="-100000" algn="bl" rotWithShape="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002856"/>
                </a:solidFill>
                <a:effectLst>
                  <a:reflection blurRad="6350" stA="45000" endPos="50000" dist="12700" dir="5400000" sy="-100000" algn="bl" rotWithShape="0"/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CONTENTS</a:t>
            </a:r>
            <a:endParaRPr lang="en-US" altLang="ko-KR" sz="2200" b="1" dirty="0">
              <a:solidFill>
                <a:srgbClr val="002856"/>
              </a:solidFill>
              <a:effectLst>
                <a:reflection blurRad="6350" stA="45000" endPos="50000" dist="12700" dir="5400000" sy="-100000" algn="bl" rotWithShape="0"/>
              </a:effectLst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893577" y="2184434"/>
            <a:ext cx="5351209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50" b="1" spc="15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1. Motivation and Previous Work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875993" y="2837876"/>
            <a:ext cx="2889189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5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2. System Overview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97" y="-1"/>
            <a:ext cx="12191207" cy="927715"/>
            <a:chOff x="-1" y="-1"/>
            <a:chExt cx="24382413" cy="1855429"/>
          </a:xfrm>
        </p:grpSpPr>
        <p:sp>
          <p:nvSpPr>
            <p:cNvPr id="26" name="직사각형 25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27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2"/>
            <a:ext cx="820708" cy="141086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2" y="6434783"/>
            <a:ext cx="1111156" cy="11746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B8278E-AFEB-48A3-B9E4-3CFC61EA94DC}"/>
              </a:ext>
            </a:extLst>
          </p:cNvPr>
          <p:cNvSpPr/>
          <p:nvPr/>
        </p:nvSpPr>
        <p:spPr>
          <a:xfrm>
            <a:off x="884785" y="3570455"/>
            <a:ext cx="5121274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5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3. Implementation and Experiments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712B9A-4640-4973-BE0A-70903975F708}"/>
              </a:ext>
            </a:extLst>
          </p:cNvPr>
          <p:cNvSpPr/>
          <p:nvPr/>
        </p:nvSpPr>
        <p:spPr>
          <a:xfrm>
            <a:off x="893577" y="4206429"/>
            <a:ext cx="1947969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5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4. Evaluation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0B35A6-2AFE-4933-A6B9-9C95822A78D2}"/>
              </a:ext>
            </a:extLst>
          </p:cNvPr>
          <p:cNvSpPr/>
          <p:nvPr/>
        </p:nvSpPr>
        <p:spPr>
          <a:xfrm>
            <a:off x="887717" y="4859992"/>
            <a:ext cx="2031325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5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5. Conclusion</a:t>
            </a:r>
          </a:p>
        </p:txBody>
      </p:sp>
    </p:spTree>
    <p:extLst>
      <p:ext uri="{BB962C8B-B14F-4D97-AF65-F5344CB8AC3E}">
        <p14:creationId xmlns:p14="http://schemas.microsoft.com/office/powerpoint/2010/main" val="80303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6862" y="892580"/>
            <a:ext cx="1061257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Android Application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02841" y="1595986"/>
            <a:ext cx="11057436" cy="1323439"/>
          </a:xfrm>
          <a:prstGeom prst="rect">
            <a:avLst/>
          </a:prstGeom>
        </p:spPr>
        <p:txBody>
          <a:bodyPr wrap="square" lIns="90000" rIns="5400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In early exist research ‘1)’, Scan signal is the most suitable signal in WIFI indoor localization.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Because, The signal is the strongest signal and stable.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But,  It makes hard to make fingerprint in real world.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Our device don’t send signal as we want.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So, I have to develop android application which send a scan signal manually.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1" y="141277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1" y="6297930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2"/>
            <a:ext cx="820708" cy="14108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7" y="-1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9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0242" y="6434783"/>
            <a:ext cx="1111156" cy="1174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94649A5-8DCA-4D89-B6F3-4DF733CDC809}"/>
              </a:ext>
            </a:extLst>
          </p:cNvPr>
          <p:cNvSpPr txBox="1"/>
          <p:nvPr/>
        </p:nvSpPr>
        <p:spPr>
          <a:xfrm>
            <a:off x="540866" y="5678284"/>
            <a:ext cx="967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1)</a:t>
            </a:r>
            <a:r>
              <a:rPr lang="en-US" altLang="ko-KR" sz="900" dirty="0" err="1"/>
              <a:t>Dheryta</a:t>
            </a:r>
            <a:r>
              <a:rPr lang="en-US" altLang="ko-KR" sz="900" dirty="0"/>
              <a:t> </a:t>
            </a:r>
            <a:r>
              <a:rPr lang="en-US" altLang="ko-KR" sz="900" dirty="0" err="1"/>
              <a:t>Jaisinghani</a:t>
            </a:r>
            <a:r>
              <a:rPr lang="en-US" altLang="ko-KR" sz="900" dirty="0"/>
              <a:t>, Rajesh Krishna Balan, Vinayak Naik, </a:t>
            </a:r>
            <a:r>
              <a:rPr lang="en-US" altLang="ko-KR" sz="900" dirty="0" err="1"/>
              <a:t>Archan</a:t>
            </a:r>
            <a:r>
              <a:rPr lang="en-US" altLang="ko-KR" sz="900" dirty="0"/>
              <a:t> </a:t>
            </a:r>
            <a:r>
              <a:rPr lang="en-US" altLang="ko-KR" sz="900" dirty="0" err="1"/>
              <a:t>Misra</a:t>
            </a:r>
            <a:r>
              <a:rPr lang="en-US" altLang="ko-KR" sz="900" dirty="0"/>
              <a:t>, </a:t>
            </a:r>
            <a:r>
              <a:rPr lang="en-US" altLang="ko-KR" sz="900" dirty="0" err="1"/>
              <a:t>Youngki</a:t>
            </a:r>
            <a:r>
              <a:rPr lang="en-US" altLang="ko-KR" sz="900" dirty="0"/>
              <a:t> Lee</a:t>
            </a:r>
          </a:p>
          <a:p>
            <a:r>
              <a:rPr lang="en-US" altLang="ko-KR" sz="900" dirty="0"/>
              <a:t>2018, Experiences &amp; Challenges with Server-Side </a:t>
            </a:r>
            <a:r>
              <a:rPr lang="en-US" altLang="ko-KR" sz="900" dirty="0" err="1"/>
              <a:t>WiFi</a:t>
            </a:r>
            <a:r>
              <a:rPr lang="en-US" altLang="ko-KR" sz="900" dirty="0"/>
              <a:t> Indoor Localization Using Existing Infrastructure</a:t>
            </a:r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543C78-0849-486E-8F10-0A54FC8A7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1684" y="3206590"/>
            <a:ext cx="4548188" cy="213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6862" y="892580"/>
            <a:ext cx="1061257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Possible Location Estimation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02841" y="1595986"/>
            <a:ext cx="11057436" cy="830997"/>
          </a:xfrm>
          <a:prstGeom prst="rect">
            <a:avLst/>
          </a:prstGeom>
        </p:spPr>
        <p:txBody>
          <a:bodyPr wrap="square" lIns="90000" rIns="5400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Find each ap’s signal location. And find common ground points.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But this process need to discard less then -86 RSSI. ’1)’ in this paper if RSSI is less then -86 then it has high possibility to loss WIFI connection. So, I discard too weak RSSI.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1" y="141277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1" y="6297930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2"/>
            <a:ext cx="820708" cy="14108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7" y="-1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9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0242" y="6434783"/>
            <a:ext cx="1111156" cy="1174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0031D5B-F715-4557-8B4A-A1B28A4F80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18" b="100"/>
          <a:stretch/>
        </p:blipFill>
        <p:spPr>
          <a:xfrm>
            <a:off x="719327" y="2490583"/>
            <a:ext cx="4506877" cy="28022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CBDEB2-F22B-4D1E-A64F-761BFF7B1A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24" t="29" r="-1" b="-2324"/>
          <a:stretch/>
        </p:blipFill>
        <p:spPr>
          <a:xfrm>
            <a:off x="8846288" y="2844019"/>
            <a:ext cx="2323147" cy="29230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6C4D22-B85B-46E9-9F9E-3BCD1053EB32}"/>
              </a:ext>
            </a:extLst>
          </p:cNvPr>
          <p:cNvSpPr txBox="1"/>
          <p:nvPr/>
        </p:nvSpPr>
        <p:spPr>
          <a:xfrm>
            <a:off x="719327" y="5791746"/>
            <a:ext cx="967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1)</a:t>
            </a:r>
            <a:r>
              <a:rPr lang="en-US" altLang="ko-KR" sz="900" dirty="0" err="1"/>
              <a:t>Dheryta</a:t>
            </a:r>
            <a:r>
              <a:rPr lang="en-US" altLang="ko-KR" sz="900" dirty="0"/>
              <a:t> </a:t>
            </a:r>
            <a:r>
              <a:rPr lang="en-US" altLang="ko-KR" sz="900" dirty="0" err="1"/>
              <a:t>Jaisinghani</a:t>
            </a:r>
            <a:r>
              <a:rPr lang="en-US" altLang="ko-KR" sz="900" dirty="0"/>
              <a:t>, Rajesh Krishna Balan, Vinayak Naik, </a:t>
            </a:r>
            <a:r>
              <a:rPr lang="en-US" altLang="ko-KR" sz="900" dirty="0" err="1"/>
              <a:t>Archan</a:t>
            </a:r>
            <a:r>
              <a:rPr lang="en-US" altLang="ko-KR" sz="900" dirty="0"/>
              <a:t> </a:t>
            </a:r>
            <a:r>
              <a:rPr lang="en-US" altLang="ko-KR" sz="900" dirty="0" err="1"/>
              <a:t>Misra</a:t>
            </a:r>
            <a:r>
              <a:rPr lang="en-US" altLang="ko-KR" sz="900" dirty="0"/>
              <a:t>, </a:t>
            </a:r>
            <a:r>
              <a:rPr lang="en-US" altLang="ko-KR" sz="900" dirty="0" err="1"/>
              <a:t>Youngki</a:t>
            </a:r>
            <a:r>
              <a:rPr lang="en-US" altLang="ko-KR" sz="900" dirty="0"/>
              <a:t> Lee</a:t>
            </a:r>
          </a:p>
          <a:p>
            <a:r>
              <a:rPr lang="en-US" altLang="ko-KR" sz="900" dirty="0"/>
              <a:t>2018, Experiences &amp; Challenges with Server-Side </a:t>
            </a:r>
            <a:r>
              <a:rPr lang="en-US" altLang="ko-KR" sz="900" dirty="0" err="1"/>
              <a:t>WiFi</a:t>
            </a:r>
            <a:r>
              <a:rPr lang="en-US" altLang="ko-KR" sz="900" dirty="0"/>
              <a:t> Indoor Localization Using Existing Infrastructure</a:t>
            </a:r>
            <a:endParaRPr lang="ko-KR" altLang="en-US" sz="900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9BEEB51-4B9A-417E-AC90-11396CB5BC91}"/>
              </a:ext>
            </a:extLst>
          </p:cNvPr>
          <p:cNvSpPr/>
          <p:nvPr/>
        </p:nvSpPr>
        <p:spPr>
          <a:xfrm>
            <a:off x="5909526" y="3737610"/>
            <a:ext cx="2323147" cy="12915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Common Ground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27392C7-7242-4156-ADFF-FB32358C807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18" b="100"/>
          <a:stretch/>
        </p:blipFill>
        <p:spPr>
          <a:xfrm>
            <a:off x="871727" y="2642983"/>
            <a:ext cx="4506877" cy="280224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E456752-2D94-41FC-8D55-0AFB96B6109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18" b="100"/>
          <a:stretch/>
        </p:blipFill>
        <p:spPr>
          <a:xfrm>
            <a:off x="1024127" y="2795383"/>
            <a:ext cx="4506877" cy="280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8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6862" y="892580"/>
            <a:ext cx="1061257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Result of Path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1" y="141277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1" y="6297930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2"/>
            <a:ext cx="820708" cy="14108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7" y="-1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9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0242" y="6434783"/>
            <a:ext cx="1111156" cy="1174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4645622-F33C-47B9-99A1-2FAC4826E4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1990060"/>
            <a:ext cx="4195166" cy="167583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104A60B-56A5-44B7-B5C7-CDBAE37D29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82" y="3868161"/>
            <a:ext cx="4169211" cy="166546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361F655-7BF0-48F0-B545-F4F238E81D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09" y="1985847"/>
            <a:ext cx="4169211" cy="166546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777B75E-8DB1-4B3D-A009-843E725BC4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09" y="3846704"/>
            <a:ext cx="4195166" cy="1675832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033A0B04-F573-4547-AED5-562231BF526A}"/>
              </a:ext>
            </a:extLst>
          </p:cNvPr>
          <p:cNvSpPr/>
          <p:nvPr/>
        </p:nvSpPr>
        <p:spPr>
          <a:xfrm>
            <a:off x="2451150" y="5801654"/>
            <a:ext cx="223470" cy="217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914286-343C-4C1A-B28B-A7518073A441}"/>
              </a:ext>
            </a:extLst>
          </p:cNvPr>
          <p:cNvSpPr txBox="1"/>
          <p:nvPr/>
        </p:nvSpPr>
        <p:spPr>
          <a:xfrm>
            <a:off x="2738002" y="5735894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Start Point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1BB7F25-B392-4137-8A6F-BF8FFEEC33C1}"/>
              </a:ext>
            </a:extLst>
          </p:cNvPr>
          <p:cNvSpPr/>
          <p:nvPr/>
        </p:nvSpPr>
        <p:spPr>
          <a:xfrm>
            <a:off x="4123049" y="5801654"/>
            <a:ext cx="223470" cy="2171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7EFF0E-A513-498F-A74C-79A9722FDB11}"/>
              </a:ext>
            </a:extLst>
          </p:cNvPr>
          <p:cNvSpPr txBox="1"/>
          <p:nvPr/>
        </p:nvSpPr>
        <p:spPr>
          <a:xfrm>
            <a:off x="4482667" y="5731111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End Point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6524783-ED02-4E1A-9382-E025A36CA11F}"/>
              </a:ext>
            </a:extLst>
          </p:cNvPr>
          <p:cNvCxnSpPr>
            <a:cxnSpLocks/>
          </p:cNvCxnSpPr>
          <p:nvPr/>
        </p:nvCxnSpPr>
        <p:spPr>
          <a:xfrm>
            <a:off x="5783911" y="5915777"/>
            <a:ext cx="385694" cy="4783"/>
          </a:xfrm>
          <a:prstGeom prst="line">
            <a:avLst/>
          </a:prstGeom>
          <a:ln w="50800">
            <a:solidFill>
              <a:srgbClr val="FF7D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FF167EB-9B1F-4E81-9C56-8A8F80F4DA47}"/>
              </a:ext>
            </a:extLst>
          </p:cNvPr>
          <p:cNvSpPr txBox="1"/>
          <p:nvPr/>
        </p:nvSpPr>
        <p:spPr>
          <a:xfrm>
            <a:off x="6191369" y="5735894"/>
            <a:ext cx="195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Estimated Path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A33659-95EB-4DCF-A556-E73B808DC8C4}"/>
              </a:ext>
            </a:extLst>
          </p:cNvPr>
          <p:cNvSpPr/>
          <p:nvPr/>
        </p:nvSpPr>
        <p:spPr>
          <a:xfrm>
            <a:off x="1742221" y="1462651"/>
            <a:ext cx="2481681" cy="338554"/>
          </a:xfrm>
          <a:prstGeom prst="rect">
            <a:avLst/>
          </a:prstGeom>
        </p:spPr>
        <p:txBody>
          <a:bodyPr wrap="square" lIns="90000" rIns="5400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Walking path 1 and 2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8095516-3B17-40DB-A47E-E8D5B35DAB93}"/>
              </a:ext>
            </a:extLst>
          </p:cNvPr>
          <p:cNvCxnSpPr/>
          <p:nvPr/>
        </p:nvCxnSpPr>
        <p:spPr>
          <a:xfrm>
            <a:off x="8145899" y="5915777"/>
            <a:ext cx="497060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5CA4418-7314-4B83-A5BA-968F49F866B2}"/>
              </a:ext>
            </a:extLst>
          </p:cNvPr>
          <p:cNvSpPr txBox="1"/>
          <p:nvPr/>
        </p:nvSpPr>
        <p:spPr>
          <a:xfrm>
            <a:off x="8698229" y="5735894"/>
            <a:ext cx="195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Ground Truth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C685B8D-BDC0-4FF7-B20B-8058876FB83D}"/>
              </a:ext>
            </a:extLst>
          </p:cNvPr>
          <p:cNvCxnSpPr/>
          <p:nvPr/>
        </p:nvCxnSpPr>
        <p:spPr>
          <a:xfrm>
            <a:off x="2888673" y="3096491"/>
            <a:ext cx="961159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FB03EF6-F124-4B27-AEF7-2046DA9CA083}"/>
              </a:ext>
            </a:extLst>
          </p:cNvPr>
          <p:cNvCxnSpPr/>
          <p:nvPr/>
        </p:nvCxnSpPr>
        <p:spPr>
          <a:xfrm flipV="1">
            <a:off x="3849832" y="2556164"/>
            <a:ext cx="0" cy="54032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263F15A-5B17-4BA4-AF0F-5C185991EFB5}"/>
              </a:ext>
            </a:extLst>
          </p:cNvPr>
          <p:cNvCxnSpPr/>
          <p:nvPr/>
        </p:nvCxnSpPr>
        <p:spPr>
          <a:xfrm flipH="1">
            <a:off x="1667741" y="2556164"/>
            <a:ext cx="3096491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07E8FF1-9290-4732-93DB-A5B284706FF9}"/>
              </a:ext>
            </a:extLst>
          </p:cNvPr>
          <p:cNvCxnSpPr/>
          <p:nvPr/>
        </p:nvCxnSpPr>
        <p:spPr>
          <a:xfrm flipV="1">
            <a:off x="1667741" y="2556164"/>
            <a:ext cx="0" cy="166254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4FE0E19-6CB1-4D34-9146-29B3218778D7}"/>
              </a:ext>
            </a:extLst>
          </p:cNvPr>
          <p:cNvCxnSpPr/>
          <p:nvPr/>
        </p:nvCxnSpPr>
        <p:spPr>
          <a:xfrm flipH="1">
            <a:off x="1501486" y="2722418"/>
            <a:ext cx="166255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D3CC33A-E802-437B-9F2E-D507093EC0FD}"/>
              </a:ext>
            </a:extLst>
          </p:cNvPr>
          <p:cNvCxnSpPr/>
          <p:nvPr/>
        </p:nvCxnSpPr>
        <p:spPr>
          <a:xfrm>
            <a:off x="1501486" y="2722418"/>
            <a:ext cx="0" cy="374073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AFCB46C-0AE6-44C7-ACEC-DE0D5E2F9FB6}"/>
              </a:ext>
            </a:extLst>
          </p:cNvPr>
          <p:cNvCxnSpPr/>
          <p:nvPr/>
        </p:nvCxnSpPr>
        <p:spPr>
          <a:xfrm>
            <a:off x="820882" y="3096491"/>
            <a:ext cx="680604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E8D31B6-90F9-4183-9CA3-428F36A55E57}"/>
              </a:ext>
            </a:extLst>
          </p:cNvPr>
          <p:cNvCxnSpPr/>
          <p:nvPr/>
        </p:nvCxnSpPr>
        <p:spPr>
          <a:xfrm>
            <a:off x="2888673" y="4426527"/>
            <a:ext cx="961159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CEB7A2-F77D-4F58-9C34-8D5102147B65}"/>
              </a:ext>
            </a:extLst>
          </p:cNvPr>
          <p:cNvCxnSpPr/>
          <p:nvPr/>
        </p:nvCxnSpPr>
        <p:spPr>
          <a:xfrm>
            <a:off x="3849832" y="4426527"/>
            <a:ext cx="0" cy="55071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B62F349-4CBA-4B9A-A028-EFE1BDD3099D}"/>
              </a:ext>
            </a:extLst>
          </p:cNvPr>
          <p:cNvCxnSpPr/>
          <p:nvPr/>
        </p:nvCxnSpPr>
        <p:spPr>
          <a:xfrm>
            <a:off x="1667741" y="4977245"/>
            <a:ext cx="2182091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6601950-B1F5-43AF-A808-6DDFD89EBA63}"/>
              </a:ext>
            </a:extLst>
          </p:cNvPr>
          <p:cNvCxnSpPr/>
          <p:nvPr/>
        </p:nvCxnSpPr>
        <p:spPr>
          <a:xfrm flipV="1">
            <a:off x="1667741" y="4426527"/>
            <a:ext cx="0" cy="55071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8437B86-4BDF-401A-AA5C-0AC944E98A34}"/>
              </a:ext>
            </a:extLst>
          </p:cNvPr>
          <p:cNvCxnSpPr/>
          <p:nvPr/>
        </p:nvCxnSpPr>
        <p:spPr>
          <a:xfrm>
            <a:off x="7860723" y="4426527"/>
            <a:ext cx="1231322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F46C8353-C91D-44A4-85B4-A46D63C05AF2}"/>
              </a:ext>
            </a:extLst>
          </p:cNvPr>
          <p:cNvCxnSpPr/>
          <p:nvPr/>
        </p:nvCxnSpPr>
        <p:spPr>
          <a:xfrm>
            <a:off x="9092045" y="4426527"/>
            <a:ext cx="0" cy="55071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B2C639D-CE91-445F-9FF6-195E96A13CDB}"/>
              </a:ext>
            </a:extLst>
          </p:cNvPr>
          <p:cNvCxnSpPr/>
          <p:nvPr/>
        </p:nvCxnSpPr>
        <p:spPr>
          <a:xfrm>
            <a:off x="9092045" y="4977245"/>
            <a:ext cx="929987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1D34CF0-A612-4F25-9DC1-4D2F936A0A19}"/>
              </a:ext>
            </a:extLst>
          </p:cNvPr>
          <p:cNvCxnSpPr/>
          <p:nvPr/>
        </p:nvCxnSpPr>
        <p:spPr>
          <a:xfrm flipV="1">
            <a:off x="9092045" y="2556164"/>
            <a:ext cx="0" cy="54032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1FE3207A-D1F7-4E6C-98EF-288F13323939}"/>
              </a:ext>
            </a:extLst>
          </p:cNvPr>
          <p:cNvCxnSpPr/>
          <p:nvPr/>
        </p:nvCxnSpPr>
        <p:spPr>
          <a:xfrm>
            <a:off x="9092045" y="2556164"/>
            <a:ext cx="893619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D9B331ED-89A7-4370-883F-B34ABED77D98}"/>
              </a:ext>
            </a:extLst>
          </p:cNvPr>
          <p:cNvCxnSpPr/>
          <p:nvPr/>
        </p:nvCxnSpPr>
        <p:spPr>
          <a:xfrm>
            <a:off x="9985664" y="2556164"/>
            <a:ext cx="0" cy="54032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DF606B0-19C5-4346-AF39-17C70BE88099}"/>
              </a:ext>
            </a:extLst>
          </p:cNvPr>
          <p:cNvCxnSpPr/>
          <p:nvPr/>
        </p:nvCxnSpPr>
        <p:spPr>
          <a:xfrm>
            <a:off x="7860723" y="3096491"/>
            <a:ext cx="2124941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76AADA9-7581-4ABE-8C01-2C37258142AB}"/>
              </a:ext>
            </a:extLst>
          </p:cNvPr>
          <p:cNvSpPr/>
          <p:nvPr/>
        </p:nvSpPr>
        <p:spPr>
          <a:xfrm>
            <a:off x="7773351" y="1332744"/>
            <a:ext cx="3067247" cy="584775"/>
          </a:xfrm>
          <a:prstGeom prst="rect">
            <a:avLst/>
          </a:prstGeom>
        </p:spPr>
        <p:txBody>
          <a:bodyPr wrap="square" lIns="90000" rIns="5400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Walking Standing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Combination path 1 and 2</a:t>
            </a:r>
          </a:p>
        </p:txBody>
      </p:sp>
    </p:spTree>
    <p:extLst>
      <p:ext uri="{BB962C8B-B14F-4D97-AF65-F5344CB8AC3E}">
        <p14:creationId xmlns:p14="http://schemas.microsoft.com/office/powerpoint/2010/main" val="283976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6862" y="892580"/>
            <a:ext cx="1061257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0 Speed Result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1" y="141277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1" y="6297930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2"/>
            <a:ext cx="820708" cy="14108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7" y="-1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9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0242" y="6434783"/>
            <a:ext cx="1111156" cy="11746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781D5032-213D-4F62-8468-005B189DABC7}"/>
              </a:ext>
            </a:extLst>
          </p:cNvPr>
          <p:cNvSpPr/>
          <p:nvPr/>
        </p:nvSpPr>
        <p:spPr>
          <a:xfrm>
            <a:off x="5091892" y="1985382"/>
            <a:ext cx="6485357" cy="1569660"/>
          </a:xfrm>
          <a:prstGeom prst="rect">
            <a:avLst/>
          </a:prstGeom>
        </p:spPr>
        <p:txBody>
          <a:bodyPr wrap="square" lIns="90000" rIns="5400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Configure Standing position is almost same.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In above path, the matching with real and estimated path in standing point is perfectly matched.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In below path, the matching has only difference with 2sec’s time reg.</a:t>
            </a:r>
          </a:p>
          <a:p>
            <a:pPr algn="just"/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BC959F9-3046-46BF-8657-790814465B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73" y="1985847"/>
            <a:ext cx="4169211" cy="166546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3D0B7A6-211D-45B0-8986-9AD318668F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73" y="3846704"/>
            <a:ext cx="4195166" cy="1675832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6FB143E-75E6-4ADB-83A5-4C4CABB731E8}"/>
              </a:ext>
            </a:extLst>
          </p:cNvPr>
          <p:cNvCxnSpPr/>
          <p:nvPr/>
        </p:nvCxnSpPr>
        <p:spPr>
          <a:xfrm>
            <a:off x="1495887" y="4426527"/>
            <a:ext cx="1231322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B3094B8-A379-4BC0-AAF1-BBDBCF4493B6}"/>
              </a:ext>
            </a:extLst>
          </p:cNvPr>
          <p:cNvCxnSpPr/>
          <p:nvPr/>
        </p:nvCxnSpPr>
        <p:spPr>
          <a:xfrm>
            <a:off x="2727209" y="4426527"/>
            <a:ext cx="0" cy="55071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5619C4F-05AC-4932-8ACA-F19ADB158908}"/>
              </a:ext>
            </a:extLst>
          </p:cNvPr>
          <p:cNvCxnSpPr/>
          <p:nvPr/>
        </p:nvCxnSpPr>
        <p:spPr>
          <a:xfrm>
            <a:off x="2727209" y="4977245"/>
            <a:ext cx="929987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AF7EBA3-D0A2-4FCB-B01F-02032ED27B04}"/>
              </a:ext>
            </a:extLst>
          </p:cNvPr>
          <p:cNvCxnSpPr/>
          <p:nvPr/>
        </p:nvCxnSpPr>
        <p:spPr>
          <a:xfrm flipV="1">
            <a:off x="2727209" y="2556164"/>
            <a:ext cx="0" cy="54032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5EDE88A-7647-4A3B-8675-E32C9E01F453}"/>
              </a:ext>
            </a:extLst>
          </p:cNvPr>
          <p:cNvCxnSpPr/>
          <p:nvPr/>
        </p:nvCxnSpPr>
        <p:spPr>
          <a:xfrm>
            <a:off x="2727209" y="2556164"/>
            <a:ext cx="893619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87D8E78-24E0-4FF6-BDB4-C20555414DBA}"/>
              </a:ext>
            </a:extLst>
          </p:cNvPr>
          <p:cNvCxnSpPr/>
          <p:nvPr/>
        </p:nvCxnSpPr>
        <p:spPr>
          <a:xfrm>
            <a:off x="3620828" y="2556164"/>
            <a:ext cx="0" cy="54032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3E381DB-2C28-4C24-A701-B356730BE973}"/>
              </a:ext>
            </a:extLst>
          </p:cNvPr>
          <p:cNvCxnSpPr/>
          <p:nvPr/>
        </p:nvCxnSpPr>
        <p:spPr>
          <a:xfrm>
            <a:off x="1495887" y="3096491"/>
            <a:ext cx="2124941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302B432-54E2-4B5B-9F8C-5D1145BC5D15}"/>
              </a:ext>
            </a:extLst>
          </p:cNvPr>
          <p:cNvSpPr/>
          <p:nvPr/>
        </p:nvSpPr>
        <p:spPr>
          <a:xfrm>
            <a:off x="1333303" y="1332744"/>
            <a:ext cx="3067247" cy="584775"/>
          </a:xfrm>
          <a:prstGeom prst="rect">
            <a:avLst/>
          </a:prstGeom>
        </p:spPr>
        <p:txBody>
          <a:bodyPr wrap="square" lIns="90000" rIns="5400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Walking Standing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Combination path 1 and 2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620057B-E6D5-42E9-A57A-D55680DAD592}"/>
              </a:ext>
            </a:extLst>
          </p:cNvPr>
          <p:cNvSpPr/>
          <p:nvPr/>
        </p:nvSpPr>
        <p:spPr>
          <a:xfrm>
            <a:off x="2451150" y="5801654"/>
            <a:ext cx="223470" cy="217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646E74-BAC9-460B-9595-5161A3F0C711}"/>
              </a:ext>
            </a:extLst>
          </p:cNvPr>
          <p:cNvSpPr txBox="1"/>
          <p:nvPr/>
        </p:nvSpPr>
        <p:spPr>
          <a:xfrm>
            <a:off x="2738002" y="5735894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Start Point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9F7C81D-03EF-4F93-A7E2-378B0004ED4A}"/>
              </a:ext>
            </a:extLst>
          </p:cNvPr>
          <p:cNvSpPr/>
          <p:nvPr/>
        </p:nvSpPr>
        <p:spPr>
          <a:xfrm>
            <a:off x="4123049" y="5801654"/>
            <a:ext cx="223470" cy="2171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2CF611-F934-4212-886A-952B5535A6AD}"/>
              </a:ext>
            </a:extLst>
          </p:cNvPr>
          <p:cNvSpPr txBox="1"/>
          <p:nvPr/>
        </p:nvSpPr>
        <p:spPr>
          <a:xfrm>
            <a:off x="4482667" y="5731111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End Point</a:t>
            </a:r>
            <a:endParaRPr lang="ko-KR" altLang="en-US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F33B9DE-9485-4047-B66B-D0C780C06944}"/>
              </a:ext>
            </a:extLst>
          </p:cNvPr>
          <p:cNvCxnSpPr>
            <a:cxnSpLocks/>
          </p:cNvCxnSpPr>
          <p:nvPr/>
        </p:nvCxnSpPr>
        <p:spPr>
          <a:xfrm>
            <a:off x="5783911" y="5915777"/>
            <a:ext cx="385694" cy="4783"/>
          </a:xfrm>
          <a:prstGeom prst="line">
            <a:avLst/>
          </a:prstGeom>
          <a:ln w="50800">
            <a:solidFill>
              <a:srgbClr val="FF7D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BAB52A7-2B1B-4010-8BCB-F86E46C03121}"/>
              </a:ext>
            </a:extLst>
          </p:cNvPr>
          <p:cNvSpPr txBox="1"/>
          <p:nvPr/>
        </p:nvSpPr>
        <p:spPr>
          <a:xfrm>
            <a:off x="6191369" y="5735894"/>
            <a:ext cx="195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Estimated Path</a:t>
            </a:r>
            <a:endParaRPr lang="ko-KR" altLang="en-US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5AB8E13-C2FB-420C-8246-584FA6A8E41E}"/>
              </a:ext>
            </a:extLst>
          </p:cNvPr>
          <p:cNvCxnSpPr/>
          <p:nvPr/>
        </p:nvCxnSpPr>
        <p:spPr>
          <a:xfrm>
            <a:off x="8145899" y="5915777"/>
            <a:ext cx="497060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72A1324-AF96-4E0B-BE44-606442B81C1F}"/>
              </a:ext>
            </a:extLst>
          </p:cNvPr>
          <p:cNvSpPr txBox="1"/>
          <p:nvPr/>
        </p:nvSpPr>
        <p:spPr>
          <a:xfrm>
            <a:off x="8698229" y="5735894"/>
            <a:ext cx="195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Ground Truth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635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6862" y="892580"/>
            <a:ext cx="1061257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0 Speed Result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1" y="141277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1" y="6297930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2"/>
            <a:ext cx="820708" cy="14108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7" y="-1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9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0242" y="6434783"/>
            <a:ext cx="1111156" cy="11746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781D5032-213D-4F62-8468-005B189DABC7}"/>
              </a:ext>
            </a:extLst>
          </p:cNvPr>
          <p:cNvSpPr/>
          <p:nvPr/>
        </p:nvSpPr>
        <p:spPr>
          <a:xfrm>
            <a:off x="5091892" y="1985382"/>
            <a:ext cx="6485357" cy="830997"/>
          </a:xfrm>
          <a:prstGeom prst="rect">
            <a:avLst/>
          </a:prstGeom>
        </p:spPr>
        <p:txBody>
          <a:bodyPr wrap="square" lIns="90000" rIns="5400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This is the image of last candidate to select.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Most of data is same with small difference</a:t>
            </a:r>
          </a:p>
          <a:p>
            <a:pPr algn="just"/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139BFA-70C4-4AE6-B79D-1BB091AED51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4" t="1" r="22565" b="-1397"/>
          <a:stretch/>
        </p:blipFill>
        <p:spPr>
          <a:xfrm>
            <a:off x="594281" y="1537818"/>
            <a:ext cx="4147559" cy="2897405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63458E1-422E-4DCC-94DD-E6EBE46619B0}"/>
              </a:ext>
            </a:extLst>
          </p:cNvPr>
          <p:cNvSpPr/>
          <p:nvPr/>
        </p:nvSpPr>
        <p:spPr>
          <a:xfrm>
            <a:off x="2888479" y="2639324"/>
            <a:ext cx="68366" cy="68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93AAE0D-E378-4264-8BB4-4FCAF454D968}"/>
              </a:ext>
            </a:extLst>
          </p:cNvPr>
          <p:cNvSpPr/>
          <p:nvPr/>
        </p:nvSpPr>
        <p:spPr>
          <a:xfrm>
            <a:off x="4319736" y="3491520"/>
            <a:ext cx="68366" cy="6836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F255913-575A-4311-A861-72145A4A12A3}"/>
              </a:ext>
            </a:extLst>
          </p:cNvPr>
          <p:cNvSpPr/>
          <p:nvPr/>
        </p:nvSpPr>
        <p:spPr>
          <a:xfrm>
            <a:off x="4319736" y="3394816"/>
            <a:ext cx="68366" cy="6836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338E10E-4011-44CC-A99B-19031490F591}"/>
              </a:ext>
            </a:extLst>
          </p:cNvPr>
          <p:cNvSpPr/>
          <p:nvPr/>
        </p:nvSpPr>
        <p:spPr>
          <a:xfrm>
            <a:off x="4209439" y="3491520"/>
            <a:ext cx="68366" cy="6836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6D172D4-4A5D-41E9-9E4B-A6C579AB5EAB}"/>
              </a:ext>
            </a:extLst>
          </p:cNvPr>
          <p:cNvSpPr/>
          <p:nvPr/>
        </p:nvSpPr>
        <p:spPr>
          <a:xfrm>
            <a:off x="4141073" y="3491520"/>
            <a:ext cx="68366" cy="6836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9E02BA1-8CCC-4C54-89FA-437E85F9D5F7}"/>
              </a:ext>
            </a:extLst>
          </p:cNvPr>
          <p:cNvSpPr/>
          <p:nvPr/>
        </p:nvSpPr>
        <p:spPr>
          <a:xfrm>
            <a:off x="4141073" y="3414484"/>
            <a:ext cx="68366" cy="6836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5450F07-89F1-4C10-BC5E-B20D146D509F}"/>
              </a:ext>
            </a:extLst>
          </p:cNvPr>
          <p:cNvSpPr/>
          <p:nvPr/>
        </p:nvSpPr>
        <p:spPr>
          <a:xfrm>
            <a:off x="4133545" y="3414484"/>
            <a:ext cx="68366" cy="6836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D5A25D1-AE7F-4EDF-8825-F219B68E735D}"/>
              </a:ext>
            </a:extLst>
          </p:cNvPr>
          <p:cNvSpPr/>
          <p:nvPr/>
        </p:nvSpPr>
        <p:spPr>
          <a:xfrm>
            <a:off x="4108041" y="3414483"/>
            <a:ext cx="68366" cy="68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5C3E83F-D20E-4688-B504-69E0315787AB}"/>
              </a:ext>
            </a:extLst>
          </p:cNvPr>
          <p:cNvSpPr/>
          <p:nvPr/>
        </p:nvSpPr>
        <p:spPr>
          <a:xfrm>
            <a:off x="4108041" y="3519857"/>
            <a:ext cx="68366" cy="68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AA6013F-AA8B-44D6-B433-6BFB3A396A98}"/>
              </a:ext>
            </a:extLst>
          </p:cNvPr>
          <p:cNvSpPr/>
          <p:nvPr/>
        </p:nvSpPr>
        <p:spPr>
          <a:xfrm>
            <a:off x="4230405" y="3519857"/>
            <a:ext cx="68366" cy="68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723072C-BFF1-438D-B64F-2831DA0D58BF}"/>
              </a:ext>
            </a:extLst>
          </p:cNvPr>
          <p:cNvSpPr/>
          <p:nvPr/>
        </p:nvSpPr>
        <p:spPr>
          <a:xfrm>
            <a:off x="4367166" y="3519857"/>
            <a:ext cx="68366" cy="68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206BB76-DACB-48F9-BFD8-A5D1799BF7D6}"/>
              </a:ext>
            </a:extLst>
          </p:cNvPr>
          <p:cNvSpPr/>
          <p:nvPr/>
        </p:nvSpPr>
        <p:spPr>
          <a:xfrm>
            <a:off x="4367166" y="3408984"/>
            <a:ext cx="68366" cy="68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15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6862" y="892580"/>
            <a:ext cx="1061257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Selecting Last Path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1" y="141277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1" y="6297930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2"/>
            <a:ext cx="820708" cy="14108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7" y="-1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9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0242" y="6434783"/>
            <a:ext cx="1111156" cy="11746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781D5032-213D-4F62-8468-005B189DABC7}"/>
              </a:ext>
            </a:extLst>
          </p:cNvPr>
          <p:cNvSpPr/>
          <p:nvPr/>
        </p:nvSpPr>
        <p:spPr>
          <a:xfrm>
            <a:off x="550602" y="1468014"/>
            <a:ext cx="10233058" cy="1323439"/>
          </a:xfrm>
          <a:prstGeom prst="rect">
            <a:avLst/>
          </a:prstGeom>
        </p:spPr>
        <p:txBody>
          <a:bodyPr wrap="square" lIns="90000" rIns="5400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To select one last path, I used consistency of speed in multipath.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In previous work, Original Multiverse, it used speed consistency in path compressor step.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But it is not much affect to my paths. And it takes a lot of calculation.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So, I this concept to select Last Path.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Without this concept, the result is quit different through all paths.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56DE2-550B-428D-9831-550796D71A2D}"/>
              </a:ext>
            </a:extLst>
          </p:cNvPr>
          <p:cNvSpPr/>
          <p:nvPr/>
        </p:nvSpPr>
        <p:spPr>
          <a:xfrm>
            <a:off x="7683410" y="2789043"/>
            <a:ext cx="3957988" cy="2554545"/>
          </a:xfrm>
          <a:prstGeom prst="rect">
            <a:avLst/>
          </a:prstGeom>
        </p:spPr>
        <p:txBody>
          <a:bodyPr wrap="square" lIns="90000" rIns="54000">
            <a:spAutoFit/>
          </a:bodyPr>
          <a:lstStyle/>
          <a:p>
            <a:pPr algn="just"/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&lt;- Most max standard deviation of node</a:t>
            </a:r>
          </a:p>
          <a:p>
            <a:pPr algn="just"/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&lt;- Most min standard deviation of node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140B3E-6340-42A4-96C9-0694B0D9F40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5" t="27604" r="679" b="27267"/>
          <a:stretch/>
        </p:blipFill>
        <p:spPr>
          <a:xfrm>
            <a:off x="594281" y="4301078"/>
            <a:ext cx="6121812" cy="140953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A4CD305-347E-4A62-BC83-72970A3013F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5" t="27604" r="679" b="27267"/>
          <a:stretch/>
        </p:blipFill>
        <p:spPr>
          <a:xfrm>
            <a:off x="594281" y="2789043"/>
            <a:ext cx="6121812" cy="1409539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4C08AD6F-BA85-4BA2-9C51-1D8E6C1AEE0F}"/>
              </a:ext>
            </a:extLst>
          </p:cNvPr>
          <p:cNvSpPr/>
          <p:nvPr/>
        </p:nvSpPr>
        <p:spPr>
          <a:xfrm>
            <a:off x="673608" y="3870666"/>
            <a:ext cx="45719" cy="5617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12E1D37-CDC2-4510-B270-FE6259972368}"/>
              </a:ext>
            </a:extLst>
          </p:cNvPr>
          <p:cNvSpPr/>
          <p:nvPr/>
        </p:nvSpPr>
        <p:spPr>
          <a:xfrm>
            <a:off x="2656955" y="3974162"/>
            <a:ext cx="45719" cy="5617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62D7226-365A-4D61-8E8D-1A6E6C57742B}"/>
              </a:ext>
            </a:extLst>
          </p:cNvPr>
          <p:cNvSpPr/>
          <p:nvPr/>
        </p:nvSpPr>
        <p:spPr>
          <a:xfrm>
            <a:off x="1053737" y="3926843"/>
            <a:ext cx="115063" cy="1034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36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6862" y="892580"/>
            <a:ext cx="1061257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CDF of Point wise difference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1" y="141277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1" y="6297930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2"/>
            <a:ext cx="820708" cy="14108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7" y="-1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9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0242" y="6434783"/>
            <a:ext cx="1111156" cy="11746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781D5032-213D-4F62-8468-005B189DABC7}"/>
              </a:ext>
            </a:extLst>
          </p:cNvPr>
          <p:cNvSpPr/>
          <p:nvPr/>
        </p:nvSpPr>
        <p:spPr>
          <a:xfrm>
            <a:off x="594281" y="1525597"/>
            <a:ext cx="3324576" cy="338554"/>
          </a:xfrm>
          <a:prstGeom prst="rect">
            <a:avLst/>
          </a:prstGeom>
        </p:spPr>
        <p:txBody>
          <a:bodyPr wrap="square" lIns="90000" rIns="5400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Original CDF of Point wise error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94B3D5E-F674-4233-B131-E00F687BDAD1}"/>
              </a:ext>
            </a:extLst>
          </p:cNvPr>
          <p:cNvSpPr/>
          <p:nvPr/>
        </p:nvSpPr>
        <p:spPr>
          <a:xfrm>
            <a:off x="6316329" y="1526023"/>
            <a:ext cx="2976498" cy="338554"/>
          </a:xfrm>
          <a:prstGeom prst="rect">
            <a:avLst/>
          </a:prstGeom>
        </p:spPr>
        <p:txBody>
          <a:bodyPr wrap="square" lIns="90000" rIns="5400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New CDF of Point wise error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056AC2-0687-4613-9A21-24FE28391A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16" y="1999434"/>
            <a:ext cx="5618232" cy="319163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D8B93C5-109F-4B17-9BAC-5A9A9E3B1F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148" y="2273196"/>
            <a:ext cx="4967423" cy="266443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34AF7D8-C89C-45DB-B790-11B0B54CDC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138" y="4934488"/>
            <a:ext cx="1762593" cy="25658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81A747D-4066-412A-A303-1BEC7C4E23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348" y="2967037"/>
            <a:ext cx="304800" cy="1143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8F9B1E3-3ED1-44E7-AF08-96A7D14075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138" y="2089939"/>
            <a:ext cx="1463136" cy="2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6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6862" y="892580"/>
            <a:ext cx="1061257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Conclusion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1" y="141277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1" y="6297930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2"/>
            <a:ext cx="820708" cy="14108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7" y="-1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9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0242" y="6434783"/>
            <a:ext cx="1111156" cy="11746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781D5032-213D-4F62-8468-005B189DABC7}"/>
              </a:ext>
            </a:extLst>
          </p:cNvPr>
          <p:cNvSpPr/>
          <p:nvPr/>
        </p:nvSpPr>
        <p:spPr>
          <a:xfrm>
            <a:off x="539890" y="1578892"/>
            <a:ext cx="11020387" cy="2800767"/>
          </a:xfrm>
          <a:prstGeom prst="rect">
            <a:avLst/>
          </a:prstGeom>
        </p:spPr>
        <p:txBody>
          <a:bodyPr wrap="square" lIns="90000" rIns="5400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The achieved mean accuracy [~ 1.6m]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Previous one’s mean accuracy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[~ 1.6m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The achieved 90% accuracy [~ 6.8m]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Previous one’s 90% accuracy [~ 9.2m]</a:t>
            </a:r>
          </a:p>
          <a:p>
            <a:pPr algn="just"/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The short 0speed is hard to figure out.</a:t>
            </a:r>
          </a:p>
          <a:p>
            <a:pPr algn="just"/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This experiment is assumed we know start point.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The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heterogeneous device can bring different accuracy.</a:t>
            </a:r>
          </a:p>
          <a:p>
            <a:pPr algn="just"/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96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39278" y="945399"/>
            <a:ext cx="1061257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Introduction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02841" y="1813710"/>
            <a:ext cx="11057436" cy="1077218"/>
          </a:xfrm>
          <a:prstGeom prst="rect">
            <a:avLst/>
          </a:prstGeom>
        </p:spPr>
        <p:txBody>
          <a:bodyPr wrap="square" lIns="90000" rIns="5400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There has been a long and rich history of </a:t>
            </a:r>
            <a:r>
              <a:rPr lang="en-US" altLang="ko-K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WiFi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-based indoor localization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research.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Each works have trade-off. So, to reduce limitation and increase advantage, Many studies have used various combinations.</a:t>
            </a:r>
          </a:p>
          <a:p>
            <a:pPr algn="just"/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1" y="141277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1" y="6297930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2"/>
            <a:ext cx="820708" cy="14108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7" y="-1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9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0242" y="6434783"/>
            <a:ext cx="1111156" cy="117465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6067029" y="3387725"/>
          <a:ext cx="57150" cy="8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67029" y="3387725"/>
                        <a:ext cx="57150" cy="8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559991" y="1467049"/>
            <a:ext cx="19778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Introduction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E4D1190-9D4D-4DC2-8168-FE422FAFC960}"/>
              </a:ext>
            </a:extLst>
          </p:cNvPr>
          <p:cNvGrpSpPr/>
          <p:nvPr/>
        </p:nvGrpSpPr>
        <p:grpSpPr>
          <a:xfrm>
            <a:off x="1055440" y="4194895"/>
            <a:ext cx="1778546" cy="922817"/>
            <a:chOff x="8857825" y="380997"/>
            <a:chExt cx="3155966" cy="1893580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3A5A0E7-B992-4493-91D1-E76590E98891}"/>
                </a:ext>
              </a:extLst>
            </p:cNvPr>
            <p:cNvSpPr/>
            <p:nvPr/>
          </p:nvSpPr>
          <p:spPr>
            <a:xfrm>
              <a:off x="8857825" y="380997"/>
              <a:ext cx="3155966" cy="1893580"/>
            </a:xfrm>
            <a:prstGeom prst="roundRect">
              <a:avLst>
                <a:gd name="adj" fmla="val 10000"/>
              </a:avLst>
            </a:prstGeom>
            <a:solidFill>
              <a:srgbClr val="00285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사각형: 둥근 모서리 4">
              <a:extLst>
                <a:ext uri="{FF2B5EF4-FFF2-40B4-BE49-F238E27FC236}">
                  <a16:creationId xmlns:a16="http://schemas.microsoft.com/office/drawing/2014/main" id="{8625B5CD-D0DA-4234-B04A-DA23E809F83C}"/>
                </a:ext>
              </a:extLst>
            </p:cNvPr>
            <p:cNvSpPr txBox="1"/>
            <p:nvPr/>
          </p:nvSpPr>
          <p:spPr>
            <a:xfrm>
              <a:off x="8913286" y="436458"/>
              <a:ext cx="3045044" cy="17826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/>
                <a:t>Client-base</a:t>
              </a:r>
            </a:p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/>
                <a:t>Localization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36B3B4C-D8AC-48EA-8FC0-C62710D8CF7F}"/>
              </a:ext>
            </a:extLst>
          </p:cNvPr>
          <p:cNvGrpSpPr/>
          <p:nvPr/>
        </p:nvGrpSpPr>
        <p:grpSpPr>
          <a:xfrm>
            <a:off x="3051422" y="4192588"/>
            <a:ext cx="1782097" cy="924659"/>
            <a:chOff x="8857825" y="380997"/>
            <a:chExt cx="3155966" cy="1893580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151FED82-D888-4B9A-85CE-AA011B0D335A}"/>
                </a:ext>
              </a:extLst>
            </p:cNvPr>
            <p:cNvSpPr/>
            <p:nvPr/>
          </p:nvSpPr>
          <p:spPr>
            <a:xfrm>
              <a:off x="8857825" y="380997"/>
              <a:ext cx="3155966" cy="1893580"/>
            </a:xfrm>
            <a:prstGeom prst="roundRect">
              <a:avLst>
                <a:gd name="adj" fmla="val 10000"/>
              </a:avLst>
            </a:prstGeom>
            <a:solidFill>
              <a:srgbClr val="00285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사각형: 둥근 모서리 4">
              <a:extLst>
                <a:ext uri="{FF2B5EF4-FFF2-40B4-BE49-F238E27FC236}">
                  <a16:creationId xmlns:a16="http://schemas.microsoft.com/office/drawing/2014/main" id="{F7AA0CC5-7520-4C0E-A411-83F7154A5DAB}"/>
                </a:ext>
              </a:extLst>
            </p:cNvPr>
            <p:cNvSpPr txBox="1"/>
            <p:nvPr/>
          </p:nvSpPr>
          <p:spPr>
            <a:xfrm>
              <a:off x="8913286" y="436458"/>
              <a:ext cx="3045044" cy="17826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/>
                <a:t>Server-base</a:t>
              </a:r>
            </a:p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/>
                <a:t>Localization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CCD5080-497E-445E-91F1-48CB42108F51}"/>
              </a:ext>
            </a:extLst>
          </p:cNvPr>
          <p:cNvGrpSpPr/>
          <p:nvPr/>
        </p:nvGrpSpPr>
        <p:grpSpPr>
          <a:xfrm>
            <a:off x="5050161" y="4192588"/>
            <a:ext cx="1782097" cy="924659"/>
            <a:chOff x="8857825" y="380997"/>
            <a:chExt cx="3155966" cy="1893580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EA5A66C9-EFFE-4785-9C04-A1D1CAA7B8F5}"/>
                </a:ext>
              </a:extLst>
            </p:cNvPr>
            <p:cNvSpPr/>
            <p:nvPr/>
          </p:nvSpPr>
          <p:spPr>
            <a:xfrm>
              <a:off x="8857825" y="380997"/>
              <a:ext cx="3155966" cy="1893580"/>
            </a:xfrm>
            <a:prstGeom prst="roundRect">
              <a:avLst>
                <a:gd name="adj" fmla="val 10000"/>
              </a:avLst>
            </a:prstGeom>
            <a:solidFill>
              <a:srgbClr val="00285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사각형: 둥근 모서리 4">
              <a:extLst>
                <a:ext uri="{FF2B5EF4-FFF2-40B4-BE49-F238E27FC236}">
                  <a16:creationId xmlns:a16="http://schemas.microsoft.com/office/drawing/2014/main" id="{82E42B36-17F4-4DB6-8CAA-C2C4508FB34E}"/>
                </a:ext>
              </a:extLst>
            </p:cNvPr>
            <p:cNvSpPr txBox="1"/>
            <p:nvPr/>
          </p:nvSpPr>
          <p:spPr>
            <a:xfrm>
              <a:off x="8913286" y="436458"/>
              <a:ext cx="3045044" cy="17826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/>
                <a:t>Fingerprint</a:t>
              </a:r>
            </a:p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/>
                <a:t>Localization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88A9169-791E-47D6-8CC0-08DAC51019B9}"/>
              </a:ext>
            </a:extLst>
          </p:cNvPr>
          <p:cNvGrpSpPr/>
          <p:nvPr/>
        </p:nvGrpSpPr>
        <p:grpSpPr>
          <a:xfrm>
            <a:off x="7048901" y="4192588"/>
            <a:ext cx="1778546" cy="922817"/>
            <a:chOff x="8857825" y="380997"/>
            <a:chExt cx="3155966" cy="1893580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2089AE1-C7BA-40A7-8534-0377BC2E692D}"/>
                </a:ext>
              </a:extLst>
            </p:cNvPr>
            <p:cNvSpPr/>
            <p:nvPr/>
          </p:nvSpPr>
          <p:spPr>
            <a:xfrm>
              <a:off x="8857825" y="380997"/>
              <a:ext cx="3155966" cy="1893580"/>
            </a:xfrm>
            <a:prstGeom prst="roundRect">
              <a:avLst>
                <a:gd name="adj" fmla="val 10000"/>
              </a:avLst>
            </a:prstGeom>
            <a:solidFill>
              <a:srgbClr val="00285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사각형: 둥근 모서리 4">
              <a:extLst>
                <a:ext uri="{FF2B5EF4-FFF2-40B4-BE49-F238E27FC236}">
                  <a16:creationId xmlns:a16="http://schemas.microsoft.com/office/drawing/2014/main" id="{6C64B05B-4002-4170-9477-88676B8B5C6E}"/>
                </a:ext>
              </a:extLst>
            </p:cNvPr>
            <p:cNvSpPr txBox="1"/>
            <p:nvPr/>
          </p:nvSpPr>
          <p:spPr>
            <a:xfrm>
              <a:off x="8913286" y="436458"/>
              <a:ext cx="3045044" cy="17826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/>
                <a:t>Model-base</a:t>
              </a:r>
            </a:p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/>
                <a:t>Localization 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A19F4CD-0CEC-44FC-8CA1-A283F05831B1}"/>
              </a:ext>
            </a:extLst>
          </p:cNvPr>
          <p:cNvGrpSpPr/>
          <p:nvPr/>
        </p:nvGrpSpPr>
        <p:grpSpPr>
          <a:xfrm>
            <a:off x="9047640" y="4194895"/>
            <a:ext cx="1778546" cy="922817"/>
            <a:chOff x="8857825" y="380997"/>
            <a:chExt cx="3155966" cy="1893580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D12A07C1-0B08-4D3E-9EB4-4E28E3FB2561}"/>
                </a:ext>
              </a:extLst>
            </p:cNvPr>
            <p:cNvSpPr/>
            <p:nvPr/>
          </p:nvSpPr>
          <p:spPr>
            <a:xfrm>
              <a:off x="8857825" y="380997"/>
              <a:ext cx="3155966" cy="1893580"/>
            </a:xfrm>
            <a:prstGeom prst="roundRect">
              <a:avLst>
                <a:gd name="adj" fmla="val 10000"/>
              </a:avLst>
            </a:prstGeom>
            <a:solidFill>
              <a:srgbClr val="00285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사각형: 둥근 모서리 4">
              <a:extLst>
                <a:ext uri="{FF2B5EF4-FFF2-40B4-BE49-F238E27FC236}">
                  <a16:creationId xmlns:a16="http://schemas.microsoft.com/office/drawing/2014/main" id="{B8E73063-DB38-4DD8-809D-1B7EA317ADFF}"/>
                </a:ext>
              </a:extLst>
            </p:cNvPr>
            <p:cNvSpPr txBox="1"/>
            <p:nvPr/>
          </p:nvSpPr>
          <p:spPr>
            <a:xfrm>
              <a:off x="8913286" y="436458"/>
              <a:ext cx="3045044" cy="17826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/>
                <a:t>Etc.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1EAD310-4DF0-4247-8B14-1616873C9D7C}"/>
              </a:ext>
            </a:extLst>
          </p:cNvPr>
          <p:cNvSpPr txBox="1"/>
          <p:nvPr/>
        </p:nvSpPr>
        <p:spPr>
          <a:xfrm>
            <a:off x="594281" y="5617899"/>
            <a:ext cx="967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Dheryta</a:t>
            </a:r>
            <a:r>
              <a:rPr lang="en-US" altLang="ko-KR" sz="900" dirty="0"/>
              <a:t> </a:t>
            </a:r>
            <a:r>
              <a:rPr lang="en-US" altLang="ko-KR" sz="900" dirty="0" err="1"/>
              <a:t>Jaisinghani</a:t>
            </a:r>
            <a:r>
              <a:rPr lang="en-US" altLang="ko-KR" sz="900" dirty="0"/>
              <a:t>, Rajesh Krishna Balan, Vinayak Naik, </a:t>
            </a:r>
            <a:r>
              <a:rPr lang="en-US" altLang="ko-KR" sz="900" dirty="0" err="1"/>
              <a:t>Archan</a:t>
            </a:r>
            <a:r>
              <a:rPr lang="en-US" altLang="ko-KR" sz="900" dirty="0"/>
              <a:t> </a:t>
            </a:r>
            <a:r>
              <a:rPr lang="en-US" altLang="ko-KR" sz="900" dirty="0" err="1"/>
              <a:t>Misra</a:t>
            </a:r>
            <a:r>
              <a:rPr lang="en-US" altLang="ko-KR" sz="900" dirty="0"/>
              <a:t>, </a:t>
            </a:r>
            <a:r>
              <a:rPr lang="en-US" altLang="ko-KR" sz="900" dirty="0" err="1"/>
              <a:t>Youngki</a:t>
            </a:r>
            <a:r>
              <a:rPr lang="en-US" altLang="ko-KR" sz="900" dirty="0"/>
              <a:t> Lee</a:t>
            </a:r>
          </a:p>
          <a:p>
            <a:r>
              <a:rPr lang="en-US" altLang="ko-KR" sz="900" dirty="0"/>
              <a:t>2018, Experiences &amp; Challenges with Server-Side </a:t>
            </a:r>
            <a:r>
              <a:rPr lang="en-US" altLang="ko-KR" sz="900" dirty="0" err="1"/>
              <a:t>WiFi</a:t>
            </a:r>
            <a:r>
              <a:rPr lang="en-US" altLang="ko-KR" sz="900" dirty="0"/>
              <a:t> Indoor Localization Using Existing Infrastructure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5760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6862" y="937782"/>
            <a:ext cx="1061257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Introduction</a:t>
            </a:r>
            <a:endParaRPr lang="ko-KR" altLang="en-US" sz="225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83073" y="2466145"/>
            <a:ext cx="8758325" cy="830997"/>
          </a:xfrm>
          <a:prstGeom prst="rect">
            <a:avLst/>
          </a:prstGeom>
        </p:spPr>
        <p:txBody>
          <a:bodyPr wrap="square" lIns="90000" rIns="5400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Client-base methods tend to have the highest accuracy. Users can actively send out RF(Radio-Frequency) signal to locate them when they want to.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But, It have to install specific programs to a user’s device or modify OS.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1" y="141277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1" y="6297930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2"/>
            <a:ext cx="820708" cy="14108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7" y="-1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9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3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0242" y="6434783"/>
            <a:ext cx="1111156" cy="117465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6067029" y="3387725"/>
          <a:ext cx="57150" cy="8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67029" y="3387725"/>
                        <a:ext cx="57150" cy="8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559991" y="1467049"/>
            <a:ext cx="28717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Introduction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9F52D75-AEFA-4150-AB4C-A346AAE2D319}"/>
              </a:ext>
            </a:extLst>
          </p:cNvPr>
          <p:cNvGrpSpPr/>
          <p:nvPr/>
        </p:nvGrpSpPr>
        <p:grpSpPr>
          <a:xfrm>
            <a:off x="566549" y="4128906"/>
            <a:ext cx="1577983" cy="946790"/>
            <a:chOff x="4428912" y="406408"/>
            <a:chExt cx="3155966" cy="189358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DD29742A-AA7F-405F-8651-EA5EEBE4898D}"/>
                </a:ext>
              </a:extLst>
            </p:cNvPr>
            <p:cNvSpPr/>
            <p:nvPr/>
          </p:nvSpPr>
          <p:spPr>
            <a:xfrm>
              <a:off x="4428912" y="406408"/>
              <a:ext cx="3155966" cy="1893580"/>
            </a:xfrm>
            <a:prstGeom prst="roundRect">
              <a:avLst>
                <a:gd name="adj" fmla="val 10000"/>
              </a:avLst>
            </a:prstGeom>
            <a:solidFill>
              <a:srgbClr val="00285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사각형: 둥근 모서리 4">
              <a:extLst>
                <a:ext uri="{FF2B5EF4-FFF2-40B4-BE49-F238E27FC236}">
                  <a16:creationId xmlns:a16="http://schemas.microsoft.com/office/drawing/2014/main" id="{A0FEE415-A166-4056-966B-725638E6E922}"/>
                </a:ext>
              </a:extLst>
            </p:cNvPr>
            <p:cNvSpPr txBox="1"/>
            <p:nvPr/>
          </p:nvSpPr>
          <p:spPr>
            <a:xfrm>
              <a:off x="4484373" y="461869"/>
              <a:ext cx="3045044" cy="17826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Server-base</a:t>
              </a:r>
            </a:p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Localization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8DBDF4F-26C8-427C-8F99-B3148C2CACAE}"/>
              </a:ext>
            </a:extLst>
          </p:cNvPr>
          <p:cNvGrpSpPr/>
          <p:nvPr/>
        </p:nvGrpSpPr>
        <p:grpSpPr>
          <a:xfrm>
            <a:off x="594281" y="2440935"/>
            <a:ext cx="1577983" cy="946790"/>
            <a:chOff x="4428912" y="406408"/>
            <a:chExt cx="3155966" cy="1893580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E996EE54-471E-4B32-AF98-0248347C4479}"/>
                </a:ext>
              </a:extLst>
            </p:cNvPr>
            <p:cNvSpPr/>
            <p:nvPr/>
          </p:nvSpPr>
          <p:spPr>
            <a:xfrm>
              <a:off x="4428912" y="406408"/>
              <a:ext cx="3155966" cy="1893580"/>
            </a:xfrm>
            <a:prstGeom prst="roundRect">
              <a:avLst>
                <a:gd name="adj" fmla="val 10000"/>
              </a:avLst>
            </a:prstGeom>
            <a:solidFill>
              <a:srgbClr val="00285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사각형: 둥근 모서리 4">
              <a:extLst>
                <a:ext uri="{FF2B5EF4-FFF2-40B4-BE49-F238E27FC236}">
                  <a16:creationId xmlns:a16="http://schemas.microsoft.com/office/drawing/2014/main" id="{1412CF01-BDC2-4D00-9577-1C5D47869D7D}"/>
                </a:ext>
              </a:extLst>
            </p:cNvPr>
            <p:cNvSpPr txBox="1"/>
            <p:nvPr/>
          </p:nvSpPr>
          <p:spPr>
            <a:xfrm>
              <a:off x="4484373" y="461869"/>
              <a:ext cx="3045044" cy="17826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Client-base</a:t>
              </a:r>
            </a:p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Localization</a:t>
              </a: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C8707CF-EFCA-4020-88DE-37804A737B54}"/>
              </a:ext>
            </a:extLst>
          </p:cNvPr>
          <p:cNvSpPr/>
          <p:nvPr/>
        </p:nvSpPr>
        <p:spPr>
          <a:xfrm>
            <a:off x="2883073" y="4128906"/>
            <a:ext cx="8677203" cy="830997"/>
          </a:xfrm>
          <a:prstGeom prst="rect">
            <a:avLst/>
          </a:prstGeom>
        </p:spPr>
        <p:txBody>
          <a:bodyPr wrap="square" lIns="90000" rIns="5400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Server-base methods tend to have more inaccuracy then client-base. But, It don’t need to modify user’s devices.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The system can only ‘see’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sended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unmodified signal. So, It works with passive way.</a:t>
            </a:r>
          </a:p>
        </p:txBody>
      </p:sp>
    </p:spTree>
    <p:extLst>
      <p:ext uri="{BB962C8B-B14F-4D97-AF65-F5344CB8AC3E}">
        <p14:creationId xmlns:p14="http://schemas.microsoft.com/office/powerpoint/2010/main" val="226275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6862" y="937782"/>
            <a:ext cx="1061257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Introduction</a:t>
            </a:r>
            <a:endParaRPr lang="ko-KR" altLang="en-US" sz="225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83073" y="2466145"/>
            <a:ext cx="8758325" cy="1323439"/>
          </a:xfrm>
          <a:prstGeom prst="rect">
            <a:avLst/>
          </a:prstGeom>
        </p:spPr>
        <p:txBody>
          <a:bodyPr wrap="square" lIns="90000" rIns="5400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Fingerprint methods is pre-mapping the real space and specific data(ex: RF-signal).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And matching the map and a newly accepted signal data to find where the signal located.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This way is easy to integrate compared with model-base. But, It need to pre-mapping before process. </a:t>
            </a:r>
          </a:p>
          <a:p>
            <a:pPr algn="just"/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1" y="141277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1" y="6297930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2"/>
            <a:ext cx="820708" cy="14108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7" y="-1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9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0242" y="6434783"/>
            <a:ext cx="1111156" cy="117465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6067029" y="3387725"/>
          <a:ext cx="57150" cy="8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67029" y="3387725"/>
                        <a:ext cx="57150" cy="8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559991" y="1467049"/>
            <a:ext cx="28717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Introduction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9F52D75-AEFA-4150-AB4C-A346AAE2D319}"/>
              </a:ext>
            </a:extLst>
          </p:cNvPr>
          <p:cNvGrpSpPr/>
          <p:nvPr/>
        </p:nvGrpSpPr>
        <p:grpSpPr>
          <a:xfrm>
            <a:off x="566549" y="4128906"/>
            <a:ext cx="1577983" cy="946790"/>
            <a:chOff x="4428912" y="406408"/>
            <a:chExt cx="3155966" cy="189358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DD29742A-AA7F-405F-8651-EA5EEBE4898D}"/>
                </a:ext>
              </a:extLst>
            </p:cNvPr>
            <p:cNvSpPr/>
            <p:nvPr/>
          </p:nvSpPr>
          <p:spPr>
            <a:xfrm>
              <a:off x="4428912" y="406408"/>
              <a:ext cx="3155966" cy="1893580"/>
            </a:xfrm>
            <a:prstGeom prst="roundRect">
              <a:avLst>
                <a:gd name="adj" fmla="val 10000"/>
              </a:avLst>
            </a:prstGeom>
            <a:solidFill>
              <a:srgbClr val="00285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사각형: 둥근 모서리 4">
              <a:extLst>
                <a:ext uri="{FF2B5EF4-FFF2-40B4-BE49-F238E27FC236}">
                  <a16:creationId xmlns:a16="http://schemas.microsoft.com/office/drawing/2014/main" id="{A0FEE415-A166-4056-966B-725638E6E922}"/>
                </a:ext>
              </a:extLst>
            </p:cNvPr>
            <p:cNvSpPr txBox="1"/>
            <p:nvPr/>
          </p:nvSpPr>
          <p:spPr>
            <a:xfrm>
              <a:off x="4484373" y="461869"/>
              <a:ext cx="3045044" cy="17826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Model-base</a:t>
              </a:r>
            </a:p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Localization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8DBDF4F-26C8-427C-8F99-B3148C2CACAE}"/>
              </a:ext>
            </a:extLst>
          </p:cNvPr>
          <p:cNvGrpSpPr/>
          <p:nvPr/>
        </p:nvGrpSpPr>
        <p:grpSpPr>
          <a:xfrm>
            <a:off x="594281" y="2440935"/>
            <a:ext cx="1577983" cy="946790"/>
            <a:chOff x="4428912" y="406408"/>
            <a:chExt cx="3155966" cy="1893580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E996EE54-471E-4B32-AF98-0248347C4479}"/>
                </a:ext>
              </a:extLst>
            </p:cNvPr>
            <p:cNvSpPr/>
            <p:nvPr/>
          </p:nvSpPr>
          <p:spPr>
            <a:xfrm>
              <a:off x="4428912" y="406408"/>
              <a:ext cx="3155966" cy="1893580"/>
            </a:xfrm>
            <a:prstGeom prst="roundRect">
              <a:avLst>
                <a:gd name="adj" fmla="val 10000"/>
              </a:avLst>
            </a:prstGeom>
            <a:solidFill>
              <a:srgbClr val="00285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사각형: 둥근 모서리 4">
              <a:extLst>
                <a:ext uri="{FF2B5EF4-FFF2-40B4-BE49-F238E27FC236}">
                  <a16:creationId xmlns:a16="http://schemas.microsoft.com/office/drawing/2014/main" id="{1412CF01-BDC2-4D00-9577-1C5D47869D7D}"/>
                </a:ext>
              </a:extLst>
            </p:cNvPr>
            <p:cNvSpPr txBox="1"/>
            <p:nvPr/>
          </p:nvSpPr>
          <p:spPr>
            <a:xfrm>
              <a:off x="4484373" y="461869"/>
              <a:ext cx="3045044" cy="17826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Fingerprint</a:t>
              </a:r>
            </a:p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Localization</a:t>
              </a: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C8707CF-EFCA-4020-88DE-37804A737B54}"/>
              </a:ext>
            </a:extLst>
          </p:cNvPr>
          <p:cNvSpPr/>
          <p:nvPr/>
        </p:nvSpPr>
        <p:spPr>
          <a:xfrm>
            <a:off x="2883073" y="4128906"/>
            <a:ext cx="8677203" cy="1815882"/>
          </a:xfrm>
          <a:prstGeom prst="rect">
            <a:avLst/>
          </a:prstGeom>
        </p:spPr>
        <p:txBody>
          <a:bodyPr wrap="square" lIns="90000" rIns="5400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Model-base method analyzes signals that are complex parameters and based on them, perform localization.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This method analyzes a signal that combines the time the signal reaches, the strength of the signal, and so on in many ways to derive a general result.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This way is hard to implement. Because constructing model and analyzing signal is too complex.</a:t>
            </a:r>
          </a:p>
          <a:p>
            <a:pPr algn="just"/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682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2544" y="949408"/>
            <a:ext cx="1061257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Multiverse trajectory trace</a:t>
            </a:r>
            <a:endParaRPr lang="ko-KR" altLang="en-US" sz="225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2841" y="1813710"/>
            <a:ext cx="11057436" cy="584775"/>
          </a:xfrm>
          <a:prstGeom prst="rect">
            <a:avLst/>
          </a:prstGeom>
        </p:spPr>
        <p:txBody>
          <a:bodyPr wrap="square" lIns="90000" rIns="5400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In previous work, it choose ‘server-base localization’ and ‘fingerprint localization’. Also, it implement new idea concept which is ‘Multiverse trajectory trace’.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1" y="141277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1" y="6297930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2"/>
            <a:ext cx="820708" cy="14108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7" y="-1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5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0242" y="6434783"/>
            <a:ext cx="1111156" cy="117465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6067029" y="3387725"/>
          <a:ext cx="57150" cy="8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67029" y="3387725"/>
                        <a:ext cx="57150" cy="8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559991" y="1467049"/>
            <a:ext cx="19778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Introduction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872A3B8-A5D4-4518-8071-04D094965668}"/>
              </a:ext>
            </a:extLst>
          </p:cNvPr>
          <p:cNvGrpSpPr/>
          <p:nvPr/>
        </p:nvGrpSpPr>
        <p:grpSpPr>
          <a:xfrm>
            <a:off x="1078844" y="3923698"/>
            <a:ext cx="2100832" cy="1269492"/>
            <a:chOff x="4428912" y="406408"/>
            <a:chExt cx="3155966" cy="189358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DD147065-CAD0-4C72-BAC0-E9B1AA50A1D4}"/>
                </a:ext>
              </a:extLst>
            </p:cNvPr>
            <p:cNvSpPr/>
            <p:nvPr/>
          </p:nvSpPr>
          <p:spPr>
            <a:xfrm>
              <a:off x="4428912" y="406408"/>
              <a:ext cx="3155966" cy="1893580"/>
            </a:xfrm>
            <a:prstGeom prst="roundRect">
              <a:avLst>
                <a:gd name="adj" fmla="val 10000"/>
              </a:avLst>
            </a:prstGeom>
            <a:solidFill>
              <a:srgbClr val="00285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사각형: 둥근 모서리 4">
              <a:extLst>
                <a:ext uri="{FF2B5EF4-FFF2-40B4-BE49-F238E27FC236}">
                  <a16:creationId xmlns:a16="http://schemas.microsoft.com/office/drawing/2014/main" id="{174AB5C7-B6A3-480E-9F34-7FD37449F9F0}"/>
                </a:ext>
              </a:extLst>
            </p:cNvPr>
            <p:cNvSpPr txBox="1"/>
            <p:nvPr/>
          </p:nvSpPr>
          <p:spPr>
            <a:xfrm>
              <a:off x="4484373" y="461869"/>
              <a:ext cx="3045044" cy="17826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50" dirty="0"/>
                <a:t>Server-base</a:t>
              </a:r>
            </a:p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50" dirty="0"/>
                <a:t>Localization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75D4E32-A93E-40BB-A65B-D0ABE56229FF}"/>
              </a:ext>
            </a:extLst>
          </p:cNvPr>
          <p:cNvGrpSpPr/>
          <p:nvPr/>
        </p:nvGrpSpPr>
        <p:grpSpPr>
          <a:xfrm>
            <a:off x="3861700" y="3951429"/>
            <a:ext cx="1997131" cy="1269476"/>
            <a:chOff x="4428912" y="406408"/>
            <a:chExt cx="3155966" cy="1893580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4E09F9D8-D5A0-4A84-9869-3A0A0409B97B}"/>
                </a:ext>
              </a:extLst>
            </p:cNvPr>
            <p:cNvSpPr/>
            <p:nvPr/>
          </p:nvSpPr>
          <p:spPr>
            <a:xfrm>
              <a:off x="4428912" y="406408"/>
              <a:ext cx="3155966" cy="1893580"/>
            </a:xfrm>
            <a:prstGeom prst="roundRect">
              <a:avLst>
                <a:gd name="adj" fmla="val 10000"/>
              </a:avLst>
            </a:prstGeom>
            <a:solidFill>
              <a:srgbClr val="00285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사각형: 둥근 모서리 4">
              <a:extLst>
                <a:ext uri="{FF2B5EF4-FFF2-40B4-BE49-F238E27FC236}">
                  <a16:creationId xmlns:a16="http://schemas.microsoft.com/office/drawing/2014/main" id="{607D1EA4-CE21-41E1-AAF2-809D6C04AF6D}"/>
                </a:ext>
              </a:extLst>
            </p:cNvPr>
            <p:cNvSpPr txBox="1"/>
            <p:nvPr/>
          </p:nvSpPr>
          <p:spPr>
            <a:xfrm>
              <a:off x="4484373" y="461869"/>
              <a:ext cx="3045044" cy="17826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dirty="0"/>
                <a:t>Fingerprint</a:t>
              </a:r>
            </a:p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dirty="0"/>
                <a:t>Localization</a:t>
              </a:r>
            </a:p>
          </p:txBody>
        </p:sp>
      </p:grpSp>
      <p:pic>
        <p:nvPicPr>
          <p:cNvPr id="22" name="Picture 5">
            <a:extLst>
              <a:ext uri="{FF2B5EF4-FFF2-40B4-BE49-F238E27FC236}">
                <a16:creationId xmlns:a16="http://schemas.microsoft.com/office/drawing/2014/main" id="{526307F5-F6E1-4D74-A1FF-18693A25F84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1" t="2218" r="7605" b="14325"/>
          <a:stretch/>
        </p:blipFill>
        <p:spPr>
          <a:xfrm>
            <a:off x="6396450" y="3530703"/>
            <a:ext cx="5163827" cy="212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1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2544" y="949408"/>
            <a:ext cx="1061257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Multiverse trajectory trace</a:t>
            </a:r>
            <a:endParaRPr lang="ko-KR" altLang="en-US" sz="225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2841" y="1813710"/>
            <a:ext cx="11057436" cy="584775"/>
          </a:xfrm>
          <a:prstGeom prst="rect">
            <a:avLst/>
          </a:prstGeom>
        </p:spPr>
        <p:txBody>
          <a:bodyPr wrap="square" lIns="90000" rIns="5400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The work adopt human walking pattern by trajectory trace. Which is connecting all points of probable location to the true location. And discard impossible trajectory.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1" y="141277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1" y="6297930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2"/>
            <a:ext cx="820708" cy="14108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7" y="-1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5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0242" y="6434783"/>
            <a:ext cx="1111156" cy="117465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6067029" y="3387725"/>
          <a:ext cx="57150" cy="8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67029" y="3387725"/>
                        <a:ext cx="57150" cy="8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559991" y="1467049"/>
            <a:ext cx="19778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Introduction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22" name="Picture 5">
            <a:extLst>
              <a:ext uri="{FF2B5EF4-FFF2-40B4-BE49-F238E27FC236}">
                <a16:creationId xmlns:a16="http://schemas.microsoft.com/office/drawing/2014/main" id="{526307F5-F6E1-4D74-A1FF-18693A25F84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1" t="2218" r="7605" b="14325"/>
          <a:stretch/>
        </p:blipFill>
        <p:spPr>
          <a:xfrm>
            <a:off x="2966641" y="2581389"/>
            <a:ext cx="6200775" cy="25564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ABA64C-299F-4592-BCFE-B87D66FDB0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391" y="5237628"/>
            <a:ext cx="5736336" cy="96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1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2544" y="949408"/>
            <a:ext cx="1061257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Limitation</a:t>
            </a:r>
            <a:endParaRPr lang="ko-KR" altLang="en-US" sz="225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2841" y="1813710"/>
            <a:ext cx="11057436" cy="2062103"/>
          </a:xfrm>
          <a:prstGeom prst="rect">
            <a:avLst/>
          </a:prstGeom>
        </p:spPr>
        <p:txBody>
          <a:bodyPr wrap="square" lIns="90000" rIns="5400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The Multiverse is attractive approach which makes more accuracy then old works.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But, it has limitation which assume that human’s walking speed is consistent with all trajectory path.</a:t>
            </a:r>
          </a:p>
          <a:p>
            <a:pPr algn="just"/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In real world, human can stop at some point and walking again.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So, I try to improve this Multiverse algorithm with 0 speed.</a:t>
            </a:r>
          </a:p>
          <a:p>
            <a:pPr algn="just"/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1" y="141277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1" y="6297930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2"/>
            <a:ext cx="820708" cy="14108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7" y="-1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5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0242" y="6434783"/>
            <a:ext cx="1111156" cy="117465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6067029" y="3387725"/>
          <a:ext cx="57150" cy="8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67029" y="3387725"/>
                        <a:ext cx="57150" cy="8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559991" y="1467049"/>
            <a:ext cx="19778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Introduction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D08DEB5F-E8BD-4B5A-9DAE-3AEF6B0545C3}"/>
              </a:ext>
            </a:extLst>
          </p:cNvPr>
          <p:cNvSpPr/>
          <p:nvPr/>
        </p:nvSpPr>
        <p:spPr>
          <a:xfrm>
            <a:off x="1283691" y="5869625"/>
            <a:ext cx="102765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van </a:t>
            </a:r>
            <a:r>
              <a:rPr lang="en-US" sz="1000" dirty="0" err="1"/>
              <a:t>Dorp</a:t>
            </a:r>
            <a:r>
              <a:rPr lang="en-US" sz="1000" dirty="0"/>
              <a:t>, </a:t>
            </a:r>
            <a:r>
              <a:rPr lang="en-US" sz="1000" dirty="0" err="1"/>
              <a:t>Ph</a:t>
            </a:r>
            <a:r>
              <a:rPr lang="en-US" sz="1000" dirty="0"/>
              <a:t>, and F. C. A. </a:t>
            </a:r>
            <a:r>
              <a:rPr lang="en-US" sz="1000" dirty="0" err="1"/>
              <a:t>Groen</a:t>
            </a:r>
            <a:r>
              <a:rPr lang="en-US" sz="1000" dirty="0"/>
              <a:t>., "Human walking estimation with radar." IEE Proceedings-Radar, Sonar and Navigation, 150.5, pp. 356-365., 2003.</a:t>
            </a:r>
          </a:p>
        </p:txBody>
      </p:sp>
      <p:pic>
        <p:nvPicPr>
          <p:cNvPr id="20" name="Picture 8" descr="Screen Shot 2018-12-30 at 8.35.31 PM.png">
            <a:extLst>
              <a:ext uri="{FF2B5EF4-FFF2-40B4-BE49-F238E27FC236}">
                <a16:creationId xmlns:a16="http://schemas.microsoft.com/office/drawing/2014/main" id="{6B8392A3-A1D9-4D8B-A6FE-7ECED21935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136" y="3137355"/>
            <a:ext cx="2100682" cy="271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10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2544" y="949408"/>
            <a:ext cx="1061257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System Overview</a:t>
            </a:r>
            <a:endParaRPr lang="ko-KR" altLang="en-US" sz="225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1" y="141277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1" y="6297930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2"/>
            <a:ext cx="820708" cy="14108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7" y="-1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5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0242" y="6434783"/>
            <a:ext cx="1111156" cy="117465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6067029" y="3387725"/>
          <a:ext cx="57150" cy="8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67029" y="3387725"/>
                        <a:ext cx="57150" cy="8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559991" y="1467049"/>
            <a:ext cx="19778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Introduction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76FE40-9286-4EB3-A02D-2DB1AF9E9ABF}"/>
              </a:ext>
            </a:extLst>
          </p:cNvPr>
          <p:cNvSpPr/>
          <p:nvPr/>
        </p:nvSpPr>
        <p:spPr>
          <a:xfrm>
            <a:off x="719327" y="2113090"/>
            <a:ext cx="2537539" cy="779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RSSI DATA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AP_name</a:t>
            </a:r>
            <a:r>
              <a:rPr lang="en-US" altLang="ko-KR" dirty="0">
                <a:solidFill>
                  <a:schemeClr val="tx1"/>
                </a:solidFill>
              </a:rPr>
              <a:t>, RSSI value)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3106</TotalTime>
  <Words>1370</Words>
  <Application>Microsoft Office PowerPoint</Application>
  <PresentationFormat>와이드스크린</PresentationFormat>
  <Paragraphs>313</Paragraphs>
  <Slides>27</Slides>
  <Notes>25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나눔고딕</vt:lpstr>
      <vt:lpstr>맑은 고딕</vt:lpstr>
      <vt:lpstr>Arial</vt:lpstr>
      <vt:lpstr>Office 테마</vt:lpstr>
      <vt:lpstr>Equation</vt:lpstr>
      <vt:lpstr>Infra WIFI Indoor localization: Multiverse with 0 speed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Multiverse: Mobility pattern understanding  improves localization accuracy with 0 speed</dc:title>
  <dc:creator>(학생) 신선우 (전기전자컴퓨터공학부)</dc:creator>
  <cp:lastModifiedBy>(학생) 신선우 (전기전자컴퓨터공학부)</cp:lastModifiedBy>
  <cp:revision>43</cp:revision>
  <dcterms:created xsi:type="dcterms:W3CDTF">2019-12-02T04:07:36Z</dcterms:created>
  <dcterms:modified xsi:type="dcterms:W3CDTF">2020-05-27T17:32:06Z</dcterms:modified>
</cp:coreProperties>
</file>