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f5a62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f5a62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f5a62c5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f5a62c5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f5a62c5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f5a62c5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f5a62c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ef5a62c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f5a62c5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f5a62c5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f5a62c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f5a62c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f5a62c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f5a62c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ef5a62c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ef5a62c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f5a62c5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f5a62c5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f5a62c5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f5a62c5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ef5a62c59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ef5a62c59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f5a62c5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f5a62c5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ef5a62c5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ef5a62c5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ef5a62c5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ef5a62c5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ef5a62c5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ef5a62c5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ef5a62c5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ef5a62c5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ef5a62c59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ef5a62c5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ef5a62c59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ef5a62c59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ef5a62c59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ef5a62c5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ef5a62c59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ef5a62c5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ef5a62c59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ef5a62c59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ef5a62c59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ef5a62c59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f5a62c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f5a62c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ef5a62c59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ef5a62c59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ef5a62c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ef5a62c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f5a62c5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f5a62c5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f5a62c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ef5a62c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ef5a62c5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ef5a62c5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f5a62c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f5a62c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f5a62c5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f5a62c5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f5a62c5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f5a62c5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Relationship Id="rId4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rouplens.org/datasets/movielens/100k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umanthrb.com/ml/recommendation-techniques/" TargetMode="External"/><Relationship Id="rId4" Type="http://schemas.openxmlformats.org/officeDocument/2006/relationships/hyperlink" Target="https://arxiv.org/abs/1708.050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738"/>
            <a:ext cx="9144000" cy="486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/>
          </a:p>
        </p:txBody>
      </p:sp>
      <p:cxnSp>
        <p:nvCxnSpPr>
          <p:cNvPr id="124" name="Google Shape;124;p22"/>
          <p:cNvCxnSpPr/>
          <p:nvPr/>
        </p:nvCxnSpPr>
        <p:spPr>
          <a:xfrm flipH="1" rot="10800000">
            <a:off x="2571750" y="560725"/>
            <a:ext cx="6336600" cy="44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432375" y="866450"/>
            <a:ext cx="83280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Item-item based collaborative filtering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50" y="1208775"/>
            <a:ext cx="5443175" cy="3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/>
          </a:p>
        </p:txBody>
      </p:sp>
      <p:cxnSp>
        <p:nvCxnSpPr>
          <p:cNvPr id="132" name="Google Shape;132;p23"/>
          <p:cNvCxnSpPr/>
          <p:nvPr/>
        </p:nvCxnSpPr>
        <p:spPr>
          <a:xfrm flipH="1" rot="10800000">
            <a:off x="2571750" y="560725"/>
            <a:ext cx="6336600" cy="44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432375" y="866450"/>
            <a:ext cx="83280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-item based collaborative filtering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38" y="1306475"/>
            <a:ext cx="5150125" cy="351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1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Deep Learning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94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implement the Neural Collaborative Filtering (NCF) which is a fusion of: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GMF (Generalised Matrix Factorization)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 (Multi Layer Perceptron)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compare the three methods NCF, MLP and GMF and tune the hyperparameters.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focuses on implicit feedback which indirectly reflects user preference through behaviours such as click or videos watched.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explores the central theme of how to utilise deep neural networks to model noisy implicit feedback signals.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 flipH="1" rot="10800000">
            <a:off x="2723025" y="560850"/>
            <a:ext cx="61854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893950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a neural network architecture to model the latent feature of users and items and create a general framework NCF for collaborative filtering based on DNN.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show that Neural Collaborative Filtering performs better than GMF and MLP 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pretrained models and the pretrained user embedding and item embedding, the prediction increases.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two different metrics to measure the performance of the model: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 Ratio: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if the test item is present in the top K predicted items.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NDCG: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 of ranking quality.Mathematically, defined as log(2)/log(2+i), where i is the rank of the item in topK predictions.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 flipH="1" rot="10800000">
            <a:off x="2646900" y="629625"/>
            <a:ext cx="61854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Preliminaries</a:t>
            </a:r>
            <a:endParaRPr b="1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8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, M be the number of user and N be the number of items (movies). Based on the paper, the user item interaction matrix, from user’s implicit feedback is defined as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Here a value of 1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for for           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indicates there is an interaction between user and item; however it does not mean u likes i 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recommendation problem with implicit feedback is formulated as the problem of estimating the scores of observed entries in Y, which are used for ranking the items.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Where          - predicted score of the interaction,   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    - the model parameters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where yˆ</a:t>
            </a:r>
            <a:r>
              <a:rPr lang="en" sz="600">
                <a:solidFill>
                  <a:schemeClr val="dk1"/>
                </a:solidFill>
              </a:rPr>
              <a:t>ui </a:t>
            </a:r>
            <a:r>
              <a:rPr lang="en" sz="900">
                <a:solidFill>
                  <a:schemeClr val="dk1"/>
                </a:solidFill>
              </a:rPr>
              <a:t>denote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75" y="1869050"/>
            <a:ext cx="4903651" cy="5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200" y="2510413"/>
            <a:ext cx="407275" cy="2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638" y="3765900"/>
            <a:ext cx="146273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075" y="4134000"/>
            <a:ext cx="33331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813" y="4403825"/>
            <a:ext cx="239844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 flipH="1" rot="10800000">
            <a:off x="2646900" y="629625"/>
            <a:ext cx="61854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Generalized Matrix Factorization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User and item are encoded as one -hot vector representation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mapping function of the first neural layer is defined as: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here,       =              (latent user vector) and      =            is the latent item vector.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Finally, the vector is projected to predict the score: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50" y="1958500"/>
            <a:ext cx="1545700" cy="3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000" y="2436838"/>
            <a:ext cx="32379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325" y="2499025"/>
            <a:ext cx="2848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9425" y="2436838"/>
            <a:ext cx="58225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6900" y="2499025"/>
            <a:ext cx="5273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6000" y="3466850"/>
            <a:ext cx="2872825" cy="53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 flipH="1" rot="10800000">
            <a:off x="5322275" y="629625"/>
            <a:ext cx="35100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27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Multi-Layer Perceptron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5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Hidden layers on the concatenated vector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provide flexibility and non-linearity to learn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interaction function between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Mathematically,</a:t>
            </a:r>
            <a:endParaRPr b="1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575" y="632628"/>
            <a:ext cx="3796775" cy="40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250" y="2626775"/>
            <a:ext cx="3190825" cy="207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050" y="1874988"/>
            <a:ext cx="1019339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8"/>
          <p:cNvCxnSpPr/>
          <p:nvPr/>
        </p:nvCxnSpPr>
        <p:spPr>
          <a:xfrm flipH="1" rot="10800000">
            <a:off x="3905750" y="629625"/>
            <a:ext cx="49266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NCF (Fusion of GMF and MLP)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Both MLP and GMF share different embeddings and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combine the two models by concatenating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last layer.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formulation is as follows: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00" y="605100"/>
            <a:ext cx="3632050" cy="4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00" y="2571750"/>
            <a:ext cx="4587900" cy="15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9"/>
          <p:cNvCxnSpPr/>
          <p:nvPr/>
        </p:nvCxnSpPr>
        <p:spPr>
          <a:xfrm flipH="1" rot="10800000">
            <a:off x="4827200" y="629525"/>
            <a:ext cx="4005000" cy="30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Training Procedure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97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select the training as (u,i) pair. For every (u,i) interaction pair, we randomly select 4 negative sampling for the user u (movies that the user has not interacted).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Optimized using Binary Cross Entropy Loss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For test data, we use leave-one-out evaluation method: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➢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For each user, we held out the latest interaction as the test set and utilized the remaining data for training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➢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rank the test set among the randomly sampled 100 items that are not interacted by the user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➢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performance of a ranked list is measured by Hit Ratio and NDCG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Optimized using Binary Cross Entropy Loss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 have used two different architecture for MLP and NCF to evaluate the performance.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 flipH="1" rot="10800000">
            <a:off x="3355650" y="629625"/>
            <a:ext cx="5476800" cy="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have used two architecture combinations [16,64,32,16,8] and [16,32,16,8] to assess the performance of the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have also used different regularization coefficient , in addition to the architecture to assess the performance of the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Training Procedure Contd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>
            <a:off x="4235825" y="605125"/>
            <a:ext cx="4596600" cy="24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/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2296700" y="560675"/>
            <a:ext cx="6535500" cy="58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432375" y="866450"/>
            <a:ext cx="83280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 models provide personalized recommendations based on user’s profile and interest.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not only help the user find the best item/movie but also bring potential profits to online service providers like Netflix, Amazon, YouTube.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in variety of applications like movies, songs, research articles, books, etc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Challenging for the users to select which movies to watch given millions of movies.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systems minimizes the options based on the user’s profile and interest thereby reducing the need for the user to scroll a bunch of website pages.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traditional as well as Deep Learning architectures for efficiently finding the best-matched movies to watch.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1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Experimental Results GMF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experimented with two different embedding size for GMF: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Based on the graphs above, the evaluation metrics are higher for GMF with embedding size 8.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00" y="1586400"/>
            <a:ext cx="2433700" cy="2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875" y="1621375"/>
            <a:ext cx="2433700" cy="241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100" y="1621375"/>
            <a:ext cx="2433700" cy="2448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2"/>
          <p:cNvCxnSpPr/>
          <p:nvPr/>
        </p:nvCxnSpPr>
        <p:spPr>
          <a:xfrm>
            <a:off x="4442100" y="660150"/>
            <a:ext cx="4390200" cy="38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MLP- Trained from Scratch-Architecture 1[16,32,16,8]: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Architecture 1 works well with regularisation coefficient 0.0001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50" y="1827747"/>
            <a:ext cx="2437725" cy="24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250" y="1827750"/>
            <a:ext cx="2437725" cy="241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800" y="1827750"/>
            <a:ext cx="2488530" cy="2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MLP-Trained From Scratch-Arc-2 [16,64,32,16,8]: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 can see that the algorithms works better for 0.0001 regularisation coefficient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25" y="1809963"/>
            <a:ext cx="2499500" cy="24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300" y="1835238"/>
            <a:ext cx="2448506" cy="24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6575" y="1835250"/>
            <a:ext cx="2499500" cy="242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MLP- Pretrained from GMF embedding- Architecture 1</a:t>
            </a:r>
            <a:endParaRPr b="1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below graph, we can see the following architecture works well for 0.0001 regularisation coefficient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2049522"/>
            <a:ext cx="2485050" cy="24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225" y="2021288"/>
            <a:ext cx="2542060" cy="2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050" y="2049525"/>
            <a:ext cx="2636727" cy="24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MLP- Pretrained from GMF embedding- Architecture 2</a:t>
            </a:r>
            <a:endParaRPr b="1"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Based on the below graph, we can see the following architecture works well for 0.0001 regularisation coefficient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75" y="2154824"/>
            <a:ext cx="2579950" cy="25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676" y="2154824"/>
            <a:ext cx="2579950" cy="255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675" y="2154825"/>
            <a:ext cx="2579950" cy="254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Comparison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 trained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-MLP vs MLP- from scratch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have compared the pre trained-MLP for both the architecture 1 and 2 with regularisation coefficient 0.0001.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1936925"/>
            <a:ext cx="3383150" cy="27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75" y="1936913"/>
            <a:ext cx="3383150" cy="274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Contd.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pre training boosts the performance of the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50" y="1077800"/>
            <a:ext cx="3378625" cy="30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75" y="1094625"/>
            <a:ext cx="3378625" cy="29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NCF from Scratch-Architecture 1</a:t>
            </a:r>
            <a:endParaRPr b="1"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see the performance is better for 0.0001 regularisation coefficient.</a:t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5" y="1782798"/>
            <a:ext cx="2644650" cy="2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725" y="1809538"/>
            <a:ext cx="2644650" cy="2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125" y="1809544"/>
            <a:ext cx="2644650" cy="256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18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NCF from Scratch-Architecture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817825"/>
            <a:ext cx="85206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observe that the performance is better for 0.0001 regularisation coefficient.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" y="1802898"/>
            <a:ext cx="2683750" cy="2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125" y="1802902"/>
            <a:ext cx="2683750" cy="265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650" y="1859375"/>
            <a:ext cx="2463150" cy="2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16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NCF pre trained using GMF and MLP for Arch-1 &amp;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1825"/>
            <a:ext cx="2372800" cy="19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350" y="741825"/>
            <a:ext cx="2372800" cy="19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2698825"/>
            <a:ext cx="2372800" cy="2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1350" y="2698850"/>
            <a:ext cx="2372800" cy="20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/>
        </p:nvSpPr>
        <p:spPr>
          <a:xfrm>
            <a:off x="5074150" y="962625"/>
            <a:ext cx="34938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observe that the both the architecture work well for regularisation coefficient 0.0001.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also can see that both the metrics NDCG and HitRatio are quite stable from the start of the iteration due to pretraining.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50100" y="962675"/>
            <a:ext cx="82821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have used MovieLens Datasets by GroupLens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This dataset consists of: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100,000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ratings (1-5) from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943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users on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1682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movies.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Each user has rated atleast 20 movies.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There are two files which consist of features like: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u.data -&gt; user_id, movie_id, ratings, timestamp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u.item -&gt; movie_id, title, release_date, genre, imdb_url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						     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Source Link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400" u="sng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https://grouplens.org/datasets/movielens/100k/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Dataset and Features</a:t>
            </a:r>
            <a:endParaRPr sz="2400"/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3231875" y="560775"/>
            <a:ext cx="5600400" cy="30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2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Comparison of NCF vs GMF vs MLP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0" y="906525"/>
            <a:ext cx="2321550" cy="19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25" y="869825"/>
            <a:ext cx="2447975" cy="20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88" y="2914950"/>
            <a:ext cx="2226075" cy="2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5125" y="2914950"/>
            <a:ext cx="2321551" cy="20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5336025" y="1034600"/>
            <a:ext cx="32901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observe that NCF works well for both the architecture better than MLP and GMF.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also observe that MLP works better than GMF due to the non-linear linearity and flexibility that MLP provides.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http://sumanthrb.com/ml/recommendation-techniques/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https://arxiv.org/abs/1708.05031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https://www.ijcai.org/Proceedings/2018/0308.pdf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50" y="1131888"/>
            <a:ext cx="5105400" cy="345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 rot="10800000">
            <a:off x="4263150" y="620575"/>
            <a:ext cx="4569000" cy="2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302550" y="276175"/>
            <a:ext cx="3960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	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52475"/>
            <a:ext cx="337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are the ratings distributed?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average rating is 3.9.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Majority of the users give ratings of 3 and 4.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Users usually tend to give higher ratings</a:t>
            </a:r>
            <a:r>
              <a:rPr lang="en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7"/>
          <p:cNvCxnSpPr/>
          <p:nvPr/>
        </p:nvCxnSpPr>
        <p:spPr>
          <a:xfrm flipH="1" rot="10800000">
            <a:off x="4263150" y="620575"/>
            <a:ext cx="4569000" cy="2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/>
        </p:nvSpPr>
        <p:spPr>
          <a:xfrm>
            <a:off x="302550" y="276175"/>
            <a:ext cx="3960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	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75" y="1112302"/>
            <a:ext cx="8298275" cy="33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8"/>
          <p:cNvCxnSpPr/>
          <p:nvPr/>
        </p:nvCxnSpPr>
        <p:spPr>
          <a:xfrm flipH="1" rot="10800000">
            <a:off x="4263150" y="620575"/>
            <a:ext cx="4569000" cy="2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/>
        </p:nvSpPr>
        <p:spPr>
          <a:xfrm>
            <a:off x="302550" y="276175"/>
            <a:ext cx="3960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	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5" y="798775"/>
            <a:ext cx="4651399" cy="4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013575" y="1245150"/>
            <a:ext cx="34305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plot shows that as the rating increases, the number of ratings of that movie also increases.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addition to it, the figure clearly depicts the movies which have been rated by very few people by isolated dots (ends of the x-axis).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2571750" y="560725"/>
            <a:ext cx="6336600" cy="44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/>
        </p:nvSpPr>
        <p:spPr>
          <a:xfrm>
            <a:off x="432375" y="866450"/>
            <a:ext cx="83280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 (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Method)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new movies based on similarity 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features like Genre.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term-frequency/inverse-document-frequency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(tf-idf) weighting technique.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 is used to find similar movies by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omputing dot product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non-zero vectors.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Cold-Start problem is resolved.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650" y="959750"/>
            <a:ext cx="2901725" cy="34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850" y="2392999"/>
            <a:ext cx="3363524" cy="1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Results </a:t>
            </a:r>
            <a:endParaRPr sz="2800"/>
          </a:p>
        </p:txBody>
      </p:sp>
      <p:cxnSp>
        <p:nvCxnSpPr>
          <p:cNvPr id="107" name="Google Shape;107;p20"/>
          <p:cNvCxnSpPr/>
          <p:nvPr/>
        </p:nvCxnSpPr>
        <p:spPr>
          <a:xfrm flipH="1" rot="10800000">
            <a:off x="1650325" y="560775"/>
            <a:ext cx="7257900" cy="30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00" y="963850"/>
            <a:ext cx="6766326" cy="10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475" y="2347050"/>
            <a:ext cx="4832025" cy="25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32625" y="2021650"/>
            <a:ext cx="1691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/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2571750" y="560725"/>
            <a:ext cx="6336600" cy="44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/>
        </p:nvSpPr>
        <p:spPr>
          <a:xfrm>
            <a:off x="432375" y="866450"/>
            <a:ext cx="83280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Collaborative-based filtering (Deep Learning)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similar users to the concerned user 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recommends new movies similar users liked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rated.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the underlying structure of users’ preference.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methods in collaborative filtering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Item-Item filtering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User-item filtering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425" y="866450"/>
            <a:ext cx="2671675" cy="3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