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7" r:id="rId5"/>
    <p:sldId id="269" r:id="rId6"/>
    <p:sldId id="270" r:id="rId7"/>
    <p:sldId id="262" r:id="rId8"/>
    <p:sldId id="266" r:id="rId9"/>
    <p:sldId id="265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97632-48C7-466D-B47D-84048A47C211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551DE-D10D-4F5A-9D12-A050399B6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039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551DE-D10D-4F5A-9D12-A050399B6E6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41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16E7-9526-47C9-8AC3-D5554A68F63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066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551DE-D10D-4F5A-9D12-A050399B6E6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201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551DE-D10D-4F5A-9D12-A050399B6E6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54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551DE-D10D-4F5A-9D12-A050399B6E6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23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27CA7-D788-6CF9-F132-B96AE7C06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D28AAC-BE85-5151-E053-E1E36B355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444B85-4423-4191-4C0E-0E6D91C3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31D15D-5C1F-E7F0-69EE-A3752244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36E837-55F0-6125-3A0E-2BB078D1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31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D5DCD-B8E7-769A-4887-72AAE96A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3A5DF9-EB4D-EE45-F3A0-80BEE4D40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1B0664-156D-A890-C0FF-B7AF185E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3E44EE-3BD3-A4A1-8582-12444C2C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768AB0-A787-A773-C2B4-CD861182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48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DAC6CD-6120-180C-9A80-8FF732A66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F89E15-5495-99B5-531F-36659668E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651840-34DB-FBF6-33B7-1280C943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738D63-7680-5DEE-A744-298C4287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5C329-3E55-00ED-8F88-FF924560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947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8F6E5-9A52-4A4E-8A4C-EC81AB99B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5D4DD9-1302-4857-94DF-37DBE7BC0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195F45-D3DA-45DF-B273-46419F2D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3F580A-1859-491C-B149-5F7A03AE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13D948-CE73-4CED-9C0C-7820D243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828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317BC-04A7-4356-9569-E0193EE2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A36AE-1FE3-4EDC-856B-32A77738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51DF69-7321-46AE-B5CC-5436B06C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429F91-F94A-4FCF-96F8-C243E307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070ADB-8F67-4D1E-8BC1-C36FA3E6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6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155BA-FA1B-44EB-8760-BE577AA1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506BD3-060A-4ED6-B707-12E998A7F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A015F1-3CF5-4825-8A1C-D126124F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16DF78-C439-479A-BB38-6E81BBFD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D5FB75-BA09-4960-8613-AA379823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373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CBCD7-3A0D-4CB7-9067-8CA0C250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AEB6B9-75AA-4006-A808-D9334E403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8FBDB4-D1EB-4868-98E5-0775B8BD9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49A4E7-49D2-4270-A939-12FEC6F5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110E34-AC77-46CC-BD45-D0B16E43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071E81-22DC-4227-B958-5365A442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25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8A748-6C7F-44FA-97FB-778916F6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78B18D-134C-4986-823E-9D19E26E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AA3684-AFE9-4D82-BEB7-7D6546A3D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2FEFFA-92E2-46FC-B310-C80AF56EF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C950FD7-A04D-4E19-9E22-7EE2C2221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9C0DA72-34CF-42F7-932B-E6847627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FB88292-5A82-4043-8C78-4C2BAFE9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8151507-A8B6-49C2-8F48-60E8252F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24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0A4F5C-C608-42A7-99C8-44E7DC6B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CF6DE11-D9F8-48C3-BAEA-7A685329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22C0F4-AB20-491F-8912-DD3D6A83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497911-FB18-4B1A-A40E-95024AE3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565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FFC81B-B516-4CFE-918B-12D5FC04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8E4BE33-2AE8-4D03-95E0-0B275028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4A0431-5802-4131-8766-A7A2DBC3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083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E81A3-121B-4287-BE36-3A7973B9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C52EF-465F-4CF6-A5D3-3E025B29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E51AF3-6447-434D-9ECD-868151390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C5877D-34C8-4323-AFCA-82EFA16A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60294B-413F-4C70-B0EB-74CAEEE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EEA024-2453-4EBF-AC8F-83B948C8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74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AC777-4FA0-49DE-C00E-F69C0B4F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701EB-3144-137C-1F2F-06A72E945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E972D6-38A4-5388-CC11-80E211B9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9942C4-354C-1D13-196D-2415A900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1FF843-9B93-911C-1F2A-0CCE47E5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024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64F2A9-367C-46DF-B0EE-51D6889F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2A46888-C61F-4E31-8FB0-445E50898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60B13A-5776-4BA8-A43C-F2F0C2C27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72702E-5AE8-4C1F-BC60-7D8D0C35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F0951D-C1BA-4F67-ABD6-F213E2F7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2F6051-25E7-49E7-BADF-0C05541C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846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33834-4BA0-40BF-A404-DB390A9A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411504-4399-4A79-B25F-D1C6C25C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BEF740-C425-44BA-AA2A-1FC13248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504196-DD86-43DF-B6ED-CC3B8CD2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0EBFCD-AAEB-463E-B38B-A646432C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259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539F863-61C5-40C1-A491-4110306AD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2B6122-DAB2-41CB-82C8-032BD13C5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15377B-2F39-4497-BC66-1C899A37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7CF47B-F8C8-4B96-90C0-3270E603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49EC07-7C4D-4B20-B1CB-E6DE3320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47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955B9-9349-A792-4055-4E11E197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4776C1-4F24-5161-B549-DC8C56FB4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BE9C9A-CAD6-A0DB-B566-FF5A01BE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E972A0-BCF2-BAE4-939A-92BDAB89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D0CFC9-0D28-F132-84B9-E4C2AD0E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8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FDB85-D5A7-4356-E433-C68B1575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083006-A41F-8687-F1EA-77467769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2CAF44-A682-8AB1-DF9E-FF62DFF36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8FEA28-E823-56A0-E441-48411C5D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29A87F-3C76-58EE-EF39-38353F0B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CA4709-8D5A-8FDE-547D-F6E02DA8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91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41EC4-C493-344D-156E-A942246E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6867BF-1EBA-4EAA-CCF9-0345EAF5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3FFBF3-A368-2EE8-F5E8-CB5886561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E1C157-131D-7773-9855-97068B4B5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84C08A-67B6-EC4C-8A66-21591B97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C6AE154-7547-8E2B-9AAD-CCA8B462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4A43D3-770F-F8FA-E5A2-41ACB165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963ECF-1C36-99D5-3513-285CBC54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56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D6DEF-D2ED-9123-8A33-3BA1C3B3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9EB06B-32ED-C2E3-A827-AFC5DEB8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C47C01-14EB-3D65-7D30-60649E49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4218EC-B975-0808-3B70-5ECD87CC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40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09D6F2-C7D5-D033-C084-D0E8775F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FF72F99-D8F6-8E6F-17C0-4DF45D81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A75A57-9227-AC7A-D218-F48865CE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48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8D382-0574-B247-5335-D193793B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E829BA-6752-6800-4145-0A23BC542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0AB80F-C19C-0160-8843-2AC0B64DD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1B1F90-8BBF-243C-2330-4BE47168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931FE9-F257-B800-9191-00905813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2C17A4-5176-EAFA-78BF-08F27389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62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095C2-6299-C3AA-6BD9-87B463CF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28F905-DC3F-B18E-EFFB-06EDBA9D9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919A5F-C8DC-4FAF-1B33-EC4C7B486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EB1E4F-C4FE-42F2-55F5-DE3B1279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5C6826-1418-F1D8-828B-AFAEF285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AD107F-23B3-723A-D028-F44EC772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98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6A4C87-6680-E4FB-11D6-DDF7FA7D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B0A349-4AB2-CDC7-1ED6-436F0A38A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9CA83-F2DC-FD2F-8E69-D66905AD0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20D2A2-A5B4-83FC-60AC-CA6A20F04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886FC7-DB7C-E44E-8913-E829C9800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5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7AE8978-AC4B-4BC9-A87B-566CEE97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812428-1DAB-4661-93A3-D19B103EF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6D41A6-6748-4667-B6AA-40963643C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43A7FA-19D8-4855-8177-E8093DA08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367523-4111-4D45-8601-856AF41A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74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v.org/releas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AF726-9EE0-23A0-F111-BDD363740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941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Vision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Homework#6</a:t>
            </a:r>
            <a:b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Deadline: 2024/06/12</a:t>
            </a:r>
            <a:r>
              <a:rPr lang="zh-TW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23:59:59</a:t>
            </a:r>
            <a:endParaRPr lang="zh-TW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99DB96B-9C9F-7151-5878-0750AB2307CE}"/>
              </a:ext>
            </a:extLst>
          </p:cNvPr>
          <p:cNvSpPr txBox="1"/>
          <p:nvPr/>
        </p:nvSpPr>
        <p:spPr>
          <a:xfrm>
            <a:off x="3616325" y="4359123"/>
            <a:ext cx="4959350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400" b="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Robot Vision Lab (Room 1421)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TAs: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魏士涵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112598058@ntut.edu.tw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賴靖嫺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t112598008@ntut.edu.tw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6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37DA1-6A8C-E537-9CBB-C792F314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C37DFE-FFFE-4CE5-4361-22AA7F88F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826" y="1736948"/>
            <a:ext cx="398047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 Structure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images in the results folder.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homework on the one program.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E98A64E-C116-5F74-322A-46E7052DA243}"/>
              </a:ext>
            </a:extLst>
          </p:cNvPr>
          <p:cNvSpPr txBox="1"/>
          <p:nvPr/>
        </p:nvSpPr>
        <p:spPr>
          <a:xfrm>
            <a:off x="6049357" y="1210369"/>
            <a:ext cx="3443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112598008_hw6/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img1.jpg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img2.jpg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└─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results/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img1_sobel.jpg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img2_sobel.jpg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img3_sobel.jpg	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112598008_hw6.py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112598008_hw6.pdf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Readme.txt (Optional)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049656-9C40-CA14-0C74-0667315B6A8A}"/>
              </a:ext>
            </a:extLst>
          </p:cNvPr>
          <p:cNvSpPr txBox="1"/>
          <p:nvPr/>
        </p:nvSpPr>
        <p:spPr>
          <a:xfrm>
            <a:off x="9118501" y="1210369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112598008_hw6/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project_hw6/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images/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img1.jpg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img2.jpg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└─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results/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 img1_soble.jpg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 img2_soble.jpg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 img3_soble.jpg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include/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func.h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func.cpp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main.cpp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112598008_hw6.pdf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Readme.txt (Optional)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AC5AF9-E09A-C9B9-E604-99ABB14DBF33}"/>
              </a:ext>
            </a:extLst>
          </p:cNvPr>
          <p:cNvSpPr txBox="1"/>
          <p:nvPr/>
        </p:nvSpPr>
        <p:spPr>
          <a:xfrm>
            <a:off x="9118501" y="60308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A5259A-F682-BF1B-C0BA-FD171F7F3D90}"/>
              </a:ext>
            </a:extLst>
          </p:cNvPr>
          <p:cNvSpPr txBox="1"/>
          <p:nvPr/>
        </p:nvSpPr>
        <p:spPr>
          <a:xfrm>
            <a:off x="6049357" y="6585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B5926F-ABEE-104F-8FB2-0A37793C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AADC06-6DB6-A943-8FC9-7FC4354B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compress your files.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Example: 112598008_hw6.zip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Deadline: 2024/06/12 23:59:59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hour late, 10% of the total score will be deducted.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share your code and your report with other students.                  Do it by yourself.</a:t>
            </a:r>
          </a:p>
          <a:p>
            <a:pPr>
              <a:lnSpc>
                <a:spcPct val="150000"/>
              </a:lnSpc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1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3DA32-EC5D-476E-966C-54EB08CC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HW#6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FA21BF-4F85-43F0-8509-855313CFF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latin typeface="+mj-lt"/>
              </a:rPr>
              <a:t> </a:t>
            </a:r>
            <a:r>
              <a:rPr lang="en-US" altLang="zh-TW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Canny</a:t>
            </a:r>
            <a:r>
              <a:rPr lang="zh-TW" alt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altLang="zh-TW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Edge Detection</a:t>
            </a:r>
          </a:p>
          <a:p>
            <a:pPr marL="914400" lvl="1" indent="-457200">
              <a:lnSpc>
                <a:spcPts val="4000"/>
              </a:lnSpc>
              <a:buAutoNum type="arabicPeriod"/>
            </a:pPr>
            <a:r>
              <a:rPr lang="en-US" altLang="zh-TW" dirty="0">
                <a:latin typeface="+mj-lt"/>
              </a:rPr>
              <a:t>Noise Reduction</a:t>
            </a:r>
          </a:p>
          <a:p>
            <a:pPr marL="914400" lvl="1" indent="-457200">
              <a:lnSpc>
                <a:spcPts val="4000"/>
              </a:lnSpc>
              <a:buAutoNum type="arabicPeriod"/>
            </a:pPr>
            <a:r>
              <a:rPr lang="en-US" altLang="zh-TW" dirty="0">
                <a:latin typeface="+mj-lt"/>
              </a:rPr>
              <a:t>Find the intensity gradient of the image</a:t>
            </a:r>
          </a:p>
          <a:p>
            <a:pPr lvl="2">
              <a:lnSpc>
                <a:spcPts val="4000"/>
              </a:lnSpc>
            </a:pPr>
            <a:r>
              <a:rPr lang="en-US" altLang="zh-TW" dirty="0">
                <a:latin typeface="+mj-lt"/>
              </a:rPr>
              <a:t>Sobel operator</a:t>
            </a:r>
          </a:p>
          <a:p>
            <a:pPr marL="914400" lvl="1" indent="-457200">
              <a:lnSpc>
                <a:spcPts val="4000"/>
              </a:lnSpc>
              <a:buAutoNum type="arabicPeriod" startAt="3"/>
            </a:pPr>
            <a:r>
              <a:rPr lang="en-US" altLang="zh-TW" dirty="0">
                <a:latin typeface="+mj-lt"/>
              </a:rPr>
              <a:t>Non-maximum suppression</a:t>
            </a:r>
          </a:p>
          <a:p>
            <a:pPr marL="914400" lvl="1" indent="-457200">
              <a:lnSpc>
                <a:spcPts val="4000"/>
              </a:lnSpc>
              <a:buAutoNum type="arabicPeriod" startAt="3"/>
            </a:pPr>
            <a:r>
              <a:rPr lang="en-US" altLang="zh-TW" dirty="0">
                <a:latin typeface="+mj-lt"/>
              </a:rPr>
              <a:t>Double threshold</a:t>
            </a:r>
          </a:p>
          <a:p>
            <a:pPr marL="914400" lvl="1" indent="-457200">
              <a:lnSpc>
                <a:spcPts val="4000"/>
              </a:lnSpc>
              <a:buAutoNum type="arabicPeriod" startAt="3"/>
            </a:pPr>
            <a:r>
              <a:rPr lang="en-US" altLang="zh-TW" dirty="0">
                <a:latin typeface="+mj-lt"/>
              </a:rPr>
              <a:t>Edge Tracking by Hysteresis</a:t>
            </a:r>
          </a:p>
          <a:p>
            <a:pPr marL="914400" lvl="1" indent="-457200">
              <a:lnSpc>
                <a:spcPts val="4000"/>
              </a:lnSpc>
              <a:buAutoNum type="arabicPeriod" startAt="3"/>
            </a:pPr>
            <a:endParaRPr lang="zh-TW" altLang="zh-TW" dirty="0">
              <a:latin typeface="+mj-lt"/>
            </a:endParaRPr>
          </a:p>
          <a:p>
            <a:pPr marL="914400" lvl="2" indent="0">
              <a:lnSpc>
                <a:spcPts val="4000"/>
              </a:lnSpc>
              <a:buNone/>
            </a:pPr>
            <a:endParaRPr lang="en-US" altLang="zh-TW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611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B0FB6-2A5D-1A04-FD35-22B4B89B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45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1.	Noise Reduction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F4911E-3F58-D5D6-13D7-565939AB5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7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+mj-lt"/>
              </a:rPr>
              <a:t>Use the Gaussian filter to 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remove the noise</a:t>
            </a:r>
          </a:p>
          <a:p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Chose the kernel size yourself</a:t>
            </a:r>
            <a:endParaRPr lang="zh-TW" altLang="en-US" sz="2400" dirty="0">
              <a:latin typeface="+mj-lt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3744CDF-0B7C-E80C-DC45-AB7777D39F55}"/>
              </a:ext>
            </a:extLst>
          </p:cNvPr>
          <p:cNvSpPr txBox="1">
            <a:spLocks/>
          </p:cNvSpPr>
          <p:nvPr/>
        </p:nvSpPr>
        <p:spPr>
          <a:xfrm>
            <a:off x="838200" y="1965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>
                <a:solidFill>
                  <a:srgbClr val="000000"/>
                </a:solidFill>
                <a:highlight>
                  <a:srgbClr val="FFFFFF"/>
                </a:highlight>
              </a:rPr>
              <a:t>2.	Finding Intensity Gradient of the Image</a:t>
            </a:r>
            <a:endParaRPr lang="zh-TW" altLang="en-US" sz="28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16394BE-AF46-4EAB-0F27-320DD997D126}"/>
              </a:ext>
            </a:extLst>
          </p:cNvPr>
          <p:cNvSpPr txBox="1">
            <a:spLocks/>
          </p:cNvSpPr>
          <p:nvPr/>
        </p:nvSpPr>
        <p:spPr>
          <a:xfrm>
            <a:off x="838200" y="29483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+mj-lt"/>
              </a:rPr>
              <a:t>Use operator to get image gradient in </a:t>
            </a:r>
            <a:r>
              <a:rPr lang="zh-TW" altLang="en-US" sz="2400" dirty="0">
                <a:latin typeface="+mj-lt"/>
              </a:rPr>
              <a:t>𝑥 </a:t>
            </a:r>
            <a:r>
              <a:rPr lang="en-US" altLang="zh-TW" sz="2400" dirty="0">
                <a:latin typeface="+mj-lt"/>
              </a:rPr>
              <a:t>and </a:t>
            </a:r>
            <a:r>
              <a:rPr lang="zh-TW" altLang="en-US" sz="2400" dirty="0">
                <a:latin typeface="+mj-lt"/>
              </a:rPr>
              <a:t>𝑦 </a:t>
            </a:r>
            <a:r>
              <a:rPr lang="en-US" altLang="zh-TW" sz="2400" dirty="0">
                <a:latin typeface="+mj-lt"/>
              </a:rPr>
              <a:t>directions.</a:t>
            </a:r>
          </a:p>
          <a:p>
            <a:r>
              <a:rPr lang="en-US" altLang="zh-TW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Then, the magnitude </a:t>
            </a:r>
            <a:r>
              <a:rPr lang="en-US" altLang="zh-TW" sz="2400" b="1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G</a:t>
            </a:r>
            <a:r>
              <a:rPr lang="en-US" altLang="zh-TW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and the slope </a:t>
            </a:r>
            <a:r>
              <a:rPr lang="en-US" altLang="zh-TW" sz="2400" b="1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θ</a:t>
            </a:r>
            <a:r>
              <a:rPr lang="en-US" altLang="zh-TW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of the gradient are calculated</a:t>
            </a:r>
            <a:br>
              <a:rPr lang="en-US" altLang="zh-TW" sz="2400" dirty="0">
                <a:latin typeface="+mj-lt"/>
              </a:rPr>
            </a:br>
            <a:endParaRPr lang="zh-TW" altLang="en-US" sz="2400" dirty="0">
              <a:latin typeface="+mj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2A128F4-0D40-E13F-0AEB-121AE685C4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624"/>
          <a:stretch/>
        </p:blipFill>
        <p:spPr>
          <a:xfrm>
            <a:off x="895350" y="4850138"/>
            <a:ext cx="1614323" cy="152208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90530C3-5CCF-4279-BC15-6B6C4A92D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841"/>
          <a:stretch/>
        </p:blipFill>
        <p:spPr>
          <a:xfrm>
            <a:off x="2734800" y="4902506"/>
            <a:ext cx="1639045" cy="14697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DC5D025-9287-5985-8AB1-E645981BCDC6}"/>
                  </a:ext>
                </a:extLst>
              </p:cNvPr>
              <p:cNvSpPr txBox="1"/>
              <p:nvPr/>
            </p:nvSpPr>
            <p:spPr>
              <a:xfrm>
                <a:off x="4976900" y="4606281"/>
                <a:ext cx="2423159" cy="1673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altLang="zh-TW" sz="24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𝑎𝑟𝑐𝑡𝑎𝑛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400" dirty="0">
                  <a:latin typeface="+mj-lt"/>
                </a:endParaRPr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DC5D025-9287-5985-8AB1-E645981BC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00" y="4606281"/>
                <a:ext cx="2423159" cy="16737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16394BE-AF46-4EAB-0F27-320DD997D126}"/>
              </a:ext>
            </a:extLst>
          </p:cNvPr>
          <p:cNvSpPr txBox="1">
            <a:spLocks/>
          </p:cNvSpPr>
          <p:nvPr/>
        </p:nvSpPr>
        <p:spPr>
          <a:xfrm>
            <a:off x="1047404" y="4125154"/>
            <a:ext cx="2114688" cy="603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ctr">
              <a:lnSpc>
                <a:spcPts val="4000"/>
              </a:lnSpc>
              <a:buNone/>
            </a:pPr>
            <a:r>
              <a:rPr lang="en-US" altLang="zh-TW" sz="2400" b="1" dirty="0">
                <a:latin typeface="+mj-lt"/>
              </a:rPr>
              <a:t>Sobel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8FC1846-DBD7-68C5-86A6-953A75ACDB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9374" r="50000" b="11545"/>
          <a:stretch/>
        </p:blipFill>
        <p:spPr>
          <a:xfrm>
            <a:off x="963411" y="6369479"/>
            <a:ext cx="3341234" cy="16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7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B0FB6-2A5D-1A04-FD35-22B4B89B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95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3.	Non-maximum suppression.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F4911E-3F58-D5D6-13D7-565939AB5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852" y="1222457"/>
            <a:ext cx="10515600" cy="50606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Consider in 4 directions and compare with neighbor pixels</a:t>
            </a:r>
            <a:endParaRPr lang="zh-TW" altLang="en-US" sz="24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3744CDF-0B7C-E80C-DC45-AB7777D39F55}"/>
              </a:ext>
            </a:extLst>
          </p:cNvPr>
          <p:cNvSpPr txBox="1">
            <a:spLocks/>
          </p:cNvSpPr>
          <p:nvPr/>
        </p:nvSpPr>
        <p:spPr>
          <a:xfrm>
            <a:off x="846852" y="26870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4.	Double threshold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16394BE-AF46-4EAB-0F27-320DD997D126}"/>
              </a:ext>
            </a:extLst>
          </p:cNvPr>
          <p:cNvSpPr txBox="1">
            <a:spLocks/>
          </p:cNvSpPr>
          <p:nvPr/>
        </p:nvSpPr>
        <p:spPr>
          <a:xfrm>
            <a:off x="846852" y="3653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Used to determine strong edge and weak edge</a:t>
            </a:r>
          </a:p>
          <a:p>
            <a:r>
              <a:rPr lang="en-US" altLang="zh-TW" sz="2400" dirty="0"/>
              <a:t>&gt; high threshold : strong edge</a:t>
            </a:r>
          </a:p>
          <a:p>
            <a:r>
              <a:rPr lang="en-US" altLang="zh-TW" sz="2400" dirty="0"/>
              <a:t>&gt; high threshold &amp;&amp; &lt; low threshold : weak edge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9840D3A-DE28-E9FC-557E-011BB23E8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813286"/>
            <a:ext cx="2969722" cy="961714"/>
          </a:xfrm>
          <a:prstGeom prst="rect">
            <a:avLst/>
          </a:prstGeom>
        </p:spPr>
      </p:pic>
      <p:sp>
        <p:nvSpPr>
          <p:cNvPr id="15" name="標題 1">
            <a:extLst>
              <a:ext uri="{FF2B5EF4-FFF2-40B4-BE49-F238E27FC236}">
                <a16:creationId xmlns:a16="http://schemas.microsoft.com/office/drawing/2014/main" id="{0C77624A-A358-DC79-4066-CC732B583258}"/>
              </a:ext>
            </a:extLst>
          </p:cNvPr>
          <p:cNvSpPr txBox="1">
            <a:spLocks/>
          </p:cNvSpPr>
          <p:nvPr/>
        </p:nvSpPr>
        <p:spPr>
          <a:xfrm>
            <a:off x="838200" y="47849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5.	Edge Tracking by Hysteresis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04862BEA-9FFD-D5DF-FD91-8049FA4C0320}"/>
              </a:ext>
            </a:extLst>
          </p:cNvPr>
          <p:cNvSpPr txBox="1">
            <a:spLocks/>
          </p:cNvSpPr>
          <p:nvPr/>
        </p:nvSpPr>
        <p:spPr>
          <a:xfrm>
            <a:off x="838200" y="57517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Connect all weak edges in the extension direction of the strong edges</a:t>
            </a:r>
          </a:p>
        </p:txBody>
      </p:sp>
    </p:spTree>
    <p:extLst>
      <p:ext uri="{BB962C8B-B14F-4D97-AF65-F5344CB8AC3E}">
        <p14:creationId xmlns:p14="http://schemas.microsoft.com/office/powerpoint/2010/main" val="318924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0B4720-DDF8-084E-5E92-D9AEA262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2F26E26-5381-A736-6CE0-2A93417DA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55" y="2148881"/>
            <a:ext cx="3505862" cy="256023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1CC5F6F-F391-ABEB-2889-6F60240D0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86" y="2148881"/>
            <a:ext cx="2351088" cy="2560238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5BA5E119-386C-8434-41CD-1D30EFAE8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3" y="2148881"/>
            <a:ext cx="4417312" cy="2560238"/>
          </a:xfrm>
        </p:spPr>
      </p:pic>
    </p:spTree>
    <p:extLst>
      <p:ext uri="{BB962C8B-B14F-4D97-AF65-F5344CB8AC3E}">
        <p14:creationId xmlns:p14="http://schemas.microsoft.com/office/powerpoint/2010/main" val="385374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E0ED0-DCBF-108D-0AAC-1367EE97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E22E91-3AF2-46D0-272C-5ECE175D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main part of your method or explain your code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result images what you observe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7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6A48A-84A5-1F70-44C6-C4CA8EC2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667DC-C0CA-F1A3-E2DE-75AA879D8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in using C/C++ OpenCV Lib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OpenCV-2.x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Read, save, show image (cvLoadImage, cvShowImage, …)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image (Mat)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image size (cvSize, cvGetSize)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Allow use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use the function of Lib to do the main part of homework.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 Canny, threshold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libs also not allow use to do the main part of homework </a:t>
            </a:r>
          </a:p>
          <a:p>
            <a:pPr marL="1371600" lvl="3" indent="0">
              <a:lnSpc>
                <a:spcPct val="120000"/>
              </a:lnSpc>
              <a:buNone/>
            </a:pP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6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939B4-0635-8912-2930-FE055218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99F3C-F6DF-39E7-EE38-601AC413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in using Python OpenCV Lib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Read, save, show image (cv2.imread, cv2.imshow, …)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image 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image size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Allow use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use the function of Lib to do the main part of homework.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cv.filter2D,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cv.medianBlur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cv.GaussianBlur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cv.blur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libs also not allow use to do the main part of homework </a:t>
            </a:r>
          </a:p>
          <a:p>
            <a:pPr marL="1371600" lvl="3" indent="0">
              <a:lnSpc>
                <a:spcPct val="120000"/>
              </a:lnSpc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0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58C5C8-9CB6-9A46-F965-27529497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HW#6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93BCA0-73C5-4FE3-FFF4-DD0C8B17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</a:p>
          <a:p>
            <a:pPr lvl="1">
              <a:lnSpc>
                <a:spcPct val="12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Program(80%)</a:t>
            </a:r>
          </a:p>
          <a:p>
            <a:pPr lvl="2"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intensity gradient of the image (20%)</a:t>
            </a:r>
          </a:p>
          <a:p>
            <a:pPr lvl="2"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Non-maximum suppression (20%)</a:t>
            </a:r>
          </a:p>
          <a:p>
            <a:pPr lvl="2"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threshold (20%)</a:t>
            </a:r>
          </a:p>
          <a:p>
            <a:pPr lvl="2"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Tracking by Hysteresis (20%)</a:t>
            </a:r>
          </a:p>
          <a:p>
            <a:pPr lvl="1">
              <a:lnSpc>
                <a:spcPct val="12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Report(20%)</a:t>
            </a:r>
          </a:p>
          <a:p>
            <a:pPr marL="457200" lvl="1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0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666</Words>
  <Application>Microsoft Office PowerPoint</Application>
  <PresentationFormat>寬螢幕</PresentationFormat>
  <Paragraphs>112</Paragraphs>
  <Slides>11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1_Office 佈景主題</vt:lpstr>
      <vt:lpstr>Machine Vision Homework#6 Deadline: 2024/06/12 23:59:59</vt:lpstr>
      <vt:lpstr>HW#6</vt:lpstr>
      <vt:lpstr>1. Noise Reduction</vt:lpstr>
      <vt:lpstr>3. Non-maximum suppression.</vt:lpstr>
      <vt:lpstr>IMAGES</vt:lpstr>
      <vt:lpstr>HW#6</vt:lpstr>
      <vt:lpstr>HW#6</vt:lpstr>
      <vt:lpstr>HW#6</vt:lpstr>
      <vt:lpstr>HW#6</vt:lpstr>
      <vt:lpstr>HW#6</vt:lpstr>
      <vt:lpstr>HW#6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Vision Homework#1 Deadline: 2024/03/20 23:59:59</dc:title>
  <dc:creator>靖嫺 賴</dc:creator>
  <cp:lastModifiedBy>Robust Vision</cp:lastModifiedBy>
  <cp:revision>27</cp:revision>
  <dcterms:created xsi:type="dcterms:W3CDTF">2024-03-05T14:56:40Z</dcterms:created>
  <dcterms:modified xsi:type="dcterms:W3CDTF">2024-05-29T03:42:43Z</dcterms:modified>
</cp:coreProperties>
</file>