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609" r:id="rId3"/>
    <p:sldId id="610" r:id="rId4"/>
    <p:sldId id="612" r:id="rId5"/>
    <p:sldId id="639" r:id="rId6"/>
    <p:sldId id="614" r:id="rId7"/>
    <p:sldId id="674" r:id="rId8"/>
    <p:sldId id="619" r:id="rId9"/>
    <p:sldId id="649" r:id="rId10"/>
    <p:sldId id="650" r:id="rId11"/>
    <p:sldId id="651" r:id="rId12"/>
    <p:sldId id="653" r:id="rId13"/>
    <p:sldId id="655" r:id="rId14"/>
    <p:sldId id="656" r:id="rId15"/>
    <p:sldId id="657" r:id="rId16"/>
    <p:sldId id="658" r:id="rId17"/>
    <p:sldId id="659" r:id="rId18"/>
    <p:sldId id="661" r:id="rId19"/>
    <p:sldId id="676" r:id="rId20"/>
    <p:sldId id="617" r:id="rId21"/>
    <p:sldId id="662" r:id="rId22"/>
    <p:sldId id="672" r:id="rId23"/>
    <p:sldId id="663" r:id="rId24"/>
    <p:sldId id="664" r:id="rId25"/>
    <p:sldId id="670" r:id="rId26"/>
    <p:sldId id="671" r:id="rId27"/>
    <p:sldId id="675" r:id="rId28"/>
    <p:sldId id="678" r:id="rId29"/>
    <p:sldId id="686" r:id="rId30"/>
    <p:sldId id="687" r:id="rId31"/>
    <p:sldId id="710" r:id="rId32"/>
    <p:sldId id="708" r:id="rId33"/>
    <p:sldId id="712" r:id="rId34"/>
    <p:sldId id="711" r:id="rId35"/>
    <p:sldId id="713" r:id="rId36"/>
    <p:sldId id="714" r:id="rId37"/>
    <p:sldId id="715" r:id="rId38"/>
    <p:sldId id="716" r:id="rId39"/>
    <p:sldId id="717" r:id="rId40"/>
    <p:sldId id="611" r:id="rId41"/>
    <p:sldId id="677" r:id="rId42"/>
    <p:sldId id="679" r:id="rId43"/>
    <p:sldId id="680" r:id="rId44"/>
    <p:sldId id="681" r:id="rId45"/>
    <p:sldId id="682" r:id="rId46"/>
    <p:sldId id="683" r:id="rId47"/>
    <p:sldId id="684" r:id="rId48"/>
    <p:sldId id="629" r:id="rId49"/>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00C0F32-4E36-40B0-A203-7A3B455767EA}">
          <p14:sldIdLst>
            <p14:sldId id="609"/>
            <p14:sldId id="610"/>
          </p14:sldIdLst>
        </p14:section>
        <p14:section name="无标题节" id="{0E642FB3-5BE5-46B4-BC42-5B8BF804EAA7}">
          <p14:sldIdLst>
            <p14:sldId id="612"/>
            <p14:sldId id="639"/>
            <p14:sldId id="614"/>
            <p14:sldId id="674"/>
            <p14:sldId id="619"/>
            <p14:sldId id="649"/>
            <p14:sldId id="650"/>
            <p14:sldId id="651"/>
            <p14:sldId id="653"/>
            <p14:sldId id="655"/>
            <p14:sldId id="656"/>
            <p14:sldId id="657"/>
            <p14:sldId id="658"/>
            <p14:sldId id="659"/>
            <p14:sldId id="661"/>
            <p14:sldId id="676"/>
          </p14:sldIdLst>
        </p14:section>
        <p14:section name="无标题节" id="{2D9C5812-8A9D-404F-97F2-8E6201F27946}">
          <p14:sldIdLst>
            <p14:sldId id="617"/>
            <p14:sldId id="662"/>
            <p14:sldId id="672"/>
            <p14:sldId id="663"/>
            <p14:sldId id="664"/>
            <p14:sldId id="670"/>
            <p14:sldId id="671"/>
            <p14:sldId id="675"/>
            <p14:sldId id="678"/>
            <p14:sldId id="686"/>
            <p14:sldId id="687"/>
            <p14:sldId id="710"/>
            <p14:sldId id="708"/>
            <p14:sldId id="712"/>
            <p14:sldId id="711"/>
            <p14:sldId id="713"/>
            <p14:sldId id="714"/>
            <p14:sldId id="715"/>
            <p14:sldId id="716"/>
            <p14:sldId id="717"/>
            <p14:sldId id="611"/>
            <p14:sldId id="677"/>
            <p14:sldId id="679"/>
            <p14:sldId id="680"/>
            <p14:sldId id="681"/>
            <p14:sldId id="682"/>
            <p14:sldId id="683"/>
            <p14:sldId id="684"/>
          </p14:sldIdLst>
        </p14:section>
        <p14:section name="无标题节" id="{35DEF6D4-7C14-4EA0-A6B8-C5149B0C1453}">
          <p14:sldIdLst>
            <p14:sldId id="62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5C67"/>
    <a:srgbClr val="886640"/>
    <a:srgbClr val="9E77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4" autoAdjust="0"/>
    <p:restoredTop sz="94663" autoAdjust="0"/>
  </p:normalViewPr>
  <p:slideViewPr>
    <p:cSldViewPr snapToGrid="0">
      <p:cViewPr>
        <p:scale>
          <a:sx n="66" d="100"/>
          <a:sy n="66" d="100"/>
        </p:scale>
        <p:origin x="2118" y="816"/>
      </p:cViewPr>
      <p:guideLst/>
    </p:cSldViewPr>
  </p:slideViewPr>
  <p:notesTextViewPr>
    <p:cViewPr>
      <p:scale>
        <a:sx n="1" d="1"/>
        <a:sy n="1" d="1"/>
      </p:scale>
      <p:origin x="0" y="0"/>
    </p:cViewPr>
  </p:notesTextViewPr>
  <p:sorterViewPr>
    <p:cViewPr varScale="1">
      <p:scale>
        <a:sx n="100" d="100"/>
        <a:sy n="100" d="100"/>
      </p:scale>
      <p:origin x="0" y="-14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gs" Target="tags/tag30.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9101BA3-108F-480D-AFBC-BF0D9BC15CC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11105D-B285-4AB0-8B08-57957BCCB059}" type="slidenum">
              <a:rPr lang="zh-CN" altLang="en-US" smtClean="0"/>
            </a:fld>
            <a:endParaRPr lang="zh-CN" altLang="en-US"/>
          </a:p>
        </p:txBody>
      </p:sp>
      <p:grpSp>
        <p:nvGrpSpPr>
          <p:cNvPr id="7" name="组合 6"/>
          <p:cNvGrpSpPr/>
          <p:nvPr userDrawn="1"/>
        </p:nvGrpSpPr>
        <p:grpSpPr>
          <a:xfrm>
            <a:off x="526104" y="403860"/>
            <a:ext cx="345440" cy="345440"/>
            <a:chOff x="1825313" y="3276071"/>
            <a:chExt cx="946045" cy="946045"/>
          </a:xfrm>
        </p:grpSpPr>
        <p:sp>
          <p:nvSpPr>
            <p:cNvPr id="8" name="椭圆 7"/>
            <p:cNvSpPr/>
            <p:nvPr/>
          </p:nvSpPr>
          <p:spPr>
            <a:xfrm>
              <a:off x="1825313" y="3276071"/>
              <a:ext cx="946045" cy="9460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a:solidFill>
                  <a:prstClr val="white"/>
                </a:solidFill>
                <a:latin typeface="等线" panose="02010600030101010101" charset="-122"/>
                <a:ea typeface="等线" panose="02010600030101010101" charset="-122"/>
              </a:endParaRPr>
            </a:p>
          </p:txBody>
        </p:sp>
        <p:grpSp>
          <p:nvGrpSpPr>
            <p:cNvPr id="9" name="组合 8"/>
            <p:cNvGrpSpPr/>
            <p:nvPr/>
          </p:nvGrpSpPr>
          <p:grpSpPr>
            <a:xfrm>
              <a:off x="2087991" y="3499561"/>
              <a:ext cx="401638" cy="499063"/>
              <a:chOff x="-106363" y="5489575"/>
              <a:chExt cx="1335088" cy="1658938"/>
            </a:xfrm>
            <a:solidFill>
              <a:schemeClr val="bg1"/>
            </a:solidFill>
          </p:grpSpPr>
          <p:sp>
            <p:nvSpPr>
              <p:cNvPr id="10" name="Freeform 5"/>
              <p:cNvSpPr>
                <a:spLocks noEditPoints="1"/>
              </p:cNvSpPr>
              <p:nvPr/>
            </p:nvSpPr>
            <p:spPr bwMode="auto">
              <a:xfrm>
                <a:off x="-9525" y="5489575"/>
                <a:ext cx="1238250" cy="1658938"/>
              </a:xfrm>
              <a:custGeom>
                <a:avLst/>
                <a:gdLst>
                  <a:gd name="T0" fmla="*/ 2049 w 2129"/>
                  <a:gd name="T1" fmla="*/ 2853 h 2853"/>
                  <a:gd name="T2" fmla="*/ 80 w 2129"/>
                  <a:gd name="T3" fmla="*/ 2853 h 2853"/>
                  <a:gd name="T4" fmla="*/ 0 w 2129"/>
                  <a:gd name="T5" fmla="*/ 2772 h 2853"/>
                  <a:gd name="T6" fmla="*/ 0 w 2129"/>
                  <a:gd name="T7" fmla="*/ 80 h 2853"/>
                  <a:gd name="T8" fmla="*/ 80 w 2129"/>
                  <a:gd name="T9" fmla="*/ 0 h 2853"/>
                  <a:gd name="T10" fmla="*/ 2049 w 2129"/>
                  <a:gd name="T11" fmla="*/ 0 h 2853"/>
                  <a:gd name="T12" fmla="*/ 2129 w 2129"/>
                  <a:gd name="T13" fmla="*/ 80 h 2853"/>
                  <a:gd name="T14" fmla="*/ 2129 w 2129"/>
                  <a:gd name="T15" fmla="*/ 2772 h 2853"/>
                  <a:gd name="T16" fmla="*/ 2049 w 2129"/>
                  <a:gd name="T17" fmla="*/ 2853 h 2853"/>
                  <a:gd name="T18" fmla="*/ 161 w 2129"/>
                  <a:gd name="T19" fmla="*/ 2692 h 2853"/>
                  <a:gd name="T20" fmla="*/ 1969 w 2129"/>
                  <a:gd name="T21" fmla="*/ 2692 h 2853"/>
                  <a:gd name="T22" fmla="*/ 1969 w 2129"/>
                  <a:gd name="T23" fmla="*/ 161 h 2853"/>
                  <a:gd name="T24" fmla="*/ 161 w 2129"/>
                  <a:gd name="T25" fmla="*/ 161 h 2853"/>
                  <a:gd name="T26" fmla="*/ 161 w 2129"/>
                  <a:gd name="T27" fmla="*/ 2692 h 2853"/>
                  <a:gd name="T28" fmla="*/ 161 w 2129"/>
                  <a:gd name="T29" fmla="*/ 2692 h 2853"/>
                  <a:gd name="T30" fmla="*/ 161 w 2129"/>
                  <a:gd name="T31" fmla="*/ 2692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29" h="2853">
                    <a:moveTo>
                      <a:pt x="2049" y="2853"/>
                    </a:moveTo>
                    <a:cubicBezTo>
                      <a:pt x="80" y="2853"/>
                      <a:pt x="80" y="2853"/>
                      <a:pt x="80" y="2853"/>
                    </a:cubicBezTo>
                    <a:cubicBezTo>
                      <a:pt x="36" y="2853"/>
                      <a:pt x="0" y="2817"/>
                      <a:pt x="0" y="2772"/>
                    </a:cubicBezTo>
                    <a:cubicBezTo>
                      <a:pt x="0" y="80"/>
                      <a:pt x="0" y="80"/>
                      <a:pt x="0" y="80"/>
                    </a:cubicBezTo>
                    <a:cubicBezTo>
                      <a:pt x="0" y="36"/>
                      <a:pt x="36" y="0"/>
                      <a:pt x="80" y="0"/>
                    </a:cubicBezTo>
                    <a:cubicBezTo>
                      <a:pt x="2049" y="0"/>
                      <a:pt x="2049" y="0"/>
                      <a:pt x="2049" y="0"/>
                    </a:cubicBezTo>
                    <a:cubicBezTo>
                      <a:pt x="2093" y="0"/>
                      <a:pt x="2129" y="36"/>
                      <a:pt x="2129" y="80"/>
                    </a:cubicBezTo>
                    <a:cubicBezTo>
                      <a:pt x="2129" y="2772"/>
                      <a:pt x="2129" y="2772"/>
                      <a:pt x="2129" y="2772"/>
                    </a:cubicBezTo>
                    <a:cubicBezTo>
                      <a:pt x="2129" y="2817"/>
                      <a:pt x="2093" y="2853"/>
                      <a:pt x="2049" y="2853"/>
                    </a:cubicBezTo>
                    <a:close/>
                    <a:moveTo>
                      <a:pt x="161" y="2692"/>
                    </a:moveTo>
                    <a:cubicBezTo>
                      <a:pt x="1969" y="2692"/>
                      <a:pt x="1969" y="2692"/>
                      <a:pt x="1969" y="2692"/>
                    </a:cubicBezTo>
                    <a:cubicBezTo>
                      <a:pt x="1969" y="161"/>
                      <a:pt x="1969" y="161"/>
                      <a:pt x="1969" y="161"/>
                    </a:cubicBezTo>
                    <a:cubicBezTo>
                      <a:pt x="161" y="161"/>
                      <a:pt x="161" y="161"/>
                      <a:pt x="161" y="161"/>
                    </a:cubicBezTo>
                    <a:lnTo>
                      <a:pt x="161" y="2692"/>
                    </a:lnTo>
                    <a:close/>
                    <a:moveTo>
                      <a:pt x="161" y="2692"/>
                    </a:moveTo>
                    <a:cubicBezTo>
                      <a:pt x="161" y="2692"/>
                      <a:pt x="161" y="2692"/>
                      <a:pt x="161" y="26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defRPr/>
                </a:pPr>
                <a:endParaRPr lang="zh-CN" altLang="en-US">
                  <a:solidFill>
                    <a:prstClr val="black"/>
                  </a:solidFill>
                  <a:latin typeface="等线" panose="02010600030101010101" charset="-122"/>
                  <a:ea typeface="等线" panose="02010600030101010101" charset="-122"/>
                </a:endParaRPr>
              </a:p>
            </p:txBody>
          </p:sp>
          <p:sp>
            <p:nvSpPr>
              <p:cNvPr id="11" name="Freeform 6"/>
              <p:cNvSpPr>
                <a:spLocks noEditPoints="1"/>
              </p:cNvSpPr>
              <p:nvPr/>
            </p:nvSpPr>
            <p:spPr bwMode="auto">
              <a:xfrm>
                <a:off x="877887" y="5489575"/>
                <a:ext cx="93663" cy="1658938"/>
              </a:xfrm>
              <a:custGeom>
                <a:avLst/>
                <a:gdLst>
                  <a:gd name="T0" fmla="*/ 80 w 160"/>
                  <a:gd name="T1" fmla="*/ 2853 h 2853"/>
                  <a:gd name="T2" fmla="*/ 0 w 160"/>
                  <a:gd name="T3" fmla="*/ 2772 h 2853"/>
                  <a:gd name="T4" fmla="*/ 0 w 160"/>
                  <a:gd name="T5" fmla="*/ 80 h 2853"/>
                  <a:gd name="T6" fmla="*/ 80 w 160"/>
                  <a:gd name="T7" fmla="*/ 0 h 2853"/>
                  <a:gd name="T8" fmla="*/ 160 w 160"/>
                  <a:gd name="T9" fmla="*/ 80 h 2853"/>
                  <a:gd name="T10" fmla="*/ 160 w 160"/>
                  <a:gd name="T11" fmla="*/ 2772 h 2853"/>
                  <a:gd name="T12" fmla="*/ 80 w 160"/>
                  <a:gd name="T13" fmla="*/ 2853 h 2853"/>
                  <a:gd name="T14" fmla="*/ 80 w 160"/>
                  <a:gd name="T15" fmla="*/ 2853 h 2853"/>
                  <a:gd name="T16" fmla="*/ 80 w 160"/>
                  <a:gd name="T17" fmla="*/ 2853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2853">
                    <a:moveTo>
                      <a:pt x="80" y="2853"/>
                    </a:moveTo>
                    <a:cubicBezTo>
                      <a:pt x="36" y="2853"/>
                      <a:pt x="0" y="2817"/>
                      <a:pt x="0" y="2772"/>
                    </a:cubicBezTo>
                    <a:cubicBezTo>
                      <a:pt x="0" y="80"/>
                      <a:pt x="0" y="80"/>
                      <a:pt x="0" y="80"/>
                    </a:cubicBezTo>
                    <a:cubicBezTo>
                      <a:pt x="0" y="36"/>
                      <a:pt x="36" y="0"/>
                      <a:pt x="80" y="0"/>
                    </a:cubicBezTo>
                    <a:cubicBezTo>
                      <a:pt x="124" y="0"/>
                      <a:pt x="160" y="36"/>
                      <a:pt x="160" y="80"/>
                    </a:cubicBezTo>
                    <a:cubicBezTo>
                      <a:pt x="160" y="2772"/>
                      <a:pt x="160" y="2772"/>
                      <a:pt x="160" y="2772"/>
                    </a:cubicBezTo>
                    <a:cubicBezTo>
                      <a:pt x="160" y="2817"/>
                      <a:pt x="124" y="2853"/>
                      <a:pt x="80" y="2853"/>
                    </a:cubicBezTo>
                    <a:close/>
                    <a:moveTo>
                      <a:pt x="80" y="2853"/>
                    </a:moveTo>
                    <a:cubicBezTo>
                      <a:pt x="80" y="2853"/>
                      <a:pt x="80" y="2853"/>
                      <a:pt x="80" y="28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defRPr/>
                </a:pPr>
                <a:endParaRPr lang="zh-CN" altLang="en-US">
                  <a:solidFill>
                    <a:prstClr val="black"/>
                  </a:solidFill>
                  <a:latin typeface="等线" panose="02010600030101010101" charset="-122"/>
                  <a:ea typeface="等线" panose="02010600030101010101" charset="-122"/>
                </a:endParaRPr>
              </a:p>
            </p:txBody>
          </p:sp>
          <p:sp>
            <p:nvSpPr>
              <p:cNvPr id="12" name="Freeform 7"/>
              <p:cNvSpPr>
                <a:spLocks noEditPoints="1"/>
              </p:cNvSpPr>
              <p:nvPr/>
            </p:nvSpPr>
            <p:spPr bwMode="auto">
              <a:xfrm>
                <a:off x="-106363" y="5781675"/>
                <a:ext cx="285750" cy="93663"/>
              </a:xfrm>
              <a:custGeom>
                <a:avLst/>
                <a:gdLst>
                  <a:gd name="T0" fmla="*/ 408 w 489"/>
                  <a:gd name="T1" fmla="*/ 161 h 161"/>
                  <a:gd name="T2" fmla="*/ 80 w 489"/>
                  <a:gd name="T3" fmla="*/ 161 h 161"/>
                  <a:gd name="T4" fmla="*/ 0 w 489"/>
                  <a:gd name="T5" fmla="*/ 81 h 161"/>
                  <a:gd name="T6" fmla="*/ 80 w 489"/>
                  <a:gd name="T7" fmla="*/ 0 h 161"/>
                  <a:gd name="T8" fmla="*/ 408 w 489"/>
                  <a:gd name="T9" fmla="*/ 0 h 161"/>
                  <a:gd name="T10" fmla="*/ 489 w 489"/>
                  <a:gd name="T11" fmla="*/ 81 h 161"/>
                  <a:gd name="T12" fmla="*/ 408 w 489"/>
                  <a:gd name="T13" fmla="*/ 161 h 161"/>
                  <a:gd name="T14" fmla="*/ 408 w 489"/>
                  <a:gd name="T15" fmla="*/ 161 h 161"/>
                  <a:gd name="T16" fmla="*/ 408 w 489"/>
                  <a:gd name="T1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161">
                    <a:moveTo>
                      <a:pt x="408" y="161"/>
                    </a:moveTo>
                    <a:cubicBezTo>
                      <a:pt x="80" y="161"/>
                      <a:pt x="80" y="161"/>
                      <a:pt x="80" y="161"/>
                    </a:cubicBezTo>
                    <a:cubicBezTo>
                      <a:pt x="36" y="161"/>
                      <a:pt x="0" y="125"/>
                      <a:pt x="0" y="81"/>
                    </a:cubicBezTo>
                    <a:cubicBezTo>
                      <a:pt x="0" y="36"/>
                      <a:pt x="36" y="0"/>
                      <a:pt x="80" y="0"/>
                    </a:cubicBezTo>
                    <a:cubicBezTo>
                      <a:pt x="408" y="0"/>
                      <a:pt x="408" y="0"/>
                      <a:pt x="408" y="0"/>
                    </a:cubicBezTo>
                    <a:cubicBezTo>
                      <a:pt x="453" y="0"/>
                      <a:pt x="489" y="36"/>
                      <a:pt x="489" y="81"/>
                    </a:cubicBezTo>
                    <a:cubicBezTo>
                      <a:pt x="489" y="125"/>
                      <a:pt x="453" y="161"/>
                      <a:pt x="408" y="161"/>
                    </a:cubicBezTo>
                    <a:close/>
                    <a:moveTo>
                      <a:pt x="408" y="161"/>
                    </a:moveTo>
                    <a:cubicBezTo>
                      <a:pt x="408" y="161"/>
                      <a:pt x="408" y="161"/>
                      <a:pt x="408" y="16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defRPr/>
                </a:pPr>
                <a:endParaRPr lang="zh-CN" altLang="en-US">
                  <a:solidFill>
                    <a:prstClr val="black"/>
                  </a:solidFill>
                  <a:latin typeface="等线" panose="02010600030101010101" charset="-122"/>
                  <a:ea typeface="等线" panose="02010600030101010101" charset="-122"/>
                </a:endParaRPr>
              </a:p>
            </p:txBody>
          </p:sp>
          <p:sp>
            <p:nvSpPr>
              <p:cNvPr id="13" name="Freeform 8"/>
              <p:cNvSpPr>
                <a:spLocks noEditPoints="1"/>
              </p:cNvSpPr>
              <p:nvPr/>
            </p:nvSpPr>
            <p:spPr bwMode="auto">
              <a:xfrm>
                <a:off x="-106363" y="6088063"/>
                <a:ext cx="285750" cy="93663"/>
              </a:xfrm>
              <a:custGeom>
                <a:avLst/>
                <a:gdLst>
                  <a:gd name="T0" fmla="*/ 408 w 489"/>
                  <a:gd name="T1" fmla="*/ 161 h 161"/>
                  <a:gd name="T2" fmla="*/ 80 w 489"/>
                  <a:gd name="T3" fmla="*/ 161 h 161"/>
                  <a:gd name="T4" fmla="*/ 0 w 489"/>
                  <a:gd name="T5" fmla="*/ 80 h 161"/>
                  <a:gd name="T6" fmla="*/ 80 w 489"/>
                  <a:gd name="T7" fmla="*/ 0 h 161"/>
                  <a:gd name="T8" fmla="*/ 408 w 489"/>
                  <a:gd name="T9" fmla="*/ 0 h 161"/>
                  <a:gd name="T10" fmla="*/ 489 w 489"/>
                  <a:gd name="T11" fmla="*/ 80 h 161"/>
                  <a:gd name="T12" fmla="*/ 408 w 489"/>
                  <a:gd name="T13" fmla="*/ 161 h 161"/>
                  <a:gd name="T14" fmla="*/ 408 w 489"/>
                  <a:gd name="T15" fmla="*/ 161 h 161"/>
                  <a:gd name="T16" fmla="*/ 408 w 489"/>
                  <a:gd name="T1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161">
                    <a:moveTo>
                      <a:pt x="408" y="161"/>
                    </a:moveTo>
                    <a:cubicBezTo>
                      <a:pt x="80" y="161"/>
                      <a:pt x="80" y="161"/>
                      <a:pt x="80" y="161"/>
                    </a:cubicBezTo>
                    <a:cubicBezTo>
                      <a:pt x="36" y="161"/>
                      <a:pt x="0" y="125"/>
                      <a:pt x="0" y="80"/>
                    </a:cubicBezTo>
                    <a:cubicBezTo>
                      <a:pt x="0" y="36"/>
                      <a:pt x="36" y="0"/>
                      <a:pt x="80" y="0"/>
                    </a:cubicBezTo>
                    <a:cubicBezTo>
                      <a:pt x="408" y="0"/>
                      <a:pt x="408" y="0"/>
                      <a:pt x="408" y="0"/>
                    </a:cubicBezTo>
                    <a:cubicBezTo>
                      <a:pt x="453" y="0"/>
                      <a:pt x="489" y="36"/>
                      <a:pt x="489" y="80"/>
                    </a:cubicBezTo>
                    <a:cubicBezTo>
                      <a:pt x="489" y="125"/>
                      <a:pt x="453" y="161"/>
                      <a:pt x="408" y="161"/>
                    </a:cubicBezTo>
                    <a:close/>
                    <a:moveTo>
                      <a:pt x="408" y="161"/>
                    </a:moveTo>
                    <a:cubicBezTo>
                      <a:pt x="408" y="161"/>
                      <a:pt x="408" y="161"/>
                      <a:pt x="408" y="16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defRPr/>
                </a:pPr>
                <a:endParaRPr lang="zh-CN" altLang="en-US">
                  <a:solidFill>
                    <a:prstClr val="black"/>
                  </a:solidFill>
                  <a:latin typeface="等线" panose="02010600030101010101" charset="-122"/>
                  <a:ea typeface="等线" panose="02010600030101010101" charset="-122"/>
                </a:endParaRPr>
              </a:p>
            </p:txBody>
          </p:sp>
          <p:sp>
            <p:nvSpPr>
              <p:cNvPr id="14" name="Freeform 9"/>
              <p:cNvSpPr>
                <a:spLocks noEditPoints="1"/>
              </p:cNvSpPr>
              <p:nvPr/>
            </p:nvSpPr>
            <p:spPr bwMode="auto">
              <a:xfrm>
                <a:off x="-106363" y="6392863"/>
                <a:ext cx="285750" cy="92075"/>
              </a:xfrm>
              <a:custGeom>
                <a:avLst/>
                <a:gdLst>
                  <a:gd name="T0" fmla="*/ 408 w 489"/>
                  <a:gd name="T1" fmla="*/ 160 h 160"/>
                  <a:gd name="T2" fmla="*/ 80 w 489"/>
                  <a:gd name="T3" fmla="*/ 160 h 160"/>
                  <a:gd name="T4" fmla="*/ 0 w 489"/>
                  <a:gd name="T5" fmla="*/ 80 h 160"/>
                  <a:gd name="T6" fmla="*/ 80 w 489"/>
                  <a:gd name="T7" fmla="*/ 0 h 160"/>
                  <a:gd name="T8" fmla="*/ 408 w 489"/>
                  <a:gd name="T9" fmla="*/ 0 h 160"/>
                  <a:gd name="T10" fmla="*/ 489 w 489"/>
                  <a:gd name="T11" fmla="*/ 80 h 160"/>
                  <a:gd name="T12" fmla="*/ 408 w 489"/>
                  <a:gd name="T13" fmla="*/ 160 h 160"/>
                  <a:gd name="T14" fmla="*/ 408 w 489"/>
                  <a:gd name="T15" fmla="*/ 160 h 160"/>
                  <a:gd name="T16" fmla="*/ 408 w 489"/>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160">
                    <a:moveTo>
                      <a:pt x="408" y="160"/>
                    </a:moveTo>
                    <a:cubicBezTo>
                      <a:pt x="80" y="160"/>
                      <a:pt x="80" y="160"/>
                      <a:pt x="80" y="160"/>
                    </a:cubicBezTo>
                    <a:cubicBezTo>
                      <a:pt x="36" y="160"/>
                      <a:pt x="0" y="124"/>
                      <a:pt x="0" y="80"/>
                    </a:cubicBezTo>
                    <a:cubicBezTo>
                      <a:pt x="0" y="36"/>
                      <a:pt x="36" y="0"/>
                      <a:pt x="80" y="0"/>
                    </a:cubicBezTo>
                    <a:cubicBezTo>
                      <a:pt x="408" y="0"/>
                      <a:pt x="408" y="0"/>
                      <a:pt x="408" y="0"/>
                    </a:cubicBezTo>
                    <a:cubicBezTo>
                      <a:pt x="453" y="0"/>
                      <a:pt x="489" y="36"/>
                      <a:pt x="489" y="80"/>
                    </a:cubicBezTo>
                    <a:cubicBezTo>
                      <a:pt x="489" y="124"/>
                      <a:pt x="453" y="160"/>
                      <a:pt x="408" y="160"/>
                    </a:cubicBezTo>
                    <a:close/>
                    <a:moveTo>
                      <a:pt x="408" y="160"/>
                    </a:moveTo>
                    <a:cubicBezTo>
                      <a:pt x="408" y="160"/>
                      <a:pt x="408" y="160"/>
                      <a:pt x="408" y="1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defRPr/>
                </a:pPr>
                <a:endParaRPr lang="zh-CN" altLang="en-US">
                  <a:solidFill>
                    <a:prstClr val="black"/>
                  </a:solidFill>
                  <a:latin typeface="等线" panose="02010600030101010101" charset="-122"/>
                  <a:ea typeface="等线" panose="02010600030101010101" charset="-122"/>
                </a:endParaRPr>
              </a:p>
            </p:txBody>
          </p:sp>
          <p:sp>
            <p:nvSpPr>
              <p:cNvPr id="15" name="Freeform 10"/>
              <p:cNvSpPr>
                <a:spLocks noEditPoints="1"/>
              </p:cNvSpPr>
              <p:nvPr/>
            </p:nvSpPr>
            <p:spPr bwMode="auto">
              <a:xfrm>
                <a:off x="-106363" y="6697663"/>
                <a:ext cx="285750" cy="93663"/>
              </a:xfrm>
              <a:custGeom>
                <a:avLst/>
                <a:gdLst>
                  <a:gd name="T0" fmla="*/ 408 w 489"/>
                  <a:gd name="T1" fmla="*/ 161 h 161"/>
                  <a:gd name="T2" fmla="*/ 80 w 489"/>
                  <a:gd name="T3" fmla="*/ 161 h 161"/>
                  <a:gd name="T4" fmla="*/ 0 w 489"/>
                  <a:gd name="T5" fmla="*/ 80 h 161"/>
                  <a:gd name="T6" fmla="*/ 80 w 489"/>
                  <a:gd name="T7" fmla="*/ 0 h 161"/>
                  <a:gd name="T8" fmla="*/ 408 w 489"/>
                  <a:gd name="T9" fmla="*/ 0 h 161"/>
                  <a:gd name="T10" fmla="*/ 489 w 489"/>
                  <a:gd name="T11" fmla="*/ 80 h 161"/>
                  <a:gd name="T12" fmla="*/ 408 w 489"/>
                  <a:gd name="T13" fmla="*/ 161 h 161"/>
                  <a:gd name="T14" fmla="*/ 408 w 489"/>
                  <a:gd name="T15" fmla="*/ 161 h 161"/>
                  <a:gd name="T16" fmla="*/ 408 w 489"/>
                  <a:gd name="T1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161">
                    <a:moveTo>
                      <a:pt x="408" y="161"/>
                    </a:moveTo>
                    <a:cubicBezTo>
                      <a:pt x="80" y="161"/>
                      <a:pt x="80" y="161"/>
                      <a:pt x="80" y="161"/>
                    </a:cubicBezTo>
                    <a:cubicBezTo>
                      <a:pt x="36" y="161"/>
                      <a:pt x="0" y="125"/>
                      <a:pt x="0" y="80"/>
                    </a:cubicBezTo>
                    <a:cubicBezTo>
                      <a:pt x="0" y="36"/>
                      <a:pt x="36" y="0"/>
                      <a:pt x="80" y="0"/>
                    </a:cubicBezTo>
                    <a:cubicBezTo>
                      <a:pt x="408" y="0"/>
                      <a:pt x="408" y="0"/>
                      <a:pt x="408" y="0"/>
                    </a:cubicBezTo>
                    <a:cubicBezTo>
                      <a:pt x="453" y="0"/>
                      <a:pt x="489" y="36"/>
                      <a:pt x="489" y="80"/>
                    </a:cubicBezTo>
                    <a:cubicBezTo>
                      <a:pt x="489" y="125"/>
                      <a:pt x="453" y="161"/>
                      <a:pt x="408" y="161"/>
                    </a:cubicBezTo>
                    <a:close/>
                    <a:moveTo>
                      <a:pt x="408" y="161"/>
                    </a:moveTo>
                    <a:cubicBezTo>
                      <a:pt x="408" y="161"/>
                      <a:pt x="408" y="161"/>
                      <a:pt x="408" y="16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defRPr/>
                </a:pPr>
                <a:endParaRPr lang="zh-CN" altLang="en-US">
                  <a:solidFill>
                    <a:prstClr val="black"/>
                  </a:solidFill>
                  <a:latin typeface="等线" panose="02010600030101010101" charset="-122"/>
                  <a:ea typeface="等线" panose="02010600030101010101" charset="-122"/>
                </a:endParaRPr>
              </a:p>
            </p:txBody>
          </p:sp>
        </p:grpSp>
      </p:grpSp>
      <p:grpSp>
        <p:nvGrpSpPr>
          <p:cNvPr id="16" name="组合 15"/>
          <p:cNvGrpSpPr/>
          <p:nvPr userDrawn="1"/>
        </p:nvGrpSpPr>
        <p:grpSpPr>
          <a:xfrm>
            <a:off x="959725" y="403860"/>
            <a:ext cx="345440" cy="345440"/>
            <a:chOff x="3710127" y="3276071"/>
            <a:chExt cx="946045" cy="946045"/>
          </a:xfrm>
        </p:grpSpPr>
        <p:sp>
          <p:nvSpPr>
            <p:cNvPr id="17" name="椭圆 16"/>
            <p:cNvSpPr/>
            <p:nvPr/>
          </p:nvSpPr>
          <p:spPr>
            <a:xfrm>
              <a:off x="3710127" y="3276071"/>
              <a:ext cx="946045" cy="94604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a:solidFill>
                  <a:prstClr val="white"/>
                </a:solidFill>
                <a:latin typeface="等线" panose="02010600030101010101" charset="-122"/>
                <a:ea typeface="等线" panose="02010600030101010101" charset="-122"/>
              </a:endParaRPr>
            </a:p>
          </p:txBody>
        </p:sp>
        <p:sp>
          <p:nvSpPr>
            <p:cNvPr id="18" name="Freeform 14"/>
            <p:cNvSpPr>
              <a:spLocks noEditPoints="1"/>
            </p:cNvSpPr>
            <p:nvPr/>
          </p:nvSpPr>
          <p:spPr bwMode="auto">
            <a:xfrm>
              <a:off x="3891009" y="3470526"/>
              <a:ext cx="499776" cy="613542"/>
            </a:xfrm>
            <a:custGeom>
              <a:avLst/>
              <a:gdLst>
                <a:gd name="T0" fmla="*/ 2596 w 2670"/>
                <a:gd name="T1" fmla="*/ 257 h 3277"/>
                <a:gd name="T2" fmla="*/ 1543 w 2670"/>
                <a:gd name="T3" fmla="*/ 257 h 3277"/>
                <a:gd name="T4" fmla="*/ 1543 w 2670"/>
                <a:gd name="T5" fmla="*/ 69 h 3277"/>
                <a:gd name="T6" fmla="*/ 1474 w 2670"/>
                <a:gd name="T7" fmla="*/ 0 h 3277"/>
                <a:gd name="T8" fmla="*/ 1405 w 2670"/>
                <a:gd name="T9" fmla="*/ 69 h 3277"/>
                <a:gd name="T10" fmla="*/ 1405 w 2670"/>
                <a:gd name="T11" fmla="*/ 257 h 3277"/>
                <a:gd name="T12" fmla="*/ 602 w 2670"/>
                <a:gd name="T13" fmla="*/ 257 h 3277"/>
                <a:gd name="T14" fmla="*/ 556 w 2670"/>
                <a:gd name="T15" fmla="*/ 275 h 3277"/>
                <a:gd name="T16" fmla="*/ 22 w 2670"/>
                <a:gd name="T17" fmla="*/ 905 h 3277"/>
                <a:gd name="T18" fmla="*/ 22 w 2670"/>
                <a:gd name="T19" fmla="*/ 994 h 3277"/>
                <a:gd name="T20" fmla="*/ 556 w 2670"/>
                <a:gd name="T21" fmla="*/ 1603 h 3277"/>
                <a:gd name="T22" fmla="*/ 608 w 2670"/>
                <a:gd name="T23" fmla="*/ 1627 h 3277"/>
                <a:gd name="T24" fmla="*/ 2602 w 2670"/>
                <a:gd name="T25" fmla="*/ 1627 h 3277"/>
                <a:gd name="T26" fmla="*/ 2650 w 2670"/>
                <a:gd name="T27" fmla="*/ 1607 h 3277"/>
                <a:gd name="T28" fmla="*/ 2670 w 2670"/>
                <a:gd name="T29" fmla="*/ 1558 h 3277"/>
                <a:gd name="T30" fmla="*/ 2670 w 2670"/>
                <a:gd name="T31" fmla="*/ 320 h 3277"/>
                <a:gd name="T32" fmla="*/ 2646 w 2670"/>
                <a:gd name="T33" fmla="*/ 273 h 3277"/>
                <a:gd name="T34" fmla="*/ 2596 w 2670"/>
                <a:gd name="T35" fmla="*/ 257 h 3277"/>
                <a:gd name="T36" fmla="*/ 2527 w 2670"/>
                <a:gd name="T37" fmla="*/ 1495 h 3277"/>
                <a:gd name="T38" fmla="*/ 633 w 2670"/>
                <a:gd name="T39" fmla="*/ 1495 h 3277"/>
                <a:gd name="T40" fmla="*/ 165 w 2670"/>
                <a:gd name="T41" fmla="*/ 949 h 3277"/>
                <a:gd name="T42" fmla="*/ 634 w 2670"/>
                <a:gd name="T43" fmla="*/ 399 h 3277"/>
                <a:gd name="T44" fmla="*/ 2527 w 2670"/>
                <a:gd name="T45" fmla="*/ 399 h 3277"/>
                <a:gd name="T46" fmla="*/ 2527 w 2670"/>
                <a:gd name="T47" fmla="*/ 1495 h 3277"/>
                <a:gd name="T48" fmla="*/ 1474 w 2670"/>
                <a:gd name="T49" fmla="*/ 1774 h 3277"/>
                <a:gd name="T50" fmla="*/ 1425 w 2670"/>
                <a:gd name="T51" fmla="*/ 1794 h 3277"/>
                <a:gd name="T52" fmla="*/ 1405 w 2670"/>
                <a:gd name="T53" fmla="*/ 1843 h 3277"/>
                <a:gd name="T54" fmla="*/ 1405 w 2670"/>
                <a:gd name="T55" fmla="*/ 3208 h 3277"/>
                <a:gd name="T56" fmla="*/ 1474 w 2670"/>
                <a:gd name="T57" fmla="*/ 3277 h 3277"/>
                <a:gd name="T58" fmla="*/ 1543 w 2670"/>
                <a:gd name="T59" fmla="*/ 3208 h 3277"/>
                <a:gd name="T60" fmla="*/ 1543 w 2670"/>
                <a:gd name="T61" fmla="*/ 1843 h 3277"/>
                <a:gd name="T62" fmla="*/ 1523 w 2670"/>
                <a:gd name="T63" fmla="*/ 1794 h 3277"/>
                <a:gd name="T64" fmla="*/ 1474 w 2670"/>
                <a:gd name="T65" fmla="*/ 1774 h 3277"/>
                <a:gd name="T66" fmla="*/ 1474 w 2670"/>
                <a:gd name="T67" fmla="*/ 1774 h 3277"/>
                <a:gd name="T68" fmla="*/ 1474 w 2670"/>
                <a:gd name="T69" fmla="*/ 1774 h 3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0" h="3277">
                  <a:moveTo>
                    <a:pt x="2596" y="257"/>
                  </a:moveTo>
                  <a:cubicBezTo>
                    <a:pt x="1543" y="257"/>
                    <a:pt x="1543" y="257"/>
                    <a:pt x="1543" y="257"/>
                  </a:cubicBezTo>
                  <a:cubicBezTo>
                    <a:pt x="1543" y="69"/>
                    <a:pt x="1543" y="69"/>
                    <a:pt x="1543" y="69"/>
                  </a:cubicBezTo>
                  <a:cubicBezTo>
                    <a:pt x="1543" y="31"/>
                    <a:pt x="1512" y="0"/>
                    <a:pt x="1474" y="0"/>
                  </a:cubicBezTo>
                  <a:cubicBezTo>
                    <a:pt x="1436" y="0"/>
                    <a:pt x="1405" y="31"/>
                    <a:pt x="1405" y="69"/>
                  </a:cubicBezTo>
                  <a:cubicBezTo>
                    <a:pt x="1405" y="257"/>
                    <a:pt x="1405" y="257"/>
                    <a:pt x="1405" y="257"/>
                  </a:cubicBezTo>
                  <a:cubicBezTo>
                    <a:pt x="602" y="257"/>
                    <a:pt x="602" y="257"/>
                    <a:pt x="602" y="257"/>
                  </a:cubicBezTo>
                  <a:cubicBezTo>
                    <a:pt x="585" y="257"/>
                    <a:pt x="568" y="263"/>
                    <a:pt x="556" y="275"/>
                  </a:cubicBezTo>
                  <a:cubicBezTo>
                    <a:pt x="22" y="905"/>
                    <a:pt x="22" y="905"/>
                    <a:pt x="22" y="905"/>
                  </a:cubicBezTo>
                  <a:cubicBezTo>
                    <a:pt x="0" y="931"/>
                    <a:pt x="0" y="969"/>
                    <a:pt x="22" y="994"/>
                  </a:cubicBezTo>
                  <a:cubicBezTo>
                    <a:pt x="556" y="1603"/>
                    <a:pt x="556" y="1603"/>
                    <a:pt x="556" y="1603"/>
                  </a:cubicBezTo>
                  <a:cubicBezTo>
                    <a:pt x="569" y="1618"/>
                    <a:pt x="588" y="1627"/>
                    <a:pt x="608" y="1627"/>
                  </a:cubicBezTo>
                  <a:cubicBezTo>
                    <a:pt x="2602" y="1627"/>
                    <a:pt x="2602" y="1627"/>
                    <a:pt x="2602" y="1627"/>
                  </a:cubicBezTo>
                  <a:cubicBezTo>
                    <a:pt x="2620" y="1627"/>
                    <a:pt x="2637" y="1620"/>
                    <a:pt x="2650" y="1607"/>
                  </a:cubicBezTo>
                  <a:cubicBezTo>
                    <a:pt x="2663" y="1594"/>
                    <a:pt x="2670" y="1576"/>
                    <a:pt x="2670" y="1558"/>
                  </a:cubicBezTo>
                  <a:cubicBezTo>
                    <a:pt x="2670" y="320"/>
                    <a:pt x="2670" y="320"/>
                    <a:pt x="2670" y="320"/>
                  </a:cubicBezTo>
                  <a:cubicBezTo>
                    <a:pt x="2669" y="302"/>
                    <a:pt x="2660" y="285"/>
                    <a:pt x="2646" y="273"/>
                  </a:cubicBezTo>
                  <a:cubicBezTo>
                    <a:pt x="2633" y="262"/>
                    <a:pt x="2614" y="256"/>
                    <a:pt x="2596" y="257"/>
                  </a:cubicBezTo>
                  <a:close/>
                  <a:moveTo>
                    <a:pt x="2527" y="1495"/>
                  </a:moveTo>
                  <a:cubicBezTo>
                    <a:pt x="633" y="1495"/>
                    <a:pt x="633" y="1495"/>
                    <a:pt x="633" y="1495"/>
                  </a:cubicBezTo>
                  <a:cubicBezTo>
                    <a:pt x="165" y="949"/>
                    <a:pt x="165" y="949"/>
                    <a:pt x="165" y="949"/>
                  </a:cubicBezTo>
                  <a:cubicBezTo>
                    <a:pt x="634" y="399"/>
                    <a:pt x="634" y="399"/>
                    <a:pt x="634" y="399"/>
                  </a:cubicBezTo>
                  <a:cubicBezTo>
                    <a:pt x="2527" y="399"/>
                    <a:pt x="2527" y="399"/>
                    <a:pt x="2527" y="399"/>
                  </a:cubicBezTo>
                  <a:lnTo>
                    <a:pt x="2527" y="1495"/>
                  </a:lnTo>
                  <a:close/>
                  <a:moveTo>
                    <a:pt x="1474" y="1774"/>
                  </a:moveTo>
                  <a:cubicBezTo>
                    <a:pt x="1456" y="1774"/>
                    <a:pt x="1438" y="1781"/>
                    <a:pt x="1425" y="1794"/>
                  </a:cubicBezTo>
                  <a:cubicBezTo>
                    <a:pt x="1413" y="1807"/>
                    <a:pt x="1405" y="1824"/>
                    <a:pt x="1405" y="1843"/>
                  </a:cubicBezTo>
                  <a:cubicBezTo>
                    <a:pt x="1405" y="3208"/>
                    <a:pt x="1405" y="3208"/>
                    <a:pt x="1405" y="3208"/>
                  </a:cubicBezTo>
                  <a:cubicBezTo>
                    <a:pt x="1405" y="3246"/>
                    <a:pt x="1436" y="3277"/>
                    <a:pt x="1474" y="3277"/>
                  </a:cubicBezTo>
                  <a:cubicBezTo>
                    <a:pt x="1512" y="3277"/>
                    <a:pt x="1543" y="3246"/>
                    <a:pt x="1543" y="3208"/>
                  </a:cubicBezTo>
                  <a:cubicBezTo>
                    <a:pt x="1543" y="1843"/>
                    <a:pt x="1543" y="1843"/>
                    <a:pt x="1543" y="1843"/>
                  </a:cubicBezTo>
                  <a:cubicBezTo>
                    <a:pt x="1543" y="1824"/>
                    <a:pt x="1536" y="1807"/>
                    <a:pt x="1523" y="1794"/>
                  </a:cubicBezTo>
                  <a:cubicBezTo>
                    <a:pt x="1510" y="1781"/>
                    <a:pt x="1492" y="1774"/>
                    <a:pt x="1474" y="1774"/>
                  </a:cubicBezTo>
                  <a:close/>
                  <a:moveTo>
                    <a:pt x="1474" y="1774"/>
                  </a:moveTo>
                  <a:cubicBezTo>
                    <a:pt x="1474" y="1774"/>
                    <a:pt x="1474" y="1774"/>
                    <a:pt x="1474" y="1774"/>
                  </a:cubicBezTo>
                </a:path>
              </a:pathLst>
            </a:custGeom>
            <a:solidFill>
              <a:schemeClr val="bg1"/>
            </a:solidFill>
            <a:ln>
              <a:noFill/>
            </a:ln>
          </p:spPr>
          <p:txBody>
            <a:bodyPr vert="horz" wrap="square" lIns="91440" tIns="45720" rIns="91440" bIns="45720" numCol="1" anchor="t" anchorCtr="0" compatLnSpc="1"/>
            <a:lstStyle/>
            <a:p>
              <a:pPr defTabSz="914400">
                <a:defRPr/>
              </a:pPr>
              <a:endParaRPr lang="zh-CN" altLang="en-US">
                <a:solidFill>
                  <a:prstClr val="black"/>
                </a:solidFill>
                <a:latin typeface="等线" panose="02010600030101010101" charset="-122"/>
                <a:ea typeface="等线" panose="02010600030101010101" charset="-122"/>
              </a:endParaRPr>
            </a:p>
          </p:txBody>
        </p:sp>
      </p:grpSp>
      <p:grpSp>
        <p:nvGrpSpPr>
          <p:cNvPr id="19" name="组合 18"/>
          <p:cNvGrpSpPr/>
          <p:nvPr userDrawn="1"/>
        </p:nvGrpSpPr>
        <p:grpSpPr>
          <a:xfrm>
            <a:off x="1393347" y="403860"/>
            <a:ext cx="345440" cy="345440"/>
            <a:chOff x="5594941" y="3276071"/>
            <a:chExt cx="946045" cy="946045"/>
          </a:xfrm>
        </p:grpSpPr>
        <p:sp>
          <p:nvSpPr>
            <p:cNvPr id="20" name="椭圆 19"/>
            <p:cNvSpPr/>
            <p:nvPr/>
          </p:nvSpPr>
          <p:spPr>
            <a:xfrm>
              <a:off x="5594941" y="3276071"/>
              <a:ext cx="946045" cy="94604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a:solidFill>
                  <a:prstClr val="white"/>
                </a:solidFill>
                <a:latin typeface="等线" panose="02010600030101010101" charset="-122"/>
                <a:ea typeface="等线" panose="02010600030101010101" charset="-122"/>
              </a:endParaRPr>
            </a:p>
          </p:txBody>
        </p:sp>
        <p:sp>
          <p:nvSpPr>
            <p:cNvPr id="21" name="Freeform 18"/>
            <p:cNvSpPr>
              <a:spLocks noEditPoints="1"/>
            </p:cNvSpPr>
            <p:nvPr/>
          </p:nvSpPr>
          <p:spPr bwMode="auto">
            <a:xfrm>
              <a:off x="5841419" y="3499561"/>
              <a:ext cx="453088" cy="451342"/>
            </a:xfrm>
            <a:custGeom>
              <a:avLst/>
              <a:gdLst>
                <a:gd name="T0" fmla="*/ 2825 w 2866"/>
                <a:gd name="T1" fmla="*/ 2681 h 2853"/>
                <a:gd name="T2" fmla="*/ 2191 w 2866"/>
                <a:gd name="T3" fmla="*/ 2119 h 2853"/>
                <a:gd name="T4" fmla="*/ 2381 w 2866"/>
                <a:gd name="T5" fmla="*/ 1794 h 2853"/>
                <a:gd name="T6" fmla="*/ 2478 w 2866"/>
                <a:gd name="T7" fmla="*/ 1292 h 2853"/>
                <a:gd name="T8" fmla="*/ 2381 w 2866"/>
                <a:gd name="T9" fmla="*/ 791 h 2853"/>
                <a:gd name="T10" fmla="*/ 2117 w 2866"/>
                <a:gd name="T11" fmla="*/ 380 h 2853"/>
                <a:gd name="T12" fmla="*/ 1723 w 2866"/>
                <a:gd name="T13" fmla="*/ 102 h 2853"/>
                <a:gd name="T14" fmla="*/ 1239 w 2866"/>
                <a:gd name="T15" fmla="*/ 0 h 2853"/>
                <a:gd name="T16" fmla="*/ 755 w 2866"/>
                <a:gd name="T17" fmla="*/ 102 h 2853"/>
                <a:gd name="T18" fmla="*/ 361 w 2866"/>
                <a:gd name="T19" fmla="*/ 380 h 2853"/>
                <a:gd name="T20" fmla="*/ 96 w 2866"/>
                <a:gd name="T21" fmla="*/ 791 h 2853"/>
                <a:gd name="T22" fmla="*/ 0 w 2866"/>
                <a:gd name="T23" fmla="*/ 1292 h 2853"/>
                <a:gd name="T24" fmla="*/ 96 w 2866"/>
                <a:gd name="T25" fmla="*/ 1794 h 2853"/>
                <a:gd name="T26" fmla="*/ 361 w 2866"/>
                <a:gd name="T27" fmla="*/ 2205 h 2853"/>
                <a:gd name="T28" fmla="*/ 755 w 2866"/>
                <a:gd name="T29" fmla="*/ 2483 h 2853"/>
                <a:gd name="T30" fmla="*/ 1239 w 2866"/>
                <a:gd name="T31" fmla="*/ 2585 h 2853"/>
                <a:gd name="T32" fmla="*/ 1723 w 2866"/>
                <a:gd name="T33" fmla="*/ 2483 h 2853"/>
                <a:gd name="T34" fmla="*/ 2057 w 2866"/>
                <a:gd name="T35" fmla="*/ 2263 h 2853"/>
                <a:gd name="T36" fmla="*/ 2694 w 2866"/>
                <a:gd name="T37" fmla="*/ 2828 h 2853"/>
                <a:gd name="T38" fmla="*/ 2760 w 2866"/>
                <a:gd name="T39" fmla="*/ 2853 h 2853"/>
                <a:gd name="T40" fmla="*/ 2852 w 2866"/>
                <a:gd name="T41" fmla="*/ 2790 h 2853"/>
                <a:gd name="T42" fmla="*/ 2825 w 2866"/>
                <a:gd name="T43" fmla="*/ 2681 h 2853"/>
                <a:gd name="T44" fmla="*/ 1239 w 2866"/>
                <a:gd name="T45" fmla="*/ 2388 h 2853"/>
                <a:gd name="T46" fmla="*/ 196 w 2866"/>
                <a:gd name="T47" fmla="*/ 1292 h 2853"/>
                <a:gd name="T48" fmla="*/ 1239 w 2866"/>
                <a:gd name="T49" fmla="*/ 197 h 2853"/>
                <a:gd name="T50" fmla="*/ 2282 w 2866"/>
                <a:gd name="T51" fmla="*/ 1292 h 2853"/>
                <a:gd name="T52" fmla="*/ 1239 w 2866"/>
                <a:gd name="T53" fmla="*/ 2388 h 2853"/>
                <a:gd name="T54" fmla="*/ 1239 w 2866"/>
                <a:gd name="T55" fmla="*/ 2388 h 2853"/>
                <a:gd name="T56" fmla="*/ 1239 w 2866"/>
                <a:gd name="T57" fmla="*/ 2388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66" h="2853">
                  <a:moveTo>
                    <a:pt x="2825" y="2681"/>
                  </a:moveTo>
                  <a:cubicBezTo>
                    <a:pt x="2191" y="2119"/>
                    <a:pt x="2191" y="2119"/>
                    <a:pt x="2191" y="2119"/>
                  </a:cubicBezTo>
                  <a:cubicBezTo>
                    <a:pt x="2270" y="2021"/>
                    <a:pt x="2334" y="1911"/>
                    <a:pt x="2381" y="1794"/>
                  </a:cubicBezTo>
                  <a:cubicBezTo>
                    <a:pt x="2446" y="1635"/>
                    <a:pt x="2478" y="1466"/>
                    <a:pt x="2478" y="1292"/>
                  </a:cubicBezTo>
                  <a:cubicBezTo>
                    <a:pt x="2478" y="1119"/>
                    <a:pt x="2446" y="950"/>
                    <a:pt x="2381" y="791"/>
                  </a:cubicBezTo>
                  <a:cubicBezTo>
                    <a:pt x="2319" y="637"/>
                    <a:pt x="2230" y="499"/>
                    <a:pt x="2117" y="380"/>
                  </a:cubicBezTo>
                  <a:cubicBezTo>
                    <a:pt x="2003" y="261"/>
                    <a:pt x="1870" y="168"/>
                    <a:pt x="1723" y="102"/>
                  </a:cubicBezTo>
                  <a:cubicBezTo>
                    <a:pt x="1569" y="35"/>
                    <a:pt x="1407" y="0"/>
                    <a:pt x="1239" y="0"/>
                  </a:cubicBezTo>
                  <a:cubicBezTo>
                    <a:pt x="1071" y="0"/>
                    <a:pt x="908" y="35"/>
                    <a:pt x="755" y="102"/>
                  </a:cubicBezTo>
                  <a:cubicBezTo>
                    <a:pt x="607" y="168"/>
                    <a:pt x="475" y="261"/>
                    <a:pt x="361" y="380"/>
                  </a:cubicBezTo>
                  <a:cubicBezTo>
                    <a:pt x="248" y="499"/>
                    <a:pt x="159" y="637"/>
                    <a:pt x="96" y="791"/>
                  </a:cubicBezTo>
                  <a:cubicBezTo>
                    <a:pt x="32" y="950"/>
                    <a:pt x="0" y="1119"/>
                    <a:pt x="0" y="1292"/>
                  </a:cubicBezTo>
                  <a:cubicBezTo>
                    <a:pt x="0" y="1466"/>
                    <a:pt x="32" y="1635"/>
                    <a:pt x="96" y="1794"/>
                  </a:cubicBezTo>
                  <a:cubicBezTo>
                    <a:pt x="159" y="1948"/>
                    <a:pt x="248" y="2086"/>
                    <a:pt x="361" y="2205"/>
                  </a:cubicBezTo>
                  <a:cubicBezTo>
                    <a:pt x="475" y="2324"/>
                    <a:pt x="607" y="2417"/>
                    <a:pt x="755" y="2483"/>
                  </a:cubicBezTo>
                  <a:cubicBezTo>
                    <a:pt x="908" y="2550"/>
                    <a:pt x="1071" y="2585"/>
                    <a:pt x="1239" y="2585"/>
                  </a:cubicBezTo>
                  <a:cubicBezTo>
                    <a:pt x="1407" y="2585"/>
                    <a:pt x="1569" y="2550"/>
                    <a:pt x="1723" y="2483"/>
                  </a:cubicBezTo>
                  <a:cubicBezTo>
                    <a:pt x="1845" y="2428"/>
                    <a:pt x="1958" y="2355"/>
                    <a:pt x="2057" y="2263"/>
                  </a:cubicBezTo>
                  <a:cubicBezTo>
                    <a:pt x="2694" y="2828"/>
                    <a:pt x="2694" y="2828"/>
                    <a:pt x="2694" y="2828"/>
                  </a:cubicBezTo>
                  <a:cubicBezTo>
                    <a:pt x="2712" y="2844"/>
                    <a:pt x="2736" y="2853"/>
                    <a:pt x="2760" y="2853"/>
                  </a:cubicBezTo>
                  <a:cubicBezTo>
                    <a:pt x="2800" y="2853"/>
                    <a:pt x="2837" y="2828"/>
                    <a:pt x="2852" y="2790"/>
                  </a:cubicBezTo>
                  <a:cubicBezTo>
                    <a:pt x="2866" y="2752"/>
                    <a:pt x="2855" y="2708"/>
                    <a:pt x="2825" y="2681"/>
                  </a:cubicBezTo>
                  <a:close/>
                  <a:moveTo>
                    <a:pt x="1239" y="2388"/>
                  </a:moveTo>
                  <a:cubicBezTo>
                    <a:pt x="664" y="2388"/>
                    <a:pt x="196" y="1897"/>
                    <a:pt x="196" y="1292"/>
                  </a:cubicBezTo>
                  <a:cubicBezTo>
                    <a:pt x="196" y="688"/>
                    <a:pt x="664" y="197"/>
                    <a:pt x="1239" y="197"/>
                  </a:cubicBezTo>
                  <a:cubicBezTo>
                    <a:pt x="1814" y="197"/>
                    <a:pt x="2282" y="688"/>
                    <a:pt x="2282" y="1292"/>
                  </a:cubicBezTo>
                  <a:cubicBezTo>
                    <a:pt x="2282" y="1897"/>
                    <a:pt x="1814" y="2388"/>
                    <a:pt x="1239" y="2388"/>
                  </a:cubicBezTo>
                  <a:close/>
                  <a:moveTo>
                    <a:pt x="1239" y="2388"/>
                  </a:moveTo>
                  <a:cubicBezTo>
                    <a:pt x="1239" y="2388"/>
                    <a:pt x="1239" y="2388"/>
                    <a:pt x="1239" y="2388"/>
                  </a:cubicBezTo>
                </a:path>
              </a:pathLst>
            </a:custGeom>
            <a:solidFill>
              <a:schemeClr val="bg1"/>
            </a:solidFill>
            <a:ln>
              <a:noFill/>
            </a:ln>
          </p:spPr>
          <p:txBody>
            <a:bodyPr vert="horz" wrap="square" lIns="91440" tIns="45720" rIns="91440" bIns="45720" numCol="1" anchor="t" anchorCtr="0" compatLnSpc="1"/>
            <a:lstStyle/>
            <a:p>
              <a:pPr defTabSz="914400">
                <a:defRPr/>
              </a:pPr>
              <a:endParaRPr lang="zh-CN" altLang="en-US">
                <a:solidFill>
                  <a:prstClr val="black"/>
                </a:solidFill>
                <a:latin typeface="等线" panose="02010600030101010101" charset="-122"/>
                <a:ea typeface="等线" panose="02010600030101010101" charset="-122"/>
              </a:endParaRPr>
            </a:p>
          </p:txBody>
        </p:sp>
      </p:grpSp>
      <p:grpSp>
        <p:nvGrpSpPr>
          <p:cNvPr id="22" name="组合 21"/>
          <p:cNvGrpSpPr/>
          <p:nvPr userDrawn="1"/>
        </p:nvGrpSpPr>
        <p:grpSpPr>
          <a:xfrm>
            <a:off x="1826968" y="403860"/>
            <a:ext cx="345440" cy="345440"/>
            <a:chOff x="7479755" y="3276071"/>
            <a:chExt cx="946045" cy="946045"/>
          </a:xfrm>
        </p:grpSpPr>
        <p:sp>
          <p:nvSpPr>
            <p:cNvPr id="23" name="椭圆 22"/>
            <p:cNvSpPr/>
            <p:nvPr/>
          </p:nvSpPr>
          <p:spPr>
            <a:xfrm>
              <a:off x="7479755" y="3276071"/>
              <a:ext cx="946045" cy="94604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a:solidFill>
                  <a:prstClr val="white"/>
                </a:solidFill>
                <a:latin typeface="等线" panose="02010600030101010101" charset="-122"/>
                <a:ea typeface="等线" panose="02010600030101010101" charset="-122"/>
              </a:endParaRPr>
            </a:p>
          </p:txBody>
        </p:sp>
        <p:sp>
          <p:nvSpPr>
            <p:cNvPr id="24" name="Freeform 22"/>
            <p:cNvSpPr>
              <a:spLocks noEditPoints="1"/>
            </p:cNvSpPr>
            <p:nvPr/>
          </p:nvSpPr>
          <p:spPr bwMode="auto">
            <a:xfrm>
              <a:off x="7708262" y="3518611"/>
              <a:ext cx="475295" cy="458268"/>
            </a:xfrm>
            <a:custGeom>
              <a:avLst/>
              <a:gdLst>
                <a:gd name="T0" fmla="*/ 349 w 2960"/>
                <a:gd name="T1" fmla="*/ 1602 h 2850"/>
                <a:gd name="T2" fmla="*/ 1012 w 2960"/>
                <a:gd name="T3" fmla="*/ 1876 h 2850"/>
                <a:gd name="T4" fmla="*/ 1012 w 2960"/>
                <a:gd name="T5" fmla="*/ 1876 h 2850"/>
                <a:gd name="T6" fmla="*/ 1369 w 2960"/>
                <a:gd name="T7" fmla="*/ 1806 h 2850"/>
                <a:gd name="T8" fmla="*/ 2307 w 2960"/>
                <a:gd name="T9" fmla="*/ 2744 h 2850"/>
                <a:gd name="T10" fmla="*/ 2563 w 2960"/>
                <a:gd name="T11" fmla="*/ 2850 h 2850"/>
                <a:gd name="T12" fmla="*/ 2819 w 2960"/>
                <a:gd name="T13" fmla="*/ 2744 h 2850"/>
                <a:gd name="T14" fmla="*/ 2819 w 2960"/>
                <a:gd name="T15" fmla="*/ 2233 h 2850"/>
                <a:gd name="T16" fmla="*/ 1880 w 2960"/>
                <a:gd name="T17" fmla="*/ 1295 h 2850"/>
                <a:gd name="T18" fmla="*/ 1676 w 2960"/>
                <a:gd name="T19" fmla="*/ 275 h 2850"/>
                <a:gd name="T20" fmla="*/ 1013 w 2960"/>
                <a:gd name="T21" fmla="*/ 0 h 2850"/>
                <a:gd name="T22" fmla="*/ 654 w 2960"/>
                <a:gd name="T23" fmla="*/ 71 h 2850"/>
                <a:gd name="T24" fmla="*/ 555 w 2960"/>
                <a:gd name="T25" fmla="*/ 112 h 2850"/>
                <a:gd name="T26" fmla="*/ 1006 w 2960"/>
                <a:gd name="T27" fmla="*/ 563 h 2850"/>
                <a:gd name="T28" fmla="*/ 1082 w 2960"/>
                <a:gd name="T29" fmla="*/ 747 h 2850"/>
                <a:gd name="T30" fmla="*/ 1006 w 2960"/>
                <a:gd name="T31" fmla="*/ 931 h 2850"/>
                <a:gd name="T32" fmla="*/ 821 w 2960"/>
                <a:gd name="T33" fmla="*/ 1008 h 2850"/>
                <a:gd name="T34" fmla="*/ 637 w 2960"/>
                <a:gd name="T35" fmla="*/ 931 h 2850"/>
                <a:gd name="T36" fmla="*/ 262 w 2960"/>
                <a:gd name="T37" fmla="*/ 557 h 2850"/>
                <a:gd name="T38" fmla="*/ 186 w 2960"/>
                <a:gd name="T39" fmla="*/ 481 h 2850"/>
                <a:gd name="T40" fmla="*/ 145 w 2960"/>
                <a:gd name="T41" fmla="*/ 580 h 2850"/>
                <a:gd name="T42" fmla="*/ 349 w 2960"/>
                <a:gd name="T43" fmla="*/ 1602 h 2850"/>
                <a:gd name="T44" fmla="*/ 242 w 2960"/>
                <a:gd name="T45" fmla="*/ 740 h 2850"/>
                <a:gd name="T46" fmla="*/ 535 w 2960"/>
                <a:gd name="T47" fmla="*/ 1033 h 2850"/>
                <a:gd name="T48" fmla="*/ 821 w 2960"/>
                <a:gd name="T49" fmla="*/ 1151 h 2850"/>
                <a:gd name="T50" fmla="*/ 1107 w 2960"/>
                <a:gd name="T51" fmla="*/ 1033 h 2850"/>
                <a:gd name="T52" fmla="*/ 1226 w 2960"/>
                <a:gd name="T53" fmla="*/ 747 h 2850"/>
                <a:gd name="T54" fmla="*/ 1107 w 2960"/>
                <a:gd name="T55" fmla="*/ 461 h 2850"/>
                <a:gd name="T56" fmla="*/ 814 w 2960"/>
                <a:gd name="T57" fmla="*/ 168 h 2850"/>
                <a:gd name="T58" fmla="*/ 1013 w 2960"/>
                <a:gd name="T59" fmla="*/ 143 h 2850"/>
                <a:gd name="T60" fmla="*/ 1574 w 2960"/>
                <a:gd name="T61" fmla="*/ 376 h 2850"/>
                <a:gd name="T62" fmla="*/ 1730 w 2960"/>
                <a:gd name="T63" fmla="*/ 1280 h 2850"/>
                <a:gd name="T64" fmla="*/ 1708 w 2960"/>
                <a:gd name="T65" fmla="*/ 1326 h 2850"/>
                <a:gd name="T66" fmla="*/ 2717 w 2960"/>
                <a:gd name="T67" fmla="*/ 2335 h 2850"/>
                <a:gd name="T68" fmla="*/ 2717 w 2960"/>
                <a:gd name="T69" fmla="*/ 2643 h 2850"/>
                <a:gd name="T70" fmla="*/ 2563 w 2960"/>
                <a:gd name="T71" fmla="*/ 2707 h 2850"/>
                <a:gd name="T72" fmla="*/ 2409 w 2960"/>
                <a:gd name="T73" fmla="*/ 2643 h 2850"/>
                <a:gd name="T74" fmla="*/ 1400 w 2960"/>
                <a:gd name="T75" fmla="*/ 1634 h 2850"/>
                <a:gd name="T76" fmla="*/ 1354 w 2960"/>
                <a:gd name="T77" fmla="*/ 1656 h 2850"/>
                <a:gd name="T78" fmla="*/ 1012 w 2960"/>
                <a:gd name="T79" fmla="*/ 1733 h 2850"/>
                <a:gd name="T80" fmla="*/ 450 w 2960"/>
                <a:gd name="T81" fmla="*/ 1500 h 2850"/>
                <a:gd name="T82" fmla="*/ 242 w 2960"/>
                <a:gd name="T83" fmla="*/ 740 h 2850"/>
                <a:gd name="T84" fmla="*/ 242 w 2960"/>
                <a:gd name="T85" fmla="*/ 740 h 2850"/>
                <a:gd name="T86" fmla="*/ 242 w 2960"/>
                <a:gd name="T87" fmla="*/ 740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0" h="2850">
                  <a:moveTo>
                    <a:pt x="349" y="1602"/>
                  </a:moveTo>
                  <a:cubicBezTo>
                    <a:pt x="526" y="1779"/>
                    <a:pt x="762" y="1876"/>
                    <a:pt x="1012" y="1876"/>
                  </a:cubicBezTo>
                  <a:cubicBezTo>
                    <a:pt x="1012" y="1876"/>
                    <a:pt x="1012" y="1876"/>
                    <a:pt x="1012" y="1876"/>
                  </a:cubicBezTo>
                  <a:cubicBezTo>
                    <a:pt x="1135" y="1876"/>
                    <a:pt x="1256" y="1852"/>
                    <a:pt x="1369" y="1806"/>
                  </a:cubicBezTo>
                  <a:cubicBezTo>
                    <a:pt x="2307" y="2744"/>
                    <a:pt x="2307" y="2744"/>
                    <a:pt x="2307" y="2744"/>
                  </a:cubicBezTo>
                  <a:cubicBezTo>
                    <a:pt x="2376" y="2813"/>
                    <a:pt x="2466" y="2850"/>
                    <a:pt x="2563" y="2850"/>
                  </a:cubicBezTo>
                  <a:cubicBezTo>
                    <a:pt x="2660" y="2850"/>
                    <a:pt x="2750" y="2813"/>
                    <a:pt x="2819" y="2744"/>
                  </a:cubicBezTo>
                  <a:cubicBezTo>
                    <a:pt x="2960" y="2603"/>
                    <a:pt x="2960" y="2374"/>
                    <a:pt x="2819" y="2233"/>
                  </a:cubicBezTo>
                  <a:cubicBezTo>
                    <a:pt x="1880" y="1295"/>
                    <a:pt x="1880" y="1295"/>
                    <a:pt x="1880" y="1295"/>
                  </a:cubicBezTo>
                  <a:cubicBezTo>
                    <a:pt x="2023" y="947"/>
                    <a:pt x="1944" y="543"/>
                    <a:pt x="1676" y="275"/>
                  </a:cubicBezTo>
                  <a:cubicBezTo>
                    <a:pt x="1499" y="97"/>
                    <a:pt x="1263" y="0"/>
                    <a:pt x="1013" y="0"/>
                  </a:cubicBezTo>
                  <a:cubicBezTo>
                    <a:pt x="890" y="0"/>
                    <a:pt x="768" y="24"/>
                    <a:pt x="654" y="71"/>
                  </a:cubicBezTo>
                  <a:cubicBezTo>
                    <a:pt x="555" y="112"/>
                    <a:pt x="555" y="112"/>
                    <a:pt x="555" y="112"/>
                  </a:cubicBezTo>
                  <a:cubicBezTo>
                    <a:pt x="1006" y="563"/>
                    <a:pt x="1006" y="563"/>
                    <a:pt x="1006" y="563"/>
                  </a:cubicBezTo>
                  <a:cubicBezTo>
                    <a:pt x="1055" y="611"/>
                    <a:pt x="1082" y="678"/>
                    <a:pt x="1082" y="747"/>
                  </a:cubicBezTo>
                  <a:cubicBezTo>
                    <a:pt x="1082" y="817"/>
                    <a:pt x="1055" y="882"/>
                    <a:pt x="1006" y="931"/>
                  </a:cubicBezTo>
                  <a:cubicBezTo>
                    <a:pt x="957" y="981"/>
                    <a:pt x="891" y="1008"/>
                    <a:pt x="821" y="1008"/>
                  </a:cubicBezTo>
                  <a:cubicBezTo>
                    <a:pt x="752" y="1008"/>
                    <a:pt x="686" y="981"/>
                    <a:pt x="637" y="931"/>
                  </a:cubicBezTo>
                  <a:cubicBezTo>
                    <a:pt x="262" y="557"/>
                    <a:pt x="262" y="557"/>
                    <a:pt x="262" y="557"/>
                  </a:cubicBezTo>
                  <a:cubicBezTo>
                    <a:pt x="186" y="481"/>
                    <a:pt x="186" y="481"/>
                    <a:pt x="186" y="481"/>
                  </a:cubicBezTo>
                  <a:cubicBezTo>
                    <a:pt x="145" y="580"/>
                    <a:pt x="145" y="580"/>
                    <a:pt x="145" y="580"/>
                  </a:cubicBezTo>
                  <a:cubicBezTo>
                    <a:pt x="0" y="932"/>
                    <a:pt x="80" y="1333"/>
                    <a:pt x="349" y="1602"/>
                  </a:cubicBezTo>
                  <a:close/>
                  <a:moveTo>
                    <a:pt x="242" y="740"/>
                  </a:moveTo>
                  <a:cubicBezTo>
                    <a:pt x="535" y="1033"/>
                    <a:pt x="535" y="1033"/>
                    <a:pt x="535" y="1033"/>
                  </a:cubicBezTo>
                  <a:cubicBezTo>
                    <a:pt x="612" y="1109"/>
                    <a:pt x="713" y="1151"/>
                    <a:pt x="821" y="1151"/>
                  </a:cubicBezTo>
                  <a:cubicBezTo>
                    <a:pt x="929" y="1151"/>
                    <a:pt x="1031" y="1109"/>
                    <a:pt x="1107" y="1033"/>
                  </a:cubicBezTo>
                  <a:cubicBezTo>
                    <a:pt x="1184" y="957"/>
                    <a:pt x="1226" y="855"/>
                    <a:pt x="1226" y="747"/>
                  </a:cubicBezTo>
                  <a:cubicBezTo>
                    <a:pt x="1226" y="639"/>
                    <a:pt x="1184" y="537"/>
                    <a:pt x="1107" y="461"/>
                  </a:cubicBezTo>
                  <a:cubicBezTo>
                    <a:pt x="814" y="168"/>
                    <a:pt x="814" y="168"/>
                    <a:pt x="814" y="168"/>
                  </a:cubicBezTo>
                  <a:cubicBezTo>
                    <a:pt x="879" y="152"/>
                    <a:pt x="946" y="143"/>
                    <a:pt x="1013" y="143"/>
                  </a:cubicBezTo>
                  <a:cubicBezTo>
                    <a:pt x="1225" y="143"/>
                    <a:pt x="1424" y="226"/>
                    <a:pt x="1574" y="376"/>
                  </a:cubicBezTo>
                  <a:cubicBezTo>
                    <a:pt x="1812" y="613"/>
                    <a:pt x="1874" y="977"/>
                    <a:pt x="1730" y="1280"/>
                  </a:cubicBezTo>
                  <a:cubicBezTo>
                    <a:pt x="1708" y="1326"/>
                    <a:pt x="1708" y="1326"/>
                    <a:pt x="1708" y="1326"/>
                  </a:cubicBezTo>
                  <a:cubicBezTo>
                    <a:pt x="2717" y="2335"/>
                    <a:pt x="2717" y="2335"/>
                    <a:pt x="2717" y="2335"/>
                  </a:cubicBezTo>
                  <a:cubicBezTo>
                    <a:pt x="2802" y="2420"/>
                    <a:pt x="2802" y="2558"/>
                    <a:pt x="2717" y="2643"/>
                  </a:cubicBezTo>
                  <a:cubicBezTo>
                    <a:pt x="2676" y="2684"/>
                    <a:pt x="2621" y="2707"/>
                    <a:pt x="2563" y="2707"/>
                  </a:cubicBezTo>
                  <a:cubicBezTo>
                    <a:pt x="2505" y="2707"/>
                    <a:pt x="2450" y="2684"/>
                    <a:pt x="2409" y="2643"/>
                  </a:cubicBezTo>
                  <a:cubicBezTo>
                    <a:pt x="1400" y="1634"/>
                    <a:pt x="1400" y="1634"/>
                    <a:pt x="1400" y="1634"/>
                  </a:cubicBezTo>
                  <a:cubicBezTo>
                    <a:pt x="1354" y="1656"/>
                    <a:pt x="1354" y="1656"/>
                    <a:pt x="1354" y="1656"/>
                  </a:cubicBezTo>
                  <a:cubicBezTo>
                    <a:pt x="1248" y="1706"/>
                    <a:pt x="1130" y="1733"/>
                    <a:pt x="1012" y="1733"/>
                  </a:cubicBezTo>
                  <a:cubicBezTo>
                    <a:pt x="800" y="1733"/>
                    <a:pt x="600" y="1650"/>
                    <a:pt x="450" y="1500"/>
                  </a:cubicBezTo>
                  <a:cubicBezTo>
                    <a:pt x="249" y="1299"/>
                    <a:pt x="173" y="1010"/>
                    <a:pt x="242" y="740"/>
                  </a:cubicBezTo>
                  <a:close/>
                  <a:moveTo>
                    <a:pt x="242" y="740"/>
                  </a:moveTo>
                  <a:cubicBezTo>
                    <a:pt x="242" y="740"/>
                    <a:pt x="242" y="740"/>
                    <a:pt x="242" y="740"/>
                  </a:cubicBezTo>
                </a:path>
              </a:pathLst>
            </a:custGeom>
            <a:solidFill>
              <a:schemeClr val="bg1"/>
            </a:solidFill>
            <a:ln>
              <a:noFill/>
            </a:ln>
          </p:spPr>
          <p:txBody>
            <a:bodyPr vert="horz" wrap="square" lIns="91440" tIns="45720" rIns="91440" bIns="45720" numCol="1" anchor="t" anchorCtr="0" compatLnSpc="1"/>
            <a:lstStyle/>
            <a:p>
              <a:pPr defTabSz="914400">
                <a:defRPr/>
              </a:pPr>
              <a:endParaRPr lang="zh-CN" altLang="en-US">
                <a:solidFill>
                  <a:prstClr val="black"/>
                </a:solidFill>
                <a:latin typeface="等线" panose="02010600030101010101" charset="-122"/>
                <a:ea typeface="等线" panose="02010600030101010101" charset="-122"/>
              </a:endParaRPr>
            </a:p>
          </p:txBody>
        </p:sp>
      </p:grpSp>
      <p:grpSp>
        <p:nvGrpSpPr>
          <p:cNvPr id="25" name="组合 24"/>
          <p:cNvGrpSpPr/>
          <p:nvPr userDrawn="1"/>
        </p:nvGrpSpPr>
        <p:grpSpPr>
          <a:xfrm>
            <a:off x="2260591" y="403860"/>
            <a:ext cx="345440" cy="345440"/>
            <a:chOff x="9364570" y="3276071"/>
            <a:chExt cx="946045" cy="946045"/>
          </a:xfrm>
        </p:grpSpPr>
        <p:sp>
          <p:nvSpPr>
            <p:cNvPr id="26" name="椭圆 25"/>
            <p:cNvSpPr/>
            <p:nvPr/>
          </p:nvSpPr>
          <p:spPr>
            <a:xfrm>
              <a:off x="9364570" y="3276071"/>
              <a:ext cx="946045" cy="94604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a:solidFill>
                  <a:prstClr val="white"/>
                </a:solidFill>
                <a:latin typeface="等线" panose="02010600030101010101" charset="-122"/>
                <a:ea typeface="等线" panose="02010600030101010101" charset="-122"/>
              </a:endParaRPr>
            </a:p>
          </p:txBody>
        </p:sp>
        <p:grpSp>
          <p:nvGrpSpPr>
            <p:cNvPr id="27" name="组合 26"/>
            <p:cNvGrpSpPr/>
            <p:nvPr/>
          </p:nvGrpSpPr>
          <p:grpSpPr>
            <a:xfrm>
              <a:off x="9661973" y="3482268"/>
              <a:ext cx="368083" cy="528098"/>
              <a:chOff x="2017713" y="6523038"/>
              <a:chExt cx="1179512" cy="1692275"/>
            </a:xfrm>
            <a:solidFill>
              <a:schemeClr val="bg1"/>
            </a:solidFill>
          </p:grpSpPr>
          <p:sp>
            <p:nvSpPr>
              <p:cNvPr id="28" name="Freeform 26"/>
              <p:cNvSpPr/>
              <p:nvPr/>
            </p:nvSpPr>
            <p:spPr bwMode="auto">
              <a:xfrm>
                <a:off x="2017713" y="7580313"/>
                <a:ext cx="1179512" cy="635000"/>
              </a:xfrm>
              <a:custGeom>
                <a:avLst/>
                <a:gdLst>
                  <a:gd name="T0" fmla="*/ 43 w 2239"/>
                  <a:gd name="T1" fmla="*/ 182 h 1206"/>
                  <a:gd name="T2" fmla="*/ 1001 w 2239"/>
                  <a:gd name="T3" fmla="*/ 624 h 1206"/>
                  <a:gd name="T4" fmla="*/ 1001 w 2239"/>
                  <a:gd name="T5" fmla="*/ 1004 h 1206"/>
                  <a:gd name="T6" fmla="*/ 744 w 2239"/>
                  <a:gd name="T7" fmla="*/ 1004 h 1206"/>
                  <a:gd name="T8" fmla="*/ 740 w 2239"/>
                  <a:gd name="T9" fmla="*/ 1003 h 1206"/>
                  <a:gd name="T10" fmla="*/ 644 w 2239"/>
                  <a:gd name="T11" fmla="*/ 1107 h 1206"/>
                  <a:gd name="T12" fmla="*/ 748 w 2239"/>
                  <a:gd name="T13" fmla="*/ 1203 h 1206"/>
                  <a:gd name="T14" fmla="*/ 751 w 2239"/>
                  <a:gd name="T15" fmla="*/ 1203 h 1206"/>
                  <a:gd name="T16" fmla="*/ 1439 w 2239"/>
                  <a:gd name="T17" fmla="*/ 1203 h 1206"/>
                  <a:gd name="T18" fmla="*/ 1443 w 2239"/>
                  <a:gd name="T19" fmla="*/ 1203 h 1206"/>
                  <a:gd name="T20" fmla="*/ 1530 w 2239"/>
                  <a:gd name="T21" fmla="*/ 1150 h 1206"/>
                  <a:gd name="T22" fmla="*/ 1525 w 2239"/>
                  <a:gd name="T23" fmla="*/ 1049 h 1206"/>
                  <a:gd name="T24" fmla="*/ 1435 w 2239"/>
                  <a:gd name="T25" fmla="*/ 1003 h 1206"/>
                  <a:gd name="T26" fmla="*/ 1432 w 2239"/>
                  <a:gd name="T27" fmla="*/ 1004 h 1206"/>
                  <a:gd name="T28" fmla="*/ 1199 w 2239"/>
                  <a:gd name="T29" fmla="*/ 1004 h 1206"/>
                  <a:gd name="T30" fmla="*/ 1199 w 2239"/>
                  <a:gd name="T31" fmla="*/ 625 h 1206"/>
                  <a:gd name="T32" fmla="*/ 2200 w 2239"/>
                  <a:gd name="T33" fmla="*/ 173 h 1206"/>
                  <a:gd name="T34" fmla="*/ 2222 w 2239"/>
                  <a:gd name="T35" fmla="*/ 62 h 1206"/>
                  <a:gd name="T36" fmla="*/ 2126 w 2239"/>
                  <a:gd name="T37" fmla="*/ 2 h 1206"/>
                  <a:gd name="T38" fmla="*/ 2056 w 2239"/>
                  <a:gd name="T39" fmla="*/ 36 h 1206"/>
                  <a:gd name="T40" fmla="*/ 1117 w 2239"/>
                  <a:gd name="T41" fmla="*/ 431 h 1206"/>
                  <a:gd name="T42" fmla="*/ 172 w 2239"/>
                  <a:gd name="T43" fmla="*/ 31 h 1206"/>
                  <a:gd name="T44" fmla="*/ 171 w 2239"/>
                  <a:gd name="T45" fmla="*/ 32 h 1206"/>
                  <a:gd name="T46" fmla="*/ 97 w 2239"/>
                  <a:gd name="T47" fmla="*/ 3 h 1206"/>
                  <a:gd name="T48" fmla="*/ 27 w 2239"/>
                  <a:gd name="T49" fmla="*/ 35 h 1206"/>
                  <a:gd name="T50" fmla="*/ 1 w 2239"/>
                  <a:gd name="T51" fmla="*/ 107 h 1206"/>
                  <a:gd name="T52" fmla="*/ 43 w 2239"/>
                  <a:gd name="T53" fmla="*/ 18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9" h="1206">
                    <a:moveTo>
                      <a:pt x="43" y="182"/>
                    </a:moveTo>
                    <a:cubicBezTo>
                      <a:pt x="298" y="440"/>
                      <a:pt x="638" y="597"/>
                      <a:pt x="1001" y="624"/>
                    </a:cubicBezTo>
                    <a:cubicBezTo>
                      <a:pt x="1001" y="1004"/>
                      <a:pt x="1001" y="1004"/>
                      <a:pt x="1001" y="1004"/>
                    </a:cubicBezTo>
                    <a:cubicBezTo>
                      <a:pt x="744" y="1004"/>
                      <a:pt x="744" y="1004"/>
                      <a:pt x="744" y="1004"/>
                    </a:cubicBezTo>
                    <a:cubicBezTo>
                      <a:pt x="743" y="1004"/>
                      <a:pt x="742" y="1003"/>
                      <a:pt x="740" y="1003"/>
                    </a:cubicBezTo>
                    <a:cubicBezTo>
                      <a:pt x="685" y="1006"/>
                      <a:pt x="642" y="1052"/>
                      <a:pt x="644" y="1107"/>
                    </a:cubicBezTo>
                    <a:cubicBezTo>
                      <a:pt x="646" y="1163"/>
                      <a:pt x="693" y="1206"/>
                      <a:pt x="748" y="1203"/>
                    </a:cubicBezTo>
                    <a:cubicBezTo>
                      <a:pt x="749" y="1203"/>
                      <a:pt x="750" y="1203"/>
                      <a:pt x="751" y="1203"/>
                    </a:cubicBezTo>
                    <a:cubicBezTo>
                      <a:pt x="1439" y="1203"/>
                      <a:pt x="1439" y="1203"/>
                      <a:pt x="1439" y="1203"/>
                    </a:cubicBezTo>
                    <a:cubicBezTo>
                      <a:pt x="1441" y="1203"/>
                      <a:pt x="1442" y="1203"/>
                      <a:pt x="1443" y="1203"/>
                    </a:cubicBezTo>
                    <a:cubicBezTo>
                      <a:pt x="1480" y="1202"/>
                      <a:pt x="1513" y="1182"/>
                      <a:pt x="1530" y="1150"/>
                    </a:cubicBezTo>
                    <a:cubicBezTo>
                      <a:pt x="1547" y="1118"/>
                      <a:pt x="1545" y="1080"/>
                      <a:pt x="1525" y="1049"/>
                    </a:cubicBezTo>
                    <a:cubicBezTo>
                      <a:pt x="1506" y="1019"/>
                      <a:pt x="1471" y="1001"/>
                      <a:pt x="1435" y="1003"/>
                    </a:cubicBezTo>
                    <a:cubicBezTo>
                      <a:pt x="1434" y="1003"/>
                      <a:pt x="1433" y="1004"/>
                      <a:pt x="1432" y="1004"/>
                    </a:cubicBezTo>
                    <a:cubicBezTo>
                      <a:pt x="1199" y="1004"/>
                      <a:pt x="1199" y="1004"/>
                      <a:pt x="1199" y="1004"/>
                    </a:cubicBezTo>
                    <a:cubicBezTo>
                      <a:pt x="1199" y="625"/>
                      <a:pt x="1199" y="625"/>
                      <a:pt x="1199" y="625"/>
                    </a:cubicBezTo>
                    <a:cubicBezTo>
                      <a:pt x="1579" y="605"/>
                      <a:pt x="1932" y="447"/>
                      <a:pt x="2200" y="173"/>
                    </a:cubicBezTo>
                    <a:cubicBezTo>
                      <a:pt x="2230" y="144"/>
                      <a:pt x="2239" y="100"/>
                      <a:pt x="2222" y="62"/>
                    </a:cubicBezTo>
                    <a:cubicBezTo>
                      <a:pt x="2206" y="24"/>
                      <a:pt x="2168" y="0"/>
                      <a:pt x="2126" y="2"/>
                    </a:cubicBezTo>
                    <a:cubicBezTo>
                      <a:pt x="2099" y="4"/>
                      <a:pt x="2074" y="16"/>
                      <a:pt x="2056" y="36"/>
                    </a:cubicBezTo>
                    <a:cubicBezTo>
                      <a:pt x="1809" y="290"/>
                      <a:pt x="1470" y="432"/>
                      <a:pt x="1117" y="431"/>
                    </a:cubicBezTo>
                    <a:cubicBezTo>
                      <a:pt x="760" y="432"/>
                      <a:pt x="419" y="288"/>
                      <a:pt x="172" y="31"/>
                    </a:cubicBezTo>
                    <a:cubicBezTo>
                      <a:pt x="171" y="32"/>
                      <a:pt x="171" y="32"/>
                      <a:pt x="171" y="32"/>
                    </a:cubicBezTo>
                    <a:cubicBezTo>
                      <a:pt x="152" y="12"/>
                      <a:pt x="125" y="1"/>
                      <a:pt x="97" y="3"/>
                    </a:cubicBezTo>
                    <a:cubicBezTo>
                      <a:pt x="70" y="4"/>
                      <a:pt x="45" y="15"/>
                      <a:pt x="27" y="35"/>
                    </a:cubicBezTo>
                    <a:cubicBezTo>
                      <a:pt x="9" y="54"/>
                      <a:pt x="0" y="80"/>
                      <a:pt x="1" y="107"/>
                    </a:cubicBezTo>
                    <a:cubicBezTo>
                      <a:pt x="3" y="137"/>
                      <a:pt x="18" y="165"/>
                      <a:pt x="43" y="1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defRPr/>
                </a:pPr>
                <a:endParaRPr lang="zh-CN" altLang="en-US">
                  <a:solidFill>
                    <a:prstClr val="black"/>
                  </a:solidFill>
                  <a:latin typeface="等线" panose="02010600030101010101" charset="-122"/>
                  <a:ea typeface="等线" panose="02010600030101010101" charset="-122"/>
                </a:endParaRPr>
              </a:p>
            </p:txBody>
          </p:sp>
          <p:sp>
            <p:nvSpPr>
              <p:cNvPr id="29" name="Freeform 27"/>
              <p:cNvSpPr>
                <a:spLocks noEditPoints="1"/>
              </p:cNvSpPr>
              <p:nvPr/>
            </p:nvSpPr>
            <p:spPr bwMode="auto">
              <a:xfrm>
                <a:off x="2197100" y="6523038"/>
                <a:ext cx="792162" cy="1182687"/>
              </a:xfrm>
              <a:custGeom>
                <a:avLst/>
                <a:gdLst>
                  <a:gd name="T0" fmla="*/ 198 w 1502"/>
                  <a:gd name="T1" fmla="*/ 751 h 2241"/>
                  <a:gd name="T2" fmla="*/ 751 w 1502"/>
                  <a:gd name="T3" fmla="*/ 199 h 2241"/>
                  <a:gd name="T4" fmla="*/ 1303 w 1502"/>
                  <a:gd name="T5" fmla="*/ 751 h 2241"/>
                  <a:gd name="T6" fmla="*/ 1303 w 1502"/>
                  <a:gd name="T7" fmla="*/ 1490 h 2241"/>
                  <a:gd name="T8" fmla="*/ 751 w 1502"/>
                  <a:gd name="T9" fmla="*/ 2042 h 2241"/>
                  <a:gd name="T10" fmla="*/ 198 w 1502"/>
                  <a:gd name="T11" fmla="*/ 1490 h 2241"/>
                  <a:gd name="T12" fmla="*/ 198 w 1502"/>
                  <a:gd name="T13" fmla="*/ 751 h 2241"/>
                  <a:gd name="T14" fmla="*/ 751 w 1502"/>
                  <a:gd name="T15" fmla="*/ 2241 h 2241"/>
                  <a:gd name="T16" fmla="*/ 1502 w 1502"/>
                  <a:gd name="T17" fmla="*/ 1490 h 2241"/>
                  <a:gd name="T18" fmla="*/ 1502 w 1502"/>
                  <a:gd name="T19" fmla="*/ 751 h 2241"/>
                  <a:gd name="T20" fmla="*/ 751 w 1502"/>
                  <a:gd name="T21" fmla="*/ 0 h 2241"/>
                  <a:gd name="T22" fmla="*/ 0 w 1502"/>
                  <a:gd name="T23" fmla="*/ 751 h 2241"/>
                  <a:gd name="T24" fmla="*/ 0 w 1502"/>
                  <a:gd name="T25" fmla="*/ 1490 h 2241"/>
                  <a:gd name="T26" fmla="*/ 751 w 1502"/>
                  <a:gd name="T27" fmla="*/ 2241 h 2241"/>
                  <a:gd name="T28" fmla="*/ 751 w 1502"/>
                  <a:gd name="T29" fmla="*/ 2241 h 2241"/>
                  <a:gd name="T30" fmla="*/ 751 w 1502"/>
                  <a:gd name="T31" fmla="*/ 2241 h 2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2" h="2241">
                    <a:moveTo>
                      <a:pt x="198" y="751"/>
                    </a:moveTo>
                    <a:cubicBezTo>
                      <a:pt x="199" y="446"/>
                      <a:pt x="446" y="199"/>
                      <a:pt x="751" y="199"/>
                    </a:cubicBezTo>
                    <a:cubicBezTo>
                      <a:pt x="1056" y="199"/>
                      <a:pt x="1303" y="446"/>
                      <a:pt x="1303" y="751"/>
                    </a:cubicBezTo>
                    <a:cubicBezTo>
                      <a:pt x="1303" y="1490"/>
                      <a:pt x="1303" y="1490"/>
                      <a:pt x="1303" y="1490"/>
                    </a:cubicBezTo>
                    <a:cubicBezTo>
                      <a:pt x="1303" y="1795"/>
                      <a:pt x="1056" y="2042"/>
                      <a:pt x="751" y="2042"/>
                    </a:cubicBezTo>
                    <a:cubicBezTo>
                      <a:pt x="446" y="2042"/>
                      <a:pt x="199" y="1795"/>
                      <a:pt x="198" y="1490"/>
                    </a:cubicBezTo>
                    <a:lnTo>
                      <a:pt x="198" y="751"/>
                    </a:lnTo>
                    <a:close/>
                    <a:moveTo>
                      <a:pt x="751" y="2241"/>
                    </a:moveTo>
                    <a:cubicBezTo>
                      <a:pt x="1165" y="2241"/>
                      <a:pt x="1502" y="1904"/>
                      <a:pt x="1502" y="1490"/>
                    </a:cubicBezTo>
                    <a:cubicBezTo>
                      <a:pt x="1502" y="751"/>
                      <a:pt x="1502" y="751"/>
                      <a:pt x="1502" y="751"/>
                    </a:cubicBezTo>
                    <a:cubicBezTo>
                      <a:pt x="1502" y="337"/>
                      <a:pt x="1165" y="0"/>
                      <a:pt x="751" y="0"/>
                    </a:cubicBezTo>
                    <a:cubicBezTo>
                      <a:pt x="337" y="0"/>
                      <a:pt x="0" y="337"/>
                      <a:pt x="0" y="751"/>
                    </a:cubicBezTo>
                    <a:cubicBezTo>
                      <a:pt x="0" y="1490"/>
                      <a:pt x="0" y="1490"/>
                      <a:pt x="0" y="1490"/>
                    </a:cubicBezTo>
                    <a:cubicBezTo>
                      <a:pt x="0" y="1904"/>
                      <a:pt x="337" y="2241"/>
                      <a:pt x="751" y="2241"/>
                    </a:cubicBezTo>
                    <a:close/>
                    <a:moveTo>
                      <a:pt x="751" y="2241"/>
                    </a:moveTo>
                    <a:cubicBezTo>
                      <a:pt x="751" y="2241"/>
                      <a:pt x="751" y="2241"/>
                      <a:pt x="751" y="22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defRPr/>
                </a:pPr>
                <a:endParaRPr lang="zh-CN" altLang="en-US">
                  <a:solidFill>
                    <a:prstClr val="black"/>
                  </a:solidFill>
                  <a:latin typeface="等线" panose="02010600030101010101" charset="-122"/>
                  <a:ea typeface="等线" panose="02010600030101010101" charset="-122"/>
                </a:endParaRPr>
              </a:p>
            </p:txBody>
          </p:sp>
        </p:grpSp>
      </p:grpSp>
      <p:cxnSp>
        <p:nvCxnSpPr>
          <p:cNvPr id="30" name="直接连接符 29"/>
          <p:cNvCxnSpPr/>
          <p:nvPr userDrawn="1"/>
        </p:nvCxnSpPr>
        <p:spPr>
          <a:xfrm>
            <a:off x="513877" y="860425"/>
            <a:ext cx="1116424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10472142" y="391160"/>
            <a:ext cx="1313180" cy="430887"/>
          </a:xfrm>
          <a:prstGeom prst="rect">
            <a:avLst/>
          </a:prstGeom>
          <a:noFill/>
        </p:spPr>
        <p:txBody>
          <a:bodyPr wrap="none" rtlCol="0">
            <a:spAutoFit/>
          </a:bodyPr>
          <a:lstStyle/>
          <a:p>
            <a:pPr algn="r"/>
            <a:r>
              <a:rPr lang="zh-CN" altLang="en-US" sz="2200" b="1" dirty="0">
                <a:solidFill>
                  <a:schemeClr val="tx1">
                    <a:lumMod val="75000"/>
                    <a:lumOff val="25000"/>
                  </a:schemeClr>
                </a:solidFill>
                <a:latin typeface="+mj-ea"/>
                <a:ea typeface="+mj-ea"/>
              </a:rPr>
              <a:t>内页空白</a:t>
            </a:r>
            <a:endParaRPr lang="zh-CN" altLang="en-US" sz="2200" b="1" dirty="0">
              <a:solidFill>
                <a:schemeClr val="tx1">
                  <a:lumMod val="75000"/>
                  <a:lumOff val="25000"/>
                </a:schemeClr>
              </a:solidFill>
              <a:latin typeface="+mj-ea"/>
              <a:ea typeface="+mj-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101BA3-108F-480D-AFBC-BF0D9BC15CC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11105D-B285-4AB0-8B08-57957BCCB0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lumMod val="95000"/>
            <a:lumOff val="5000"/>
          </a:schemeClr>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01BA3-108F-480D-AFBC-BF0D9BC15CC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1105D-B285-4AB0-8B08-57957BCCB05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GI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GIF"/><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GIF"/><Relationship Id="rId3" Type="http://schemas.openxmlformats.org/officeDocument/2006/relationships/tags" Target="../tags/tag2.xml"/><Relationship Id="rId2" Type="http://schemas.openxmlformats.org/officeDocument/2006/relationships/image" Target="../media/image1.GIF"/><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9.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tags" Target="../tags/tag21.xml"/><Relationship Id="rId2" Type="http://schemas.openxmlformats.org/officeDocument/2006/relationships/image" Target="../media/image17.png"/><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tags" Target="../tags/tag24.xml"/><Relationship Id="rId2" Type="http://schemas.openxmlformats.org/officeDocument/2006/relationships/image" Target="../media/image20.png"/><Relationship Id="rId1" Type="http://schemas.openxmlformats.org/officeDocument/2006/relationships/tags" Target="../tags/tag23.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GIF"/><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4.GIF"/><Relationship Id="rId3" Type="http://schemas.openxmlformats.org/officeDocument/2006/relationships/tags" Target="../tags/tag28.xml"/><Relationship Id="rId2" Type="http://schemas.openxmlformats.org/officeDocument/2006/relationships/image" Target="../media/image23.GIF"/><Relationship Id="rId1" Type="http://schemas.openxmlformats.org/officeDocument/2006/relationships/tags" Target="../tags/tag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5.xml"/><Relationship Id="rId2" Type="http://schemas.openxmlformats.org/officeDocument/2006/relationships/image" Target="../media/image4.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7.xml"/><Relationship Id="rId2" Type="http://schemas.openxmlformats.org/officeDocument/2006/relationships/image" Target="../media/image4.png"/><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p:cNvSpPr/>
          <p:nvPr/>
        </p:nvSpPr>
        <p:spPr>
          <a:xfrm>
            <a:off x="-1422399" y="1299503"/>
            <a:ext cx="17613085" cy="1444704"/>
          </a:xfrm>
          <a:custGeom>
            <a:avLst/>
            <a:gdLst>
              <a:gd name="connsiteX0" fmla="*/ 0 w 15210971"/>
              <a:gd name="connsiteY0" fmla="*/ 72097 h 1444704"/>
              <a:gd name="connsiteX1" fmla="*/ 1748971 w 15210971"/>
              <a:gd name="connsiteY1" fmla="*/ 761526 h 1444704"/>
              <a:gd name="connsiteX2" fmla="*/ 3969657 w 15210971"/>
              <a:gd name="connsiteY2" fmla="*/ 188211 h 1444704"/>
              <a:gd name="connsiteX3" fmla="*/ 6328228 w 15210971"/>
              <a:gd name="connsiteY3" fmla="*/ 863126 h 1444704"/>
              <a:gd name="connsiteX4" fmla="*/ 9296400 w 15210971"/>
              <a:gd name="connsiteY4" fmla="*/ 6783 h 1444704"/>
              <a:gd name="connsiteX5" fmla="*/ 11560628 w 15210971"/>
              <a:gd name="connsiteY5" fmla="*/ 1429183 h 1444704"/>
              <a:gd name="connsiteX6" fmla="*/ 15210971 w 15210971"/>
              <a:gd name="connsiteY6" fmla="*/ 638154 h 1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0971" h="1444704">
                <a:moveTo>
                  <a:pt x="0" y="72097"/>
                </a:moveTo>
                <a:cubicBezTo>
                  <a:pt x="543681" y="407135"/>
                  <a:pt x="1087362" y="742174"/>
                  <a:pt x="1748971" y="761526"/>
                </a:cubicBezTo>
                <a:cubicBezTo>
                  <a:pt x="2410580" y="780878"/>
                  <a:pt x="3206448" y="171278"/>
                  <a:pt x="3969657" y="188211"/>
                </a:cubicBezTo>
                <a:cubicBezTo>
                  <a:pt x="4732866" y="205144"/>
                  <a:pt x="5440438" y="893364"/>
                  <a:pt x="6328228" y="863126"/>
                </a:cubicBezTo>
                <a:cubicBezTo>
                  <a:pt x="7216018" y="832888"/>
                  <a:pt x="8424333" y="-87560"/>
                  <a:pt x="9296400" y="6783"/>
                </a:cubicBezTo>
                <a:cubicBezTo>
                  <a:pt x="10168467" y="101126"/>
                  <a:pt x="10574866" y="1323955"/>
                  <a:pt x="11560628" y="1429183"/>
                </a:cubicBezTo>
                <a:cubicBezTo>
                  <a:pt x="12546390" y="1534411"/>
                  <a:pt x="13878680" y="1086282"/>
                  <a:pt x="15210971" y="638154"/>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a:off x="-3047999" y="1328532"/>
            <a:ext cx="17613085" cy="1444704"/>
          </a:xfrm>
          <a:custGeom>
            <a:avLst/>
            <a:gdLst>
              <a:gd name="connsiteX0" fmla="*/ 0 w 15210971"/>
              <a:gd name="connsiteY0" fmla="*/ 72097 h 1444704"/>
              <a:gd name="connsiteX1" fmla="*/ 1748971 w 15210971"/>
              <a:gd name="connsiteY1" fmla="*/ 761526 h 1444704"/>
              <a:gd name="connsiteX2" fmla="*/ 3969657 w 15210971"/>
              <a:gd name="connsiteY2" fmla="*/ 188211 h 1444704"/>
              <a:gd name="connsiteX3" fmla="*/ 6328228 w 15210971"/>
              <a:gd name="connsiteY3" fmla="*/ 863126 h 1444704"/>
              <a:gd name="connsiteX4" fmla="*/ 9296400 w 15210971"/>
              <a:gd name="connsiteY4" fmla="*/ 6783 h 1444704"/>
              <a:gd name="connsiteX5" fmla="*/ 11560628 w 15210971"/>
              <a:gd name="connsiteY5" fmla="*/ 1429183 h 1444704"/>
              <a:gd name="connsiteX6" fmla="*/ 15210971 w 15210971"/>
              <a:gd name="connsiteY6" fmla="*/ 638154 h 1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0971" h="1444704">
                <a:moveTo>
                  <a:pt x="0" y="72097"/>
                </a:moveTo>
                <a:cubicBezTo>
                  <a:pt x="543681" y="407135"/>
                  <a:pt x="1087362" y="742174"/>
                  <a:pt x="1748971" y="761526"/>
                </a:cubicBezTo>
                <a:cubicBezTo>
                  <a:pt x="2410580" y="780878"/>
                  <a:pt x="3206448" y="171278"/>
                  <a:pt x="3969657" y="188211"/>
                </a:cubicBezTo>
                <a:cubicBezTo>
                  <a:pt x="4732866" y="205144"/>
                  <a:pt x="5440438" y="893364"/>
                  <a:pt x="6328228" y="863126"/>
                </a:cubicBezTo>
                <a:cubicBezTo>
                  <a:pt x="7216018" y="832888"/>
                  <a:pt x="8424333" y="-87560"/>
                  <a:pt x="9296400" y="6783"/>
                </a:cubicBezTo>
                <a:cubicBezTo>
                  <a:pt x="10168467" y="101126"/>
                  <a:pt x="10574866" y="1323955"/>
                  <a:pt x="11560628" y="1429183"/>
                </a:cubicBezTo>
                <a:cubicBezTo>
                  <a:pt x="12546390" y="1534411"/>
                  <a:pt x="13878680" y="1086282"/>
                  <a:pt x="15210971" y="638154"/>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a:off x="4368800" y="3271190"/>
            <a:ext cx="3676650" cy="58477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761323" y="1202532"/>
            <a:ext cx="389278" cy="389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474595" y="1925955"/>
            <a:ext cx="7544435" cy="1091565"/>
          </a:xfrm>
          <a:prstGeom prst="rect">
            <a:avLst/>
          </a:prstGeom>
          <a:noFill/>
        </p:spPr>
        <p:txBody>
          <a:bodyPr wrap="square">
            <a:spAutoFit/>
          </a:bodyPr>
          <a:lstStyle/>
          <a:p>
            <a:pPr algn="ctr"/>
            <a:r>
              <a:rPr lang="zh-CN" altLang="en-US" sz="6500" b="1" dirty="0">
                <a:solidFill>
                  <a:schemeClr val="accent1"/>
                </a:solidFill>
                <a:latin typeface="+mj-ea"/>
                <a:ea typeface="+mj-ea"/>
              </a:rPr>
              <a:t>数据结构</a:t>
            </a:r>
            <a:r>
              <a:rPr lang="en-US" altLang="zh-CN" sz="6500" b="1" dirty="0">
                <a:solidFill>
                  <a:schemeClr val="accent1"/>
                </a:solidFill>
                <a:latin typeface="+mj-ea"/>
                <a:ea typeface="+mj-ea"/>
              </a:rPr>
              <a:t>&amp;</a:t>
            </a:r>
            <a:r>
              <a:rPr lang="zh-CN" altLang="en-US" sz="6500" b="1" dirty="0">
                <a:solidFill>
                  <a:schemeClr val="accent1"/>
                </a:solidFill>
                <a:latin typeface="+mj-ea"/>
                <a:ea typeface="+mj-ea"/>
              </a:rPr>
              <a:t>算法基础</a:t>
            </a:r>
            <a:endParaRPr lang="zh-CN" altLang="en-US" sz="6500" b="1" dirty="0">
              <a:solidFill>
                <a:schemeClr val="accent1"/>
              </a:solidFill>
              <a:latin typeface="+mj-ea"/>
              <a:ea typeface="+mj-ea"/>
            </a:endParaRPr>
          </a:p>
        </p:txBody>
      </p:sp>
      <p:sp>
        <p:nvSpPr>
          <p:cNvPr id="27" name="文本框 26"/>
          <p:cNvSpPr txBox="1"/>
          <p:nvPr/>
        </p:nvSpPr>
        <p:spPr>
          <a:xfrm>
            <a:off x="2474366" y="3282761"/>
            <a:ext cx="7473618" cy="521970"/>
          </a:xfrm>
          <a:prstGeom prst="rect">
            <a:avLst/>
          </a:prstGeom>
          <a:noFill/>
        </p:spPr>
        <p:txBody>
          <a:bodyPr wrap="square">
            <a:spAutoFit/>
          </a:bodyPr>
          <a:lstStyle/>
          <a:p>
            <a:pPr algn="ctr"/>
            <a:r>
              <a:rPr lang="en-US" sz="2800" b="1" dirty="0">
                <a:solidFill>
                  <a:schemeClr val="bg1"/>
                </a:solidFill>
                <a:latin typeface="+mj-ea"/>
                <a:ea typeface="+mj-ea"/>
              </a:rPr>
              <a:t>11.05 </a:t>
            </a:r>
            <a:r>
              <a:rPr lang="zh-CN" altLang="en-US" sz="2800" b="1" dirty="0">
                <a:solidFill>
                  <a:schemeClr val="bg1"/>
                </a:solidFill>
                <a:latin typeface="+mj-ea"/>
                <a:ea typeface="+mj-ea"/>
              </a:rPr>
              <a:t>科协培训</a:t>
            </a:r>
            <a:endParaRPr lang="zh-CN" altLang="en-US" sz="2800" b="1" dirty="0">
              <a:solidFill>
                <a:schemeClr val="bg1"/>
              </a:solidFill>
              <a:latin typeface="+mj-ea"/>
              <a:ea typeface="+mj-ea"/>
            </a:endParaRPr>
          </a:p>
        </p:txBody>
      </p:sp>
      <p:sp>
        <p:nvSpPr>
          <p:cNvPr id="28" name="椭圆 27"/>
          <p:cNvSpPr/>
          <p:nvPr/>
        </p:nvSpPr>
        <p:spPr>
          <a:xfrm>
            <a:off x="4096015" y="3488287"/>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931709" y="3533096"/>
            <a:ext cx="80282" cy="8028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8153003" y="3478627"/>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394833" y="3523436"/>
            <a:ext cx="80282" cy="8028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71877" y="2044360"/>
            <a:ext cx="2976448" cy="29764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344523" y="817902"/>
            <a:ext cx="356620" cy="3566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646350" y="5476986"/>
            <a:ext cx="603363" cy="6033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333151" y="3059454"/>
            <a:ext cx="452100" cy="4521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190637" y="1558131"/>
            <a:ext cx="153420" cy="153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8787379" y="1478302"/>
            <a:ext cx="153420" cy="15342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形状 47"/>
          <p:cNvSpPr/>
          <p:nvPr/>
        </p:nvSpPr>
        <p:spPr>
          <a:xfrm rot="2001767">
            <a:off x="9981916" y="4657886"/>
            <a:ext cx="979224" cy="985205"/>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形状 49"/>
          <p:cNvSpPr/>
          <p:nvPr/>
        </p:nvSpPr>
        <p:spPr>
          <a:xfrm rot="2001767">
            <a:off x="8342563" y="399356"/>
            <a:ext cx="471236" cy="47411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树</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5" name="Rectangle 5"/>
          <p:cNvSpPr/>
          <p:nvPr/>
        </p:nvSpPr>
        <p:spPr>
          <a:xfrm flipV="1">
            <a:off x="5177155" y="308610"/>
            <a:ext cx="6569710" cy="588581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5175885" y="309245"/>
            <a:ext cx="6495415" cy="5725795"/>
          </a:xfrm>
          <a:prstGeom prst="rect">
            <a:avLst/>
          </a:prstGeom>
        </p:spPr>
        <p:txBody>
          <a:bodyPr wrap="square">
            <a:noAutofit/>
          </a:bodyPr>
          <a:lstStyle/>
          <a:p>
            <a:pPr>
              <a:lnSpc>
                <a:spcPct val="125000"/>
              </a:lnSpc>
              <a:defRPr/>
            </a:pPr>
            <a:r>
              <a:rPr b="1" dirty="0">
                <a:solidFill>
                  <a:schemeClr val="tx1">
                    <a:lumMod val="75000"/>
                    <a:lumOff val="25000"/>
                  </a:schemeClr>
                </a:solidFill>
                <a:latin typeface="+mn-ea"/>
              </a:rPr>
              <a:t>结点的度</a:t>
            </a:r>
            <a:endParaRPr b="1"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一个结点拥有子树的个数，就称为该结点的度（Degree）。</a:t>
            </a:r>
            <a:r>
              <a:rPr lang="zh-CN" sz="1600" dirty="0">
                <a:solidFill>
                  <a:schemeClr val="tx1">
                    <a:lumMod val="75000"/>
                    <a:lumOff val="25000"/>
                  </a:schemeClr>
                </a:solidFill>
                <a:latin typeface="+mn-ea"/>
              </a:rPr>
              <a:t>左</a:t>
            </a:r>
            <a:r>
              <a:rPr sz="1600" dirty="0">
                <a:solidFill>
                  <a:schemeClr val="tx1">
                    <a:lumMod val="75000"/>
                    <a:lumOff val="25000"/>
                  </a:schemeClr>
                </a:solidFill>
                <a:latin typeface="+mn-ea"/>
              </a:rPr>
              <a:t>图中，根结点 A 有 3 个子树，它们的根节点分别是 B、C、D，因此结点 A 的度为 3。</a:t>
            </a:r>
            <a:endParaRPr sz="1600"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比较一棵树中所有结点的度，最大的度即为整棵树的度。比如</a:t>
            </a:r>
            <a:r>
              <a:rPr lang="zh-CN" sz="1600" dirty="0">
                <a:solidFill>
                  <a:schemeClr val="tx1">
                    <a:lumMod val="75000"/>
                    <a:lumOff val="25000"/>
                  </a:schemeClr>
                </a:solidFill>
                <a:latin typeface="+mn-ea"/>
              </a:rPr>
              <a:t>左</a:t>
            </a:r>
            <a:r>
              <a:rPr sz="1600" dirty="0">
                <a:solidFill>
                  <a:schemeClr val="tx1">
                    <a:lumMod val="75000"/>
                    <a:lumOff val="25000"/>
                  </a:schemeClr>
                </a:solidFill>
                <a:latin typeface="+mn-ea"/>
              </a:rPr>
              <a:t>图中，所有结点中最大的度为 3，所以整棵树的度就是 3。</a:t>
            </a:r>
            <a:endParaRPr sz="1600" dirty="0">
              <a:solidFill>
                <a:schemeClr val="tx1">
                  <a:lumMod val="75000"/>
                  <a:lumOff val="25000"/>
                </a:schemeClr>
              </a:solidFill>
              <a:latin typeface="+mn-ea"/>
            </a:endParaRPr>
          </a:p>
          <a:p>
            <a:pPr>
              <a:lnSpc>
                <a:spcPct val="125000"/>
              </a:lnSpc>
              <a:defRPr/>
            </a:pPr>
            <a:endParaRPr sz="1600" dirty="0">
              <a:solidFill>
                <a:schemeClr val="tx1">
                  <a:lumMod val="75000"/>
                  <a:lumOff val="25000"/>
                </a:schemeClr>
              </a:solidFill>
              <a:latin typeface="+mn-ea"/>
            </a:endParaRPr>
          </a:p>
          <a:p>
            <a:pPr>
              <a:lnSpc>
                <a:spcPct val="125000"/>
              </a:lnSpc>
              <a:defRPr/>
            </a:pPr>
            <a:r>
              <a:rPr b="1" dirty="0">
                <a:solidFill>
                  <a:schemeClr val="tx1">
                    <a:lumMod val="75000"/>
                    <a:lumOff val="25000"/>
                  </a:schemeClr>
                </a:solidFill>
                <a:latin typeface="+mn-ea"/>
              </a:rPr>
              <a:t>结点的层次</a:t>
            </a:r>
            <a:endParaRPr b="1"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从一棵树的树根开始，树根所在层为第一层，根的孩子结点所在的层为第二层，依次类推。</a:t>
            </a:r>
            <a:endParaRPr sz="1600"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对于</a:t>
            </a:r>
            <a:r>
              <a:rPr lang="zh-CN" sz="1600" dirty="0">
                <a:solidFill>
                  <a:schemeClr val="tx1">
                    <a:lumMod val="75000"/>
                    <a:lumOff val="25000"/>
                  </a:schemeClr>
                </a:solidFill>
                <a:latin typeface="+mn-ea"/>
              </a:rPr>
              <a:t>左</a:t>
            </a:r>
            <a:r>
              <a:rPr sz="1600" dirty="0">
                <a:solidFill>
                  <a:schemeClr val="tx1">
                    <a:lumMod val="75000"/>
                    <a:lumOff val="25000"/>
                  </a:schemeClr>
                </a:solidFill>
                <a:latin typeface="+mn-ea"/>
              </a:rPr>
              <a:t>图这棵树来说，A 结点在第一层，B、C、D 为第二层，E、F、G、H、I、J 在第三层，K、L、M 在第四层。</a:t>
            </a:r>
            <a:endParaRPr sz="1600" dirty="0">
              <a:solidFill>
                <a:schemeClr val="tx1">
                  <a:lumMod val="75000"/>
                  <a:lumOff val="25000"/>
                </a:schemeClr>
              </a:solidFill>
              <a:latin typeface="+mn-ea"/>
            </a:endParaRPr>
          </a:p>
          <a:p>
            <a:pPr>
              <a:lnSpc>
                <a:spcPct val="125000"/>
              </a:lnSpc>
              <a:defRPr/>
            </a:pPr>
            <a:endParaRPr sz="1600"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树中结点层次的最大值，称为这棵树的深度或者高度。例如</a:t>
            </a:r>
            <a:r>
              <a:rPr lang="zh-CN" sz="1600" dirty="0">
                <a:solidFill>
                  <a:schemeClr val="tx1">
                    <a:lumMod val="75000"/>
                    <a:lumOff val="25000"/>
                  </a:schemeClr>
                </a:solidFill>
                <a:latin typeface="+mn-ea"/>
              </a:rPr>
              <a:t>左</a:t>
            </a:r>
            <a:r>
              <a:rPr sz="1600" dirty="0">
                <a:solidFill>
                  <a:schemeClr val="tx1">
                    <a:lumMod val="75000"/>
                    <a:lumOff val="25000"/>
                  </a:schemeClr>
                </a:solidFill>
                <a:latin typeface="+mn-ea"/>
              </a:rPr>
              <a:t>图这棵树的深度为 4。</a:t>
            </a:r>
            <a:endParaRPr sz="1600"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如果两个结点的父结点不同，但它们父结点的层次相同，那么这两个结点互为堂兄弟。例如</a:t>
            </a:r>
            <a:r>
              <a:rPr lang="zh-CN" sz="1600" dirty="0">
                <a:solidFill>
                  <a:schemeClr val="tx1">
                    <a:lumMod val="75000"/>
                    <a:lumOff val="25000"/>
                  </a:schemeClr>
                </a:solidFill>
                <a:latin typeface="+mn-ea"/>
              </a:rPr>
              <a:t>左</a:t>
            </a:r>
            <a:r>
              <a:rPr sz="1600" dirty="0">
                <a:solidFill>
                  <a:schemeClr val="tx1">
                    <a:lumMod val="75000"/>
                    <a:lumOff val="25000"/>
                  </a:schemeClr>
                </a:solidFill>
                <a:latin typeface="+mn-ea"/>
              </a:rPr>
              <a:t>图中，结点 G 和 E、F、H、I、J 的父结点都在第二层，所以它们互为堂兄弟。</a:t>
            </a:r>
            <a:endParaRPr sz="1600" dirty="0">
              <a:solidFill>
                <a:schemeClr val="tx1">
                  <a:lumMod val="75000"/>
                  <a:lumOff val="25000"/>
                </a:schemeClr>
              </a:solidFill>
              <a:latin typeface="+mn-ea"/>
            </a:endParaRPr>
          </a:p>
        </p:txBody>
      </p:sp>
      <p:cxnSp>
        <p:nvCxnSpPr>
          <p:cNvPr id="105" name="直接连接符 104"/>
          <p:cNvCxnSpPr/>
          <p:nvPr/>
        </p:nvCxnSpPr>
        <p:spPr>
          <a:xfrm flipV="1">
            <a:off x="11283950" y="577215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512080" y="60352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0" name="图片 99"/>
          <p:cNvPicPr/>
          <p:nvPr>
            <p:custDataLst>
              <p:tags r:id="rId1"/>
            </p:custDataLst>
          </p:nvPr>
        </p:nvPicPr>
        <p:blipFill>
          <a:blip r:embed="rId2"/>
          <a:srcRect r="43905"/>
          <a:stretch>
            <a:fillRect/>
          </a:stretch>
        </p:blipFill>
        <p:spPr>
          <a:xfrm>
            <a:off x="656590" y="777240"/>
            <a:ext cx="3587115" cy="2552700"/>
          </a:xfrm>
          <a:prstGeom prst="rect">
            <a:avLst/>
          </a:prstGeom>
          <a:noFill/>
          <a:ln w="9525">
            <a:noFill/>
          </a:ln>
        </p:spPr>
      </p:pic>
      <p:sp>
        <p:nvSpPr>
          <p:cNvPr id="117" name="直角三角形 116"/>
          <p:cNvSpPr/>
          <p:nvPr/>
        </p:nvSpPr>
        <p:spPr>
          <a:xfrm rot="16200000">
            <a:off x="11512082" y="60352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树</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5" name="Rectangle 5"/>
          <p:cNvSpPr/>
          <p:nvPr/>
        </p:nvSpPr>
        <p:spPr>
          <a:xfrm flipV="1">
            <a:off x="5177155" y="308610"/>
            <a:ext cx="6569710" cy="588581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5175885" y="309245"/>
            <a:ext cx="6495415" cy="5725795"/>
          </a:xfrm>
          <a:prstGeom prst="rect">
            <a:avLst/>
          </a:prstGeom>
        </p:spPr>
        <p:txBody>
          <a:bodyPr wrap="square">
            <a:noAutofit/>
          </a:bodyPr>
          <a:lstStyle/>
          <a:p>
            <a:pPr>
              <a:lnSpc>
                <a:spcPct val="125000"/>
              </a:lnSpc>
              <a:defRPr/>
            </a:pPr>
            <a:r>
              <a:rPr sz="2000" b="1" dirty="0">
                <a:solidFill>
                  <a:schemeClr val="tx1">
                    <a:lumMod val="75000"/>
                    <a:lumOff val="25000"/>
                  </a:schemeClr>
                </a:solidFill>
                <a:latin typeface="+mn-ea"/>
              </a:rPr>
              <a:t>有序树和无序树</a:t>
            </a:r>
            <a:endParaRPr sz="2000" b="1"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如果一棵树中，各个结点左子树和右子树的位置不能交换，那么这棵树就称为有序树。反之，如果树中结点的左、右子树可以互换，那么这棵树就是一棵无序树。</a:t>
            </a:r>
            <a:endParaRPr sz="1600" dirty="0">
              <a:solidFill>
                <a:schemeClr val="tx1">
                  <a:lumMod val="75000"/>
                  <a:lumOff val="25000"/>
                </a:schemeClr>
              </a:solidFill>
              <a:latin typeface="+mn-ea"/>
            </a:endParaRPr>
          </a:p>
          <a:p>
            <a:pPr>
              <a:lnSpc>
                <a:spcPct val="125000"/>
              </a:lnSpc>
              <a:defRPr/>
            </a:pPr>
            <a:endParaRPr sz="1600"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在有序树中，结点最左边的子树称为 "第一个孩子"，最右边的称为 "最后一个孩子"。拿</a:t>
            </a:r>
            <a:r>
              <a:rPr lang="zh-CN" sz="1600" dirty="0">
                <a:solidFill>
                  <a:schemeClr val="tx1">
                    <a:lumMod val="75000"/>
                    <a:lumOff val="25000"/>
                  </a:schemeClr>
                </a:solidFill>
                <a:latin typeface="+mn-ea"/>
              </a:rPr>
              <a:t>左</a:t>
            </a:r>
            <a:r>
              <a:rPr sz="1600" dirty="0">
                <a:solidFill>
                  <a:schemeClr val="tx1">
                    <a:lumMod val="75000"/>
                    <a:lumOff val="25000"/>
                  </a:schemeClr>
                </a:solidFill>
                <a:latin typeface="+mn-ea"/>
              </a:rPr>
              <a:t>图这棵树来说，如果它是一棵有序树，那么以结点 B 为根结点的子树为整棵树的第一个孩子，以结点 D 为根结点的子树为整棵树的最后一个孩子。</a:t>
            </a:r>
            <a:endParaRPr sz="1600" dirty="0">
              <a:solidFill>
                <a:schemeClr val="tx1">
                  <a:lumMod val="75000"/>
                  <a:lumOff val="25000"/>
                </a:schemeClr>
              </a:solidFill>
              <a:latin typeface="+mn-ea"/>
            </a:endParaRPr>
          </a:p>
          <a:p>
            <a:pPr>
              <a:lnSpc>
                <a:spcPct val="125000"/>
              </a:lnSpc>
              <a:defRPr/>
            </a:pPr>
            <a:endParaRPr b="1" dirty="0">
              <a:solidFill>
                <a:schemeClr val="tx1">
                  <a:lumMod val="75000"/>
                  <a:lumOff val="25000"/>
                </a:schemeClr>
              </a:solidFill>
              <a:latin typeface="+mn-ea"/>
            </a:endParaRPr>
          </a:p>
          <a:p>
            <a:pPr>
              <a:lnSpc>
                <a:spcPct val="125000"/>
              </a:lnSpc>
              <a:defRPr/>
            </a:pPr>
            <a:r>
              <a:rPr sz="2000" b="1" dirty="0">
                <a:solidFill>
                  <a:schemeClr val="tx1">
                    <a:lumMod val="75000"/>
                    <a:lumOff val="25000"/>
                  </a:schemeClr>
                </a:solidFill>
                <a:latin typeface="+mn-ea"/>
              </a:rPr>
              <a:t>森林</a:t>
            </a:r>
            <a:endParaRPr sz="2000" b="1"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由 m（m &gt;= 0）个互不相交的树组成的集合就称为森林</a:t>
            </a:r>
            <a:r>
              <a:rPr lang="zh-CN" sz="1600" dirty="0">
                <a:solidFill>
                  <a:schemeClr val="tx1">
                    <a:lumMod val="75000"/>
                    <a:lumOff val="25000"/>
                  </a:schemeClr>
                </a:solidFill>
                <a:latin typeface="+mn-ea"/>
              </a:rPr>
              <a:t>（</a:t>
            </a:r>
            <a:r>
              <a:rPr lang="en-US" altLang="zh-CN" sz="1600" dirty="0">
                <a:solidFill>
                  <a:schemeClr val="tx1">
                    <a:lumMod val="75000"/>
                    <a:lumOff val="25000"/>
                  </a:schemeClr>
                </a:solidFill>
                <a:latin typeface="+mn-ea"/>
              </a:rPr>
              <a:t>m=0</a:t>
            </a:r>
            <a:r>
              <a:rPr lang="zh-CN" altLang="en-US" sz="1600" dirty="0">
                <a:solidFill>
                  <a:schemeClr val="tx1">
                    <a:lumMod val="75000"/>
                    <a:lumOff val="25000"/>
                  </a:schemeClr>
                </a:solidFill>
                <a:latin typeface="+mn-ea"/>
              </a:rPr>
              <a:t>时为空森林）</a:t>
            </a:r>
            <a:r>
              <a:rPr sz="1600" dirty="0">
                <a:solidFill>
                  <a:schemeClr val="tx1">
                    <a:lumMod val="75000"/>
                    <a:lumOff val="25000"/>
                  </a:schemeClr>
                </a:solidFill>
                <a:latin typeface="+mn-ea"/>
              </a:rPr>
              <a:t>。比如图中除去 A 结点，那么分别以 B、C、D 为根结点的三棵子树就可以称为森林。</a:t>
            </a:r>
            <a:endParaRPr sz="1600" dirty="0">
              <a:solidFill>
                <a:schemeClr val="tx1">
                  <a:lumMod val="75000"/>
                  <a:lumOff val="25000"/>
                </a:schemeClr>
              </a:solidFill>
              <a:latin typeface="+mn-ea"/>
            </a:endParaRPr>
          </a:p>
          <a:p>
            <a:pPr>
              <a:lnSpc>
                <a:spcPct val="125000"/>
              </a:lnSpc>
              <a:defRPr/>
            </a:pPr>
            <a:endParaRPr sz="1600"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前面讲到，树可以理解为是由根结点和若干子树构成的，而这若干子树本身就是一个森林，因此树还可以理解为是由根结点和森林组成的。</a:t>
            </a:r>
            <a:endParaRPr sz="1600" dirty="0">
              <a:solidFill>
                <a:schemeClr val="tx1">
                  <a:lumMod val="75000"/>
                  <a:lumOff val="25000"/>
                </a:schemeClr>
              </a:solidFill>
              <a:latin typeface="+mn-ea"/>
            </a:endParaRPr>
          </a:p>
        </p:txBody>
      </p:sp>
      <p:cxnSp>
        <p:nvCxnSpPr>
          <p:cNvPr id="105" name="直接连接符 104"/>
          <p:cNvCxnSpPr/>
          <p:nvPr/>
        </p:nvCxnSpPr>
        <p:spPr>
          <a:xfrm flipV="1">
            <a:off x="11283950" y="577215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512080" y="60352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0" name="图片 99"/>
          <p:cNvPicPr/>
          <p:nvPr>
            <p:custDataLst>
              <p:tags r:id="rId1"/>
            </p:custDataLst>
          </p:nvPr>
        </p:nvPicPr>
        <p:blipFill>
          <a:blip r:embed="rId2"/>
          <a:srcRect r="43905"/>
          <a:stretch>
            <a:fillRect/>
          </a:stretch>
        </p:blipFill>
        <p:spPr>
          <a:xfrm>
            <a:off x="877570" y="1661160"/>
            <a:ext cx="3587115" cy="2552700"/>
          </a:xfrm>
          <a:prstGeom prst="rect">
            <a:avLst/>
          </a:prstGeom>
          <a:noFill/>
          <a:ln w="9525">
            <a:noFill/>
          </a:ln>
        </p:spPr>
      </p:pic>
      <p:sp>
        <p:nvSpPr>
          <p:cNvPr id="117" name="直角三角形 116"/>
          <p:cNvSpPr/>
          <p:nvPr/>
        </p:nvSpPr>
        <p:spPr>
          <a:xfrm rot="16200000">
            <a:off x="11512082" y="60352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树</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2989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100" normalizeH="0" baseline="0" noProof="0" dirty="0">
                <a:ln>
                  <a:noFill/>
                </a:ln>
                <a:effectLst/>
                <a:uLnTx/>
                <a:uFillTx/>
                <a:latin typeface="+mj-ea"/>
                <a:ea typeface="+mj-ea"/>
                <a:cs typeface="+mn-cs"/>
              </a:rPr>
              <a:t>二叉树的概念</a:t>
            </a:r>
            <a:endParaRPr kumimoji="0" lang="zh-CN" altLang="en-US" sz="22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856059"/>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544830" y="4056250"/>
            <a:ext cx="7523481" cy="2138247"/>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544830" y="4056380"/>
            <a:ext cx="7512685" cy="1630045"/>
          </a:xfrm>
          <a:prstGeom prst="rect">
            <a:avLst/>
          </a:prstGeom>
        </p:spPr>
        <p:txBody>
          <a:bodyPr wrap="square">
            <a:spAutoFit/>
          </a:bodyPr>
          <a:lstStyle/>
          <a:p>
            <a:pPr>
              <a:lnSpc>
                <a:spcPct val="125000"/>
              </a:lnSpc>
              <a:defRPr/>
            </a:pPr>
            <a:r>
              <a:rPr sz="1600" dirty="0">
                <a:solidFill>
                  <a:schemeClr val="tx1">
                    <a:lumMod val="75000"/>
                    <a:lumOff val="25000"/>
                  </a:schemeClr>
                </a:solidFill>
                <a:latin typeface="+mn-ea"/>
              </a:rPr>
              <a:t>简单地理解，满足以下两个条件的树就是二叉树：</a:t>
            </a:r>
            <a:endParaRPr sz="1600" dirty="0">
              <a:solidFill>
                <a:schemeClr val="tx1">
                  <a:lumMod val="75000"/>
                  <a:lumOff val="25000"/>
                </a:schemeClr>
              </a:solidFill>
              <a:latin typeface="+mn-ea"/>
            </a:endParaRPr>
          </a:p>
          <a:p>
            <a:pPr>
              <a:lnSpc>
                <a:spcPct val="125000"/>
              </a:lnSpc>
              <a:defRPr/>
            </a:pPr>
            <a:r>
              <a:rPr lang="en-US" sz="1600" dirty="0">
                <a:solidFill>
                  <a:schemeClr val="tx1">
                    <a:lumMod val="75000"/>
                    <a:lumOff val="25000"/>
                  </a:schemeClr>
                </a:solidFill>
                <a:latin typeface="+mn-ea"/>
              </a:rPr>
              <a:t>1.</a:t>
            </a:r>
            <a:r>
              <a:rPr sz="1600" dirty="0">
                <a:solidFill>
                  <a:schemeClr val="tx1">
                    <a:lumMod val="75000"/>
                    <a:lumOff val="25000"/>
                  </a:schemeClr>
                </a:solidFill>
                <a:latin typeface="+mn-ea"/>
              </a:rPr>
              <a:t>本身是有序树；</a:t>
            </a:r>
            <a:endParaRPr sz="1600" dirty="0">
              <a:solidFill>
                <a:schemeClr val="tx1">
                  <a:lumMod val="75000"/>
                  <a:lumOff val="25000"/>
                </a:schemeClr>
              </a:solidFill>
              <a:latin typeface="+mn-ea"/>
            </a:endParaRPr>
          </a:p>
          <a:p>
            <a:pPr>
              <a:lnSpc>
                <a:spcPct val="125000"/>
              </a:lnSpc>
              <a:defRPr/>
            </a:pPr>
            <a:r>
              <a:rPr lang="en-US" sz="1600" dirty="0">
                <a:solidFill>
                  <a:schemeClr val="tx1">
                    <a:lumMod val="75000"/>
                    <a:lumOff val="25000"/>
                  </a:schemeClr>
                </a:solidFill>
                <a:latin typeface="+mn-ea"/>
              </a:rPr>
              <a:t>2.</a:t>
            </a:r>
            <a:r>
              <a:rPr sz="1600" dirty="0">
                <a:solidFill>
                  <a:schemeClr val="tx1">
                    <a:lumMod val="75000"/>
                    <a:lumOff val="25000"/>
                  </a:schemeClr>
                </a:solidFill>
                <a:latin typeface="+mn-ea"/>
              </a:rPr>
              <a:t>树中包含的各个节点的度不能超过 2，即只能是 0、1 或者 2；</a:t>
            </a:r>
            <a:endParaRPr sz="1600" dirty="0">
              <a:solidFill>
                <a:schemeClr val="tx1">
                  <a:lumMod val="75000"/>
                  <a:lumOff val="25000"/>
                </a:schemeClr>
              </a:solidFill>
              <a:latin typeface="+mn-ea"/>
            </a:endParaRPr>
          </a:p>
          <a:p>
            <a:pPr>
              <a:lnSpc>
                <a:spcPct val="125000"/>
              </a:lnSpc>
              <a:defRPr/>
            </a:pPr>
            <a:endParaRPr sz="1600"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例如，</a:t>
            </a:r>
            <a:r>
              <a:rPr lang="zh-CN" sz="1600" dirty="0">
                <a:solidFill>
                  <a:schemeClr val="tx1">
                    <a:lumMod val="75000"/>
                    <a:lumOff val="25000"/>
                  </a:schemeClr>
                </a:solidFill>
                <a:latin typeface="+mn-ea"/>
              </a:rPr>
              <a:t>上</a:t>
            </a:r>
            <a:r>
              <a:rPr sz="1600" dirty="0">
                <a:solidFill>
                  <a:schemeClr val="tx1">
                    <a:lumMod val="75000"/>
                    <a:lumOff val="25000"/>
                  </a:schemeClr>
                </a:solidFill>
                <a:latin typeface="+mn-ea"/>
              </a:rPr>
              <a:t>图</a:t>
            </a:r>
            <a:r>
              <a:rPr lang="zh-CN" sz="1600" dirty="0">
                <a:solidFill>
                  <a:schemeClr val="tx1">
                    <a:lumMod val="75000"/>
                    <a:lumOff val="25000"/>
                  </a:schemeClr>
                </a:solidFill>
                <a:latin typeface="+mn-ea"/>
              </a:rPr>
              <a:t>中</a:t>
            </a:r>
            <a:r>
              <a:rPr lang="en-US" altLang="zh-CN" sz="1600" dirty="0">
                <a:solidFill>
                  <a:schemeClr val="tx1">
                    <a:lumMod val="75000"/>
                    <a:lumOff val="25000"/>
                  </a:schemeClr>
                </a:solidFill>
                <a:latin typeface="+mn-ea"/>
              </a:rPr>
              <a:t>a</a:t>
            </a:r>
            <a:r>
              <a:rPr sz="1600" dirty="0">
                <a:solidFill>
                  <a:schemeClr val="tx1">
                    <a:lumMod val="75000"/>
                    <a:lumOff val="25000"/>
                  </a:schemeClr>
                </a:solidFill>
                <a:latin typeface="+mn-ea"/>
              </a:rPr>
              <a:t>就是一棵二叉树，而图b则不是。</a:t>
            </a:r>
            <a:endParaRPr sz="1600" dirty="0">
              <a:solidFill>
                <a:schemeClr val="tx1">
                  <a:lumMod val="75000"/>
                  <a:lumOff val="25000"/>
                </a:schemeClr>
              </a:solidFill>
              <a:latin typeface="+mn-ea"/>
            </a:endParaRPr>
          </a:p>
        </p:txBody>
      </p:sp>
      <p:cxnSp>
        <p:nvCxnSpPr>
          <p:cNvPr id="105" name="直接连接符 104"/>
          <p:cNvCxnSpPr/>
          <p:nvPr/>
        </p:nvCxnSpPr>
        <p:spPr>
          <a:xfrm flipV="1">
            <a:off x="11283950" y="577215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512080" y="60352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7897662" y="60352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 name="图片 101"/>
          <p:cNvPicPr/>
          <p:nvPr/>
        </p:nvPicPr>
        <p:blipFill>
          <a:blip r:embed="rId1"/>
          <a:stretch>
            <a:fillRect/>
          </a:stretch>
        </p:blipFill>
        <p:spPr>
          <a:xfrm>
            <a:off x="920115" y="1443990"/>
            <a:ext cx="4552950" cy="207645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树</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2989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100" normalizeH="0" baseline="0" noProof="0" dirty="0">
                <a:ln>
                  <a:noFill/>
                </a:ln>
                <a:effectLst/>
                <a:uLnTx/>
                <a:uFillTx/>
                <a:latin typeface="+mj-ea"/>
                <a:ea typeface="+mj-ea"/>
                <a:cs typeface="+mn-cs"/>
              </a:rPr>
              <a:t>二叉树的性质</a:t>
            </a:r>
            <a:endParaRPr kumimoji="0" lang="zh-CN" altLang="en-US" sz="22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856059"/>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544830" y="3492500"/>
            <a:ext cx="10792460" cy="275145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544830" y="3428365"/>
            <a:ext cx="10522585" cy="2760345"/>
          </a:xfrm>
          <a:prstGeom prst="rect">
            <a:avLst/>
          </a:prstGeom>
        </p:spPr>
        <p:txBody>
          <a:bodyPr wrap="square">
            <a:noAutofit/>
          </a:bodyPr>
          <a:lstStyle/>
          <a:p>
            <a:pPr>
              <a:lnSpc>
                <a:spcPct val="125000"/>
              </a:lnSpc>
              <a:defRPr/>
            </a:pPr>
            <a:r>
              <a:rPr sz="1600" dirty="0">
                <a:solidFill>
                  <a:schemeClr val="tx1">
                    <a:lumMod val="75000"/>
                    <a:lumOff val="25000"/>
                  </a:schemeClr>
                </a:solidFill>
                <a:latin typeface="+mn-ea"/>
              </a:rPr>
              <a:t>经过前人的总结，二叉树具有以下几个性质：</a:t>
            </a:r>
            <a:endParaRPr sz="1600" dirty="0">
              <a:solidFill>
                <a:schemeClr val="tx1">
                  <a:lumMod val="75000"/>
                  <a:lumOff val="25000"/>
                </a:schemeClr>
              </a:solidFill>
              <a:latin typeface="+mn-ea"/>
            </a:endParaRPr>
          </a:p>
          <a:p>
            <a:pPr>
              <a:lnSpc>
                <a:spcPct val="125000"/>
              </a:lnSpc>
              <a:defRPr/>
            </a:pPr>
            <a:r>
              <a:rPr lang="en-US" sz="1600" dirty="0">
                <a:solidFill>
                  <a:schemeClr val="tx1">
                    <a:lumMod val="75000"/>
                    <a:lumOff val="25000"/>
                  </a:schemeClr>
                </a:solidFill>
                <a:latin typeface="+mn-ea"/>
              </a:rPr>
              <a:t>1.</a:t>
            </a:r>
            <a:r>
              <a:rPr sz="1600" dirty="0">
                <a:solidFill>
                  <a:schemeClr val="tx1">
                    <a:lumMod val="75000"/>
                    <a:lumOff val="25000"/>
                  </a:schemeClr>
                </a:solidFill>
                <a:latin typeface="+mn-ea"/>
              </a:rPr>
              <a:t>二叉树中，第 i 层最多有 2</a:t>
            </a:r>
            <a:r>
              <a:rPr lang="en-US" sz="1600" dirty="0">
                <a:solidFill>
                  <a:schemeClr val="tx1">
                    <a:lumMod val="75000"/>
                    <a:lumOff val="25000"/>
                  </a:schemeClr>
                </a:solidFill>
                <a:latin typeface="+mn-ea"/>
              </a:rPr>
              <a:t>^(</a:t>
            </a:r>
            <a:r>
              <a:rPr sz="1600" dirty="0">
                <a:solidFill>
                  <a:schemeClr val="tx1">
                    <a:lumMod val="75000"/>
                    <a:lumOff val="25000"/>
                  </a:schemeClr>
                </a:solidFill>
                <a:latin typeface="+mn-ea"/>
              </a:rPr>
              <a:t>i-1</a:t>
            </a:r>
            <a:r>
              <a:rPr lang="en-US" sz="1600" dirty="0">
                <a:solidFill>
                  <a:schemeClr val="tx1">
                    <a:lumMod val="75000"/>
                    <a:lumOff val="25000"/>
                  </a:schemeClr>
                </a:solidFill>
                <a:latin typeface="+mn-ea"/>
              </a:rPr>
              <a:t>)</a:t>
            </a:r>
            <a:r>
              <a:rPr sz="1600" dirty="0">
                <a:solidFill>
                  <a:schemeClr val="tx1">
                    <a:lumMod val="75000"/>
                    <a:lumOff val="25000"/>
                  </a:schemeClr>
                </a:solidFill>
                <a:latin typeface="+mn-ea"/>
              </a:rPr>
              <a:t> 个结点。</a:t>
            </a:r>
            <a:endParaRPr sz="1600" dirty="0">
              <a:solidFill>
                <a:schemeClr val="tx1">
                  <a:lumMod val="75000"/>
                  <a:lumOff val="25000"/>
                </a:schemeClr>
              </a:solidFill>
              <a:latin typeface="+mn-ea"/>
            </a:endParaRPr>
          </a:p>
          <a:p>
            <a:pPr>
              <a:lnSpc>
                <a:spcPct val="125000"/>
              </a:lnSpc>
              <a:defRPr/>
            </a:pPr>
            <a:r>
              <a:rPr lang="en-US" sz="1600" dirty="0">
                <a:solidFill>
                  <a:schemeClr val="tx1">
                    <a:lumMod val="75000"/>
                    <a:lumOff val="25000"/>
                  </a:schemeClr>
                </a:solidFill>
                <a:latin typeface="+mn-ea"/>
              </a:rPr>
              <a:t>2.</a:t>
            </a:r>
            <a:r>
              <a:rPr sz="1600" dirty="0">
                <a:solidFill>
                  <a:schemeClr val="tx1">
                    <a:lumMod val="75000"/>
                    <a:lumOff val="25000"/>
                  </a:schemeClr>
                </a:solidFill>
                <a:latin typeface="+mn-ea"/>
              </a:rPr>
              <a:t>如果二叉树的深度为 K，那么此二叉树最多有 </a:t>
            </a:r>
            <a:r>
              <a:rPr lang="en-US" sz="1600" dirty="0">
                <a:solidFill>
                  <a:schemeClr val="tx1">
                    <a:lumMod val="75000"/>
                    <a:lumOff val="25000"/>
                  </a:schemeClr>
                </a:solidFill>
                <a:latin typeface="+mn-ea"/>
              </a:rPr>
              <a:t>(</a:t>
            </a:r>
            <a:r>
              <a:rPr sz="1600" dirty="0">
                <a:solidFill>
                  <a:schemeClr val="tx1">
                    <a:lumMod val="75000"/>
                    <a:lumOff val="25000"/>
                  </a:schemeClr>
                </a:solidFill>
                <a:latin typeface="+mn-ea"/>
              </a:rPr>
              <a:t>2</a:t>
            </a:r>
            <a:r>
              <a:rPr lang="en-US" sz="1600" dirty="0">
                <a:solidFill>
                  <a:schemeClr val="tx1">
                    <a:lumMod val="75000"/>
                    <a:lumOff val="25000"/>
                  </a:schemeClr>
                </a:solidFill>
                <a:latin typeface="+mn-ea"/>
              </a:rPr>
              <a:t>^</a:t>
            </a:r>
            <a:r>
              <a:rPr sz="1600" dirty="0">
                <a:solidFill>
                  <a:schemeClr val="tx1">
                    <a:lumMod val="75000"/>
                    <a:lumOff val="25000"/>
                  </a:schemeClr>
                </a:solidFill>
                <a:latin typeface="+mn-ea"/>
              </a:rPr>
              <a:t>K</a:t>
            </a:r>
            <a:r>
              <a:rPr lang="en-US" sz="1600" dirty="0">
                <a:solidFill>
                  <a:schemeClr val="tx1">
                    <a:lumMod val="75000"/>
                    <a:lumOff val="25000"/>
                  </a:schemeClr>
                </a:solidFill>
                <a:latin typeface="+mn-ea"/>
              </a:rPr>
              <a:t>)</a:t>
            </a:r>
            <a:r>
              <a:rPr sz="1600" dirty="0">
                <a:solidFill>
                  <a:schemeClr val="tx1">
                    <a:lumMod val="75000"/>
                    <a:lumOff val="25000"/>
                  </a:schemeClr>
                </a:solidFill>
                <a:latin typeface="+mn-ea"/>
              </a:rPr>
              <a:t>-1 个结点。</a:t>
            </a:r>
            <a:endParaRPr sz="1600" dirty="0">
              <a:solidFill>
                <a:schemeClr val="tx1">
                  <a:lumMod val="75000"/>
                  <a:lumOff val="25000"/>
                </a:schemeClr>
              </a:solidFill>
              <a:latin typeface="+mn-ea"/>
            </a:endParaRPr>
          </a:p>
          <a:p>
            <a:pPr>
              <a:lnSpc>
                <a:spcPct val="125000"/>
              </a:lnSpc>
              <a:defRPr/>
            </a:pPr>
            <a:r>
              <a:rPr lang="en-US" sz="1600" dirty="0">
                <a:solidFill>
                  <a:schemeClr val="tx1">
                    <a:lumMod val="75000"/>
                    <a:lumOff val="25000"/>
                  </a:schemeClr>
                </a:solidFill>
                <a:latin typeface="+mn-ea"/>
              </a:rPr>
              <a:t>3.</a:t>
            </a:r>
            <a:r>
              <a:rPr sz="1600" dirty="0">
                <a:solidFill>
                  <a:schemeClr val="tx1">
                    <a:lumMod val="75000"/>
                    <a:lumOff val="25000"/>
                  </a:schemeClr>
                </a:solidFill>
                <a:latin typeface="+mn-ea"/>
              </a:rPr>
              <a:t>二叉树中，终端结点数（叶子结点数）为 n0，度为 2 的结点数为 n2，则 n0=n2+1。</a:t>
            </a:r>
            <a:endParaRPr sz="1600" dirty="0">
              <a:solidFill>
                <a:schemeClr val="tx1">
                  <a:lumMod val="75000"/>
                  <a:lumOff val="25000"/>
                </a:schemeClr>
              </a:solidFill>
              <a:latin typeface="+mn-ea"/>
            </a:endParaRPr>
          </a:p>
          <a:p>
            <a:pPr>
              <a:lnSpc>
                <a:spcPct val="125000"/>
              </a:lnSpc>
              <a:defRPr/>
            </a:pPr>
            <a:endParaRPr sz="1600"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二叉树还可以继续分类，衍生出</a:t>
            </a:r>
            <a:r>
              <a:rPr sz="1600" b="1" dirty="0">
                <a:solidFill>
                  <a:schemeClr val="tx1">
                    <a:lumMod val="75000"/>
                    <a:lumOff val="25000"/>
                  </a:schemeClr>
                </a:solidFill>
                <a:latin typeface="+mn-ea"/>
              </a:rPr>
              <a:t>满二叉树</a:t>
            </a:r>
            <a:r>
              <a:rPr sz="1600" dirty="0">
                <a:solidFill>
                  <a:schemeClr val="tx1">
                    <a:lumMod val="75000"/>
                    <a:lumOff val="25000"/>
                  </a:schemeClr>
                </a:solidFill>
                <a:latin typeface="+mn-ea"/>
              </a:rPr>
              <a:t>和</a:t>
            </a:r>
            <a:r>
              <a:rPr sz="1600" b="1" dirty="0">
                <a:solidFill>
                  <a:schemeClr val="tx1">
                    <a:lumMod val="75000"/>
                    <a:lumOff val="25000"/>
                  </a:schemeClr>
                </a:solidFill>
                <a:latin typeface="+mn-ea"/>
              </a:rPr>
              <a:t>完全二叉树</a:t>
            </a:r>
            <a:r>
              <a:rPr sz="1600" dirty="0">
                <a:solidFill>
                  <a:schemeClr val="tx1">
                    <a:lumMod val="75000"/>
                    <a:lumOff val="25000"/>
                  </a:schemeClr>
                </a:solidFill>
                <a:latin typeface="+mn-ea"/>
              </a:rPr>
              <a:t>。</a:t>
            </a:r>
            <a:endParaRPr sz="1600" dirty="0">
              <a:solidFill>
                <a:schemeClr val="tx1">
                  <a:lumMod val="75000"/>
                  <a:lumOff val="25000"/>
                </a:schemeClr>
              </a:solidFill>
              <a:latin typeface="+mn-ea"/>
            </a:endParaRPr>
          </a:p>
        </p:txBody>
      </p:sp>
      <p:cxnSp>
        <p:nvCxnSpPr>
          <p:cNvPr id="105" name="直接连接符 104"/>
          <p:cNvCxnSpPr/>
          <p:nvPr/>
        </p:nvCxnSpPr>
        <p:spPr>
          <a:xfrm flipV="1">
            <a:off x="11283950" y="577215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512080" y="60352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124732" y="60352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 name="图片 101"/>
          <p:cNvPicPr/>
          <p:nvPr/>
        </p:nvPicPr>
        <p:blipFill>
          <a:blip r:embed="rId1"/>
          <a:stretch>
            <a:fillRect/>
          </a:stretch>
        </p:blipFill>
        <p:spPr>
          <a:xfrm>
            <a:off x="920115" y="1252220"/>
            <a:ext cx="4552950" cy="207645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树</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2989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100" normalizeH="0" baseline="0" noProof="0" dirty="0">
                <a:ln>
                  <a:noFill/>
                </a:ln>
                <a:effectLst/>
                <a:uLnTx/>
                <a:uFillTx/>
                <a:latin typeface="+mj-ea"/>
                <a:ea typeface="+mj-ea"/>
                <a:cs typeface="+mn-cs"/>
              </a:rPr>
              <a:t>满二叉树</a:t>
            </a:r>
            <a:endParaRPr kumimoji="0" lang="zh-CN" altLang="en-US" sz="22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856059"/>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544830" y="3492500"/>
            <a:ext cx="10792460" cy="275145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544830" y="3428365"/>
            <a:ext cx="10522585" cy="2760345"/>
          </a:xfrm>
          <a:prstGeom prst="rect">
            <a:avLst/>
          </a:prstGeom>
        </p:spPr>
        <p:txBody>
          <a:bodyPr wrap="square">
            <a:noAutofit/>
          </a:bodyPr>
          <a:lstStyle/>
          <a:p>
            <a:pPr>
              <a:lnSpc>
                <a:spcPct val="125000"/>
              </a:lnSpc>
              <a:defRPr/>
            </a:pPr>
            <a:r>
              <a:rPr sz="1600" dirty="0">
                <a:solidFill>
                  <a:srgbClr val="FF0000"/>
                </a:solidFill>
                <a:latin typeface="+mn-ea"/>
              </a:rPr>
              <a:t>如果二叉树中除了叶子结点，每个结点的度都为 2，则此二叉树称为</a:t>
            </a:r>
            <a:r>
              <a:rPr sz="1600" dirty="0">
                <a:solidFill>
                  <a:srgbClr val="00B050"/>
                </a:solidFill>
                <a:latin typeface="+mn-ea"/>
              </a:rPr>
              <a:t>满二叉树</a:t>
            </a:r>
            <a:r>
              <a:rPr lang="zh-CN" sz="1600" dirty="0">
                <a:solidFill>
                  <a:srgbClr val="00B050"/>
                </a:solidFill>
                <a:latin typeface="+mn-ea"/>
              </a:rPr>
              <a:t>。</a:t>
            </a:r>
            <a:endParaRPr lang="zh-CN" sz="1600" dirty="0">
              <a:solidFill>
                <a:srgbClr val="00B050"/>
              </a:solidFill>
              <a:latin typeface="+mn-ea"/>
            </a:endParaRPr>
          </a:p>
          <a:p>
            <a:pPr>
              <a:lnSpc>
                <a:spcPct val="125000"/>
              </a:lnSpc>
              <a:defRPr/>
            </a:pPr>
            <a:r>
              <a:rPr lang="zh-CN" sz="1600" dirty="0">
                <a:solidFill>
                  <a:schemeClr val="tx1"/>
                </a:solidFill>
                <a:latin typeface="+mn-ea"/>
              </a:rPr>
              <a:t>满二叉树除了满足普通二叉树的性质，还具有以下性质：</a:t>
            </a:r>
            <a:endParaRPr lang="zh-CN" sz="1600" dirty="0">
              <a:solidFill>
                <a:schemeClr val="tx1"/>
              </a:solidFill>
              <a:latin typeface="+mn-ea"/>
            </a:endParaRPr>
          </a:p>
          <a:p>
            <a:pPr>
              <a:lnSpc>
                <a:spcPct val="125000"/>
              </a:lnSpc>
              <a:defRPr/>
            </a:pPr>
            <a:r>
              <a:rPr lang="en-US" altLang="zh-CN" sz="1600" dirty="0">
                <a:solidFill>
                  <a:schemeClr val="tx1"/>
                </a:solidFill>
                <a:latin typeface="+mn-ea"/>
              </a:rPr>
              <a:t>1.</a:t>
            </a:r>
            <a:r>
              <a:rPr lang="zh-CN" sz="1600" dirty="0">
                <a:solidFill>
                  <a:schemeClr val="tx1"/>
                </a:solidFill>
                <a:latin typeface="+mn-ea"/>
              </a:rPr>
              <a:t>满二叉树中第 i 层的节点数为 2</a:t>
            </a:r>
            <a:r>
              <a:rPr lang="en-US" altLang="zh-CN" sz="1600" dirty="0">
                <a:solidFill>
                  <a:schemeClr val="tx1"/>
                </a:solidFill>
                <a:latin typeface="+mn-ea"/>
              </a:rPr>
              <a:t>^(</a:t>
            </a:r>
            <a:r>
              <a:rPr lang="zh-CN" sz="1600" dirty="0">
                <a:solidFill>
                  <a:schemeClr val="tx1"/>
                </a:solidFill>
                <a:latin typeface="+mn-ea"/>
              </a:rPr>
              <a:t>i-1</a:t>
            </a:r>
            <a:r>
              <a:rPr lang="en-US" altLang="zh-CN" sz="1600" dirty="0">
                <a:solidFill>
                  <a:schemeClr val="tx1"/>
                </a:solidFill>
                <a:latin typeface="+mn-ea"/>
              </a:rPr>
              <a:t>)</a:t>
            </a:r>
            <a:r>
              <a:rPr lang="zh-CN" sz="1600" dirty="0">
                <a:solidFill>
                  <a:schemeClr val="tx1"/>
                </a:solidFill>
                <a:latin typeface="+mn-ea"/>
              </a:rPr>
              <a:t> 个。</a:t>
            </a:r>
            <a:endParaRPr lang="zh-CN" sz="1600" dirty="0">
              <a:solidFill>
                <a:schemeClr val="tx1"/>
              </a:solidFill>
              <a:latin typeface="+mn-ea"/>
            </a:endParaRPr>
          </a:p>
          <a:p>
            <a:pPr>
              <a:lnSpc>
                <a:spcPct val="125000"/>
              </a:lnSpc>
              <a:defRPr/>
            </a:pPr>
            <a:r>
              <a:rPr lang="en-US" altLang="zh-CN" sz="1600" dirty="0">
                <a:solidFill>
                  <a:schemeClr val="tx1"/>
                </a:solidFill>
                <a:latin typeface="+mn-ea"/>
              </a:rPr>
              <a:t>2.</a:t>
            </a:r>
            <a:r>
              <a:rPr lang="zh-CN" sz="1600" dirty="0">
                <a:solidFill>
                  <a:schemeClr val="tx1"/>
                </a:solidFill>
                <a:latin typeface="+mn-ea"/>
              </a:rPr>
              <a:t>深度为 k 的满二叉树必有 </a:t>
            </a:r>
            <a:r>
              <a:rPr lang="en-US" altLang="zh-CN" sz="1600" dirty="0">
                <a:solidFill>
                  <a:schemeClr val="tx1"/>
                </a:solidFill>
                <a:latin typeface="+mn-ea"/>
              </a:rPr>
              <a:t>(</a:t>
            </a:r>
            <a:r>
              <a:rPr lang="zh-CN" sz="1600" dirty="0">
                <a:solidFill>
                  <a:schemeClr val="tx1"/>
                </a:solidFill>
                <a:latin typeface="+mn-ea"/>
              </a:rPr>
              <a:t>2</a:t>
            </a:r>
            <a:r>
              <a:rPr lang="en-US" altLang="zh-CN" sz="1600" dirty="0">
                <a:solidFill>
                  <a:schemeClr val="tx1"/>
                </a:solidFill>
                <a:latin typeface="+mn-ea"/>
              </a:rPr>
              <a:t>^</a:t>
            </a:r>
            <a:r>
              <a:rPr lang="zh-CN" sz="1600" dirty="0">
                <a:solidFill>
                  <a:schemeClr val="tx1"/>
                </a:solidFill>
                <a:latin typeface="+mn-ea"/>
              </a:rPr>
              <a:t>k</a:t>
            </a:r>
            <a:r>
              <a:rPr lang="en-US" altLang="zh-CN" sz="1600" dirty="0">
                <a:solidFill>
                  <a:schemeClr val="tx1"/>
                </a:solidFill>
                <a:latin typeface="+mn-ea"/>
              </a:rPr>
              <a:t>)</a:t>
            </a:r>
            <a:r>
              <a:rPr lang="zh-CN" sz="1600" dirty="0">
                <a:solidFill>
                  <a:schemeClr val="tx1"/>
                </a:solidFill>
                <a:latin typeface="+mn-ea"/>
              </a:rPr>
              <a:t>-1 个节点 ，叶子数为 2</a:t>
            </a:r>
            <a:r>
              <a:rPr lang="en-US" altLang="zh-CN" sz="1600" dirty="0">
                <a:solidFill>
                  <a:schemeClr val="tx1"/>
                </a:solidFill>
                <a:latin typeface="+mn-ea"/>
              </a:rPr>
              <a:t>^(</a:t>
            </a:r>
            <a:r>
              <a:rPr lang="zh-CN" sz="1600" dirty="0">
                <a:solidFill>
                  <a:schemeClr val="tx1"/>
                </a:solidFill>
                <a:latin typeface="+mn-ea"/>
              </a:rPr>
              <a:t>k-1</a:t>
            </a:r>
            <a:r>
              <a:rPr lang="en-US" altLang="zh-CN" sz="1600" dirty="0">
                <a:solidFill>
                  <a:schemeClr val="tx1"/>
                </a:solidFill>
                <a:latin typeface="+mn-ea"/>
              </a:rPr>
              <a:t>)</a:t>
            </a:r>
            <a:r>
              <a:rPr lang="zh-CN" sz="1600" dirty="0">
                <a:solidFill>
                  <a:schemeClr val="tx1"/>
                </a:solidFill>
                <a:latin typeface="+mn-ea"/>
              </a:rPr>
              <a:t>。</a:t>
            </a:r>
            <a:endParaRPr lang="zh-CN" sz="1600" dirty="0">
              <a:solidFill>
                <a:schemeClr val="tx1"/>
              </a:solidFill>
              <a:latin typeface="+mn-ea"/>
            </a:endParaRPr>
          </a:p>
          <a:p>
            <a:pPr>
              <a:lnSpc>
                <a:spcPct val="125000"/>
              </a:lnSpc>
              <a:defRPr/>
            </a:pPr>
            <a:r>
              <a:rPr lang="en-US" altLang="zh-CN" sz="1600" dirty="0">
                <a:solidFill>
                  <a:schemeClr val="tx1"/>
                </a:solidFill>
                <a:latin typeface="+mn-ea"/>
              </a:rPr>
              <a:t>3.</a:t>
            </a:r>
            <a:r>
              <a:rPr lang="zh-CN" sz="1600" dirty="0">
                <a:solidFill>
                  <a:schemeClr val="tx1"/>
                </a:solidFill>
                <a:latin typeface="+mn-ea"/>
              </a:rPr>
              <a:t>满二叉树中不存在度为 1 的节点，每一个分支点中都两棵深度相同的子树，且叶子节点都在最底层。</a:t>
            </a:r>
            <a:endParaRPr lang="zh-CN" sz="1600" dirty="0">
              <a:solidFill>
                <a:schemeClr val="tx1"/>
              </a:solidFill>
              <a:latin typeface="+mn-ea"/>
            </a:endParaRPr>
          </a:p>
          <a:p>
            <a:pPr>
              <a:lnSpc>
                <a:spcPct val="125000"/>
              </a:lnSpc>
              <a:defRPr/>
            </a:pPr>
            <a:r>
              <a:rPr lang="en-US" altLang="zh-CN" sz="1600" dirty="0">
                <a:solidFill>
                  <a:schemeClr val="tx1"/>
                </a:solidFill>
                <a:latin typeface="+mn-ea"/>
              </a:rPr>
              <a:t>4.</a:t>
            </a:r>
            <a:r>
              <a:rPr lang="zh-CN" sz="1600" dirty="0">
                <a:solidFill>
                  <a:schemeClr val="tx1"/>
                </a:solidFill>
                <a:latin typeface="+mn-ea"/>
              </a:rPr>
              <a:t>具有 n 个节点的满二叉树的深度为 log2(n+1)。</a:t>
            </a:r>
            <a:endParaRPr lang="zh-CN" sz="1600" dirty="0">
              <a:solidFill>
                <a:schemeClr val="tx1"/>
              </a:solidFill>
              <a:latin typeface="+mn-ea"/>
            </a:endParaRPr>
          </a:p>
        </p:txBody>
      </p:sp>
      <p:cxnSp>
        <p:nvCxnSpPr>
          <p:cNvPr id="105" name="直接连接符 104"/>
          <p:cNvCxnSpPr/>
          <p:nvPr/>
        </p:nvCxnSpPr>
        <p:spPr>
          <a:xfrm flipV="1">
            <a:off x="11283950" y="577215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512080" y="60352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124732" y="60352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 name="图片 102"/>
          <p:cNvPicPr/>
          <p:nvPr/>
        </p:nvPicPr>
        <p:blipFill>
          <a:blip r:embed="rId1"/>
          <a:stretch>
            <a:fillRect/>
          </a:stretch>
        </p:blipFill>
        <p:spPr>
          <a:xfrm>
            <a:off x="636270" y="1353820"/>
            <a:ext cx="2857500" cy="1905000"/>
          </a:xfrm>
          <a:prstGeom prst="rect">
            <a:avLst/>
          </a:prstGeom>
          <a:noFill/>
          <a:ln w="9525">
            <a:noFill/>
          </a:ln>
        </p:spPr>
      </p:pic>
      <p:sp>
        <p:nvSpPr>
          <p:cNvPr id="2" name="文本框 1"/>
          <p:cNvSpPr txBox="1"/>
          <p:nvPr/>
        </p:nvSpPr>
        <p:spPr>
          <a:xfrm>
            <a:off x="4191000" y="2050415"/>
            <a:ext cx="2060575" cy="368300"/>
          </a:xfrm>
          <a:prstGeom prst="rect">
            <a:avLst/>
          </a:prstGeom>
          <a:noFill/>
        </p:spPr>
        <p:txBody>
          <a:bodyPr wrap="square" rtlCol="0">
            <a:spAutoFit/>
          </a:bodyPr>
          <a:p>
            <a:r>
              <a:rPr lang="en-US" altLang="zh-CN"/>
              <a:t>&lt;—— </a:t>
            </a:r>
            <a:r>
              <a:rPr lang="zh-CN" altLang="en-US"/>
              <a:t>满二叉树</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树</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2989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100" normalizeH="0" baseline="0" noProof="0" dirty="0">
                <a:ln>
                  <a:noFill/>
                </a:ln>
                <a:effectLst/>
                <a:uLnTx/>
                <a:uFillTx/>
                <a:latin typeface="+mj-ea"/>
                <a:ea typeface="+mj-ea"/>
                <a:cs typeface="+mn-cs"/>
              </a:rPr>
              <a:t>完全二叉树</a:t>
            </a:r>
            <a:endParaRPr kumimoji="0" lang="zh-CN" altLang="en-US" sz="22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856059"/>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544830" y="3484880"/>
            <a:ext cx="10792460" cy="275145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544830" y="3428365"/>
            <a:ext cx="10522585" cy="2760345"/>
          </a:xfrm>
          <a:prstGeom prst="rect">
            <a:avLst/>
          </a:prstGeom>
        </p:spPr>
        <p:txBody>
          <a:bodyPr wrap="square">
            <a:noAutofit/>
          </a:bodyPr>
          <a:lstStyle/>
          <a:p>
            <a:pPr>
              <a:lnSpc>
                <a:spcPct val="125000"/>
              </a:lnSpc>
              <a:defRPr/>
            </a:pPr>
            <a:r>
              <a:rPr sz="1600" dirty="0">
                <a:solidFill>
                  <a:srgbClr val="FF0000"/>
                </a:solidFill>
                <a:latin typeface="+mn-ea"/>
              </a:rPr>
              <a:t>如果二叉树中除去最后一层节点为满二叉树，且最后一层的结点依次从左到右分布，则此二叉树被称为</a:t>
            </a:r>
            <a:r>
              <a:rPr sz="1600" dirty="0">
                <a:solidFill>
                  <a:schemeClr val="accent6"/>
                </a:solidFill>
                <a:latin typeface="+mn-ea"/>
              </a:rPr>
              <a:t>完全二叉树</a:t>
            </a:r>
            <a:r>
              <a:rPr sz="1600" dirty="0">
                <a:latin typeface="+mn-ea"/>
              </a:rPr>
              <a:t>。</a:t>
            </a:r>
            <a:endParaRPr sz="1600" dirty="0">
              <a:latin typeface="+mn-ea"/>
            </a:endParaRPr>
          </a:p>
          <a:p>
            <a:pPr>
              <a:lnSpc>
                <a:spcPct val="125000"/>
              </a:lnSpc>
              <a:defRPr/>
            </a:pPr>
            <a:r>
              <a:rPr sz="1400" dirty="0">
                <a:latin typeface="+mn-ea"/>
              </a:rPr>
              <a:t>如图</a:t>
            </a:r>
            <a:r>
              <a:rPr lang="en-US" sz="1400" dirty="0">
                <a:latin typeface="+mn-ea"/>
              </a:rPr>
              <a:t>a</a:t>
            </a:r>
            <a:r>
              <a:rPr sz="1400" dirty="0">
                <a:latin typeface="+mn-ea"/>
              </a:rPr>
              <a:t>所示是一棵完全二叉树，图b由于最后一层的节点没有按照从左向右分布，因此只能算作是普通的二叉树。</a:t>
            </a:r>
            <a:endParaRPr sz="1400" dirty="0">
              <a:latin typeface="+mn-ea"/>
            </a:endParaRPr>
          </a:p>
          <a:p>
            <a:pPr>
              <a:lnSpc>
                <a:spcPct val="125000"/>
              </a:lnSpc>
              <a:defRPr/>
            </a:pPr>
            <a:r>
              <a:rPr sz="1400" dirty="0">
                <a:latin typeface="+mn-ea"/>
              </a:rPr>
              <a:t>完全二叉树除了具有普通二叉树的性质，它自身也具有一些独特的性质，比如说，n 个结点的完全二叉树的深度为 </a:t>
            </a:r>
            <a:r>
              <a:rPr sz="1400" dirty="0">
                <a:solidFill>
                  <a:srgbClr val="FF0000"/>
                </a:solidFill>
                <a:latin typeface="+mn-ea"/>
              </a:rPr>
              <a:t>log2n+1</a:t>
            </a:r>
            <a:r>
              <a:rPr sz="1400" dirty="0">
                <a:latin typeface="+mn-ea"/>
              </a:rPr>
              <a:t>。</a:t>
            </a:r>
            <a:endParaRPr sz="1400" dirty="0">
              <a:latin typeface="+mn-ea"/>
            </a:endParaRPr>
          </a:p>
          <a:p>
            <a:pPr>
              <a:lnSpc>
                <a:spcPct val="125000"/>
              </a:lnSpc>
              <a:defRPr/>
            </a:pPr>
            <a:endParaRPr sz="1400" dirty="0">
              <a:latin typeface="+mn-ea"/>
            </a:endParaRPr>
          </a:p>
          <a:p>
            <a:pPr>
              <a:lnSpc>
                <a:spcPct val="125000"/>
              </a:lnSpc>
              <a:defRPr/>
            </a:pPr>
            <a:r>
              <a:rPr sz="1400" dirty="0">
                <a:latin typeface="+mn-ea"/>
              </a:rPr>
              <a:t>对于任意一个完全二叉树来说，如果将含有的结点按照层次从左到右依次标号（如图a)，对于任意一个结点 i ，完全二叉树还有以下几个结论成立：</a:t>
            </a:r>
            <a:endParaRPr sz="1400" dirty="0">
              <a:latin typeface="+mn-ea"/>
            </a:endParaRPr>
          </a:p>
          <a:p>
            <a:pPr>
              <a:lnSpc>
                <a:spcPct val="125000"/>
              </a:lnSpc>
              <a:defRPr/>
            </a:pPr>
            <a:r>
              <a:rPr lang="en-US" sz="1400" dirty="0">
                <a:latin typeface="+mn-ea"/>
              </a:rPr>
              <a:t>1.</a:t>
            </a:r>
            <a:r>
              <a:rPr sz="1400" dirty="0">
                <a:latin typeface="+mn-ea"/>
              </a:rPr>
              <a:t>当 i&gt;1 时，父亲结点为结点 [i/2] 。（i=1 时，表示的是根结点，无父亲结点）</a:t>
            </a:r>
            <a:endParaRPr sz="1400" dirty="0">
              <a:latin typeface="+mn-ea"/>
            </a:endParaRPr>
          </a:p>
          <a:p>
            <a:pPr>
              <a:lnSpc>
                <a:spcPct val="125000"/>
              </a:lnSpc>
              <a:defRPr/>
            </a:pPr>
            <a:r>
              <a:rPr lang="en-US" sz="1400" dirty="0">
                <a:latin typeface="+mn-ea"/>
              </a:rPr>
              <a:t>2.</a:t>
            </a:r>
            <a:r>
              <a:rPr sz="1400" dirty="0">
                <a:latin typeface="+mn-ea"/>
              </a:rPr>
              <a:t>如果 2*i&gt;n（总结点的个数） ，则结点 i 肯定没有左孩子（为叶子结点）；否则其左孩子是结点 2*i 。</a:t>
            </a:r>
            <a:endParaRPr sz="1400" dirty="0">
              <a:latin typeface="+mn-ea"/>
            </a:endParaRPr>
          </a:p>
          <a:p>
            <a:pPr>
              <a:lnSpc>
                <a:spcPct val="125000"/>
              </a:lnSpc>
              <a:defRPr/>
            </a:pPr>
            <a:r>
              <a:rPr lang="en-US" sz="1400" dirty="0">
                <a:latin typeface="+mn-ea"/>
              </a:rPr>
              <a:t>3.</a:t>
            </a:r>
            <a:r>
              <a:rPr sz="1400" dirty="0">
                <a:latin typeface="+mn-ea"/>
              </a:rPr>
              <a:t>如果 2*i+1&gt;n ，则结点 i 肯定没有右孩子；否则右孩子是结点 2*i+1 。</a:t>
            </a:r>
            <a:endParaRPr sz="1400" dirty="0">
              <a:latin typeface="+mn-ea"/>
            </a:endParaRPr>
          </a:p>
          <a:p>
            <a:pPr>
              <a:lnSpc>
                <a:spcPct val="125000"/>
              </a:lnSpc>
              <a:defRPr/>
            </a:pPr>
            <a:endParaRPr sz="1400" dirty="0">
              <a:latin typeface="+mn-ea"/>
            </a:endParaRPr>
          </a:p>
        </p:txBody>
      </p:sp>
      <p:cxnSp>
        <p:nvCxnSpPr>
          <p:cNvPr id="105" name="直接连接符 104"/>
          <p:cNvCxnSpPr/>
          <p:nvPr/>
        </p:nvCxnSpPr>
        <p:spPr>
          <a:xfrm flipV="1">
            <a:off x="11283950" y="577215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512080" y="60352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124732" y="60352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332220" y="2484755"/>
            <a:ext cx="2760980" cy="368300"/>
          </a:xfrm>
          <a:prstGeom prst="rect">
            <a:avLst/>
          </a:prstGeom>
          <a:noFill/>
        </p:spPr>
        <p:txBody>
          <a:bodyPr wrap="square" rtlCol="0">
            <a:spAutoFit/>
          </a:bodyPr>
          <a:p>
            <a:r>
              <a:rPr lang="en-US" altLang="zh-CN"/>
              <a:t>&lt;—— </a:t>
            </a:r>
            <a:r>
              <a:rPr lang="zh-CN" altLang="en-US"/>
              <a:t>完全二叉树示意图</a:t>
            </a:r>
            <a:endParaRPr lang="en-US" altLang="zh-CN"/>
          </a:p>
        </p:txBody>
      </p:sp>
      <p:pic>
        <p:nvPicPr>
          <p:cNvPr id="104" name="图片 103"/>
          <p:cNvPicPr/>
          <p:nvPr/>
        </p:nvPicPr>
        <p:blipFill>
          <a:blip r:embed="rId1"/>
          <a:stretch>
            <a:fillRect/>
          </a:stretch>
        </p:blipFill>
        <p:spPr>
          <a:xfrm>
            <a:off x="622935" y="1271270"/>
            <a:ext cx="5109210" cy="21431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树</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2989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100" normalizeH="0" baseline="0" noProof="0" dirty="0">
                <a:ln>
                  <a:noFill/>
                </a:ln>
                <a:effectLst/>
                <a:uLnTx/>
                <a:uFillTx/>
                <a:latin typeface="+mj-ea"/>
                <a:ea typeface="+mj-ea"/>
                <a:cs typeface="+mn-cs"/>
              </a:rPr>
              <a:t>二叉树的遍历</a:t>
            </a:r>
            <a:endParaRPr kumimoji="0" lang="zh-CN" altLang="en-US" sz="22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856059"/>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332105" y="1903730"/>
            <a:ext cx="10792460" cy="275145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332105" y="1847215"/>
            <a:ext cx="10522585" cy="2760345"/>
          </a:xfrm>
          <a:prstGeom prst="rect">
            <a:avLst/>
          </a:prstGeom>
        </p:spPr>
        <p:txBody>
          <a:bodyPr wrap="square">
            <a:noAutofit/>
          </a:bodyPr>
          <a:lstStyle/>
          <a:p>
            <a:pPr>
              <a:lnSpc>
                <a:spcPct val="125000"/>
              </a:lnSpc>
              <a:defRPr/>
            </a:pPr>
            <a:r>
              <a:rPr lang="zh-CN" altLang="en-US" sz="2000" dirty="0">
                <a:latin typeface="+mn-ea"/>
              </a:rPr>
              <a:t>分为先序遍历，中序遍历，后序遍历</a:t>
            </a:r>
            <a:endParaRPr lang="zh-CN" altLang="en-US" sz="2000" dirty="0">
              <a:latin typeface="+mn-ea"/>
            </a:endParaRPr>
          </a:p>
        </p:txBody>
      </p:sp>
      <p:cxnSp>
        <p:nvCxnSpPr>
          <p:cNvPr id="105" name="直接连接符 104"/>
          <p:cNvCxnSpPr/>
          <p:nvPr/>
        </p:nvCxnSpPr>
        <p:spPr>
          <a:xfrm flipV="1">
            <a:off x="11071225" y="419100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299355" y="445412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0912007" y="445412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树</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2989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100" normalizeH="0" baseline="0" noProof="0" dirty="0">
                <a:ln>
                  <a:noFill/>
                </a:ln>
                <a:effectLst/>
                <a:uLnTx/>
                <a:uFillTx/>
                <a:latin typeface="+mj-ea"/>
                <a:ea typeface="+mj-ea"/>
                <a:cs typeface="+mn-cs"/>
              </a:rPr>
              <a:t>二叉树的遍历</a:t>
            </a:r>
            <a:endParaRPr kumimoji="0" lang="zh-CN" altLang="en-US" sz="22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856059"/>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332105" y="1903730"/>
            <a:ext cx="10792460" cy="275145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332105" y="1847215"/>
            <a:ext cx="10522585" cy="2760345"/>
          </a:xfrm>
          <a:prstGeom prst="rect">
            <a:avLst/>
          </a:prstGeom>
        </p:spPr>
        <p:txBody>
          <a:bodyPr wrap="square">
            <a:noAutofit/>
          </a:bodyPr>
          <a:lstStyle/>
          <a:p>
            <a:pPr>
              <a:lnSpc>
                <a:spcPct val="125000"/>
              </a:lnSpc>
              <a:defRPr/>
            </a:pPr>
            <a:r>
              <a:rPr lang="zh-CN" altLang="en-US" sz="3200" dirty="0">
                <a:latin typeface="+mn-ea"/>
              </a:rPr>
              <a:t>习题</a:t>
            </a:r>
            <a:r>
              <a:rPr lang="en-US" altLang="zh-CN" sz="2400" dirty="0">
                <a:latin typeface="+mn-ea"/>
              </a:rPr>
              <a:t> </a:t>
            </a:r>
            <a:r>
              <a:rPr lang="zh-CN" altLang="en-US" sz="3200" dirty="0">
                <a:solidFill>
                  <a:srgbClr val="FF0000"/>
                </a:solidFill>
                <a:latin typeface="+mn-ea"/>
              </a:rPr>
              <a:t>洛谷</a:t>
            </a:r>
            <a:r>
              <a:rPr lang="en-US" altLang="zh-CN" sz="3200" dirty="0">
                <a:solidFill>
                  <a:srgbClr val="FF0000"/>
                </a:solidFill>
                <a:latin typeface="+mn-ea"/>
              </a:rPr>
              <a:t>P1030</a:t>
            </a:r>
            <a:endParaRPr lang="en-US" altLang="zh-CN" sz="3200" dirty="0">
              <a:solidFill>
                <a:srgbClr val="FF0000"/>
              </a:solidFill>
              <a:latin typeface="+mn-ea"/>
            </a:endParaRPr>
          </a:p>
          <a:p>
            <a:pPr>
              <a:lnSpc>
                <a:spcPct val="125000"/>
              </a:lnSpc>
              <a:defRPr/>
            </a:pPr>
            <a:r>
              <a:rPr lang="en-US" altLang="zh-CN" sz="2000" dirty="0">
                <a:solidFill>
                  <a:srgbClr val="FF0000"/>
                </a:solidFill>
                <a:latin typeface="+mn-ea"/>
              </a:rPr>
              <a:t>https://www.luogu.com.cn/problem/P1030</a:t>
            </a:r>
            <a:endParaRPr lang="en-US" altLang="zh-CN" sz="2000" dirty="0">
              <a:solidFill>
                <a:srgbClr val="FF0000"/>
              </a:solidFill>
              <a:latin typeface="+mn-ea"/>
            </a:endParaRPr>
          </a:p>
          <a:p>
            <a:pPr>
              <a:lnSpc>
                <a:spcPct val="125000"/>
              </a:lnSpc>
              <a:defRPr/>
            </a:pPr>
            <a:r>
              <a:rPr lang="en-US" altLang="zh-CN" sz="2000" dirty="0">
                <a:solidFill>
                  <a:schemeClr val="tx1"/>
                </a:solidFill>
                <a:latin typeface="+mn-ea"/>
              </a:rPr>
              <a:t> 给出一棵二叉树的中序与后序排列。求出它的先序排列。</a:t>
            </a:r>
            <a:endParaRPr lang="en-US" altLang="zh-CN" sz="2000" dirty="0">
              <a:solidFill>
                <a:schemeClr val="tx1"/>
              </a:solidFill>
              <a:latin typeface="+mn-ea"/>
            </a:endParaRPr>
          </a:p>
        </p:txBody>
      </p:sp>
      <p:cxnSp>
        <p:nvCxnSpPr>
          <p:cNvPr id="105" name="直接连接符 104"/>
          <p:cNvCxnSpPr/>
          <p:nvPr/>
        </p:nvCxnSpPr>
        <p:spPr>
          <a:xfrm flipV="1">
            <a:off x="11071225" y="419100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299355" y="445412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0912007" y="445412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树</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2989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100" normalizeH="0" baseline="0" noProof="0" dirty="0">
                <a:ln>
                  <a:noFill/>
                </a:ln>
                <a:effectLst/>
                <a:uLnTx/>
                <a:uFillTx/>
                <a:latin typeface="+mj-ea"/>
                <a:ea typeface="+mj-ea"/>
                <a:cs typeface="+mn-cs"/>
              </a:rPr>
              <a:t>哈希表，</a:t>
            </a:r>
            <a:r>
              <a:rPr kumimoji="0" lang="en-US" altLang="zh-CN" sz="2200" b="1" i="0" u="none" strike="noStrike" kern="1200" cap="none" spc="100" normalizeH="0" baseline="0" noProof="0" dirty="0">
                <a:ln>
                  <a:noFill/>
                </a:ln>
                <a:effectLst/>
                <a:uLnTx/>
                <a:uFillTx/>
                <a:latin typeface="+mj-ea"/>
                <a:ea typeface="+mj-ea"/>
                <a:cs typeface="+mn-cs"/>
              </a:rPr>
              <a:t>Hash</a:t>
            </a:r>
            <a:endParaRPr kumimoji="0" lang="en-US" altLang="zh-CN" sz="22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856059"/>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332105" y="1457325"/>
            <a:ext cx="11355070" cy="5147310"/>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332105" y="1457325"/>
            <a:ext cx="11355070" cy="5146675"/>
          </a:xfrm>
          <a:prstGeom prst="rect">
            <a:avLst/>
          </a:prstGeom>
        </p:spPr>
        <p:txBody>
          <a:bodyPr wrap="square">
            <a:noAutofit/>
          </a:bodyPr>
          <a:lstStyle/>
          <a:p>
            <a:pPr>
              <a:lnSpc>
                <a:spcPct val="125000"/>
              </a:lnSpc>
              <a:defRPr/>
            </a:pPr>
            <a:r>
              <a:rPr lang="en-US" b="1" dirty="0">
                <a:latin typeface="+mn-ea"/>
              </a:rPr>
              <a:t>哈希表，也可以称为散列表或者 Hash 表</a:t>
            </a:r>
            <a:r>
              <a:rPr lang="zh-CN" altLang="en-US" b="1" dirty="0">
                <a:latin typeface="+mn-ea"/>
              </a:rPr>
              <a:t>，拥有</a:t>
            </a:r>
            <a:r>
              <a:rPr lang="en-US" b="1" dirty="0">
                <a:latin typeface="+mn-ea"/>
              </a:rPr>
              <a:t>数组支持按照下标随机访问数据的特性，所以哈希表其实就是数组的一种扩展，由数组演化而来。可以说，如果没有数组，就没有散列表。</a:t>
            </a:r>
            <a:endParaRPr lang="en-US" b="1" dirty="0">
              <a:latin typeface="+mn-ea"/>
            </a:endParaRPr>
          </a:p>
          <a:p>
            <a:pPr>
              <a:lnSpc>
                <a:spcPct val="125000"/>
              </a:lnSpc>
              <a:defRPr/>
            </a:pPr>
            <a:r>
              <a:rPr lang="en-US" b="1" dirty="0">
                <a:latin typeface="+mn-ea"/>
              </a:rPr>
              <a:t>哈希表存储的是由键（key）和值（value）组成的数据</a:t>
            </a:r>
            <a:r>
              <a:rPr lang="zh-CN" altLang="en-US" b="1" dirty="0">
                <a:latin typeface="+mn-ea"/>
              </a:rPr>
              <a:t>，通过散列函数将键</a:t>
            </a:r>
            <a:r>
              <a:rPr lang="en-US" altLang="zh-CN" b="1" dirty="0">
                <a:latin typeface="+mn-ea"/>
              </a:rPr>
              <a:t>key</a:t>
            </a:r>
            <a:r>
              <a:rPr lang="zh-CN" altLang="en-US" b="1" dirty="0">
                <a:latin typeface="+mn-ea"/>
              </a:rPr>
              <a:t>映射到对应的</a:t>
            </a:r>
            <a:r>
              <a:rPr lang="en-US" altLang="zh-CN" b="1" dirty="0">
                <a:latin typeface="+mn-ea"/>
              </a:rPr>
              <a:t>value</a:t>
            </a:r>
            <a:r>
              <a:rPr lang="zh-CN" altLang="en-US" b="1" dirty="0">
                <a:latin typeface="+mn-ea"/>
              </a:rPr>
              <a:t>上，其存储方式称之为散列技术。</a:t>
            </a:r>
            <a:endParaRPr lang="zh-CN" altLang="en-US" b="1" dirty="0">
              <a:latin typeface="+mn-ea"/>
            </a:endParaRPr>
          </a:p>
          <a:p>
            <a:pPr indent="457200">
              <a:lnSpc>
                <a:spcPct val="125000"/>
              </a:lnSpc>
              <a:defRPr/>
            </a:pPr>
            <a:r>
              <a:rPr lang="zh-CN" altLang="en-US" b="1" dirty="0">
                <a:latin typeface="+mn-ea"/>
              </a:rPr>
              <a:t>散列技术是指在记录的存储位置和它的关键字之间建立一个确定的对应关系f，使每一个关键字都对应一个存储位置。即：存储位置=f（关键字）。这样，在查找的过程中，只需要通过这个对应关系f 找到给定值key的映射f（key）。只要集合中存在关键字和key相等的记录，则必在存储位置f（key）处。我们把这种对应关系f 称为散列函数或哈希函数。</a:t>
            </a:r>
            <a:endParaRPr lang="zh-CN" altLang="en-US" b="1" dirty="0">
              <a:latin typeface="+mn-ea"/>
            </a:endParaRPr>
          </a:p>
        </p:txBody>
      </p:sp>
      <p:cxnSp>
        <p:nvCxnSpPr>
          <p:cNvPr id="105" name="直接连接符 104"/>
          <p:cNvCxnSpPr/>
          <p:nvPr/>
        </p:nvCxnSpPr>
        <p:spPr>
          <a:xfrm flipV="1">
            <a:off x="11299190" y="613283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527320" y="639595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527322" y="639595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形状 45"/>
          <p:cNvSpPr/>
          <p:nvPr/>
        </p:nvSpPr>
        <p:spPr>
          <a:xfrm flipV="1">
            <a:off x="3865790" y="4441373"/>
            <a:ext cx="856343" cy="420914"/>
          </a:xfrm>
          <a:custGeom>
            <a:avLst/>
            <a:gdLst>
              <a:gd name="connsiteX0" fmla="*/ 856343 w 856343"/>
              <a:gd name="connsiteY0" fmla="*/ 420914 h 420914"/>
              <a:gd name="connsiteX1" fmla="*/ 566057 w 856343"/>
              <a:gd name="connsiteY1" fmla="*/ 0 h 420914"/>
              <a:gd name="connsiteX2" fmla="*/ 0 w 856343"/>
              <a:gd name="connsiteY2" fmla="*/ 0 h 420914"/>
            </a:gdLst>
            <a:ahLst/>
            <a:cxnLst>
              <a:cxn ang="0">
                <a:pos x="connsiteX0" y="connsiteY0"/>
              </a:cxn>
              <a:cxn ang="0">
                <a:pos x="connsiteX1" y="connsiteY1"/>
              </a:cxn>
              <a:cxn ang="0">
                <a:pos x="connsiteX2" y="connsiteY2"/>
              </a:cxn>
            </a:cxnLst>
            <a:rect l="l" t="t" r="r" b="b"/>
            <a:pathLst>
              <a:path w="856343" h="420914">
                <a:moveTo>
                  <a:pt x="856343" y="420914"/>
                </a:moveTo>
                <a:lnTo>
                  <a:pt x="566057" y="0"/>
                </a:lnTo>
                <a:lnTo>
                  <a:pt x="0" y="0"/>
                </a:lnTo>
              </a:path>
            </a:pathLst>
          </a:custGeom>
          <a:noFill/>
          <a:ln cmpd="sng">
            <a:solidFill>
              <a:schemeClr val="bg1">
                <a:lumMod val="85000"/>
              </a:schemeClr>
            </a:solidFill>
            <a:prstDash val="solid"/>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形状 47"/>
          <p:cNvSpPr/>
          <p:nvPr/>
        </p:nvSpPr>
        <p:spPr>
          <a:xfrm flipH="1" flipV="1">
            <a:off x="7477432" y="4441373"/>
            <a:ext cx="856343" cy="420914"/>
          </a:xfrm>
          <a:custGeom>
            <a:avLst/>
            <a:gdLst>
              <a:gd name="connsiteX0" fmla="*/ 856343 w 856343"/>
              <a:gd name="connsiteY0" fmla="*/ 420914 h 420914"/>
              <a:gd name="connsiteX1" fmla="*/ 566057 w 856343"/>
              <a:gd name="connsiteY1" fmla="*/ 0 h 420914"/>
              <a:gd name="connsiteX2" fmla="*/ 0 w 856343"/>
              <a:gd name="connsiteY2" fmla="*/ 0 h 420914"/>
            </a:gdLst>
            <a:ahLst/>
            <a:cxnLst>
              <a:cxn ang="0">
                <a:pos x="connsiteX0" y="connsiteY0"/>
              </a:cxn>
              <a:cxn ang="0">
                <a:pos x="connsiteX1" y="connsiteY1"/>
              </a:cxn>
              <a:cxn ang="0">
                <a:pos x="connsiteX2" y="connsiteY2"/>
              </a:cxn>
            </a:cxnLst>
            <a:rect l="l" t="t" r="r" b="b"/>
            <a:pathLst>
              <a:path w="856343" h="420914">
                <a:moveTo>
                  <a:pt x="856343" y="420914"/>
                </a:moveTo>
                <a:lnTo>
                  <a:pt x="566057" y="0"/>
                </a:lnTo>
                <a:lnTo>
                  <a:pt x="0" y="0"/>
                </a:lnTo>
              </a:path>
            </a:pathLst>
          </a:custGeom>
          <a:noFill/>
          <a:ln cmpd="sng">
            <a:solidFill>
              <a:schemeClr val="bg1">
                <a:lumMod val="85000"/>
              </a:schemeClr>
            </a:solidFill>
            <a:prstDash val="solid"/>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形状 49"/>
          <p:cNvSpPr/>
          <p:nvPr/>
        </p:nvSpPr>
        <p:spPr>
          <a:xfrm>
            <a:off x="3865790" y="2590801"/>
            <a:ext cx="856343" cy="420914"/>
          </a:xfrm>
          <a:custGeom>
            <a:avLst/>
            <a:gdLst>
              <a:gd name="connsiteX0" fmla="*/ 856343 w 856343"/>
              <a:gd name="connsiteY0" fmla="*/ 420914 h 420914"/>
              <a:gd name="connsiteX1" fmla="*/ 566057 w 856343"/>
              <a:gd name="connsiteY1" fmla="*/ 0 h 420914"/>
              <a:gd name="connsiteX2" fmla="*/ 0 w 856343"/>
              <a:gd name="connsiteY2" fmla="*/ 0 h 420914"/>
            </a:gdLst>
            <a:ahLst/>
            <a:cxnLst>
              <a:cxn ang="0">
                <a:pos x="connsiteX0" y="connsiteY0"/>
              </a:cxn>
              <a:cxn ang="0">
                <a:pos x="connsiteX1" y="connsiteY1"/>
              </a:cxn>
              <a:cxn ang="0">
                <a:pos x="connsiteX2" y="connsiteY2"/>
              </a:cxn>
            </a:cxnLst>
            <a:rect l="l" t="t" r="r" b="b"/>
            <a:pathLst>
              <a:path w="856343" h="420914">
                <a:moveTo>
                  <a:pt x="856343" y="420914"/>
                </a:moveTo>
                <a:lnTo>
                  <a:pt x="566057" y="0"/>
                </a:lnTo>
                <a:lnTo>
                  <a:pt x="0" y="0"/>
                </a:lnTo>
              </a:path>
            </a:pathLst>
          </a:custGeom>
          <a:noFill/>
          <a:ln cmpd="sng">
            <a:solidFill>
              <a:schemeClr val="bg1">
                <a:lumMod val="85000"/>
              </a:schemeClr>
            </a:solidFill>
            <a:prstDash val="solid"/>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4714568" y="2345112"/>
            <a:ext cx="1381432" cy="1381432"/>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flipH="1">
            <a:off x="6096000" y="2345112"/>
            <a:ext cx="1381432" cy="1381432"/>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50800" dist="50800" dir="5400000" algn="ctr" rotWithShape="0">
                  <a:schemeClr val="accent1"/>
                </a:outerShdw>
              </a:effectLst>
            </a:endParaRPr>
          </a:p>
        </p:txBody>
      </p:sp>
      <p:sp>
        <p:nvSpPr>
          <p:cNvPr id="56" name="椭圆 55"/>
          <p:cNvSpPr/>
          <p:nvPr/>
        </p:nvSpPr>
        <p:spPr>
          <a:xfrm flipH="1" flipV="1">
            <a:off x="6096000" y="3726544"/>
            <a:ext cx="1381432" cy="1381432"/>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flipV="1">
            <a:off x="4714568" y="3726544"/>
            <a:ext cx="1381432" cy="1381432"/>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dirty="0">
              <a:effectLst>
                <a:outerShdw blurRad="50800" dist="50800" dir="5400000" algn="ctr" rotWithShape="0">
                  <a:schemeClr val="accent1"/>
                </a:outerShdw>
              </a:effectLst>
            </a:endParaRPr>
          </a:p>
        </p:txBody>
      </p:sp>
      <p:sp>
        <p:nvSpPr>
          <p:cNvPr id="60" name="文本框 59"/>
          <p:cNvSpPr txBox="1"/>
          <p:nvPr/>
        </p:nvSpPr>
        <p:spPr>
          <a:xfrm>
            <a:off x="5000472" y="2461064"/>
            <a:ext cx="809625" cy="1198880"/>
          </a:xfrm>
          <a:prstGeom prst="rect">
            <a:avLst/>
          </a:prstGeom>
          <a:noFill/>
        </p:spPr>
        <p:txBody>
          <a:bodyPr wrap="square" rtlCol="0">
            <a:spAutoFit/>
          </a:bodyPr>
          <a:lstStyle/>
          <a:p>
            <a:pPr algn="ctr"/>
            <a:r>
              <a:rPr lang="en-US" altLang="zh-CN" sz="7200" b="1" dirty="0">
                <a:solidFill>
                  <a:schemeClr val="lt1"/>
                </a:solidFill>
                <a:latin typeface="+mj-ea"/>
                <a:ea typeface="+mj-ea"/>
              </a:rPr>
              <a:t>F</a:t>
            </a:r>
            <a:endParaRPr lang="en-US" altLang="zh-CN" sz="7200" b="1" dirty="0">
              <a:solidFill>
                <a:schemeClr val="lt1"/>
              </a:solidFill>
              <a:latin typeface="+mj-ea"/>
              <a:ea typeface="+mj-ea"/>
            </a:endParaRPr>
          </a:p>
        </p:txBody>
      </p:sp>
      <p:sp>
        <p:nvSpPr>
          <p:cNvPr id="62" name="文本框 61"/>
          <p:cNvSpPr txBox="1"/>
          <p:nvPr/>
        </p:nvSpPr>
        <p:spPr>
          <a:xfrm>
            <a:off x="6381904" y="2461064"/>
            <a:ext cx="809625" cy="1198880"/>
          </a:xfrm>
          <a:prstGeom prst="rect">
            <a:avLst/>
          </a:prstGeom>
          <a:noFill/>
        </p:spPr>
        <p:txBody>
          <a:bodyPr wrap="square" rtlCol="0">
            <a:spAutoFit/>
          </a:bodyPr>
          <a:lstStyle/>
          <a:p>
            <a:pPr algn="ctr"/>
            <a:r>
              <a:rPr lang="en-US" altLang="zh-CN" sz="7200" b="1" dirty="0">
                <a:solidFill>
                  <a:schemeClr val="accent1"/>
                </a:solidFill>
                <a:latin typeface="+mj-ea"/>
                <a:ea typeface="+mj-ea"/>
              </a:rPr>
              <a:t>I</a:t>
            </a:r>
            <a:endParaRPr lang="en-US" altLang="zh-CN" sz="7200" b="1" dirty="0">
              <a:solidFill>
                <a:schemeClr val="accent1"/>
              </a:solidFill>
              <a:latin typeface="+mj-ea"/>
              <a:ea typeface="+mj-ea"/>
            </a:endParaRPr>
          </a:p>
        </p:txBody>
      </p:sp>
      <p:sp>
        <p:nvSpPr>
          <p:cNvPr id="64" name="文本框 63"/>
          <p:cNvSpPr txBox="1"/>
          <p:nvPr/>
        </p:nvSpPr>
        <p:spPr>
          <a:xfrm>
            <a:off x="6381904" y="3842496"/>
            <a:ext cx="809625" cy="1200329"/>
          </a:xfrm>
          <a:prstGeom prst="rect">
            <a:avLst/>
          </a:prstGeom>
          <a:noFill/>
        </p:spPr>
        <p:txBody>
          <a:bodyPr wrap="square" rtlCol="0">
            <a:spAutoFit/>
          </a:bodyPr>
          <a:lstStyle/>
          <a:p>
            <a:pPr algn="ctr"/>
            <a:r>
              <a:rPr lang="en-US" altLang="zh-CN" sz="7200" b="1" dirty="0">
                <a:solidFill>
                  <a:schemeClr val="lt1"/>
                </a:solidFill>
                <a:latin typeface="+mj-ea"/>
                <a:ea typeface="+mj-ea"/>
              </a:rPr>
              <a:t>O</a:t>
            </a:r>
            <a:endParaRPr lang="zh-CN" altLang="en-US" sz="7200" b="1" dirty="0">
              <a:solidFill>
                <a:schemeClr val="lt1"/>
              </a:solidFill>
              <a:latin typeface="+mj-ea"/>
              <a:ea typeface="+mj-ea"/>
            </a:endParaRPr>
          </a:p>
        </p:txBody>
      </p:sp>
      <p:sp>
        <p:nvSpPr>
          <p:cNvPr id="66" name="文本框 65"/>
          <p:cNvSpPr txBox="1"/>
          <p:nvPr/>
        </p:nvSpPr>
        <p:spPr>
          <a:xfrm>
            <a:off x="5000472" y="3842496"/>
            <a:ext cx="809625" cy="1198880"/>
          </a:xfrm>
          <a:prstGeom prst="rect">
            <a:avLst/>
          </a:prstGeom>
          <a:noFill/>
        </p:spPr>
        <p:txBody>
          <a:bodyPr wrap="square" rtlCol="0">
            <a:spAutoFit/>
          </a:bodyPr>
          <a:lstStyle/>
          <a:p>
            <a:pPr algn="ctr"/>
            <a:r>
              <a:rPr lang="en-US" altLang="zh-CN" sz="7200" b="1" dirty="0">
                <a:solidFill>
                  <a:schemeClr val="accent1"/>
                </a:solidFill>
                <a:latin typeface="+mj-ea"/>
                <a:ea typeface="+mj-ea"/>
              </a:rPr>
              <a:t>F</a:t>
            </a:r>
            <a:endParaRPr lang="en-US" altLang="zh-CN" sz="7200" b="1" dirty="0">
              <a:solidFill>
                <a:schemeClr val="accent1"/>
              </a:solidFill>
              <a:latin typeface="+mj-ea"/>
              <a:ea typeface="+mj-ea"/>
            </a:endParaRPr>
          </a:p>
        </p:txBody>
      </p:sp>
      <p:sp>
        <p:nvSpPr>
          <p:cNvPr id="68" name="文本框 67"/>
          <p:cNvSpPr txBox="1"/>
          <p:nvPr/>
        </p:nvSpPr>
        <p:spPr>
          <a:xfrm>
            <a:off x="1122680" y="1792605"/>
            <a:ext cx="3685540" cy="738505"/>
          </a:xfrm>
          <a:prstGeom prst="rect">
            <a:avLst/>
          </a:prstGeom>
          <a:noFill/>
        </p:spPr>
        <p:txBody>
          <a:bodyPr wrap="square" lIns="0" tIns="0" rIns="0" bIns="0" rtlCol="0">
            <a:spAutoFit/>
          </a:bodyPr>
          <a:lstStyle/>
          <a:p>
            <a:pPr algn="r"/>
            <a:r>
              <a:rPr lang="zh-CN" altLang="en-US" sz="2400" b="1" dirty="0">
                <a:solidFill>
                  <a:schemeClr val="accent1"/>
                </a:solidFill>
                <a:latin typeface="+mj-ea"/>
                <a:ea typeface="+mj-ea"/>
              </a:rPr>
              <a:t>先进先出</a:t>
            </a:r>
            <a:endParaRPr lang="zh-CN" altLang="en-US" sz="2400" b="1" dirty="0">
              <a:solidFill>
                <a:schemeClr val="accent1"/>
              </a:solidFill>
              <a:latin typeface="+mj-ea"/>
              <a:ea typeface="+mj-ea"/>
            </a:endParaRPr>
          </a:p>
          <a:p>
            <a:pPr algn="r"/>
            <a:r>
              <a:rPr lang="en-US" altLang="zh-CN" sz="2400" b="1" dirty="0">
                <a:solidFill>
                  <a:schemeClr val="accent1"/>
                </a:solidFill>
                <a:latin typeface="+mj-ea"/>
                <a:ea typeface="+mj-ea"/>
              </a:rPr>
              <a:t>First In First Out,FIFO</a:t>
            </a:r>
            <a:endParaRPr lang="en-US" altLang="zh-CN" sz="2400" b="1" dirty="0">
              <a:solidFill>
                <a:schemeClr val="accent1"/>
              </a:solidFill>
              <a:latin typeface="+mj-ea"/>
              <a:ea typeface="+mj-ea"/>
            </a:endParaRPr>
          </a:p>
        </p:txBody>
      </p:sp>
      <p:sp>
        <p:nvSpPr>
          <p:cNvPr id="70" name="矩形 69"/>
          <p:cNvSpPr/>
          <p:nvPr/>
        </p:nvSpPr>
        <p:spPr>
          <a:xfrm>
            <a:off x="383540" y="4308475"/>
            <a:ext cx="3387725" cy="1107440"/>
          </a:xfrm>
          <a:prstGeom prst="rect">
            <a:avLst/>
          </a:prstGeom>
        </p:spPr>
        <p:txBody>
          <a:bodyPr wrap="square" lIns="0" tIns="0" rIns="0" bIns="0">
            <a:spAutoFit/>
          </a:bodyPr>
          <a:lstStyle/>
          <a:p>
            <a:pPr lvl="0" algn="l">
              <a:lnSpc>
                <a:spcPct val="150000"/>
              </a:lnSpc>
            </a:pPr>
            <a:r>
              <a:rPr lang="en-US" altLang="zh-CN" sz="1600" dirty="0">
                <a:solidFill>
                  <a:prstClr val="black">
                    <a:lumMod val="65000"/>
                    <a:lumOff val="35000"/>
                  </a:prstClr>
                </a:solidFill>
                <a:latin typeface="+mn-ea"/>
              </a:rPr>
              <a:t>2.</a:t>
            </a:r>
            <a:r>
              <a:rPr lang="zh-CN" altLang="en-US" sz="1600" dirty="0">
                <a:solidFill>
                  <a:prstClr val="black">
                    <a:lumMod val="65000"/>
                    <a:lumOff val="35000"/>
                  </a:prstClr>
                </a:solidFill>
                <a:latin typeface="+mn-ea"/>
              </a:rPr>
              <a:t>队列中各个元素的进出必须遵循“先进先出”的原则，即最先入队的元素必须最先出队。</a:t>
            </a:r>
            <a:endParaRPr lang="zh-CN" altLang="en-US" sz="1600" dirty="0">
              <a:solidFill>
                <a:prstClr val="black">
                  <a:lumMod val="65000"/>
                  <a:lumOff val="35000"/>
                </a:prstClr>
              </a:solidFill>
              <a:latin typeface="+mn-ea"/>
            </a:endParaRPr>
          </a:p>
        </p:txBody>
      </p:sp>
      <p:sp>
        <p:nvSpPr>
          <p:cNvPr id="74" name="矩形 73"/>
          <p:cNvSpPr/>
          <p:nvPr/>
        </p:nvSpPr>
        <p:spPr>
          <a:xfrm>
            <a:off x="657225" y="2590800"/>
            <a:ext cx="3114040" cy="2393315"/>
          </a:xfrm>
          <a:prstGeom prst="rect">
            <a:avLst/>
          </a:prstGeom>
        </p:spPr>
        <p:txBody>
          <a:bodyPr wrap="square" lIns="0" tIns="0" rIns="0" bIns="0">
            <a:noAutofit/>
          </a:bodyPr>
          <a:lstStyle/>
          <a:p>
            <a:pPr lvl="0" algn="l">
              <a:lnSpc>
                <a:spcPct val="150000"/>
              </a:lnSpc>
            </a:pPr>
            <a:r>
              <a:rPr lang="zh-CN" altLang="en-US" sz="1600" dirty="0">
                <a:solidFill>
                  <a:prstClr val="black">
                    <a:lumMod val="65000"/>
                    <a:lumOff val="35000"/>
                  </a:prstClr>
                </a:solidFill>
                <a:latin typeface="+mn-ea"/>
              </a:rPr>
              <a:t>和链表相比，队列的特殊性体现在以下两个方面：</a:t>
            </a:r>
            <a:endParaRPr lang="zh-CN" altLang="en-US" sz="1600" dirty="0">
              <a:solidFill>
                <a:prstClr val="black">
                  <a:lumMod val="65000"/>
                  <a:lumOff val="35000"/>
                </a:prstClr>
              </a:solidFill>
              <a:latin typeface="+mn-ea"/>
            </a:endParaRPr>
          </a:p>
          <a:p>
            <a:pPr lvl="0" algn="l">
              <a:lnSpc>
                <a:spcPct val="150000"/>
              </a:lnSpc>
            </a:pPr>
            <a:r>
              <a:rPr lang="zh-CN" altLang="en-US" sz="1600" dirty="0">
                <a:solidFill>
                  <a:prstClr val="black">
                    <a:lumMod val="65000"/>
                    <a:lumOff val="35000"/>
                  </a:prstClr>
                </a:solidFill>
                <a:latin typeface="+mn-ea"/>
              </a:rPr>
              <a:t>1、元素只能从队列的一端进入，从另一端出去，如右上角图所示</a:t>
            </a:r>
            <a:endParaRPr lang="zh-CN" altLang="en-US" sz="1600" dirty="0">
              <a:solidFill>
                <a:prstClr val="black">
                  <a:lumMod val="65000"/>
                  <a:lumOff val="35000"/>
                </a:prstClr>
              </a:solidFill>
              <a:latin typeface="+mn-ea"/>
            </a:endParaRPr>
          </a:p>
        </p:txBody>
      </p:sp>
      <p:sp>
        <p:nvSpPr>
          <p:cNvPr id="80" name="任意多边形: 形状 79"/>
          <p:cNvSpPr/>
          <p:nvPr/>
        </p:nvSpPr>
        <p:spPr>
          <a:xfrm flipH="1">
            <a:off x="7477432" y="2614914"/>
            <a:ext cx="856343" cy="420914"/>
          </a:xfrm>
          <a:custGeom>
            <a:avLst/>
            <a:gdLst>
              <a:gd name="connsiteX0" fmla="*/ 856343 w 856343"/>
              <a:gd name="connsiteY0" fmla="*/ 420914 h 420914"/>
              <a:gd name="connsiteX1" fmla="*/ 566057 w 856343"/>
              <a:gd name="connsiteY1" fmla="*/ 0 h 420914"/>
              <a:gd name="connsiteX2" fmla="*/ 0 w 856343"/>
              <a:gd name="connsiteY2" fmla="*/ 0 h 420914"/>
            </a:gdLst>
            <a:ahLst/>
            <a:cxnLst>
              <a:cxn ang="0">
                <a:pos x="connsiteX0" y="connsiteY0"/>
              </a:cxn>
              <a:cxn ang="0">
                <a:pos x="connsiteX1" y="connsiteY1"/>
              </a:cxn>
              <a:cxn ang="0">
                <a:pos x="connsiteX2" y="connsiteY2"/>
              </a:cxn>
            </a:cxnLst>
            <a:rect l="l" t="t" r="r" b="b"/>
            <a:pathLst>
              <a:path w="856343" h="420914">
                <a:moveTo>
                  <a:pt x="856343" y="420914"/>
                </a:moveTo>
                <a:lnTo>
                  <a:pt x="566057" y="0"/>
                </a:lnTo>
                <a:lnTo>
                  <a:pt x="0" y="0"/>
                </a:lnTo>
              </a:path>
            </a:pathLst>
          </a:custGeom>
          <a:noFill/>
          <a:ln cmpd="sng">
            <a:solidFill>
              <a:schemeClr val="bg1">
                <a:lumMod val="85000"/>
              </a:schemeClr>
            </a:solidFill>
            <a:prstDash val="solid"/>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8619489" y="2461424"/>
            <a:ext cx="2863374" cy="2954655"/>
          </a:xfrm>
          <a:prstGeom prst="rect">
            <a:avLst/>
          </a:prstGeom>
        </p:spPr>
        <p:txBody>
          <a:bodyPr wrap="square" lIns="0" tIns="0" rIns="0" bIns="0">
            <a:spAutoFit/>
          </a:bodyPr>
          <a:lstStyle/>
          <a:p>
            <a:pPr lvl="0">
              <a:lnSpc>
                <a:spcPct val="150000"/>
              </a:lnSpc>
            </a:pPr>
            <a:r>
              <a:rPr lang="zh-CN" altLang="en-US" sz="1600" dirty="0">
                <a:solidFill>
                  <a:prstClr val="black">
                    <a:lumMod val="65000"/>
                    <a:lumOff val="35000"/>
                  </a:prstClr>
                </a:solidFill>
                <a:latin typeface="+mn-ea"/>
              </a:rPr>
              <a:t>如上图所示的队列为例，从各个元素在队列中的存储状态不难判定，元素 1 最先入队，然后是元素 2 入队，最后是元素 3 入队。如果此时想将元素 3 出队，根据“先进先出”原则，必须先将元素 1 和 2  依次出队，最后才能轮到元素 3 出队。</a:t>
            </a:r>
            <a:endParaRPr lang="zh-CN" altLang="en-US" sz="1600" dirty="0">
              <a:solidFill>
                <a:prstClr val="black">
                  <a:lumMod val="65000"/>
                  <a:lumOff val="35000"/>
                </a:prstClr>
              </a:solidFill>
              <a:latin typeface="+mn-ea"/>
            </a:endParaRPr>
          </a:p>
        </p:txBody>
      </p:sp>
      <p:cxnSp>
        <p:nvCxnSpPr>
          <p:cNvPr id="86" name="直接连接符 85"/>
          <p:cNvCxnSpPr/>
          <p:nvPr/>
        </p:nvCxnSpPr>
        <p:spPr>
          <a:xfrm>
            <a:off x="656908" y="4145644"/>
            <a:ext cx="2863373" cy="0"/>
          </a:xfrm>
          <a:prstGeom prst="line">
            <a:avLst/>
          </a:prstGeom>
          <a:ln w="12700" cap="rnd">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71"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89" name="任意多边形: 形状 88"/>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0" name="矩形 89"/>
          <p:cNvSpPr/>
          <p:nvPr/>
        </p:nvSpPr>
        <p:spPr>
          <a:xfrm>
            <a:off x="531160" y="754143"/>
            <a:ext cx="9755760" cy="42989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100" normalizeH="0" baseline="0" noProof="0" dirty="0">
                <a:ln>
                  <a:noFill/>
                </a:ln>
                <a:effectLst/>
                <a:uLnTx/>
                <a:uFillTx/>
                <a:latin typeface="+mj-ea"/>
                <a:ea typeface="+mj-ea"/>
                <a:cs typeface="+mn-cs"/>
              </a:rPr>
              <a:t>队列的概念</a:t>
            </a:r>
            <a:endParaRPr kumimoji="0" lang="zh-CN" altLang="en-US" sz="2200" b="1" i="0" u="none" strike="noStrike" kern="1200" cap="none" spc="100" normalizeH="0" baseline="0" noProof="0" dirty="0">
              <a:ln>
                <a:noFill/>
              </a:ln>
              <a:effectLst/>
              <a:uLnTx/>
              <a:uFillTx/>
              <a:latin typeface="+mj-ea"/>
              <a:ea typeface="+mj-ea"/>
              <a:cs typeface="+mn-cs"/>
            </a:endParaRPr>
          </a:p>
        </p:txBody>
      </p:sp>
      <p:grpSp>
        <p:nvGrpSpPr>
          <p:cNvPr id="91" name="组合 90"/>
          <p:cNvGrpSpPr/>
          <p:nvPr/>
        </p:nvGrpSpPr>
        <p:grpSpPr>
          <a:xfrm rot="10800000">
            <a:off x="320000" y="856059"/>
            <a:ext cx="224869" cy="238023"/>
            <a:chOff x="2899687" y="872728"/>
            <a:chExt cx="224869" cy="238023"/>
          </a:xfrm>
        </p:grpSpPr>
        <p:sp>
          <p:nvSpPr>
            <p:cNvPr id="92" name="椭圆 91"/>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任意多边形: 形状 95"/>
          <p:cNvSpPr/>
          <p:nvPr/>
        </p:nvSpPr>
        <p:spPr>
          <a:xfrm>
            <a:off x="7262128" y="1"/>
            <a:ext cx="4929872" cy="1959429"/>
          </a:xfrm>
          <a:custGeom>
            <a:avLst/>
            <a:gdLst>
              <a:gd name="connsiteX0" fmla="*/ 0 w 4929872"/>
              <a:gd name="connsiteY0" fmla="*/ 0 h 1959429"/>
              <a:gd name="connsiteX1" fmla="*/ 970698 w 4929872"/>
              <a:gd name="connsiteY1" fmla="*/ 0 h 1959429"/>
              <a:gd name="connsiteX2" fmla="*/ 973022 w 4929872"/>
              <a:gd name="connsiteY2" fmla="*/ 1871 h 1959429"/>
              <a:gd name="connsiteX3" fmla="*/ 4871731 w 4929872"/>
              <a:gd name="connsiteY3" fmla="*/ 1302317 h 1959429"/>
              <a:gd name="connsiteX4" fmla="*/ 4929872 w 4929872"/>
              <a:gd name="connsiteY4" fmla="*/ 1301335 h 1959429"/>
              <a:gd name="connsiteX5" fmla="*/ 4929872 w 4929872"/>
              <a:gd name="connsiteY5" fmla="*/ 1951712 h 1959429"/>
              <a:gd name="connsiteX6" fmla="*/ 4880777 w 4929872"/>
              <a:gd name="connsiteY6" fmla="*/ 1954530 h 1959429"/>
              <a:gd name="connsiteX7" fmla="*/ 4624206 w 4929872"/>
              <a:gd name="connsiteY7" fmla="*/ 1959429 h 1959429"/>
              <a:gd name="connsiteX8" fmla="*/ 87297 w 4929872"/>
              <a:gd name="connsiteY8" fmla="*/ 93640 h 1959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9872" h="1959429">
                <a:moveTo>
                  <a:pt x="0" y="0"/>
                </a:moveTo>
                <a:lnTo>
                  <a:pt x="970698" y="0"/>
                </a:lnTo>
                <a:lnTo>
                  <a:pt x="973022" y="1871"/>
                </a:lnTo>
                <a:cubicBezTo>
                  <a:pt x="2032500" y="814287"/>
                  <a:pt x="3390777" y="1302317"/>
                  <a:pt x="4871731" y="1302317"/>
                </a:cubicBezTo>
                <a:lnTo>
                  <a:pt x="4929872" y="1301335"/>
                </a:lnTo>
                <a:lnTo>
                  <a:pt x="4929872" y="1951712"/>
                </a:lnTo>
                <a:lnTo>
                  <a:pt x="4880777" y="1954530"/>
                </a:lnTo>
                <a:cubicBezTo>
                  <a:pt x="4795689" y="1957785"/>
                  <a:pt x="4710154" y="1959429"/>
                  <a:pt x="4624206" y="1959429"/>
                </a:cubicBezTo>
                <a:cubicBezTo>
                  <a:pt x="2825905" y="1959429"/>
                  <a:pt x="1208490" y="1239834"/>
                  <a:pt x="87297" y="9364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05" name="图片 104"/>
          <p:cNvPicPr/>
          <p:nvPr>
            <p:custDataLst>
              <p:tags r:id="rId1"/>
            </p:custDataLst>
          </p:nvPr>
        </p:nvPicPr>
        <p:blipFill>
          <a:blip r:embed="rId2"/>
          <a:stretch>
            <a:fillRect/>
          </a:stretch>
        </p:blipFill>
        <p:spPr>
          <a:xfrm>
            <a:off x="7191375" y="855980"/>
            <a:ext cx="3679825" cy="1310005"/>
          </a:xfrm>
          <a:prstGeom prst="rect">
            <a:avLst/>
          </a:prstGeom>
          <a:noFill/>
          <a:ln w="9525">
            <a:noFill/>
          </a:ln>
        </p:spPr>
      </p:pic>
      <p:sp>
        <p:nvSpPr>
          <p:cNvPr id="2" name="文本框 1"/>
          <p:cNvSpPr txBox="1"/>
          <p:nvPr/>
        </p:nvSpPr>
        <p:spPr>
          <a:xfrm>
            <a:off x="2523490" y="5576570"/>
            <a:ext cx="6096000" cy="922020"/>
          </a:xfrm>
          <a:prstGeom prst="rect">
            <a:avLst/>
          </a:prstGeom>
          <a:noFill/>
        </p:spPr>
        <p:txBody>
          <a:bodyPr wrap="square" rtlCol="0" anchor="t">
            <a:spAutoFit/>
          </a:bodyPr>
          <a:p>
            <a:r>
              <a:rPr lang="zh-CN" altLang="en-US"/>
              <a:t>通常，我们将元素进入队列的一端称为“队尾”，进入队列的过程称为“入队”；将元素从队列中出去的一端称为“队头”，出队列的过程称为“出队”。</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87262" y="2874211"/>
            <a:ext cx="887095" cy="368300"/>
          </a:xfrm>
          <a:prstGeom prst="rect">
            <a:avLst/>
          </a:prstGeom>
        </p:spPr>
        <p:txBody>
          <a:bodyPr wrap="none">
            <a:spAutoFit/>
          </a:bodyPr>
          <a:lstStyle/>
          <a:p>
            <a:pPr algn="ctr" defTabSz="914400">
              <a:defRPr/>
            </a:pPr>
            <a:r>
              <a:rPr lang="en-US" altLang="zh-CN" spc="200" dirty="0">
                <a:solidFill>
                  <a:schemeClr val="accent1"/>
                </a:solidFill>
                <a:latin typeface="+mn-ea"/>
              </a:rPr>
              <a:t>Part.1</a:t>
            </a:r>
            <a:endParaRPr lang="en-US" altLang="zh-CN" spc="200" dirty="0">
              <a:solidFill>
                <a:schemeClr val="accent1"/>
              </a:solidFill>
              <a:latin typeface="+mn-ea"/>
            </a:endParaRPr>
          </a:p>
        </p:txBody>
      </p:sp>
      <p:sp>
        <p:nvSpPr>
          <p:cNvPr id="49" name="矩形 48"/>
          <p:cNvSpPr/>
          <p:nvPr/>
        </p:nvSpPr>
        <p:spPr>
          <a:xfrm>
            <a:off x="1109664" y="3618150"/>
            <a:ext cx="1783080" cy="922020"/>
          </a:xfrm>
          <a:prstGeom prst="rect">
            <a:avLst/>
          </a:prstGeom>
        </p:spPr>
        <p:txBody>
          <a:bodyPr wrap="none">
            <a:spAutoFit/>
          </a:bodyPr>
          <a:lstStyle/>
          <a:p>
            <a:pPr algn="ctr" defTabSz="914400">
              <a:defRPr/>
            </a:pPr>
            <a:r>
              <a:rPr lang="zh-CN" altLang="en-US" b="1" dirty="0">
                <a:solidFill>
                  <a:schemeClr val="accent1"/>
                </a:solidFill>
                <a:latin typeface="微软雅黑" panose="020B0503020204020204" pitchFamily="34" charset="-122"/>
                <a:ea typeface="微软雅黑" panose="020B0503020204020204" pitchFamily="34" charset="-122"/>
              </a:rPr>
              <a:t>数据结构与算法</a:t>
            </a:r>
            <a:endParaRPr lang="zh-CN" altLang="en-US" b="1" dirty="0">
              <a:solidFill>
                <a:schemeClr val="accent1"/>
              </a:solidFill>
              <a:latin typeface="微软雅黑" panose="020B0503020204020204" pitchFamily="34" charset="-122"/>
              <a:ea typeface="微软雅黑" panose="020B0503020204020204" pitchFamily="34" charset="-122"/>
            </a:endParaRPr>
          </a:p>
          <a:p>
            <a:pPr algn="ctr" defTabSz="914400">
              <a:defRPr/>
            </a:pPr>
            <a:r>
              <a:rPr lang="zh-CN" altLang="en-US" b="1" dirty="0">
                <a:solidFill>
                  <a:schemeClr val="accent1"/>
                </a:solidFill>
                <a:latin typeface="微软雅黑" panose="020B0503020204020204" pitchFamily="34" charset="-122"/>
                <a:ea typeface="微软雅黑" panose="020B0503020204020204" pitchFamily="34" charset="-122"/>
              </a:rPr>
              <a:t>的</a:t>
            </a:r>
            <a:endParaRPr lang="zh-CN" altLang="en-US" b="1" dirty="0">
              <a:solidFill>
                <a:schemeClr val="accent1"/>
              </a:solidFill>
              <a:latin typeface="微软雅黑" panose="020B0503020204020204" pitchFamily="34" charset="-122"/>
              <a:ea typeface="微软雅黑" panose="020B0503020204020204" pitchFamily="34" charset="-122"/>
            </a:endParaRPr>
          </a:p>
          <a:p>
            <a:pPr algn="ctr" defTabSz="914400">
              <a:defRPr/>
            </a:pPr>
            <a:r>
              <a:rPr lang="zh-CN" altLang="en-US" b="1" dirty="0">
                <a:solidFill>
                  <a:schemeClr val="accent1"/>
                </a:solidFill>
                <a:latin typeface="微软雅黑" panose="020B0503020204020204" pitchFamily="34" charset="-122"/>
                <a:ea typeface="微软雅黑" panose="020B0503020204020204" pitchFamily="34" charset="-122"/>
              </a:rPr>
              <a:t>由来及其意义</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21" name="任意多边形: 形状 120"/>
          <p:cNvSpPr/>
          <p:nvPr/>
        </p:nvSpPr>
        <p:spPr>
          <a:xfrm rot="2001767">
            <a:off x="9105615" y="1066962"/>
            <a:ext cx="979224" cy="985205"/>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3" name="任意多边形: 形状 122"/>
          <p:cNvSpPr/>
          <p:nvPr/>
        </p:nvSpPr>
        <p:spPr>
          <a:xfrm>
            <a:off x="-1644649" y="3071153"/>
            <a:ext cx="17613085" cy="1444704"/>
          </a:xfrm>
          <a:custGeom>
            <a:avLst/>
            <a:gdLst>
              <a:gd name="connsiteX0" fmla="*/ 0 w 15210971"/>
              <a:gd name="connsiteY0" fmla="*/ 72097 h 1444704"/>
              <a:gd name="connsiteX1" fmla="*/ 1748971 w 15210971"/>
              <a:gd name="connsiteY1" fmla="*/ 761526 h 1444704"/>
              <a:gd name="connsiteX2" fmla="*/ 3969657 w 15210971"/>
              <a:gd name="connsiteY2" fmla="*/ 188211 h 1444704"/>
              <a:gd name="connsiteX3" fmla="*/ 6328228 w 15210971"/>
              <a:gd name="connsiteY3" fmla="*/ 863126 h 1444704"/>
              <a:gd name="connsiteX4" fmla="*/ 9296400 w 15210971"/>
              <a:gd name="connsiteY4" fmla="*/ 6783 h 1444704"/>
              <a:gd name="connsiteX5" fmla="*/ 11560628 w 15210971"/>
              <a:gd name="connsiteY5" fmla="*/ 1429183 h 1444704"/>
              <a:gd name="connsiteX6" fmla="*/ 15210971 w 15210971"/>
              <a:gd name="connsiteY6" fmla="*/ 638154 h 1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0971" h="1444704">
                <a:moveTo>
                  <a:pt x="0" y="72097"/>
                </a:moveTo>
                <a:cubicBezTo>
                  <a:pt x="543681" y="407135"/>
                  <a:pt x="1087362" y="742174"/>
                  <a:pt x="1748971" y="761526"/>
                </a:cubicBezTo>
                <a:cubicBezTo>
                  <a:pt x="2410580" y="780878"/>
                  <a:pt x="3206448" y="171278"/>
                  <a:pt x="3969657" y="188211"/>
                </a:cubicBezTo>
                <a:cubicBezTo>
                  <a:pt x="4732866" y="205144"/>
                  <a:pt x="5440438" y="893364"/>
                  <a:pt x="6328228" y="863126"/>
                </a:cubicBezTo>
                <a:cubicBezTo>
                  <a:pt x="7216018" y="832888"/>
                  <a:pt x="8424333" y="-87560"/>
                  <a:pt x="9296400" y="6783"/>
                </a:cubicBezTo>
                <a:cubicBezTo>
                  <a:pt x="10168467" y="101126"/>
                  <a:pt x="10574866" y="1323955"/>
                  <a:pt x="11560628" y="1429183"/>
                </a:cubicBezTo>
                <a:cubicBezTo>
                  <a:pt x="12546390" y="1534411"/>
                  <a:pt x="13878680" y="1086282"/>
                  <a:pt x="15210971" y="638154"/>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形状 124"/>
          <p:cNvSpPr/>
          <p:nvPr/>
        </p:nvSpPr>
        <p:spPr>
          <a:xfrm>
            <a:off x="-3270249" y="3100182"/>
            <a:ext cx="17613085" cy="1444704"/>
          </a:xfrm>
          <a:custGeom>
            <a:avLst/>
            <a:gdLst>
              <a:gd name="connsiteX0" fmla="*/ 0 w 15210971"/>
              <a:gd name="connsiteY0" fmla="*/ 72097 h 1444704"/>
              <a:gd name="connsiteX1" fmla="*/ 1748971 w 15210971"/>
              <a:gd name="connsiteY1" fmla="*/ 761526 h 1444704"/>
              <a:gd name="connsiteX2" fmla="*/ 3969657 w 15210971"/>
              <a:gd name="connsiteY2" fmla="*/ 188211 h 1444704"/>
              <a:gd name="connsiteX3" fmla="*/ 6328228 w 15210971"/>
              <a:gd name="connsiteY3" fmla="*/ 863126 h 1444704"/>
              <a:gd name="connsiteX4" fmla="*/ 9296400 w 15210971"/>
              <a:gd name="connsiteY4" fmla="*/ 6783 h 1444704"/>
              <a:gd name="connsiteX5" fmla="*/ 11560628 w 15210971"/>
              <a:gd name="connsiteY5" fmla="*/ 1429183 h 1444704"/>
              <a:gd name="connsiteX6" fmla="*/ 15210971 w 15210971"/>
              <a:gd name="connsiteY6" fmla="*/ 638154 h 1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0971" h="1444704">
                <a:moveTo>
                  <a:pt x="0" y="72097"/>
                </a:moveTo>
                <a:cubicBezTo>
                  <a:pt x="543681" y="407135"/>
                  <a:pt x="1087362" y="742174"/>
                  <a:pt x="1748971" y="761526"/>
                </a:cubicBezTo>
                <a:cubicBezTo>
                  <a:pt x="2410580" y="780878"/>
                  <a:pt x="3206448" y="171278"/>
                  <a:pt x="3969657" y="188211"/>
                </a:cubicBezTo>
                <a:cubicBezTo>
                  <a:pt x="4732866" y="205144"/>
                  <a:pt x="5440438" y="893364"/>
                  <a:pt x="6328228" y="863126"/>
                </a:cubicBezTo>
                <a:cubicBezTo>
                  <a:pt x="7216018" y="832888"/>
                  <a:pt x="8424333" y="-87560"/>
                  <a:pt x="9296400" y="6783"/>
                </a:cubicBezTo>
                <a:cubicBezTo>
                  <a:pt x="10168467" y="101126"/>
                  <a:pt x="10574866" y="1323955"/>
                  <a:pt x="11560628" y="1429183"/>
                </a:cubicBezTo>
                <a:cubicBezTo>
                  <a:pt x="12546390" y="1534411"/>
                  <a:pt x="13878680" y="1086282"/>
                  <a:pt x="15210971" y="638154"/>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1954099" y="3375818"/>
            <a:ext cx="153420" cy="153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8787379" y="1478302"/>
            <a:ext cx="153420" cy="153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任意多边形: 形状 185"/>
          <p:cNvSpPr/>
          <p:nvPr/>
        </p:nvSpPr>
        <p:spPr>
          <a:xfrm>
            <a:off x="3805093" y="1"/>
            <a:ext cx="3968423" cy="1933574"/>
          </a:xfrm>
          <a:custGeom>
            <a:avLst/>
            <a:gdLst>
              <a:gd name="connsiteX0" fmla="*/ 0 w 3968423"/>
              <a:gd name="connsiteY0" fmla="*/ 0 h 1933574"/>
              <a:gd name="connsiteX1" fmla="*/ 3968423 w 3968423"/>
              <a:gd name="connsiteY1" fmla="*/ 0 h 1933574"/>
              <a:gd name="connsiteX2" fmla="*/ 3946431 w 3968423"/>
              <a:gd name="connsiteY2" fmla="*/ 161996 h 1933574"/>
              <a:gd name="connsiteX3" fmla="*/ 1984212 w 3968423"/>
              <a:gd name="connsiteY3" fmla="*/ 1933574 h 1933574"/>
              <a:gd name="connsiteX4" fmla="*/ 21992 w 3968423"/>
              <a:gd name="connsiteY4" fmla="*/ 161996 h 1933574"/>
              <a:gd name="connsiteX0-1" fmla="*/ 0 w 3968423"/>
              <a:gd name="connsiteY0-2" fmla="*/ 19051 h 1952625"/>
              <a:gd name="connsiteX1-3" fmla="*/ 304945 w 3968423"/>
              <a:gd name="connsiteY1-4" fmla="*/ 0 h 1952625"/>
              <a:gd name="connsiteX2-5" fmla="*/ 3968423 w 3968423"/>
              <a:gd name="connsiteY2-6" fmla="*/ 19051 h 1952625"/>
              <a:gd name="connsiteX3-7" fmla="*/ 3946431 w 3968423"/>
              <a:gd name="connsiteY3-8" fmla="*/ 181047 h 1952625"/>
              <a:gd name="connsiteX4-9" fmla="*/ 1984212 w 3968423"/>
              <a:gd name="connsiteY4-10" fmla="*/ 1952625 h 1952625"/>
              <a:gd name="connsiteX5" fmla="*/ 21992 w 3968423"/>
              <a:gd name="connsiteY5" fmla="*/ 181047 h 1952625"/>
              <a:gd name="connsiteX6" fmla="*/ 0 w 3968423"/>
              <a:gd name="connsiteY6" fmla="*/ 19051 h 1952625"/>
              <a:gd name="connsiteX0-11" fmla="*/ 0 w 3968423"/>
              <a:gd name="connsiteY0-12" fmla="*/ 0 h 1933574"/>
              <a:gd name="connsiteX1-13" fmla="*/ 3968423 w 3968423"/>
              <a:gd name="connsiteY1-14" fmla="*/ 0 h 1933574"/>
              <a:gd name="connsiteX2-15" fmla="*/ 3946431 w 3968423"/>
              <a:gd name="connsiteY2-16" fmla="*/ 161996 h 1933574"/>
              <a:gd name="connsiteX3-17" fmla="*/ 1984212 w 3968423"/>
              <a:gd name="connsiteY3-18" fmla="*/ 1933574 h 1933574"/>
              <a:gd name="connsiteX4-19" fmla="*/ 21992 w 3968423"/>
              <a:gd name="connsiteY4-20" fmla="*/ 161996 h 1933574"/>
              <a:gd name="connsiteX5-21" fmla="*/ 0 w 3968423"/>
              <a:gd name="connsiteY5-22" fmla="*/ 0 h 1933574"/>
              <a:gd name="connsiteX0-23" fmla="*/ 0 w 3968423"/>
              <a:gd name="connsiteY0-24" fmla="*/ 14289 h 1947863"/>
              <a:gd name="connsiteX1-25" fmla="*/ 328757 w 3968423"/>
              <a:gd name="connsiteY1-26" fmla="*/ 0 h 1947863"/>
              <a:gd name="connsiteX2-27" fmla="*/ 3968423 w 3968423"/>
              <a:gd name="connsiteY2-28" fmla="*/ 14289 h 1947863"/>
              <a:gd name="connsiteX3-29" fmla="*/ 3946431 w 3968423"/>
              <a:gd name="connsiteY3-30" fmla="*/ 176285 h 1947863"/>
              <a:gd name="connsiteX4-31" fmla="*/ 1984212 w 3968423"/>
              <a:gd name="connsiteY4-32" fmla="*/ 1947863 h 1947863"/>
              <a:gd name="connsiteX5-33" fmla="*/ 21992 w 3968423"/>
              <a:gd name="connsiteY5-34" fmla="*/ 176285 h 1947863"/>
              <a:gd name="connsiteX6-35" fmla="*/ 0 w 3968423"/>
              <a:gd name="connsiteY6-36" fmla="*/ 14289 h 1947863"/>
              <a:gd name="connsiteX0-37" fmla="*/ 328757 w 3968423"/>
              <a:gd name="connsiteY0-38" fmla="*/ 0 h 1947863"/>
              <a:gd name="connsiteX1-39" fmla="*/ 3968423 w 3968423"/>
              <a:gd name="connsiteY1-40" fmla="*/ 14289 h 1947863"/>
              <a:gd name="connsiteX2-41" fmla="*/ 3946431 w 3968423"/>
              <a:gd name="connsiteY2-42" fmla="*/ 176285 h 1947863"/>
              <a:gd name="connsiteX3-43" fmla="*/ 1984212 w 3968423"/>
              <a:gd name="connsiteY3-44" fmla="*/ 1947863 h 1947863"/>
              <a:gd name="connsiteX4-45" fmla="*/ 21992 w 3968423"/>
              <a:gd name="connsiteY4-46" fmla="*/ 176285 h 1947863"/>
              <a:gd name="connsiteX5-47" fmla="*/ 0 w 3968423"/>
              <a:gd name="connsiteY5-48" fmla="*/ 14289 h 1947863"/>
              <a:gd name="connsiteX6-49" fmla="*/ 420197 w 3968423"/>
              <a:gd name="connsiteY6-50" fmla="*/ 91440 h 1947863"/>
              <a:gd name="connsiteX0-51" fmla="*/ 328757 w 3968423"/>
              <a:gd name="connsiteY0-52" fmla="*/ 0 h 1947863"/>
              <a:gd name="connsiteX1-53" fmla="*/ 3968423 w 3968423"/>
              <a:gd name="connsiteY1-54" fmla="*/ 14289 h 1947863"/>
              <a:gd name="connsiteX2-55" fmla="*/ 3946431 w 3968423"/>
              <a:gd name="connsiteY2-56" fmla="*/ 176285 h 1947863"/>
              <a:gd name="connsiteX3-57" fmla="*/ 1984212 w 3968423"/>
              <a:gd name="connsiteY3-58" fmla="*/ 1947863 h 1947863"/>
              <a:gd name="connsiteX4-59" fmla="*/ 21992 w 3968423"/>
              <a:gd name="connsiteY4-60" fmla="*/ 176285 h 1947863"/>
              <a:gd name="connsiteX5-61" fmla="*/ 0 w 3968423"/>
              <a:gd name="connsiteY5-62" fmla="*/ 14289 h 1947863"/>
              <a:gd name="connsiteX0-63" fmla="*/ 3968423 w 3968423"/>
              <a:gd name="connsiteY0-64" fmla="*/ 0 h 1933574"/>
              <a:gd name="connsiteX1-65" fmla="*/ 3946431 w 3968423"/>
              <a:gd name="connsiteY1-66" fmla="*/ 161996 h 1933574"/>
              <a:gd name="connsiteX2-67" fmla="*/ 1984212 w 3968423"/>
              <a:gd name="connsiteY2-68" fmla="*/ 1933574 h 1933574"/>
              <a:gd name="connsiteX3-69" fmla="*/ 21992 w 3968423"/>
              <a:gd name="connsiteY3-70" fmla="*/ 161996 h 1933574"/>
              <a:gd name="connsiteX4-71" fmla="*/ 0 w 3968423"/>
              <a:gd name="connsiteY4-72" fmla="*/ 0 h 19335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68423" h="1933574">
                <a:moveTo>
                  <a:pt x="3968423" y="0"/>
                </a:moveTo>
                <a:lnTo>
                  <a:pt x="3946431" y="161996"/>
                </a:lnTo>
                <a:cubicBezTo>
                  <a:pt x="3764638" y="1172055"/>
                  <a:pt x="2955217" y="1933574"/>
                  <a:pt x="1984212" y="1933574"/>
                </a:cubicBezTo>
                <a:cubicBezTo>
                  <a:pt x="1013203" y="1933574"/>
                  <a:pt x="203783" y="1172055"/>
                  <a:pt x="21992" y="161996"/>
                </a:cubicBez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7" name="任意多边形: 形状 186"/>
          <p:cNvSpPr/>
          <p:nvPr/>
        </p:nvSpPr>
        <p:spPr>
          <a:xfrm>
            <a:off x="4414949" y="1"/>
            <a:ext cx="3901235" cy="1719263"/>
          </a:xfrm>
          <a:custGeom>
            <a:avLst/>
            <a:gdLst>
              <a:gd name="connsiteX0" fmla="*/ 0 w 3901235"/>
              <a:gd name="connsiteY0" fmla="*/ 0 h 1719263"/>
              <a:gd name="connsiteX1" fmla="*/ 3901235 w 3901235"/>
              <a:gd name="connsiteY1" fmla="*/ 0 h 1719263"/>
              <a:gd name="connsiteX2" fmla="*/ 3871510 w 3901235"/>
              <a:gd name="connsiteY2" fmla="*/ 134033 h 1719263"/>
              <a:gd name="connsiteX3" fmla="*/ 1950618 w 3901235"/>
              <a:gd name="connsiteY3" fmla="*/ 1719263 h 1719263"/>
              <a:gd name="connsiteX4" fmla="*/ 29725 w 3901235"/>
              <a:gd name="connsiteY4" fmla="*/ 134033 h 1719263"/>
              <a:gd name="connsiteX0-1" fmla="*/ 0 w 3901235"/>
              <a:gd name="connsiteY0-2" fmla="*/ 4764 h 1724027"/>
              <a:gd name="connsiteX1-3" fmla="*/ 971439 w 3901235"/>
              <a:gd name="connsiteY1-4" fmla="*/ 0 h 1724027"/>
              <a:gd name="connsiteX2-5" fmla="*/ 3901235 w 3901235"/>
              <a:gd name="connsiteY2-6" fmla="*/ 4764 h 1724027"/>
              <a:gd name="connsiteX3-7" fmla="*/ 3871510 w 3901235"/>
              <a:gd name="connsiteY3-8" fmla="*/ 138797 h 1724027"/>
              <a:gd name="connsiteX4-9" fmla="*/ 1950618 w 3901235"/>
              <a:gd name="connsiteY4-10" fmla="*/ 1724027 h 1724027"/>
              <a:gd name="connsiteX5" fmla="*/ 29725 w 3901235"/>
              <a:gd name="connsiteY5" fmla="*/ 138797 h 1724027"/>
              <a:gd name="connsiteX6" fmla="*/ 0 w 3901235"/>
              <a:gd name="connsiteY6" fmla="*/ 4764 h 1724027"/>
              <a:gd name="connsiteX0-11" fmla="*/ 971439 w 3901235"/>
              <a:gd name="connsiteY0-12" fmla="*/ 0 h 1724027"/>
              <a:gd name="connsiteX1-13" fmla="*/ 3901235 w 3901235"/>
              <a:gd name="connsiteY1-14" fmla="*/ 4764 h 1724027"/>
              <a:gd name="connsiteX2-15" fmla="*/ 3871510 w 3901235"/>
              <a:gd name="connsiteY2-16" fmla="*/ 138797 h 1724027"/>
              <a:gd name="connsiteX3-17" fmla="*/ 1950618 w 3901235"/>
              <a:gd name="connsiteY3-18" fmla="*/ 1724027 h 1724027"/>
              <a:gd name="connsiteX4-19" fmla="*/ 29725 w 3901235"/>
              <a:gd name="connsiteY4-20" fmla="*/ 138797 h 1724027"/>
              <a:gd name="connsiteX5-21" fmla="*/ 0 w 3901235"/>
              <a:gd name="connsiteY5-22" fmla="*/ 4764 h 1724027"/>
              <a:gd name="connsiteX6-23" fmla="*/ 1062879 w 3901235"/>
              <a:gd name="connsiteY6-24" fmla="*/ 91440 h 1724027"/>
              <a:gd name="connsiteX0-25" fmla="*/ 971439 w 3901235"/>
              <a:gd name="connsiteY0-26" fmla="*/ 0 h 1724027"/>
              <a:gd name="connsiteX1-27" fmla="*/ 3901235 w 3901235"/>
              <a:gd name="connsiteY1-28" fmla="*/ 4764 h 1724027"/>
              <a:gd name="connsiteX2-29" fmla="*/ 3871510 w 3901235"/>
              <a:gd name="connsiteY2-30" fmla="*/ 138797 h 1724027"/>
              <a:gd name="connsiteX3-31" fmla="*/ 1950618 w 3901235"/>
              <a:gd name="connsiteY3-32" fmla="*/ 1724027 h 1724027"/>
              <a:gd name="connsiteX4-33" fmla="*/ 29725 w 3901235"/>
              <a:gd name="connsiteY4-34" fmla="*/ 138797 h 1724027"/>
              <a:gd name="connsiteX5-35" fmla="*/ 0 w 3901235"/>
              <a:gd name="connsiteY5-36" fmla="*/ 4764 h 1724027"/>
              <a:gd name="connsiteX0-37" fmla="*/ 3901235 w 3901235"/>
              <a:gd name="connsiteY0-38" fmla="*/ 0 h 1719263"/>
              <a:gd name="connsiteX1-39" fmla="*/ 3871510 w 3901235"/>
              <a:gd name="connsiteY1-40" fmla="*/ 134033 h 1719263"/>
              <a:gd name="connsiteX2-41" fmla="*/ 1950618 w 3901235"/>
              <a:gd name="connsiteY2-42" fmla="*/ 1719263 h 1719263"/>
              <a:gd name="connsiteX3-43" fmla="*/ 29725 w 3901235"/>
              <a:gd name="connsiteY3-44" fmla="*/ 134033 h 1719263"/>
              <a:gd name="connsiteX4-45" fmla="*/ 0 w 3901235"/>
              <a:gd name="connsiteY4-46" fmla="*/ 0 h 17192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01235" h="1719263">
                <a:moveTo>
                  <a:pt x="3901235" y="0"/>
                </a:moveTo>
                <a:lnTo>
                  <a:pt x="3871510" y="134033"/>
                </a:lnTo>
                <a:cubicBezTo>
                  <a:pt x="3629235" y="1049959"/>
                  <a:pt x="2860935" y="1719263"/>
                  <a:pt x="1950618" y="1719263"/>
                </a:cubicBezTo>
                <a:cubicBezTo>
                  <a:pt x="1040298" y="1719263"/>
                  <a:pt x="271998" y="1049959"/>
                  <a:pt x="29725" y="134033"/>
                </a:cubicBez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8" name="任意多边形: 形状 187"/>
          <p:cNvSpPr/>
          <p:nvPr/>
        </p:nvSpPr>
        <p:spPr>
          <a:xfrm>
            <a:off x="4294786" y="0"/>
            <a:ext cx="3592905" cy="1725984"/>
          </a:xfrm>
          <a:custGeom>
            <a:avLst/>
            <a:gdLst>
              <a:gd name="connsiteX0" fmla="*/ 0 w 3592905"/>
              <a:gd name="connsiteY0" fmla="*/ 0 h 1725984"/>
              <a:gd name="connsiteX1" fmla="*/ 3592905 w 3592905"/>
              <a:gd name="connsiteY1" fmla="*/ 0 h 1725984"/>
              <a:gd name="connsiteX2" fmla="*/ 3587358 w 3592905"/>
              <a:gd name="connsiteY2" fmla="*/ 109844 h 1725984"/>
              <a:gd name="connsiteX3" fmla="*/ 1796452 w 3592905"/>
              <a:gd name="connsiteY3" fmla="*/ 1725984 h 1725984"/>
              <a:gd name="connsiteX4" fmla="*/ 5547 w 3592905"/>
              <a:gd name="connsiteY4" fmla="*/ 109844 h 172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905" h="1725984">
                <a:moveTo>
                  <a:pt x="0" y="0"/>
                </a:moveTo>
                <a:lnTo>
                  <a:pt x="3592905" y="0"/>
                </a:lnTo>
                <a:lnTo>
                  <a:pt x="3587358" y="109844"/>
                </a:lnTo>
                <a:cubicBezTo>
                  <a:pt x="3495170" y="1017606"/>
                  <a:pt x="2728536" y="1725984"/>
                  <a:pt x="1796452" y="1725984"/>
                </a:cubicBezTo>
                <a:cubicBezTo>
                  <a:pt x="864368" y="1725984"/>
                  <a:pt x="97735" y="1017606"/>
                  <a:pt x="5547" y="10984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89" name="组合 188"/>
          <p:cNvGrpSpPr/>
          <p:nvPr/>
        </p:nvGrpSpPr>
        <p:grpSpPr>
          <a:xfrm>
            <a:off x="5431027" y="298047"/>
            <a:ext cx="1320423" cy="1005661"/>
            <a:chOff x="5386258" y="298047"/>
            <a:chExt cx="1320423" cy="1005661"/>
          </a:xfrm>
        </p:grpSpPr>
        <p:sp>
          <p:nvSpPr>
            <p:cNvPr id="190" name="矩形 189"/>
            <p:cNvSpPr/>
            <p:nvPr/>
          </p:nvSpPr>
          <p:spPr>
            <a:xfrm>
              <a:off x="5386258" y="298047"/>
              <a:ext cx="748923" cy="769441"/>
            </a:xfrm>
            <a:prstGeom prst="rect">
              <a:avLst/>
            </a:prstGeom>
          </p:spPr>
          <p:txBody>
            <a:bodyPr wrap="none">
              <a:spAutoFit/>
            </a:bodyPr>
            <a:lstStyle/>
            <a:p>
              <a:pPr algn="ctr" defTabSz="914400">
                <a:defRPr/>
              </a:pPr>
              <a:r>
                <a:rPr lang="zh-CN" altLang="en-US" sz="4400" b="1" dirty="0">
                  <a:solidFill>
                    <a:schemeClr val="bg1"/>
                  </a:solidFill>
                  <a:latin typeface="微软雅黑" panose="020B0503020204020204" pitchFamily="34" charset="-122"/>
                  <a:ea typeface="微软雅黑" panose="020B0503020204020204" pitchFamily="34" charset="-122"/>
                </a:rPr>
                <a:t>目</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91" name="矩形 190"/>
            <p:cNvSpPr/>
            <p:nvPr/>
          </p:nvSpPr>
          <p:spPr>
            <a:xfrm>
              <a:off x="5957758" y="534267"/>
              <a:ext cx="748923" cy="769441"/>
            </a:xfrm>
            <a:prstGeom prst="rect">
              <a:avLst/>
            </a:prstGeom>
          </p:spPr>
          <p:txBody>
            <a:bodyPr wrap="none">
              <a:spAutoFit/>
            </a:bodyPr>
            <a:lstStyle/>
            <a:p>
              <a:pPr algn="ctr" defTabSz="914400">
                <a:defRPr/>
              </a:pPr>
              <a:r>
                <a:rPr lang="zh-CN" altLang="en-US" sz="4400" b="1" dirty="0">
                  <a:solidFill>
                    <a:schemeClr val="bg1"/>
                  </a:solidFill>
                  <a:latin typeface="微软雅黑" panose="020B0503020204020204" pitchFamily="34" charset="-122"/>
                  <a:ea typeface="微软雅黑" panose="020B0503020204020204" pitchFamily="34" charset="-122"/>
                </a:rPr>
                <a:t>录</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cxnSp>
          <p:nvCxnSpPr>
            <p:cNvPr id="192" name="直接连接符 191"/>
            <p:cNvCxnSpPr/>
            <p:nvPr/>
          </p:nvCxnSpPr>
          <p:spPr>
            <a:xfrm flipV="1">
              <a:off x="5603081" y="1001316"/>
              <a:ext cx="279797" cy="2155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V="1">
              <a:off x="6210300" y="379810"/>
              <a:ext cx="279797" cy="2155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4" name="椭圆 193"/>
          <p:cNvSpPr/>
          <p:nvPr/>
        </p:nvSpPr>
        <p:spPr>
          <a:xfrm>
            <a:off x="4218102" y="1144930"/>
            <a:ext cx="140946" cy="140946"/>
          </a:xfrm>
          <a:prstGeom prst="ellipse">
            <a:avLst/>
          </a:prstGeom>
          <a:solidFill>
            <a:srgbClr val="035C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195"/>
          <p:cNvSpPr/>
          <p:nvPr/>
        </p:nvSpPr>
        <p:spPr>
          <a:xfrm>
            <a:off x="3101420" y="3432141"/>
            <a:ext cx="925830" cy="368300"/>
          </a:xfrm>
          <a:prstGeom prst="rect">
            <a:avLst/>
          </a:prstGeom>
        </p:spPr>
        <p:txBody>
          <a:bodyPr wrap="none">
            <a:spAutoFit/>
          </a:bodyPr>
          <a:lstStyle/>
          <a:p>
            <a:pPr algn="ctr" defTabSz="914400">
              <a:defRPr/>
            </a:pPr>
            <a:r>
              <a:rPr lang="en-US" altLang="zh-CN" spc="200" dirty="0">
                <a:solidFill>
                  <a:schemeClr val="accent1"/>
                </a:solidFill>
                <a:latin typeface="+mn-ea"/>
              </a:rPr>
              <a:t>Part.2</a:t>
            </a:r>
            <a:endParaRPr lang="en-US" altLang="zh-CN" spc="200" dirty="0">
              <a:solidFill>
                <a:schemeClr val="accent1"/>
              </a:solidFill>
              <a:latin typeface="+mn-ea"/>
            </a:endParaRPr>
          </a:p>
        </p:txBody>
      </p:sp>
      <p:sp>
        <p:nvSpPr>
          <p:cNvPr id="198" name="矩形 197"/>
          <p:cNvSpPr/>
          <p:nvPr/>
        </p:nvSpPr>
        <p:spPr>
          <a:xfrm>
            <a:off x="2787094" y="4151213"/>
            <a:ext cx="1554480" cy="368300"/>
          </a:xfrm>
          <a:prstGeom prst="rect">
            <a:avLst/>
          </a:prstGeom>
        </p:spPr>
        <p:txBody>
          <a:bodyPr wrap="none">
            <a:spAutoFit/>
          </a:bodyPr>
          <a:lstStyle/>
          <a:p>
            <a:pPr algn="ctr" defTabSz="914400"/>
            <a:r>
              <a:rPr lang="zh-CN" altLang="en-US" b="1" dirty="0">
                <a:solidFill>
                  <a:schemeClr val="accent1"/>
                </a:solidFill>
                <a:latin typeface="微软雅黑" panose="020B0503020204020204" pitchFamily="34" charset="-122"/>
                <a:ea typeface="微软雅黑" panose="020B0503020204020204" pitchFamily="34" charset="-122"/>
                <a:sym typeface="+mn-ea"/>
              </a:rPr>
              <a:t>从数组到链表</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200" name="矩形 199"/>
          <p:cNvSpPr/>
          <p:nvPr/>
        </p:nvSpPr>
        <p:spPr>
          <a:xfrm>
            <a:off x="6849074" y="3432032"/>
            <a:ext cx="2400935" cy="1445260"/>
          </a:xfrm>
          <a:prstGeom prst="rect">
            <a:avLst/>
          </a:prstGeom>
        </p:spPr>
        <p:txBody>
          <a:bodyPr wrap="none">
            <a:spAutoFit/>
          </a:bodyPr>
          <a:lstStyle/>
          <a:p>
            <a:pPr algn="ctr" defTabSz="914400"/>
            <a:r>
              <a:rPr lang="zh-CN" altLang="en-US" b="1" dirty="0">
                <a:solidFill>
                  <a:schemeClr val="accent1"/>
                </a:solidFill>
                <a:latin typeface="微软雅黑" panose="020B0503020204020204" pitchFamily="34" charset="-122"/>
                <a:ea typeface="微软雅黑" panose="020B0503020204020204" pitchFamily="34" charset="-122"/>
                <a:sym typeface="+mn-ea"/>
              </a:rPr>
              <a:t>队列</a:t>
            </a:r>
            <a:r>
              <a:rPr lang="en-US" altLang="zh-CN" b="1" dirty="0">
                <a:solidFill>
                  <a:schemeClr val="accent1"/>
                </a:solidFill>
                <a:latin typeface="微软雅黑" panose="020B0503020204020204" pitchFamily="34" charset="-122"/>
                <a:ea typeface="微软雅黑" panose="020B0503020204020204" pitchFamily="34" charset="-122"/>
                <a:sym typeface="+mn-ea"/>
              </a:rPr>
              <a:t>&amp;</a:t>
            </a:r>
            <a:r>
              <a:rPr lang="zh-CN" altLang="en-US" b="1" dirty="0">
                <a:solidFill>
                  <a:schemeClr val="accent1"/>
                </a:solidFill>
                <a:latin typeface="微软雅黑" panose="020B0503020204020204" pitchFamily="34" charset="-122"/>
                <a:ea typeface="微软雅黑" panose="020B0503020204020204" pitchFamily="34" charset="-122"/>
                <a:sym typeface="+mn-ea"/>
              </a:rPr>
              <a:t>应用</a:t>
            </a:r>
            <a:endParaRPr lang="zh-CN" altLang="en-US" b="1" dirty="0">
              <a:solidFill>
                <a:schemeClr val="accent1"/>
              </a:solidFill>
              <a:latin typeface="微软雅黑" panose="020B0503020204020204" pitchFamily="34" charset="-122"/>
              <a:ea typeface="微软雅黑" panose="020B0503020204020204" pitchFamily="34" charset="-122"/>
              <a:sym typeface="+mn-ea"/>
            </a:endParaRPr>
          </a:p>
          <a:p>
            <a:pPr algn="ctr" defTabSz="914400"/>
            <a:r>
              <a:rPr lang="en-US" altLang="zh-CN" sz="1400" dirty="0">
                <a:solidFill>
                  <a:schemeClr val="accent1"/>
                </a:solidFill>
                <a:latin typeface="微软雅黑" panose="020B0503020204020204" pitchFamily="34" charset="-122"/>
                <a:ea typeface="微软雅黑" panose="020B0503020204020204" pitchFamily="34" charset="-122"/>
                <a:sym typeface="+mn-ea"/>
              </a:rPr>
              <a:t>1.</a:t>
            </a:r>
            <a:r>
              <a:rPr lang="zh-CN" altLang="en-US" sz="1400" dirty="0">
                <a:solidFill>
                  <a:schemeClr val="accent1"/>
                </a:solidFill>
                <a:latin typeface="微软雅黑" panose="020B0503020204020204" pitchFamily="34" charset="-122"/>
                <a:ea typeface="微软雅黑" panose="020B0503020204020204" pitchFamily="34" charset="-122"/>
                <a:sym typeface="+mn-ea"/>
              </a:rPr>
              <a:t>队列的概念</a:t>
            </a:r>
            <a:r>
              <a:rPr lang="en-US" altLang="zh-CN" sz="1400" dirty="0">
                <a:solidFill>
                  <a:schemeClr val="accent1"/>
                </a:solidFill>
                <a:latin typeface="微软雅黑" panose="020B0503020204020204" pitchFamily="34" charset="-122"/>
                <a:ea typeface="微软雅黑" panose="020B0503020204020204" pitchFamily="34" charset="-122"/>
                <a:sym typeface="+mn-ea"/>
              </a:rPr>
              <a:t>(FIFO)</a:t>
            </a:r>
            <a:endParaRPr lang="zh-CN" altLang="en-US" sz="1400" dirty="0">
              <a:solidFill>
                <a:schemeClr val="accent1"/>
              </a:solidFill>
              <a:latin typeface="微软雅黑" panose="020B0503020204020204" pitchFamily="34" charset="-122"/>
              <a:ea typeface="微软雅黑" panose="020B0503020204020204" pitchFamily="34" charset="-122"/>
              <a:sym typeface="+mn-ea"/>
            </a:endParaRPr>
          </a:p>
          <a:p>
            <a:pPr algn="ctr" defTabSz="914400"/>
            <a:r>
              <a:rPr lang="en-US" altLang="zh-CN" sz="1400" dirty="0">
                <a:solidFill>
                  <a:schemeClr val="accent1"/>
                </a:solidFill>
                <a:latin typeface="微软雅黑" panose="020B0503020204020204" pitchFamily="34" charset="-122"/>
                <a:ea typeface="微软雅黑" panose="020B0503020204020204" pitchFamily="34" charset="-122"/>
                <a:sym typeface="+mn-ea"/>
              </a:rPr>
              <a:t>2.BFS(</a:t>
            </a:r>
            <a:r>
              <a:rPr lang="zh-CN" altLang="en-US" sz="1400" dirty="0">
                <a:solidFill>
                  <a:schemeClr val="accent1"/>
                </a:solidFill>
                <a:latin typeface="微软雅黑" panose="020B0503020204020204" pitchFamily="34" charset="-122"/>
                <a:ea typeface="微软雅黑" panose="020B0503020204020204" pitchFamily="34" charset="-122"/>
                <a:sym typeface="+mn-ea"/>
              </a:rPr>
              <a:t>广度优先搜索</a:t>
            </a:r>
            <a:r>
              <a:rPr lang="en-US" altLang="zh-CN" sz="1400" dirty="0">
                <a:solidFill>
                  <a:schemeClr val="accent1"/>
                </a:solidFill>
                <a:latin typeface="微软雅黑" panose="020B0503020204020204" pitchFamily="34" charset="-122"/>
                <a:ea typeface="微软雅黑" panose="020B0503020204020204" pitchFamily="34" charset="-122"/>
                <a:sym typeface="+mn-ea"/>
              </a:rPr>
              <a:t>)</a:t>
            </a:r>
            <a:endParaRPr lang="zh-CN" altLang="en-US" sz="1400" dirty="0">
              <a:solidFill>
                <a:schemeClr val="accent1"/>
              </a:solidFill>
              <a:latin typeface="微软雅黑" panose="020B0503020204020204" pitchFamily="34" charset="-122"/>
              <a:ea typeface="微软雅黑" panose="020B0503020204020204" pitchFamily="34" charset="-122"/>
              <a:sym typeface="+mn-ea"/>
            </a:endParaRPr>
          </a:p>
          <a:p>
            <a:pPr algn="ctr" defTabSz="914400"/>
            <a:r>
              <a:rPr lang="en-US" altLang="zh-CN" sz="1400" dirty="0">
                <a:solidFill>
                  <a:schemeClr val="accent1"/>
                </a:solidFill>
                <a:latin typeface="微软雅黑" panose="020B0503020204020204" pitchFamily="34" charset="-122"/>
                <a:ea typeface="微软雅黑" panose="020B0503020204020204" pitchFamily="34" charset="-122"/>
                <a:sym typeface="+mn-ea"/>
              </a:rPr>
              <a:t>3.Priority_quque(</a:t>
            </a:r>
            <a:r>
              <a:rPr lang="zh-CN" altLang="en-US" sz="1400" dirty="0">
                <a:solidFill>
                  <a:schemeClr val="accent1"/>
                </a:solidFill>
                <a:latin typeface="微软雅黑" panose="020B0503020204020204" pitchFamily="34" charset="-122"/>
                <a:ea typeface="微软雅黑" panose="020B0503020204020204" pitchFamily="34" charset="-122"/>
                <a:sym typeface="+mn-ea"/>
              </a:rPr>
              <a:t>优先队列</a:t>
            </a:r>
            <a:r>
              <a:rPr lang="en-US" altLang="zh-CN" sz="1400" dirty="0">
                <a:solidFill>
                  <a:schemeClr val="accent1"/>
                </a:solidFill>
                <a:latin typeface="微软雅黑" panose="020B0503020204020204" pitchFamily="34" charset="-122"/>
                <a:ea typeface="微软雅黑" panose="020B0503020204020204" pitchFamily="34" charset="-122"/>
                <a:sym typeface="+mn-ea"/>
              </a:rPr>
              <a:t>)</a:t>
            </a:r>
            <a:endParaRPr lang="zh-CN" altLang="en-US" sz="1400" dirty="0">
              <a:solidFill>
                <a:schemeClr val="accent1"/>
              </a:solidFill>
              <a:latin typeface="微软雅黑" panose="020B0503020204020204" pitchFamily="34" charset="-122"/>
              <a:ea typeface="微软雅黑" panose="020B0503020204020204" pitchFamily="34" charset="-122"/>
              <a:sym typeface="+mn-ea"/>
            </a:endParaRPr>
          </a:p>
          <a:p>
            <a:pPr algn="ctr" defTabSz="914400"/>
            <a:r>
              <a:rPr lang="en-US" altLang="zh-CN" sz="1400" dirty="0">
                <a:solidFill>
                  <a:schemeClr val="accent1"/>
                </a:solidFill>
                <a:latin typeface="微软雅黑" panose="020B0503020204020204" pitchFamily="34" charset="-122"/>
                <a:ea typeface="微软雅黑" panose="020B0503020204020204" pitchFamily="34" charset="-122"/>
                <a:sym typeface="+mn-ea"/>
              </a:rPr>
              <a:t>4.</a:t>
            </a:r>
            <a:r>
              <a:rPr lang="zh-CN" altLang="en-US" sz="1400" dirty="0">
                <a:solidFill>
                  <a:schemeClr val="accent1"/>
                </a:solidFill>
                <a:latin typeface="微软雅黑" panose="020B0503020204020204" pitchFamily="34" charset="-122"/>
                <a:ea typeface="微软雅黑" panose="020B0503020204020204" pitchFamily="34" charset="-122"/>
                <a:sym typeface="+mn-ea"/>
              </a:rPr>
              <a:t>堆的概念</a:t>
            </a:r>
            <a:r>
              <a:rPr lang="en-US" altLang="zh-CN" sz="1400" dirty="0">
                <a:solidFill>
                  <a:schemeClr val="accent1"/>
                </a:solidFill>
                <a:latin typeface="微软雅黑" panose="020B0503020204020204" pitchFamily="34" charset="-122"/>
                <a:ea typeface="微软雅黑" panose="020B0503020204020204" pitchFamily="34" charset="-122"/>
                <a:sym typeface="+mn-ea"/>
              </a:rPr>
              <a:t>(Heap)</a:t>
            </a:r>
            <a:endParaRPr lang="zh-CN" altLang="en-US" sz="1400" dirty="0">
              <a:solidFill>
                <a:schemeClr val="accent1"/>
              </a:solidFill>
              <a:latin typeface="微软雅黑" panose="020B0503020204020204" pitchFamily="34" charset="-122"/>
              <a:ea typeface="微软雅黑" panose="020B0503020204020204" pitchFamily="34" charset="-122"/>
              <a:sym typeface="+mn-ea"/>
            </a:endParaRPr>
          </a:p>
          <a:p>
            <a:pPr algn="ctr" defTabSz="914400"/>
            <a:r>
              <a:rPr lang="en-US" altLang="zh-CN" sz="1400" dirty="0">
                <a:solidFill>
                  <a:schemeClr val="accent1"/>
                </a:solidFill>
                <a:latin typeface="微软雅黑" panose="020B0503020204020204" pitchFamily="34" charset="-122"/>
                <a:ea typeface="微软雅黑" panose="020B0503020204020204" pitchFamily="34" charset="-122"/>
                <a:sym typeface="+mn-ea"/>
              </a:rPr>
              <a:t>5.</a:t>
            </a:r>
            <a:r>
              <a:rPr lang="zh-CN" altLang="en-US" sz="1400" dirty="0">
                <a:solidFill>
                  <a:schemeClr val="accent1"/>
                </a:solidFill>
                <a:latin typeface="微软雅黑" panose="020B0503020204020204" pitchFamily="34" charset="-122"/>
                <a:ea typeface="微软雅黑" panose="020B0503020204020204" pitchFamily="34" charset="-122"/>
                <a:sym typeface="+mn-ea"/>
              </a:rPr>
              <a:t>堆排序</a:t>
            </a:r>
            <a:endParaRPr lang="zh-CN" altLang="en-US" sz="1400" dirty="0">
              <a:solidFill>
                <a:schemeClr val="accent1"/>
              </a:solidFill>
              <a:latin typeface="微软雅黑" panose="020B0503020204020204" pitchFamily="34" charset="-122"/>
              <a:ea typeface="微软雅黑" panose="020B0503020204020204" pitchFamily="34" charset="-122"/>
              <a:sym typeface="+mn-ea"/>
            </a:endParaRPr>
          </a:p>
        </p:txBody>
      </p:sp>
      <p:sp>
        <p:nvSpPr>
          <p:cNvPr id="202" name="矩形 201"/>
          <p:cNvSpPr/>
          <p:nvPr/>
        </p:nvSpPr>
        <p:spPr>
          <a:xfrm>
            <a:off x="5243512" y="3657437"/>
            <a:ext cx="1367790" cy="1014730"/>
          </a:xfrm>
          <a:prstGeom prst="rect">
            <a:avLst/>
          </a:prstGeom>
        </p:spPr>
        <p:txBody>
          <a:bodyPr wrap="none">
            <a:spAutoFit/>
          </a:bodyPr>
          <a:lstStyle/>
          <a:p>
            <a:pPr algn="ctr" defTabSz="914400"/>
            <a:r>
              <a:rPr lang="zh-CN" altLang="en-US" b="1" dirty="0">
                <a:solidFill>
                  <a:schemeClr val="accent1"/>
                </a:solidFill>
                <a:latin typeface="微软雅黑" panose="020B0503020204020204" pitchFamily="34" charset="-122"/>
                <a:ea typeface="微软雅黑" panose="020B0503020204020204" pitchFamily="34" charset="-122"/>
                <a:sym typeface="+mn-ea"/>
              </a:rPr>
              <a:t>树</a:t>
            </a:r>
            <a:endParaRPr lang="zh-CN" altLang="en-US" b="1" dirty="0">
              <a:solidFill>
                <a:schemeClr val="accent1"/>
              </a:solidFill>
              <a:latin typeface="微软雅黑" panose="020B0503020204020204" pitchFamily="34" charset="-122"/>
              <a:ea typeface="微软雅黑" panose="020B0503020204020204" pitchFamily="34" charset="-122"/>
              <a:sym typeface="+mn-ea"/>
            </a:endParaRPr>
          </a:p>
          <a:p>
            <a:pPr algn="ctr" defTabSz="914400"/>
            <a:r>
              <a:rPr lang="en-US" altLang="zh-CN" sz="1400" dirty="0">
                <a:solidFill>
                  <a:schemeClr val="accent1"/>
                </a:solidFill>
                <a:latin typeface="微软雅黑" panose="020B0503020204020204" pitchFamily="34" charset="-122"/>
                <a:ea typeface="微软雅黑" panose="020B0503020204020204" pitchFamily="34" charset="-122"/>
                <a:sym typeface="+mn-ea"/>
              </a:rPr>
              <a:t>1.</a:t>
            </a:r>
            <a:r>
              <a:rPr lang="zh-CN" altLang="en-US" sz="1400" dirty="0">
                <a:solidFill>
                  <a:schemeClr val="accent1"/>
                </a:solidFill>
                <a:latin typeface="微软雅黑" panose="020B0503020204020204" pitchFamily="34" charset="-122"/>
                <a:ea typeface="微软雅黑" panose="020B0503020204020204" pitchFamily="34" charset="-122"/>
                <a:sym typeface="+mn-ea"/>
              </a:rPr>
              <a:t>树的概念</a:t>
            </a:r>
            <a:endParaRPr lang="zh-CN" altLang="en-US" sz="1400" dirty="0">
              <a:solidFill>
                <a:schemeClr val="accent1"/>
              </a:solidFill>
              <a:latin typeface="微软雅黑" panose="020B0503020204020204" pitchFamily="34" charset="-122"/>
              <a:ea typeface="微软雅黑" panose="020B0503020204020204" pitchFamily="34" charset="-122"/>
              <a:sym typeface="+mn-ea"/>
            </a:endParaRPr>
          </a:p>
          <a:p>
            <a:pPr algn="ctr" defTabSz="914400"/>
            <a:r>
              <a:rPr lang="en-US" altLang="zh-CN" sz="1400" dirty="0">
                <a:solidFill>
                  <a:schemeClr val="accent1"/>
                </a:solidFill>
                <a:latin typeface="微软雅黑" panose="020B0503020204020204" pitchFamily="34" charset="-122"/>
                <a:ea typeface="微软雅黑" panose="020B0503020204020204" pitchFamily="34" charset="-122"/>
                <a:sym typeface="+mn-ea"/>
              </a:rPr>
              <a:t>2.</a:t>
            </a:r>
            <a:r>
              <a:rPr lang="zh-CN" altLang="en-US" sz="1400" dirty="0">
                <a:solidFill>
                  <a:schemeClr val="accent1"/>
                </a:solidFill>
                <a:latin typeface="微软雅黑" panose="020B0503020204020204" pitchFamily="34" charset="-122"/>
                <a:ea typeface="微软雅黑" panose="020B0503020204020204" pitchFamily="34" charset="-122"/>
                <a:sym typeface="+mn-ea"/>
              </a:rPr>
              <a:t>二叉树</a:t>
            </a:r>
            <a:endParaRPr lang="en-US" altLang="zh-CN" sz="1400" dirty="0">
              <a:solidFill>
                <a:schemeClr val="accent1"/>
              </a:solidFill>
              <a:latin typeface="微软雅黑" panose="020B0503020204020204" pitchFamily="34" charset="-122"/>
              <a:ea typeface="微软雅黑" panose="020B0503020204020204" pitchFamily="34" charset="-122"/>
              <a:sym typeface="+mn-ea"/>
            </a:endParaRPr>
          </a:p>
          <a:p>
            <a:pPr algn="ctr" defTabSz="914400"/>
            <a:r>
              <a:rPr lang="en-US" altLang="zh-CN" sz="1400" dirty="0">
                <a:solidFill>
                  <a:schemeClr val="accent1"/>
                </a:solidFill>
                <a:latin typeface="微软雅黑" panose="020B0503020204020204" pitchFamily="34" charset="-122"/>
                <a:ea typeface="微软雅黑" panose="020B0503020204020204" pitchFamily="34" charset="-122"/>
                <a:sym typeface="+mn-ea"/>
              </a:rPr>
              <a:t>3.Hash-</a:t>
            </a:r>
            <a:r>
              <a:rPr lang="zh-CN" altLang="en-US" sz="1400" dirty="0">
                <a:solidFill>
                  <a:schemeClr val="accent1"/>
                </a:solidFill>
                <a:latin typeface="微软雅黑" panose="020B0503020204020204" pitchFamily="34" charset="-122"/>
                <a:ea typeface="微软雅黑" panose="020B0503020204020204" pitchFamily="34" charset="-122"/>
                <a:sym typeface="+mn-ea"/>
              </a:rPr>
              <a:t>哈希表</a:t>
            </a:r>
            <a:endParaRPr lang="zh-CN" altLang="en-US" sz="1400" dirty="0">
              <a:solidFill>
                <a:schemeClr val="accent1"/>
              </a:solidFill>
              <a:latin typeface="微软雅黑" panose="020B0503020204020204" pitchFamily="34" charset="-122"/>
              <a:ea typeface="微软雅黑" panose="020B0503020204020204" pitchFamily="34" charset="-122"/>
              <a:sym typeface="+mn-ea"/>
            </a:endParaRPr>
          </a:p>
        </p:txBody>
      </p:sp>
      <p:sp>
        <p:nvSpPr>
          <p:cNvPr id="204" name="椭圆 203"/>
          <p:cNvSpPr/>
          <p:nvPr/>
        </p:nvSpPr>
        <p:spPr>
          <a:xfrm>
            <a:off x="3487624" y="3885405"/>
            <a:ext cx="153420" cy="153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205"/>
          <p:cNvSpPr/>
          <p:nvPr/>
        </p:nvSpPr>
        <p:spPr>
          <a:xfrm>
            <a:off x="5480968" y="2869448"/>
            <a:ext cx="925830" cy="368300"/>
          </a:xfrm>
          <a:prstGeom prst="rect">
            <a:avLst/>
          </a:prstGeom>
        </p:spPr>
        <p:txBody>
          <a:bodyPr wrap="none">
            <a:spAutoFit/>
          </a:bodyPr>
          <a:lstStyle/>
          <a:p>
            <a:pPr algn="ctr" defTabSz="914400">
              <a:defRPr/>
            </a:pPr>
            <a:r>
              <a:rPr lang="en-US" altLang="zh-CN" spc="200" dirty="0">
                <a:solidFill>
                  <a:schemeClr val="accent1"/>
                </a:solidFill>
                <a:latin typeface="+mn-ea"/>
              </a:rPr>
              <a:t>Part.3</a:t>
            </a:r>
            <a:endParaRPr lang="en-US" altLang="zh-CN" spc="200" dirty="0">
              <a:solidFill>
                <a:schemeClr val="accent1"/>
              </a:solidFill>
              <a:latin typeface="+mn-ea"/>
            </a:endParaRPr>
          </a:p>
        </p:txBody>
      </p:sp>
      <p:sp>
        <p:nvSpPr>
          <p:cNvPr id="208" name="椭圆 207"/>
          <p:cNvSpPr/>
          <p:nvPr/>
        </p:nvSpPr>
        <p:spPr>
          <a:xfrm>
            <a:off x="5867172" y="3371055"/>
            <a:ext cx="153420" cy="153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209"/>
          <p:cNvSpPr/>
          <p:nvPr/>
        </p:nvSpPr>
        <p:spPr>
          <a:xfrm>
            <a:off x="7584088" y="2697998"/>
            <a:ext cx="929640" cy="368300"/>
          </a:xfrm>
          <a:prstGeom prst="rect">
            <a:avLst/>
          </a:prstGeom>
        </p:spPr>
        <p:txBody>
          <a:bodyPr wrap="none">
            <a:spAutoFit/>
          </a:bodyPr>
          <a:lstStyle/>
          <a:p>
            <a:pPr algn="ctr" defTabSz="914400">
              <a:defRPr/>
            </a:pPr>
            <a:r>
              <a:rPr lang="en-US" altLang="zh-CN" spc="200" dirty="0">
                <a:solidFill>
                  <a:schemeClr val="accent1"/>
                </a:solidFill>
                <a:latin typeface="+mn-ea"/>
              </a:rPr>
              <a:t>Part.4</a:t>
            </a:r>
            <a:endParaRPr lang="en-US" altLang="zh-CN" spc="200" dirty="0">
              <a:solidFill>
                <a:schemeClr val="accent1"/>
              </a:solidFill>
              <a:latin typeface="+mn-ea"/>
            </a:endParaRPr>
          </a:p>
        </p:txBody>
      </p:sp>
      <p:sp>
        <p:nvSpPr>
          <p:cNvPr id="212" name="椭圆 211"/>
          <p:cNvSpPr/>
          <p:nvPr/>
        </p:nvSpPr>
        <p:spPr>
          <a:xfrm>
            <a:off x="7972197" y="3199605"/>
            <a:ext cx="153420" cy="153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213"/>
          <p:cNvSpPr/>
          <p:nvPr/>
        </p:nvSpPr>
        <p:spPr>
          <a:xfrm>
            <a:off x="9737169" y="3955301"/>
            <a:ext cx="925830" cy="368300"/>
          </a:xfrm>
          <a:prstGeom prst="rect">
            <a:avLst/>
          </a:prstGeom>
        </p:spPr>
        <p:txBody>
          <a:bodyPr wrap="none">
            <a:spAutoFit/>
          </a:bodyPr>
          <a:lstStyle/>
          <a:p>
            <a:pPr algn="ctr" defTabSz="914400">
              <a:defRPr/>
            </a:pPr>
            <a:r>
              <a:rPr lang="en-US" altLang="zh-CN" spc="200" dirty="0">
                <a:solidFill>
                  <a:schemeClr val="accent1"/>
                </a:solidFill>
                <a:latin typeface="+mn-ea"/>
              </a:rPr>
              <a:t>Part.5</a:t>
            </a:r>
            <a:endParaRPr lang="en-US" altLang="zh-CN" spc="200" dirty="0">
              <a:solidFill>
                <a:schemeClr val="accent1"/>
              </a:solidFill>
              <a:latin typeface="+mn-ea"/>
            </a:endParaRPr>
          </a:p>
        </p:txBody>
      </p:sp>
      <p:sp>
        <p:nvSpPr>
          <p:cNvPr id="216" name="椭圆 215"/>
          <p:cNvSpPr/>
          <p:nvPr/>
        </p:nvSpPr>
        <p:spPr>
          <a:xfrm>
            <a:off x="10123374" y="4456908"/>
            <a:ext cx="153420" cy="153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217"/>
          <p:cNvSpPr/>
          <p:nvPr/>
        </p:nvSpPr>
        <p:spPr>
          <a:xfrm>
            <a:off x="8967117" y="4743324"/>
            <a:ext cx="2393950" cy="1014730"/>
          </a:xfrm>
          <a:prstGeom prst="rect">
            <a:avLst/>
          </a:prstGeom>
        </p:spPr>
        <p:txBody>
          <a:bodyPr wrap="none">
            <a:spAutoFit/>
          </a:bodyPr>
          <a:lstStyle/>
          <a:p>
            <a:pPr algn="ctr" defTabSz="914400"/>
            <a:r>
              <a:rPr lang="zh-CN" altLang="en-US" b="1" dirty="0">
                <a:solidFill>
                  <a:schemeClr val="accent1"/>
                </a:solidFill>
                <a:latin typeface="微软雅黑" panose="020B0503020204020204" pitchFamily="34" charset="-122"/>
                <a:ea typeface="微软雅黑" panose="020B0503020204020204" pitchFamily="34" charset="-122"/>
                <a:sym typeface="+mn-ea"/>
              </a:rPr>
              <a:t>栈</a:t>
            </a:r>
            <a:r>
              <a:rPr lang="en-US" altLang="zh-CN" b="1" dirty="0">
                <a:solidFill>
                  <a:schemeClr val="accent1"/>
                </a:solidFill>
                <a:latin typeface="微软雅黑" panose="020B0503020204020204" pitchFamily="34" charset="-122"/>
                <a:ea typeface="微软雅黑" panose="020B0503020204020204" pitchFamily="34" charset="-122"/>
                <a:sym typeface="+mn-ea"/>
              </a:rPr>
              <a:t>&amp;</a:t>
            </a:r>
            <a:r>
              <a:rPr lang="zh-CN" altLang="en-US" b="1" dirty="0">
                <a:solidFill>
                  <a:schemeClr val="accent1"/>
                </a:solidFill>
                <a:latin typeface="微软雅黑" panose="020B0503020204020204" pitchFamily="34" charset="-122"/>
                <a:ea typeface="微软雅黑" panose="020B0503020204020204" pitchFamily="34" charset="-122"/>
                <a:sym typeface="+mn-ea"/>
              </a:rPr>
              <a:t>应用</a:t>
            </a:r>
            <a:endParaRPr lang="zh-CN" altLang="en-US" b="1" dirty="0">
              <a:solidFill>
                <a:schemeClr val="accent1"/>
              </a:solidFill>
              <a:latin typeface="微软雅黑" panose="020B0503020204020204" pitchFamily="34" charset="-122"/>
              <a:ea typeface="微软雅黑" panose="020B0503020204020204" pitchFamily="34" charset="-122"/>
              <a:sym typeface="+mn-ea"/>
            </a:endParaRPr>
          </a:p>
          <a:p>
            <a:pPr algn="ctr" defTabSz="914400"/>
            <a:r>
              <a:rPr lang="en-US" altLang="zh-CN" sz="1400" dirty="0">
                <a:solidFill>
                  <a:schemeClr val="accent1"/>
                </a:solidFill>
                <a:latin typeface="微软雅黑" panose="020B0503020204020204" pitchFamily="34" charset="-122"/>
                <a:ea typeface="微软雅黑" panose="020B0503020204020204" pitchFamily="34" charset="-122"/>
                <a:sym typeface="+mn-ea"/>
              </a:rPr>
              <a:t>1.</a:t>
            </a:r>
            <a:r>
              <a:rPr lang="zh-CN" altLang="en-US" sz="1400" dirty="0">
                <a:solidFill>
                  <a:schemeClr val="accent1"/>
                </a:solidFill>
                <a:latin typeface="微软雅黑" panose="020B0503020204020204" pitchFamily="34" charset="-122"/>
                <a:ea typeface="微软雅黑" panose="020B0503020204020204" pitchFamily="34" charset="-122"/>
                <a:sym typeface="+mn-ea"/>
              </a:rPr>
              <a:t>栈的概念</a:t>
            </a:r>
            <a:r>
              <a:rPr lang="en-US" altLang="zh-CN" sz="1400" dirty="0">
                <a:solidFill>
                  <a:schemeClr val="accent1"/>
                </a:solidFill>
                <a:latin typeface="微软雅黑" panose="020B0503020204020204" pitchFamily="34" charset="-122"/>
                <a:ea typeface="微软雅黑" panose="020B0503020204020204" pitchFamily="34" charset="-122"/>
                <a:sym typeface="+mn-ea"/>
              </a:rPr>
              <a:t>(FILO)</a:t>
            </a:r>
            <a:endParaRPr lang="en-US" altLang="zh-CN" sz="1400" dirty="0">
              <a:solidFill>
                <a:schemeClr val="accent1"/>
              </a:solidFill>
              <a:latin typeface="微软雅黑" panose="020B0503020204020204" pitchFamily="34" charset="-122"/>
              <a:ea typeface="微软雅黑" panose="020B0503020204020204" pitchFamily="34" charset="-122"/>
              <a:sym typeface="+mn-ea"/>
            </a:endParaRPr>
          </a:p>
          <a:p>
            <a:pPr algn="ctr" defTabSz="914400"/>
            <a:r>
              <a:rPr lang="en-US" altLang="zh-CN" sz="1400" dirty="0">
                <a:solidFill>
                  <a:schemeClr val="accent1"/>
                </a:solidFill>
                <a:latin typeface="微软雅黑" panose="020B0503020204020204" pitchFamily="34" charset="-122"/>
                <a:ea typeface="微软雅黑" panose="020B0503020204020204" pitchFamily="34" charset="-122"/>
                <a:sym typeface="+mn-ea"/>
              </a:rPr>
              <a:t>2.Dijkstra</a:t>
            </a:r>
            <a:r>
              <a:rPr lang="zh-CN" altLang="en-US" sz="1400" dirty="0">
                <a:solidFill>
                  <a:schemeClr val="accent1"/>
                </a:solidFill>
                <a:latin typeface="微软雅黑" panose="020B0503020204020204" pitchFamily="34" charset="-122"/>
                <a:ea typeface="微软雅黑" panose="020B0503020204020204" pitchFamily="34" charset="-122"/>
                <a:sym typeface="+mn-ea"/>
              </a:rPr>
              <a:t>的双栈算术表达式</a:t>
            </a:r>
            <a:endParaRPr lang="en-US" altLang="zh-CN" sz="1400" dirty="0">
              <a:solidFill>
                <a:schemeClr val="accent1"/>
              </a:solidFill>
              <a:latin typeface="微软雅黑" panose="020B0503020204020204" pitchFamily="34" charset="-122"/>
              <a:ea typeface="微软雅黑" panose="020B0503020204020204" pitchFamily="34" charset="-122"/>
              <a:sym typeface="+mn-ea"/>
            </a:endParaRPr>
          </a:p>
          <a:p>
            <a:pPr algn="ctr" defTabSz="914400"/>
            <a:r>
              <a:rPr lang="en-US" altLang="zh-CN" sz="1400" dirty="0">
                <a:solidFill>
                  <a:schemeClr val="accent1"/>
                </a:solidFill>
                <a:latin typeface="微软雅黑" panose="020B0503020204020204" pitchFamily="34" charset="-122"/>
                <a:ea typeface="微软雅黑" panose="020B0503020204020204" pitchFamily="34" charset="-122"/>
                <a:sym typeface="+mn-ea"/>
              </a:rPr>
              <a:t>3.DFS(</a:t>
            </a:r>
            <a:r>
              <a:rPr lang="zh-CN" altLang="en-US" sz="1400" dirty="0">
                <a:solidFill>
                  <a:schemeClr val="accent1"/>
                </a:solidFill>
                <a:latin typeface="微软雅黑" panose="020B0503020204020204" pitchFamily="34" charset="-122"/>
                <a:ea typeface="微软雅黑" panose="020B0503020204020204" pitchFamily="34" charset="-122"/>
                <a:sym typeface="+mn-ea"/>
              </a:rPr>
              <a:t>深度优先搜索</a:t>
            </a:r>
            <a:r>
              <a:rPr lang="en-US" altLang="zh-CN" sz="1400" dirty="0">
                <a:solidFill>
                  <a:schemeClr val="accent1"/>
                </a:solidFill>
                <a:latin typeface="微软雅黑" panose="020B0503020204020204" pitchFamily="34" charset="-122"/>
                <a:ea typeface="微软雅黑" panose="020B0503020204020204" pitchFamily="34" charset="-122"/>
                <a:sym typeface="+mn-ea"/>
              </a:rPr>
              <a:t>)</a:t>
            </a:r>
            <a:endParaRPr lang="en-US" altLang="zh-CN" sz="1400" dirty="0">
              <a:solidFill>
                <a:schemeClr val="accent1"/>
              </a:solidFill>
              <a:latin typeface="微软雅黑" panose="020B0503020204020204" pitchFamily="34" charset="-122"/>
              <a:ea typeface="微软雅黑" panose="020B0503020204020204" pitchFamily="34" charset="-122"/>
              <a:sym typeface="+mn-ea"/>
            </a:endParaRPr>
          </a:p>
        </p:txBody>
      </p:sp>
      <p:sp>
        <p:nvSpPr>
          <p:cNvPr id="220" name="椭圆 219"/>
          <p:cNvSpPr/>
          <p:nvPr/>
        </p:nvSpPr>
        <p:spPr>
          <a:xfrm>
            <a:off x="10528414" y="2873716"/>
            <a:ext cx="452100" cy="4521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2989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sz="2200" b="1" i="0" u="none" strike="noStrike" kern="1200" cap="none" spc="100" normalizeH="0" baseline="0" noProof="0" dirty="0">
                <a:ln>
                  <a:noFill/>
                </a:ln>
                <a:effectLst/>
                <a:uLnTx/>
                <a:uFillTx/>
                <a:latin typeface="+mj-ea"/>
                <a:ea typeface="+mj-ea"/>
                <a:cs typeface="+mn-cs"/>
              </a:rPr>
              <a:t>队列的实际应用</a:t>
            </a:r>
            <a:endParaRPr kumimoji="0" lang="zh-CN" sz="22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856059"/>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485140" y="1861820"/>
            <a:ext cx="10792460" cy="335343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485140" y="1805305"/>
            <a:ext cx="10522585" cy="3300730"/>
          </a:xfrm>
          <a:prstGeom prst="rect">
            <a:avLst/>
          </a:prstGeom>
        </p:spPr>
        <p:txBody>
          <a:bodyPr wrap="square">
            <a:noAutofit/>
          </a:bodyPr>
          <a:lstStyle/>
          <a:p>
            <a:pPr>
              <a:lnSpc>
                <a:spcPct val="125000"/>
              </a:lnSpc>
              <a:defRPr/>
            </a:pPr>
            <a:r>
              <a:rPr sz="1600" dirty="0">
                <a:latin typeface="+mn-ea"/>
              </a:rPr>
              <a:t>队列在操作系统中应用的十分广泛，比如用它解决 CPU 资源的竞争问题。</a:t>
            </a:r>
            <a:endParaRPr sz="1600" dirty="0">
              <a:latin typeface="+mn-ea"/>
            </a:endParaRPr>
          </a:p>
          <a:p>
            <a:pPr>
              <a:lnSpc>
                <a:spcPct val="125000"/>
              </a:lnSpc>
              <a:defRPr/>
            </a:pPr>
            <a:endParaRPr sz="1600" dirty="0">
              <a:latin typeface="+mn-ea"/>
            </a:endParaRPr>
          </a:p>
          <a:p>
            <a:pPr>
              <a:lnSpc>
                <a:spcPct val="125000"/>
              </a:lnSpc>
              <a:defRPr/>
            </a:pPr>
            <a:r>
              <a:rPr sz="1600" dirty="0">
                <a:latin typeface="+mn-ea"/>
              </a:rPr>
              <a:t>对于一台计算机来说，CPU 通常只有 1 个，是非常重要的资源。如果在很短的时间内，有多个程序向操作系统申请使用 CPU，就会出现竞争 CPU 资源的现象。不同的操作系统，解决这一问题的方法是不一样的，有一种方法就用到了队列这种存储结构。</a:t>
            </a:r>
            <a:endParaRPr sz="1600" dirty="0">
              <a:latin typeface="+mn-ea"/>
            </a:endParaRPr>
          </a:p>
          <a:p>
            <a:pPr>
              <a:lnSpc>
                <a:spcPct val="125000"/>
              </a:lnSpc>
              <a:defRPr/>
            </a:pPr>
            <a:endParaRPr sz="1600" dirty="0">
              <a:latin typeface="+mn-ea"/>
            </a:endParaRPr>
          </a:p>
          <a:p>
            <a:pPr>
              <a:lnSpc>
                <a:spcPct val="125000"/>
              </a:lnSpc>
              <a:defRPr/>
            </a:pPr>
            <a:r>
              <a:rPr sz="1600" dirty="0">
                <a:latin typeface="+mn-ea"/>
              </a:rPr>
              <a:t>假设在某段时间里，有 A、B、C 三个程序向操作系统申请 CPU 资源，操作系统会根据它们的申请次序，将它们排成一个队列。根据“先进先出”原则，最先进队列的程序出队列，并获得 CPU 的使用权。待该程序执行完或者使用 CPU 一段时间后，操作系统会将 CPU 资源分配给下一个出队的程序，以此类推。如果该程序在获得 CPU 资源的时间段内没有执行完，则只能重新入队，等待操作系统再次将 CPU 资源分配给它。</a:t>
            </a:r>
            <a:endParaRPr sz="1600" dirty="0">
              <a:latin typeface="+mn-ea"/>
            </a:endParaRPr>
          </a:p>
        </p:txBody>
      </p:sp>
      <p:cxnSp>
        <p:nvCxnSpPr>
          <p:cNvPr id="105" name="直接连接符 104"/>
          <p:cNvCxnSpPr/>
          <p:nvPr/>
        </p:nvCxnSpPr>
        <p:spPr>
          <a:xfrm flipV="1">
            <a:off x="10913110" y="476631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118380" y="505610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065042" y="441221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2989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sz="2200" b="1" i="0" u="none" strike="noStrike" kern="1200" cap="none" spc="100" normalizeH="0" baseline="0" noProof="0" dirty="0">
                <a:ln>
                  <a:noFill/>
                </a:ln>
                <a:effectLst/>
                <a:uLnTx/>
                <a:uFillTx/>
                <a:latin typeface="+mj-ea"/>
                <a:ea typeface="+mj-ea"/>
                <a:cs typeface="+mn-cs"/>
              </a:rPr>
              <a:t>队列的相关操作：</a:t>
            </a:r>
            <a:endParaRPr kumimoji="0" lang="zh-CN" sz="22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856059"/>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485140" y="1861820"/>
            <a:ext cx="10792460" cy="335343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485140" y="1805305"/>
            <a:ext cx="10522585" cy="3300730"/>
          </a:xfrm>
          <a:prstGeom prst="rect">
            <a:avLst/>
          </a:prstGeom>
        </p:spPr>
        <p:txBody>
          <a:bodyPr wrap="square">
            <a:noAutofit/>
          </a:bodyPr>
          <a:lstStyle/>
          <a:p>
            <a:pPr>
              <a:lnSpc>
                <a:spcPct val="125000"/>
              </a:lnSpc>
              <a:defRPr/>
            </a:pPr>
            <a:r>
              <a:rPr lang="en-US" b="1" dirty="0">
                <a:latin typeface="+mn-ea"/>
              </a:rPr>
              <a:t>queue&lt;type&gt; q; </a:t>
            </a:r>
            <a:r>
              <a:rPr lang="zh-CN" altLang="en-US" b="1" dirty="0">
                <a:latin typeface="+mn-ea"/>
              </a:rPr>
              <a:t>定义队列，</a:t>
            </a:r>
            <a:r>
              <a:rPr lang="en-US" altLang="zh-CN" b="1" dirty="0">
                <a:latin typeface="+mn-ea"/>
              </a:rPr>
              <a:t>type</a:t>
            </a:r>
            <a:r>
              <a:rPr lang="zh-CN" altLang="en-US" b="1" dirty="0">
                <a:latin typeface="+mn-ea"/>
              </a:rPr>
              <a:t>为数据类型，例如</a:t>
            </a:r>
            <a:r>
              <a:rPr lang="en-US" altLang="zh-CN" b="1" dirty="0">
                <a:latin typeface="+mn-ea"/>
              </a:rPr>
              <a:t>int</a:t>
            </a:r>
            <a:r>
              <a:rPr lang="zh-CN" altLang="en-US" b="1" dirty="0">
                <a:latin typeface="+mn-ea"/>
              </a:rPr>
              <a:t>，</a:t>
            </a:r>
            <a:r>
              <a:rPr lang="en-US" altLang="zh-CN" b="1" dirty="0">
                <a:latin typeface="+mn-ea"/>
              </a:rPr>
              <a:t>float</a:t>
            </a:r>
            <a:r>
              <a:rPr lang="zh-CN" altLang="en-US" b="1" dirty="0">
                <a:latin typeface="+mn-ea"/>
              </a:rPr>
              <a:t>，</a:t>
            </a:r>
            <a:r>
              <a:rPr lang="en-US" altLang="zh-CN" b="1" dirty="0">
                <a:latin typeface="+mn-ea"/>
              </a:rPr>
              <a:t>char</a:t>
            </a:r>
            <a:r>
              <a:rPr lang="zh-CN" altLang="en-US" b="1" dirty="0">
                <a:latin typeface="+mn-ea"/>
              </a:rPr>
              <a:t>等</a:t>
            </a:r>
            <a:endParaRPr lang="zh-CN" altLang="en-US" b="1" dirty="0">
              <a:latin typeface="+mn-ea"/>
            </a:endParaRPr>
          </a:p>
          <a:p>
            <a:pPr>
              <a:lnSpc>
                <a:spcPct val="125000"/>
              </a:lnSpc>
              <a:defRPr/>
            </a:pPr>
            <a:r>
              <a:rPr lang="zh-CN" altLang="en-US" b="1" dirty="0">
                <a:latin typeface="+mn-ea"/>
              </a:rPr>
              <a:t>q.empty();  判断队列是否为空</a:t>
            </a:r>
            <a:endParaRPr lang="zh-CN" altLang="en-US" b="1" dirty="0">
              <a:latin typeface="+mn-ea"/>
            </a:endParaRPr>
          </a:p>
          <a:p>
            <a:pPr>
              <a:lnSpc>
                <a:spcPct val="125000"/>
              </a:lnSpc>
              <a:defRPr/>
            </a:pPr>
            <a:r>
              <a:rPr lang="zh-CN" altLang="en-US" b="1" dirty="0">
                <a:latin typeface="+mn-ea"/>
              </a:rPr>
              <a:t>q.size();   返回队列长度</a:t>
            </a:r>
            <a:endParaRPr lang="zh-CN" altLang="en-US" b="1" dirty="0">
              <a:latin typeface="+mn-ea"/>
            </a:endParaRPr>
          </a:p>
          <a:p>
            <a:pPr>
              <a:lnSpc>
                <a:spcPct val="125000"/>
              </a:lnSpc>
              <a:defRPr/>
            </a:pPr>
            <a:r>
              <a:rPr lang="zh-CN" altLang="en-US" b="1" dirty="0">
                <a:latin typeface="+mn-ea"/>
              </a:rPr>
              <a:t>q.push(item);   对于queue，在队尾压入一个新元素</a:t>
            </a:r>
            <a:endParaRPr lang="zh-CN" altLang="en-US" b="1" dirty="0">
              <a:latin typeface="+mn-ea"/>
            </a:endParaRPr>
          </a:p>
          <a:p>
            <a:pPr>
              <a:lnSpc>
                <a:spcPct val="125000"/>
              </a:lnSpc>
              <a:defRPr/>
            </a:pPr>
            <a:r>
              <a:rPr lang="zh-CN" altLang="en-US" b="1" dirty="0">
                <a:latin typeface="+mn-ea"/>
              </a:rPr>
              <a:t>q.pop();   对于queue，删除队首元素</a:t>
            </a:r>
            <a:endParaRPr lang="zh-CN" altLang="en-US" b="1" dirty="0">
              <a:latin typeface="+mn-ea"/>
            </a:endParaRPr>
          </a:p>
          <a:p>
            <a:pPr>
              <a:lnSpc>
                <a:spcPct val="125000"/>
              </a:lnSpc>
              <a:defRPr/>
            </a:pPr>
            <a:r>
              <a:rPr lang="zh-CN" altLang="en-US" b="1" dirty="0">
                <a:latin typeface="+mn-ea"/>
              </a:rPr>
              <a:t>q.front();  返回队首元素的值，但不删除该元素</a:t>
            </a:r>
            <a:endParaRPr lang="zh-CN" altLang="en-US" b="1" dirty="0">
              <a:latin typeface="+mn-ea"/>
            </a:endParaRPr>
          </a:p>
          <a:p>
            <a:pPr>
              <a:lnSpc>
                <a:spcPct val="125000"/>
              </a:lnSpc>
              <a:defRPr/>
            </a:pPr>
            <a:r>
              <a:rPr lang="zh-CN" altLang="en-US" b="1" dirty="0">
                <a:latin typeface="+mn-ea"/>
              </a:rPr>
              <a:t>q.back();   返回队尾元素的值，但不删除该元素</a:t>
            </a:r>
            <a:endParaRPr lang="zh-CN" altLang="en-US" b="1" dirty="0">
              <a:latin typeface="+mn-ea"/>
            </a:endParaRPr>
          </a:p>
        </p:txBody>
      </p:sp>
      <p:cxnSp>
        <p:nvCxnSpPr>
          <p:cNvPr id="105" name="直接连接符 104"/>
          <p:cNvCxnSpPr/>
          <p:nvPr/>
        </p:nvCxnSpPr>
        <p:spPr>
          <a:xfrm flipV="1">
            <a:off x="10913110" y="476631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118380" y="505610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065042" y="441221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sz="2400" b="1" i="0" u="none" strike="noStrike" kern="1200" cap="none" spc="100" normalizeH="0" baseline="0" noProof="0" dirty="0">
                <a:ln>
                  <a:noFill/>
                </a:ln>
                <a:effectLst/>
                <a:uLnTx/>
                <a:uFillTx/>
                <a:latin typeface="+mj-ea"/>
                <a:ea typeface="+mj-ea"/>
                <a:cs typeface="+mn-cs"/>
              </a:rPr>
              <a:t>广度优先搜索</a:t>
            </a:r>
            <a:r>
              <a:rPr kumimoji="0" lang="en-US" altLang="zh-CN" sz="2400" b="1" i="0" u="none" strike="noStrike" kern="1200" cap="none" spc="100" normalizeH="0" baseline="0" noProof="0" dirty="0">
                <a:ln>
                  <a:noFill/>
                </a:ln>
                <a:effectLst/>
                <a:uLnTx/>
                <a:uFillTx/>
                <a:latin typeface="+mj-ea"/>
                <a:ea typeface="+mj-ea"/>
                <a:cs typeface="+mn-cs"/>
              </a:rPr>
              <a:t>(Breadth-First Search,BFS)</a:t>
            </a:r>
            <a:endParaRPr kumimoji="0" lang="en-US" altLang="zh-CN" sz="24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485140" y="1861820"/>
            <a:ext cx="10792460" cy="4503420"/>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485140" y="1805305"/>
            <a:ext cx="10522585" cy="3300730"/>
          </a:xfrm>
          <a:prstGeom prst="rect">
            <a:avLst/>
          </a:prstGeom>
        </p:spPr>
        <p:txBody>
          <a:bodyPr wrap="square">
            <a:noAutofit/>
          </a:bodyPr>
          <a:lstStyle/>
          <a:p>
            <a:pPr>
              <a:lnSpc>
                <a:spcPct val="125000"/>
              </a:lnSpc>
              <a:defRPr/>
            </a:pPr>
            <a:r>
              <a:rPr lang="zh-CN" sz="1600" dirty="0">
                <a:latin typeface="+mn-ea"/>
              </a:rPr>
              <a:t>广度优先搜索（</a:t>
            </a:r>
            <a:r>
              <a:rPr lang="en-US" altLang="zh-CN" sz="1600" dirty="0">
                <a:latin typeface="+mn-ea"/>
              </a:rPr>
              <a:t>BFS,</a:t>
            </a:r>
            <a:r>
              <a:rPr lang="zh-CN" altLang="en-US" sz="1600" dirty="0">
                <a:latin typeface="+mn-ea"/>
              </a:rPr>
              <a:t>或称为宽度优先搜索）是基本的暴力技术，常用于解决图，树的遍历问题</a:t>
            </a:r>
            <a:endParaRPr lang="zh-CN" altLang="en-US" sz="1600" dirty="0">
              <a:latin typeface="+mn-ea"/>
            </a:endParaRPr>
          </a:p>
          <a:p>
            <a:pPr>
              <a:lnSpc>
                <a:spcPct val="125000"/>
              </a:lnSpc>
              <a:defRPr/>
            </a:pPr>
            <a:r>
              <a:rPr lang="zh-CN" altLang="en-US" sz="1600" dirty="0">
                <a:latin typeface="+mn-ea"/>
              </a:rPr>
              <a:t>在具体编程时，一般用队列这种数据结构来具体实现</a:t>
            </a:r>
            <a:r>
              <a:rPr lang="en-US" altLang="zh-CN" sz="1600" dirty="0">
                <a:latin typeface="+mn-ea"/>
              </a:rPr>
              <a:t>BFS</a:t>
            </a:r>
            <a:r>
              <a:rPr lang="zh-CN" altLang="en-US" sz="1600" dirty="0">
                <a:latin typeface="+mn-ea"/>
              </a:rPr>
              <a:t>，甚至可以说</a:t>
            </a:r>
            <a:r>
              <a:rPr lang="en-US" altLang="zh-CN" sz="1600" dirty="0">
                <a:latin typeface="+mn-ea"/>
              </a:rPr>
              <a:t>“BFS=</a:t>
            </a:r>
            <a:r>
              <a:rPr lang="zh-CN" altLang="en-US" sz="1600" dirty="0">
                <a:latin typeface="+mn-ea"/>
              </a:rPr>
              <a:t>队列</a:t>
            </a:r>
            <a:r>
              <a:rPr lang="en-US" altLang="zh-CN" sz="1600" dirty="0">
                <a:latin typeface="+mn-ea"/>
              </a:rPr>
              <a:t>”</a:t>
            </a:r>
            <a:endParaRPr lang="en-US" altLang="zh-CN" sz="1600" dirty="0">
              <a:latin typeface="+mn-ea"/>
            </a:endParaRPr>
          </a:p>
          <a:p>
            <a:pPr>
              <a:lnSpc>
                <a:spcPct val="125000"/>
              </a:lnSpc>
              <a:defRPr/>
            </a:pPr>
            <a:endParaRPr lang="en-US" altLang="zh-CN" sz="1600" dirty="0">
              <a:latin typeface="+mn-ea"/>
            </a:endParaRPr>
          </a:p>
          <a:p>
            <a:pPr>
              <a:lnSpc>
                <a:spcPct val="125000"/>
              </a:lnSpc>
              <a:defRPr/>
            </a:pPr>
            <a:r>
              <a:rPr lang="en-US" altLang="zh-CN" b="1" dirty="0">
                <a:solidFill>
                  <a:schemeClr val="tx1"/>
                </a:solidFill>
                <a:latin typeface="+mn-ea"/>
              </a:rPr>
              <a:t>BFS 为什么需要队列？</a:t>
            </a:r>
            <a:endParaRPr lang="en-US" altLang="zh-CN" b="1" dirty="0">
              <a:solidFill>
                <a:schemeClr val="tx1"/>
              </a:solidFill>
              <a:latin typeface="+mn-ea"/>
            </a:endParaRPr>
          </a:p>
          <a:p>
            <a:pPr>
              <a:lnSpc>
                <a:spcPct val="125000"/>
              </a:lnSpc>
              <a:defRPr/>
            </a:pPr>
            <a:r>
              <a:rPr lang="en-US" altLang="zh-CN" sz="1600" dirty="0">
                <a:latin typeface="+mn-ea"/>
              </a:rPr>
              <a:t>对于 BFS 算法，正如上面所说的，我们需要一层一层遍历所有的相邻结点。那么相邻结点之间的先后顺序如何确定？因此我们需要一个数据结构来进行存储和操作，需要使得先遍历的结点先被存储，直到当前层都被存储后，按照先后顺序，先被存储的结点也会被先取出来，继续遍历它的相邻结点。</a:t>
            </a:r>
            <a:endParaRPr lang="en-US" altLang="zh-CN" sz="1600" dirty="0">
              <a:latin typeface="+mn-ea"/>
            </a:endParaRPr>
          </a:p>
          <a:p>
            <a:pPr>
              <a:lnSpc>
                <a:spcPct val="125000"/>
              </a:lnSpc>
              <a:defRPr/>
            </a:pPr>
            <a:r>
              <a:rPr lang="en-US" altLang="zh-CN" sz="1600" dirty="0">
                <a:latin typeface="+mn-ea"/>
              </a:rPr>
              <a:t>因此我们可以发现，First In First Out (FIFO) 完全契合这里的</a:t>
            </a:r>
            <a:r>
              <a:rPr lang="zh-CN" altLang="en-US" sz="1600" dirty="0">
                <a:latin typeface="+mn-ea"/>
              </a:rPr>
              <a:t>使用情况</a:t>
            </a:r>
            <a:r>
              <a:rPr lang="en-US" altLang="zh-CN" sz="1600" dirty="0">
                <a:latin typeface="+mn-ea"/>
              </a:rPr>
              <a:t>。因此对于 BFS 我们需要使用 Queue 这样的一个数据结构，来存储每一层的结点，同时维护『先进先出 FIFO』的顺序。</a:t>
            </a:r>
            <a:endParaRPr lang="en-US" altLang="zh-CN" sz="1600" dirty="0">
              <a:latin typeface="+mn-ea"/>
            </a:endParaRPr>
          </a:p>
        </p:txBody>
      </p:sp>
      <p:cxnSp>
        <p:nvCxnSpPr>
          <p:cNvPr id="105" name="直接连接符 104"/>
          <p:cNvCxnSpPr/>
          <p:nvPr/>
        </p:nvCxnSpPr>
        <p:spPr>
          <a:xfrm flipV="1">
            <a:off x="10913110" y="5893436"/>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224425" y="6206092"/>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216807" y="6206093"/>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sz="2400" b="1" i="0" u="none" strike="noStrike" kern="1200" cap="none" spc="100" normalizeH="0" baseline="0" noProof="0" dirty="0">
                <a:ln>
                  <a:noFill/>
                </a:ln>
                <a:effectLst/>
                <a:uLnTx/>
                <a:uFillTx/>
                <a:latin typeface="+mj-ea"/>
                <a:ea typeface="+mj-ea"/>
                <a:cs typeface="+mn-cs"/>
              </a:rPr>
              <a:t>广度优先搜索</a:t>
            </a:r>
            <a:r>
              <a:rPr kumimoji="0" lang="en-US" altLang="zh-CN" sz="2400" b="1" i="0" u="none" strike="noStrike" kern="1200" cap="none" spc="100" normalizeH="0" baseline="0" noProof="0" dirty="0">
                <a:ln>
                  <a:noFill/>
                </a:ln>
                <a:effectLst/>
                <a:uLnTx/>
                <a:uFillTx/>
                <a:latin typeface="+mj-ea"/>
                <a:ea typeface="+mj-ea"/>
                <a:cs typeface="+mn-cs"/>
              </a:rPr>
              <a:t>(Breadth-First Search,BFS)</a:t>
            </a:r>
            <a:endParaRPr kumimoji="0" lang="en-US" altLang="zh-CN" sz="24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485140" y="1861820"/>
            <a:ext cx="10792460" cy="4503420"/>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485140" y="1805305"/>
            <a:ext cx="10522585" cy="4400550"/>
          </a:xfrm>
          <a:prstGeom prst="rect">
            <a:avLst/>
          </a:prstGeom>
        </p:spPr>
        <p:txBody>
          <a:bodyPr wrap="square">
            <a:noAutofit/>
          </a:bodyPr>
          <a:lstStyle/>
          <a:p>
            <a:pPr>
              <a:lnSpc>
                <a:spcPct val="125000"/>
              </a:lnSpc>
              <a:defRPr/>
            </a:pPr>
            <a:r>
              <a:rPr b="1" dirty="0">
                <a:latin typeface="+mn-ea"/>
              </a:rPr>
              <a:t>BFS 算法过程</a:t>
            </a:r>
            <a:endParaRPr b="1" dirty="0">
              <a:latin typeface="+mn-ea"/>
            </a:endParaRPr>
          </a:p>
          <a:p>
            <a:pPr>
              <a:lnSpc>
                <a:spcPct val="125000"/>
              </a:lnSpc>
              <a:defRPr/>
            </a:pPr>
            <a:r>
              <a:rPr sz="1600" dirty="0">
                <a:latin typeface="+mn-ea"/>
              </a:rPr>
              <a:t>BFS 的实现过程也非常直接，主要由 3 部分组成：</a:t>
            </a:r>
            <a:endParaRPr sz="1600" dirty="0">
              <a:latin typeface="+mn-ea"/>
            </a:endParaRPr>
          </a:p>
          <a:p>
            <a:pPr>
              <a:lnSpc>
                <a:spcPct val="125000"/>
              </a:lnSpc>
              <a:defRPr/>
            </a:pPr>
            <a:endParaRPr sz="1600" dirty="0">
              <a:latin typeface="+mn-ea"/>
            </a:endParaRPr>
          </a:p>
          <a:p>
            <a:pPr>
              <a:lnSpc>
                <a:spcPct val="125000"/>
              </a:lnSpc>
              <a:defRPr/>
            </a:pPr>
            <a:r>
              <a:rPr lang="en-US" sz="1600" dirty="0">
                <a:latin typeface="+mn-ea"/>
              </a:rPr>
              <a:t>· </a:t>
            </a:r>
            <a:r>
              <a:rPr sz="1600" dirty="0">
                <a:latin typeface="+mn-ea"/>
              </a:rPr>
              <a:t>起始：将起点（源点，树的根节点）放入队列中</a:t>
            </a:r>
            <a:endParaRPr sz="1600" dirty="0">
              <a:latin typeface="+mn-ea"/>
            </a:endParaRPr>
          </a:p>
          <a:p>
            <a:pPr>
              <a:lnSpc>
                <a:spcPct val="125000"/>
              </a:lnSpc>
              <a:defRPr/>
            </a:pPr>
            <a:r>
              <a:rPr lang="en-US" sz="1600" dirty="0">
                <a:latin typeface="+mn-ea"/>
              </a:rPr>
              <a:t>· </a:t>
            </a:r>
            <a:r>
              <a:rPr sz="1600" dirty="0">
                <a:latin typeface="+mn-ea"/>
              </a:rPr>
              <a:t>扩散：从队列中取出队头的结点，将它的相邻结点放入队列，不断重复这一步</a:t>
            </a:r>
            <a:endParaRPr sz="1600" dirty="0">
              <a:latin typeface="+mn-ea"/>
            </a:endParaRPr>
          </a:p>
          <a:p>
            <a:pPr>
              <a:lnSpc>
                <a:spcPct val="125000"/>
              </a:lnSpc>
              <a:defRPr/>
            </a:pPr>
            <a:r>
              <a:rPr lang="en-US" sz="1600" dirty="0">
                <a:latin typeface="+mn-ea"/>
              </a:rPr>
              <a:t>· </a:t>
            </a:r>
            <a:r>
              <a:rPr sz="1600" dirty="0">
                <a:latin typeface="+mn-ea"/>
              </a:rPr>
              <a:t>终止：当队列为空时，说明我们遍历了所有的结点，整个图都被搜索了一遍</a:t>
            </a:r>
            <a:endParaRPr sz="1600" dirty="0">
              <a:latin typeface="+mn-ea"/>
            </a:endParaRPr>
          </a:p>
          <a:p>
            <a:pPr>
              <a:lnSpc>
                <a:spcPct val="125000"/>
              </a:lnSpc>
              <a:defRPr/>
            </a:pPr>
            <a:endParaRPr sz="1600" dirty="0">
              <a:latin typeface="+mn-ea"/>
            </a:endParaRPr>
          </a:p>
          <a:p>
            <a:pPr>
              <a:lnSpc>
                <a:spcPct val="125000"/>
              </a:lnSpc>
              <a:defRPr/>
            </a:pPr>
            <a:r>
              <a:rPr lang="zh-CN" sz="1600" dirty="0">
                <a:latin typeface="+mn-ea"/>
              </a:rPr>
              <a:t>我们以</a:t>
            </a:r>
            <a:r>
              <a:rPr lang="en-US" altLang="zh-CN" sz="1600" b="1" dirty="0">
                <a:solidFill>
                  <a:srgbClr val="FF0000"/>
                </a:solidFill>
                <a:latin typeface="+mn-ea"/>
              </a:rPr>
              <a:t>hdu 1312</a:t>
            </a:r>
            <a:r>
              <a:rPr lang="zh-CN" altLang="en-US" sz="1600" dirty="0">
                <a:latin typeface="+mn-ea"/>
              </a:rPr>
              <a:t>为例：</a:t>
            </a:r>
            <a:endParaRPr lang="zh-CN" altLang="en-US" sz="1600" dirty="0">
              <a:latin typeface="+mn-ea"/>
            </a:endParaRPr>
          </a:p>
        </p:txBody>
      </p:sp>
      <p:cxnSp>
        <p:nvCxnSpPr>
          <p:cNvPr id="105" name="直接连接符 104"/>
          <p:cNvCxnSpPr/>
          <p:nvPr/>
        </p:nvCxnSpPr>
        <p:spPr>
          <a:xfrm flipV="1">
            <a:off x="10913110" y="5893436"/>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224425" y="6206092"/>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216807" y="6206093"/>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sz="2400" b="1" i="0" u="none" strike="noStrike" kern="1200" cap="none" spc="100" normalizeH="0" baseline="0" noProof="0" dirty="0">
                <a:ln>
                  <a:noFill/>
                </a:ln>
                <a:effectLst/>
                <a:uLnTx/>
                <a:uFillTx/>
                <a:latin typeface="+mj-ea"/>
                <a:ea typeface="+mj-ea"/>
                <a:cs typeface="+mn-cs"/>
              </a:rPr>
              <a:t>广度优先搜索</a:t>
            </a:r>
            <a:r>
              <a:rPr kumimoji="0" lang="en-US" altLang="zh-CN" sz="2400" b="1" i="0" u="none" strike="noStrike" kern="1200" cap="none" spc="100" normalizeH="0" baseline="0" noProof="0" dirty="0">
                <a:ln>
                  <a:noFill/>
                </a:ln>
                <a:effectLst/>
                <a:uLnTx/>
                <a:uFillTx/>
                <a:latin typeface="+mj-ea"/>
                <a:ea typeface="+mj-ea"/>
                <a:cs typeface="+mn-cs"/>
              </a:rPr>
              <a:t>(Breadth-First Search,BFS)</a:t>
            </a:r>
            <a:endParaRPr kumimoji="0" lang="en-US" altLang="zh-CN" sz="24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258445" y="1331595"/>
            <a:ext cx="11551285" cy="502729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729615" y="1331595"/>
            <a:ext cx="10476865" cy="4754245"/>
          </a:xfrm>
          <a:prstGeom prst="rect">
            <a:avLst/>
          </a:prstGeom>
        </p:spPr>
        <p:txBody>
          <a:bodyPr wrap="square">
            <a:noAutofit/>
          </a:bodyPr>
          <a:lstStyle/>
          <a:p>
            <a:pPr algn="ctr">
              <a:lnSpc>
                <a:spcPct val="125000"/>
              </a:lnSpc>
              <a:defRPr/>
            </a:pPr>
            <a:r>
              <a:rPr sz="2000" b="1" dirty="0">
                <a:solidFill>
                  <a:srgbClr val="00B0F0"/>
                </a:solidFill>
                <a:latin typeface="+mn-ea"/>
              </a:rPr>
              <a:t>Red and Black</a:t>
            </a:r>
            <a:endParaRPr sz="2000" b="1" dirty="0">
              <a:solidFill>
                <a:srgbClr val="00B0F0"/>
              </a:solidFill>
              <a:latin typeface="+mn-ea"/>
            </a:endParaRPr>
          </a:p>
          <a:p>
            <a:pPr algn="ctr">
              <a:lnSpc>
                <a:spcPct val="125000"/>
              </a:lnSpc>
              <a:defRPr/>
            </a:pPr>
            <a:r>
              <a:rPr sz="1200" b="1" dirty="0">
                <a:solidFill>
                  <a:srgbClr val="00B050"/>
                </a:solidFill>
                <a:latin typeface="+mn-ea"/>
              </a:rPr>
              <a:t>Time Limit: 2000/1000 MS (Java/Others)    Memory Limit: 65536/32768 K (Java/Others)</a:t>
            </a:r>
            <a:endParaRPr sz="1200" b="1" dirty="0">
              <a:solidFill>
                <a:srgbClr val="00B050"/>
              </a:solidFill>
              <a:latin typeface="+mn-ea"/>
            </a:endParaRPr>
          </a:p>
          <a:p>
            <a:pPr algn="ctr">
              <a:lnSpc>
                <a:spcPct val="125000"/>
              </a:lnSpc>
              <a:defRPr/>
            </a:pPr>
            <a:r>
              <a:rPr sz="1200" b="1" dirty="0">
                <a:solidFill>
                  <a:srgbClr val="00B050"/>
                </a:solidFill>
                <a:latin typeface="+mn-ea"/>
              </a:rPr>
              <a:t>Total Submission(s): 24708    Accepted Submission(s): 14942</a:t>
            </a:r>
            <a:endParaRPr sz="1200" b="1" dirty="0">
              <a:solidFill>
                <a:srgbClr val="00B050"/>
              </a:solidFill>
              <a:latin typeface="+mn-ea"/>
            </a:endParaRPr>
          </a:p>
          <a:p>
            <a:pPr>
              <a:lnSpc>
                <a:spcPct val="125000"/>
              </a:lnSpc>
              <a:defRPr/>
            </a:pPr>
            <a:endParaRPr sz="1200" b="1" dirty="0">
              <a:latin typeface="+mn-ea"/>
            </a:endParaRPr>
          </a:p>
          <a:p>
            <a:pPr>
              <a:lnSpc>
                <a:spcPct val="125000"/>
              </a:lnSpc>
              <a:defRPr/>
            </a:pPr>
            <a:r>
              <a:rPr sz="1400" b="1" dirty="0">
                <a:latin typeface="+mn-ea"/>
              </a:rPr>
              <a:t>Problem Description</a:t>
            </a:r>
            <a:endParaRPr sz="1400" b="1" dirty="0">
              <a:latin typeface="+mn-ea"/>
            </a:endParaRPr>
          </a:p>
          <a:p>
            <a:pPr>
              <a:lnSpc>
                <a:spcPct val="125000"/>
              </a:lnSpc>
              <a:defRPr/>
            </a:pPr>
            <a:r>
              <a:rPr sz="1200" b="1" dirty="0">
                <a:latin typeface="+mn-ea"/>
              </a:rPr>
              <a:t>There is a rectangular room, covered with square tiles. Each tile is colored either red or black. A man is standing on a black tile. From a tile, he can move to one of four adjacent tiles. But he can't move on red tiles, he can move only on black tiles.</a:t>
            </a:r>
            <a:endParaRPr sz="1200" b="1" dirty="0">
              <a:latin typeface="+mn-ea"/>
            </a:endParaRPr>
          </a:p>
          <a:p>
            <a:pPr>
              <a:lnSpc>
                <a:spcPct val="125000"/>
              </a:lnSpc>
              <a:defRPr/>
            </a:pPr>
            <a:r>
              <a:rPr sz="1200" b="1" dirty="0">
                <a:latin typeface="+mn-ea"/>
              </a:rPr>
              <a:t>Write a program to count the number of black tiles which he can reach by repeating the moves described above.</a:t>
            </a:r>
            <a:endParaRPr sz="1200" b="1" dirty="0">
              <a:latin typeface="+mn-ea"/>
            </a:endParaRPr>
          </a:p>
          <a:p>
            <a:pPr>
              <a:lnSpc>
                <a:spcPct val="125000"/>
              </a:lnSpc>
              <a:defRPr/>
            </a:pPr>
            <a:r>
              <a:rPr sz="1200" b="1" dirty="0">
                <a:latin typeface="+mn-ea"/>
              </a:rPr>
              <a:t> </a:t>
            </a:r>
            <a:endParaRPr sz="1200" b="1" dirty="0">
              <a:latin typeface="+mn-ea"/>
            </a:endParaRPr>
          </a:p>
          <a:p>
            <a:pPr>
              <a:lnSpc>
                <a:spcPct val="125000"/>
              </a:lnSpc>
              <a:defRPr/>
            </a:pPr>
            <a:r>
              <a:rPr sz="1200" b="1" dirty="0">
                <a:latin typeface="+mn-ea"/>
              </a:rPr>
              <a:t>Input</a:t>
            </a:r>
            <a:endParaRPr sz="1200" b="1" dirty="0">
              <a:latin typeface="+mn-ea"/>
            </a:endParaRPr>
          </a:p>
          <a:p>
            <a:pPr>
              <a:lnSpc>
                <a:spcPct val="125000"/>
              </a:lnSpc>
              <a:defRPr/>
            </a:pPr>
            <a:r>
              <a:rPr sz="1200" b="1" dirty="0">
                <a:latin typeface="+mn-ea"/>
              </a:rPr>
              <a:t>The input consists of multiple data sets. A data set starts with a line containing two positive integers W and H; W and H are the numbers of tiles in the x- and y- directions, respectively. W and H are not more than 20.</a:t>
            </a:r>
            <a:endParaRPr sz="1200" b="1" dirty="0">
              <a:latin typeface="+mn-ea"/>
            </a:endParaRPr>
          </a:p>
          <a:p>
            <a:pPr>
              <a:lnSpc>
                <a:spcPct val="125000"/>
              </a:lnSpc>
              <a:defRPr/>
            </a:pPr>
            <a:r>
              <a:rPr sz="1200" b="1" dirty="0">
                <a:latin typeface="+mn-ea"/>
              </a:rPr>
              <a:t>There are H more lines in the data set, each of which includes W characters. Each character represents the color of a tile as follows.</a:t>
            </a:r>
            <a:endParaRPr sz="1200" b="1" dirty="0">
              <a:latin typeface="+mn-ea"/>
            </a:endParaRPr>
          </a:p>
          <a:p>
            <a:pPr>
              <a:lnSpc>
                <a:spcPct val="125000"/>
              </a:lnSpc>
              <a:defRPr/>
            </a:pPr>
            <a:r>
              <a:rPr sz="1200" b="1" dirty="0">
                <a:latin typeface="+mn-ea"/>
              </a:rPr>
              <a:t>'.' - a black tile</a:t>
            </a:r>
            <a:endParaRPr sz="1200" b="1" dirty="0">
              <a:latin typeface="+mn-ea"/>
            </a:endParaRPr>
          </a:p>
          <a:p>
            <a:pPr>
              <a:lnSpc>
                <a:spcPct val="125000"/>
              </a:lnSpc>
              <a:defRPr/>
            </a:pPr>
            <a:r>
              <a:rPr sz="1200" b="1" dirty="0">
                <a:latin typeface="+mn-ea"/>
              </a:rPr>
              <a:t>'#' - a red tile</a:t>
            </a:r>
            <a:endParaRPr sz="1200" b="1" dirty="0">
              <a:latin typeface="+mn-ea"/>
            </a:endParaRPr>
          </a:p>
          <a:p>
            <a:pPr>
              <a:lnSpc>
                <a:spcPct val="125000"/>
              </a:lnSpc>
              <a:defRPr/>
            </a:pPr>
            <a:r>
              <a:rPr sz="1200" b="1" dirty="0">
                <a:latin typeface="+mn-ea"/>
              </a:rPr>
              <a:t>'@' - a man on a black tile(appears exactly once in a data set)</a:t>
            </a:r>
            <a:endParaRPr sz="1200" b="1" dirty="0">
              <a:latin typeface="+mn-ea"/>
            </a:endParaRPr>
          </a:p>
          <a:p>
            <a:pPr>
              <a:lnSpc>
                <a:spcPct val="125000"/>
              </a:lnSpc>
              <a:defRPr/>
            </a:pPr>
            <a:r>
              <a:rPr sz="1200" b="1" dirty="0">
                <a:latin typeface="+mn-ea"/>
              </a:rPr>
              <a:t> </a:t>
            </a:r>
            <a:endParaRPr sz="1200" b="1" dirty="0">
              <a:latin typeface="+mn-ea"/>
            </a:endParaRPr>
          </a:p>
          <a:p>
            <a:pPr>
              <a:lnSpc>
                <a:spcPct val="125000"/>
              </a:lnSpc>
              <a:defRPr/>
            </a:pPr>
            <a:r>
              <a:rPr sz="1200" b="1" dirty="0">
                <a:latin typeface="+mn-ea"/>
              </a:rPr>
              <a:t>Output</a:t>
            </a:r>
            <a:endParaRPr sz="1200" b="1" dirty="0">
              <a:latin typeface="+mn-ea"/>
            </a:endParaRPr>
          </a:p>
          <a:p>
            <a:pPr>
              <a:lnSpc>
                <a:spcPct val="125000"/>
              </a:lnSpc>
              <a:defRPr/>
            </a:pPr>
            <a:r>
              <a:rPr sz="1200" b="1" dirty="0">
                <a:latin typeface="+mn-ea"/>
              </a:rPr>
              <a:t>For each data set, your program should output a line which contains the number of tiles he can reach from the initial tile (including itself).</a:t>
            </a:r>
            <a:endParaRPr sz="1200" b="1" dirty="0">
              <a:latin typeface="+mn-ea"/>
            </a:endParaRPr>
          </a:p>
        </p:txBody>
      </p:sp>
      <p:cxnSp>
        <p:nvCxnSpPr>
          <p:cNvPr id="105" name="直接连接符 104"/>
          <p:cNvCxnSpPr/>
          <p:nvPr/>
        </p:nvCxnSpPr>
        <p:spPr>
          <a:xfrm flipV="1">
            <a:off x="11346815" y="588772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658130" y="62003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650512" y="62003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sz="2400" b="1" i="0" u="none" strike="noStrike" kern="1200" cap="none" spc="100" normalizeH="0" baseline="0" noProof="0" dirty="0">
                <a:ln>
                  <a:noFill/>
                </a:ln>
                <a:effectLst/>
                <a:uLnTx/>
                <a:uFillTx/>
                <a:latin typeface="+mj-ea"/>
                <a:ea typeface="+mj-ea"/>
                <a:cs typeface="+mn-cs"/>
              </a:rPr>
              <a:t>广度优先搜索</a:t>
            </a:r>
            <a:r>
              <a:rPr kumimoji="0" lang="en-US" altLang="zh-CN" sz="2400" b="1" i="0" u="none" strike="noStrike" kern="1200" cap="none" spc="100" normalizeH="0" baseline="0" noProof="0" dirty="0">
                <a:ln>
                  <a:noFill/>
                </a:ln>
                <a:effectLst/>
                <a:uLnTx/>
                <a:uFillTx/>
                <a:latin typeface="+mj-ea"/>
                <a:ea typeface="+mj-ea"/>
                <a:cs typeface="+mn-cs"/>
              </a:rPr>
              <a:t>(Breadth-First Search,BFS)</a:t>
            </a:r>
            <a:endParaRPr kumimoji="0" lang="en-US" altLang="zh-CN" sz="24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258445" y="1331595"/>
            <a:ext cx="11551285" cy="502729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729615" y="1331595"/>
            <a:ext cx="10476865" cy="4754245"/>
          </a:xfrm>
          <a:prstGeom prst="rect">
            <a:avLst/>
          </a:prstGeom>
        </p:spPr>
        <p:txBody>
          <a:bodyPr wrap="square">
            <a:noAutofit/>
          </a:bodyPr>
          <a:lstStyle/>
          <a:p>
            <a:pPr algn="ctr">
              <a:lnSpc>
                <a:spcPct val="125000"/>
              </a:lnSpc>
              <a:defRPr/>
            </a:pPr>
            <a:r>
              <a:rPr sz="2000" b="1" dirty="0">
                <a:solidFill>
                  <a:srgbClr val="00B0F0"/>
                </a:solidFill>
                <a:latin typeface="+mn-ea"/>
              </a:rPr>
              <a:t>Red and Black</a:t>
            </a:r>
            <a:endParaRPr sz="2000" b="1" dirty="0">
              <a:solidFill>
                <a:srgbClr val="00B0F0"/>
              </a:solidFill>
              <a:latin typeface="+mn-ea"/>
            </a:endParaRPr>
          </a:p>
          <a:p>
            <a:pPr algn="ctr">
              <a:lnSpc>
                <a:spcPct val="125000"/>
              </a:lnSpc>
              <a:defRPr/>
            </a:pPr>
            <a:r>
              <a:rPr sz="1200" b="1" dirty="0">
                <a:solidFill>
                  <a:srgbClr val="00B050"/>
                </a:solidFill>
                <a:latin typeface="+mn-ea"/>
              </a:rPr>
              <a:t>Time Limit: 2000/1000 MS (Java/Others)    Memory Limit: 65536/32768 K (Java/Others)</a:t>
            </a:r>
            <a:endParaRPr sz="1200" b="1" dirty="0">
              <a:solidFill>
                <a:srgbClr val="00B050"/>
              </a:solidFill>
              <a:latin typeface="+mn-ea"/>
            </a:endParaRPr>
          </a:p>
          <a:p>
            <a:pPr algn="ctr">
              <a:lnSpc>
                <a:spcPct val="125000"/>
              </a:lnSpc>
              <a:defRPr/>
            </a:pPr>
            <a:r>
              <a:rPr sz="1200" b="1" dirty="0">
                <a:solidFill>
                  <a:srgbClr val="00B050"/>
                </a:solidFill>
                <a:latin typeface="+mn-ea"/>
              </a:rPr>
              <a:t>Total Submission(s): 24708    Accepted Submission(s): 14942</a:t>
            </a:r>
            <a:endParaRPr sz="1200" b="1" dirty="0">
              <a:solidFill>
                <a:srgbClr val="00B050"/>
              </a:solidFill>
              <a:latin typeface="+mn-ea"/>
            </a:endParaRPr>
          </a:p>
          <a:p>
            <a:pPr>
              <a:lnSpc>
                <a:spcPct val="125000"/>
              </a:lnSpc>
              <a:defRPr/>
            </a:pPr>
            <a:endParaRPr sz="1200" b="1" dirty="0">
              <a:latin typeface="+mn-ea"/>
            </a:endParaRPr>
          </a:p>
          <a:p>
            <a:pPr>
              <a:lnSpc>
                <a:spcPct val="125000"/>
              </a:lnSpc>
              <a:defRPr/>
            </a:pPr>
            <a:r>
              <a:rPr lang="zh-CN" altLang="en-US" sz="1600" b="1" dirty="0">
                <a:latin typeface="+mn-ea"/>
              </a:rPr>
              <a:t>题意解析：</a:t>
            </a:r>
            <a:endParaRPr lang="zh-CN" altLang="en-US" sz="1600" b="1" dirty="0">
              <a:latin typeface="+mn-ea"/>
            </a:endParaRPr>
          </a:p>
          <a:p>
            <a:pPr indent="457200">
              <a:lnSpc>
                <a:spcPct val="125000"/>
              </a:lnSpc>
              <a:defRPr/>
            </a:pPr>
            <a:r>
              <a:rPr lang="zh-CN" altLang="en-US" sz="1200" b="1" dirty="0">
                <a:latin typeface="+mn-ea"/>
              </a:rPr>
              <a:t>有一个长方形的房间，铺着方形方砖，瓷砖为红色或黑色。一个人站在黑色瓷砖上，他可以按上、下、左、右四个方向移动到相邻的瓷砖。但他不能在红色瓷砖上移动，只可以在黑色瓷砖上移动。编程计算他可以到达的黑色瓷砖的数量。</a:t>
            </a:r>
            <a:endParaRPr lang="zh-CN" altLang="en-US" sz="1200" b="1" dirty="0">
              <a:latin typeface="+mn-ea"/>
            </a:endParaRPr>
          </a:p>
          <a:p>
            <a:pPr>
              <a:lnSpc>
                <a:spcPct val="125000"/>
              </a:lnSpc>
              <a:defRPr/>
            </a:pPr>
            <a:r>
              <a:rPr lang="zh-CN" altLang="en-US" sz="1600" b="1" dirty="0">
                <a:latin typeface="+mn-ea"/>
              </a:rPr>
              <a:t>输入：</a:t>
            </a:r>
            <a:endParaRPr lang="zh-CN" altLang="en-US" sz="1600" b="1" dirty="0">
              <a:latin typeface="+mn-ea"/>
            </a:endParaRPr>
          </a:p>
          <a:p>
            <a:pPr indent="457200">
              <a:lnSpc>
                <a:spcPct val="125000"/>
              </a:lnSpc>
              <a:defRPr/>
            </a:pPr>
            <a:r>
              <a:rPr lang="zh-CN" altLang="en-US" sz="1200" b="1" dirty="0">
                <a:latin typeface="+mn-ea"/>
              </a:rPr>
              <a:t>第一行包含两个正整数</a:t>
            </a:r>
            <a:r>
              <a:rPr lang="en-US" altLang="zh-CN" sz="1200" b="1" dirty="0">
                <a:latin typeface="+mn-ea"/>
              </a:rPr>
              <a:t>W</a:t>
            </a:r>
            <a:r>
              <a:rPr lang="zh-CN" altLang="en-US" sz="1200" b="1" dirty="0">
                <a:latin typeface="+mn-ea"/>
              </a:rPr>
              <a:t>和</a:t>
            </a:r>
            <a:r>
              <a:rPr lang="en-US" altLang="zh-CN" sz="1200" b="1" dirty="0">
                <a:latin typeface="+mn-ea"/>
              </a:rPr>
              <a:t>H</a:t>
            </a:r>
            <a:r>
              <a:rPr lang="zh-CN" altLang="en-US" sz="1200" b="1" dirty="0">
                <a:latin typeface="+mn-ea"/>
              </a:rPr>
              <a:t>，</a:t>
            </a:r>
            <a:r>
              <a:rPr lang="en-US" altLang="zh-CN" sz="1200" b="1" dirty="0">
                <a:latin typeface="+mn-ea"/>
              </a:rPr>
              <a:t>W</a:t>
            </a:r>
            <a:r>
              <a:rPr lang="zh-CN" altLang="en-US" sz="1200" b="1" dirty="0">
                <a:latin typeface="+mn-ea"/>
              </a:rPr>
              <a:t>和</a:t>
            </a:r>
            <a:r>
              <a:rPr lang="en-US" altLang="zh-CN" sz="1200" b="1" dirty="0">
                <a:latin typeface="+mn-ea"/>
              </a:rPr>
              <a:t>H</a:t>
            </a:r>
            <a:r>
              <a:rPr lang="zh-CN" altLang="en-US" sz="1200" b="1" dirty="0">
                <a:latin typeface="+mn-ea"/>
              </a:rPr>
              <a:t>分别表示</a:t>
            </a:r>
            <a:r>
              <a:rPr lang="en-US" altLang="zh-CN" sz="1200" b="1" dirty="0">
                <a:latin typeface="+mn-ea"/>
              </a:rPr>
              <a:t>x</a:t>
            </a:r>
            <a:r>
              <a:rPr lang="zh-CN" altLang="en-US" sz="1200" b="1" dirty="0">
                <a:latin typeface="+mn-ea"/>
              </a:rPr>
              <a:t>方向和</a:t>
            </a:r>
            <a:r>
              <a:rPr lang="en-US" altLang="zh-CN" sz="1200" b="1" dirty="0">
                <a:latin typeface="+mn-ea"/>
              </a:rPr>
              <a:t>y</a:t>
            </a:r>
            <a:r>
              <a:rPr lang="zh-CN" altLang="en-US" sz="1200" b="1" dirty="0">
                <a:latin typeface="+mn-ea"/>
              </a:rPr>
              <a:t>方向上的瓷砖数量。</a:t>
            </a:r>
            <a:r>
              <a:rPr lang="en-US" altLang="zh-CN" sz="1200" b="1" dirty="0">
                <a:latin typeface="+mn-ea"/>
              </a:rPr>
              <a:t>W</a:t>
            </a:r>
            <a:r>
              <a:rPr lang="zh-CN" altLang="en-US" sz="1200" b="1" dirty="0">
                <a:latin typeface="+mn-ea"/>
              </a:rPr>
              <a:t>和</a:t>
            </a:r>
            <a:r>
              <a:rPr lang="en-US" altLang="zh-CN" sz="1200" b="1" dirty="0">
                <a:latin typeface="+mn-ea"/>
              </a:rPr>
              <a:t>H</a:t>
            </a:r>
            <a:r>
              <a:rPr lang="zh-CN" altLang="en-US" sz="1200" b="1" dirty="0">
                <a:latin typeface="+mn-ea"/>
              </a:rPr>
              <a:t>均不超过</a:t>
            </a:r>
            <a:r>
              <a:rPr lang="en-US" altLang="zh-CN" sz="1200" b="1" dirty="0">
                <a:latin typeface="+mn-ea"/>
              </a:rPr>
              <a:t>20.</a:t>
            </a:r>
            <a:r>
              <a:rPr lang="zh-CN" altLang="en-US" sz="1200" b="1" dirty="0">
                <a:latin typeface="+mn-ea"/>
              </a:rPr>
              <a:t>下面有</a:t>
            </a:r>
            <a:r>
              <a:rPr lang="en-US" altLang="zh-CN" sz="1200" b="1" dirty="0">
                <a:latin typeface="+mn-ea"/>
              </a:rPr>
              <a:t>H</a:t>
            </a:r>
            <a:r>
              <a:rPr lang="zh-CN" altLang="en-US" sz="1200" b="1" dirty="0">
                <a:latin typeface="+mn-ea"/>
              </a:rPr>
              <a:t>行，每行包含</a:t>
            </a:r>
            <a:r>
              <a:rPr lang="en-US" altLang="zh-CN" sz="1200" b="1" dirty="0">
                <a:latin typeface="+mn-ea"/>
              </a:rPr>
              <a:t>W</a:t>
            </a:r>
            <a:r>
              <a:rPr lang="zh-CN" altLang="en-US" sz="1200" b="1" dirty="0">
                <a:latin typeface="+mn-ea"/>
              </a:rPr>
              <a:t>个字符。每个字符表示一片瓷砖的颜色。用符号表示如下：</a:t>
            </a:r>
            <a:r>
              <a:rPr lang="en-US" altLang="zh-CN" sz="1200" b="1" dirty="0">
                <a:latin typeface="+mn-ea"/>
              </a:rPr>
              <a:t>“ . “ </a:t>
            </a:r>
            <a:r>
              <a:rPr lang="zh-CN" altLang="en-US" sz="1200" b="1" dirty="0">
                <a:latin typeface="+mn-ea"/>
              </a:rPr>
              <a:t>表示黑色瓷砖；</a:t>
            </a:r>
            <a:r>
              <a:rPr lang="en-US" altLang="zh-CN" sz="1200" b="1" dirty="0">
                <a:latin typeface="+mn-ea"/>
              </a:rPr>
              <a:t>” # “ </a:t>
            </a:r>
            <a:r>
              <a:rPr lang="zh-CN" altLang="en-US" sz="1200" b="1" dirty="0">
                <a:latin typeface="+mn-ea"/>
              </a:rPr>
              <a:t>表示红色瓷砖；</a:t>
            </a:r>
            <a:r>
              <a:rPr lang="en-US" altLang="zh-CN" sz="1200" b="1" dirty="0">
                <a:latin typeface="+mn-ea"/>
              </a:rPr>
              <a:t>” @ ” </a:t>
            </a:r>
            <a:r>
              <a:rPr lang="zh-CN" altLang="en-US" sz="1200" b="1" dirty="0">
                <a:latin typeface="+mn-ea"/>
              </a:rPr>
              <a:t>表示黑色瓷砖上的人，在数据集中只出现一次。</a:t>
            </a:r>
            <a:r>
              <a:rPr lang="en-US" altLang="zh-CN" sz="1200" b="1" dirty="0">
                <a:latin typeface="+mn-ea"/>
              </a:rPr>
              <a:t> </a:t>
            </a:r>
            <a:endParaRPr lang="en-US" altLang="zh-CN" sz="1200" b="1" dirty="0">
              <a:latin typeface="+mn-ea"/>
            </a:endParaRPr>
          </a:p>
          <a:p>
            <a:pPr>
              <a:lnSpc>
                <a:spcPct val="125000"/>
              </a:lnSpc>
              <a:defRPr/>
            </a:pPr>
            <a:r>
              <a:rPr lang="zh-CN" altLang="en-US" sz="1600" b="1" dirty="0">
                <a:latin typeface="+mn-ea"/>
              </a:rPr>
              <a:t>输出：</a:t>
            </a:r>
            <a:endParaRPr lang="zh-CN" altLang="en-US" sz="1600" b="1" dirty="0">
              <a:latin typeface="+mn-ea"/>
            </a:endParaRPr>
          </a:p>
          <a:p>
            <a:pPr indent="457200">
              <a:lnSpc>
                <a:spcPct val="125000"/>
              </a:lnSpc>
              <a:defRPr/>
            </a:pPr>
            <a:r>
              <a:rPr lang="zh-CN" altLang="en-US" sz="1200" b="1" dirty="0">
                <a:latin typeface="+mn-ea"/>
              </a:rPr>
              <a:t>一个数字，这个人从初始瓷砖能到达的瓷砖总数量（包括起点）。</a:t>
            </a:r>
            <a:endParaRPr lang="zh-CN" altLang="en-US" sz="1200" b="1" dirty="0">
              <a:latin typeface="+mn-ea"/>
            </a:endParaRPr>
          </a:p>
          <a:p>
            <a:pPr indent="457200">
              <a:lnSpc>
                <a:spcPct val="125000"/>
              </a:lnSpc>
              <a:defRPr/>
            </a:pPr>
            <a:endParaRPr lang="zh-CN" altLang="en-US" sz="1200" b="1" dirty="0">
              <a:latin typeface="+mn-ea"/>
            </a:endParaRPr>
          </a:p>
        </p:txBody>
      </p:sp>
      <p:cxnSp>
        <p:nvCxnSpPr>
          <p:cNvPr id="105" name="直接连接符 104"/>
          <p:cNvCxnSpPr/>
          <p:nvPr/>
        </p:nvCxnSpPr>
        <p:spPr>
          <a:xfrm flipV="1">
            <a:off x="11346815" y="588772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658130" y="62003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650512" y="62003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sz="2400" b="1" i="0" u="none" strike="noStrike" kern="1200" cap="none" spc="100" normalizeH="0" baseline="0" noProof="0" dirty="0">
                <a:ln>
                  <a:noFill/>
                </a:ln>
                <a:effectLst/>
                <a:uLnTx/>
                <a:uFillTx/>
                <a:latin typeface="+mj-ea"/>
                <a:ea typeface="+mj-ea"/>
                <a:cs typeface="+mn-cs"/>
              </a:rPr>
              <a:t>优先队列（</a:t>
            </a:r>
            <a:r>
              <a:rPr kumimoji="0" lang="en-US" altLang="zh-CN" sz="2400" b="1" i="0" u="none" strike="noStrike" kern="1200" cap="none" spc="100" normalizeH="0" baseline="0" noProof="0" dirty="0">
                <a:ln>
                  <a:noFill/>
                </a:ln>
                <a:effectLst/>
                <a:uLnTx/>
                <a:uFillTx/>
                <a:latin typeface="+mj-ea"/>
                <a:ea typeface="+mj-ea"/>
                <a:cs typeface="+mn-cs"/>
              </a:rPr>
              <a:t>priority_quque</a:t>
            </a:r>
            <a:r>
              <a:rPr kumimoji="0" lang="zh-CN" altLang="en-US" sz="2400" b="1" i="0" u="none" strike="noStrike" kern="1200" cap="none" spc="100" normalizeH="0" baseline="0" noProof="0" dirty="0">
                <a:ln>
                  <a:noFill/>
                </a:ln>
                <a:effectLst/>
                <a:uLnTx/>
                <a:uFillTx/>
                <a:latin typeface="+mj-ea"/>
                <a:ea typeface="+mj-ea"/>
                <a:cs typeface="+mn-cs"/>
              </a:rPr>
              <a:t>）</a:t>
            </a:r>
            <a:endParaRPr kumimoji="0" lang="zh-CN" altLang="en-US" sz="24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258445" y="1331595"/>
            <a:ext cx="11551285" cy="502729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729615" y="1331595"/>
            <a:ext cx="10476865" cy="4754245"/>
          </a:xfrm>
          <a:prstGeom prst="rect">
            <a:avLst/>
          </a:prstGeom>
        </p:spPr>
        <p:txBody>
          <a:bodyPr wrap="square">
            <a:noAutofit/>
          </a:bodyPr>
          <a:lstStyle/>
          <a:p>
            <a:pPr algn="l">
              <a:lnSpc>
                <a:spcPct val="125000"/>
              </a:lnSpc>
              <a:defRPr/>
            </a:pPr>
            <a:r>
              <a:rPr lang="zh-CN" altLang="en-US" b="1" dirty="0">
                <a:latin typeface="+mn-ea"/>
              </a:rPr>
              <a:t>优先队列也是一种队列，只不过不同的是，优先队列的出队顺序是按照优先级来的；在有些情况下，可能需要找到元素集合中的最小或者最大元素，可以利用优先队列来完成操作</a:t>
            </a:r>
            <a:r>
              <a:rPr lang="en-US" altLang="zh-CN" b="1" dirty="0">
                <a:latin typeface="+mn-ea"/>
              </a:rPr>
              <a:t>.</a:t>
            </a:r>
            <a:endParaRPr lang="en-US" altLang="zh-CN" b="1" dirty="0">
              <a:latin typeface="+mn-ea"/>
            </a:endParaRPr>
          </a:p>
          <a:p>
            <a:pPr algn="l">
              <a:lnSpc>
                <a:spcPct val="125000"/>
              </a:lnSpc>
              <a:defRPr/>
            </a:pPr>
            <a:endParaRPr lang="en-US" altLang="zh-CN" b="1" dirty="0">
              <a:latin typeface="+mn-ea"/>
            </a:endParaRPr>
          </a:p>
          <a:p>
            <a:pPr algn="l">
              <a:lnSpc>
                <a:spcPct val="125000"/>
              </a:lnSpc>
              <a:defRPr/>
            </a:pPr>
            <a:r>
              <a:rPr lang="zh-CN" altLang="en-US" b="1" dirty="0">
                <a:latin typeface="+mn-ea"/>
              </a:rPr>
              <a:t>优先队列和队列的</a:t>
            </a:r>
            <a:r>
              <a:rPr lang="en-US" altLang="zh-CN" b="1" dirty="0">
                <a:latin typeface="+mn-ea"/>
              </a:rPr>
              <a:t>区别在于，对于优先队列，元素进入队列的顺序可能与其被操作的顺序不同，作业调度是优先队列的一个应用实例，它根据优先级的高低而不是先到先服务的方式来进行调度</a:t>
            </a:r>
            <a:r>
              <a:rPr lang="zh-CN" altLang="en-US" b="1" dirty="0">
                <a:latin typeface="+mn-ea"/>
              </a:rPr>
              <a:t>。</a:t>
            </a:r>
            <a:endParaRPr lang="zh-CN" altLang="en-US" b="1" dirty="0">
              <a:latin typeface="+mn-ea"/>
            </a:endParaRPr>
          </a:p>
        </p:txBody>
      </p:sp>
      <p:cxnSp>
        <p:nvCxnSpPr>
          <p:cNvPr id="105" name="直接连接符 104"/>
          <p:cNvCxnSpPr/>
          <p:nvPr/>
        </p:nvCxnSpPr>
        <p:spPr>
          <a:xfrm flipV="1">
            <a:off x="11346815" y="588772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658130" y="62003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650512" y="62003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sz="2400" b="1" spc="100" noProof="0" dirty="0">
                <a:ln>
                  <a:noFill/>
                </a:ln>
                <a:effectLst/>
                <a:uLnTx/>
                <a:uFillTx/>
                <a:latin typeface="+mj-ea"/>
                <a:ea typeface="+mj-ea"/>
                <a:sym typeface="+mn-ea"/>
              </a:rPr>
              <a:t>堆（</a:t>
            </a:r>
            <a:r>
              <a:rPr lang="en-US" altLang="zh-CN" sz="2400" b="1" spc="100" noProof="0" dirty="0">
                <a:ln>
                  <a:noFill/>
                </a:ln>
                <a:effectLst/>
                <a:uLnTx/>
                <a:uFillTx/>
                <a:latin typeface="+mj-ea"/>
                <a:ea typeface="+mj-ea"/>
                <a:sym typeface="+mn-ea"/>
              </a:rPr>
              <a:t>Heap</a:t>
            </a:r>
            <a:r>
              <a:rPr lang="zh-CN" altLang="en-US" sz="2400" b="1" spc="100" noProof="0" dirty="0">
                <a:ln>
                  <a:noFill/>
                </a:ln>
                <a:effectLst/>
                <a:uLnTx/>
                <a:uFillTx/>
                <a:latin typeface="+mj-ea"/>
                <a:ea typeface="+mj-ea"/>
                <a:sym typeface="+mn-ea"/>
              </a:rPr>
              <a:t>）</a:t>
            </a:r>
            <a:endParaRPr kumimoji="0" lang="zh-CN" altLang="en-US" sz="24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258445" y="1331595"/>
            <a:ext cx="11551285" cy="266509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729615" y="1331595"/>
            <a:ext cx="10476865" cy="2642235"/>
          </a:xfrm>
          <a:prstGeom prst="rect">
            <a:avLst/>
          </a:prstGeom>
        </p:spPr>
        <p:txBody>
          <a:bodyPr wrap="square">
            <a:noAutofit/>
          </a:bodyPr>
          <a:lstStyle/>
          <a:p>
            <a:pPr algn="l">
              <a:lnSpc>
                <a:spcPct val="125000"/>
              </a:lnSpc>
              <a:defRPr/>
            </a:pPr>
            <a:r>
              <a:rPr lang="zh-CN" altLang="en-US" sz="2000" b="1" dirty="0">
                <a:latin typeface="+mn-ea"/>
              </a:rPr>
              <a:t>堆的概念：</a:t>
            </a:r>
            <a:endParaRPr lang="zh-CN" altLang="en-US" sz="2000" b="1" dirty="0">
              <a:latin typeface="+mn-ea"/>
            </a:endParaRPr>
          </a:p>
          <a:p>
            <a:pPr algn="l">
              <a:lnSpc>
                <a:spcPct val="125000"/>
              </a:lnSpc>
              <a:defRPr/>
            </a:pPr>
            <a:r>
              <a:rPr lang="zh-CN" altLang="en-US" sz="1600" b="1" dirty="0">
                <a:latin typeface="+mn-ea"/>
              </a:rPr>
              <a:t>数据结构二叉堆能够很好地实现优先队列的基本操作。在二叉堆的数组中，每个元素都要保证</a:t>
            </a:r>
            <a:endParaRPr lang="zh-CN" altLang="en-US" sz="1600" b="1" dirty="0">
              <a:latin typeface="+mn-ea"/>
            </a:endParaRPr>
          </a:p>
          <a:p>
            <a:pPr algn="l">
              <a:lnSpc>
                <a:spcPct val="125000"/>
              </a:lnSpc>
              <a:defRPr/>
            </a:pPr>
            <a:r>
              <a:rPr lang="zh-CN" altLang="en-US" sz="1600" b="1" dirty="0">
                <a:latin typeface="+mn-ea"/>
              </a:rPr>
              <a:t>大于等于另两个特定位置的元素。相应地，这些位置的元素又至少要大于等于数组中的另两个元素，</a:t>
            </a:r>
            <a:endParaRPr lang="zh-CN" altLang="en-US" sz="1600" b="1" dirty="0">
              <a:latin typeface="+mn-ea"/>
            </a:endParaRPr>
          </a:p>
          <a:p>
            <a:pPr algn="l">
              <a:lnSpc>
                <a:spcPct val="125000"/>
              </a:lnSpc>
              <a:defRPr/>
            </a:pPr>
            <a:r>
              <a:rPr lang="zh-CN" altLang="en-US" sz="1600" b="1" dirty="0">
                <a:latin typeface="+mn-ea"/>
              </a:rPr>
              <a:t>以此类推。如果我们将所有元素画成一棵二叉树，将每个较大元素和两个较小的元素用边连接就可</a:t>
            </a:r>
            <a:endParaRPr lang="zh-CN" altLang="en-US" sz="1600" b="1" dirty="0">
              <a:latin typeface="+mn-ea"/>
            </a:endParaRPr>
          </a:p>
          <a:p>
            <a:pPr algn="l">
              <a:lnSpc>
                <a:spcPct val="125000"/>
              </a:lnSpc>
              <a:defRPr/>
            </a:pPr>
            <a:r>
              <a:rPr lang="zh-CN" altLang="en-US" sz="1600" b="1" dirty="0">
                <a:latin typeface="+mn-ea"/>
              </a:rPr>
              <a:t>以很容易看出这种结构。</a:t>
            </a:r>
            <a:endParaRPr lang="zh-CN" altLang="en-US" sz="1600" b="1" dirty="0">
              <a:latin typeface="+mn-ea"/>
            </a:endParaRPr>
          </a:p>
          <a:p>
            <a:pPr algn="l">
              <a:lnSpc>
                <a:spcPct val="125000"/>
              </a:lnSpc>
              <a:defRPr/>
            </a:pPr>
            <a:r>
              <a:rPr lang="zh-CN" altLang="en-US" sz="1400" b="1" dirty="0">
                <a:solidFill>
                  <a:srgbClr val="00B050"/>
                </a:solidFill>
                <a:latin typeface="+mn-ea"/>
              </a:rPr>
              <a:t>定义。当一棵二叉树的每个结点都大于等于它的两个子结点时，它被称为堆有序。</a:t>
            </a:r>
            <a:endParaRPr lang="zh-CN" altLang="en-US" sz="1400" b="1" dirty="0">
              <a:solidFill>
                <a:srgbClr val="00B050"/>
              </a:solidFill>
              <a:latin typeface="+mn-ea"/>
            </a:endParaRPr>
          </a:p>
          <a:p>
            <a:pPr algn="l">
              <a:lnSpc>
                <a:spcPct val="125000"/>
              </a:lnSpc>
              <a:defRPr/>
            </a:pPr>
            <a:r>
              <a:rPr lang="zh-CN" altLang="en-US" sz="1600" b="1" dirty="0">
                <a:latin typeface="+mn-ea"/>
                <a:sym typeface="+mn-ea"/>
              </a:rPr>
              <a:t>相应地，在堆有序的二叉树中，每个结点都小于等于它的父结点（如果有的话）。从任意结点向上，我们都能得到一列非递减的元素；从任意结点向下，我们都能得到一列非递增的元素。</a:t>
            </a:r>
            <a:endParaRPr lang="zh-CN" altLang="en-US" sz="1600" b="1" dirty="0">
              <a:solidFill>
                <a:srgbClr val="00B050"/>
              </a:solidFill>
              <a:latin typeface="+mn-ea"/>
              <a:sym typeface="+mn-ea"/>
            </a:endParaRPr>
          </a:p>
        </p:txBody>
      </p:sp>
      <p:cxnSp>
        <p:nvCxnSpPr>
          <p:cNvPr id="105" name="直接连接符 104"/>
          <p:cNvCxnSpPr/>
          <p:nvPr/>
        </p:nvCxnSpPr>
        <p:spPr>
          <a:xfrm flipV="1">
            <a:off x="11424920" y="376809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736235" y="408074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728617" y="408074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custDataLst>
              <p:tags r:id="rId1"/>
            </p:custDataLst>
          </p:nvPr>
        </p:nvPicPr>
        <p:blipFill>
          <a:blip r:embed="rId2"/>
          <a:stretch>
            <a:fillRect/>
          </a:stretch>
        </p:blipFill>
        <p:spPr>
          <a:xfrm>
            <a:off x="6301740" y="4103370"/>
            <a:ext cx="3558540" cy="1897380"/>
          </a:xfrm>
          <a:prstGeom prst="rect">
            <a:avLst/>
          </a:prstGeom>
        </p:spPr>
      </p:pic>
      <p:sp>
        <p:nvSpPr>
          <p:cNvPr id="3" name="文本框 2"/>
          <p:cNvSpPr txBox="1"/>
          <p:nvPr/>
        </p:nvSpPr>
        <p:spPr>
          <a:xfrm>
            <a:off x="1670685" y="5009515"/>
            <a:ext cx="4631055" cy="460375"/>
          </a:xfrm>
          <a:prstGeom prst="rect">
            <a:avLst/>
          </a:prstGeom>
          <a:noFill/>
        </p:spPr>
        <p:txBody>
          <a:bodyPr wrap="square" rtlCol="0">
            <a:spAutoFit/>
          </a:bodyPr>
          <a:p>
            <a:r>
              <a:rPr lang="zh-CN" altLang="en-US" sz="2400" b="1"/>
              <a:t>一棵堆有序的完全二叉树</a:t>
            </a:r>
            <a:r>
              <a:rPr lang="en-US" altLang="zh-CN" sz="2400" b="1"/>
              <a:t>——&gt;</a:t>
            </a:r>
            <a:endParaRPr lang="en-US" altLang="zh-CN" sz="24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sz="2400" b="1" spc="100" noProof="0" dirty="0">
                <a:ln>
                  <a:noFill/>
                </a:ln>
                <a:effectLst/>
                <a:uLnTx/>
                <a:uFillTx/>
                <a:latin typeface="+mj-ea"/>
                <a:ea typeface="+mj-ea"/>
                <a:sym typeface="+mn-ea"/>
              </a:rPr>
              <a:t>堆（</a:t>
            </a:r>
            <a:r>
              <a:rPr lang="en-US" altLang="zh-CN" sz="2400" b="1" spc="100" noProof="0" dirty="0">
                <a:ln>
                  <a:noFill/>
                </a:ln>
                <a:effectLst/>
                <a:uLnTx/>
                <a:uFillTx/>
                <a:latin typeface="+mj-ea"/>
                <a:ea typeface="+mj-ea"/>
                <a:sym typeface="+mn-ea"/>
              </a:rPr>
              <a:t>Heap</a:t>
            </a:r>
            <a:r>
              <a:rPr lang="zh-CN" altLang="en-US" sz="2400" b="1" spc="100" noProof="0" dirty="0">
                <a:ln>
                  <a:noFill/>
                </a:ln>
                <a:effectLst/>
                <a:uLnTx/>
                <a:uFillTx/>
                <a:latin typeface="+mj-ea"/>
                <a:ea typeface="+mj-ea"/>
                <a:sym typeface="+mn-ea"/>
              </a:rPr>
              <a:t>）</a:t>
            </a:r>
            <a:endParaRPr kumimoji="0" lang="zh-CN" altLang="en-US" sz="24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258445" y="1331595"/>
            <a:ext cx="11551285" cy="266509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729615" y="1331595"/>
            <a:ext cx="10476865" cy="2642235"/>
          </a:xfrm>
          <a:prstGeom prst="rect">
            <a:avLst/>
          </a:prstGeom>
        </p:spPr>
        <p:txBody>
          <a:bodyPr wrap="square">
            <a:noAutofit/>
          </a:bodyPr>
          <a:lstStyle/>
          <a:p>
            <a:pPr algn="l">
              <a:lnSpc>
                <a:spcPct val="125000"/>
              </a:lnSpc>
              <a:defRPr/>
            </a:pPr>
            <a:r>
              <a:rPr lang="zh-CN" altLang="en-US" sz="2000" b="1" dirty="0">
                <a:latin typeface="+mn-ea"/>
              </a:rPr>
              <a:t>（</a:t>
            </a:r>
            <a:r>
              <a:rPr lang="zh-CN" altLang="en-US" b="1" dirty="0">
                <a:latin typeface="+mn-ea"/>
              </a:rPr>
              <a:t>简单起见，在下文中我们将二叉堆简称为堆）</a:t>
            </a:r>
            <a:endParaRPr lang="zh-CN" altLang="en-US" b="1" dirty="0">
              <a:latin typeface="+mn-ea"/>
            </a:endParaRPr>
          </a:p>
          <a:p>
            <a:pPr algn="l">
              <a:lnSpc>
                <a:spcPct val="125000"/>
              </a:lnSpc>
              <a:defRPr/>
            </a:pPr>
            <a:r>
              <a:rPr lang="zh-CN" altLang="en-US" b="1" dirty="0">
                <a:latin typeface="+mn-ea"/>
              </a:rPr>
              <a:t>在一个堆中，位置 k 的结点的父结点的位置为</a:t>
            </a:r>
            <a:r>
              <a:rPr lang="en-US" altLang="zh-CN" b="1" dirty="0">
                <a:latin typeface="+mn-ea"/>
              </a:rPr>
              <a:t> </a:t>
            </a:r>
            <a:r>
              <a:rPr lang="zh-CN" altLang="en-US" b="1" dirty="0">
                <a:latin typeface="+mn-ea"/>
              </a:rPr>
              <a:t>k/2</a:t>
            </a:r>
            <a:r>
              <a:rPr lang="en-US" altLang="zh-CN" b="1" dirty="0">
                <a:latin typeface="+mn-ea"/>
              </a:rPr>
              <a:t> </a:t>
            </a:r>
            <a:r>
              <a:rPr lang="zh-CN" altLang="en-US" b="1" dirty="0">
                <a:latin typeface="+mn-ea"/>
              </a:rPr>
              <a:t>，而它的两个子结点的位置则分别为 2k 和 2k+1。这样在不使用指针的情况下我们也可以通过计算数组的索引在树中上下移动：从 a[k] 向上一层</a:t>
            </a:r>
            <a:endParaRPr lang="zh-CN" altLang="en-US" b="1" dirty="0">
              <a:latin typeface="+mn-ea"/>
            </a:endParaRPr>
          </a:p>
          <a:p>
            <a:pPr algn="l">
              <a:lnSpc>
                <a:spcPct val="125000"/>
              </a:lnSpc>
              <a:defRPr/>
            </a:pPr>
            <a:r>
              <a:rPr lang="zh-CN" altLang="en-US" b="1" dirty="0">
                <a:latin typeface="+mn-ea"/>
              </a:rPr>
              <a:t>就令 k 等于 k/2，向下一层则令 k 等于 2k 或 2k+1。</a:t>
            </a:r>
            <a:endParaRPr lang="zh-CN" altLang="en-US" b="1" dirty="0">
              <a:latin typeface="+mn-ea"/>
            </a:endParaRPr>
          </a:p>
          <a:p>
            <a:pPr algn="l">
              <a:lnSpc>
                <a:spcPct val="125000"/>
              </a:lnSpc>
              <a:defRPr/>
            </a:pPr>
            <a:r>
              <a:rPr lang="zh-CN" altLang="en-US" b="1" dirty="0">
                <a:latin typeface="+mn-ea"/>
              </a:rPr>
              <a:t>用数组（堆）实现的完全二叉树的结构是很严格的，但它的灵活性已经足以让我们高效地实现优</a:t>
            </a:r>
            <a:endParaRPr lang="zh-CN" altLang="en-US" b="1" dirty="0">
              <a:latin typeface="+mn-ea"/>
            </a:endParaRPr>
          </a:p>
          <a:p>
            <a:pPr algn="l">
              <a:lnSpc>
                <a:spcPct val="125000"/>
              </a:lnSpc>
              <a:defRPr/>
            </a:pPr>
            <a:r>
              <a:rPr lang="zh-CN" altLang="en-US" b="1" dirty="0">
                <a:latin typeface="+mn-ea"/>
              </a:rPr>
              <a:t>先队列。</a:t>
            </a:r>
            <a:endParaRPr lang="zh-CN" altLang="en-US" b="1" dirty="0">
              <a:latin typeface="+mn-ea"/>
            </a:endParaRPr>
          </a:p>
        </p:txBody>
      </p:sp>
      <p:cxnSp>
        <p:nvCxnSpPr>
          <p:cNvPr id="105" name="直接连接符 104"/>
          <p:cNvCxnSpPr/>
          <p:nvPr/>
        </p:nvCxnSpPr>
        <p:spPr>
          <a:xfrm flipV="1">
            <a:off x="11424920" y="376809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736235" y="408074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728617" y="408074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custDataLst>
              <p:tags r:id="rId1"/>
            </p:custDataLst>
          </p:nvPr>
        </p:nvPicPr>
        <p:blipFill>
          <a:blip r:embed="rId2"/>
          <a:stretch>
            <a:fillRect/>
          </a:stretch>
        </p:blipFill>
        <p:spPr>
          <a:xfrm>
            <a:off x="6301740" y="4103370"/>
            <a:ext cx="3558540" cy="1897380"/>
          </a:xfrm>
          <a:prstGeom prst="rect">
            <a:avLst/>
          </a:prstGeom>
        </p:spPr>
      </p:pic>
      <p:sp>
        <p:nvSpPr>
          <p:cNvPr id="3" name="文本框 2"/>
          <p:cNvSpPr txBox="1"/>
          <p:nvPr/>
        </p:nvSpPr>
        <p:spPr>
          <a:xfrm>
            <a:off x="1670685" y="5009515"/>
            <a:ext cx="4631055" cy="460375"/>
          </a:xfrm>
          <a:prstGeom prst="rect">
            <a:avLst/>
          </a:prstGeom>
          <a:noFill/>
        </p:spPr>
        <p:txBody>
          <a:bodyPr wrap="square" rtlCol="0">
            <a:spAutoFit/>
          </a:bodyPr>
          <a:p>
            <a:r>
              <a:rPr lang="zh-CN" altLang="en-US" sz="2400" b="1"/>
              <a:t>一棵堆有序的完全二叉树</a:t>
            </a:r>
            <a:r>
              <a:rPr lang="en-US" altLang="zh-CN" sz="2400" b="1"/>
              <a:t>——&gt;</a:t>
            </a:r>
            <a:endParaRPr lang="en-US" altLang="zh-CN" sz="24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sz="2400" b="1" spc="100" noProof="0" dirty="0">
                <a:ln>
                  <a:noFill/>
                </a:ln>
                <a:effectLst/>
                <a:uLnTx/>
                <a:uFillTx/>
                <a:latin typeface="+mj-ea"/>
                <a:ea typeface="+mj-ea"/>
                <a:sym typeface="+mn-ea"/>
              </a:rPr>
              <a:t>堆（</a:t>
            </a:r>
            <a:r>
              <a:rPr lang="en-US" altLang="zh-CN" sz="2400" b="1" spc="100" noProof="0" dirty="0">
                <a:ln>
                  <a:noFill/>
                </a:ln>
                <a:effectLst/>
                <a:uLnTx/>
                <a:uFillTx/>
                <a:latin typeface="+mj-ea"/>
                <a:ea typeface="+mj-ea"/>
                <a:sym typeface="+mn-ea"/>
              </a:rPr>
              <a:t>Heap</a:t>
            </a:r>
            <a:r>
              <a:rPr lang="zh-CN" altLang="en-US" sz="2400" b="1" spc="100" noProof="0" dirty="0">
                <a:ln>
                  <a:noFill/>
                </a:ln>
                <a:effectLst/>
                <a:uLnTx/>
                <a:uFillTx/>
                <a:latin typeface="+mj-ea"/>
                <a:ea typeface="+mj-ea"/>
                <a:sym typeface="+mn-ea"/>
              </a:rPr>
              <a:t>）</a:t>
            </a:r>
            <a:endParaRPr kumimoji="0" lang="zh-CN" altLang="en-US" sz="24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矩形 8"/>
          <p:cNvSpPr/>
          <p:nvPr/>
        </p:nvSpPr>
        <p:spPr>
          <a:xfrm>
            <a:off x="729615" y="1331595"/>
            <a:ext cx="10476865" cy="2642235"/>
          </a:xfrm>
          <a:prstGeom prst="rect">
            <a:avLst/>
          </a:prstGeom>
        </p:spPr>
        <p:txBody>
          <a:bodyPr wrap="square">
            <a:noAutofit/>
          </a:bodyPr>
          <a:lstStyle/>
          <a:p>
            <a:pPr algn="l">
              <a:lnSpc>
                <a:spcPct val="125000"/>
              </a:lnSpc>
              <a:defRPr/>
            </a:pPr>
            <a:endParaRPr lang="zh-CN" altLang="en-US" b="1" dirty="0">
              <a:latin typeface="+mn-ea"/>
            </a:endParaRPr>
          </a:p>
        </p:txBody>
      </p:sp>
      <p:pic>
        <p:nvPicPr>
          <p:cNvPr id="4" name="图片 3"/>
          <p:cNvPicPr>
            <a:picLocks noChangeAspect="1"/>
          </p:cNvPicPr>
          <p:nvPr>
            <p:custDataLst>
              <p:tags r:id="rId1"/>
            </p:custDataLst>
          </p:nvPr>
        </p:nvPicPr>
        <p:blipFill>
          <a:blip r:embed="rId2"/>
          <a:stretch>
            <a:fillRect/>
          </a:stretch>
        </p:blipFill>
        <p:spPr>
          <a:xfrm>
            <a:off x="6139815" y="843915"/>
            <a:ext cx="4785360" cy="4244340"/>
          </a:xfrm>
          <a:prstGeom prst="rect">
            <a:avLst/>
          </a:prstGeom>
        </p:spPr>
      </p:pic>
      <p:sp>
        <p:nvSpPr>
          <p:cNvPr id="6" name="文本框 5"/>
          <p:cNvSpPr txBox="1"/>
          <p:nvPr/>
        </p:nvSpPr>
        <p:spPr>
          <a:xfrm>
            <a:off x="2075815" y="2329815"/>
            <a:ext cx="4064000" cy="645160"/>
          </a:xfrm>
          <a:prstGeom prst="rect">
            <a:avLst/>
          </a:prstGeom>
          <a:noFill/>
        </p:spPr>
        <p:txBody>
          <a:bodyPr wrap="square" rtlCol="0">
            <a:spAutoFit/>
          </a:bodyPr>
          <a:p>
            <a:r>
              <a:rPr lang="zh-CN" altLang="en-US" sz="3600" b="1"/>
              <a:t>堆的表示</a:t>
            </a:r>
            <a:r>
              <a:rPr lang="en-US" altLang="zh-CN" sz="3600" b="1"/>
              <a:t>——&gt;</a:t>
            </a:r>
            <a:endParaRPr lang="en-US" altLang="zh-CN" sz="3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800187" y="309469"/>
            <a:ext cx="3883336" cy="215265"/>
            <a:chOff x="434427" y="301849"/>
            <a:chExt cx="3883336" cy="215265"/>
          </a:xfrm>
        </p:grpSpPr>
        <p:sp>
          <p:nvSpPr>
            <p:cNvPr id="57" name="TextBox 29"/>
            <p:cNvSpPr txBox="1"/>
            <p:nvPr/>
          </p:nvSpPr>
          <p:spPr>
            <a:xfrm>
              <a:off x="434427" y="301849"/>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由来</a:t>
              </a:r>
              <a:endParaRPr lang="zh-CN" altLang="en-US" sz="1400" b="1" dirty="0">
                <a:solidFill>
                  <a:schemeClr val="accent1"/>
                </a:solidFill>
                <a:latin typeface="+mj-ea"/>
                <a:ea typeface="+mj-ea"/>
              </a:endParaRPr>
            </a:p>
          </p:txBody>
        </p:sp>
        <p:sp>
          <p:nvSpPr>
            <p:cNvPr id="63" name="TextBox 34"/>
            <p:cNvSpPr txBox="1"/>
            <p:nvPr/>
          </p:nvSpPr>
          <p:spPr>
            <a:xfrm>
              <a:off x="4190763" y="301849"/>
              <a:ext cx="127000" cy="215265"/>
            </a:xfrm>
            <a:prstGeom prst="rect">
              <a:avLst/>
            </a:prstGeom>
            <a:noFill/>
          </p:spPr>
          <p:txBody>
            <a:bodyPr wrap="none" lIns="0" tIns="0" rIns="0" bIns="0" rtlCol="0">
              <a:spAutoFit/>
            </a:bodyPr>
            <a:lstStyle/>
            <a:p>
              <a:pPr algn="ctr"/>
              <a:endParaRPr lang="zh-CN" altLang="en-US" sz="1400" dirty="0">
                <a:solidFill>
                  <a:schemeClr val="tx1">
                    <a:alpha val="63000"/>
                  </a:schemeClr>
                </a:solidFill>
                <a:latin typeface="+mn-ea"/>
              </a:endParaRPr>
            </a:p>
          </p:txBody>
        </p:sp>
        <p:sp>
          <p:nvSpPr>
            <p:cNvPr id="64" name="TextBox 36"/>
            <p:cNvSpPr txBox="1"/>
            <p:nvPr/>
          </p:nvSpPr>
          <p:spPr>
            <a:xfrm>
              <a:off x="2369745" y="301849"/>
              <a:ext cx="127000" cy="215265"/>
            </a:xfrm>
            <a:prstGeom prst="rect">
              <a:avLst/>
            </a:prstGeom>
            <a:noFill/>
          </p:spPr>
          <p:txBody>
            <a:bodyPr wrap="none" lIns="0" tIns="0" rIns="0" bIns="0" rtlCol="0">
              <a:spAutoFit/>
            </a:bodyPr>
            <a:lstStyle/>
            <a:p>
              <a:pPr algn="ctr"/>
              <a:endParaRPr lang="zh-CN" altLang="en-US" sz="1400" dirty="0">
                <a:solidFill>
                  <a:schemeClr val="tx1">
                    <a:alpha val="63000"/>
                  </a:schemeClr>
                </a:solidFill>
                <a:latin typeface="+mn-ea"/>
              </a:endParaRPr>
            </a:p>
          </p:txBody>
        </p:sp>
      </p:grpSp>
      <p:sp>
        <p:nvSpPr>
          <p:cNvPr id="70" name="任意多边形: 形状 69"/>
          <p:cNvSpPr/>
          <p:nvPr/>
        </p:nvSpPr>
        <p:spPr>
          <a:xfrm>
            <a:off x="461538"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1" name="矩形 70"/>
          <p:cNvSpPr/>
          <p:nvPr/>
        </p:nvSpPr>
        <p:spPr>
          <a:xfrm>
            <a:off x="531160" y="754143"/>
            <a:ext cx="9755760" cy="42989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100" normalizeH="0" baseline="0" noProof="0" dirty="0">
                <a:ln>
                  <a:noFill/>
                </a:ln>
                <a:effectLst/>
                <a:uLnTx/>
                <a:uFillTx/>
                <a:latin typeface="+mj-ea"/>
                <a:ea typeface="+mj-ea"/>
                <a:cs typeface="+mn-cs"/>
              </a:rPr>
              <a:t>为什么要学习数据结构与算法？</a:t>
            </a:r>
            <a:endParaRPr kumimoji="0" lang="zh-CN" altLang="en-US" sz="2200" b="1" i="0" u="none" strike="noStrike" kern="1200" cap="none" spc="100" normalizeH="0" baseline="0" noProof="0" dirty="0">
              <a:ln>
                <a:noFill/>
              </a:ln>
              <a:effectLst/>
              <a:uLnTx/>
              <a:uFillTx/>
              <a:latin typeface="+mj-ea"/>
              <a:ea typeface="+mj-ea"/>
              <a:cs typeface="+mn-cs"/>
            </a:endParaRPr>
          </a:p>
        </p:txBody>
      </p:sp>
      <p:grpSp>
        <p:nvGrpSpPr>
          <p:cNvPr id="72" name="组合 71"/>
          <p:cNvGrpSpPr/>
          <p:nvPr/>
        </p:nvGrpSpPr>
        <p:grpSpPr>
          <a:xfrm rot="10800000">
            <a:off x="320000" y="856059"/>
            <a:ext cx="224869" cy="238023"/>
            <a:chOff x="2899687" y="872728"/>
            <a:chExt cx="224869" cy="238023"/>
          </a:xfrm>
        </p:grpSpPr>
        <p:sp>
          <p:nvSpPr>
            <p:cNvPr id="73" name="椭圆 72"/>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p:cNvSpPr>
            <a:spLocks noChangeArrowheads="1"/>
          </p:cNvSpPr>
          <p:nvPr/>
        </p:nvSpPr>
        <p:spPr bwMode="auto">
          <a:xfrm>
            <a:off x="4554123" y="3180032"/>
            <a:ext cx="3113503" cy="156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27000">
              <a:lnSpc>
                <a:spcPct val="130000"/>
              </a:lnSpc>
              <a:spcAft>
                <a:spcPts val="600"/>
              </a:spcAft>
              <a:buClr>
                <a:srgbClr val="12AAE2"/>
              </a:buClr>
              <a:defRPr/>
            </a:pPr>
            <a:r>
              <a:rPr kumimoji="0" lang="zh-CN" altLang="en-US" sz="1500" b="0" i="0" u="none" strike="noStrike" kern="1200" cap="none" spc="0" normalizeH="0" baseline="0" noProof="0" dirty="0">
                <a:ln>
                  <a:noFill/>
                </a:ln>
                <a:solidFill>
                  <a:schemeClr val="bg1"/>
                </a:solidFill>
                <a:effectLst/>
                <a:uLnTx/>
                <a:uFillTx/>
                <a:latin typeface="+mn-ea"/>
                <a:cs typeface="+mn-cs"/>
              </a:rPr>
              <a:t>输入与标题相关的描述，字体建议为微软雅黑或微软雅黑</a:t>
            </a:r>
            <a:r>
              <a:rPr kumimoji="0" lang="en-US" altLang="zh-CN" sz="1500" b="0" i="0" u="none" strike="noStrike" kern="1200" cap="none" spc="0" normalizeH="0" baseline="0" noProof="0" dirty="0">
                <a:ln>
                  <a:noFill/>
                </a:ln>
                <a:solidFill>
                  <a:schemeClr val="bg1"/>
                </a:solidFill>
                <a:effectLst/>
                <a:uLnTx/>
                <a:uFillTx/>
                <a:latin typeface="+mn-ea"/>
                <a:cs typeface="+mn-cs"/>
              </a:rPr>
              <a:t>Light</a:t>
            </a:r>
            <a:r>
              <a:rPr kumimoji="0" lang="zh-CN" altLang="en-US" sz="1500" b="0" i="0" u="none" strike="noStrike" kern="1200" cap="none" spc="0" normalizeH="0" baseline="0" noProof="0" dirty="0">
                <a:ln>
                  <a:noFill/>
                </a:ln>
                <a:solidFill>
                  <a:schemeClr val="bg1"/>
                </a:solidFill>
                <a:effectLst/>
                <a:uLnTx/>
                <a:uFillTx/>
                <a:latin typeface="+mn-ea"/>
                <a:cs typeface="+mn-cs"/>
              </a:rPr>
              <a:t>，如使用特殊字体，建议将</a:t>
            </a:r>
            <a:r>
              <a:rPr kumimoji="0" lang="en-US" altLang="zh-CN" sz="1500" b="0" i="0" u="none" strike="noStrike" kern="1200" cap="none" spc="0" normalizeH="0" baseline="0" noProof="0" dirty="0">
                <a:ln>
                  <a:noFill/>
                </a:ln>
                <a:solidFill>
                  <a:schemeClr val="bg1"/>
                </a:solidFill>
                <a:effectLst/>
                <a:uLnTx/>
                <a:uFillTx/>
                <a:latin typeface="+mn-ea"/>
                <a:cs typeface="+mn-cs"/>
              </a:rPr>
              <a:t>PPT</a:t>
            </a:r>
            <a:r>
              <a:rPr kumimoji="0" lang="zh-CN" altLang="en-US" sz="1500" b="0" i="0" u="none" strike="noStrike" kern="1200" cap="none" spc="0" normalizeH="0" baseline="0" noProof="0" dirty="0">
                <a:ln>
                  <a:noFill/>
                </a:ln>
                <a:solidFill>
                  <a:schemeClr val="bg1"/>
                </a:solidFill>
                <a:effectLst/>
                <a:uLnTx/>
                <a:uFillTx/>
                <a:latin typeface="+mn-ea"/>
                <a:cs typeface="+mn-cs"/>
              </a:rPr>
              <a:t>另存备份一份，并将字体转为矢量。输入与标题相关的描述。</a:t>
            </a:r>
            <a:endParaRPr kumimoji="0" lang="en-US" altLang="zh-CN" sz="1500" b="0" i="0" u="none" strike="noStrike" kern="1200" cap="none" spc="0" normalizeH="0" baseline="0" noProof="0" dirty="0">
              <a:ln>
                <a:noFill/>
              </a:ln>
              <a:solidFill>
                <a:schemeClr val="bg1"/>
              </a:solidFill>
              <a:effectLst/>
              <a:uLnTx/>
              <a:uFillTx/>
              <a:latin typeface="+mn-ea"/>
              <a:cs typeface="+mn-cs"/>
            </a:endParaRPr>
          </a:p>
        </p:txBody>
      </p:sp>
      <p:sp>
        <p:nvSpPr>
          <p:cNvPr id="76" name="矩形 75"/>
          <p:cNvSpPr/>
          <p:nvPr/>
        </p:nvSpPr>
        <p:spPr>
          <a:xfrm>
            <a:off x="5046975" y="2507831"/>
            <a:ext cx="203132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chemeClr val="bg1"/>
                </a:solidFill>
                <a:latin typeface="+mj-ea"/>
                <a:ea typeface="+mj-ea"/>
              </a:rPr>
              <a:t>单击添加标题</a:t>
            </a:r>
            <a:endParaRPr kumimoji="0" lang="zh-CN" altLang="en-US" sz="2400" b="1" u="none" strike="noStrike" kern="1200" cap="none" spc="0" normalizeH="0" baseline="0" noProof="0" dirty="0">
              <a:ln>
                <a:noFill/>
              </a:ln>
              <a:solidFill>
                <a:schemeClr val="bg1"/>
              </a:solidFill>
              <a:uLnTx/>
              <a:uFillTx/>
              <a:latin typeface="+mj-ea"/>
              <a:ea typeface="+mj-ea"/>
              <a:cs typeface="+mn-cs"/>
            </a:endParaRPr>
          </a:p>
        </p:txBody>
      </p:sp>
      <p:pic>
        <p:nvPicPr>
          <p:cNvPr id="100" name="图片 99"/>
          <p:cNvPicPr/>
          <p:nvPr>
            <p:custDataLst>
              <p:tags r:id="rId1"/>
            </p:custDataLst>
          </p:nvPr>
        </p:nvPicPr>
        <p:blipFill>
          <a:blip r:embed="rId2"/>
          <a:stretch>
            <a:fillRect/>
          </a:stretch>
        </p:blipFill>
        <p:spPr>
          <a:xfrm>
            <a:off x="460375" y="1874520"/>
            <a:ext cx="4665980" cy="2720340"/>
          </a:xfrm>
          <a:prstGeom prst="rect">
            <a:avLst/>
          </a:prstGeom>
          <a:noFill/>
          <a:ln w="9525">
            <a:noFill/>
          </a:ln>
        </p:spPr>
      </p:pic>
      <p:pic>
        <p:nvPicPr>
          <p:cNvPr id="101" name="图片 100"/>
          <p:cNvPicPr/>
          <p:nvPr>
            <p:custDataLst>
              <p:tags r:id="rId3"/>
            </p:custDataLst>
          </p:nvPr>
        </p:nvPicPr>
        <p:blipFill>
          <a:blip r:embed="rId4"/>
          <a:stretch>
            <a:fillRect/>
          </a:stretch>
        </p:blipFill>
        <p:spPr>
          <a:xfrm>
            <a:off x="5614035" y="1329690"/>
            <a:ext cx="5715000" cy="3810000"/>
          </a:xfrm>
          <a:prstGeom prst="rect">
            <a:avLst/>
          </a:prstGeom>
          <a:noFill/>
          <a:ln w="9525">
            <a:noFill/>
          </a:ln>
        </p:spPr>
      </p:pic>
      <p:sp>
        <p:nvSpPr>
          <p:cNvPr id="2" name="文本框 1"/>
          <p:cNvSpPr txBox="1"/>
          <p:nvPr/>
        </p:nvSpPr>
        <p:spPr>
          <a:xfrm>
            <a:off x="1403350" y="5285105"/>
            <a:ext cx="6096000" cy="1198880"/>
          </a:xfrm>
          <a:prstGeom prst="rect">
            <a:avLst/>
          </a:prstGeom>
          <a:noFill/>
        </p:spPr>
        <p:txBody>
          <a:bodyPr wrap="square" rtlCol="0" anchor="t">
            <a:spAutoFit/>
          </a:bodyPr>
          <a:p>
            <a:r>
              <a:rPr lang="zh-CN" altLang="en-US"/>
              <a:t>随着应用程序变得越来越复杂和数据越来越丰富，几百万、几十亿甚至几百亿的数据就会出现，而对这么大对数据进行搜索、插入或者排序等的操作就越来越慢，数据结构就是用来解决这些问题的。</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sz="2400" b="1" spc="100" noProof="0" dirty="0">
                <a:ln>
                  <a:noFill/>
                </a:ln>
                <a:effectLst/>
                <a:uLnTx/>
                <a:uFillTx/>
                <a:latin typeface="+mj-ea"/>
                <a:ea typeface="+mj-ea"/>
                <a:sym typeface="+mn-ea"/>
              </a:rPr>
              <a:t>堆的算法</a:t>
            </a:r>
            <a:endParaRPr kumimoji="0" lang="en-US" sz="24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320040" y="1331595"/>
            <a:ext cx="11551285" cy="266509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729615" y="1331595"/>
            <a:ext cx="10476865" cy="2642235"/>
          </a:xfrm>
          <a:prstGeom prst="rect">
            <a:avLst/>
          </a:prstGeom>
        </p:spPr>
        <p:txBody>
          <a:bodyPr wrap="square">
            <a:noAutofit/>
          </a:bodyPr>
          <a:lstStyle/>
          <a:p>
            <a:pPr algn="l">
              <a:lnSpc>
                <a:spcPct val="125000"/>
              </a:lnSpc>
              <a:defRPr/>
            </a:pPr>
            <a:r>
              <a:rPr lang="zh-CN" altLang="en-US" b="1" dirty="0">
                <a:latin typeface="+mn-ea"/>
              </a:rPr>
              <a:t>我们用长度为 N+1 的数组 </a:t>
            </a:r>
            <a:r>
              <a:rPr lang="en-US" altLang="zh-CN" b="1" dirty="0">
                <a:latin typeface="+mn-ea"/>
              </a:rPr>
              <a:t>a</a:t>
            </a:r>
            <a:r>
              <a:rPr lang="zh-CN" altLang="en-US" b="1" dirty="0">
                <a:latin typeface="+mn-ea"/>
              </a:rPr>
              <a:t>[] 来表示一个大小为 N 的堆，我们不会使用 </a:t>
            </a:r>
            <a:r>
              <a:rPr lang="en-US" altLang="zh-CN" b="1" dirty="0">
                <a:latin typeface="+mn-ea"/>
              </a:rPr>
              <a:t>a</a:t>
            </a:r>
            <a:r>
              <a:rPr lang="zh-CN" altLang="en-US" b="1" dirty="0">
                <a:latin typeface="+mn-ea"/>
              </a:rPr>
              <a:t>[0]， 堆 元 素 放 在 </a:t>
            </a:r>
            <a:r>
              <a:rPr lang="en-US" altLang="zh-CN" b="1" dirty="0">
                <a:latin typeface="+mn-ea"/>
              </a:rPr>
              <a:t>a</a:t>
            </a:r>
            <a:r>
              <a:rPr lang="zh-CN" altLang="en-US" b="1" dirty="0">
                <a:latin typeface="+mn-ea"/>
              </a:rPr>
              <a:t>[1] 至</a:t>
            </a:r>
            <a:endParaRPr lang="zh-CN" altLang="en-US" b="1" dirty="0">
              <a:latin typeface="+mn-ea"/>
            </a:endParaRPr>
          </a:p>
          <a:p>
            <a:pPr algn="l">
              <a:lnSpc>
                <a:spcPct val="125000"/>
              </a:lnSpc>
              <a:defRPr/>
            </a:pPr>
            <a:r>
              <a:rPr lang="en-US" altLang="zh-CN" b="1" dirty="0">
                <a:latin typeface="+mn-ea"/>
              </a:rPr>
              <a:t>a</a:t>
            </a:r>
            <a:r>
              <a:rPr lang="zh-CN" altLang="en-US" b="1" dirty="0">
                <a:latin typeface="+mn-ea"/>
              </a:rPr>
              <a:t>[N] 中。在排序算法中，我们只通过辅助函数 less() 和 exch() 来访问元素，堆的操作会首先进行一些简单的改动，打破堆的状态，然后再遍历堆并按照要求将堆的状态恢复。我们称这个过程叫做堆的有序化（reheapifying）。</a:t>
            </a:r>
            <a:endParaRPr lang="zh-CN" altLang="en-US" b="1" dirty="0">
              <a:latin typeface="+mn-ea"/>
            </a:endParaRPr>
          </a:p>
          <a:p>
            <a:pPr algn="l">
              <a:lnSpc>
                <a:spcPct val="125000"/>
              </a:lnSpc>
              <a:defRPr/>
            </a:pPr>
            <a:endParaRPr lang="zh-CN" altLang="en-US" b="1" dirty="0">
              <a:latin typeface="+mn-ea"/>
            </a:endParaRPr>
          </a:p>
          <a:p>
            <a:pPr algn="l">
              <a:lnSpc>
                <a:spcPct val="125000"/>
              </a:lnSpc>
              <a:defRPr/>
            </a:pPr>
            <a:r>
              <a:rPr lang="zh-CN" altLang="en-US" b="1" dirty="0">
                <a:latin typeface="+mn-ea"/>
              </a:rPr>
              <a:t>堆实现的比较和交换方法如下方的代码所示</a:t>
            </a:r>
            <a:endParaRPr lang="zh-CN" altLang="en-US" b="1" dirty="0">
              <a:latin typeface="+mn-ea"/>
            </a:endParaRPr>
          </a:p>
        </p:txBody>
      </p:sp>
      <p:cxnSp>
        <p:nvCxnSpPr>
          <p:cNvPr id="105" name="直接连接符 104"/>
          <p:cNvCxnSpPr/>
          <p:nvPr/>
        </p:nvCxnSpPr>
        <p:spPr>
          <a:xfrm flipV="1">
            <a:off x="11424920" y="376809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736235" y="408074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728617" y="408074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670685" y="5009515"/>
            <a:ext cx="4631055" cy="460375"/>
          </a:xfrm>
          <a:prstGeom prst="rect">
            <a:avLst/>
          </a:prstGeom>
          <a:noFill/>
        </p:spPr>
        <p:txBody>
          <a:bodyPr wrap="square" rtlCol="0">
            <a:spAutoFit/>
          </a:bodyPr>
          <a:p>
            <a:r>
              <a:rPr lang="zh-CN" altLang="en-US" sz="2400" b="1"/>
              <a:t>堆实现的比较和交换方法</a:t>
            </a:r>
            <a:r>
              <a:rPr lang="en-US" altLang="zh-CN" sz="2400" b="1"/>
              <a:t>——&gt;</a:t>
            </a:r>
            <a:endParaRPr lang="en-US" altLang="zh-CN" sz="2400" b="1"/>
          </a:p>
        </p:txBody>
      </p:sp>
      <p:pic>
        <p:nvPicPr>
          <p:cNvPr id="4" name="图片 3"/>
          <p:cNvPicPr>
            <a:picLocks noChangeAspect="1"/>
          </p:cNvPicPr>
          <p:nvPr>
            <p:custDataLst>
              <p:tags r:id="rId1"/>
            </p:custDataLst>
          </p:nvPr>
        </p:nvPicPr>
        <p:blipFill>
          <a:blip r:embed="rId2"/>
          <a:stretch>
            <a:fillRect/>
          </a:stretch>
        </p:blipFill>
        <p:spPr>
          <a:xfrm>
            <a:off x="6055360" y="4598670"/>
            <a:ext cx="5108575" cy="12820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sz="2400" b="1" spc="100" noProof="0" dirty="0">
                <a:ln>
                  <a:noFill/>
                </a:ln>
                <a:effectLst/>
                <a:uLnTx/>
                <a:uFillTx/>
                <a:latin typeface="+mj-ea"/>
                <a:ea typeface="+mj-ea"/>
                <a:sym typeface="+mn-ea"/>
              </a:rPr>
              <a:t>由下至上的堆有序化（上浮）</a:t>
            </a:r>
            <a:endParaRPr sz="2400" b="1" spc="100" noProof="0" dirty="0">
              <a:ln>
                <a:noFill/>
              </a:ln>
              <a:effectLst/>
              <a:uLnTx/>
              <a:uFillTx/>
              <a:latin typeface="+mj-ea"/>
              <a:ea typeface="+mj-ea"/>
              <a:sym typeface="+mn-ea"/>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258445" y="1331595"/>
            <a:ext cx="11551285" cy="2901950"/>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729615" y="1331595"/>
            <a:ext cx="10476865" cy="2974975"/>
          </a:xfrm>
          <a:prstGeom prst="rect">
            <a:avLst/>
          </a:prstGeom>
        </p:spPr>
        <p:txBody>
          <a:bodyPr wrap="square">
            <a:noAutofit/>
          </a:bodyPr>
          <a:lstStyle/>
          <a:p>
            <a:pPr algn="l">
              <a:lnSpc>
                <a:spcPct val="125000"/>
              </a:lnSpc>
              <a:defRPr/>
            </a:pPr>
            <a:r>
              <a:rPr lang="zh-CN" altLang="en-US" b="1" dirty="0">
                <a:latin typeface="+mn-ea"/>
              </a:rPr>
              <a:t>如果堆的有序状态因为某个结点变得比它的父结点更大而被打破，那么我们就需要通过交换它和它的</a:t>
            </a:r>
            <a:endParaRPr lang="zh-CN" altLang="en-US" b="1" dirty="0">
              <a:latin typeface="+mn-ea"/>
            </a:endParaRPr>
          </a:p>
          <a:p>
            <a:pPr algn="l">
              <a:lnSpc>
                <a:spcPct val="125000"/>
              </a:lnSpc>
              <a:defRPr/>
            </a:pPr>
            <a:r>
              <a:rPr lang="zh-CN" altLang="en-US" b="1" dirty="0">
                <a:latin typeface="+mn-ea"/>
              </a:rPr>
              <a:t>父结点来修复堆。交换后，这个结点比它的两个子结点都大（一个是曾经的父结点，另一个比它更小，因为它是曾经父结点的子结点），但这个结点仍然可能比它现在的父结点更大。我们可以一遍遍地用同样的办法恢复秩序，将这个结点不断向上移动直到我们遇到了一个更大的父结点。只要记住位置 k 的结点的父结点的位置是 k/2，这个过程实现起来很简单。swim() 方法中的循环可以保证只有位置 k 上的结点大于它的父结点时堆的有序状态才会被打破。因此只要该结点不再大于它的父结点，堆的有序状态就恢复了。至于方法名，当一个结点太大的时候它需要浮（swim）到堆的更高层。由下至上的堆有序化的实现代码如右下方所示。</a:t>
            </a:r>
            <a:endParaRPr lang="zh-CN" altLang="en-US" b="1" dirty="0">
              <a:latin typeface="+mn-ea"/>
            </a:endParaRPr>
          </a:p>
        </p:txBody>
      </p:sp>
      <p:cxnSp>
        <p:nvCxnSpPr>
          <p:cNvPr id="105" name="直接连接符 104"/>
          <p:cNvCxnSpPr/>
          <p:nvPr/>
        </p:nvCxnSpPr>
        <p:spPr>
          <a:xfrm flipV="1">
            <a:off x="11432540" y="3834766"/>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743855" y="4147422"/>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736237" y="4147423"/>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955800" y="4971415"/>
            <a:ext cx="4522470" cy="368300"/>
          </a:xfrm>
          <a:prstGeom prst="rect">
            <a:avLst/>
          </a:prstGeom>
          <a:noFill/>
        </p:spPr>
        <p:txBody>
          <a:bodyPr wrap="square" rtlCol="0">
            <a:spAutoFit/>
          </a:bodyPr>
          <a:p>
            <a:r>
              <a:rPr lang="zh-CN" altLang="en-US" b="1"/>
              <a:t>由下至上的堆有序化（上浮）的实现</a:t>
            </a:r>
            <a:r>
              <a:rPr lang="en-US" altLang="zh-CN" b="1"/>
              <a:t>——&gt;</a:t>
            </a:r>
            <a:endParaRPr lang="en-US" altLang="zh-CN" b="1"/>
          </a:p>
        </p:txBody>
      </p:sp>
      <p:pic>
        <p:nvPicPr>
          <p:cNvPr id="4" name="图片 3"/>
          <p:cNvPicPr>
            <a:picLocks noChangeAspect="1"/>
          </p:cNvPicPr>
          <p:nvPr>
            <p:custDataLst>
              <p:tags r:id="rId1"/>
            </p:custDataLst>
          </p:nvPr>
        </p:nvPicPr>
        <p:blipFill>
          <a:blip r:embed="rId2"/>
          <a:stretch>
            <a:fillRect/>
          </a:stretch>
        </p:blipFill>
        <p:spPr>
          <a:xfrm>
            <a:off x="6762750" y="4311650"/>
            <a:ext cx="2918460" cy="198882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sz="2400" b="1" spc="100" noProof="0" dirty="0">
                <a:ln>
                  <a:noFill/>
                </a:ln>
                <a:effectLst/>
                <a:uLnTx/>
                <a:uFillTx/>
                <a:latin typeface="+mj-ea"/>
                <a:ea typeface="+mj-ea"/>
                <a:sym typeface="+mn-ea"/>
              </a:rPr>
              <a:t>由上至下的堆有序化（下沉）</a:t>
            </a:r>
            <a:endParaRPr sz="2400" b="1" spc="100" noProof="0" dirty="0">
              <a:ln>
                <a:noFill/>
              </a:ln>
              <a:effectLst/>
              <a:uLnTx/>
              <a:uFillTx/>
              <a:latin typeface="+mj-ea"/>
              <a:ea typeface="+mj-ea"/>
              <a:sym typeface="+mn-ea"/>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258445" y="1331595"/>
            <a:ext cx="11551285" cy="2272030"/>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729615" y="1331595"/>
            <a:ext cx="10476865" cy="2974975"/>
          </a:xfrm>
          <a:prstGeom prst="rect">
            <a:avLst/>
          </a:prstGeom>
        </p:spPr>
        <p:txBody>
          <a:bodyPr wrap="square">
            <a:noAutofit/>
          </a:bodyPr>
          <a:lstStyle/>
          <a:p>
            <a:pPr algn="l">
              <a:lnSpc>
                <a:spcPct val="125000"/>
              </a:lnSpc>
              <a:defRPr/>
            </a:pPr>
            <a:r>
              <a:rPr lang="zh-CN" altLang="en-US" b="1" dirty="0">
                <a:latin typeface="+mn-ea"/>
              </a:rPr>
              <a:t>如果堆的有序状态因为某个结点变得比它的两个子结点或是其中之一更小了而被打破了，那么我们可以通过将它和它的两个子结点中的较大者交换来恢复堆。交换可能会在子结点处继续打破堆的有序状态，因此我们需要不断地用相同的方式将其修复，将结点向下移动直到它的子结点都比它更小或是到达了堆的底部。由位置为 k 的结点的子结点位于 2k 和 2k+1 可以直接得到对应的代码。</a:t>
            </a:r>
            <a:endParaRPr lang="zh-CN" altLang="en-US" b="1" dirty="0">
              <a:latin typeface="+mn-ea"/>
            </a:endParaRPr>
          </a:p>
          <a:p>
            <a:pPr algn="l">
              <a:lnSpc>
                <a:spcPct val="125000"/>
              </a:lnSpc>
              <a:defRPr/>
            </a:pPr>
            <a:r>
              <a:rPr lang="zh-CN" altLang="en-US" b="1" dirty="0">
                <a:latin typeface="+mn-ea"/>
              </a:rPr>
              <a:t>至于方法名，由上至下的堆有序化的实现代码见下方的代码框。当一个结点太小的时候它需要沉（sink）到堆的更低层。</a:t>
            </a:r>
            <a:endParaRPr lang="zh-CN" altLang="en-US" b="1" dirty="0">
              <a:latin typeface="+mn-ea"/>
            </a:endParaRPr>
          </a:p>
        </p:txBody>
      </p:sp>
      <p:cxnSp>
        <p:nvCxnSpPr>
          <p:cNvPr id="105" name="直接连接符 104"/>
          <p:cNvCxnSpPr/>
          <p:nvPr/>
        </p:nvCxnSpPr>
        <p:spPr>
          <a:xfrm flipV="1">
            <a:off x="11440160" y="3291206"/>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751475" y="3603862"/>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743857" y="3603863"/>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955800" y="4971415"/>
            <a:ext cx="4522470" cy="368300"/>
          </a:xfrm>
          <a:prstGeom prst="rect">
            <a:avLst/>
          </a:prstGeom>
          <a:noFill/>
        </p:spPr>
        <p:txBody>
          <a:bodyPr wrap="square" rtlCol="0">
            <a:spAutoFit/>
          </a:bodyPr>
          <a:p>
            <a:r>
              <a:rPr lang="zh-CN" altLang="en-US" b="1"/>
              <a:t>由上至下的堆有序化（下沉）的实现</a:t>
            </a:r>
            <a:r>
              <a:rPr lang="en-US" altLang="zh-CN" b="1"/>
              <a:t>——&gt;</a:t>
            </a:r>
            <a:endParaRPr lang="en-US" altLang="zh-CN" b="1"/>
          </a:p>
        </p:txBody>
      </p:sp>
      <p:pic>
        <p:nvPicPr>
          <p:cNvPr id="2" name="图片 1"/>
          <p:cNvPicPr>
            <a:picLocks noChangeAspect="1"/>
          </p:cNvPicPr>
          <p:nvPr>
            <p:custDataLst>
              <p:tags r:id="rId1"/>
            </p:custDataLst>
          </p:nvPr>
        </p:nvPicPr>
        <p:blipFill>
          <a:blip r:embed="rId2"/>
          <a:stretch>
            <a:fillRect/>
          </a:stretch>
        </p:blipFill>
        <p:spPr>
          <a:xfrm>
            <a:off x="6788150" y="3841115"/>
            <a:ext cx="3280410" cy="270573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sz="2400" b="1" spc="100" noProof="0" dirty="0">
                <a:ln>
                  <a:noFill/>
                </a:ln>
                <a:effectLst/>
                <a:uLnTx/>
                <a:uFillTx/>
                <a:latin typeface="+mj-ea"/>
                <a:ea typeface="+mj-ea"/>
                <a:sym typeface="+mn-ea"/>
              </a:rPr>
              <a:t>堆有序化</a:t>
            </a:r>
            <a:r>
              <a:rPr lang="zh-CN" sz="2400" b="1" spc="100" noProof="0" dirty="0">
                <a:ln>
                  <a:noFill/>
                </a:ln>
                <a:effectLst/>
                <a:uLnTx/>
                <a:uFillTx/>
                <a:latin typeface="+mj-ea"/>
                <a:ea typeface="+mj-ea"/>
                <a:sym typeface="+mn-ea"/>
              </a:rPr>
              <a:t>的示意图</a:t>
            </a:r>
            <a:endParaRPr lang="zh-CN" sz="2400" b="1" spc="100" noProof="0" dirty="0">
              <a:ln>
                <a:noFill/>
              </a:ln>
              <a:effectLst/>
              <a:uLnTx/>
              <a:uFillTx/>
              <a:latin typeface="+mj-ea"/>
              <a:ea typeface="+mj-ea"/>
              <a:sym typeface="+mn-ea"/>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custDataLst>
              <p:tags r:id="rId1"/>
            </p:custDataLst>
          </p:nvPr>
        </p:nvPicPr>
        <p:blipFill>
          <a:blip r:embed="rId2"/>
          <a:stretch>
            <a:fillRect/>
          </a:stretch>
        </p:blipFill>
        <p:spPr>
          <a:xfrm>
            <a:off x="798830" y="1856740"/>
            <a:ext cx="4046220" cy="3611880"/>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7827010" y="1772920"/>
            <a:ext cx="3200400" cy="3695700"/>
          </a:xfrm>
          <a:prstGeom prst="rect">
            <a:avLst/>
          </a:prstGeom>
        </p:spPr>
      </p:pic>
      <p:sp>
        <p:nvSpPr>
          <p:cNvPr id="8" name="文本框 7"/>
          <p:cNvSpPr txBox="1"/>
          <p:nvPr/>
        </p:nvSpPr>
        <p:spPr>
          <a:xfrm>
            <a:off x="5231130" y="3202305"/>
            <a:ext cx="2263140" cy="1076325"/>
          </a:xfrm>
          <a:prstGeom prst="rect">
            <a:avLst/>
          </a:prstGeom>
          <a:noFill/>
        </p:spPr>
        <p:txBody>
          <a:bodyPr wrap="square" rtlCol="0">
            <a:spAutoFit/>
          </a:bodyPr>
          <a:p>
            <a:r>
              <a:rPr lang="en-US" altLang="zh-CN" sz="3200" b="1"/>
              <a:t>&lt;——</a:t>
            </a:r>
            <a:r>
              <a:rPr lang="zh-CN" altLang="en-US" sz="3200" b="1"/>
              <a:t>上浮</a:t>
            </a:r>
            <a:endParaRPr lang="zh-CN" altLang="en-US" sz="3200" b="1"/>
          </a:p>
          <a:p>
            <a:r>
              <a:rPr lang="zh-CN" altLang="en-US" sz="3200" b="1"/>
              <a:t>下沉</a:t>
            </a:r>
            <a:r>
              <a:rPr lang="en-US" altLang="zh-CN" sz="3200" b="1"/>
              <a:t>——&gt;</a:t>
            </a:r>
            <a:endParaRPr lang="en-US" altLang="zh-CN" sz="32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sz="2400" b="1" spc="100" noProof="0" dirty="0">
                <a:ln>
                  <a:noFill/>
                </a:ln>
                <a:effectLst/>
                <a:uLnTx/>
                <a:uFillTx/>
                <a:latin typeface="+mj-ea"/>
                <a:ea typeface="+mj-ea"/>
                <a:sym typeface="+mn-ea"/>
              </a:rPr>
              <a:t>堆</a:t>
            </a:r>
            <a:r>
              <a:rPr lang="zh-CN" sz="2400" b="1" spc="100" noProof="0" dirty="0">
                <a:ln>
                  <a:noFill/>
                </a:ln>
                <a:effectLst/>
                <a:uLnTx/>
                <a:uFillTx/>
                <a:latin typeface="+mj-ea"/>
                <a:ea typeface="+mj-ea"/>
                <a:sym typeface="+mn-ea"/>
              </a:rPr>
              <a:t>的操作</a:t>
            </a:r>
            <a:endParaRPr lang="zh-CN" sz="2400" b="1" spc="100" noProof="0" dirty="0">
              <a:ln>
                <a:noFill/>
              </a:ln>
              <a:effectLst/>
              <a:uLnTx/>
              <a:uFillTx/>
              <a:latin typeface="+mj-ea"/>
              <a:ea typeface="+mj-ea"/>
              <a:sym typeface="+mn-ea"/>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custDataLst>
              <p:tags r:id="rId1"/>
            </p:custDataLst>
          </p:nvPr>
        </p:nvPicPr>
        <p:blipFill>
          <a:blip r:embed="rId2"/>
          <a:stretch>
            <a:fillRect/>
          </a:stretch>
        </p:blipFill>
        <p:spPr>
          <a:xfrm>
            <a:off x="4323715" y="1214755"/>
            <a:ext cx="7741920" cy="4876800"/>
          </a:xfrm>
          <a:prstGeom prst="rect">
            <a:avLst/>
          </a:prstGeom>
        </p:spPr>
      </p:pic>
      <p:sp>
        <p:nvSpPr>
          <p:cNvPr id="3" name="文本框 2"/>
          <p:cNvSpPr txBox="1"/>
          <p:nvPr/>
        </p:nvSpPr>
        <p:spPr>
          <a:xfrm>
            <a:off x="485140" y="1641475"/>
            <a:ext cx="3429635" cy="1198880"/>
          </a:xfrm>
          <a:prstGeom prst="rect">
            <a:avLst/>
          </a:prstGeom>
          <a:noFill/>
          <a:ln>
            <a:solidFill>
              <a:schemeClr val="tx1"/>
            </a:solidFill>
          </a:ln>
        </p:spPr>
        <p:txBody>
          <a:bodyPr wrap="square" rtlCol="0">
            <a:spAutoFit/>
          </a:bodyPr>
          <a:p>
            <a:r>
              <a:rPr lang="zh-CN" altLang="en-US" b="1"/>
              <a:t>插入元素。我们将新元素加到数组末尾，增加堆的大小并让这个新元素上浮到合适的位置</a:t>
            </a:r>
            <a:r>
              <a:rPr lang="zh-CN" altLang="en-US" b="1">
                <a:sym typeface="+mn-ea"/>
              </a:rPr>
              <a:t>（如右图左半部分所示）。</a:t>
            </a:r>
            <a:endParaRPr lang="zh-CN" altLang="en-US" b="1"/>
          </a:p>
        </p:txBody>
      </p:sp>
      <p:sp>
        <p:nvSpPr>
          <p:cNvPr id="4" name="文本框 3"/>
          <p:cNvSpPr txBox="1"/>
          <p:nvPr/>
        </p:nvSpPr>
        <p:spPr>
          <a:xfrm>
            <a:off x="485140" y="4086860"/>
            <a:ext cx="3429000" cy="1476375"/>
          </a:xfrm>
          <a:prstGeom prst="rect">
            <a:avLst/>
          </a:prstGeom>
          <a:noFill/>
          <a:ln>
            <a:solidFill>
              <a:schemeClr val="tx1"/>
            </a:solidFill>
          </a:ln>
        </p:spPr>
        <p:txBody>
          <a:bodyPr wrap="square" rtlCol="0">
            <a:spAutoFit/>
          </a:bodyPr>
          <a:p>
            <a:r>
              <a:rPr lang="zh-CN" altLang="en-US" b="1"/>
              <a:t>删除最大元素。我们从数组顶端删去最大的元素并将数组的最后一个元素放到顶端，减小堆的大小并让这个元素下沉到合适的位置（如右图右半部分所示）。</a:t>
            </a:r>
            <a:endParaRPr lang="zh-CN" altLang="en-US"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82994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sz="2400" b="1" spc="100" noProof="0" dirty="0">
                <a:ln>
                  <a:noFill/>
                </a:ln>
                <a:effectLst/>
                <a:uLnTx/>
                <a:uFillTx/>
                <a:latin typeface="+mj-ea"/>
                <a:ea typeface="+mj-ea"/>
                <a:sym typeface="+mn-ea"/>
              </a:rPr>
              <a:t>优先队列（</a:t>
            </a:r>
            <a:r>
              <a:rPr lang="en-US" altLang="zh-CN" sz="2400" b="1" spc="100" noProof="0" dirty="0">
                <a:ln>
                  <a:noFill/>
                </a:ln>
                <a:effectLst/>
                <a:uLnTx/>
                <a:uFillTx/>
                <a:latin typeface="+mj-ea"/>
                <a:ea typeface="+mj-ea"/>
                <a:sym typeface="+mn-ea"/>
              </a:rPr>
              <a:t>priority_quque</a:t>
            </a:r>
            <a:r>
              <a:rPr lang="zh-CN" altLang="en-US" sz="2400" b="1" spc="100" noProof="0" dirty="0">
                <a:ln>
                  <a:noFill/>
                </a:ln>
                <a:effectLst/>
                <a:uLnTx/>
                <a:uFillTx/>
                <a:latin typeface="+mj-ea"/>
                <a:ea typeface="+mj-ea"/>
                <a:sym typeface="+mn-ea"/>
              </a:rPr>
              <a:t>）</a:t>
            </a:r>
            <a:endParaRPr kumimoji="0" lang="zh-CN" altLang="en-US" sz="2400" b="1" i="0" u="none" strike="noStrike" kern="1200" cap="none" spc="100" normalizeH="0" baseline="0" noProof="0" dirty="0">
              <a:ln>
                <a:noFill/>
              </a:ln>
              <a:effectLst/>
              <a:uLnTx/>
              <a:uFillTx/>
              <a:latin typeface="+mj-ea"/>
              <a:ea typeface="+mj-ea"/>
              <a:cs typeface="+mn-cs"/>
            </a:endParaRPr>
          </a:p>
          <a:p>
            <a:pPr marL="0" marR="0" lvl="0" indent="0" defTabSz="914400" rtl="0" eaLnBrk="1" fontAlgn="auto" latinLnBrk="0" hangingPunct="1">
              <a:lnSpc>
                <a:spcPct val="100000"/>
              </a:lnSpc>
              <a:spcBef>
                <a:spcPts val="0"/>
              </a:spcBef>
              <a:spcAft>
                <a:spcPts val="0"/>
              </a:spcAft>
              <a:buClrTx/>
              <a:buSzTx/>
              <a:buFontTx/>
              <a:buNone/>
              <a:defRPr/>
            </a:pPr>
            <a:endParaRPr sz="2400" b="1" spc="100" noProof="0" dirty="0">
              <a:ln>
                <a:noFill/>
              </a:ln>
              <a:effectLst/>
              <a:uLnTx/>
              <a:uFillTx/>
              <a:latin typeface="+mj-ea"/>
              <a:ea typeface="+mj-ea"/>
              <a:sym typeface="+mn-ea"/>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258445" y="1331595"/>
            <a:ext cx="11551285" cy="2272030"/>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729615" y="1331595"/>
            <a:ext cx="10476865" cy="2974975"/>
          </a:xfrm>
          <a:prstGeom prst="rect">
            <a:avLst/>
          </a:prstGeom>
        </p:spPr>
        <p:txBody>
          <a:bodyPr wrap="square">
            <a:noAutofit/>
          </a:bodyPr>
          <a:lstStyle/>
          <a:p>
            <a:pPr algn="l">
              <a:lnSpc>
                <a:spcPct val="125000"/>
              </a:lnSpc>
              <a:defRPr/>
            </a:pPr>
            <a:r>
              <a:rPr lang="zh-CN" altLang="en-US" b="1" dirty="0">
                <a:latin typeface="+mn-ea"/>
              </a:rPr>
              <a:t>据上述所学，我们已经可以用堆的上浮、下沉，以及插入删除等操作实现优先队列了。</a:t>
            </a:r>
            <a:endParaRPr lang="zh-CN" altLang="en-US" b="1" dirty="0">
              <a:latin typeface="+mn-ea"/>
            </a:endParaRPr>
          </a:p>
          <a:p>
            <a:pPr algn="l">
              <a:lnSpc>
                <a:spcPct val="125000"/>
              </a:lnSpc>
              <a:defRPr/>
            </a:pPr>
            <a:r>
              <a:rPr lang="zh-CN" altLang="en-US" b="1" dirty="0">
                <a:latin typeface="+mn-ea"/>
              </a:rPr>
              <a:t>具体代码实现我们此堂课不做过多叙述，课后可自己动手操作实现。</a:t>
            </a:r>
            <a:endParaRPr lang="zh-CN" altLang="en-US" b="1" dirty="0">
              <a:latin typeface="+mn-ea"/>
            </a:endParaRPr>
          </a:p>
        </p:txBody>
      </p:sp>
      <p:cxnSp>
        <p:nvCxnSpPr>
          <p:cNvPr id="105" name="直接连接符 104"/>
          <p:cNvCxnSpPr/>
          <p:nvPr/>
        </p:nvCxnSpPr>
        <p:spPr>
          <a:xfrm flipV="1">
            <a:off x="11440160" y="3291206"/>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751475" y="3603862"/>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743857" y="3603863"/>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82994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sz="2400" b="1" spc="100" noProof="0" dirty="0">
                <a:ln>
                  <a:noFill/>
                </a:ln>
                <a:effectLst/>
                <a:uLnTx/>
                <a:uFillTx/>
                <a:latin typeface="+mj-ea"/>
                <a:ea typeface="+mj-ea"/>
                <a:sym typeface="+mn-ea"/>
              </a:rPr>
              <a:t>堆排序</a:t>
            </a:r>
            <a:endParaRPr kumimoji="0" lang="zh-CN" altLang="en-US" sz="2400" b="1" i="0" u="none" strike="noStrike" kern="1200" cap="none" spc="100" normalizeH="0" baseline="0" noProof="0" dirty="0">
              <a:ln>
                <a:noFill/>
              </a:ln>
              <a:effectLst/>
              <a:uLnTx/>
              <a:uFillTx/>
              <a:latin typeface="+mj-ea"/>
              <a:ea typeface="+mj-ea"/>
              <a:cs typeface="+mn-cs"/>
            </a:endParaRPr>
          </a:p>
          <a:p>
            <a:pPr marL="0" marR="0" lvl="0" indent="0" defTabSz="914400" rtl="0" eaLnBrk="1" fontAlgn="auto" latinLnBrk="0" hangingPunct="1">
              <a:lnSpc>
                <a:spcPct val="100000"/>
              </a:lnSpc>
              <a:spcBef>
                <a:spcPts val="0"/>
              </a:spcBef>
              <a:spcAft>
                <a:spcPts val="0"/>
              </a:spcAft>
              <a:buClrTx/>
              <a:buSzTx/>
              <a:buFontTx/>
              <a:buNone/>
              <a:defRPr/>
            </a:pPr>
            <a:endParaRPr sz="2400" b="1" spc="100" noProof="0" dirty="0">
              <a:ln>
                <a:noFill/>
              </a:ln>
              <a:effectLst/>
              <a:uLnTx/>
              <a:uFillTx/>
              <a:latin typeface="+mj-ea"/>
              <a:ea typeface="+mj-ea"/>
              <a:sym typeface="+mn-ea"/>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258445" y="1331595"/>
            <a:ext cx="11551285" cy="2272030"/>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729615" y="1331595"/>
            <a:ext cx="10476865" cy="2974975"/>
          </a:xfrm>
          <a:prstGeom prst="rect">
            <a:avLst/>
          </a:prstGeom>
        </p:spPr>
        <p:txBody>
          <a:bodyPr wrap="square">
            <a:noAutofit/>
          </a:bodyPr>
          <a:lstStyle/>
          <a:p>
            <a:pPr algn="l">
              <a:lnSpc>
                <a:spcPct val="125000"/>
              </a:lnSpc>
              <a:defRPr/>
            </a:pPr>
            <a:r>
              <a:rPr lang="zh-CN" altLang="en-US" b="1" dirty="0">
                <a:latin typeface="+mn-ea"/>
              </a:rPr>
              <a:t>我们可以把任意优先队列变成一种排序方法。将所有元素插入一个查找最小元素的优先队列，然后再重复调用删除最小元素的操作来将它们按顺序删去。用基于堆的优先队列这样做即是一种全新的排序方法——堆排序。</a:t>
            </a:r>
            <a:endParaRPr lang="zh-CN" altLang="en-US" b="1" dirty="0">
              <a:latin typeface="+mn-ea"/>
            </a:endParaRPr>
          </a:p>
        </p:txBody>
      </p:sp>
      <p:cxnSp>
        <p:nvCxnSpPr>
          <p:cNvPr id="105" name="直接连接符 104"/>
          <p:cNvCxnSpPr/>
          <p:nvPr/>
        </p:nvCxnSpPr>
        <p:spPr>
          <a:xfrm flipV="1">
            <a:off x="11440160" y="3291206"/>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751475" y="3603862"/>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743857" y="3603863"/>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82994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sz="2400" b="1" spc="100" noProof="0" dirty="0">
                <a:ln>
                  <a:noFill/>
                </a:ln>
                <a:effectLst/>
                <a:uLnTx/>
                <a:uFillTx/>
                <a:latin typeface="+mj-ea"/>
                <a:ea typeface="+mj-ea"/>
                <a:sym typeface="+mn-ea"/>
              </a:rPr>
              <a:t>堆排序</a:t>
            </a:r>
            <a:endParaRPr kumimoji="0" lang="zh-CN" altLang="en-US" sz="2400" b="1" i="0" u="none" strike="noStrike" kern="1200" cap="none" spc="100" normalizeH="0" baseline="0" noProof="0" dirty="0">
              <a:ln>
                <a:noFill/>
              </a:ln>
              <a:effectLst/>
              <a:uLnTx/>
              <a:uFillTx/>
              <a:latin typeface="+mj-ea"/>
              <a:ea typeface="+mj-ea"/>
              <a:cs typeface="+mn-cs"/>
            </a:endParaRPr>
          </a:p>
          <a:p>
            <a:pPr marL="0" marR="0" lvl="0" indent="0" defTabSz="914400" rtl="0" eaLnBrk="1" fontAlgn="auto" latinLnBrk="0" hangingPunct="1">
              <a:lnSpc>
                <a:spcPct val="100000"/>
              </a:lnSpc>
              <a:spcBef>
                <a:spcPts val="0"/>
              </a:spcBef>
              <a:spcAft>
                <a:spcPts val="0"/>
              </a:spcAft>
              <a:buClrTx/>
              <a:buSzTx/>
              <a:buFontTx/>
              <a:buNone/>
              <a:defRPr/>
            </a:pPr>
            <a:endParaRPr sz="2400" b="1" spc="100" noProof="0" dirty="0">
              <a:ln>
                <a:noFill/>
              </a:ln>
              <a:effectLst/>
              <a:uLnTx/>
              <a:uFillTx/>
              <a:latin typeface="+mj-ea"/>
              <a:ea typeface="+mj-ea"/>
              <a:sym typeface="+mn-ea"/>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258445" y="1331595"/>
            <a:ext cx="6568440" cy="2272030"/>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319405" y="1331595"/>
            <a:ext cx="6435725" cy="2195195"/>
          </a:xfrm>
          <a:prstGeom prst="rect">
            <a:avLst/>
          </a:prstGeom>
        </p:spPr>
        <p:txBody>
          <a:bodyPr wrap="square">
            <a:noAutofit/>
          </a:bodyPr>
          <a:lstStyle/>
          <a:p>
            <a:pPr algn="l">
              <a:lnSpc>
                <a:spcPct val="125000"/>
              </a:lnSpc>
              <a:defRPr/>
            </a:pPr>
            <a:r>
              <a:rPr lang="zh-CN" altLang="en-US" b="1" dirty="0">
                <a:latin typeface="+mn-ea"/>
              </a:rPr>
              <a:t>这段代码用 sink() 方法将 a[1] 到a[N] 的元素排序（sink() 被修改过，以a[] 和 N 作为参数）。for 循环构造了堆，然后 while 循环将最大的元素 a[1] 和a[N] 交换并修复了堆，如此重复直到堆变空。将 exch() 和 less() 的实现中的索引减一即可得到和其他排序算法一致的实现（将 a[0] 至 a[N-1] 排序）。</a:t>
            </a:r>
            <a:endParaRPr lang="zh-CN" altLang="en-US" b="1" dirty="0">
              <a:latin typeface="+mn-ea"/>
            </a:endParaRPr>
          </a:p>
        </p:txBody>
      </p:sp>
      <p:pic>
        <p:nvPicPr>
          <p:cNvPr id="2" name="图片 1"/>
          <p:cNvPicPr>
            <a:picLocks noChangeAspect="1"/>
          </p:cNvPicPr>
          <p:nvPr>
            <p:custDataLst>
              <p:tags r:id="rId1"/>
            </p:custDataLst>
          </p:nvPr>
        </p:nvPicPr>
        <p:blipFill>
          <a:blip r:embed="rId2"/>
          <a:stretch>
            <a:fillRect/>
          </a:stretch>
        </p:blipFill>
        <p:spPr>
          <a:xfrm>
            <a:off x="1056640" y="3921125"/>
            <a:ext cx="4808220" cy="2186940"/>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6911340" y="309245"/>
            <a:ext cx="4960620" cy="579882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720215"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队列</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82994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sz="2400" b="1" spc="100" noProof="0" dirty="0">
                <a:ln>
                  <a:noFill/>
                </a:ln>
                <a:effectLst/>
                <a:uLnTx/>
                <a:uFillTx/>
                <a:latin typeface="+mj-ea"/>
                <a:ea typeface="+mj-ea"/>
                <a:sym typeface="+mn-ea"/>
              </a:rPr>
              <a:t>堆排序</a:t>
            </a:r>
            <a:endParaRPr kumimoji="0" lang="zh-CN" altLang="en-US" sz="2400" b="1" i="0" u="none" strike="noStrike" kern="1200" cap="none" spc="100" normalizeH="0" baseline="0" noProof="0" dirty="0">
              <a:ln>
                <a:noFill/>
              </a:ln>
              <a:effectLst/>
              <a:uLnTx/>
              <a:uFillTx/>
              <a:latin typeface="+mj-ea"/>
              <a:ea typeface="+mj-ea"/>
              <a:cs typeface="+mn-cs"/>
            </a:endParaRPr>
          </a:p>
          <a:p>
            <a:pPr marL="0" marR="0" lvl="0" indent="0" defTabSz="914400" rtl="0" eaLnBrk="1" fontAlgn="auto" latinLnBrk="0" hangingPunct="1">
              <a:lnSpc>
                <a:spcPct val="100000"/>
              </a:lnSpc>
              <a:spcBef>
                <a:spcPts val="0"/>
              </a:spcBef>
              <a:spcAft>
                <a:spcPts val="0"/>
              </a:spcAft>
              <a:buClrTx/>
              <a:buSzTx/>
              <a:buFontTx/>
              <a:buNone/>
              <a:defRPr/>
            </a:pPr>
            <a:endParaRPr sz="2400" b="1" spc="100" noProof="0" dirty="0">
              <a:ln>
                <a:noFill/>
              </a:ln>
              <a:effectLst/>
              <a:uLnTx/>
              <a:uFillTx/>
              <a:latin typeface="+mj-ea"/>
              <a:ea typeface="+mj-ea"/>
              <a:sym typeface="+mn-ea"/>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custDataLst>
              <p:tags r:id="rId1"/>
            </p:custDataLst>
          </p:nvPr>
        </p:nvPicPr>
        <p:blipFill>
          <a:blip r:embed="rId2"/>
          <a:stretch>
            <a:fillRect/>
          </a:stretch>
        </p:blipFill>
        <p:spPr>
          <a:xfrm>
            <a:off x="5156200" y="0"/>
            <a:ext cx="5855970" cy="6824345"/>
          </a:xfrm>
          <a:prstGeom prst="rect">
            <a:avLst/>
          </a:prstGeom>
        </p:spPr>
      </p:pic>
      <p:sp>
        <p:nvSpPr>
          <p:cNvPr id="5" name="文本框 4"/>
          <p:cNvSpPr txBox="1"/>
          <p:nvPr/>
        </p:nvSpPr>
        <p:spPr>
          <a:xfrm>
            <a:off x="2167255" y="2722245"/>
            <a:ext cx="2715260" cy="706755"/>
          </a:xfrm>
          <a:prstGeom prst="rect">
            <a:avLst/>
          </a:prstGeom>
          <a:noFill/>
        </p:spPr>
        <p:txBody>
          <a:bodyPr wrap="square" rtlCol="0" anchor="t">
            <a:spAutoFit/>
          </a:bodyPr>
          <a:p>
            <a:r>
              <a:rPr lang="zh-CN" altLang="en-US" sz="2000" b="1"/>
              <a:t>堆排序</a:t>
            </a:r>
            <a:endParaRPr lang="zh-CN" altLang="en-US" sz="2000" b="1"/>
          </a:p>
          <a:p>
            <a:r>
              <a:rPr lang="zh-CN" altLang="en-US" sz="2000" b="1"/>
              <a:t>具体流程示意图</a:t>
            </a:r>
            <a:r>
              <a:rPr lang="en-US" altLang="zh-CN" sz="2000" b="1"/>
              <a:t>——&gt;</a:t>
            </a:r>
            <a:endParaRPr lang="en-US" altLang="zh-CN" sz="2000"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任意多边形: 形状 84"/>
          <p:cNvSpPr/>
          <p:nvPr/>
        </p:nvSpPr>
        <p:spPr>
          <a:xfrm>
            <a:off x="7073900" y="628650"/>
            <a:ext cx="5118100" cy="5518150"/>
          </a:xfrm>
          <a:custGeom>
            <a:avLst/>
            <a:gdLst>
              <a:gd name="connsiteX0" fmla="*/ 4625975 w 5118100"/>
              <a:gd name="connsiteY0" fmla="*/ 0 h 5518150"/>
              <a:gd name="connsiteX1" fmla="*/ 5098954 w 5118100"/>
              <a:gd name="connsiteY1" fmla="*/ 23884 h 5518150"/>
              <a:gd name="connsiteX2" fmla="*/ 5118100 w 5118100"/>
              <a:gd name="connsiteY2" fmla="*/ 26317 h 5518150"/>
              <a:gd name="connsiteX3" fmla="*/ 5118100 w 5118100"/>
              <a:gd name="connsiteY3" fmla="*/ 5518150 h 5518150"/>
              <a:gd name="connsiteX4" fmla="*/ 86819 w 5118100"/>
              <a:gd name="connsiteY4" fmla="*/ 5518150 h 5518150"/>
              <a:gd name="connsiteX5" fmla="*/ 53302 w 5118100"/>
              <a:gd name="connsiteY5" fmla="*/ 5330465 h 5518150"/>
              <a:gd name="connsiteX6" fmla="*/ 0 w 5118100"/>
              <a:gd name="connsiteY6" fmla="*/ 4625975 h 5518150"/>
              <a:gd name="connsiteX7" fmla="*/ 4625975 w 5118100"/>
              <a:gd name="connsiteY7" fmla="*/ 0 h 551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8100" h="5518150">
                <a:moveTo>
                  <a:pt x="4625975" y="0"/>
                </a:moveTo>
                <a:cubicBezTo>
                  <a:pt x="4785654" y="0"/>
                  <a:pt x="4943442" y="8091"/>
                  <a:pt x="5098954" y="23884"/>
                </a:cubicBezTo>
                <a:lnTo>
                  <a:pt x="5118100" y="26317"/>
                </a:lnTo>
                <a:lnTo>
                  <a:pt x="5118100" y="5518150"/>
                </a:lnTo>
                <a:lnTo>
                  <a:pt x="86819" y="5518150"/>
                </a:lnTo>
                <a:lnTo>
                  <a:pt x="53302" y="5330465"/>
                </a:lnTo>
                <a:cubicBezTo>
                  <a:pt x="18204" y="5100759"/>
                  <a:pt x="0" y="4865493"/>
                  <a:pt x="0" y="4625975"/>
                </a:cubicBezTo>
                <a:cubicBezTo>
                  <a:pt x="0" y="2071120"/>
                  <a:pt x="2071120" y="0"/>
                  <a:pt x="46259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800" b="1">
                <a:solidFill>
                  <a:schemeClr val="tx1"/>
                </a:solidFill>
              </a:rPr>
              <a:t>Stack↑</a:t>
            </a:r>
            <a:endParaRPr lang="en-US" altLang="zh-CN" sz="4800" b="1">
              <a:solidFill>
                <a:schemeClr val="tx1"/>
              </a:solidFill>
            </a:endParaRPr>
          </a:p>
        </p:txBody>
      </p:sp>
      <p:sp>
        <p:nvSpPr>
          <p:cNvPr id="7" name="椭圆 6"/>
          <p:cNvSpPr/>
          <p:nvPr/>
        </p:nvSpPr>
        <p:spPr>
          <a:xfrm>
            <a:off x="1063399" y="1276350"/>
            <a:ext cx="2805007" cy="28050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559081" y="1276350"/>
            <a:ext cx="2805007" cy="2805007"/>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1063399" y="3499454"/>
            <a:ext cx="2805007" cy="2805007"/>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3559081" y="3499454"/>
            <a:ext cx="2805007" cy="28050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531160" y="754143"/>
            <a:ext cx="9755760" cy="42989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100" normalizeH="0" baseline="0" noProof="0" dirty="0">
                <a:ln>
                  <a:noFill/>
                </a:ln>
                <a:effectLst/>
                <a:uLnTx/>
                <a:uFillTx/>
                <a:latin typeface="+mj-ea"/>
                <a:ea typeface="+mj-ea"/>
                <a:cs typeface="+mn-cs"/>
              </a:rPr>
              <a:t>栈的概念</a:t>
            </a:r>
            <a:r>
              <a:rPr kumimoji="0" lang="en-US" altLang="zh-CN" sz="2200" b="1" i="0" u="none" strike="noStrike" kern="1200" cap="none" spc="100" normalizeH="0" baseline="0" noProof="0" dirty="0">
                <a:ln>
                  <a:noFill/>
                </a:ln>
                <a:effectLst/>
                <a:uLnTx/>
                <a:uFillTx/>
                <a:latin typeface="+mj-ea"/>
                <a:ea typeface="+mj-ea"/>
                <a:cs typeface="+mn-cs"/>
              </a:rPr>
              <a:t>-Stack</a:t>
            </a:r>
            <a:endParaRPr kumimoji="0" lang="en-US" altLang="zh-CN" sz="2200" b="1" i="0" u="none" strike="noStrike" kern="1200" cap="none" spc="100" normalizeH="0" baseline="0" noProof="0" dirty="0">
              <a:ln>
                <a:noFill/>
              </a:ln>
              <a:effectLst/>
              <a:uLnTx/>
              <a:uFillTx/>
              <a:latin typeface="+mj-ea"/>
              <a:ea typeface="+mj-ea"/>
              <a:cs typeface="+mn-cs"/>
            </a:endParaRPr>
          </a:p>
        </p:txBody>
      </p:sp>
      <p:sp>
        <p:nvSpPr>
          <p:cNvPr id="179" name="TextBox 29"/>
          <p:cNvSpPr txBox="1"/>
          <p:nvPr/>
        </p:nvSpPr>
        <p:spPr>
          <a:xfrm>
            <a:off x="889000"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栈</a:t>
            </a:r>
            <a:endParaRPr lang="zh-CN" altLang="en-US" sz="1400" b="1" dirty="0">
              <a:solidFill>
                <a:schemeClr val="accent1"/>
              </a:solidFill>
              <a:latin typeface="+mj-ea"/>
              <a:ea typeface="+mj-ea"/>
            </a:endParaRPr>
          </a:p>
        </p:txBody>
      </p:sp>
      <p:sp>
        <p:nvSpPr>
          <p:cNvPr id="217" name="矩形 216"/>
          <p:cNvSpPr/>
          <p:nvPr/>
        </p:nvSpPr>
        <p:spPr>
          <a:xfrm>
            <a:off x="1009800" y="2127298"/>
            <a:ext cx="2045970" cy="429895"/>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schemeClr val="bg1"/>
                </a:solidFill>
                <a:effectLst/>
                <a:uLnTx/>
                <a:uFillTx/>
                <a:latin typeface="+mj-ea"/>
                <a:ea typeface="+mj-ea"/>
                <a:cs typeface="+mn-cs"/>
              </a:rPr>
              <a:t>先进后出</a:t>
            </a:r>
            <a:r>
              <a:rPr kumimoji="0" lang="en-US" altLang="zh-CN" sz="2200" b="1" i="0" u="none" strike="noStrike" kern="1200" cap="none" spc="0" normalizeH="0" baseline="0" noProof="0" dirty="0">
                <a:ln>
                  <a:noFill/>
                </a:ln>
                <a:solidFill>
                  <a:schemeClr val="bg1"/>
                </a:solidFill>
                <a:effectLst/>
                <a:uLnTx/>
                <a:uFillTx/>
                <a:latin typeface="+mj-ea"/>
                <a:ea typeface="+mj-ea"/>
                <a:cs typeface="+mn-cs"/>
              </a:rPr>
              <a:t>-FILO</a:t>
            </a:r>
            <a:endParaRPr kumimoji="0" lang="en-US" altLang="zh-CN" sz="2200" b="1" i="0" u="none" strike="noStrike" kern="1200" cap="none" spc="0" normalizeH="0" baseline="0" noProof="0" dirty="0">
              <a:ln>
                <a:noFill/>
              </a:ln>
              <a:solidFill>
                <a:schemeClr val="bg1"/>
              </a:solidFill>
              <a:effectLst/>
              <a:uLnTx/>
              <a:uFillTx/>
              <a:latin typeface="+mj-ea"/>
              <a:ea typeface="+mj-ea"/>
              <a:cs typeface="+mn-cs"/>
            </a:endParaRPr>
          </a:p>
        </p:txBody>
      </p:sp>
      <p:sp>
        <p:nvSpPr>
          <p:cNvPr id="219" name="矩形 218"/>
          <p:cNvSpPr/>
          <p:nvPr/>
        </p:nvSpPr>
        <p:spPr>
          <a:xfrm>
            <a:off x="1289200" y="2577560"/>
            <a:ext cx="2435242" cy="956945"/>
          </a:xfrm>
          <a:prstGeom prst="rect">
            <a:avLst/>
          </a:prstGeom>
        </p:spPr>
        <p:txBody>
          <a:bodyPr wrap="square">
            <a:spAutoFit/>
          </a:bodyPr>
          <a:lstStyle/>
          <a:p>
            <a:pPr>
              <a:lnSpc>
                <a:spcPct val="125000"/>
              </a:lnSpc>
              <a:defRPr/>
            </a:pPr>
            <a:r>
              <a:rPr sz="1500">
                <a:solidFill>
                  <a:schemeClr val="bg1"/>
                </a:solidFill>
                <a:latin typeface="+mn-ea"/>
              </a:rPr>
              <a:t>栈是一种“特殊”的线性存储结构，它的特殊之处体现在以下两个地方：</a:t>
            </a:r>
            <a:endParaRPr sz="1500">
              <a:solidFill>
                <a:schemeClr val="bg1"/>
              </a:solidFill>
              <a:latin typeface="+mn-ea"/>
            </a:endParaRPr>
          </a:p>
        </p:txBody>
      </p:sp>
      <p:sp>
        <p:nvSpPr>
          <p:cNvPr id="223" name="矩形 222"/>
          <p:cNvSpPr/>
          <p:nvPr/>
        </p:nvSpPr>
        <p:spPr>
          <a:xfrm>
            <a:off x="3868245" y="4600582"/>
            <a:ext cx="2435242" cy="1245235"/>
          </a:xfrm>
          <a:prstGeom prst="rect">
            <a:avLst/>
          </a:prstGeom>
        </p:spPr>
        <p:txBody>
          <a:bodyPr wrap="square">
            <a:spAutoFit/>
          </a:bodyPr>
          <a:lstStyle/>
          <a:p>
            <a:pPr>
              <a:lnSpc>
                <a:spcPct val="125000"/>
              </a:lnSpc>
              <a:defRPr/>
            </a:pPr>
            <a:r>
              <a:rPr sz="1500" dirty="0">
                <a:solidFill>
                  <a:schemeClr val="bg1"/>
                </a:solidFill>
                <a:latin typeface="+mn-ea"/>
              </a:rPr>
              <a:t>2、栈中无论存数据还是取数据，都必须遵循“先进后出”的原则，即最先入栈的元素最先出栈。</a:t>
            </a:r>
            <a:endParaRPr sz="1500" dirty="0">
              <a:solidFill>
                <a:schemeClr val="bg1"/>
              </a:solidFill>
              <a:latin typeface="+mn-ea"/>
            </a:endParaRPr>
          </a:p>
        </p:txBody>
      </p:sp>
      <p:sp>
        <p:nvSpPr>
          <p:cNvPr id="227" name="矩形 226"/>
          <p:cNvSpPr/>
          <p:nvPr/>
        </p:nvSpPr>
        <p:spPr>
          <a:xfrm>
            <a:off x="3763470" y="2481495"/>
            <a:ext cx="2435242" cy="956945"/>
          </a:xfrm>
          <a:prstGeom prst="rect">
            <a:avLst/>
          </a:prstGeom>
        </p:spPr>
        <p:txBody>
          <a:bodyPr wrap="square">
            <a:spAutoFit/>
          </a:bodyPr>
          <a:lstStyle/>
          <a:p>
            <a:pPr>
              <a:lnSpc>
                <a:spcPct val="125000"/>
              </a:lnSpc>
              <a:defRPr/>
            </a:pPr>
            <a:r>
              <a:rPr sz="1500" dirty="0">
                <a:solidFill>
                  <a:schemeClr val="tx1">
                    <a:lumMod val="75000"/>
                    <a:lumOff val="25000"/>
                  </a:schemeClr>
                </a:solidFill>
                <a:latin typeface="+mn-ea"/>
              </a:rPr>
              <a:t>1、元素进栈和出栈的操作只能从一端完成，另一端是封闭的，如</a:t>
            </a:r>
            <a:r>
              <a:rPr lang="zh-CN" sz="1500" dirty="0">
                <a:solidFill>
                  <a:schemeClr val="tx1">
                    <a:lumMod val="75000"/>
                    <a:lumOff val="25000"/>
                  </a:schemeClr>
                </a:solidFill>
                <a:latin typeface="+mn-ea"/>
              </a:rPr>
              <a:t>右</a:t>
            </a:r>
            <a:r>
              <a:rPr sz="1500" dirty="0">
                <a:solidFill>
                  <a:schemeClr val="tx1">
                    <a:lumMod val="75000"/>
                    <a:lumOff val="25000"/>
                  </a:schemeClr>
                </a:solidFill>
                <a:latin typeface="+mn-ea"/>
              </a:rPr>
              <a:t>图所示</a:t>
            </a:r>
            <a:endParaRPr sz="1500" dirty="0">
              <a:solidFill>
                <a:schemeClr val="tx1">
                  <a:lumMod val="75000"/>
                  <a:lumOff val="25000"/>
                </a:schemeClr>
              </a:solidFill>
              <a:latin typeface="+mn-ea"/>
            </a:endParaRPr>
          </a:p>
        </p:txBody>
      </p:sp>
      <p:sp>
        <p:nvSpPr>
          <p:cNvPr id="231" name="矩形 230"/>
          <p:cNvSpPr/>
          <p:nvPr/>
        </p:nvSpPr>
        <p:spPr>
          <a:xfrm>
            <a:off x="1248560" y="4455982"/>
            <a:ext cx="2435242" cy="1534160"/>
          </a:xfrm>
          <a:prstGeom prst="rect">
            <a:avLst/>
          </a:prstGeom>
        </p:spPr>
        <p:txBody>
          <a:bodyPr wrap="square">
            <a:spAutoFit/>
          </a:bodyPr>
          <a:lstStyle/>
          <a:p>
            <a:pPr>
              <a:lnSpc>
                <a:spcPct val="125000"/>
              </a:lnSpc>
              <a:defRPr/>
            </a:pPr>
            <a:r>
              <a:rPr sz="1500" dirty="0">
                <a:solidFill>
                  <a:schemeClr val="tx1">
                    <a:lumMod val="75000"/>
                    <a:lumOff val="25000"/>
                  </a:schemeClr>
                </a:solidFill>
                <a:latin typeface="+mn-ea"/>
              </a:rPr>
              <a:t>通常，我们将元素进栈的过程简称为“入栈”、“进栈”或者“压栈”；将元素出栈的过程简称为“出栈”或者“弹栈”。</a:t>
            </a:r>
            <a:endParaRPr sz="1500" dirty="0">
              <a:solidFill>
                <a:schemeClr val="tx1">
                  <a:lumMod val="75000"/>
                  <a:lumOff val="25000"/>
                </a:schemeClr>
              </a:solidFill>
              <a:latin typeface="+mn-ea"/>
            </a:endParaRPr>
          </a:p>
        </p:txBody>
      </p:sp>
      <p:sp>
        <p:nvSpPr>
          <p:cNvPr id="233" name="文本框 232"/>
          <p:cNvSpPr txBox="1"/>
          <p:nvPr/>
        </p:nvSpPr>
        <p:spPr>
          <a:xfrm>
            <a:off x="2636172" y="1786048"/>
            <a:ext cx="819022" cy="829945"/>
          </a:xfrm>
          <a:prstGeom prst="rect">
            <a:avLst/>
          </a:prstGeom>
          <a:noFill/>
        </p:spPr>
        <p:txBody>
          <a:bodyPr wrap="square" rtlCol="0">
            <a:spAutoFit/>
          </a:bodyPr>
          <a:lstStyle/>
          <a:p>
            <a:pPr algn="r">
              <a:spcAft>
                <a:spcPts val="600"/>
              </a:spcAft>
            </a:pPr>
            <a:r>
              <a:rPr lang="en-US" altLang="zh-CN" sz="4800" spc="80" dirty="0">
                <a:solidFill>
                  <a:schemeClr val="bg1"/>
                </a:solidFill>
                <a:latin typeface="Bahnschrift SemiBold Condensed" panose="020B0502040204020203" pitchFamily="34" charset="0"/>
                <a:sym typeface="Bahnschrift SemiBold Condensed" panose="020B0502040204020203" pitchFamily="34" charset="0"/>
              </a:rPr>
              <a:t>F</a:t>
            </a:r>
            <a:endParaRPr lang="en-US" altLang="zh-CN" sz="4800" spc="80" dirty="0">
              <a:solidFill>
                <a:schemeClr val="bg1"/>
              </a:solidFill>
              <a:latin typeface="Bahnschrift SemiBold Condensed" panose="020B0502040204020203" pitchFamily="34" charset="0"/>
              <a:sym typeface="Bahnschrift SemiBold Condensed" panose="020B0502040204020203" pitchFamily="34" charset="0"/>
            </a:endParaRPr>
          </a:p>
        </p:txBody>
      </p:sp>
      <p:sp>
        <p:nvSpPr>
          <p:cNvPr id="235" name="文本框 234"/>
          <p:cNvSpPr txBox="1"/>
          <p:nvPr/>
        </p:nvSpPr>
        <p:spPr>
          <a:xfrm>
            <a:off x="5350795" y="1786048"/>
            <a:ext cx="819022" cy="829945"/>
          </a:xfrm>
          <a:prstGeom prst="rect">
            <a:avLst/>
          </a:prstGeom>
          <a:noFill/>
        </p:spPr>
        <p:txBody>
          <a:bodyPr wrap="square" rtlCol="0">
            <a:spAutoFit/>
          </a:bodyPr>
          <a:lstStyle/>
          <a:p>
            <a:pPr algn="r">
              <a:spcAft>
                <a:spcPts val="600"/>
              </a:spcAft>
            </a:pPr>
            <a:r>
              <a:rPr lang="en-US" altLang="zh-CN" sz="4800" spc="80" dirty="0">
                <a:solidFill>
                  <a:schemeClr val="accent1"/>
                </a:solidFill>
                <a:latin typeface="Bahnschrift SemiBold Condensed" panose="020B0502040204020203" pitchFamily="34" charset="0"/>
                <a:sym typeface="Bahnschrift SemiBold Condensed" panose="020B0502040204020203" pitchFamily="34" charset="0"/>
              </a:rPr>
              <a:t>I</a:t>
            </a:r>
            <a:endParaRPr lang="en-US" altLang="zh-CN" sz="4800" spc="80" dirty="0">
              <a:solidFill>
                <a:schemeClr val="accent1"/>
              </a:solidFill>
              <a:latin typeface="Bahnschrift SemiBold Condensed" panose="020B0502040204020203" pitchFamily="34" charset="0"/>
              <a:sym typeface="Bahnschrift SemiBold Condensed" panose="020B0502040204020203" pitchFamily="34" charset="0"/>
            </a:endParaRPr>
          </a:p>
        </p:txBody>
      </p:sp>
      <p:sp>
        <p:nvSpPr>
          <p:cNvPr id="237" name="文本框 236"/>
          <p:cNvSpPr txBox="1"/>
          <p:nvPr/>
        </p:nvSpPr>
        <p:spPr>
          <a:xfrm>
            <a:off x="2636172" y="3957748"/>
            <a:ext cx="819022" cy="829945"/>
          </a:xfrm>
          <a:prstGeom prst="rect">
            <a:avLst/>
          </a:prstGeom>
          <a:noFill/>
        </p:spPr>
        <p:txBody>
          <a:bodyPr wrap="square" rtlCol="0">
            <a:spAutoFit/>
          </a:bodyPr>
          <a:lstStyle/>
          <a:p>
            <a:pPr algn="r">
              <a:spcAft>
                <a:spcPts val="600"/>
              </a:spcAft>
            </a:pPr>
            <a:r>
              <a:rPr lang="en-US" altLang="zh-CN" sz="4800" spc="80" dirty="0">
                <a:solidFill>
                  <a:schemeClr val="accent1"/>
                </a:solidFill>
                <a:latin typeface="Bahnschrift SemiBold Condensed" panose="020B0502040204020203" pitchFamily="34" charset="0"/>
                <a:sym typeface="Bahnschrift SemiBold Condensed" panose="020B0502040204020203" pitchFamily="34" charset="0"/>
              </a:rPr>
              <a:t>L</a:t>
            </a:r>
            <a:endParaRPr lang="en-US" altLang="zh-CN" sz="4800" spc="80" dirty="0">
              <a:solidFill>
                <a:schemeClr val="accent1"/>
              </a:solidFill>
              <a:latin typeface="Bahnschrift SemiBold Condensed" panose="020B0502040204020203" pitchFamily="34" charset="0"/>
              <a:sym typeface="Bahnschrift SemiBold Condensed" panose="020B0502040204020203" pitchFamily="34" charset="0"/>
            </a:endParaRPr>
          </a:p>
        </p:txBody>
      </p:sp>
      <p:sp>
        <p:nvSpPr>
          <p:cNvPr id="239" name="文本框 238"/>
          <p:cNvSpPr txBox="1"/>
          <p:nvPr/>
        </p:nvSpPr>
        <p:spPr>
          <a:xfrm>
            <a:off x="5350795" y="3957748"/>
            <a:ext cx="819022" cy="829945"/>
          </a:xfrm>
          <a:prstGeom prst="rect">
            <a:avLst/>
          </a:prstGeom>
          <a:noFill/>
        </p:spPr>
        <p:txBody>
          <a:bodyPr wrap="square" rtlCol="0">
            <a:spAutoFit/>
          </a:bodyPr>
          <a:lstStyle/>
          <a:p>
            <a:pPr algn="r">
              <a:spcAft>
                <a:spcPts val="600"/>
              </a:spcAft>
            </a:pPr>
            <a:r>
              <a:rPr lang="en-US" altLang="zh-CN" sz="4800" spc="80" dirty="0">
                <a:solidFill>
                  <a:schemeClr val="bg1"/>
                </a:solidFill>
                <a:latin typeface="Bahnschrift SemiBold Condensed" panose="020B0502040204020203" pitchFamily="34" charset="0"/>
                <a:sym typeface="Bahnschrift SemiBold Condensed" panose="020B0502040204020203" pitchFamily="34" charset="0"/>
              </a:rPr>
              <a:t>O</a:t>
            </a:r>
            <a:endParaRPr lang="en-US" altLang="zh-CN" sz="4800" spc="80" dirty="0">
              <a:solidFill>
                <a:schemeClr val="bg1"/>
              </a:solidFill>
              <a:latin typeface="Bahnschrift SemiBold Condensed" panose="020B0502040204020203" pitchFamily="34" charset="0"/>
              <a:sym typeface="Bahnschrift SemiBold Condensed" panose="020B0502040204020203" pitchFamily="34" charset="0"/>
            </a:endParaRPr>
          </a:p>
        </p:txBody>
      </p:sp>
      <p:grpSp>
        <p:nvGrpSpPr>
          <p:cNvPr id="4" name="组合 3"/>
          <p:cNvGrpSpPr/>
          <p:nvPr/>
        </p:nvGrpSpPr>
        <p:grpSpPr>
          <a:xfrm rot="10800000">
            <a:off x="320000" y="856059"/>
            <a:ext cx="224869" cy="238023"/>
            <a:chOff x="2899687" y="872728"/>
            <a:chExt cx="224869" cy="238023"/>
          </a:xfrm>
        </p:grpSpPr>
        <p:sp>
          <p:nvSpPr>
            <p:cNvPr id="2" name="椭圆 1"/>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任意多边形: 形状 73"/>
          <p:cNvSpPr/>
          <p:nvPr/>
        </p:nvSpPr>
        <p:spPr>
          <a:xfrm>
            <a:off x="461538"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00" name="图片 99"/>
          <p:cNvPicPr/>
          <p:nvPr>
            <p:custDataLst>
              <p:tags r:id="rId1"/>
            </p:custDataLst>
          </p:nvPr>
        </p:nvPicPr>
        <p:blipFill>
          <a:blip r:embed="rId2"/>
          <a:stretch>
            <a:fillRect/>
          </a:stretch>
        </p:blipFill>
        <p:spPr>
          <a:xfrm>
            <a:off x="6673215" y="1893570"/>
            <a:ext cx="5381625" cy="94996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549910" y="708660"/>
            <a:ext cx="1929765" cy="4603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1" u="none" strike="noStrike" kern="1200" cap="none" spc="0" normalizeH="0" baseline="0" noProof="0" dirty="0">
                <a:ln>
                  <a:noFill/>
                </a:ln>
                <a:solidFill>
                  <a:schemeClr val="accent1"/>
                </a:solidFill>
                <a:uLnTx/>
                <a:uFillTx/>
                <a:latin typeface="+mj-ea"/>
                <a:ea typeface="+mj-ea"/>
                <a:cs typeface="+mn-cs"/>
              </a:rPr>
              <a:t>数据的存储</a:t>
            </a:r>
            <a:endParaRPr kumimoji="0" lang="zh-CN" altLang="en-US" sz="2400" b="1" i="1" u="none" strike="noStrike" kern="1200" cap="none" spc="0" normalizeH="0" baseline="0" noProof="0" dirty="0">
              <a:ln>
                <a:noFill/>
              </a:ln>
              <a:solidFill>
                <a:schemeClr val="accent1"/>
              </a:solidFill>
              <a:uLnTx/>
              <a:uFillTx/>
              <a:latin typeface="+mj-ea"/>
              <a:ea typeface="+mj-ea"/>
              <a:cs typeface="+mn-cs"/>
            </a:endParaRPr>
          </a:p>
        </p:txBody>
      </p:sp>
      <p:grpSp>
        <p:nvGrpSpPr>
          <p:cNvPr id="55" name="组合 54"/>
          <p:cNvGrpSpPr/>
          <p:nvPr/>
        </p:nvGrpSpPr>
        <p:grpSpPr>
          <a:xfrm>
            <a:off x="444587" y="309469"/>
            <a:ext cx="4238936" cy="215265"/>
            <a:chOff x="78827" y="301849"/>
            <a:chExt cx="4238936" cy="215265"/>
          </a:xfrm>
        </p:grpSpPr>
        <p:sp>
          <p:nvSpPr>
            <p:cNvPr id="57" name="TextBox 29"/>
            <p:cNvSpPr txBox="1"/>
            <p:nvPr/>
          </p:nvSpPr>
          <p:spPr>
            <a:xfrm>
              <a:off x="78827" y="301849"/>
              <a:ext cx="1066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从数组到链表</a:t>
              </a:r>
              <a:endParaRPr lang="zh-CN" altLang="en-US" sz="1400" b="1" dirty="0">
                <a:solidFill>
                  <a:schemeClr val="accent1"/>
                </a:solidFill>
                <a:latin typeface="+mj-ea"/>
                <a:ea typeface="+mj-ea"/>
              </a:endParaRPr>
            </a:p>
          </p:txBody>
        </p:sp>
        <p:sp>
          <p:nvSpPr>
            <p:cNvPr id="63" name="TextBox 34"/>
            <p:cNvSpPr txBox="1"/>
            <p:nvPr/>
          </p:nvSpPr>
          <p:spPr>
            <a:xfrm>
              <a:off x="4190763" y="301849"/>
              <a:ext cx="127000" cy="215265"/>
            </a:xfrm>
            <a:prstGeom prst="rect">
              <a:avLst/>
            </a:prstGeom>
            <a:noFill/>
          </p:spPr>
          <p:txBody>
            <a:bodyPr wrap="none" lIns="0" tIns="0" rIns="0" bIns="0" rtlCol="0">
              <a:spAutoFit/>
            </a:bodyPr>
            <a:lstStyle/>
            <a:p>
              <a:pPr algn="ctr"/>
              <a:endParaRPr lang="zh-CN" altLang="en-US" sz="1400" dirty="0">
                <a:solidFill>
                  <a:schemeClr val="tx1">
                    <a:alpha val="63000"/>
                  </a:schemeClr>
                </a:solidFill>
                <a:latin typeface="+mn-ea"/>
              </a:endParaRPr>
            </a:p>
          </p:txBody>
        </p:sp>
        <p:sp>
          <p:nvSpPr>
            <p:cNvPr id="64" name="TextBox 36"/>
            <p:cNvSpPr txBox="1"/>
            <p:nvPr/>
          </p:nvSpPr>
          <p:spPr>
            <a:xfrm>
              <a:off x="2369745" y="301849"/>
              <a:ext cx="127000" cy="215265"/>
            </a:xfrm>
            <a:prstGeom prst="rect">
              <a:avLst/>
            </a:prstGeom>
            <a:noFill/>
          </p:spPr>
          <p:txBody>
            <a:bodyPr wrap="none" lIns="0" tIns="0" rIns="0" bIns="0" rtlCol="0">
              <a:spAutoFit/>
            </a:bodyPr>
            <a:lstStyle/>
            <a:p>
              <a:pPr algn="ctr"/>
              <a:endParaRPr lang="zh-CN" altLang="en-US" sz="1400" dirty="0">
                <a:solidFill>
                  <a:schemeClr val="tx1">
                    <a:alpha val="63000"/>
                  </a:schemeClr>
                </a:solidFill>
                <a:latin typeface="+mn-ea"/>
              </a:endParaRPr>
            </a:p>
          </p:txBody>
        </p:sp>
      </p:grpSp>
      <p:sp>
        <p:nvSpPr>
          <p:cNvPr id="70" name="任意多边形: 形状 69"/>
          <p:cNvSpPr/>
          <p:nvPr/>
        </p:nvSpPr>
        <p:spPr>
          <a:xfrm>
            <a:off x="461538"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2" name="组合 71"/>
          <p:cNvGrpSpPr/>
          <p:nvPr/>
        </p:nvGrpSpPr>
        <p:grpSpPr>
          <a:xfrm rot="10800000">
            <a:off x="320000" y="856059"/>
            <a:ext cx="224869" cy="238023"/>
            <a:chOff x="2899687" y="872728"/>
            <a:chExt cx="224869" cy="238023"/>
          </a:xfrm>
        </p:grpSpPr>
        <p:sp>
          <p:nvSpPr>
            <p:cNvPr id="73" name="椭圆 72"/>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custDataLst>
              <p:tags r:id="rId1"/>
            </p:custDataLst>
          </p:nvPr>
        </p:nvPicPr>
        <p:blipFill>
          <a:blip r:embed="rId2"/>
          <a:stretch>
            <a:fillRect/>
          </a:stretch>
        </p:blipFill>
        <p:spPr>
          <a:xfrm>
            <a:off x="4493895" y="663575"/>
            <a:ext cx="6178550" cy="553021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栈</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sz="2400" b="1" i="0" u="none" strike="noStrike" kern="1200" cap="none" spc="100" normalizeH="0" baseline="0" noProof="0" dirty="0">
                <a:ln>
                  <a:noFill/>
                </a:ln>
                <a:effectLst/>
                <a:uLnTx/>
                <a:uFillTx/>
                <a:latin typeface="+mj-ea"/>
                <a:ea typeface="+mj-ea"/>
                <a:cs typeface="+mn-cs"/>
              </a:rPr>
              <a:t>栈（</a:t>
            </a:r>
            <a:r>
              <a:rPr kumimoji="0" lang="en-US" altLang="zh-CN" sz="2400" b="1" i="0" u="none" strike="noStrike" kern="1200" cap="none" spc="100" normalizeH="0" baseline="0" noProof="0" dirty="0">
                <a:ln>
                  <a:noFill/>
                </a:ln>
                <a:effectLst/>
                <a:uLnTx/>
                <a:uFillTx/>
                <a:latin typeface="+mj-ea"/>
                <a:ea typeface="+mj-ea"/>
                <a:cs typeface="+mn-cs"/>
              </a:rPr>
              <a:t>Stack</a:t>
            </a:r>
            <a:r>
              <a:rPr kumimoji="0" lang="zh-CN" altLang="en-US" sz="2400" b="1" i="0" u="none" strike="noStrike" kern="1200" cap="none" spc="100" normalizeH="0" baseline="0" noProof="0" dirty="0">
                <a:ln>
                  <a:noFill/>
                </a:ln>
                <a:effectLst/>
                <a:uLnTx/>
                <a:uFillTx/>
                <a:latin typeface="+mj-ea"/>
                <a:ea typeface="+mj-ea"/>
                <a:cs typeface="+mn-cs"/>
              </a:rPr>
              <a:t>）</a:t>
            </a:r>
            <a:endParaRPr kumimoji="0" lang="zh-CN" altLang="en-US" sz="24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258445" y="1331595"/>
            <a:ext cx="11551285" cy="502729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869950" y="2562860"/>
            <a:ext cx="10476865" cy="979805"/>
          </a:xfrm>
          <a:prstGeom prst="rect">
            <a:avLst/>
          </a:prstGeom>
        </p:spPr>
        <p:txBody>
          <a:bodyPr wrap="square">
            <a:noAutofit/>
          </a:bodyPr>
          <a:lstStyle/>
          <a:p>
            <a:pPr algn="l">
              <a:lnSpc>
                <a:spcPct val="125000"/>
              </a:lnSpc>
              <a:defRPr/>
            </a:pPr>
            <a:r>
              <a:rPr sz="1400" b="1" dirty="0">
                <a:solidFill>
                  <a:schemeClr val="tx1"/>
                </a:solidFill>
                <a:latin typeface="+mn-ea"/>
              </a:rPr>
              <a:t>以</a:t>
            </a:r>
            <a:r>
              <a:rPr lang="zh-CN" sz="1400" b="1" dirty="0">
                <a:solidFill>
                  <a:schemeClr val="tx1"/>
                </a:solidFill>
                <a:latin typeface="+mn-ea"/>
              </a:rPr>
              <a:t>上</a:t>
            </a:r>
            <a:r>
              <a:rPr sz="1400" b="1" dirty="0">
                <a:solidFill>
                  <a:schemeClr val="tx1"/>
                </a:solidFill>
                <a:latin typeface="+mn-ea"/>
              </a:rPr>
              <a:t>图的栈为例，很容易可以看出是元素 1 最先入栈，然后依次是元素 2、3、4 入栈。在此基础上，如果想取出元素 1，根据“先进后出”的原则，必须先依次将元素 4、3、2 出栈，最后才能轮到元素 1 出栈。</a:t>
            </a:r>
            <a:endParaRPr sz="1400" b="1" dirty="0">
              <a:solidFill>
                <a:schemeClr val="tx1"/>
              </a:solidFill>
              <a:latin typeface="+mn-ea"/>
            </a:endParaRPr>
          </a:p>
          <a:p>
            <a:pPr algn="l">
              <a:lnSpc>
                <a:spcPct val="125000"/>
              </a:lnSpc>
              <a:defRPr/>
            </a:pPr>
            <a:r>
              <a:rPr sz="1400" b="1" dirty="0">
                <a:solidFill>
                  <a:schemeClr val="tx1"/>
                </a:solidFill>
                <a:latin typeface="+mn-ea"/>
              </a:rPr>
              <a:t>我们习惯将栈的开口端称为栈顶，封口端称为栈底。例如在</a:t>
            </a:r>
            <a:r>
              <a:rPr lang="zh-CN" sz="1400" b="1" dirty="0">
                <a:solidFill>
                  <a:schemeClr val="tx1"/>
                </a:solidFill>
                <a:latin typeface="+mn-ea"/>
              </a:rPr>
              <a:t>上图</a:t>
            </a:r>
            <a:r>
              <a:rPr sz="1400" b="1" dirty="0">
                <a:solidFill>
                  <a:schemeClr val="tx1"/>
                </a:solidFill>
                <a:latin typeface="+mn-ea"/>
              </a:rPr>
              <a:t>中，元素 4 一侧为栈顶，元素 1 一侧为栈底，如</a:t>
            </a:r>
            <a:r>
              <a:rPr lang="zh-CN" sz="1400" b="1" dirty="0">
                <a:solidFill>
                  <a:schemeClr val="tx1"/>
                </a:solidFill>
                <a:latin typeface="+mn-ea"/>
              </a:rPr>
              <a:t>下</a:t>
            </a:r>
            <a:r>
              <a:rPr sz="1400" b="1" dirty="0">
                <a:solidFill>
                  <a:schemeClr val="tx1"/>
                </a:solidFill>
                <a:latin typeface="+mn-ea"/>
              </a:rPr>
              <a:t>图所示。</a:t>
            </a:r>
            <a:endParaRPr sz="1400" b="1" dirty="0">
              <a:solidFill>
                <a:schemeClr val="tx1"/>
              </a:solidFill>
              <a:latin typeface="+mn-ea"/>
            </a:endParaRPr>
          </a:p>
        </p:txBody>
      </p:sp>
      <p:cxnSp>
        <p:nvCxnSpPr>
          <p:cNvPr id="105" name="直接连接符 104"/>
          <p:cNvCxnSpPr/>
          <p:nvPr/>
        </p:nvCxnSpPr>
        <p:spPr>
          <a:xfrm flipV="1">
            <a:off x="11346815" y="588772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658130" y="62003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650512" y="62003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 name="图片 101"/>
          <p:cNvPicPr/>
          <p:nvPr>
            <p:custDataLst>
              <p:tags r:id="rId1"/>
            </p:custDataLst>
          </p:nvPr>
        </p:nvPicPr>
        <p:blipFill>
          <a:blip r:embed="rId2"/>
          <a:stretch>
            <a:fillRect/>
          </a:stretch>
        </p:blipFill>
        <p:spPr>
          <a:xfrm>
            <a:off x="3329940" y="1791653"/>
            <a:ext cx="4286250" cy="581025"/>
          </a:xfrm>
          <a:prstGeom prst="rect">
            <a:avLst/>
          </a:prstGeom>
          <a:noFill/>
          <a:ln w="9525">
            <a:noFill/>
          </a:ln>
        </p:spPr>
      </p:pic>
      <p:pic>
        <p:nvPicPr>
          <p:cNvPr id="103" name="图片 102"/>
          <p:cNvPicPr/>
          <p:nvPr>
            <p:custDataLst>
              <p:tags r:id="rId3"/>
            </p:custDataLst>
          </p:nvPr>
        </p:nvPicPr>
        <p:blipFill>
          <a:blip r:embed="rId4"/>
          <a:stretch>
            <a:fillRect/>
          </a:stretch>
        </p:blipFill>
        <p:spPr>
          <a:xfrm>
            <a:off x="4839335" y="3542665"/>
            <a:ext cx="1352550" cy="2381250"/>
          </a:xfrm>
          <a:prstGeom prst="rect">
            <a:avLst/>
          </a:prstGeom>
          <a:noFill/>
          <a:ln w="9525">
            <a:noFill/>
          </a:ln>
        </p:spPr>
      </p:pic>
      <p:sp>
        <p:nvSpPr>
          <p:cNvPr id="2" name="文本框 1"/>
          <p:cNvSpPr txBox="1"/>
          <p:nvPr/>
        </p:nvSpPr>
        <p:spPr>
          <a:xfrm>
            <a:off x="869950" y="6007735"/>
            <a:ext cx="10083165" cy="306705"/>
          </a:xfrm>
          <a:prstGeom prst="rect">
            <a:avLst/>
          </a:prstGeom>
          <a:noFill/>
        </p:spPr>
        <p:txBody>
          <a:bodyPr wrap="square" rtlCol="0">
            <a:spAutoFit/>
          </a:bodyPr>
          <a:p>
            <a:r>
              <a:rPr lang="zh-CN" altLang="en-US" sz="1400" b="1"/>
              <a:t>由此我们可以对栈存储结构下一个定义：栈一种“只能从一端存取元素，且存取过程必须遵循‘先进后出’原则”的线性存储结构。</a:t>
            </a:r>
            <a:endParaRPr lang="zh-CN" altLang="en-US" sz="14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栈</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sz="2400" b="1" i="0" u="none" strike="noStrike" kern="1200" cap="none" spc="100" normalizeH="0" baseline="0" noProof="0" dirty="0">
                <a:ln>
                  <a:noFill/>
                </a:ln>
                <a:effectLst/>
                <a:uLnTx/>
                <a:uFillTx/>
                <a:latin typeface="+mj-ea"/>
                <a:ea typeface="+mj-ea"/>
                <a:cs typeface="+mn-cs"/>
              </a:rPr>
              <a:t>栈的实际应用</a:t>
            </a:r>
            <a:endParaRPr kumimoji="0" lang="zh-CN" altLang="en-US" sz="24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258445" y="1331595"/>
            <a:ext cx="11551285" cy="502729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795655" y="1331595"/>
            <a:ext cx="10476865" cy="4983480"/>
          </a:xfrm>
          <a:prstGeom prst="rect">
            <a:avLst/>
          </a:prstGeom>
        </p:spPr>
        <p:txBody>
          <a:bodyPr wrap="square">
            <a:noAutofit/>
          </a:bodyPr>
          <a:lstStyle/>
          <a:p>
            <a:pPr algn="l">
              <a:lnSpc>
                <a:spcPct val="125000"/>
              </a:lnSpc>
              <a:defRPr/>
            </a:pPr>
            <a:r>
              <a:rPr sz="1400" b="1" dirty="0">
                <a:solidFill>
                  <a:schemeClr val="tx1"/>
                </a:solidFill>
                <a:latin typeface="+mn-ea"/>
              </a:rPr>
              <a:t>1) 实现浏览器的“回退”功能</a:t>
            </a:r>
            <a:endParaRPr sz="1400" b="1" dirty="0">
              <a:solidFill>
                <a:schemeClr val="tx1"/>
              </a:solidFill>
              <a:latin typeface="+mn-ea"/>
            </a:endParaRPr>
          </a:p>
          <a:p>
            <a:pPr algn="l">
              <a:lnSpc>
                <a:spcPct val="125000"/>
              </a:lnSpc>
              <a:defRPr/>
            </a:pPr>
            <a:r>
              <a:rPr sz="1400" b="1" dirty="0">
                <a:solidFill>
                  <a:schemeClr val="tx1"/>
                </a:solidFill>
                <a:latin typeface="+mn-ea"/>
              </a:rPr>
              <a:t>所谓浏览器的“回退”功能，比如您用浏览器打开 A 页面，然后从 A 页面跳转到 B 页面，然后再从 B 页面跳转到 C 页面。这种情况下，如果想回到 A 页面，有两种方法：</a:t>
            </a:r>
            <a:endParaRPr sz="1400" b="1" dirty="0">
              <a:solidFill>
                <a:schemeClr val="tx1"/>
              </a:solidFill>
              <a:latin typeface="+mn-ea"/>
            </a:endParaRPr>
          </a:p>
          <a:p>
            <a:pPr algn="l">
              <a:lnSpc>
                <a:spcPct val="125000"/>
              </a:lnSpc>
              <a:defRPr/>
            </a:pPr>
            <a:r>
              <a:rPr sz="1400" b="1" dirty="0">
                <a:solidFill>
                  <a:schemeClr val="tx1"/>
                </a:solidFill>
                <a:latin typeface="+mn-ea"/>
              </a:rPr>
              <a:t>重新搜索找到 A 页面；</a:t>
            </a:r>
            <a:endParaRPr sz="1400" b="1" dirty="0">
              <a:solidFill>
                <a:schemeClr val="tx1"/>
              </a:solidFill>
              <a:latin typeface="+mn-ea"/>
            </a:endParaRPr>
          </a:p>
          <a:p>
            <a:pPr algn="l">
              <a:lnSpc>
                <a:spcPct val="125000"/>
              </a:lnSpc>
              <a:defRPr/>
            </a:pPr>
            <a:r>
              <a:rPr sz="1400" b="1" dirty="0">
                <a:solidFill>
                  <a:schemeClr val="tx1"/>
                </a:solidFill>
                <a:latin typeface="+mn-ea"/>
              </a:rPr>
              <a:t>借助浏览器的“回退”功能，先从 C 页面回退到 B 页面，再从 B 页面回退到 A 页面。</a:t>
            </a:r>
            <a:endParaRPr sz="1400" b="1" dirty="0">
              <a:solidFill>
                <a:schemeClr val="tx1"/>
              </a:solidFill>
              <a:latin typeface="+mn-ea"/>
            </a:endParaRPr>
          </a:p>
          <a:p>
            <a:pPr algn="l">
              <a:lnSpc>
                <a:spcPct val="125000"/>
              </a:lnSpc>
              <a:defRPr/>
            </a:pPr>
            <a:r>
              <a:rPr sz="1400" b="1" dirty="0">
                <a:solidFill>
                  <a:schemeClr val="accent6"/>
                </a:solidFill>
                <a:latin typeface="+mn-ea"/>
              </a:rPr>
              <a:t>很多浏览器的“回退”功能就位于工具栏中，图标是一个类似←的箭头。</a:t>
            </a:r>
            <a:endParaRPr sz="1400" b="1" dirty="0">
              <a:solidFill>
                <a:schemeClr val="accent6"/>
              </a:solidFill>
              <a:latin typeface="+mn-ea"/>
            </a:endParaRPr>
          </a:p>
          <a:p>
            <a:pPr algn="l">
              <a:lnSpc>
                <a:spcPct val="125000"/>
              </a:lnSpc>
              <a:defRPr/>
            </a:pPr>
            <a:endParaRPr sz="1400" b="1" dirty="0">
              <a:solidFill>
                <a:schemeClr val="tx1"/>
              </a:solidFill>
              <a:latin typeface="+mn-ea"/>
            </a:endParaRPr>
          </a:p>
          <a:p>
            <a:pPr algn="l">
              <a:lnSpc>
                <a:spcPct val="125000"/>
              </a:lnSpc>
              <a:defRPr/>
            </a:pPr>
            <a:r>
              <a:rPr sz="1400" b="1" dirty="0">
                <a:solidFill>
                  <a:schemeClr val="tx1"/>
                </a:solidFill>
                <a:latin typeface="+mn-ea"/>
              </a:rPr>
              <a:t>浏览器的“回退”功能底层就是用栈存储结构实现的，当从 A 页面跳转到 B 页面时，浏览器会执行入栈操作，A 页面信息会存入栈中；同样，从 B 页面跳转到 C 页面时，B 页面信息会存入栈中。当点击浏览器的“回退”按钮时，浏览器会执行“出栈”操作，根据“先进后出”的原则，B 页面先出栈，然后 A 页面出栈，这样就实现了“回退”的功能。</a:t>
            </a:r>
            <a:endParaRPr sz="1400" b="1" dirty="0">
              <a:solidFill>
                <a:schemeClr val="tx1"/>
              </a:solidFill>
              <a:latin typeface="+mn-ea"/>
            </a:endParaRPr>
          </a:p>
          <a:p>
            <a:pPr algn="l">
              <a:lnSpc>
                <a:spcPct val="125000"/>
              </a:lnSpc>
              <a:defRPr/>
            </a:pPr>
            <a:endParaRPr sz="1400" b="1" dirty="0">
              <a:solidFill>
                <a:schemeClr val="tx1"/>
              </a:solidFill>
              <a:latin typeface="+mn-ea"/>
            </a:endParaRPr>
          </a:p>
          <a:p>
            <a:pPr algn="l">
              <a:lnSpc>
                <a:spcPct val="125000"/>
              </a:lnSpc>
              <a:defRPr/>
            </a:pPr>
            <a:r>
              <a:rPr sz="1400" b="1" dirty="0">
                <a:solidFill>
                  <a:schemeClr val="tx1"/>
                </a:solidFill>
                <a:latin typeface="+mn-ea"/>
              </a:rPr>
              <a:t>2) 实现 C 语言函数的相互调用</a:t>
            </a:r>
            <a:endParaRPr sz="1400" b="1" dirty="0">
              <a:solidFill>
                <a:schemeClr val="tx1"/>
              </a:solidFill>
              <a:latin typeface="+mn-ea"/>
            </a:endParaRPr>
          </a:p>
          <a:p>
            <a:pPr algn="l">
              <a:lnSpc>
                <a:spcPct val="125000"/>
              </a:lnSpc>
              <a:defRPr/>
            </a:pPr>
            <a:r>
              <a:rPr sz="1400" b="1" dirty="0">
                <a:solidFill>
                  <a:schemeClr val="tx1"/>
                </a:solidFill>
                <a:latin typeface="+mn-ea"/>
              </a:rPr>
              <a:t>C语言程序中，函数间的相互调用过程也是用栈存储结构实现的。</a:t>
            </a:r>
            <a:endParaRPr sz="1400" b="1" dirty="0">
              <a:solidFill>
                <a:schemeClr val="tx1"/>
              </a:solidFill>
              <a:latin typeface="+mn-ea"/>
            </a:endParaRPr>
          </a:p>
        </p:txBody>
      </p:sp>
      <p:cxnSp>
        <p:nvCxnSpPr>
          <p:cNvPr id="105" name="直接连接符 104"/>
          <p:cNvCxnSpPr/>
          <p:nvPr/>
        </p:nvCxnSpPr>
        <p:spPr>
          <a:xfrm flipV="1">
            <a:off x="11346815" y="588772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658130" y="62003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650512" y="62003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栈</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sz="2400" b="1" i="0" u="none" strike="noStrike" kern="1200" cap="none" spc="100" normalizeH="0" baseline="0" noProof="0" dirty="0">
                <a:ln>
                  <a:noFill/>
                </a:ln>
                <a:effectLst/>
                <a:uLnTx/>
                <a:uFillTx/>
                <a:latin typeface="+mj-ea"/>
                <a:ea typeface="+mj-ea"/>
                <a:cs typeface="+mn-cs"/>
              </a:rPr>
              <a:t>栈的相关操作</a:t>
            </a:r>
            <a:endParaRPr kumimoji="0" lang="zh-CN" altLang="en-US" sz="24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258445" y="1331595"/>
            <a:ext cx="11551285" cy="502729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795655" y="1331595"/>
            <a:ext cx="10476865" cy="4983480"/>
          </a:xfrm>
          <a:prstGeom prst="rect">
            <a:avLst/>
          </a:prstGeom>
        </p:spPr>
        <p:txBody>
          <a:bodyPr wrap="square">
            <a:noAutofit/>
          </a:bodyPr>
          <a:lstStyle/>
          <a:p>
            <a:pPr>
              <a:lnSpc>
                <a:spcPct val="125000"/>
              </a:lnSpc>
              <a:defRPr/>
            </a:pPr>
            <a:r>
              <a:rPr lang="en-US" b="1" dirty="0">
                <a:latin typeface="+mn-ea"/>
                <a:sym typeface="+mn-ea"/>
              </a:rPr>
              <a:t>stack&lt;type&gt; s; </a:t>
            </a:r>
            <a:r>
              <a:rPr lang="zh-CN" altLang="en-US" b="1" dirty="0">
                <a:latin typeface="+mn-ea"/>
                <a:sym typeface="+mn-ea"/>
              </a:rPr>
              <a:t>定义栈，</a:t>
            </a:r>
            <a:r>
              <a:rPr lang="en-US" altLang="zh-CN" b="1" dirty="0">
                <a:latin typeface="+mn-ea"/>
                <a:sym typeface="+mn-ea"/>
              </a:rPr>
              <a:t>type</a:t>
            </a:r>
            <a:r>
              <a:rPr lang="zh-CN" altLang="en-US" b="1" dirty="0">
                <a:latin typeface="+mn-ea"/>
                <a:sym typeface="+mn-ea"/>
              </a:rPr>
              <a:t>为数据类型，例如</a:t>
            </a:r>
            <a:r>
              <a:rPr lang="en-US" altLang="zh-CN" b="1" dirty="0">
                <a:latin typeface="+mn-ea"/>
                <a:sym typeface="+mn-ea"/>
              </a:rPr>
              <a:t>int</a:t>
            </a:r>
            <a:r>
              <a:rPr lang="zh-CN" altLang="en-US" b="1" dirty="0">
                <a:latin typeface="+mn-ea"/>
                <a:sym typeface="+mn-ea"/>
              </a:rPr>
              <a:t>，</a:t>
            </a:r>
            <a:r>
              <a:rPr lang="en-US" altLang="zh-CN" b="1" dirty="0">
                <a:latin typeface="+mn-ea"/>
                <a:sym typeface="+mn-ea"/>
              </a:rPr>
              <a:t>float</a:t>
            </a:r>
            <a:r>
              <a:rPr lang="zh-CN" altLang="en-US" b="1" dirty="0">
                <a:latin typeface="+mn-ea"/>
                <a:sym typeface="+mn-ea"/>
              </a:rPr>
              <a:t>，</a:t>
            </a:r>
            <a:r>
              <a:rPr lang="en-US" altLang="zh-CN" b="1" dirty="0">
                <a:latin typeface="+mn-ea"/>
                <a:sym typeface="+mn-ea"/>
              </a:rPr>
              <a:t>char</a:t>
            </a:r>
            <a:r>
              <a:rPr lang="zh-CN" altLang="en-US" b="1" dirty="0">
                <a:latin typeface="+mn-ea"/>
                <a:sym typeface="+mn-ea"/>
              </a:rPr>
              <a:t>等</a:t>
            </a:r>
            <a:endParaRPr lang="zh-CN" altLang="en-US" b="1" dirty="0">
              <a:latin typeface="+mn-ea"/>
              <a:sym typeface="+mn-ea"/>
            </a:endParaRPr>
          </a:p>
          <a:p>
            <a:pPr>
              <a:lnSpc>
                <a:spcPct val="125000"/>
              </a:lnSpc>
              <a:defRPr/>
            </a:pPr>
            <a:r>
              <a:rPr lang="en-US" altLang="zh-CN" b="1" dirty="0">
                <a:solidFill>
                  <a:schemeClr val="tx1"/>
                </a:solidFill>
                <a:latin typeface="+mn-ea"/>
                <a:sym typeface="+mn-ea"/>
              </a:rPr>
              <a:t>s.push(item); </a:t>
            </a:r>
            <a:r>
              <a:rPr lang="zh-CN" altLang="en-US" b="1" dirty="0">
                <a:solidFill>
                  <a:schemeClr val="tx1"/>
                </a:solidFill>
                <a:latin typeface="+mn-ea"/>
                <a:sym typeface="+mn-ea"/>
              </a:rPr>
              <a:t>把</a:t>
            </a:r>
            <a:r>
              <a:rPr lang="en-US" altLang="zh-CN" b="1" dirty="0">
                <a:solidFill>
                  <a:schemeClr val="tx1"/>
                </a:solidFill>
                <a:latin typeface="+mn-ea"/>
                <a:sym typeface="+mn-ea"/>
              </a:rPr>
              <a:t>item</a:t>
            </a:r>
            <a:r>
              <a:rPr lang="zh-CN" altLang="en-US" b="1" dirty="0">
                <a:solidFill>
                  <a:schemeClr val="tx1"/>
                </a:solidFill>
                <a:latin typeface="+mn-ea"/>
                <a:sym typeface="+mn-ea"/>
              </a:rPr>
              <a:t>放到栈顶</a:t>
            </a:r>
            <a:endParaRPr lang="zh-CN" altLang="en-US" b="1" dirty="0">
              <a:solidFill>
                <a:schemeClr val="tx1"/>
              </a:solidFill>
              <a:latin typeface="+mn-ea"/>
              <a:sym typeface="+mn-ea"/>
            </a:endParaRPr>
          </a:p>
          <a:p>
            <a:pPr>
              <a:lnSpc>
                <a:spcPct val="125000"/>
              </a:lnSpc>
              <a:defRPr/>
            </a:pPr>
            <a:r>
              <a:rPr lang="en-US" altLang="zh-CN" b="1" dirty="0">
                <a:solidFill>
                  <a:schemeClr val="tx1"/>
                </a:solidFill>
                <a:latin typeface="+mn-ea"/>
                <a:sym typeface="+mn-ea"/>
              </a:rPr>
              <a:t>s.top() </a:t>
            </a:r>
            <a:r>
              <a:rPr lang="zh-CN" altLang="en-US" b="1" dirty="0">
                <a:solidFill>
                  <a:schemeClr val="tx1"/>
                </a:solidFill>
                <a:latin typeface="+mn-ea"/>
                <a:sym typeface="+mn-ea"/>
              </a:rPr>
              <a:t>返回栈顶的元素但不删除</a:t>
            </a:r>
            <a:endParaRPr lang="zh-CN" altLang="en-US" b="1" dirty="0">
              <a:solidFill>
                <a:schemeClr val="tx1"/>
              </a:solidFill>
              <a:latin typeface="+mn-ea"/>
              <a:sym typeface="+mn-ea"/>
            </a:endParaRPr>
          </a:p>
          <a:p>
            <a:pPr>
              <a:lnSpc>
                <a:spcPct val="125000"/>
              </a:lnSpc>
              <a:defRPr/>
            </a:pPr>
            <a:r>
              <a:rPr lang="en-US" altLang="zh-CN" b="1" dirty="0">
                <a:solidFill>
                  <a:schemeClr val="tx1"/>
                </a:solidFill>
                <a:latin typeface="+mn-ea"/>
                <a:sym typeface="+mn-ea"/>
              </a:rPr>
              <a:t>s.pop() </a:t>
            </a:r>
            <a:r>
              <a:rPr lang="zh-CN" altLang="en-US" b="1" dirty="0">
                <a:solidFill>
                  <a:schemeClr val="tx1"/>
                </a:solidFill>
                <a:latin typeface="+mn-ea"/>
                <a:sym typeface="+mn-ea"/>
              </a:rPr>
              <a:t>删除栈顶的元素但不返回</a:t>
            </a:r>
            <a:endParaRPr lang="zh-CN" altLang="en-US" b="1" dirty="0">
              <a:solidFill>
                <a:schemeClr val="tx1"/>
              </a:solidFill>
              <a:latin typeface="+mn-ea"/>
              <a:sym typeface="+mn-ea"/>
            </a:endParaRPr>
          </a:p>
          <a:p>
            <a:pPr>
              <a:lnSpc>
                <a:spcPct val="125000"/>
              </a:lnSpc>
              <a:defRPr/>
            </a:pPr>
            <a:r>
              <a:rPr lang="zh-CN" altLang="en-US" b="1" dirty="0">
                <a:solidFill>
                  <a:schemeClr val="tx1"/>
                </a:solidFill>
                <a:latin typeface="+mn-ea"/>
                <a:sym typeface="+mn-ea"/>
              </a:rPr>
              <a:t>s.empty()判断栈是否为空，若为空返回true否则返回false</a:t>
            </a:r>
            <a:endParaRPr lang="zh-CN" altLang="en-US" b="1" dirty="0">
              <a:solidFill>
                <a:schemeClr val="tx1"/>
              </a:solidFill>
              <a:latin typeface="+mn-ea"/>
              <a:sym typeface="+mn-ea"/>
            </a:endParaRPr>
          </a:p>
          <a:p>
            <a:pPr>
              <a:lnSpc>
                <a:spcPct val="125000"/>
              </a:lnSpc>
              <a:defRPr/>
            </a:pPr>
            <a:r>
              <a:rPr lang="zh-CN" altLang="en-US" b="1" dirty="0">
                <a:solidFill>
                  <a:schemeClr val="tx1"/>
                </a:solidFill>
                <a:latin typeface="+mn-ea"/>
                <a:sym typeface="+mn-ea"/>
              </a:rPr>
              <a:t>s.size()返回栈中元素个数</a:t>
            </a:r>
            <a:endParaRPr lang="zh-CN" altLang="en-US" b="1" dirty="0">
              <a:solidFill>
                <a:schemeClr val="tx1"/>
              </a:solidFill>
              <a:latin typeface="+mn-ea"/>
              <a:sym typeface="+mn-ea"/>
            </a:endParaRPr>
          </a:p>
        </p:txBody>
      </p:sp>
      <p:cxnSp>
        <p:nvCxnSpPr>
          <p:cNvPr id="105" name="直接连接符 104"/>
          <p:cNvCxnSpPr/>
          <p:nvPr/>
        </p:nvCxnSpPr>
        <p:spPr>
          <a:xfrm flipV="1">
            <a:off x="11346815" y="588772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658130" y="62003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650512" y="62003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栈</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100" normalizeH="0" baseline="0" noProof="0" dirty="0">
                <a:ln>
                  <a:noFill/>
                </a:ln>
                <a:effectLst/>
                <a:uLnTx/>
                <a:uFillTx/>
                <a:latin typeface="+mj-ea"/>
                <a:ea typeface="+mj-ea"/>
                <a:cs typeface="+mn-cs"/>
              </a:rPr>
              <a:t>Dijkstra</a:t>
            </a:r>
            <a:r>
              <a:rPr kumimoji="0" lang="zh-CN" altLang="en-US" sz="2400" b="1" i="0" u="none" strike="noStrike" kern="1200" cap="none" spc="100" normalizeH="0" baseline="0" noProof="0" dirty="0">
                <a:ln>
                  <a:noFill/>
                </a:ln>
                <a:effectLst/>
                <a:uLnTx/>
                <a:uFillTx/>
                <a:latin typeface="+mj-ea"/>
                <a:ea typeface="+mj-ea"/>
                <a:cs typeface="+mn-cs"/>
              </a:rPr>
              <a:t>双栈算术表达式</a:t>
            </a:r>
            <a:endParaRPr kumimoji="0" lang="zh-CN" altLang="en-US" sz="24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258445" y="1331595"/>
            <a:ext cx="11551285" cy="502729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795655" y="1331595"/>
            <a:ext cx="10476865" cy="4983480"/>
          </a:xfrm>
          <a:prstGeom prst="rect">
            <a:avLst/>
          </a:prstGeom>
        </p:spPr>
        <p:txBody>
          <a:bodyPr wrap="square">
            <a:noAutofit/>
          </a:bodyPr>
          <a:lstStyle/>
          <a:p>
            <a:pPr>
              <a:lnSpc>
                <a:spcPct val="125000"/>
              </a:lnSpc>
              <a:defRPr/>
            </a:pPr>
            <a:r>
              <a:rPr lang="en-US" altLang="zh-CN" b="1" dirty="0">
                <a:solidFill>
                  <a:schemeClr val="tx1"/>
                </a:solidFill>
                <a:latin typeface="+mn-ea"/>
                <a:sym typeface="+mn-ea"/>
              </a:rPr>
              <a:t>( 1 + ( ( 2 + 3 ) * ( 4 * 5 ) ) )</a:t>
            </a:r>
            <a:endParaRPr lang="en-US" altLang="zh-CN" b="1" dirty="0">
              <a:solidFill>
                <a:schemeClr val="tx1"/>
              </a:solidFill>
              <a:latin typeface="+mn-ea"/>
              <a:sym typeface="+mn-ea"/>
            </a:endParaRPr>
          </a:p>
          <a:p>
            <a:pPr>
              <a:lnSpc>
                <a:spcPct val="125000"/>
              </a:lnSpc>
              <a:defRPr/>
            </a:pPr>
            <a:endParaRPr lang="en-US" altLang="zh-CN" b="1" dirty="0">
              <a:solidFill>
                <a:schemeClr val="tx1"/>
              </a:solidFill>
              <a:latin typeface="+mn-ea"/>
              <a:sym typeface="+mn-ea"/>
            </a:endParaRPr>
          </a:p>
          <a:p>
            <a:pPr>
              <a:lnSpc>
                <a:spcPct val="125000"/>
              </a:lnSpc>
              <a:defRPr/>
            </a:pPr>
            <a:r>
              <a:rPr lang="zh-CN" altLang="en-US" b="1" dirty="0">
                <a:solidFill>
                  <a:schemeClr val="tx1"/>
                </a:solidFill>
                <a:latin typeface="+mn-ea"/>
                <a:sym typeface="+mn-ea"/>
              </a:rPr>
              <a:t>算术表达式可能是一个数，或者是由一个左括号、一个算术表达式、一个运算符、另一个</a:t>
            </a:r>
            <a:endParaRPr lang="zh-CN" altLang="en-US" b="1" dirty="0">
              <a:solidFill>
                <a:schemeClr val="tx1"/>
              </a:solidFill>
              <a:latin typeface="+mn-ea"/>
              <a:sym typeface="+mn-ea"/>
            </a:endParaRPr>
          </a:p>
          <a:p>
            <a:pPr>
              <a:lnSpc>
                <a:spcPct val="125000"/>
              </a:lnSpc>
              <a:defRPr/>
            </a:pPr>
            <a:r>
              <a:rPr lang="zh-CN" altLang="en-US" b="1" dirty="0">
                <a:solidFill>
                  <a:schemeClr val="tx1"/>
                </a:solidFill>
                <a:latin typeface="+mn-ea"/>
                <a:sym typeface="+mn-ea"/>
              </a:rPr>
              <a:t>算术表达式和一个右括号组成的表达式。简单起见，这里定义的是未省略括号的算术表达式，它明</a:t>
            </a:r>
            <a:endParaRPr lang="zh-CN" altLang="en-US" b="1" dirty="0">
              <a:solidFill>
                <a:schemeClr val="tx1"/>
              </a:solidFill>
              <a:latin typeface="+mn-ea"/>
              <a:sym typeface="+mn-ea"/>
            </a:endParaRPr>
          </a:p>
          <a:p>
            <a:pPr>
              <a:lnSpc>
                <a:spcPct val="125000"/>
              </a:lnSpc>
              <a:defRPr/>
            </a:pPr>
            <a:r>
              <a:rPr lang="zh-CN" altLang="en-US" b="1" dirty="0">
                <a:solidFill>
                  <a:schemeClr val="tx1"/>
                </a:solidFill>
                <a:latin typeface="+mn-ea"/>
                <a:sym typeface="+mn-ea"/>
              </a:rPr>
              <a:t>确地说明了所有运算符的操作数</a:t>
            </a:r>
            <a:endParaRPr lang="zh-CN" altLang="en-US" b="1" dirty="0">
              <a:solidFill>
                <a:schemeClr val="tx1"/>
              </a:solidFill>
              <a:latin typeface="+mn-ea"/>
              <a:sym typeface="+mn-ea"/>
            </a:endParaRPr>
          </a:p>
          <a:p>
            <a:pPr>
              <a:lnSpc>
                <a:spcPct val="125000"/>
              </a:lnSpc>
              <a:defRPr/>
            </a:pPr>
            <a:endParaRPr lang="zh-CN" altLang="en-US" b="1" dirty="0">
              <a:solidFill>
                <a:schemeClr val="tx1"/>
              </a:solidFill>
              <a:latin typeface="+mn-ea"/>
              <a:sym typeface="+mn-ea"/>
            </a:endParaRPr>
          </a:p>
          <a:p>
            <a:pPr>
              <a:lnSpc>
                <a:spcPct val="125000"/>
              </a:lnSpc>
              <a:defRPr/>
            </a:pPr>
            <a:r>
              <a:rPr lang="zh-CN" altLang="en-US" b="1" dirty="0">
                <a:solidFill>
                  <a:schemeClr val="tx1"/>
                </a:solidFill>
                <a:latin typeface="+mn-ea"/>
                <a:sym typeface="+mn-ea"/>
              </a:rPr>
              <a:t>如何用程序计算如上低级算术表达式的值？</a:t>
            </a:r>
            <a:endParaRPr lang="zh-CN" altLang="en-US" b="1" dirty="0">
              <a:solidFill>
                <a:schemeClr val="tx1"/>
              </a:solidFill>
              <a:latin typeface="+mn-ea"/>
              <a:sym typeface="+mn-ea"/>
            </a:endParaRPr>
          </a:p>
        </p:txBody>
      </p:sp>
      <p:cxnSp>
        <p:nvCxnSpPr>
          <p:cNvPr id="105" name="直接连接符 104"/>
          <p:cNvCxnSpPr/>
          <p:nvPr/>
        </p:nvCxnSpPr>
        <p:spPr>
          <a:xfrm flipV="1">
            <a:off x="11346815" y="588772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658130" y="62003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650512" y="62003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栈</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100" normalizeH="0" baseline="0" noProof="0" dirty="0">
                <a:ln>
                  <a:noFill/>
                </a:ln>
                <a:effectLst/>
                <a:uLnTx/>
                <a:uFillTx/>
                <a:latin typeface="+mj-ea"/>
                <a:ea typeface="+mj-ea"/>
                <a:cs typeface="+mn-cs"/>
              </a:rPr>
              <a:t>Dijkstra</a:t>
            </a:r>
            <a:r>
              <a:rPr kumimoji="0" lang="zh-CN" altLang="en-US" sz="2400" b="1" i="0" u="none" strike="noStrike" kern="1200" cap="none" spc="100" normalizeH="0" baseline="0" noProof="0" dirty="0">
                <a:ln>
                  <a:noFill/>
                </a:ln>
                <a:effectLst/>
                <a:uLnTx/>
                <a:uFillTx/>
                <a:latin typeface="+mj-ea"/>
                <a:ea typeface="+mj-ea"/>
                <a:cs typeface="+mn-cs"/>
              </a:rPr>
              <a:t>双栈算术表达式</a:t>
            </a:r>
            <a:endParaRPr kumimoji="0" lang="zh-CN" altLang="en-US" sz="24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258445" y="1331595"/>
            <a:ext cx="11551285" cy="502729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795655" y="1331595"/>
            <a:ext cx="10476865" cy="4983480"/>
          </a:xfrm>
          <a:prstGeom prst="rect">
            <a:avLst/>
          </a:prstGeom>
        </p:spPr>
        <p:txBody>
          <a:bodyPr wrap="square">
            <a:noAutofit/>
          </a:bodyPr>
          <a:lstStyle/>
          <a:p>
            <a:pPr>
              <a:lnSpc>
                <a:spcPct val="125000"/>
              </a:lnSpc>
              <a:defRPr/>
            </a:pPr>
            <a:endParaRPr lang="en-US" altLang="zh-CN" sz="1600" b="1" dirty="0">
              <a:solidFill>
                <a:schemeClr val="tx1"/>
              </a:solidFill>
              <a:latin typeface="+mn-ea"/>
              <a:sym typeface="+mn-ea"/>
            </a:endParaRPr>
          </a:p>
          <a:p>
            <a:pPr>
              <a:lnSpc>
                <a:spcPct val="125000"/>
              </a:lnSpc>
              <a:defRPr/>
            </a:pPr>
            <a:endParaRPr lang="en-US" altLang="zh-CN" sz="1600" b="1" dirty="0">
              <a:solidFill>
                <a:schemeClr val="tx1"/>
              </a:solidFill>
              <a:latin typeface="+mn-ea"/>
              <a:sym typeface="+mn-ea"/>
            </a:endParaRPr>
          </a:p>
          <a:p>
            <a:pPr>
              <a:lnSpc>
                <a:spcPct val="125000"/>
              </a:lnSpc>
              <a:defRPr/>
            </a:pPr>
            <a:r>
              <a:rPr lang="en-US" altLang="zh-CN" sz="1600" b="1" dirty="0">
                <a:solidFill>
                  <a:schemeClr val="tx1"/>
                </a:solidFill>
                <a:latin typeface="+mn-ea"/>
                <a:sym typeface="+mn-ea"/>
              </a:rPr>
              <a:t>          </a:t>
            </a:r>
            <a:r>
              <a:rPr lang="zh-CN" altLang="en-US" sz="3200" b="1" dirty="0">
                <a:solidFill>
                  <a:schemeClr val="tx1"/>
                </a:solidFill>
                <a:latin typeface="+mn-ea"/>
                <a:sym typeface="+mn-ea"/>
              </a:rPr>
              <a:t>实现代码</a:t>
            </a:r>
            <a:r>
              <a:rPr lang="en-US" altLang="zh-CN" sz="3200" b="1" dirty="0">
                <a:solidFill>
                  <a:schemeClr val="tx1"/>
                </a:solidFill>
                <a:latin typeface="+mn-ea"/>
                <a:sym typeface="+mn-ea"/>
              </a:rPr>
              <a:t>(Java)——&gt;</a:t>
            </a:r>
            <a:endParaRPr lang="en-US" altLang="zh-CN" sz="3200" b="1" dirty="0">
              <a:solidFill>
                <a:schemeClr val="tx1"/>
              </a:solidFill>
              <a:latin typeface="+mn-ea"/>
              <a:sym typeface="+mn-ea"/>
            </a:endParaRPr>
          </a:p>
          <a:p>
            <a:pPr>
              <a:lnSpc>
                <a:spcPct val="125000"/>
              </a:lnSpc>
              <a:defRPr/>
            </a:pPr>
            <a:endParaRPr lang="en-US" altLang="zh-CN" sz="1600" b="1" dirty="0">
              <a:solidFill>
                <a:schemeClr val="tx1"/>
              </a:solidFill>
              <a:latin typeface="+mn-ea"/>
              <a:sym typeface="+mn-ea"/>
            </a:endParaRPr>
          </a:p>
          <a:p>
            <a:pPr>
              <a:lnSpc>
                <a:spcPct val="125000"/>
              </a:lnSpc>
              <a:defRPr/>
            </a:pPr>
            <a:endParaRPr lang="en-US" altLang="zh-CN" sz="1600" b="1" dirty="0">
              <a:solidFill>
                <a:schemeClr val="tx1"/>
              </a:solidFill>
              <a:latin typeface="+mn-ea"/>
              <a:sym typeface="+mn-ea"/>
            </a:endParaRPr>
          </a:p>
          <a:p>
            <a:pPr>
              <a:lnSpc>
                <a:spcPct val="125000"/>
              </a:lnSpc>
              <a:defRPr/>
            </a:pPr>
            <a:r>
              <a:rPr lang="en-US" altLang="zh-CN" sz="1600" b="1" dirty="0">
                <a:solidFill>
                  <a:schemeClr val="tx1"/>
                </a:solidFill>
                <a:latin typeface="+mn-ea"/>
                <a:sym typeface="+mn-ea"/>
              </a:rPr>
              <a:t>( 1 + ( ( 2 + 3 ) * ( 4 * 5 ) ) )</a:t>
            </a:r>
            <a:endParaRPr lang="en-US" altLang="zh-CN" sz="1600" b="1" dirty="0">
              <a:solidFill>
                <a:schemeClr val="tx1"/>
              </a:solidFill>
              <a:latin typeface="+mn-ea"/>
              <a:sym typeface="+mn-ea"/>
            </a:endParaRPr>
          </a:p>
          <a:p>
            <a:pPr algn="l">
              <a:lnSpc>
                <a:spcPct val="125000"/>
              </a:lnSpc>
              <a:defRPr/>
            </a:pPr>
            <a:r>
              <a:rPr lang="en-US" altLang="zh-CN" sz="1600" b="1" dirty="0">
                <a:solidFill>
                  <a:schemeClr val="tx1"/>
                </a:solidFill>
                <a:latin typeface="+mn-ea"/>
                <a:sym typeface="+mn-ea"/>
              </a:rPr>
              <a:t>( 1 + ( 5 * ( 4 * 5 ) ) )</a:t>
            </a:r>
            <a:endParaRPr lang="en-US" altLang="zh-CN" sz="1600" b="1" dirty="0">
              <a:solidFill>
                <a:schemeClr val="tx1"/>
              </a:solidFill>
              <a:latin typeface="+mn-ea"/>
              <a:sym typeface="+mn-ea"/>
            </a:endParaRPr>
          </a:p>
          <a:p>
            <a:pPr algn="l">
              <a:lnSpc>
                <a:spcPct val="125000"/>
              </a:lnSpc>
              <a:defRPr/>
            </a:pPr>
            <a:r>
              <a:rPr lang="en-US" altLang="zh-CN" sz="1600" b="1" dirty="0">
                <a:solidFill>
                  <a:schemeClr val="tx1"/>
                </a:solidFill>
                <a:latin typeface="+mn-ea"/>
                <a:sym typeface="+mn-ea"/>
              </a:rPr>
              <a:t>( 1 + ( 5 * 20 ) )</a:t>
            </a:r>
            <a:endParaRPr lang="en-US" altLang="zh-CN" sz="1600" b="1" dirty="0">
              <a:solidFill>
                <a:schemeClr val="tx1"/>
              </a:solidFill>
              <a:latin typeface="+mn-ea"/>
              <a:sym typeface="+mn-ea"/>
            </a:endParaRPr>
          </a:p>
          <a:p>
            <a:pPr algn="l">
              <a:lnSpc>
                <a:spcPct val="125000"/>
              </a:lnSpc>
              <a:defRPr/>
            </a:pPr>
            <a:r>
              <a:rPr lang="en-US" altLang="zh-CN" sz="1600" b="1" dirty="0">
                <a:solidFill>
                  <a:schemeClr val="tx1"/>
                </a:solidFill>
                <a:latin typeface="+mn-ea"/>
                <a:sym typeface="+mn-ea"/>
              </a:rPr>
              <a:t>( 1 + 100 )</a:t>
            </a:r>
            <a:endParaRPr lang="en-US" altLang="zh-CN" sz="1600" b="1" dirty="0">
              <a:solidFill>
                <a:schemeClr val="tx1"/>
              </a:solidFill>
              <a:latin typeface="+mn-ea"/>
              <a:sym typeface="+mn-ea"/>
            </a:endParaRPr>
          </a:p>
          <a:p>
            <a:pPr algn="l">
              <a:lnSpc>
                <a:spcPct val="125000"/>
              </a:lnSpc>
              <a:defRPr/>
            </a:pPr>
            <a:r>
              <a:rPr lang="en-US" altLang="zh-CN" sz="1600" b="1" dirty="0">
                <a:solidFill>
                  <a:schemeClr val="tx1"/>
                </a:solidFill>
                <a:latin typeface="+mn-ea"/>
                <a:sym typeface="+mn-ea"/>
              </a:rPr>
              <a:t>101</a:t>
            </a:r>
            <a:endParaRPr lang="en-US" altLang="zh-CN" sz="1600" b="1" dirty="0">
              <a:solidFill>
                <a:schemeClr val="tx1"/>
              </a:solidFill>
              <a:latin typeface="+mn-ea"/>
              <a:sym typeface="+mn-ea"/>
            </a:endParaRPr>
          </a:p>
        </p:txBody>
      </p:sp>
      <p:cxnSp>
        <p:nvCxnSpPr>
          <p:cNvPr id="105" name="直接连接符 104"/>
          <p:cNvCxnSpPr/>
          <p:nvPr/>
        </p:nvCxnSpPr>
        <p:spPr>
          <a:xfrm flipV="1">
            <a:off x="11346815" y="588772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658130" y="62003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650512" y="62003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custDataLst>
              <p:tags r:id="rId1"/>
            </p:custDataLst>
          </p:nvPr>
        </p:nvPicPr>
        <p:blipFill>
          <a:blip r:embed="rId2"/>
          <a:stretch>
            <a:fillRect/>
          </a:stretch>
        </p:blipFill>
        <p:spPr>
          <a:xfrm>
            <a:off x="5922645" y="0"/>
            <a:ext cx="4489450" cy="672846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栈</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sz="2400" b="1" i="0" u="none" strike="noStrike" kern="1200" cap="none" spc="100" normalizeH="0" baseline="0" noProof="0" dirty="0">
                <a:ln>
                  <a:noFill/>
                </a:ln>
                <a:effectLst/>
                <a:uLnTx/>
                <a:uFillTx/>
                <a:latin typeface="+mj-ea"/>
                <a:ea typeface="+mj-ea"/>
                <a:cs typeface="+mn-cs"/>
              </a:rPr>
              <a:t>深度优先搜索</a:t>
            </a:r>
            <a:r>
              <a:rPr kumimoji="0" lang="en-US" altLang="zh-CN" sz="2400" b="1" i="0" u="none" strike="noStrike" kern="1200" cap="none" spc="100" normalizeH="0" baseline="0" noProof="0" dirty="0">
                <a:ln>
                  <a:noFill/>
                </a:ln>
                <a:effectLst/>
                <a:uLnTx/>
                <a:uFillTx/>
                <a:latin typeface="+mj-ea"/>
                <a:ea typeface="+mj-ea"/>
                <a:cs typeface="+mn-cs"/>
              </a:rPr>
              <a:t>(Depth-First Search,DFS)</a:t>
            </a:r>
            <a:endParaRPr kumimoji="0" lang="en-US" altLang="zh-CN" sz="24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485140" y="1861820"/>
            <a:ext cx="10792460" cy="4503420"/>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485140" y="1805305"/>
            <a:ext cx="10522585" cy="4400550"/>
          </a:xfrm>
          <a:prstGeom prst="rect">
            <a:avLst/>
          </a:prstGeom>
        </p:spPr>
        <p:txBody>
          <a:bodyPr wrap="square">
            <a:noAutofit/>
          </a:bodyPr>
          <a:lstStyle/>
          <a:p>
            <a:pPr>
              <a:lnSpc>
                <a:spcPct val="125000"/>
              </a:lnSpc>
              <a:defRPr/>
            </a:pPr>
            <a:r>
              <a:rPr b="1" dirty="0">
                <a:latin typeface="+mn-ea"/>
              </a:rPr>
              <a:t>深度优先搜索（Depth First Search），是图的一种搜索方式，以深度为优先级去进行搜索，用一句话概括就是：“一直往下走，走不通回头，换条路再走，直到无路可走”。具体算法描述为：</a:t>
            </a:r>
            <a:endParaRPr b="1" dirty="0">
              <a:latin typeface="+mn-ea"/>
            </a:endParaRPr>
          </a:p>
          <a:p>
            <a:pPr>
              <a:lnSpc>
                <a:spcPct val="125000"/>
              </a:lnSpc>
              <a:defRPr/>
            </a:pPr>
            <a:r>
              <a:rPr sz="1400" b="1" dirty="0">
                <a:solidFill>
                  <a:schemeClr val="accent6"/>
                </a:solidFill>
                <a:latin typeface="+mn-ea"/>
              </a:rPr>
              <a:t>选择一个起始点 </a:t>
            </a:r>
            <a:r>
              <a:rPr lang="en-US" sz="1400" b="1" dirty="0">
                <a:solidFill>
                  <a:schemeClr val="accent6"/>
                </a:solidFill>
                <a:latin typeface="+mn-ea"/>
              </a:rPr>
              <a:t>u </a:t>
            </a:r>
            <a:r>
              <a:rPr sz="1400" b="1" dirty="0">
                <a:solidFill>
                  <a:schemeClr val="accent6"/>
                </a:solidFill>
                <a:latin typeface="+mn-ea"/>
              </a:rPr>
              <a:t>作为当前结点，执行如下操作：</a:t>
            </a:r>
            <a:endParaRPr sz="1400" b="1" dirty="0">
              <a:solidFill>
                <a:schemeClr val="accent6"/>
              </a:solidFill>
              <a:latin typeface="+mn-ea"/>
            </a:endParaRPr>
          </a:p>
          <a:p>
            <a:pPr>
              <a:lnSpc>
                <a:spcPct val="125000"/>
              </a:lnSpc>
              <a:defRPr/>
            </a:pPr>
            <a:r>
              <a:rPr sz="1400" b="1" dirty="0">
                <a:solidFill>
                  <a:schemeClr val="accent6"/>
                </a:solidFill>
                <a:latin typeface="+mn-ea"/>
              </a:rPr>
              <a:t>a. 访问 当前结点，并且标记该结点已被访问，然后跳转到 b；</a:t>
            </a:r>
            <a:endParaRPr sz="1400" b="1" dirty="0">
              <a:solidFill>
                <a:schemeClr val="accent6"/>
              </a:solidFill>
              <a:latin typeface="+mn-ea"/>
            </a:endParaRPr>
          </a:p>
          <a:p>
            <a:pPr>
              <a:lnSpc>
                <a:spcPct val="125000"/>
              </a:lnSpc>
              <a:defRPr/>
            </a:pPr>
            <a:r>
              <a:rPr sz="1400" b="1" dirty="0">
                <a:solidFill>
                  <a:schemeClr val="accent6"/>
                </a:solidFill>
                <a:latin typeface="+mn-ea"/>
              </a:rPr>
              <a:t>b. 如果存在一个和 当前结点 相邻并且尚未被访问的结点 </a:t>
            </a:r>
            <a:r>
              <a:rPr lang="en-US" sz="1400" b="1" dirty="0">
                <a:solidFill>
                  <a:schemeClr val="accent6"/>
                </a:solidFill>
                <a:latin typeface="+mn-ea"/>
              </a:rPr>
              <a:t>v </a:t>
            </a:r>
            <a:r>
              <a:rPr sz="1400" b="1" dirty="0">
                <a:solidFill>
                  <a:schemeClr val="accent6"/>
                </a:solidFill>
                <a:latin typeface="+mn-ea"/>
              </a:rPr>
              <a:t>，则将 </a:t>
            </a:r>
            <a:r>
              <a:rPr lang="en-US" sz="1400" b="1" dirty="0">
                <a:solidFill>
                  <a:schemeClr val="accent6"/>
                </a:solidFill>
                <a:latin typeface="+mn-ea"/>
              </a:rPr>
              <a:t>v </a:t>
            </a:r>
            <a:r>
              <a:rPr sz="1400" b="1" dirty="0">
                <a:solidFill>
                  <a:schemeClr val="accent6"/>
                </a:solidFill>
                <a:latin typeface="+mn-ea"/>
              </a:rPr>
              <a:t>设为当前结点，继续执行 a；</a:t>
            </a:r>
            <a:endParaRPr sz="1400" b="1" dirty="0">
              <a:solidFill>
                <a:schemeClr val="accent6"/>
              </a:solidFill>
              <a:latin typeface="+mn-ea"/>
            </a:endParaRPr>
          </a:p>
          <a:p>
            <a:pPr>
              <a:lnSpc>
                <a:spcPct val="125000"/>
              </a:lnSpc>
              <a:defRPr/>
            </a:pPr>
            <a:r>
              <a:rPr sz="1400" b="1" dirty="0">
                <a:solidFill>
                  <a:schemeClr val="accent6"/>
                </a:solidFill>
                <a:latin typeface="+mn-ea"/>
              </a:rPr>
              <a:t>c. 如果不存在这样的 </a:t>
            </a:r>
            <a:r>
              <a:rPr lang="en-US" sz="1400" b="1" dirty="0">
                <a:solidFill>
                  <a:schemeClr val="accent6"/>
                </a:solidFill>
                <a:latin typeface="+mn-ea"/>
              </a:rPr>
              <a:t>v</a:t>
            </a:r>
            <a:r>
              <a:rPr sz="1400" b="1" dirty="0">
                <a:solidFill>
                  <a:schemeClr val="accent6"/>
                </a:solidFill>
                <a:latin typeface="+mn-ea"/>
              </a:rPr>
              <a:t> ，则进行回溯，回溯的过程就是回退 当前结点；</a:t>
            </a:r>
            <a:endParaRPr sz="1400" b="1" dirty="0">
              <a:solidFill>
                <a:schemeClr val="accent6"/>
              </a:solidFill>
              <a:latin typeface="+mn-ea"/>
            </a:endParaRPr>
          </a:p>
          <a:p>
            <a:pPr>
              <a:lnSpc>
                <a:spcPct val="125000"/>
              </a:lnSpc>
              <a:defRPr/>
            </a:pPr>
            <a:r>
              <a:rPr b="1" dirty="0">
                <a:latin typeface="+mn-ea"/>
              </a:rPr>
              <a:t>上述所说的 </a:t>
            </a:r>
            <a:r>
              <a:rPr b="1" dirty="0">
                <a:solidFill>
                  <a:srgbClr val="FF0000"/>
                </a:solidFill>
                <a:latin typeface="+mn-ea"/>
              </a:rPr>
              <a:t>当前结点</a:t>
            </a:r>
            <a:r>
              <a:rPr b="1" dirty="0">
                <a:latin typeface="+mn-ea"/>
              </a:rPr>
              <a:t> 需要用一个栈来维护，每次访问到的结点入栈，回溯的时候出栈。除了栈，另一种实现深度优先搜索的方式是递归，代码更加简单，相对好理解。</a:t>
            </a:r>
            <a:endParaRPr b="1" dirty="0">
              <a:latin typeface="+mn-ea"/>
            </a:endParaRPr>
          </a:p>
          <a:p>
            <a:pPr>
              <a:lnSpc>
                <a:spcPct val="125000"/>
              </a:lnSpc>
              <a:defRPr/>
            </a:pPr>
            <a:endParaRPr b="1" dirty="0">
              <a:latin typeface="+mn-ea"/>
            </a:endParaRPr>
          </a:p>
          <a:p>
            <a:pPr>
              <a:lnSpc>
                <a:spcPct val="125000"/>
              </a:lnSpc>
              <a:defRPr/>
            </a:pPr>
            <a:r>
              <a:rPr lang="zh-CN" b="1" dirty="0">
                <a:latin typeface="+mn-ea"/>
              </a:rPr>
              <a:t>我们刚才讲到</a:t>
            </a:r>
            <a:r>
              <a:rPr lang="zh-CN" b="1" dirty="0">
                <a:solidFill>
                  <a:srgbClr val="FF0000"/>
                </a:solidFill>
                <a:latin typeface="+mn-ea"/>
              </a:rPr>
              <a:t>树的遍历</a:t>
            </a:r>
            <a:r>
              <a:rPr lang="zh-CN" b="1" dirty="0">
                <a:solidFill>
                  <a:schemeClr val="tx1"/>
                </a:solidFill>
                <a:latin typeface="+mn-ea"/>
              </a:rPr>
              <a:t>的思想其实就是</a:t>
            </a:r>
            <a:r>
              <a:rPr lang="en-US" altLang="zh-CN" b="1" dirty="0">
                <a:solidFill>
                  <a:schemeClr val="tx1"/>
                </a:solidFill>
                <a:latin typeface="+mn-ea"/>
              </a:rPr>
              <a:t>DFS</a:t>
            </a:r>
            <a:endParaRPr lang="en-US" altLang="zh-CN" b="1" dirty="0">
              <a:solidFill>
                <a:schemeClr val="tx1"/>
              </a:solidFill>
              <a:latin typeface="+mn-ea"/>
            </a:endParaRPr>
          </a:p>
        </p:txBody>
      </p:sp>
      <p:cxnSp>
        <p:nvCxnSpPr>
          <p:cNvPr id="105" name="直接连接符 104"/>
          <p:cNvCxnSpPr/>
          <p:nvPr/>
        </p:nvCxnSpPr>
        <p:spPr>
          <a:xfrm flipV="1">
            <a:off x="10913110" y="5893436"/>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224425" y="6206092"/>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216807" y="6206093"/>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栈</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603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sz="2400" b="1" i="0" u="none" strike="noStrike" kern="1200" cap="none" spc="100" normalizeH="0" baseline="0" noProof="0" dirty="0">
                <a:ln>
                  <a:noFill/>
                </a:ln>
                <a:effectLst/>
                <a:uLnTx/>
                <a:uFillTx/>
                <a:latin typeface="+mj-ea"/>
                <a:ea typeface="+mj-ea"/>
                <a:cs typeface="+mn-cs"/>
              </a:rPr>
              <a:t>深度优先搜索</a:t>
            </a:r>
            <a:r>
              <a:rPr kumimoji="0" lang="en-US" altLang="zh-CN" sz="2400" b="1" i="0" u="none" strike="noStrike" kern="1200" cap="none" spc="100" normalizeH="0" baseline="0" noProof="0" dirty="0">
                <a:ln>
                  <a:noFill/>
                </a:ln>
                <a:effectLst/>
                <a:uLnTx/>
                <a:uFillTx/>
                <a:latin typeface="+mj-ea"/>
                <a:ea typeface="+mj-ea"/>
                <a:cs typeface="+mn-cs"/>
              </a:rPr>
              <a:t>(Depth-First Search,DFS)</a:t>
            </a:r>
            <a:endParaRPr kumimoji="0" lang="en-US" altLang="zh-CN" sz="24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929084"/>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258445" y="1331595"/>
            <a:ext cx="11551285" cy="502729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729615" y="1331595"/>
            <a:ext cx="10476865" cy="4754245"/>
          </a:xfrm>
          <a:prstGeom prst="rect">
            <a:avLst/>
          </a:prstGeom>
        </p:spPr>
        <p:txBody>
          <a:bodyPr wrap="square">
            <a:noAutofit/>
          </a:bodyPr>
          <a:lstStyle/>
          <a:p>
            <a:pPr algn="ctr">
              <a:lnSpc>
                <a:spcPct val="125000"/>
              </a:lnSpc>
              <a:defRPr/>
            </a:pPr>
            <a:r>
              <a:rPr sz="2000" b="1" dirty="0">
                <a:solidFill>
                  <a:srgbClr val="00B0F0"/>
                </a:solidFill>
                <a:latin typeface="+mn-ea"/>
              </a:rPr>
              <a:t>Red and Black</a:t>
            </a:r>
            <a:endParaRPr sz="2000" b="1" dirty="0">
              <a:solidFill>
                <a:srgbClr val="00B0F0"/>
              </a:solidFill>
              <a:latin typeface="+mn-ea"/>
            </a:endParaRPr>
          </a:p>
          <a:p>
            <a:pPr algn="ctr">
              <a:lnSpc>
                <a:spcPct val="125000"/>
              </a:lnSpc>
              <a:defRPr/>
            </a:pPr>
            <a:r>
              <a:rPr sz="1200" b="1" dirty="0">
                <a:solidFill>
                  <a:srgbClr val="00B050"/>
                </a:solidFill>
                <a:latin typeface="+mn-ea"/>
              </a:rPr>
              <a:t>Time Limit: 2000/1000 MS (Java/Others)    Memory Limit: 65536/32768 K (Java/Others)</a:t>
            </a:r>
            <a:endParaRPr sz="1200" b="1" dirty="0">
              <a:solidFill>
                <a:srgbClr val="00B050"/>
              </a:solidFill>
              <a:latin typeface="+mn-ea"/>
            </a:endParaRPr>
          </a:p>
          <a:p>
            <a:pPr algn="ctr">
              <a:lnSpc>
                <a:spcPct val="125000"/>
              </a:lnSpc>
              <a:defRPr/>
            </a:pPr>
            <a:r>
              <a:rPr sz="1200" b="1" dirty="0">
                <a:solidFill>
                  <a:srgbClr val="00B050"/>
                </a:solidFill>
                <a:latin typeface="+mn-ea"/>
              </a:rPr>
              <a:t>Total Submission(s): 24708    Accepted Submission(s): 14942</a:t>
            </a:r>
            <a:endParaRPr sz="1200" b="1" dirty="0">
              <a:solidFill>
                <a:srgbClr val="00B050"/>
              </a:solidFill>
              <a:latin typeface="+mn-ea"/>
            </a:endParaRPr>
          </a:p>
          <a:p>
            <a:pPr>
              <a:lnSpc>
                <a:spcPct val="125000"/>
              </a:lnSpc>
              <a:defRPr/>
            </a:pPr>
            <a:endParaRPr sz="1200" b="1" dirty="0">
              <a:latin typeface="+mn-ea"/>
            </a:endParaRPr>
          </a:p>
          <a:p>
            <a:pPr>
              <a:lnSpc>
                <a:spcPct val="125000"/>
              </a:lnSpc>
              <a:defRPr/>
            </a:pPr>
            <a:r>
              <a:rPr lang="zh-CN" altLang="en-US" sz="1600" b="1" dirty="0">
                <a:latin typeface="+mn-ea"/>
              </a:rPr>
              <a:t>题意解析：</a:t>
            </a:r>
            <a:endParaRPr lang="zh-CN" altLang="en-US" sz="1600" b="1" dirty="0">
              <a:latin typeface="+mn-ea"/>
            </a:endParaRPr>
          </a:p>
          <a:p>
            <a:pPr indent="457200">
              <a:lnSpc>
                <a:spcPct val="125000"/>
              </a:lnSpc>
              <a:defRPr/>
            </a:pPr>
            <a:r>
              <a:rPr lang="zh-CN" altLang="en-US" sz="1200" b="1" dirty="0">
                <a:latin typeface="+mn-ea"/>
              </a:rPr>
              <a:t>有一个长方形的房间，铺着方形方砖，瓷砖为红色或黑色。一个人站在黑色瓷砖上，他可以按上、下、左、右四个方向移动到相邻的瓷砖。但他不能在红色瓷砖上移动，只可以在黑色瓷砖上移动。编程计算他可以到达的黑色瓷砖的数量。</a:t>
            </a:r>
            <a:endParaRPr lang="zh-CN" altLang="en-US" sz="1200" b="1" dirty="0">
              <a:latin typeface="+mn-ea"/>
            </a:endParaRPr>
          </a:p>
          <a:p>
            <a:pPr>
              <a:lnSpc>
                <a:spcPct val="125000"/>
              </a:lnSpc>
              <a:defRPr/>
            </a:pPr>
            <a:r>
              <a:rPr lang="zh-CN" altLang="en-US" sz="1600" b="1" dirty="0">
                <a:latin typeface="+mn-ea"/>
              </a:rPr>
              <a:t>输入：</a:t>
            </a:r>
            <a:endParaRPr lang="zh-CN" altLang="en-US" sz="1600" b="1" dirty="0">
              <a:latin typeface="+mn-ea"/>
            </a:endParaRPr>
          </a:p>
          <a:p>
            <a:pPr indent="457200">
              <a:lnSpc>
                <a:spcPct val="125000"/>
              </a:lnSpc>
              <a:defRPr/>
            </a:pPr>
            <a:r>
              <a:rPr lang="zh-CN" altLang="en-US" sz="1200" b="1" dirty="0">
                <a:latin typeface="+mn-ea"/>
              </a:rPr>
              <a:t>第一行包含两个正整数</a:t>
            </a:r>
            <a:r>
              <a:rPr lang="en-US" altLang="zh-CN" sz="1200" b="1" dirty="0">
                <a:latin typeface="+mn-ea"/>
              </a:rPr>
              <a:t>W</a:t>
            </a:r>
            <a:r>
              <a:rPr lang="zh-CN" altLang="en-US" sz="1200" b="1" dirty="0">
                <a:latin typeface="+mn-ea"/>
              </a:rPr>
              <a:t>和</a:t>
            </a:r>
            <a:r>
              <a:rPr lang="en-US" altLang="zh-CN" sz="1200" b="1" dirty="0">
                <a:latin typeface="+mn-ea"/>
              </a:rPr>
              <a:t>H</a:t>
            </a:r>
            <a:r>
              <a:rPr lang="zh-CN" altLang="en-US" sz="1200" b="1" dirty="0">
                <a:latin typeface="+mn-ea"/>
              </a:rPr>
              <a:t>，</a:t>
            </a:r>
            <a:r>
              <a:rPr lang="en-US" altLang="zh-CN" sz="1200" b="1" dirty="0">
                <a:latin typeface="+mn-ea"/>
              </a:rPr>
              <a:t>W</a:t>
            </a:r>
            <a:r>
              <a:rPr lang="zh-CN" altLang="en-US" sz="1200" b="1" dirty="0">
                <a:latin typeface="+mn-ea"/>
              </a:rPr>
              <a:t>和</a:t>
            </a:r>
            <a:r>
              <a:rPr lang="en-US" altLang="zh-CN" sz="1200" b="1" dirty="0">
                <a:latin typeface="+mn-ea"/>
              </a:rPr>
              <a:t>H</a:t>
            </a:r>
            <a:r>
              <a:rPr lang="zh-CN" altLang="en-US" sz="1200" b="1" dirty="0">
                <a:latin typeface="+mn-ea"/>
              </a:rPr>
              <a:t>分别表示</a:t>
            </a:r>
            <a:r>
              <a:rPr lang="en-US" altLang="zh-CN" sz="1200" b="1" dirty="0">
                <a:latin typeface="+mn-ea"/>
              </a:rPr>
              <a:t>x</a:t>
            </a:r>
            <a:r>
              <a:rPr lang="zh-CN" altLang="en-US" sz="1200" b="1" dirty="0">
                <a:latin typeface="+mn-ea"/>
              </a:rPr>
              <a:t>方向和</a:t>
            </a:r>
            <a:r>
              <a:rPr lang="en-US" altLang="zh-CN" sz="1200" b="1" dirty="0">
                <a:latin typeface="+mn-ea"/>
              </a:rPr>
              <a:t>y</a:t>
            </a:r>
            <a:r>
              <a:rPr lang="zh-CN" altLang="en-US" sz="1200" b="1" dirty="0">
                <a:latin typeface="+mn-ea"/>
              </a:rPr>
              <a:t>方向上的瓷砖数量。</a:t>
            </a:r>
            <a:r>
              <a:rPr lang="en-US" altLang="zh-CN" sz="1200" b="1" dirty="0">
                <a:latin typeface="+mn-ea"/>
              </a:rPr>
              <a:t>W</a:t>
            </a:r>
            <a:r>
              <a:rPr lang="zh-CN" altLang="en-US" sz="1200" b="1" dirty="0">
                <a:latin typeface="+mn-ea"/>
              </a:rPr>
              <a:t>和</a:t>
            </a:r>
            <a:r>
              <a:rPr lang="en-US" altLang="zh-CN" sz="1200" b="1" dirty="0">
                <a:latin typeface="+mn-ea"/>
              </a:rPr>
              <a:t>H</a:t>
            </a:r>
            <a:r>
              <a:rPr lang="zh-CN" altLang="en-US" sz="1200" b="1" dirty="0">
                <a:latin typeface="+mn-ea"/>
              </a:rPr>
              <a:t>均不超过</a:t>
            </a:r>
            <a:r>
              <a:rPr lang="en-US" altLang="zh-CN" sz="1200" b="1" dirty="0">
                <a:latin typeface="+mn-ea"/>
              </a:rPr>
              <a:t>20.</a:t>
            </a:r>
            <a:r>
              <a:rPr lang="zh-CN" altLang="en-US" sz="1200" b="1" dirty="0">
                <a:latin typeface="+mn-ea"/>
              </a:rPr>
              <a:t>下面有</a:t>
            </a:r>
            <a:r>
              <a:rPr lang="en-US" altLang="zh-CN" sz="1200" b="1" dirty="0">
                <a:latin typeface="+mn-ea"/>
              </a:rPr>
              <a:t>H</a:t>
            </a:r>
            <a:r>
              <a:rPr lang="zh-CN" altLang="en-US" sz="1200" b="1" dirty="0">
                <a:latin typeface="+mn-ea"/>
              </a:rPr>
              <a:t>行，每行包含</a:t>
            </a:r>
            <a:r>
              <a:rPr lang="en-US" altLang="zh-CN" sz="1200" b="1" dirty="0">
                <a:latin typeface="+mn-ea"/>
              </a:rPr>
              <a:t>W</a:t>
            </a:r>
            <a:r>
              <a:rPr lang="zh-CN" altLang="en-US" sz="1200" b="1" dirty="0">
                <a:latin typeface="+mn-ea"/>
              </a:rPr>
              <a:t>个字符。每个字符表示一片瓷砖的颜色。用符号表示如下：</a:t>
            </a:r>
            <a:r>
              <a:rPr lang="en-US" altLang="zh-CN" sz="1200" b="1" dirty="0">
                <a:latin typeface="+mn-ea"/>
              </a:rPr>
              <a:t>“ . “ </a:t>
            </a:r>
            <a:r>
              <a:rPr lang="zh-CN" altLang="en-US" sz="1200" b="1" dirty="0">
                <a:latin typeface="+mn-ea"/>
              </a:rPr>
              <a:t>表示黑色瓷砖；</a:t>
            </a:r>
            <a:r>
              <a:rPr lang="en-US" altLang="zh-CN" sz="1200" b="1" dirty="0">
                <a:latin typeface="+mn-ea"/>
              </a:rPr>
              <a:t>” # “ </a:t>
            </a:r>
            <a:r>
              <a:rPr lang="zh-CN" altLang="en-US" sz="1200" b="1" dirty="0">
                <a:latin typeface="+mn-ea"/>
              </a:rPr>
              <a:t>表示红色瓷砖；</a:t>
            </a:r>
            <a:r>
              <a:rPr lang="en-US" altLang="zh-CN" sz="1200" b="1" dirty="0">
                <a:latin typeface="+mn-ea"/>
              </a:rPr>
              <a:t>” @ ” </a:t>
            </a:r>
            <a:r>
              <a:rPr lang="zh-CN" altLang="en-US" sz="1200" b="1" dirty="0">
                <a:latin typeface="+mn-ea"/>
              </a:rPr>
              <a:t>表示黑色瓷砖上的人，在数据集中只出现一次。</a:t>
            </a:r>
            <a:r>
              <a:rPr lang="en-US" altLang="zh-CN" sz="1200" b="1" dirty="0">
                <a:latin typeface="+mn-ea"/>
              </a:rPr>
              <a:t> </a:t>
            </a:r>
            <a:endParaRPr lang="en-US" altLang="zh-CN" sz="1200" b="1" dirty="0">
              <a:latin typeface="+mn-ea"/>
            </a:endParaRPr>
          </a:p>
          <a:p>
            <a:pPr>
              <a:lnSpc>
                <a:spcPct val="125000"/>
              </a:lnSpc>
              <a:defRPr/>
            </a:pPr>
            <a:r>
              <a:rPr lang="zh-CN" altLang="en-US" sz="1600" b="1" dirty="0">
                <a:latin typeface="+mn-ea"/>
              </a:rPr>
              <a:t>输出：</a:t>
            </a:r>
            <a:endParaRPr lang="zh-CN" altLang="en-US" sz="1600" b="1" dirty="0">
              <a:latin typeface="+mn-ea"/>
            </a:endParaRPr>
          </a:p>
          <a:p>
            <a:pPr indent="457200">
              <a:lnSpc>
                <a:spcPct val="125000"/>
              </a:lnSpc>
              <a:defRPr/>
            </a:pPr>
            <a:r>
              <a:rPr lang="zh-CN" altLang="en-US" sz="1200" b="1" dirty="0">
                <a:latin typeface="+mn-ea"/>
              </a:rPr>
              <a:t>一个数字，这个人从初始瓷砖能到达的瓷砖总数量（包括起点）。</a:t>
            </a:r>
            <a:endParaRPr lang="zh-CN" altLang="en-US" sz="1200" b="1" dirty="0">
              <a:latin typeface="+mn-ea"/>
            </a:endParaRPr>
          </a:p>
          <a:p>
            <a:pPr indent="457200">
              <a:lnSpc>
                <a:spcPct val="125000"/>
              </a:lnSpc>
              <a:defRPr/>
            </a:pPr>
            <a:endParaRPr lang="zh-CN" altLang="en-US" sz="1200" b="1" dirty="0">
              <a:latin typeface="+mn-ea"/>
            </a:endParaRPr>
          </a:p>
        </p:txBody>
      </p:sp>
      <p:cxnSp>
        <p:nvCxnSpPr>
          <p:cNvPr id="105" name="直接连接符 104"/>
          <p:cNvCxnSpPr/>
          <p:nvPr/>
        </p:nvCxnSpPr>
        <p:spPr>
          <a:xfrm flipV="1">
            <a:off x="11346815" y="588772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658130" y="62003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650512" y="62003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p:cNvSpPr/>
          <p:nvPr/>
        </p:nvSpPr>
        <p:spPr>
          <a:xfrm>
            <a:off x="-1422399" y="3780766"/>
            <a:ext cx="17613085" cy="1444704"/>
          </a:xfrm>
          <a:custGeom>
            <a:avLst/>
            <a:gdLst>
              <a:gd name="connsiteX0" fmla="*/ 0 w 15210971"/>
              <a:gd name="connsiteY0" fmla="*/ 72097 h 1444704"/>
              <a:gd name="connsiteX1" fmla="*/ 1748971 w 15210971"/>
              <a:gd name="connsiteY1" fmla="*/ 761526 h 1444704"/>
              <a:gd name="connsiteX2" fmla="*/ 3969657 w 15210971"/>
              <a:gd name="connsiteY2" fmla="*/ 188211 h 1444704"/>
              <a:gd name="connsiteX3" fmla="*/ 6328228 w 15210971"/>
              <a:gd name="connsiteY3" fmla="*/ 863126 h 1444704"/>
              <a:gd name="connsiteX4" fmla="*/ 9296400 w 15210971"/>
              <a:gd name="connsiteY4" fmla="*/ 6783 h 1444704"/>
              <a:gd name="connsiteX5" fmla="*/ 11560628 w 15210971"/>
              <a:gd name="connsiteY5" fmla="*/ 1429183 h 1444704"/>
              <a:gd name="connsiteX6" fmla="*/ 15210971 w 15210971"/>
              <a:gd name="connsiteY6" fmla="*/ 638154 h 1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0971" h="1444704">
                <a:moveTo>
                  <a:pt x="0" y="72097"/>
                </a:moveTo>
                <a:cubicBezTo>
                  <a:pt x="543681" y="407135"/>
                  <a:pt x="1087362" y="742174"/>
                  <a:pt x="1748971" y="761526"/>
                </a:cubicBezTo>
                <a:cubicBezTo>
                  <a:pt x="2410580" y="780878"/>
                  <a:pt x="3206448" y="171278"/>
                  <a:pt x="3969657" y="188211"/>
                </a:cubicBezTo>
                <a:cubicBezTo>
                  <a:pt x="4732866" y="205144"/>
                  <a:pt x="5440438" y="893364"/>
                  <a:pt x="6328228" y="863126"/>
                </a:cubicBezTo>
                <a:cubicBezTo>
                  <a:pt x="7216018" y="832888"/>
                  <a:pt x="8424333" y="-87560"/>
                  <a:pt x="9296400" y="6783"/>
                </a:cubicBezTo>
                <a:cubicBezTo>
                  <a:pt x="10168467" y="101126"/>
                  <a:pt x="10574866" y="1323955"/>
                  <a:pt x="11560628" y="1429183"/>
                </a:cubicBezTo>
                <a:cubicBezTo>
                  <a:pt x="12546390" y="1534411"/>
                  <a:pt x="13878680" y="1086282"/>
                  <a:pt x="15210971" y="638154"/>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a:off x="-3047999" y="3809795"/>
            <a:ext cx="17613085" cy="1444704"/>
          </a:xfrm>
          <a:custGeom>
            <a:avLst/>
            <a:gdLst>
              <a:gd name="connsiteX0" fmla="*/ 0 w 15210971"/>
              <a:gd name="connsiteY0" fmla="*/ 72097 h 1444704"/>
              <a:gd name="connsiteX1" fmla="*/ 1748971 w 15210971"/>
              <a:gd name="connsiteY1" fmla="*/ 761526 h 1444704"/>
              <a:gd name="connsiteX2" fmla="*/ 3969657 w 15210971"/>
              <a:gd name="connsiteY2" fmla="*/ 188211 h 1444704"/>
              <a:gd name="connsiteX3" fmla="*/ 6328228 w 15210971"/>
              <a:gd name="connsiteY3" fmla="*/ 863126 h 1444704"/>
              <a:gd name="connsiteX4" fmla="*/ 9296400 w 15210971"/>
              <a:gd name="connsiteY4" fmla="*/ 6783 h 1444704"/>
              <a:gd name="connsiteX5" fmla="*/ 11560628 w 15210971"/>
              <a:gd name="connsiteY5" fmla="*/ 1429183 h 1444704"/>
              <a:gd name="connsiteX6" fmla="*/ 15210971 w 15210971"/>
              <a:gd name="connsiteY6" fmla="*/ 638154 h 1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0971" h="1444704">
                <a:moveTo>
                  <a:pt x="0" y="72097"/>
                </a:moveTo>
                <a:cubicBezTo>
                  <a:pt x="543681" y="407135"/>
                  <a:pt x="1087362" y="742174"/>
                  <a:pt x="1748971" y="761526"/>
                </a:cubicBezTo>
                <a:cubicBezTo>
                  <a:pt x="2410580" y="780878"/>
                  <a:pt x="3206448" y="171278"/>
                  <a:pt x="3969657" y="188211"/>
                </a:cubicBezTo>
                <a:cubicBezTo>
                  <a:pt x="4732866" y="205144"/>
                  <a:pt x="5440438" y="893364"/>
                  <a:pt x="6328228" y="863126"/>
                </a:cubicBezTo>
                <a:cubicBezTo>
                  <a:pt x="7216018" y="832888"/>
                  <a:pt x="8424333" y="-87560"/>
                  <a:pt x="9296400" y="6783"/>
                </a:cubicBezTo>
                <a:cubicBezTo>
                  <a:pt x="10168467" y="101126"/>
                  <a:pt x="10574866" y="1323955"/>
                  <a:pt x="11560628" y="1429183"/>
                </a:cubicBezTo>
                <a:cubicBezTo>
                  <a:pt x="12546390" y="1534411"/>
                  <a:pt x="13878680" y="1086282"/>
                  <a:pt x="15210971" y="638154"/>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761323" y="1202532"/>
            <a:ext cx="389278" cy="389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826799" y="2516566"/>
            <a:ext cx="6538402" cy="706755"/>
          </a:xfrm>
          <a:prstGeom prst="rect">
            <a:avLst/>
          </a:prstGeom>
          <a:noFill/>
        </p:spPr>
        <p:txBody>
          <a:bodyPr wrap="square">
            <a:spAutoFit/>
          </a:bodyPr>
          <a:lstStyle/>
          <a:p>
            <a:pPr algn="ctr"/>
            <a:r>
              <a:rPr lang="en-US" altLang="zh-CN" sz="4000" b="1" dirty="0">
                <a:latin typeface="+mj-ea"/>
                <a:ea typeface="+mj-ea"/>
              </a:rPr>
              <a:t>Thanks for watching</a:t>
            </a:r>
            <a:endParaRPr lang="en-US" altLang="zh-CN" sz="4000" b="1" dirty="0">
              <a:latin typeface="+mj-ea"/>
              <a:ea typeface="+mj-ea"/>
            </a:endParaRPr>
          </a:p>
        </p:txBody>
      </p:sp>
      <p:sp>
        <p:nvSpPr>
          <p:cNvPr id="28" name="椭圆 27"/>
          <p:cNvSpPr/>
          <p:nvPr/>
        </p:nvSpPr>
        <p:spPr>
          <a:xfrm>
            <a:off x="3167721" y="2997453"/>
            <a:ext cx="194120" cy="1941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2974689" y="3050096"/>
            <a:ext cx="94318" cy="943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8838882" y="2986104"/>
            <a:ext cx="194120" cy="1941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122992" y="3038747"/>
            <a:ext cx="94318" cy="943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71877" y="2044360"/>
            <a:ext cx="2976448" cy="29764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344523" y="817902"/>
            <a:ext cx="356620" cy="3566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646350" y="5476986"/>
            <a:ext cx="603363" cy="6033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333151" y="3059454"/>
            <a:ext cx="452100" cy="4521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190637" y="1558131"/>
            <a:ext cx="153420" cy="153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8787379" y="1478302"/>
            <a:ext cx="153420" cy="15342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形状 47"/>
          <p:cNvSpPr/>
          <p:nvPr/>
        </p:nvSpPr>
        <p:spPr>
          <a:xfrm rot="2001767">
            <a:off x="10705817" y="1962311"/>
            <a:ext cx="979224" cy="985205"/>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形状 49"/>
          <p:cNvSpPr/>
          <p:nvPr/>
        </p:nvSpPr>
        <p:spPr>
          <a:xfrm rot="2001767">
            <a:off x="8342563" y="399356"/>
            <a:ext cx="471236" cy="47411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9"/>
          <p:cNvSpPr txBox="1"/>
          <p:nvPr/>
        </p:nvSpPr>
        <p:spPr>
          <a:xfrm>
            <a:off x="800100"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链表</a:t>
            </a:r>
            <a:endParaRPr lang="zh-CN" altLang="en-US" sz="1400" b="1" dirty="0">
              <a:solidFill>
                <a:schemeClr val="accent1"/>
              </a:solidFill>
              <a:latin typeface="+mj-ea"/>
              <a:ea typeface="+mj-ea"/>
            </a:endParaRPr>
          </a:p>
        </p:txBody>
      </p:sp>
      <p:sp>
        <p:nvSpPr>
          <p:cNvPr id="65" name="任意多边形: 形状 64"/>
          <p:cNvSpPr/>
          <p:nvPr/>
        </p:nvSpPr>
        <p:spPr>
          <a:xfrm>
            <a:off x="461538"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6" name="任意多边形: 形状 165"/>
          <p:cNvSpPr/>
          <p:nvPr/>
        </p:nvSpPr>
        <p:spPr>
          <a:xfrm>
            <a:off x="1330551" y="1416604"/>
            <a:ext cx="9921422" cy="5441397"/>
          </a:xfrm>
          <a:custGeom>
            <a:avLst/>
            <a:gdLst>
              <a:gd name="connsiteX0" fmla="*/ 115564 w 9921422"/>
              <a:gd name="connsiteY0" fmla="*/ 0 h 5441397"/>
              <a:gd name="connsiteX1" fmla="*/ 9805858 w 9921422"/>
              <a:gd name="connsiteY1" fmla="*/ 0 h 5441397"/>
              <a:gd name="connsiteX2" fmla="*/ 9921422 w 9921422"/>
              <a:gd name="connsiteY2" fmla="*/ 115564 h 5441397"/>
              <a:gd name="connsiteX3" fmla="*/ 9921422 w 9921422"/>
              <a:gd name="connsiteY3" fmla="*/ 5441397 h 5441397"/>
              <a:gd name="connsiteX4" fmla="*/ 0 w 9921422"/>
              <a:gd name="connsiteY4" fmla="*/ 5441397 h 5441397"/>
              <a:gd name="connsiteX5" fmla="*/ 0 w 9921422"/>
              <a:gd name="connsiteY5" fmla="*/ 115564 h 5441397"/>
              <a:gd name="connsiteX6" fmla="*/ 115564 w 9921422"/>
              <a:gd name="connsiteY6" fmla="*/ 0 h 544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21422" h="5441397">
                <a:moveTo>
                  <a:pt x="115564" y="0"/>
                </a:moveTo>
                <a:lnTo>
                  <a:pt x="9805858" y="0"/>
                </a:lnTo>
                <a:cubicBezTo>
                  <a:pt x="9869682" y="0"/>
                  <a:pt x="9921422" y="51740"/>
                  <a:pt x="9921422" y="115564"/>
                </a:cubicBezTo>
                <a:lnTo>
                  <a:pt x="9921422" y="5441397"/>
                </a:lnTo>
                <a:lnTo>
                  <a:pt x="0" y="5441397"/>
                </a:lnTo>
                <a:lnTo>
                  <a:pt x="0" y="115564"/>
                </a:lnTo>
                <a:cubicBezTo>
                  <a:pt x="0" y="51740"/>
                  <a:pt x="51740" y="0"/>
                  <a:pt x="115564" y="0"/>
                </a:cubicBezTo>
                <a:close/>
              </a:path>
            </a:pathLst>
          </a:custGeom>
          <a:solidFill>
            <a:schemeClr val="bg1"/>
          </a:solidFill>
          <a:ln>
            <a:noFill/>
          </a:ln>
          <a:effectLst>
            <a:outerShdw blurRad="304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Light" panose="020B0502040204020203" pitchFamily="34" charset="-122"/>
              <a:ea typeface="微软雅黑 Light" panose="020B0502040204020203" pitchFamily="34" charset="-122"/>
              <a:cs typeface="+mn-cs"/>
            </a:endParaRPr>
          </a:p>
        </p:txBody>
      </p:sp>
      <p:sp>
        <p:nvSpPr>
          <p:cNvPr id="172" name="矩形 171"/>
          <p:cNvSpPr/>
          <p:nvPr/>
        </p:nvSpPr>
        <p:spPr>
          <a:xfrm>
            <a:off x="1732915" y="2171700"/>
            <a:ext cx="8554085" cy="738505"/>
          </a:xfrm>
          <a:prstGeom prst="rect">
            <a:avLst/>
          </a:prstGeom>
        </p:spPr>
        <p:txBody>
          <a:bodyPr wrap="square" lIns="0" tIns="0" rIns="0" bIns="0">
            <a:spAutoFit/>
          </a:bodyPr>
          <a:lstStyle/>
          <a:p>
            <a:pPr lvl="0">
              <a:lnSpc>
                <a:spcPct val="150000"/>
              </a:lnSpc>
            </a:pPr>
            <a:r>
              <a:rPr sz="1600" dirty="0">
                <a:solidFill>
                  <a:prstClr val="black">
                    <a:lumMod val="65000"/>
                    <a:lumOff val="35000"/>
                  </a:prstClr>
                </a:solidFill>
                <a:latin typeface="+mn-ea"/>
              </a:rPr>
              <a:t>链表是一种由一组顶点（节点）组成的数据结构，这些顶点共同表示一个序列。在最简单的形式下，每个顶点由一个数据和一个引用（链接）组成，该引用指向序列中的下一个顶点。</a:t>
            </a:r>
            <a:endParaRPr sz="1600" dirty="0">
              <a:solidFill>
                <a:prstClr val="black">
                  <a:lumMod val="65000"/>
                  <a:lumOff val="35000"/>
                </a:prstClr>
              </a:solidFill>
              <a:latin typeface="+mn-ea"/>
            </a:endParaRPr>
          </a:p>
        </p:txBody>
      </p:sp>
      <p:pic>
        <p:nvPicPr>
          <p:cNvPr id="2" name="图片 1"/>
          <p:cNvPicPr>
            <a:picLocks noChangeAspect="1"/>
          </p:cNvPicPr>
          <p:nvPr>
            <p:custDataLst>
              <p:tags r:id="rId1"/>
            </p:custDataLst>
          </p:nvPr>
        </p:nvPicPr>
        <p:blipFill>
          <a:blip r:embed="rId2"/>
          <a:stretch>
            <a:fillRect/>
          </a:stretch>
        </p:blipFill>
        <p:spPr>
          <a:xfrm>
            <a:off x="5471795" y="3897630"/>
            <a:ext cx="4038600" cy="1005840"/>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1955165" y="3258185"/>
            <a:ext cx="2651125" cy="2058670"/>
          </a:xfrm>
          <a:prstGeom prst="rect">
            <a:avLst/>
          </a:prstGeom>
        </p:spPr>
      </p:pic>
      <p:sp>
        <p:nvSpPr>
          <p:cNvPr id="66" name="矩形 65"/>
          <p:cNvSpPr/>
          <p:nvPr/>
        </p:nvSpPr>
        <p:spPr>
          <a:xfrm>
            <a:off x="1662095" y="1533288"/>
            <a:ext cx="9755760" cy="42989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100" normalizeH="0" baseline="0" noProof="0" dirty="0">
                <a:ln>
                  <a:noFill/>
                </a:ln>
                <a:effectLst/>
                <a:uLnTx/>
                <a:uFillTx/>
                <a:latin typeface="+mj-ea"/>
                <a:ea typeface="+mj-ea"/>
                <a:cs typeface="+mn-cs"/>
              </a:rPr>
              <a:t>链表的定义</a:t>
            </a:r>
            <a:endParaRPr kumimoji="0" lang="zh-CN" altLang="en-US" sz="2200" b="1" i="0" u="none" strike="noStrike" kern="1200" cap="none" spc="100" normalizeH="0" baseline="0" noProof="0" dirty="0">
              <a:ln>
                <a:noFill/>
              </a:ln>
              <a:effectLst/>
              <a:uLnTx/>
              <a:uFillTx/>
              <a:latin typeface="+mj-ea"/>
              <a:ea typeface="+mj-ea"/>
              <a:cs typeface="+mn-cs"/>
            </a:endParaRPr>
          </a:p>
        </p:txBody>
      </p:sp>
      <p:grpSp>
        <p:nvGrpSpPr>
          <p:cNvPr id="67" name="组合 66"/>
          <p:cNvGrpSpPr/>
          <p:nvPr/>
        </p:nvGrpSpPr>
        <p:grpSpPr>
          <a:xfrm rot="10800000">
            <a:off x="1496655" y="1665684"/>
            <a:ext cx="224869" cy="238023"/>
            <a:chOff x="2899687" y="872728"/>
            <a:chExt cx="224869" cy="238023"/>
          </a:xfrm>
        </p:grpSpPr>
        <p:sp>
          <p:nvSpPr>
            <p:cNvPr id="68" name="椭圆 67"/>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9"/>
          <p:cNvSpPr txBox="1"/>
          <p:nvPr/>
        </p:nvSpPr>
        <p:spPr>
          <a:xfrm>
            <a:off x="800100" y="309245"/>
            <a:ext cx="3556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链表</a:t>
            </a:r>
            <a:endParaRPr lang="zh-CN" altLang="en-US" sz="1400" b="1" dirty="0">
              <a:solidFill>
                <a:schemeClr val="accent1"/>
              </a:solidFill>
              <a:latin typeface="+mj-ea"/>
              <a:ea typeface="+mj-ea"/>
            </a:endParaRPr>
          </a:p>
        </p:txBody>
      </p:sp>
      <p:sp>
        <p:nvSpPr>
          <p:cNvPr id="65" name="任意多边形: 形状 64"/>
          <p:cNvSpPr/>
          <p:nvPr/>
        </p:nvSpPr>
        <p:spPr>
          <a:xfrm>
            <a:off x="461538"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6" name="任意多边形: 形状 165"/>
          <p:cNvSpPr/>
          <p:nvPr/>
        </p:nvSpPr>
        <p:spPr>
          <a:xfrm>
            <a:off x="1330551" y="1416604"/>
            <a:ext cx="9921422" cy="5441397"/>
          </a:xfrm>
          <a:custGeom>
            <a:avLst/>
            <a:gdLst>
              <a:gd name="connsiteX0" fmla="*/ 115564 w 9921422"/>
              <a:gd name="connsiteY0" fmla="*/ 0 h 5441397"/>
              <a:gd name="connsiteX1" fmla="*/ 9805858 w 9921422"/>
              <a:gd name="connsiteY1" fmla="*/ 0 h 5441397"/>
              <a:gd name="connsiteX2" fmla="*/ 9921422 w 9921422"/>
              <a:gd name="connsiteY2" fmla="*/ 115564 h 5441397"/>
              <a:gd name="connsiteX3" fmla="*/ 9921422 w 9921422"/>
              <a:gd name="connsiteY3" fmla="*/ 5441397 h 5441397"/>
              <a:gd name="connsiteX4" fmla="*/ 0 w 9921422"/>
              <a:gd name="connsiteY4" fmla="*/ 5441397 h 5441397"/>
              <a:gd name="connsiteX5" fmla="*/ 0 w 9921422"/>
              <a:gd name="connsiteY5" fmla="*/ 115564 h 5441397"/>
              <a:gd name="connsiteX6" fmla="*/ 115564 w 9921422"/>
              <a:gd name="connsiteY6" fmla="*/ 0 h 544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21422" h="5441397">
                <a:moveTo>
                  <a:pt x="115564" y="0"/>
                </a:moveTo>
                <a:lnTo>
                  <a:pt x="9805858" y="0"/>
                </a:lnTo>
                <a:cubicBezTo>
                  <a:pt x="9869682" y="0"/>
                  <a:pt x="9921422" y="51740"/>
                  <a:pt x="9921422" y="115564"/>
                </a:cubicBezTo>
                <a:lnTo>
                  <a:pt x="9921422" y="5441397"/>
                </a:lnTo>
                <a:lnTo>
                  <a:pt x="0" y="5441397"/>
                </a:lnTo>
                <a:lnTo>
                  <a:pt x="0" y="115564"/>
                </a:lnTo>
                <a:cubicBezTo>
                  <a:pt x="0" y="51740"/>
                  <a:pt x="51740" y="0"/>
                  <a:pt x="115564" y="0"/>
                </a:cubicBezTo>
                <a:close/>
              </a:path>
            </a:pathLst>
          </a:custGeom>
          <a:solidFill>
            <a:schemeClr val="bg1"/>
          </a:solidFill>
          <a:ln>
            <a:noFill/>
          </a:ln>
          <a:effectLst>
            <a:outerShdw blurRad="304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Light" panose="020B0502040204020203" pitchFamily="34" charset="-122"/>
              <a:ea typeface="微软雅黑 Light" panose="020B0502040204020203" pitchFamily="34" charset="-122"/>
              <a:cs typeface="+mn-cs"/>
            </a:endParaRPr>
          </a:p>
        </p:txBody>
      </p:sp>
      <p:sp>
        <p:nvSpPr>
          <p:cNvPr id="172" name="矩形 171"/>
          <p:cNvSpPr/>
          <p:nvPr/>
        </p:nvSpPr>
        <p:spPr>
          <a:xfrm>
            <a:off x="1732915" y="2171700"/>
            <a:ext cx="8554085" cy="738505"/>
          </a:xfrm>
          <a:prstGeom prst="rect">
            <a:avLst/>
          </a:prstGeom>
        </p:spPr>
        <p:txBody>
          <a:bodyPr wrap="square" lIns="0" tIns="0" rIns="0" bIns="0">
            <a:spAutoFit/>
          </a:bodyPr>
          <a:lstStyle/>
          <a:p>
            <a:pPr lvl="0">
              <a:lnSpc>
                <a:spcPct val="150000"/>
              </a:lnSpc>
            </a:pPr>
            <a:r>
              <a:rPr lang="en-US" sz="1600" dirty="0">
                <a:solidFill>
                  <a:prstClr val="black">
                    <a:lumMod val="65000"/>
                    <a:lumOff val="35000"/>
                  </a:prstClr>
                </a:solidFill>
                <a:latin typeface="+mn-ea"/>
              </a:rPr>
              <a:t>· </a:t>
            </a:r>
            <a:r>
              <a:rPr sz="1600" dirty="0">
                <a:solidFill>
                  <a:prstClr val="black">
                    <a:lumMod val="65000"/>
                    <a:lumOff val="35000"/>
                  </a:prstClr>
                </a:solidFill>
                <a:latin typeface="+mn-ea"/>
              </a:rPr>
              <a:t>链表中的元素可存储在内存的任何地方</a:t>
            </a:r>
            <a:endParaRPr sz="1600" dirty="0">
              <a:solidFill>
                <a:prstClr val="black">
                  <a:lumMod val="65000"/>
                  <a:lumOff val="35000"/>
                </a:prstClr>
              </a:solidFill>
              <a:latin typeface="+mn-ea"/>
            </a:endParaRPr>
          </a:p>
          <a:p>
            <a:pPr lvl="0">
              <a:lnSpc>
                <a:spcPct val="150000"/>
              </a:lnSpc>
            </a:pPr>
            <a:r>
              <a:rPr lang="en-US" sz="1600" dirty="0">
                <a:solidFill>
                  <a:prstClr val="black">
                    <a:lumMod val="65000"/>
                    <a:lumOff val="35000"/>
                  </a:prstClr>
                </a:solidFill>
                <a:latin typeface="+mn-ea"/>
              </a:rPr>
              <a:t>· </a:t>
            </a:r>
            <a:r>
              <a:rPr sz="1600" dirty="0">
                <a:solidFill>
                  <a:prstClr val="black">
                    <a:lumMod val="65000"/>
                    <a:lumOff val="35000"/>
                  </a:prstClr>
                </a:solidFill>
                <a:latin typeface="+mn-ea"/>
              </a:rPr>
              <a:t>链表的每个元素都存储了下一个元素的地址，从而使一系列随机的内存地址串在一起。</a:t>
            </a:r>
            <a:endParaRPr sz="1600" dirty="0">
              <a:solidFill>
                <a:prstClr val="black">
                  <a:lumMod val="65000"/>
                  <a:lumOff val="35000"/>
                </a:prstClr>
              </a:solidFill>
              <a:latin typeface="+mn-ea"/>
            </a:endParaRPr>
          </a:p>
        </p:txBody>
      </p:sp>
      <p:pic>
        <p:nvPicPr>
          <p:cNvPr id="2" name="图片 1"/>
          <p:cNvPicPr>
            <a:picLocks noChangeAspect="1"/>
          </p:cNvPicPr>
          <p:nvPr>
            <p:custDataLst>
              <p:tags r:id="rId1"/>
            </p:custDataLst>
          </p:nvPr>
        </p:nvPicPr>
        <p:blipFill>
          <a:blip r:embed="rId2"/>
          <a:stretch>
            <a:fillRect/>
          </a:stretch>
        </p:blipFill>
        <p:spPr>
          <a:xfrm>
            <a:off x="6485890" y="4060190"/>
            <a:ext cx="4038600" cy="1005840"/>
          </a:xfrm>
          <a:prstGeom prst="rect">
            <a:avLst/>
          </a:prstGeom>
        </p:spPr>
      </p:pic>
      <p:sp>
        <p:nvSpPr>
          <p:cNvPr id="66" name="矩形 65"/>
          <p:cNvSpPr/>
          <p:nvPr/>
        </p:nvSpPr>
        <p:spPr>
          <a:xfrm>
            <a:off x="1662095" y="1533288"/>
            <a:ext cx="9755760" cy="42989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100" normalizeH="0" baseline="0" noProof="0" dirty="0">
                <a:ln>
                  <a:noFill/>
                </a:ln>
                <a:effectLst/>
                <a:uLnTx/>
                <a:uFillTx/>
                <a:latin typeface="+mj-ea"/>
                <a:ea typeface="+mj-ea"/>
                <a:cs typeface="+mn-cs"/>
              </a:rPr>
              <a:t>链表的定义</a:t>
            </a:r>
            <a:endParaRPr kumimoji="0" lang="zh-CN" altLang="en-US" sz="2200" b="1" i="0" u="none" strike="noStrike" kern="1200" cap="none" spc="100" normalizeH="0" baseline="0" noProof="0" dirty="0">
              <a:ln>
                <a:noFill/>
              </a:ln>
              <a:effectLst/>
              <a:uLnTx/>
              <a:uFillTx/>
              <a:latin typeface="+mj-ea"/>
              <a:ea typeface="+mj-ea"/>
              <a:cs typeface="+mn-cs"/>
            </a:endParaRPr>
          </a:p>
        </p:txBody>
      </p:sp>
      <p:grpSp>
        <p:nvGrpSpPr>
          <p:cNvPr id="67" name="组合 66"/>
          <p:cNvGrpSpPr/>
          <p:nvPr/>
        </p:nvGrpSpPr>
        <p:grpSpPr>
          <a:xfrm rot="10800000">
            <a:off x="1496655" y="1665684"/>
            <a:ext cx="224869" cy="238023"/>
            <a:chOff x="2899687" y="872728"/>
            <a:chExt cx="224869" cy="238023"/>
          </a:xfrm>
        </p:grpSpPr>
        <p:sp>
          <p:nvSpPr>
            <p:cNvPr id="68" name="椭圆 67"/>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custDataLst>
              <p:tags r:id="rId3"/>
            </p:custDataLst>
          </p:nvPr>
        </p:nvPicPr>
        <p:blipFill>
          <a:blip r:embed="rId4"/>
          <a:stretch>
            <a:fillRect/>
          </a:stretch>
        </p:blipFill>
        <p:spPr>
          <a:xfrm>
            <a:off x="2047875" y="3429000"/>
            <a:ext cx="3985260" cy="24688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树</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矩形 74"/>
          <p:cNvSpPr/>
          <p:nvPr/>
        </p:nvSpPr>
        <p:spPr>
          <a:xfrm>
            <a:off x="531160" y="754143"/>
            <a:ext cx="9755760" cy="42989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100" normalizeH="0" baseline="0" noProof="0" dirty="0">
                <a:ln>
                  <a:noFill/>
                </a:ln>
                <a:effectLst/>
                <a:uLnTx/>
                <a:uFillTx/>
                <a:latin typeface="+mj-ea"/>
                <a:ea typeface="+mj-ea"/>
                <a:cs typeface="+mn-cs"/>
              </a:rPr>
              <a:t>树的概念</a:t>
            </a:r>
            <a:endParaRPr kumimoji="0" lang="zh-CN" altLang="en-US" sz="2200" b="1" i="0" u="none" strike="noStrike" kern="1200" cap="none" spc="100" normalizeH="0" baseline="0" noProof="0" dirty="0">
              <a:ln>
                <a:noFill/>
              </a:ln>
              <a:effectLst/>
              <a:uLnTx/>
              <a:uFillTx/>
              <a:latin typeface="+mj-ea"/>
              <a:ea typeface="+mj-ea"/>
              <a:cs typeface="+mn-cs"/>
            </a:endParaRPr>
          </a:p>
        </p:txBody>
      </p:sp>
      <p:grpSp>
        <p:nvGrpSpPr>
          <p:cNvPr id="76" name="组合 75"/>
          <p:cNvGrpSpPr/>
          <p:nvPr/>
        </p:nvGrpSpPr>
        <p:grpSpPr>
          <a:xfrm rot="10800000">
            <a:off x="320000" y="856059"/>
            <a:ext cx="224869" cy="238023"/>
            <a:chOff x="2899687" y="872728"/>
            <a:chExt cx="224869" cy="238023"/>
          </a:xfrm>
        </p:grpSpPr>
        <p:sp>
          <p:nvSpPr>
            <p:cNvPr id="77" name="椭圆 76"/>
            <p:cNvSpPr/>
            <p:nvPr/>
          </p:nvSpPr>
          <p:spPr>
            <a:xfrm>
              <a:off x="2959324" y="945519"/>
              <a:ext cx="165232" cy="165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899687" y="872728"/>
              <a:ext cx="84796" cy="84796"/>
            </a:xfrm>
            <a:prstGeom prst="ellipse">
              <a:avLst/>
            </a:prstGeom>
            <a:solidFill>
              <a:schemeClr val="bg1"/>
            </a:solidFill>
            <a:ln>
              <a:solidFill>
                <a:srgbClr val="035C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Rectangle 5"/>
          <p:cNvSpPr/>
          <p:nvPr/>
        </p:nvSpPr>
        <p:spPr>
          <a:xfrm flipV="1">
            <a:off x="544830" y="4056250"/>
            <a:ext cx="7523481" cy="2138247"/>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544830" y="4056380"/>
            <a:ext cx="7512685" cy="1630045"/>
          </a:xfrm>
          <a:prstGeom prst="rect">
            <a:avLst/>
          </a:prstGeom>
        </p:spPr>
        <p:txBody>
          <a:bodyPr wrap="square">
            <a:spAutoFit/>
          </a:bodyPr>
          <a:lstStyle/>
          <a:p>
            <a:pPr>
              <a:lnSpc>
                <a:spcPct val="125000"/>
              </a:lnSpc>
              <a:defRPr/>
            </a:pPr>
            <a:r>
              <a:rPr lang="zh-CN" sz="1600" dirty="0">
                <a:solidFill>
                  <a:schemeClr val="tx1">
                    <a:lumMod val="75000"/>
                    <a:lumOff val="25000"/>
                  </a:schemeClr>
                </a:solidFill>
                <a:latin typeface="+mn-ea"/>
              </a:rPr>
              <a:t>左图的</a:t>
            </a:r>
            <a:r>
              <a:rPr sz="1600" dirty="0">
                <a:solidFill>
                  <a:schemeClr val="tx1">
                    <a:lumMod val="75000"/>
                    <a:lumOff val="25000"/>
                  </a:schemeClr>
                </a:solidFill>
                <a:latin typeface="+mn-ea"/>
              </a:rPr>
              <a:t>这些元素具有的就是 "一对多" 的逻辑关系，例如元素 A 同时和 B、C、D 有关系，元素 D 同时和 A、H、I、J 有关系等。 观察这些元素之间的逻辑关系会发现，它们整体上很像一棵倒着的树（将</a:t>
            </a:r>
            <a:r>
              <a:rPr lang="zh-CN" sz="1600" dirty="0">
                <a:solidFill>
                  <a:schemeClr val="tx1">
                    <a:lumMod val="75000"/>
                    <a:lumOff val="25000"/>
                  </a:schemeClr>
                </a:solidFill>
                <a:latin typeface="+mn-ea"/>
              </a:rPr>
              <a:t>右</a:t>
            </a:r>
            <a:r>
              <a:rPr sz="1600" dirty="0">
                <a:solidFill>
                  <a:schemeClr val="tx1">
                    <a:lumMod val="75000"/>
                    <a:lumOff val="25000"/>
                  </a:schemeClr>
                </a:solidFill>
                <a:latin typeface="+mn-ea"/>
              </a:rPr>
              <a:t>图倒过来），这也是将存储它们的结构起名为“树”（或者 "树形"）的原因。</a:t>
            </a:r>
            <a:endParaRPr sz="1600"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存储具有 "一对多" 逻辑关系的数据，数据结构推荐使用树存储结构。</a:t>
            </a:r>
            <a:endParaRPr sz="1600" dirty="0">
              <a:solidFill>
                <a:schemeClr val="tx1">
                  <a:lumMod val="75000"/>
                  <a:lumOff val="25000"/>
                </a:schemeClr>
              </a:solidFill>
              <a:latin typeface="+mn-ea"/>
            </a:endParaRPr>
          </a:p>
        </p:txBody>
      </p:sp>
      <p:cxnSp>
        <p:nvCxnSpPr>
          <p:cNvPr id="105" name="直接连接符 104"/>
          <p:cNvCxnSpPr/>
          <p:nvPr/>
        </p:nvCxnSpPr>
        <p:spPr>
          <a:xfrm flipV="1">
            <a:off x="11283950" y="577215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512080" y="60352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7897662" y="60352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0" name="图片 99"/>
          <p:cNvPicPr/>
          <p:nvPr>
            <p:custDataLst>
              <p:tags r:id="rId1"/>
            </p:custDataLst>
          </p:nvPr>
        </p:nvPicPr>
        <p:blipFill>
          <a:blip r:embed="rId2"/>
          <a:stretch>
            <a:fillRect/>
          </a:stretch>
        </p:blipFill>
        <p:spPr>
          <a:xfrm>
            <a:off x="1014413" y="1287780"/>
            <a:ext cx="5514975" cy="23241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树</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5" name="Rectangle 5"/>
          <p:cNvSpPr/>
          <p:nvPr/>
        </p:nvSpPr>
        <p:spPr>
          <a:xfrm flipV="1">
            <a:off x="544830" y="3187065"/>
            <a:ext cx="10739120" cy="300672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544830" y="3119755"/>
            <a:ext cx="10579735" cy="3124200"/>
          </a:xfrm>
          <a:prstGeom prst="rect">
            <a:avLst/>
          </a:prstGeom>
        </p:spPr>
        <p:txBody>
          <a:bodyPr wrap="square">
            <a:noAutofit/>
          </a:bodyPr>
          <a:lstStyle/>
          <a:p>
            <a:pPr>
              <a:lnSpc>
                <a:spcPct val="125000"/>
              </a:lnSpc>
              <a:defRPr/>
            </a:pPr>
            <a:r>
              <a:rPr sz="1600" dirty="0">
                <a:solidFill>
                  <a:schemeClr val="tx1">
                    <a:lumMod val="75000"/>
                    <a:lumOff val="25000"/>
                  </a:schemeClr>
                </a:solidFill>
                <a:latin typeface="+mn-ea"/>
              </a:rPr>
              <a:t>结点</a:t>
            </a:r>
            <a:endParaRPr sz="1600"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和链表类似，树存储结构中也将存储的各个元素称为 "结点"。例如在图中，元素 A 就是一个结点。</a:t>
            </a:r>
            <a:endParaRPr sz="1600"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对于树中某些特殊位置的结点，还可以进行更细致的划分，比如：</a:t>
            </a:r>
            <a:endParaRPr sz="1600"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父结点（双亲结点）、孩子结点和兄弟结点：以图中的结点 A、B、C、D 为例，A 是 B、C、D 结点的父结点（也称为“双亲结点”），而 B、C、D 都是 A 结点的孩子结点（也称“子结点”）。对于 B、C、D 来说，它们都有相同的父结点，所以它们互为兄弟结点；</a:t>
            </a:r>
            <a:endParaRPr sz="1600"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树根结点（简称 "根结点" ）：特指树中没有双亲（父亲）的结点，一棵树有且仅有一个根结点。图中，结点 A 就是整棵树的根结点；</a:t>
            </a:r>
            <a:endParaRPr sz="1600"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叶子结点（简称 "叶结点" ）：特指树中没有孩子的结点，一棵树可以有多个叶子结点。图中，结点 K、L、F、G、M、I、J 都是叶子结点。</a:t>
            </a:r>
            <a:endParaRPr sz="1600" dirty="0">
              <a:solidFill>
                <a:schemeClr val="tx1">
                  <a:lumMod val="75000"/>
                  <a:lumOff val="25000"/>
                </a:schemeClr>
              </a:solidFill>
              <a:latin typeface="+mn-ea"/>
            </a:endParaRPr>
          </a:p>
        </p:txBody>
      </p:sp>
      <p:cxnSp>
        <p:nvCxnSpPr>
          <p:cNvPr id="105" name="直接连接符 104"/>
          <p:cNvCxnSpPr/>
          <p:nvPr/>
        </p:nvCxnSpPr>
        <p:spPr>
          <a:xfrm flipV="1">
            <a:off x="11283950" y="577215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512080" y="60352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124732" y="60352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0" name="图片 99"/>
          <p:cNvPicPr/>
          <p:nvPr>
            <p:custDataLst>
              <p:tags r:id="rId1"/>
            </p:custDataLst>
          </p:nvPr>
        </p:nvPicPr>
        <p:blipFill>
          <a:blip r:embed="rId2"/>
          <a:stretch>
            <a:fillRect/>
          </a:stretch>
        </p:blipFill>
        <p:spPr>
          <a:xfrm>
            <a:off x="397193" y="693420"/>
            <a:ext cx="5514975" cy="23241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2"/>
          <p:cNvSpPr txBox="1"/>
          <p:nvPr/>
        </p:nvSpPr>
        <p:spPr>
          <a:xfrm>
            <a:off x="1809115" y="309245"/>
            <a:ext cx="177800" cy="215265"/>
          </a:xfrm>
          <a:prstGeom prst="rect">
            <a:avLst/>
          </a:prstGeom>
          <a:noFill/>
        </p:spPr>
        <p:txBody>
          <a:bodyPr wrap="none" lIns="0" tIns="0" rIns="0" bIns="0" rtlCol="0">
            <a:spAutoFit/>
          </a:bodyPr>
          <a:lstStyle/>
          <a:p>
            <a:pPr algn="ctr"/>
            <a:r>
              <a:rPr lang="zh-CN" altLang="en-US" sz="1400" b="1" dirty="0">
                <a:solidFill>
                  <a:schemeClr val="accent1"/>
                </a:solidFill>
                <a:latin typeface="+mj-ea"/>
                <a:ea typeface="+mj-ea"/>
              </a:rPr>
              <a:t>树</a:t>
            </a:r>
            <a:endParaRPr lang="zh-CN" altLang="en-US" sz="1400" b="1" dirty="0">
              <a:solidFill>
                <a:schemeClr val="accent1"/>
              </a:solidFill>
              <a:latin typeface="+mj-ea"/>
              <a:ea typeface="+mj-ea"/>
            </a:endParaRPr>
          </a:p>
        </p:txBody>
      </p:sp>
      <p:sp>
        <p:nvSpPr>
          <p:cNvPr id="73" name="任意多边形: 形状 72"/>
          <p:cNvSpPr/>
          <p:nvPr/>
        </p:nvSpPr>
        <p:spPr>
          <a:xfrm>
            <a:off x="1352125" y="0"/>
            <a:ext cx="1084794" cy="228600"/>
          </a:xfrm>
          <a:custGeom>
            <a:avLst/>
            <a:gdLst>
              <a:gd name="connsiteX0" fmla="*/ 0 w 1084794"/>
              <a:gd name="connsiteY0" fmla="*/ 0 h 228600"/>
              <a:gd name="connsiteX1" fmla="*/ 1084794 w 1084794"/>
              <a:gd name="connsiteY1" fmla="*/ 0 h 228600"/>
              <a:gd name="connsiteX2" fmla="*/ 1079866 w 1084794"/>
              <a:gd name="connsiteY2" fmla="*/ 5974 h 228600"/>
              <a:gd name="connsiteX3" fmla="*/ 542397 w 1084794"/>
              <a:gd name="connsiteY3" fmla="*/ 228600 h 228600"/>
              <a:gd name="connsiteX4" fmla="*/ 4929 w 1084794"/>
              <a:gd name="connsiteY4" fmla="*/ 597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94" h="228600">
                <a:moveTo>
                  <a:pt x="0" y="0"/>
                </a:moveTo>
                <a:lnTo>
                  <a:pt x="1084794" y="0"/>
                </a:lnTo>
                <a:lnTo>
                  <a:pt x="1079866" y="5974"/>
                </a:lnTo>
                <a:cubicBezTo>
                  <a:pt x="942316" y="143524"/>
                  <a:pt x="752292" y="228600"/>
                  <a:pt x="542397" y="228600"/>
                </a:cubicBezTo>
                <a:cubicBezTo>
                  <a:pt x="332503" y="228600"/>
                  <a:pt x="142479" y="143524"/>
                  <a:pt x="4929" y="59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5" name="Rectangle 5"/>
          <p:cNvSpPr/>
          <p:nvPr/>
        </p:nvSpPr>
        <p:spPr>
          <a:xfrm flipV="1">
            <a:off x="544830" y="3187065"/>
            <a:ext cx="10739120" cy="3006725"/>
          </a:xfrm>
          <a:prstGeom prst="snip1Rect">
            <a:avLst>
              <a:gd name="adj" fmla="val 10769"/>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8"/>
          <p:cNvSpPr/>
          <p:nvPr/>
        </p:nvSpPr>
        <p:spPr>
          <a:xfrm>
            <a:off x="544830" y="3119755"/>
            <a:ext cx="10579735" cy="3124200"/>
          </a:xfrm>
          <a:prstGeom prst="rect">
            <a:avLst/>
          </a:prstGeom>
        </p:spPr>
        <p:txBody>
          <a:bodyPr wrap="square">
            <a:noAutofit/>
          </a:bodyPr>
          <a:lstStyle/>
          <a:p>
            <a:pPr>
              <a:lnSpc>
                <a:spcPct val="125000"/>
              </a:lnSpc>
              <a:defRPr/>
            </a:pPr>
            <a:r>
              <a:rPr sz="1600" dirty="0">
                <a:solidFill>
                  <a:schemeClr val="tx1">
                    <a:lumMod val="75000"/>
                    <a:lumOff val="25000"/>
                  </a:schemeClr>
                </a:solidFill>
                <a:latin typeface="+mn-ea"/>
              </a:rPr>
              <a:t>子树</a:t>
            </a:r>
            <a:endParaRPr sz="1600"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仍以</a:t>
            </a:r>
            <a:r>
              <a:rPr lang="zh-CN" sz="1600" dirty="0">
                <a:solidFill>
                  <a:schemeClr val="tx1">
                    <a:lumMod val="75000"/>
                    <a:lumOff val="25000"/>
                  </a:schemeClr>
                </a:solidFill>
                <a:latin typeface="+mn-ea"/>
              </a:rPr>
              <a:t>左图</a:t>
            </a:r>
            <a:r>
              <a:rPr sz="1600" dirty="0">
                <a:solidFill>
                  <a:schemeClr val="tx1">
                    <a:lumMod val="75000"/>
                    <a:lumOff val="25000"/>
                  </a:schemeClr>
                </a:solidFill>
                <a:latin typeface="+mn-ea"/>
              </a:rPr>
              <a:t>的树为例，A 是整棵树的根结点。但如果单看结点 B、E、F、K、L 组成的部分来说，它们也组成了一棵树，结点 B 是这棵树的根结点。通常，我们将一棵树中几个结点构成的“小树”称为这棵树的“子树”。</a:t>
            </a:r>
            <a:endParaRPr sz="1600" dirty="0">
              <a:solidFill>
                <a:schemeClr val="tx1">
                  <a:lumMod val="75000"/>
                  <a:lumOff val="25000"/>
                </a:schemeClr>
              </a:solidFill>
              <a:latin typeface="+mn-ea"/>
            </a:endParaRPr>
          </a:p>
          <a:p>
            <a:pPr>
              <a:lnSpc>
                <a:spcPct val="125000"/>
              </a:lnSpc>
              <a:defRPr/>
            </a:pPr>
            <a:endParaRPr sz="1600" dirty="0">
              <a:solidFill>
                <a:schemeClr val="tx1">
                  <a:lumMod val="75000"/>
                  <a:lumOff val="25000"/>
                </a:schemeClr>
              </a:solidFill>
              <a:latin typeface="+mn-ea"/>
            </a:endParaRPr>
          </a:p>
          <a:p>
            <a:pPr>
              <a:lnSpc>
                <a:spcPct val="125000"/>
              </a:lnSpc>
              <a:defRPr/>
            </a:pPr>
            <a:r>
              <a:rPr sz="1600" dirty="0">
                <a:solidFill>
                  <a:schemeClr val="tx1">
                    <a:lumMod val="75000"/>
                    <a:lumOff val="25000"/>
                  </a:schemeClr>
                </a:solidFill>
                <a:latin typeface="+mn-ea"/>
              </a:rPr>
              <a:t>知道了子树的概念后，树也可以这样定义：树是由根结点和若干棵子树构成的。例如，图</a:t>
            </a:r>
            <a:r>
              <a:rPr lang="zh-CN" sz="1600" dirty="0">
                <a:solidFill>
                  <a:schemeClr val="tx1">
                    <a:lumMod val="75000"/>
                    <a:lumOff val="25000"/>
                  </a:schemeClr>
                </a:solidFill>
                <a:latin typeface="+mn-ea"/>
              </a:rPr>
              <a:t>中</a:t>
            </a:r>
            <a:r>
              <a:rPr sz="1600" dirty="0">
                <a:solidFill>
                  <a:schemeClr val="tx1">
                    <a:lumMod val="75000"/>
                    <a:lumOff val="25000"/>
                  </a:schemeClr>
                </a:solidFill>
                <a:latin typeface="+mn-ea"/>
              </a:rPr>
              <a:t>这棵树就是由结点 A 和分别以 B、C、D 为根节点的子树构成。</a:t>
            </a:r>
            <a:endParaRPr sz="1600" dirty="0">
              <a:solidFill>
                <a:schemeClr val="tx1">
                  <a:lumMod val="75000"/>
                  <a:lumOff val="25000"/>
                </a:schemeClr>
              </a:solidFill>
              <a:latin typeface="+mn-ea"/>
            </a:endParaRPr>
          </a:p>
          <a:p>
            <a:pPr>
              <a:lnSpc>
                <a:spcPct val="125000"/>
              </a:lnSpc>
              <a:defRPr/>
            </a:pPr>
            <a:r>
              <a:rPr sz="1600" dirty="0">
                <a:solidFill>
                  <a:srgbClr val="FF0000"/>
                </a:solidFill>
                <a:latin typeface="+mn-ea"/>
              </a:rPr>
              <a:t>注意</a:t>
            </a:r>
            <a:r>
              <a:rPr sz="1600" dirty="0">
                <a:solidFill>
                  <a:schemeClr val="tx1">
                    <a:lumMod val="75000"/>
                    <a:lumOff val="25000"/>
                  </a:schemeClr>
                </a:solidFill>
                <a:latin typeface="+mn-ea"/>
              </a:rPr>
              <a:t>：单个结点也可以看作是一棵树，该结点即为根结点。</a:t>
            </a:r>
            <a:r>
              <a:rPr lang="zh-CN" sz="1600" dirty="0">
                <a:solidFill>
                  <a:schemeClr val="tx1">
                    <a:lumMod val="75000"/>
                    <a:lumOff val="25000"/>
                  </a:schemeClr>
                </a:solidFill>
                <a:latin typeface="+mn-ea"/>
              </a:rPr>
              <a:t>如左</a:t>
            </a:r>
            <a:r>
              <a:rPr sz="1600" dirty="0">
                <a:solidFill>
                  <a:schemeClr val="tx1">
                    <a:lumMod val="75000"/>
                    <a:lumOff val="25000"/>
                  </a:schemeClr>
                </a:solidFill>
                <a:latin typeface="+mn-ea"/>
              </a:rPr>
              <a:t>图中，结点 K、L、F 各自就可以看作是一棵树，只不过树中只有一个根节点而已。</a:t>
            </a:r>
            <a:endParaRPr sz="1600" dirty="0">
              <a:solidFill>
                <a:schemeClr val="tx1">
                  <a:lumMod val="75000"/>
                  <a:lumOff val="25000"/>
                </a:schemeClr>
              </a:solidFill>
              <a:latin typeface="+mn-ea"/>
            </a:endParaRPr>
          </a:p>
        </p:txBody>
      </p:sp>
      <p:cxnSp>
        <p:nvCxnSpPr>
          <p:cNvPr id="105" name="直接连接符 104"/>
          <p:cNvCxnSpPr/>
          <p:nvPr/>
        </p:nvCxnSpPr>
        <p:spPr>
          <a:xfrm flipV="1">
            <a:off x="11283950" y="5772151"/>
            <a:ext cx="463216" cy="471489"/>
          </a:xfrm>
          <a:prstGeom prst="line">
            <a:avLst/>
          </a:prstGeom>
          <a:ln w="190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111" name="直角三角形 110"/>
          <p:cNvSpPr/>
          <p:nvPr/>
        </p:nvSpPr>
        <p:spPr>
          <a:xfrm rot="16200000">
            <a:off x="11512080" y="6035277"/>
            <a:ext cx="159219" cy="1592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6200000">
            <a:off x="11124732" y="6035278"/>
            <a:ext cx="159219" cy="15921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0" name="图片 99"/>
          <p:cNvPicPr/>
          <p:nvPr>
            <p:custDataLst>
              <p:tags r:id="rId1"/>
            </p:custDataLst>
          </p:nvPr>
        </p:nvPicPr>
        <p:blipFill>
          <a:blip r:embed="rId2"/>
          <a:stretch>
            <a:fillRect/>
          </a:stretch>
        </p:blipFill>
        <p:spPr>
          <a:xfrm>
            <a:off x="397193" y="693420"/>
            <a:ext cx="5514975" cy="2324100"/>
          </a:xfrm>
          <a:prstGeom prst="rect">
            <a:avLst/>
          </a:prstGeom>
          <a:noFill/>
          <a:ln w="9525">
            <a:noFill/>
          </a:ln>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commondata" val="eyJoZGlkIjoiZGFmZWI2ODE4MDI5NmQ2NDIxODg0YjE3MzI2YTVhZWY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毕业答辩">
  <a:themeElements>
    <a:clrScheme name="Office">
      <a:dk1>
        <a:srgbClr val="000000"/>
      </a:dk1>
      <a:lt1>
        <a:srgbClr val="FFFFFF"/>
      </a:lt1>
      <a:dk2>
        <a:srgbClr val="44546A"/>
      </a:dk2>
      <a:lt2>
        <a:srgbClr val="E7E6E6"/>
      </a:lt2>
      <a:accent1>
        <a:srgbClr val="035C67"/>
      </a:accent1>
      <a:accent2>
        <a:srgbClr val="886640"/>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10642</Words>
  <Application>WPS 演示</Application>
  <PresentationFormat>宽屏</PresentationFormat>
  <Paragraphs>527</Paragraphs>
  <Slides>47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Arial</vt:lpstr>
      <vt:lpstr>宋体</vt:lpstr>
      <vt:lpstr>Wingdings</vt:lpstr>
      <vt:lpstr>等线</vt:lpstr>
      <vt:lpstr>微软雅黑</vt:lpstr>
      <vt:lpstr>微软雅黑 Light</vt:lpstr>
      <vt:lpstr>Arial Unicode MS</vt:lpstr>
      <vt:lpstr>Calibri</vt:lpstr>
      <vt:lpstr>Bahnschrift SemiBold Condensed</vt:lpstr>
      <vt:lpstr>毕业答辩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玮 王</dc:creator>
  <cp:lastModifiedBy> </cp:lastModifiedBy>
  <cp:revision>51</cp:revision>
  <dcterms:created xsi:type="dcterms:W3CDTF">2020-08-07T02:34:00Z</dcterms:created>
  <dcterms:modified xsi:type="dcterms:W3CDTF">2023-11-05T10:51:28Z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A7B2100B103A4BD7989085F8F6BFDE07_11</vt:lpwstr>
  </property>
</Properties>
</file>