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70" r:id="rId4"/>
    <p:sldId id="272" r:id="rId5"/>
    <p:sldId id="271" r:id="rId6"/>
    <p:sldId id="281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660"/>
  </p:normalViewPr>
  <p:slideViewPr>
    <p:cSldViewPr snapToGrid="0">
      <p:cViewPr varScale="1">
        <p:scale>
          <a:sx n="89" d="100"/>
          <a:sy n="89" d="100"/>
        </p:scale>
        <p:origin x="3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CS224N – Stanford</a:t>
            </a:r>
            <a:br>
              <a:rPr lang="en-US" altLang="zh-CN" dirty="0" smtClean="0"/>
            </a:br>
            <a:r>
              <a:rPr lang="en-US" altLang="zh-CN" dirty="0" smtClean="0"/>
              <a:t>Lecture2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Christopher Manning </a:t>
            </a:r>
            <a:br>
              <a:rPr lang="en-US" altLang="zh-CN" sz="2800" dirty="0"/>
            </a:b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3381450" y="5147732"/>
            <a:ext cx="5032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汇报人：马晓晨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615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8763759" cy="56392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170" y="1553718"/>
            <a:ext cx="3568877" cy="34033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2430" y="5971919"/>
            <a:ext cx="9462854" cy="66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8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004" y="110960"/>
            <a:ext cx="8596668" cy="1320800"/>
          </a:xfrm>
        </p:spPr>
        <p:txBody>
          <a:bodyPr/>
          <a:lstStyle/>
          <a:p>
            <a:r>
              <a:rPr lang="en-US" altLang="zh-CN" dirty="0" smtClean="0"/>
              <a:t>Word2vec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66" y="771360"/>
            <a:ext cx="6715820" cy="38814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017" y="431320"/>
            <a:ext cx="6203876" cy="24827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334" y="3092347"/>
            <a:ext cx="5049335" cy="37196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879" y="6236878"/>
            <a:ext cx="4176122" cy="4572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5199" y="4652797"/>
            <a:ext cx="3314987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578" y="688521"/>
            <a:ext cx="7148179" cy="52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8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进一步提高计算效率与准确率的方法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减少重复词的采样率</a:t>
            </a:r>
            <a:endParaRPr lang="en-US" altLang="zh-CN" sz="3200" dirty="0" smtClean="0"/>
          </a:p>
          <a:p>
            <a:r>
              <a:rPr lang="zh-CN" altLang="en-US" sz="3200" dirty="0" smtClean="0"/>
              <a:t>采用“负采样”</a:t>
            </a:r>
            <a:r>
              <a:rPr lang="en-US" altLang="zh-CN" sz="3200" dirty="0" smtClean="0"/>
              <a:t>(negative sampling)</a:t>
            </a:r>
            <a:r>
              <a:rPr lang="zh-CN" altLang="en-US" sz="3200" dirty="0" smtClean="0"/>
              <a:t>的方法</a:t>
            </a:r>
            <a:endParaRPr lang="en-US" altLang="zh-CN" sz="3200" dirty="0" smtClean="0"/>
          </a:p>
          <a:p>
            <a:pPr lvl="1"/>
            <a:r>
              <a:rPr lang="en-US" altLang="zh-CN" dirty="0"/>
              <a:t> “Distributed Representations of Words and Phrases and </a:t>
            </a:r>
            <a:r>
              <a:rPr lang="en-US" altLang="zh-CN" dirty="0" smtClean="0"/>
              <a:t>their Compositionality</a:t>
            </a:r>
            <a:r>
              <a:rPr lang="en-US" altLang="zh-CN" dirty="0"/>
              <a:t>” (</a:t>
            </a:r>
            <a:r>
              <a:rPr lang="en-US" altLang="zh-CN" dirty="0" err="1"/>
              <a:t>Mikolov</a:t>
            </a:r>
            <a:r>
              <a:rPr lang="en-US" altLang="zh-CN" dirty="0"/>
              <a:t> et al. 2013)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209572"/>
            <a:ext cx="8329382" cy="26062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937" y="5020323"/>
            <a:ext cx="3320063" cy="98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8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教授的私货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60" y="1645972"/>
            <a:ext cx="7481805" cy="450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615" y="1270000"/>
            <a:ext cx="8329382" cy="44580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823" y="1346206"/>
            <a:ext cx="8474174" cy="43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2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GloVe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929" y="1742100"/>
            <a:ext cx="9441998" cy="50296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612" y="141761"/>
            <a:ext cx="7788315" cy="16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6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评估模型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645" y="1733414"/>
            <a:ext cx="5182921" cy="391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0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360538" cy="430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7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外在评估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270" y="2306309"/>
            <a:ext cx="5479255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9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22" y="342991"/>
            <a:ext cx="8596668" cy="1320800"/>
          </a:xfrm>
        </p:spPr>
        <p:txBody>
          <a:bodyPr/>
          <a:lstStyle/>
          <a:p>
            <a:r>
              <a:rPr lang="zh-CN" altLang="en-US" dirty="0" smtClean="0"/>
              <a:t>这一周的主要学习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192" y="1270000"/>
            <a:ext cx="8310704" cy="38814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707354" y="5684655"/>
            <a:ext cx="19690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GloVe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330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“词义向量”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79" y="1342846"/>
            <a:ext cx="11328871" cy="526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0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Linear Algebraic Structure of Word Senses, </a:t>
            </a:r>
            <a:r>
              <a:rPr lang="en-US" altLang="zh-CN" sz="2400" dirty="0" smtClean="0"/>
              <a:t>with Applications </a:t>
            </a:r>
            <a:r>
              <a:rPr lang="en-US" altLang="zh-CN" sz="2400" dirty="0"/>
              <a:t>to Polysemy (Arora, …, Ma, …, TACL 2018)</a:t>
            </a:r>
            <a:endParaRPr lang="zh-CN" altLang="en-US" sz="2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988" y="1712015"/>
            <a:ext cx="7038172" cy="470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4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16353" y="3440575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CN" sz="4400" dirty="0" smtClean="0"/>
              <a:t>Thanks for watching</a:t>
            </a:r>
            <a:r>
              <a:rPr lang="zh-CN" altLang="en-US" sz="4400" dirty="0" smtClean="0"/>
              <a:t>！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31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基本作业</a:t>
            </a:r>
            <a:r>
              <a:rPr lang="en-US" altLang="zh-CN" dirty="0" smtClean="0"/>
              <a:t>1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2160589"/>
            <a:ext cx="10769919" cy="3895154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导</a:t>
            </a:r>
            <a:r>
              <a:rPr lang="zh-CN" altLang="en-US" sz="3200" dirty="0" smtClean="0"/>
              <a:t>入数据集</a:t>
            </a:r>
            <a:endParaRPr lang="en-US" altLang="zh-CN" sz="3200" dirty="0" smtClean="0"/>
          </a:p>
          <a:p>
            <a:r>
              <a:rPr lang="zh-CN" altLang="en-US" sz="3200" dirty="0" smtClean="0"/>
              <a:t>拆分词汇建立“散列” </a:t>
            </a:r>
            <a:r>
              <a:rPr lang="en-US" altLang="zh-CN" sz="3200" dirty="0" smtClean="0"/>
              <a:t>{“apple”:0, “juice”:1}</a:t>
            </a:r>
          </a:p>
          <a:p>
            <a:r>
              <a:rPr lang="zh-CN" altLang="en-US" sz="3200" dirty="0" smtClean="0"/>
              <a:t>构建</a:t>
            </a:r>
            <a:r>
              <a:rPr lang="en-US" altLang="zh-CN" sz="3200" dirty="0" smtClean="0"/>
              <a:t>Co-occurrence matrix     </a:t>
            </a:r>
            <a:r>
              <a:rPr lang="en-US" altLang="zh-CN" sz="3200" dirty="0" err="1" smtClean="0"/>
              <a:t>w</a:t>
            </a:r>
            <a:r>
              <a:rPr lang="en-US" altLang="zh-CN" sz="3200" baseline="-25000" dirty="0" err="1" smtClean="0"/>
              <a:t>i</a:t>
            </a:r>
            <a:r>
              <a:rPr lang="zh-CN" altLang="en-US" sz="3200" dirty="0" smtClean="0"/>
              <a:t>∈</a:t>
            </a:r>
            <a:r>
              <a:rPr lang="en-US" altLang="zh-CN" sz="3200" dirty="0" smtClean="0"/>
              <a:t>W</a:t>
            </a:r>
            <a:r>
              <a:rPr lang="zh-CN" altLang="en-US" sz="3200" dirty="0" smtClean="0"/>
              <a:t>，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=1~n </a:t>
            </a:r>
            <a:r>
              <a:rPr lang="zh-CN" altLang="en-US" sz="3200" dirty="0" smtClean="0"/>
              <a:t>→ </a:t>
            </a:r>
            <a:r>
              <a:rPr lang="en-US" altLang="zh-CN" sz="3200" dirty="0" err="1" smtClean="0"/>
              <a:t>M</a:t>
            </a:r>
            <a:r>
              <a:rPr lang="en-US" altLang="zh-CN" sz="3200" baseline="-25000" dirty="0" err="1" smtClean="0"/>
              <a:t>nxn</a:t>
            </a:r>
            <a:endParaRPr lang="en-US" altLang="zh-CN" sz="3200" baseline="-25000" dirty="0" smtClean="0"/>
          </a:p>
          <a:p>
            <a:r>
              <a:rPr lang="zh-CN" altLang="en-US" sz="3200" dirty="0" smtClean="0"/>
              <a:t>利用截断（</a:t>
            </a:r>
            <a:r>
              <a:rPr lang="en-US" altLang="zh-CN" sz="3200" dirty="0" smtClean="0"/>
              <a:t>Truncated</a:t>
            </a:r>
            <a:r>
              <a:rPr lang="zh-CN" altLang="en-US" sz="3200" dirty="0" smtClean="0"/>
              <a:t>）</a:t>
            </a:r>
            <a:r>
              <a:rPr lang="en-US" altLang="zh-CN" sz="3200" dirty="0" smtClean="0"/>
              <a:t>SVD</a:t>
            </a:r>
            <a:r>
              <a:rPr lang="zh-CN" altLang="en-US" sz="3200" dirty="0" smtClean="0"/>
              <a:t>的进行降维</a:t>
            </a:r>
            <a:endParaRPr lang="en-US" altLang="zh-CN" sz="3200" dirty="0" smtClean="0"/>
          </a:p>
          <a:p>
            <a:r>
              <a:rPr lang="zh-CN" altLang="en-US" sz="3200" dirty="0" smtClean="0"/>
              <a:t>利用</a:t>
            </a:r>
            <a:r>
              <a:rPr lang="en-US" altLang="zh-CN" sz="3200" dirty="0" err="1" smtClean="0"/>
              <a:t>Matplotlib</a:t>
            </a:r>
            <a:r>
              <a:rPr lang="zh-CN" altLang="en-US" sz="3200" dirty="0" smtClean="0"/>
              <a:t>进行可视化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zh-CN" altLang="en-US" sz="3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603"/>
            <a:ext cx="65" cy="401994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378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53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7068" y="169333"/>
            <a:ext cx="8596668" cy="1320800"/>
          </a:xfrm>
        </p:spPr>
        <p:txBody>
          <a:bodyPr/>
          <a:lstStyle/>
          <a:p>
            <a:r>
              <a:rPr lang="zh-CN" altLang="en-US" dirty="0" smtClean="0"/>
              <a:t>复习与回顾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738" y="484660"/>
            <a:ext cx="9656861" cy="21881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89" y="2902050"/>
            <a:ext cx="8477177" cy="388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52" y="159260"/>
            <a:ext cx="6924903" cy="66128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528" y="813895"/>
            <a:ext cx="6416596" cy="51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7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629" y="495690"/>
            <a:ext cx="9784563" cy="4930325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78" y="970143"/>
            <a:ext cx="9784563" cy="493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7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60" y="194958"/>
            <a:ext cx="8160471" cy="4752413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995409" y="5474017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这种使用截断</a:t>
            </a:r>
            <a:r>
              <a:rPr lang="en-US" altLang="zh-CN" dirty="0" smtClean="0"/>
              <a:t>SVD</a:t>
            </a:r>
            <a:r>
              <a:rPr lang="zh-CN" altLang="en-US" dirty="0" smtClean="0"/>
              <a:t>进行降维的方法应用于“共现矩阵”被称作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隐含</a:t>
            </a:r>
            <a:r>
              <a:rPr lang="zh-CN" altLang="en-US" dirty="0"/>
              <a:t>语义分析（</a:t>
            </a:r>
            <a:r>
              <a:rPr lang="en-US" altLang="zh-CN" dirty="0"/>
              <a:t>Latent Semantic Analysis</a:t>
            </a:r>
            <a:r>
              <a:rPr lang="zh-CN" altLang="en-US" dirty="0"/>
              <a:t>）或隐含语义索引（</a:t>
            </a:r>
            <a:r>
              <a:rPr lang="en-US" altLang="zh-CN" dirty="0"/>
              <a:t>Latent Semantic Indexing</a:t>
            </a:r>
            <a:r>
              <a:rPr lang="zh-CN" altLang="en-US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130478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COS </a:t>
            </a:r>
            <a:r>
              <a:rPr lang="zh-CN" altLang="en-US" dirty="0" smtClean="0"/>
              <a:t>距离</a:t>
            </a:r>
            <a:endParaRPr lang="zh-CN" altLang="en-US" dirty="0"/>
          </a:p>
        </p:txBody>
      </p:sp>
      <p:sp>
        <p:nvSpPr>
          <p:cNvPr id="5" name="AutoShape 2" descr="http://localhost:8888/notebooks/imgs/inner_produc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1429333"/>
            <a:ext cx="4913897" cy="31137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016151" y="2536492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l-GR" altLang="zh-CN" sz="2800" dirty="0">
                <a:solidFill>
                  <a:srgbClr val="000000"/>
                </a:solidFill>
                <a:latin typeface="STIXMathJax_Normal-italic"/>
              </a:rPr>
              <a:t/>
            </a:r>
            <a:br>
              <a:rPr lang="el-GR" altLang="zh-CN" sz="2800" dirty="0">
                <a:solidFill>
                  <a:srgbClr val="000000"/>
                </a:solidFill>
                <a:latin typeface="STIXMathJax_Normal-italic"/>
              </a:rPr>
            </a:br>
            <a:r>
              <a:rPr lang="zh-CN" altLang="el-GR" sz="2800" dirty="0">
                <a:solidFill>
                  <a:srgbClr val="000000"/>
                </a:solidFill>
                <a:latin typeface="STIXMathJax_Normal-italic"/>
              </a:rPr>
              <a:t>𝑠𝑖𝑚𝑖𝑙𝑎𝑟𝑖𝑡𝑦</a:t>
            </a:r>
            <a:r>
              <a:rPr lang="el-GR" altLang="zh-CN" sz="2800" dirty="0">
                <a:solidFill>
                  <a:srgbClr val="000000"/>
                </a:solidFill>
                <a:latin typeface="STIXMathJax_Main"/>
              </a:rPr>
              <a:t>=</a:t>
            </a:r>
            <a:r>
              <a:rPr lang="zh-CN" altLang="el-GR" sz="2800" dirty="0">
                <a:solidFill>
                  <a:srgbClr val="000000"/>
                </a:solidFill>
                <a:latin typeface="STIXMathJax_Normal-italic"/>
              </a:rPr>
              <a:t>𝑐𝑜𝑠</a:t>
            </a:r>
            <a:r>
              <a:rPr lang="el-GR" altLang="zh-CN" sz="2800" dirty="0">
                <a:solidFill>
                  <a:srgbClr val="000000"/>
                </a:solidFill>
                <a:latin typeface="STIXMathJax_Main"/>
              </a:rPr>
              <a:t>(Θ)</a:t>
            </a:r>
            <a:endParaRPr lang="zh-CN" altLang="en-US" sz="2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4543090"/>
            <a:ext cx="6538275" cy="151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72" y="0"/>
            <a:ext cx="9586791" cy="44123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000" y="3675122"/>
            <a:ext cx="88201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7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3523</TotalTime>
  <Words>172</Words>
  <Application>Microsoft Office PowerPoint</Application>
  <PresentationFormat>宽屏</PresentationFormat>
  <Paragraphs>28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STIXMathJax_Main</vt:lpstr>
      <vt:lpstr>STIXMathJax_Normal-italic</vt:lpstr>
      <vt:lpstr>方正姚体</vt:lpstr>
      <vt:lpstr>华文新魏</vt:lpstr>
      <vt:lpstr>Arial</vt:lpstr>
      <vt:lpstr>Trebuchet MS</vt:lpstr>
      <vt:lpstr>Wingdings 3</vt:lpstr>
      <vt:lpstr>平面</vt:lpstr>
      <vt:lpstr>CS224N – Stanford Lecture2 </vt:lpstr>
      <vt:lpstr>这一周的主要学习</vt:lpstr>
      <vt:lpstr>基本作业1流程</vt:lpstr>
      <vt:lpstr>复习与回顾</vt:lpstr>
      <vt:lpstr>PowerPoint 演示文稿</vt:lpstr>
      <vt:lpstr>PowerPoint 演示文稿</vt:lpstr>
      <vt:lpstr>PowerPoint 演示文稿</vt:lpstr>
      <vt:lpstr>COS 距离</vt:lpstr>
      <vt:lpstr>PowerPoint 演示文稿</vt:lpstr>
      <vt:lpstr>PowerPoint 演示文稿</vt:lpstr>
      <vt:lpstr>Word2vec</vt:lpstr>
      <vt:lpstr>PowerPoint 演示文稿</vt:lpstr>
      <vt:lpstr>进一步提高计算效率与准确率的方法</vt:lpstr>
      <vt:lpstr>教授的私货</vt:lpstr>
      <vt:lpstr>PowerPoint 演示文稿</vt:lpstr>
      <vt:lpstr>GloVe</vt:lpstr>
      <vt:lpstr>评估模型</vt:lpstr>
      <vt:lpstr>PowerPoint 演示文稿</vt:lpstr>
      <vt:lpstr>外在评估</vt:lpstr>
      <vt:lpstr>“词义向量”</vt:lpstr>
      <vt:lpstr>Linear Algebraic Structure of Word Senses, with Applications to Polysemy (Arora, …, Ma, …, TACL 2018)</vt:lpstr>
      <vt:lpstr>Thanks for watching！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CS224N – Stanford Lecture1</dc:title>
  <dc:creator>maxl</dc:creator>
  <cp:lastModifiedBy>MaXiulin</cp:lastModifiedBy>
  <cp:revision>25</cp:revision>
  <dcterms:created xsi:type="dcterms:W3CDTF">2021-11-12T09:07:45Z</dcterms:created>
  <dcterms:modified xsi:type="dcterms:W3CDTF">2021-11-21T16:00:36Z</dcterms:modified>
</cp:coreProperties>
</file>