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7"/>
  </p:notesMasterIdLst>
  <p:sldIdLst>
    <p:sldId id="256" r:id="rId2"/>
    <p:sldId id="307" r:id="rId3"/>
    <p:sldId id="469" r:id="rId4"/>
    <p:sldId id="311" r:id="rId5"/>
    <p:sldId id="470" r:id="rId6"/>
    <p:sldId id="471" r:id="rId7"/>
    <p:sldId id="472" r:id="rId8"/>
    <p:sldId id="473" r:id="rId9"/>
    <p:sldId id="474" r:id="rId10"/>
    <p:sldId id="475" r:id="rId11"/>
    <p:sldId id="476" r:id="rId12"/>
    <p:sldId id="477" r:id="rId13"/>
    <p:sldId id="478" r:id="rId14"/>
    <p:sldId id="479" r:id="rId15"/>
    <p:sldId id="480" r:id="rId16"/>
    <p:sldId id="481" r:id="rId17"/>
    <p:sldId id="482" r:id="rId18"/>
    <p:sldId id="483" r:id="rId19"/>
    <p:sldId id="484" r:id="rId20"/>
    <p:sldId id="485" r:id="rId21"/>
    <p:sldId id="489" r:id="rId22"/>
    <p:sldId id="487" r:id="rId23"/>
    <p:sldId id="488" r:id="rId24"/>
    <p:sldId id="490" r:id="rId25"/>
    <p:sldId id="491" r:id="rId26"/>
    <p:sldId id="492" r:id="rId27"/>
    <p:sldId id="493" r:id="rId28"/>
    <p:sldId id="494" r:id="rId29"/>
    <p:sldId id="495" r:id="rId30"/>
    <p:sldId id="496" r:id="rId31"/>
    <p:sldId id="497" r:id="rId32"/>
    <p:sldId id="498" r:id="rId33"/>
    <p:sldId id="499" r:id="rId34"/>
    <p:sldId id="500" r:id="rId35"/>
    <p:sldId id="501" r:id="rId36"/>
    <p:sldId id="502" r:id="rId37"/>
    <p:sldId id="503" r:id="rId38"/>
    <p:sldId id="504" r:id="rId39"/>
    <p:sldId id="505" r:id="rId40"/>
    <p:sldId id="506" r:id="rId41"/>
    <p:sldId id="507" r:id="rId42"/>
    <p:sldId id="508" r:id="rId43"/>
    <p:sldId id="509" r:id="rId44"/>
    <p:sldId id="510" r:id="rId45"/>
    <p:sldId id="513" r:id="rId46"/>
    <p:sldId id="511" r:id="rId47"/>
    <p:sldId id="512" r:id="rId48"/>
    <p:sldId id="514" r:id="rId49"/>
    <p:sldId id="515" r:id="rId50"/>
    <p:sldId id="516" r:id="rId51"/>
    <p:sldId id="517" r:id="rId52"/>
    <p:sldId id="518" r:id="rId53"/>
    <p:sldId id="519" r:id="rId54"/>
    <p:sldId id="520" r:id="rId55"/>
    <p:sldId id="521" r:id="rId56"/>
    <p:sldId id="522" r:id="rId57"/>
    <p:sldId id="523" r:id="rId58"/>
    <p:sldId id="524" r:id="rId59"/>
    <p:sldId id="525" r:id="rId60"/>
    <p:sldId id="526" r:id="rId61"/>
    <p:sldId id="527" r:id="rId62"/>
    <p:sldId id="529" r:id="rId63"/>
    <p:sldId id="531" r:id="rId64"/>
    <p:sldId id="532" r:id="rId65"/>
    <p:sldId id="533" r:id="rId66"/>
    <p:sldId id="534" r:id="rId67"/>
    <p:sldId id="535" r:id="rId68"/>
    <p:sldId id="536" r:id="rId69"/>
    <p:sldId id="537" r:id="rId70"/>
    <p:sldId id="538" r:id="rId71"/>
    <p:sldId id="539" r:id="rId72"/>
    <p:sldId id="540" r:id="rId73"/>
    <p:sldId id="541" r:id="rId74"/>
    <p:sldId id="542" r:id="rId75"/>
    <p:sldId id="543" r:id="rId76"/>
    <p:sldId id="544" r:id="rId77"/>
    <p:sldId id="545" r:id="rId78"/>
    <p:sldId id="546" r:id="rId79"/>
    <p:sldId id="547" r:id="rId80"/>
    <p:sldId id="548" r:id="rId81"/>
    <p:sldId id="549" r:id="rId82"/>
    <p:sldId id="550" r:id="rId83"/>
    <p:sldId id="551" r:id="rId84"/>
    <p:sldId id="552" r:id="rId85"/>
    <p:sldId id="553" r:id="rId86"/>
    <p:sldId id="555" r:id="rId87"/>
    <p:sldId id="556" r:id="rId88"/>
    <p:sldId id="557" r:id="rId89"/>
    <p:sldId id="558" r:id="rId90"/>
    <p:sldId id="559" r:id="rId91"/>
    <p:sldId id="560" r:id="rId92"/>
    <p:sldId id="561" r:id="rId93"/>
    <p:sldId id="563" r:id="rId94"/>
    <p:sldId id="562" r:id="rId95"/>
    <p:sldId id="564" r:id="rId96"/>
    <p:sldId id="565" r:id="rId97"/>
    <p:sldId id="566" r:id="rId98"/>
    <p:sldId id="567" r:id="rId99"/>
    <p:sldId id="568" r:id="rId100"/>
    <p:sldId id="569" r:id="rId101"/>
    <p:sldId id="570" r:id="rId102"/>
    <p:sldId id="571" r:id="rId103"/>
    <p:sldId id="572" r:id="rId104"/>
    <p:sldId id="554" r:id="rId105"/>
    <p:sldId id="573" r:id="rId106"/>
    <p:sldId id="574" r:id="rId107"/>
    <p:sldId id="575" r:id="rId108"/>
    <p:sldId id="576" r:id="rId109"/>
    <p:sldId id="577" r:id="rId110"/>
    <p:sldId id="578" r:id="rId111"/>
    <p:sldId id="579" r:id="rId112"/>
    <p:sldId id="580" r:id="rId113"/>
    <p:sldId id="581" r:id="rId114"/>
    <p:sldId id="582" r:id="rId115"/>
    <p:sldId id="584" r:id="rId116"/>
    <p:sldId id="585" r:id="rId117"/>
    <p:sldId id="586" r:id="rId118"/>
    <p:sldId id="587" r:id="rId119"/>
    <p:sldId id="588" r:id="rId120"/>
    <p:sldId id="589" r:id="rId121"/>
    <p:sldId id="590" r:id="rId122"/>
    <p:sldId id="593" r:id="rId123"/>
    <p:sldId id="594" r:id="rId124"/>
    <p:sldId id="595" r:id="rId125"/>
    <p:sldId id="596" r:id="rId126"/>
    <p:sldId id="592" r:id="rId127"/>
    <p:sldId id="597" r:id="rId128"/>
    <p:sldId id="598" r:id="rId129"/>
    <p:sldId id="599" r:id="rId130"/>
    <p:sldId id="591" r:id="rId131"/>
    <p:sldId id="600" r:id="rId132"/>
    <p:sldId id="601" r:id="rId133"/>
    <p:sldId id="602" r:id="rId134"/>
    <p:sldId id="603" r:id="rId135"/>
    <p:sldId id="604" r:id="rId136"/>
  </p:sldIdLst>
  <p:sldSz cx="9144000" cy="6858000" type="screen4x3"/>
  <p:notesSz cx="6858000" cy="9144000"/>
  <p:defaultTextStyle>
    <a:defPPr>
      <a:defRPr lang="zh-CN"/>
    </a:defPPr>
    <a:lvl1pPr algn="l" rtl="0" fontAlgn="base">
      <a:spcBef>
        <a:spcPct val="0"/>
      </a:spcBef>
      <a:spcAft>
        <a:spcPct val="0"/>
      </a:spcAft>
      <a:defRPr sz="4800" b="1" kern="1200">
        <a:solidFill>
          <a:schemeClr val="accent2"/>
        </a:solidFill>
        <a:latin typeface="Arial" charset="0"/>
        <a:ea typeface="楷体_GB2312" pitchFamily="49" charset="-122"/>
        <a:cs typeface="+mn-cs"/>
      </a:defRPr>
    </a:lvl1pPr>
    <a:lvl2pPr marL="457200" algn="l" rtl="0" fontAlgn="base">
      <a:spcBef>
        <a:spcPct val="0"/>
      </a:spcBef>
      <a:spcAft>
        <a:spcPct val="0"/>
      </a:spcAft>
      <a:defRPr sz="4800" b="1" kern="1200">
        <a:solidFill>
          <a:schemeClr val="accent2"/>
        </a:solidFill>
        <a:latin typeface="Arial" charset="0"/>
        <a:ea typeface="楷体_GB2312" pitchFamily="49" charset="-122"/>
        <a:cs typeface="+mn-cs"/>
      </a:defRPr>
    </a:lvl2pPr>
    <a:lvl3pPr marL="914400" algn="l" rtl="0" fontAlgn="base">
      <a:spcBef>
        <a:spcPct val="0"/>
      </a:spcBef>
      <a:spcAft>
        <a:spcPct val="0"/>
      </a:spcAft>
      <a:defRPr sz="4800" b="1" kern="1200">
        <a:solidFill>
          <a:schemeClr val="accent2"/>
        </a:solidFill>
        <a:latin typeface="Arial" charset="0"/>
        <a:ea typeface="楷体_GB2312" pitchFamily="49" charset="-122"/>
        <a:cs typeface="+mn-cs"/>
      </a:defRPr>
    </a:lvl3pPr>
    <a:lvl4pPr marL="1371600" algn="l" rtl="0" fontAlgn="base">
      <a:spcBef>
        <a:spcPct val="0"/>
      </a:spcBef>
      <a:spcAft>
        <a:spcPct val="0"/>
      </a:spcAft>
      <a:defRPr sz="4800" b="1" kern="1200">
        <a:solidFill>
          <a:schemeClr val="accent2"/>
        </a:solidFill>
        <a:latin typeface="Arial" charset="0"/>
        <a:ea typeface="楷体_GB2312" pitchFamily="49" charset="-122"/>
        <a:cs typeface="+mn-cs"/>
      </a:defRPr>
    </a:lvl4pPr>
    <a:lvl5pPr marL="1828800" algn="l" rtl="0" fontAlgn="base">
      <a:spcBef>
        <a:spcPct val="0"/>
      </a:spcBef>
      <a:spcAft>
        <a:spcPct val="0"/>
      </a:spcAft>
      <a:defRPr sz="4800" b="1" kern="1200">
        <a:solidFill>
          <a:schemeClr val="accent2"/>
        </a:solidFill>
        <a:latin typeface="Arial" charset="0"/>
        <a:ea typeface="楷体_GB2312" pitchFamily="49" charset="-122"/>
        <a:cs typeface="+mn-cs"/>
      </a:defRPr>
    </a:lvl5pPr>
    <a:lvl6pPr marL="2286000" algn="l" defTabSz="914400" rtl="0" eaLnBrk="1" latinLnBrk="0" hangingPunct="1">
      <a:defRPr sz="4800" b="1" kern="1200">
        <a:solidFill>
          <a:schemeClr val="accent2"/>
        </a:solidFill>
        <a:latin typeface="Arial" charset="0"/>
        <a:ea typeface="楷体_GB2312" pitchFamily="49" charset="-122"/>
        <a:cs typeface="+mn-cs"/>
      </a:defRPr>
    </a:lvl6pPr>
    <a:lvl7pPr marL="2743200" algn="l" defTabSz="914400" rtl="0" eaLnBrk="1" latinLnBrk="0" hangingPunct="1">
      <a:defRPr sz="4800" b="1" kern="1200">
        <a:solidFill>
          <a:schemeClr val="accent2"/>
        </a:solidFill>
        <a:latin typeface="Arial" charset="0"/>
        <a:ea typeface="楷体_GB2312" pitchFamily="49" charset="-122"/>
        <a:cs typeface="+mn-cs"/>
      </a:defRPr>
    </a:lvl7pPr>
    <a:lvl8pPr marL="3200400" algn="l" defTabSz="914400" rtl="0" eaLnBrk="1" latinLnBrk="0" hangingPunct="1">
      <a:defRPr sz="4800" b="1" kern="1200">
        <a:solidFill>
          <a:schemeClr val="accent2"/>
        </a:solidFill>
        <a:latin typeface="Arial" charset="0"/>
        <a:ea typeface="楷体_GB2312" pitchFamily="49" charset="-122"/>
        <a:cs typeface="+mn-cs"/>
      </a:defRPr>
    </a:lvl8pPr>
    <a:lvl9pPr marL="3657600" algn="l" defTabSz="914400" rtl="0" eaLnBrk="1" latinLnBrk="0" hangingPunct="1">
      <a:defRPr sz="4800" b="1" kern="1200">
        <a:solidFill>
          <a:schemeClr val="accent2"/>
        </a:solidFill>
        <a:latin typeface="Arial"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presentationPr>
</file>

<file path=ppt/tableStyles.xml><?xml version="1.0" encoding="utf-8"?>
<a:tblStyleLst xmlns:a="http://schemas.openxmlformats.org/drawingml/2006/main" def="{5C22544A-7EE6-4342-B048-85BDC9FD1C3A}">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75" d="100"/>
          <a:sy n="75" d="100"/>
        </p:scale>
        <p:origin x="-1236"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3620"/>
    </p:cViewPr>
  </p:sorter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E0A5A9-D268-4BFA-A33C-4C6318E29A1A}" type="datetimeFigureOut">
              <a:rPr lang="zh-CN" altLang="en-US" smtClean="0"/>
              <a:pPr/>
              <a:t>2020/4/29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75D73B-6133-4BE3-B148-378382D9E31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380B276-CB22-4F5B-AE48-93C6BD1962BA}" type="slidenum">
              <a:rPr lang="zh-CN" altLang="en-US" smtClean="0"/>
              <a:pPr/>
              <a:t>122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380B276-CB22-4F5B-AE48-93C6BD1962BA}" type="slidenum">
              <a:rPr lang="zh-CN" altLang="en-US" smtClean="0"/>
              <a:pPr/>
              <a:t>123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380B276-CB22-4F5B-AE48-93C6BD1962BA}" type="slidenum">
              <a:rPr lang="zh-CN" altLang="en-US" smtClean="0"/>
              <a:pPr/>
              <a:t>124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380B276-CB22-4F5B-AE48-93C6BD1962BA}" type="slidenum">
              <a:rPr lang="zh-CN" altLang="en-US" smtClean="0"/>
              <a:pPr/>
              <a:t>125</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A91C498-1A54-42D1-8F6D-E1447474C6E2}" type="slidenum">
              <a:rPr lang="en-US" altLang="zh-CN"/>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A2779EC-D2B9-414B-8079-3C253207C427}" type="slidenum">
              <a:rPr lang="en-US" altLang="zh-CN"/>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2BE537E-01A6-49ED-AEC8-B347D308F495}"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6FCC3B8-D062-4ABF-B045-0C205574E560}" type="slidenum">
              <a:rPr lang="en-US" altLang="zh-CN"/>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BCBD748-FADA-4233-9AB2-75DDB3CA5301}" type="slidenum">
              <a:rPr lang="en-US" altLang="zh-CN"/>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63029AA0-09D2-4D08-BAFA-6E09E0E6E21D}"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E0443B39-73B5-4771-9B5B-DC927F371680}" type="slidenum">
              <a:rPr lang="en-US" altLang="zh-CN"/>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dirty="0"/>
          </a:p>
        </p:txBody>
      </p:sp>
      <p:sp>
        <p:nvSpPr>
          <p:cNvPr id="5" name="灯片编号占位符 4"/>
          <p:cNvSpPr>
            <a:spLocks noGrp="1"/>
          </p:cNvSpPr>
          <p:nvPr>
            <p:ph type="sldNum" sz="quarter" idx="12"/>
          </p:nvPr>
        </p:nvSpPr>
        <p:spPr/>
        <p:txBody>
          <a:bodyPr/>
          <a:lstStyle>
            <a:lvl1pPr>
              <a:defRPr/>
            </a:lvl1pPr>
          </a:lstStyle>
          <a:p>
            <a:fld id="{03F7FBD5-4236-46D5-B73C-3D779F144C8E}" type="slidenum">
              <a:rPr lang="en-US" altLang="zh-CN"/>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504A2AEB-1DBE-49A0-92CC-C095D84E82FE}" type="slidenum">
              <a:rPr lang="en-US" altLang="zh-CN"/>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A01B36C6-4A39-42A4-A496-702CF4032399}" type="slidenum">
              <a:rPr lang="en-US" altLang="zh-CN"/>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B5F47E4A-4CF9-40F5-AC30-93D0F72624B4}"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solidFill>
                  <a:schemeClr val="tx1"/>
                </a:solidFill>
                <a:ea typeface="宋体" pitchFamily="2" charset="-122"/>
              </a:defRPr>
            </a:lvl1pPr>
          </a:lstStyle>
          <a:p>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solidFill>
                  <a:schemeClr val="tx1"/>
                </a:solidFill>
                <a:ea typeface="宋体" pitchFamily="2" charset="-122"/>
              </a:defRPr>
            </a:lvl1pPr>
          </a:lstStyle>
          <a:p>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solidFill>
                  <a:schemeClr val="tx1"/>
                </a:solidFill>
                <a:ea typeface="宋体" pitchFamily="2" charset="-122"/>
              </a:defRPr>
            </a:lvl1pPr>
          </a:lstStyle>
          <a:p>
            <a:fld id="{3C91617A-A968-4362-9052-B59B75090C28}"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b="1">
          <a:solidFill>
            <a:srgbClr val="FF0000"/>
          </a:solidFill>
          <a:latin typeface="+mj-lt"/>
          <a:ea typeface="+mj-ea"/>
          <a:cs typeface="+mj-cs"/>
        </a:defRPr>
      </a:lvl1pPr>
      <a:lvl2pPr algn="ctr" rtl="0" fontAlgn="base">
        <a:spcBef>
          <a:spcPct val="0"/>
        </a:spcBef>
        <a:spcAft>
          <a:spcPct val="0"/>
        </a:spcAft>
        <a:defRPr sz="4400" b="1">
          <a:solidFill>
            <a:srgbClr val="FF0000"/>
          </a:solidFill>
          <a:latin typeface="Times New Roman" pitchFamily="18" charset="0"/>
          <a:ea typeface="楷体_GB2312" pitchFamily="49" charset="-122"/>
        </a:defRPr>
      </a:lvl2pPr>
      <a:lvl3pPr algn="ctr" rtl="0" fontAlgn="base">
        <a:spcBef>
          <a:spcPct val="0"/>
        </a:spcBef>
        <a:spcAft>
          <a:spcPct val="0"/>
        </a:spcAft>
        <a:defRPr sz="4400" b="1">
          <a:solidFill>
            <a:srgbClr val="FF0000"/>
          </a:solidFill>
          <a:latin typeface="Times New Roman" pitchFamily="18" charset="0"/>
          <a:ea typeface="楷体_GB2312" pitchFamily="49" charset="-122"/>
        </a:defRPr>
      </a:lvl3pPr>
      <a:lvl4pPr algn="ctr" rtl="0" fontAlgn="base">
        <a:spcBef>
          <a:spcPct val="0"/>
        </a:spcBef>
        <a:spcAft>
          <a:spcPct val="0"/>
        </a:spcAft>
        <a:defRPr sz="4400" b="1">
          <a:solidFill>
            <a:srgbClr val="FF0000"/>
          </a:solidFill>
          <a:latin typeface="Times New Roman" pitchFamily="18" charset="0"/>
          <a:ea typeface="楷体_GB2312" pitchFamily="49" charset="-122"/>
        </a:defRPr>
      </a:lvl4pPr>
      <a:lvl5pPr algn="ctr" rtl="0" fontAlgn="base">
        <a:spcBef>
          <a:spcPct val="0"/>
        </a:spcBef>
        <a:spcAft>
          <a:spcPct val="0"/>
        </a:spcAft>
        <a:defRPr sz="4400" b="1">
          <a:solidFill>
            <a:srgbClr val="FF0000"/>
          </a:solidFill>
          <a:latin typeface="Times New Roman" pitchFamily="18" charset="0"/>
          <a:ea typeface="楷体_GB2312" pitchFamily="49" charset="-122"/>
        </a:defRPr>
      </a:lvl5pPr>
      <a:lvl6pPr marL="457200" algn="ctr" rtl="0" fontAlgn="base">
        <a:spcBef>
          <a:spcPct val="0"/>
        </a:spcBef>
        <a:spcAft>
          <a:spcPct val="0"/>
        </a:spcAft>
        <a:defRPr sz="4400" b="1">
          <a:solidFill>
            <a:srgbClr val="FF0000"/>
          </a:solidFill>
          <a:latin typeface="Times New Roman" pitchFamily="18" charset="0"/>
          <a:ea typeface="楷体_GB2312" pitchFamily="49" charset="-122"/>
        </a:defRPr>
      </a:lvl6pPr>
      <a:lvl7pPr marL="914400" algn="ctr" rtl="0" fontAlgn="base">
        <a:spcBef>
          <a:spcPct val="0"/>
        </a:spcBef>
        <a:spcAft>
          <a:spcPct val="0"/>
        </a:spcAft>
        <a:defRPr sz="4400" b="1">
          <a:solidFill>
            <a:srgbClr val="FF0000"/>
          </a:solidFill>
          <a:latin typeface="Times New Roman" pitchFamily="18" charset="0"/>
          <a:ea typeface="楷体_GB2312" pitchFamily="49" charset="-122"/>
        </a:defRPr>
      </a:lvl7pPr>
      <a:lvl8pPr marL="1371600" algn="ctr" rtl="0" fontAlgn="base">
        <a:spcBef>
          <a:spcPct val="0"/>
        </a:spcBef>
        <a:spcAft>
          <a:spcPct val="0"/>
        </a:spcAft>
        <a:defRPr sz="4400" b="1">
          <a:solidFill>
            <a:srgbClr val="FF0000"/>
          </a:solidFill>
          <a:latin typeface="Times New Roman" pitchFamily="18" charset="0"/>
          <a:ea typeface="楷体_GB2312" pitchFamily="49" charset="-122"/>
        </a:defRPr>
      </a:lvl8pPr>
      <a:lvl9pPr marL="1828800" algn="ctr" rtl="0" fontAlgn="base">
        <a:spcBef>
          <a:spcPct val="0"/>
        </a:spcBef>
        <a:spcAft>
          <a:spcPct val="0"/>
        </a:spcAft>
        <a:defRPr sz="4400" b="1">
          <a:solidFill>
            <a:srgbClr val="FF0000"/>
          </a:solidFill>
          <a:latin typeface="Times New Roman" pitchFamily="18" charset="0"/>
          <a:ea typeface="楷体_GB2312" pitchFamily="49" charset="-122"/>
        </a:defRPr>
      </a:lvl9pPr>
    </p:titleStyle>
    <p:bodyStyle>
      <a:lvl1pPr marL="342900" indent="-342900" algn="l" rtl="0" fontAlgn="base">
        <a:spcBef>
          <a:spcPct val="20000"/>
        </a:spcBef>
        <a:spcAft>
          <a:spcPct val="20000"/>
        </a:spcAft>
        <a:buChar char="•"/>
        <a:defRPr sz="3200" b="1">
          <a:solidFill>
            <a:schemeClr val="tx1"/>
          </a:solidFill>
          <a:latin typeface="+mn-lt"/>
          <a:ea typeface="+mn-ea"/>
          <a:cs typeface="+mn-cs"/>
        </a:defRPr>
      </a:lvl1pPr>
      <a:lvl2pPr marL="742950" indent="-285750" algn="l" rtl="0" fontAlgn="base">
        <a:spcBef>
          <a:spcPct val="20000"/>
        </a:spcBef>
        <a:spcAft>
          <a:spcPct val="20000"/>
        </a:spcAft>
        <a:buChar char="–"/>
        <a:defRPr sz="2800" b="1">
          <a:solidFill>
            <a:schemeClr val="accent2"/>
          </a:solidFill>
          <a:latin typeface="+mn-lt"/>
          <a:ea typeface="+mn-ea"/>
        </a:defRPr>
      </a:lvl2pPr>
      <a:lvl3pPr marL="1143000" indent="-228600" algn="l" rtl="0" fontAlgn="base">
        <a:spcBef>
          <a:spcPct val="20000"/>
        </a:spcBef>
        <a:spcAft>
          <a:spcPct val="20000"/>
        </a:spcAft>
        <a:buChar char="•"/>
        <a:defRPr sz="2400" b="1">
          <a:solidFill>
            <a:schemeClr val="tx1"/>
          </a:solidFill>
          <a:latin typeface="+mn-lt"/>
          <a:ea typeface="+mn-ea"/>
        </a:defRPr>
      </a:lvl3pPr>
      <a:lvl4pPr marL="1600200" indent="-228600" algn="l" rtl="0" fontAlgn="base">
        <a:spcBef>
          <a:spcPct val="20000"/>
        </a:spcBef>
        <a:spcAft>
          <a:spcPct val="20000"/>
        </a:spcAft>
        <a:buChar char="–"/>
        <a:defRPr sz="2000" b="1">
          <a:solidFill>
            <a:schemeClr val="accent2"/>
          </a:solidFill>
          <a:latin typeface="+mn-lt"/>
          <a:ea typeface="+mn-ea"/>
        </a:defRPr>
      </a:lvl4pPr>
      <a:lvl5pPr marL="2057400" indent="-228600" algn="l" rtl="0" fontAlgn="base">
        <a:spcBef>
          <a:spcPct val="20000"/>
        </a:spcBef>
        <a:spcAft>
          <a:spcPct val="20000"/>
        </a:spcAft>
        <a:buChar char="»"/>
        <a:defRPr sz="2000" b="1">
          <a:solidFill>
            <a:schemeClr val="tx1"/>
          </a:solidFill>
          <a:latin typeface="+mn-lt"/>
          <a:ea typeface="+mn-ea"/>
        </a:defRPr>
      </a:lvl5pPr>
      <a:lvl6pPr marL="2514600" indent="-228600" algn="l" rtl="0" fontAlgn="base">
        <a:spcBef>
          <a:spcPct val="20000"/>
        </a:spcBef>
        <a:spcAft>
          <a:spcPct val="20000"/>
        </a:spcAft>
        <a:buChar char="»"/>
        <a:defRPr sz="2000" b="1">
          <a:solidFill>
            <a:schemeClr val="tx1"/>
          </a:solidFill>
          <a:latin typeface="+mn-lt"/>
          <a:ea typeface="+mn-ea"/>
        </a:defRPr>
      </a:lvl6pPr>
      <a:lvl7pPr marL="2971800" indent="-228600" algn="l" rtl="0" fontAlgn="base">
        <a:spcBef>
          <a:spcPct val="20000"/>
        </a:spcBef>
        <a:spcAft>
          <a:spcPct val="20000"/>
        </a:spcAft>
        <a:buChar char="»"/>
        <a:defRPr sz="2000" b="1">
          <a:solidFill>
            <a:schemeClr val="tx1"/>
          </a:solidFill>
          <a:latin typeface="+mn-lt"/>
          <a:ea typeface="+mn-ea"/>
        </a:defRPr>
      </a:lvl7pPr>
      <a:lvl8pPr marL="3429000" indent="-228600" algn="l" rtl="0" fontAlgn="base">
        <a:spcBef>
          <a:spcPct val="20000"/>
        </a:spcBef>
        <a:spcAft>
          <a:spcPct val="20000"/>
        </a:spcAft>
        <a:buChar char="»"/>
        <a:defRPr sz="2000" b="1">
          <a:solidFill>
            <a:schemeClr val="tx1"/>
          </a:solidFill>
          <a:latin typeface="+mn-lt"/>
          <a:ea typeface="+mn-ea"/>
        </a:defRPr>
      </a:lvl8pPr>
      <a:lvl9pPr marL="3886200" indent="-228600" algn="l" rtl="0" fontAlgn="base">
        <a:spcBef>
          <a:spcPct val="20000"/>
        </a:spcBef>
        <a:spcAft>
          <a:spcPct val="20000"/>
        </a:spcAft>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3567" y="1052736"/>
            <a:ext cx="7776865" cy="1470025"/>
          </a:xfrm>
        </p:spPr>
        <p:txBody>
          <a:bodyPr/>
          <a:lstStyle/>
          <a:p>
            <a:r>
              <a:rPr lang="zh-CN" altLang="en-US" sz="6600" dirty="0" smtClean="0">
                <a:effectLst>
                  <a:outerShdw blurRad="38100" dist="38100" dir="2700000" algn="tl">
                    <a:srgbClr val="C0C0C0"/>
                  </a:outerShdw>
                </a:effectLst>
                <a:latin typeface="楷体_GB2312" pitchFamily="49" charset="-122"/>
              </a:rPr>
              <a:t>新概念</a:t>
            </a:r>
            <a:r>
              <a:rPr lang="en-US" altLang="zh-CN" sz="6600" dirty="0" smtClean="0">
                <a:effectLst>
                  <a:outerShdw blurRad="38100" dist="38100" dir="2700000" algn="tl">
                    <a:srgbClr val="C0C0C0"/>
                  </a:outerShdw>
                </a:effectLst>
                <a:latin typeface="楷体_GB2312" pitchFamily="49" charset="-122"/>
              </a:rPr>
              <a:t>C++</a:t>
            </a:r>
            <a:r>
              <a:rPr lang="zh-CN" altLang="en-US" sz="6600" dirty="0" smtClean="0">
                <a:effectLst>
                  <a:outerShdw blurRad="38100" dist="38100" dir="2700000" algn="tl">
                    <a:srgbClr val="C0C0C0"/>
                  </a:outerShdw>
                </a:effectLst>
                <a:latin typeface="楷体_GB2312" pitchFamily="49" charset="-122"/>
              </a:rPr>
              <a:t>程序设计大学教程</a:t>
            </a:r>
            <a:r>
              <a:rPr lang="en-US" altLang="zh-CN" sz="6600" dirty="0" smtClean="0">
                <a:effectLst>
                  <a:outerShdw blurRad="38100" dist="38100" dir="2700000" algn="tl">
                    <a:srgbClr val="C0C0C0"/>
                  </a:outerShdw>
                </a:effectLst>
                <a:latin typeface="楷体_GB2312" pitchFamily="49" charset="-122"/>
              </a:rPr>
              <a:t>(</a:t>
            </a:r>
            <a:r>
              <a:rPr lang="zh-CN" altLang="en-US" sz="6600" dirty="0" smtClean="0">
                <a:effectLst>
                  <a:outerShdw blurRad="38100" dist="38100" dir="2700000" algn="tl">
                    <a:srgbClr val="C0C0C0"/>
                  </a:outerShdw>
                </a:effectLst>
                <a:latin typeface="楷体_GB2312" pitchFamily="49" charset="-122"/>
              </a:rPr>
              <a:t>第</a:t>
            </a:r>
            <a:r>
              <a:rPr lang="en-US" altLang="zh-CN" sz="6600" dirty="0" smtClean="0">
                <a:effectLst>
                  <a:outerShdw blurRad="38100" dist="38100" dir="2700000" algn="tl">
                    <a:srgbClr val="C0C0C0"/>
                  </a:outerShdw>
                </a:effectLst>
                <a:latin typeface="楷体_GB2312" pitchFamily="49" charset="-122"/>
              </a:rPr>
              <a:t>3</a:t>
            </a:r>
            <a:r>
              <a:rPr lang="zh-CN" altLang="en-US" sz="6600" dirty="0" smtClean="0">
                <a:effectLst>
                  <a:outerShdw blurRad="38100" dist="38100" dir="2700000" algn="tl">
                    <a:srgbClr val="C0C0C0"/>
                  </a:outerShdw>
                </a:effectLst>
                <a:latin typeface="楷体_GB2312" pitchFamily="49" charset="-122"/>
              </a:rPr>
              <a:t>版</a:t>
            </a:r>
            <a:r>
              <a:rPr lang="en-US" altLang="zh-CN" sz="6600" dirty="0" smtClean="0">
                <a:effectLst>
                  <a:outerShdw blurRad="38100" dist="38100" dir="2700000" algn="tl">
                    <a:srgbClr val="C0C0C0"/>
                  </a:outerShdw>
                </a:effectLst>
                <a:latin typeface="楷体_GB2312" pitchFamily="49" charset="-122"/>
              </a:rPr>
              <a:t>)</a:t>
            </a:r>
            <a:endParaRPr lang="zh-CN" altLang="en-US" sz="6600" dirty="0">
              <a:effectLst>
                <a:outerShdw blurRad="38100" dist="38100" dir="2700000" algn="tl">
                  <a:srgbClr val="C0C0C0"/>
                </a:outerShdw>
              </a:effectLst>
              <a:latin typeface="楷体_GB2312" pitchFamily="49" charset="-122"/>
            </a:endParaRPr>
          </a:p>
        </p:txBody>
      </p:sp>
      <p:sp>
        <p:nvSpPr>
          <p:cNvPr id="2051" name="Rectangle 3"/>
          <p:cNvSpPr>
            <a:spLocks noGrp="1" noChangeArrowheads="1"/>
          </p:cNvSpPr>
          <p:nvPr>
            <p:ph type="subTitle" idx="1"/>
          </p:nvPr>
        </p:nvSpPr>
        <p:spPr>
          <a:xfrm>
            <a:off x="251520" y="3068960"/>
            <a:ext cx="8640960" cy="1752600"/>
          </a:xfrm>
        </p:spPr>
        <p:txBody>
          <a:bodyPr/>
          <a:lstStyle/>
          <a:p>
            <a:r>
              <a:rPr lang="zh-CN" altLang="en-US" sz="6000" dirty="0" smtClean="0">
                <a:solidFill>
                  <a:schemeClr val="accent2"/>
                </a:solidFill>
                <a:latin typeface="黑体" pitchFamily="2" charset="-122"/>
                <a:ea typeface="黑体" pitchFamily="2" charset="-122"/>
              </a:rPr>
              <a:t>第</a:t>
            </a:r>
            <a:r>
              <a:rPr lang="en-US" altLang="zh-CN" sz="6000" dirty="0" smtClean="0">
                <a:solidFill>
                  <a:schemeClr val="accent2"/>
                </a:solidFill>
                <a:latin typeface="黑体" pitchFamily="2" charset="-122"/>
                <a:ea typeface="黑体" pitchFamily="2" charset="-122"/>
              </a:rPr>
              <a:t>2</a:t>
            </a:r>
            <a:r>
              <a:rPr lang="zh-CN" altLang="en-US" sz="6000" dirty="0" smtClean="0">
                <a:solidFill>
                  <a:schemeClr val="accent2"/>
                </a:solidFill>
                <a:latin typeface="黑体" pitchFamily="2" charset="-122"/>
                <a:ea typeface="黑体" pitchFamily="2" charset="-122"/>
              </a:rPr>
              <a:t>篇 </a:t>
            </a:r>
            <a:r>
              <a:rPr lang="en-US" altLang="zh-CN" sz="6000" dirty="0" smtClean="0">
                <a:solidFill>
                  <a:schemeClr val="accent2"/>
                </a:solidFill>
                <a:latin typeface="黑体" pitchFamily="2" charset="-122"/>
                <a:ea typeface="黑体" pitchFamily="2" charset="-122"/>
              </a:rPr>
              <a:t>C++</a:t>
            </a:r>
            <a:r>
              <a:rPr lang="zh-CN" altLang="en-US" sz="6000" dirty="0" smtClean="0">
                <a:solidFill>
                  <a:schemeClr val="accent2"/>
                </a:solidFill>
                <a:latin typeface="黑体" pitchFamily="2" charset="-122"/>
                <a:ea typeface="黑体" pitchFamily="2" charset="-122"/>
              </a:rPr>
              <a:t>面向抽象的程序设计</a:t>
            </a:r>
            <a:endParaRPr lang="zh-CN" altLang="en-US" sz="6000" dirty="0">
              <a:solidFill>
                <a:schemeClr val="accent2"/>
              </a:solidFill>
              <a:latin typeface="黑体" pitchFamily="2" charset="-122"/>
              <a:ea typeface="黑体" pitchFamily="2" charset="-122"/>
            </a:endParaRPr>
          </a:p>
        </p:txBody>
      </p:sp>
      <p:sp>
        <p:nvSpPr>
          <p:cNvPr id="4" name="标题 1"/>
          <p:cNvSpPr txBox="1">
            <a:spLocks/>
          </p:cNvSpPr>
          <p:nvPr/>
        </p:nvSpPr>
        <p:spPr bwMode="auto">
          <a:xfrm>
            <a:off x="611560" y="5157192"/>
            <a:ext cx="7772400" cy="115212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bodyPr>
          <a:lstStyle/>
          <a:p>
            <a:pPr lvl="0" algn="ctr">
              <a:defRPr/>
            </a:pPr>
            <a:r>
              <a:rPr lang="zh-CN" altLang="en-US" sz="5400" kern="0" dirty="0" smtClean="0">
                <a:solidFill>
                  <a:srgbClr val="FF0000"/>
                </a:solidFill>
                <a:latin typeface="+mj-lt"/>
                <a:ea typeface="+mj-ea"/>
                <a:cs typeface="+mj-cs"/>
              </a:rPr>
              <a:t>第</a:t>
            </a:r>
            <a:r>
              <a:rPr lang="en-US" altLang="zh-CN" sz="5400" kern="0" dirty="0" smtClean="0">
                <a:solidFill>
                  <a:srgbClr val="FF0000"/>
                </a:solidFill>
                <a:latin typeface="+mj-lt"/>
                <a:ea typeface="+mj-ea"/>
                <a:cs typeface="+mj-cs"/>
              </a:rPr>
              <a:t>6</a:t>
            </a:r>
            <a:r>
              <a:rPr lang="zh-CN" altLang="en-US" sz="5400" kern="0" dirty="0" smtClean="0">
                <a:solidFill>
                  <a:srgbClr val="FF0000"/>
                </a:solidFill>
                <a:latin typeface="+mj-lt"/>
                <a:ea typeface="+mj-ea"/>
                <a:cs typeface="+mj-cs"/>
              </a:rPr>
              <a:t>单元 </a:t>
            </a:r>
            <a:r>
              <a:rPr lang="en-US" altLang="zh-CN" sz="5400" kern="0" dirty="0" smtClean="0">
                <a:solidFill>
                  <a:srgbClr val="FF0000"/>
                </a:solidFill>
                <a:latin typeface="+mj-lt"/>
                <a:ea typeface="+mj-ea"/>
                <a:cs typeface="+mj-cs"/>
              </a:rPr>
              <a:t>C++</a:t>
            </a:r>
            <a:r>
              <a:rPr lang="zh-CN" altLang="en-US" sz="5400" kern="0" dirty="0" smtClean="0">
                <a:solidFill>
                  <a:srgbClr val="FF0000"/>
                </a:solidFill>
                <a:latin typeface="+mj-lt"/>
                <a:ea typeface="+mj-ea"/>
                <a:cs typeface="+mj-cs"/>
              </a:rPr>
              <a:t>程序结构优化</a:t>
            </a:r>
            <a:endParaRPr kumimoji="0" lang="zh-CN" altLang="en-US" sz="5400" b="1" i="0" u="none" strike="noStrike" kern="0" cap="none" spc="0" normalizeH="0" baseline="0" noProof="0" dirty="0">
              <a:ln>
                <a:noFill/>
              </a:ln>
              <a:solidFill>
                <a:srgbClr val="FF0000"/>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48680"/>
            <a:ext cx="8229600" cy="5577483"/>
          </a:xfrm>
        </p:spPr>
        <p:txBody>
          <a:bodyPr/>
          <a:lstStyle/>
          <a:p>
            <a:r>
              <a:rPr lang="zh-CN" altLang="en-US" dirty="0" smtClean="0"/>
              <a:t>厂长很高兴。顷刻，</a:t>
            </a:r>
            <a:r>
              <a:rPr lang="en-US" altLang="zh-CN" dirty="0" smtClean="0"/>
              <a:t>12</a:t>
            </a:r>
            <a:r>
              <a:rPr lang="zh-CN" altLang="en-US" dirty="0" smtClean="0"/>
              <a:t>点已经过了。厂长打电话叫送来两盒</a:t>
            </a:r>
            <a:r>
              <a:rPr lang="en-US" altLang="zh-CN" dirty="0" smtClean="0"/>
              <a:t>8</a:t>
            </a:r>
            <a:r>
              <a:rPr lang="zh-CN" altLang="en-US" dirty="0" smtClean="0"/>
              <a:t>元的快餐，在办公室与王彩共进午餐。吃饭间，厂长问王彩：能不能一下子就把圆柱体积计算出来？王彩眨了眨眼睛说：下午还有两节课。我下课后再来吧？厂长说：下午有客户来，明天这个时间来如何？王彩想了想，说：好的。</a:t>
            </a:r>
          </a:p>
          <a:p>
            <a:endParaRPr lang="zh-CN" altLang="en-US"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008" y="264705"/>
            <a:ext cx="8964488" cy="5324535"/>
          </a:xfrm>
          <a:prstGeom prst="rect">
            <a:avLst/>
          </a:prstGeom>
          <a:noFill/>
        </p:spPr>
        <p:txBody>
          <a:bodyPr wrap="square" rtlCol="0">
            <a:spAutoFit/>
          </a:bodyPr>
          <a:lstStyle/>
          <a:p>
            <a:r>
              <a:rPr lang="en-US" altLang="zh-CN" sz="2000" dirty="0" smtClean="0">
                <a:solidFill>
                  <a:schemeClr val="tx1"/>
                </a:solidFill>
              </a:rPr>
              <a:t>// </a:t>
            </a:r>
            <a:r>
              <a:rPr lang="zh-CN" altLang="en-US" sz="2000" dirty="0" smtClean="0">
                <a:solidFill>
                  <a:schemeClr val="tx1"/>
                </a:solidFill>
              </a:rPr>
              <a:t>声明界面类</a:t>
            </a:r>
            <a:r>
              <a:rPr lang="en-US" altLang="zh-CN" sz="2000" dirty="0" smtClean="0">
                <a:solidFill>
                  <a:schemeClr val="tx1"/>
                </a:solidFill>
              </a:rPr>
              <a:t>Form4</a:t>
            </a:r>
          </a:p>
          <a:p>
            <a:r>
              <a:rPr lang="en-US" altLang="zh-CN" sz="2000" dirty="0" smtClean="0"/>
              <a:t>class Form4: private Med2</a:t>
            </a:r>
          </a:p>
          <a:p>
            <a:r>
              <a:rPr lang="en-US" altLang="zh-CN" sz="2000" dirty="0" smtClean="0"/>
              <a:t>{</a:t>
            </a:r>
          </a:p>
          <a:p>
            <a:r>
              <a:rPr lang="en-US" altLang="zh-CN" sz="2000" dirty="0" smtClean="0"/>
              <a:t>public:</a:t>
            </a:r>
          </a:p>
          <a:p>
            <a:r>
              <a:rPr lang="en-US" altLang="zh-CN" sz="2000" dirty="0" smtClean="0">
                <a:solidFill>
                  <a:schemeClr val="tx1"/>
                </a:solidFill>
              </a:rPr>
              <a:t>// </a:t>
            </a:r>
            <a:r>
              <a:rPr lang="zh-CN" altLang="en-US" sz="2000" dirty="0" smtClean="0">
                <a:solidFill>
                  <a:schemeClr val="tx1"/>
                </a:solidFill>
              </a:rPr>
              <a:t>公有成员</a:t>
            </a:r>
            <a:r>
              <a:rPr lang="en-US" altLang="zh-CN" sz="2000" dirty="0" smtClean="0">
                <a:solidFill>
                  <a:schemeClr val="tx1"/>
                </a:solidFill>
              </a:rPr>
              <a:t>:</a:t>
            </a:r>
          </a:p>
          <a:p>
            <a:r>
              <a:rPr lang="en-US" altLang="zh-CN" sz="2000" dirty="0" smtClean="0"/>
              <a:t>	virtual ~Form4() { }				</a:t>
            </a:r>
            <a:r>
              <a:rPr lang="en-US" altLang="zh-CN" sz="2000" dirty="0" smtClean="0">
                <a:solidFill>
                  <a:schemeClr val="tx1"/>
                </a:solidFill>
              </a:rPr>
              <a:t>// </a:t>
            </a:r>
            <a:r>
              <a:rPr lang="zh-CN" altLang="en-US" sz="2000" dirty="0" smtClean="0">
                <a:solidFill>
                  <a:schemeClr val="tx1"/>
                </a:solidFill>
              </a:rPr>
              <a:t>析构函数</a:t>
            </a:r>
          </a:p>
          <a:p>
            <a:r>
              <a:rPr lang="zh-CN" altLang="en-US" sz="2000" dirty="0" smtClean="0"/>
              <a:t>	</a:t>
            </a:r>
            <a:r>
              <a:rPr lang="en-US" altLang="zh-CN" sz="2000" dirty="0" smtClean="0"/>
              <a:t>void </a:t>
            </a:r>
            <a:r>
              <a:rPr lang="en-US" altLang="zh-CN" sz="2000" dirty="0" err="1" smtClean="0"/>
              <a:t>DoWork</a:t>
            </a:r>
            <a:r>
              <a:rPr lang="en-US" altLang="zh-CN" sz="2000" dirty="0" smtClean="0"/>
              <a:t>() { Med2::</a:t>
            </a:r>
            <a:r>
              <a:rPr lang="en-US" altLang="zh-CN" sz="2000" dirty="0" err="1" smtClean="0"/>
              <a:t>DoWork</a:t>
            </a:r>
            <a:r>
              <a:rPr lang="en-US" altLang="zh-CN" sz="2000" dirty="0" smtClean="0"/>
              <a:t>(); }		</a:t>
            </a:r>
            <a:r>
              <a:rPr lang="en-US" altLang="zh-CN" sz="2000" dirty="0" smtClean="0">
                <a:solidFill>
                  <a:schemeClr val="tx1"/>
                </a:solidFill>
              </a:rPr>
              <a:t>// </a:t>
            </a:r>
            <a:r>
              <a:rPr lang="zh-CN" altLang="en-US" sz="2000" dirty="0" smtClean="0">
                <a:solidFill>
                  <a:schemeClr val="tx1"/>
                </a:solidFill>
              </a:rPr>
              <a:t>工作</a:t>
            </a:r>
          </a:p>
          <a:p>
            <a:r>
              <a:rPr lang="en-US" altLang="zh-CN" sz="2000" dirty="0" smtClean="0"/>
              <a:t>};</a:t>
            </a:r>
          </a:p>
          <a:p>
            <a:endParaRPr lang="en-US" altLang="zh-CN" sz="2000" dirty="0" smtClean="0"/>
          </a:p>
          <a:p>
            <a:r>
              <a:rPr lang="en-US" altLang="zh-CN" sz="2000" dirty="0" smtClean="0">
                <a:solidFill>
                  <a:schemeClr val="tx1"/>
                </a:solidFill>
              </a:rPr>
              <a:t>// </a:t>
            </a:r>
            <a:r>
              <a:rPr lang="zh-CN" altLang="en-US" sz="2000" dirty="0" smtClean="0">
                <a:solidFill>
                  <a:schemeClr val="tx1"/>
                </a:solidFill>
              </a:rPr>
              <a:t>声明界面类</a:t>
            </a:r>
            <a:r>
              <a:rPr lang="en-US" altLang="zh-CN" sz="2000" dirty="0" smtClean="0">
                <a:solidFill>
                  <a:schemeClr val="tx1"/>
                </a:solidFill>
              </a:rPr>
              <a:t>Form5</a:t>
            </a:r>
          </a:p>
          <a:p>
            <a:r>
              <a:rPr lang="en-US" altLang="zh-CN" sz="2000" dirty="0" smtClean="0"/>
              <a:t>class Form5: private Med2</a:t>
            </a:r>
          </a:p>
          <a:p>
            <a:r>
              <a:rPr lang="en-US" altLang="zh-CN" sz="2000" dirty="0" smtClean="0"/>
              <a:t>{</a:t>
            </a:r>
          </a:p>
          <a:p>
            <a:r>
              <a:rPr lang="en-US" altLang="zh-CN" sz="2000" dirty="0" smtClean="0"/>
              <a:t>public:</a:t>
            </a:r>
          </a:p>
          <a:p>
            <a:r>
              <a:rPr lang="en-US" altLang="zh-CN" sz="2000" dirty="0" smtClean="0">
                <a:solidFill>
                  <a:schemeClr val="tx1"/>
                </a:solidFill>
              </a:rPr>
              <a:t>// </a:t>
            </a:r>
            <a:r>
              <a:rPr lang="zh-CN" altLang="en-US" sz="2000" dirty="0" smtClean="0">
                <a:solidFill>
                  <a:schemeClr val="tx1"/>
                </a:solidFill>
              </a:rPr>
              <a:t>公有成员</a:t>
            </a:r>
            <a:r>
              <a:rPr lang="en-US" altLang="zh-CN" sz="2000" dirty="0" smtClean="0">
                <a:solidFill>
                  <a:schemeClr val="tx1"/>
                </a:solidFill>
              </a:rPr>
              <a:t>:</a:t>
            </a:r>
          </a:p>
          <a:p>
            <a:r>
              <a:rPr lang="en-US" altLang="zh-CN" sz="2000" dirty="0" smtClean="0"/>
              <a:t>	virtual ~Form5() { }				</a:t>
            </a:r>
            <a:r>
              <a:rPr lang="en-US" altLang="zh-CN" sz="2000" dirty="0" smtClean="0">
                <a:solidFill>
                  <a:schemeClr val="tx1"/>
                </a:solidFill>
              </a:rPr>
              <a:t>// </a:t>
            </a:r>
            <a:r>
              <a:rPr lang="zh-CN" altLang="en-US" sz="2000" dirty="0" smtClean="0">
                <a:solidFill>
                  <a:schemeClr val="tx1"/>
                </a:solidFill>
              </a:rPr>
              <a:t>析构函数</a:t>
            </a:r>
          </a:p>
          <a:p>
            <a:r>
              <a:rPr lang="zh-CN" altLang="en-US" sz="2000" dirty="0" smtClean="0"/>
              <a:t>	</a:t>
            </a:r>
            <a:r>
              <a:rPr lang="en-US" altLang="zh-CN" sz="2000" dirty="0" smtClean="0"/>
              <a:t>void </a:t>
            </a:r>
            <a:r>
              <a:rPr lang="en-US" altLang="zh-CN" sz="2000" dirty="0" err="1" smtClean="0"/>
              <a:t>DoWork</a:t>
            </a:r>
            <a:r>
              <a:rPr lang="en-US" altLang="zh-CN" sz="2000" dirty="0" smtClean="0"/>
              <a:t>() { Med2::</a:t>
            </a:r>
            <a:r>
              <a:rPr lang="en-US" altLang="zh-CN" sz="2000" dirty="0" err="1" smtClean="0"/>
              <a:t>DoWork</a:t>
            </a:r>
            <a:r>
              <a:rPr lang="en-US" altLang="zh-CN" sz="2000" dirty="0" smtClean="0"/>
              <a:t>(); }		</a:t>
            </a:r>
            <a:r>
              <a:rPr lang="en-US" altLang="zh-CN" sz="2000" dirty="0" smtClean="0">
                <a:solidFill>
                  <a:schemeClr val="tx1"/>
                </a:solidFill>
              </a:rPr>
              <a:t>// </a:t>
            </a:r>
            <a:r>
              <a:rPr lang="zh-CN" altLang="en-US" sz="2000" dirty="0" smtClean="0">
                <a:solidFill>
                  <a:schemeClr val="tx1"/>
                </a:solidFill>
              </a:rPr>
              <a:t>工作</a:t>
            </a:r>
          </a:p>
          <a:p>
            <a:r>
              <a:rPr lang="en-US" altLang="zh-CN" sz="2000" dirty="0" smtClean="0"/>
              <a:t>};</a:t>
            </a:r>
          </a:p>
        </p:txBody>
      </p:sp>
      <p:grpSp>
        <p:nvGrpSpPr>
          <p:cNvPr id="56" name="组合 55"/>
          <p:cNvGrpSpPr/>
          <p:nvPr/>
        </p:nvGrpSpPr>
        <p:grpSpPr>
          <a:xfrm>
            <a:off x="3948803" y="692696"/>
            <a:ext cx="5040560" cy="3168352"/>
            <a:chOff x="5094798" y="3284984"/>
            <a:chExt cx="3797683" cy="3168352"/>
          </a:xfrm>
        </p:grpSpPr>
        <p:sp>
          <p:nvSpPr>
            <p:cNvPr id="57" name="矩形 56"/>
            <p:cNvSpPr/>
            <p:nvPr/>
          </p:nvSpPr>
          <p:spPr bwMode="auto">
            <a:xfrm>
              <a:off x="5094798" y="3284984"/>
              <a:ext cx="3797683" cy="316835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4800" b="1" i="0" u="none" strike="noStrike" cap="none" normalizeH="0" baseline="0" smtClean="0">
                <a:ln>
                  <a:noFill/>
                </a:ln>
                <a:solidFill>
                  <a:schemeClr val="accent2"/>
                </a:solidFill>
                <a:effectLst/>
                <a:latin typeface="Arial" charset="0"/>
                <a:ea typeface="楷体_GB2312" pitchFamily="49" charset="-122"/>
              </a:endParaRPr>
            </a:p>
          </p:txBody>
        </p:sp>
        <p:grpSp>
          <p:nvGrpSpPr>
            <p:cNvPr id="58" name="组合 53"/>
            <p:cNvGrpSpPr/>
            <p:nvPr/>
          </p:nvGrpSpPr>
          <p:grpSpPr>
            <a:xfrm>
              <a:off x="5184561" y="3458880"/>
              <a:ext cx="3563905" cy="2758688"/>
              <a:chOff x="5053221" y="3374678"/>
              <a:chExt cx="3563905" cy="2758688"/>
            </a:xfrm>
            <a:solidFill>
              <a:schemeClr val="bg1"/>
            </a:solidFill>
          </p:grpSpPr>
          <p:grpSp>
            <p:nvGrpSpPr>
              <p:cNvPr id="59" name="Group 2"/>
              <p:cNvGrpSpPr>
                <a:grpSpLocks/>
              </p:cNvGrpSpPr>
              <p:nvPr/>
            </p:nvGrpSpPr>
            <p:grpSpPr bwMode="auto">
              <a:xfrm>
                <a:off x="5088113" y="3374678"/>
                <a:ext cx="3529013" cy="2214562"/>
                <a:chOff x="6300" y="1752"/>
                <a:chExt cx="3420" cy="1503"/>
              </a:xfrm>
              <a:grpFill/>
            </p:grpSpPr>
            <p:grpSp>
              <p:nvGrpSpPr>
                <p:cNvPr id="62" name="Group 3"/>
                <p:cNvGrpSpPr>
                  <a:grpSpLocks/>
                </p:cNvGrpSpPr>
                <p:nvPr/>
              </p:nvGrpSpPr>
              <p:grpSpPr bwMode="auto">
                <a:xfrm>
                  <a:off x="6300" y="1752"/>
                  <a:ext cx="3420" cy="1503"/>
                  <a:chOff x="2520" y="2688"/>
                  <a:chExt cx="3420" cy="1503"/>
                </a:xfrm>
                <a:grpFill/>
              </p:grpSpPr>
              <p:sp>
                <p:nvSpPr>
                  <p:cNvPr id="64" name="Text Box 4"/>
                  <p:cNvSpPr txBox="1">
                    <a:spLocks noChangeArrowheads="1"/>
                  </p:cNvSpPr>
                  <p:nvPr/>
                </p:nvSpPr>
                <p:spPr bwMode="auto">
                  <a:xfrm>
                    <a:off x="3960" y="2688"/>
                    <a:ext cx="540" cy="255"/>
                  </a:xfrm>
                  <a:prstGeom prst="rect">
                    <a:avLst/>
                  </a:prstGeom>
                  <a:grpFill/>
                  <a:ln w="9525">
                    <a:solidFill>
                      <a:srgbClr val="000000"/>
                    </a:solidFill>
                    <a:miter lim="800000"/>
                    <a:headEnd/>
                    <a:tailEnd/>
                  </a:ln>
                </p:spPr>
                <p:txBody>
                  <a:bodyPr lIns="0" tIns="0" rIns="0" bIns="0"/>
                  <a:lstStyle/>
                  <a:p>
                    <a:pPr algn="ctr">
                      <a:lnSpc>
                        <a:spcPct val="150000"/>
                      </a:lnSpc>
                      <a:spcBef>
                        <a:spcPts val="1200"/>
                      </a:spcBef>
                    </a:pPr>
                    <a:r>
                      <a:rPr lang="en-US" altLang="zh-CN" sz="1600" dirty="0">
                        <a:solidFill>
                          <a:schemeClr val="tx1"/>
                        </a:solidFill>
                        <a:latin typeface="Calibri" pitchFamily="34" charset="0"/>
                      </a:rPr>
                      <a:t>Form3</a:t>
                    </a:r>
                    <a:endParaRPr lang="zh-CN" altLang="zh-CN" sz="1600" dirty="0">
                      <a:solidFill>
                        <a:schemeClr val="tx1"/>
                      </a:solidFill>
                    </a:endParaRPr>
                  </a:p>
                </p:txBody>
              </p:sp>
              <p:sp>
                <p:nvSpPr>
                  <p:cNvPr id="65" name="Text Box 5"/>
                  <p:cNvSpPr txBox="1">
                    <a:spLocks noChangeArrowheads="1"/>
                  </p:cNvSpPr>
                  <p:nvPr/>
                </p:nvSpPr>
                <p:spPr bwMode="auto">
                  <a:xfrm>
                    <a:off x="2520" y="2688"/>
                    <a:ext cx="540" cy="255"/>
                  </a:xfrm>
                  <a:prstGeom prst="rect">
                    <a:avLst/>
                  </a:prstGeom>
                  <a:grpFill/>
                  <a:ln w="9525">
                    <a:solidFill>
                      <a:srgbClr val="000000"/>
                    </a:solidFill>
                    <a:miter lim="800000"/>
                    <a:headEnd/>
                    <a:tailEnd/>
                  </a:ln>
                </p:spPr>
                <p:txBody>
                  <a:bodyPr lIns="0" tIns="0" rIns="0" bIns="0"/>
                  <a:lstStyle/>
                  <a:p>
                    <a:pPr algn="ctr">
                      <a:lnSpc>
                        <a:spcPct val="150000"/>
                      </a:lnSpc>
                      <a:spcBef>
                        <a:spcPts val="1200"/>
                      </a:spcBef>
                    </a:pPr>
                    <a:r>
                      <a:rPr lang="en-US" altLang="zh-CN" sz="1600" dirty="0">
                        <a:solidFill>
                          <a:schemeClr val="tx1"/>
                        </a:solidFill>
                        <a:latin typeface="Calibri" pitchFamily="34" charset="0"/>
                      </a:rPr>
                      <a:t>Form1</a:t>
                    </a:r>
                    <a:endParaRPr lang="zh-CN" altLang="zh-CN" sz="1600" dirty="0">
                      <a:solidFill>
                        <a:schemeClr val="tx1"/>
                      </a:solidFill>
                    </a:endParaRPr>
                  </a:p>
                </p:txBody>
              </p:sp>
              <p:sp>
                <p:nvSpPr>
                  <p:cNvPr id="66" name="Text Box 6"/>
                  <p:cNvSpPr txBox="1">
                    <a:spLocks noChangeArrowheads="1"/>
                  </p:cNvSpPr>
                  <p:nvPr/>
                </p:nvSpPr>
                <p:spPr bwMode="auto">
                  <a:xfrm>
                    <a:off x="3240" y="2688"/>
                    <a:ext cx="540" cy="255"/>
                  </a:xfrm>
                  <a:prstGeom prst="rect">
                    <a:avLst/>
                  </a:prstGeom>
                  <a:grpFill/>
                  <a:ln w="9525">
                    <a:solidFill>
                      <a:srgbClr val="000000"/>
                    </a:solidFill>
                    <a:miter lim="800000"/>
                    <a:headEnd/>
                    <a:tailEnd/>
                  </a:ln>
                </p:spPr>
                <p:txBody>
                  <a:bodyPr lIns="0" tIns="0" rIns="0" bIns="0"/>
                  <a:lstStyle/>
                  <a:p>
                    <a:pPr algn="ctr">
                      <a:lnSpc>
                        <a:spcPct val="150000"/>
                      </a:lnSpc>
                      <a:spcBef>
                        <a:spcPts val="1200"/>
                      </a:spcBef>
                    </a:pPr>
                    <a:r>
                      <a:rPr lang="en-US" altLang="zh-CN" sz="1600" dirty="0">
                        <a:solidFill>
                          <a:schemeClr val="tx1"/>
                        </a:solidFill>
                        <a:latin typeface="Calibri" pitchFamily="34" charset="0"/>
                      </a:rPr>
                      <a:t>Form2</a:t>
                    </a:r>
                    <a:endParaRPr lang="zh-CN" altLang="zh-CN" sz="1600" dirty="0">
                      <a:solidFill>
                        <a:schemeClr val="tx1"/>
                      </a:solidFill>
                    </a:endParaRPr>
                  </a:p>
                </p:txBody>
              </p:sp>
              <p:sp>
                <p:nvSpPr>
                  <p:cNvPr id="67" name="Text Box 7"/>
                  <p:cNvSpPr txBox="1">
                    <a:spLocks noChangeArrowheads="1"/>
                  </p:cNvSpPr>
                  <p:nvPr/>
                </p:nvSpPr>
                <p:spPr bwMode="auto">
                  <a:xfrm>
                    <a:off x="4680" y="2688"/>
                    <a:ext cx="540" cy="255"/>
                  </a:xfrm>
                  <a:prstGeom prst="rect">
                    <a:avLst/>
                  </a:prstGeom>
                  <a:grpFill/>
                  <a:ln w="9525">
                    <a:solidFill>
                      <a:srgbClr val="000000"/>
                    </a:solidFill>
                    <a:miter lim="800000"/>
                    <a:headEnd/>
                    <a:tailEnd/>
                  </a:ln>
                </p:spPr>
                <p:txBody>
                  <a:bodyPr lIns="0" tIns="0" rIns="0" bIns="0"/>
                  <a:lstStyle/>
                  <a:p>
                    <a:pPr algn="ctr">
                      <a:lnSpc>
                        <a:spcPct val="150000"/>
                      </a:lnSpc>
                      <a:spcBef>
                        <a:spcPts val="1200"/>
                      </a:spcBef>
                    </a:pPr>
                    <a:r>
                      <a:rPr lang="en-US" altLang="zh-CN" sz="1600" dirty="0">
                        <a:solidFill>
                          <a:schemeClr val="tx1"/>
                        </a:solidFill>
                        <a:latin typeface="Calibri" pitchFamily="34" charset="0"/>
                      </a:rPr>
                      <a:t>Form4</a:t>
                    </a:r>
                    <a:endParaRPr lang="zh-CN" altLang="zh-CN" sz="1600" dirty="0">
                      <a:solidFill>
                        <a:schemeClr val="tx1"/>
                      </a:solidFill>
                    </a:endParaRPr>
                  </a:p>
                </p:txBody>
              </p:sp>
              <p:sp>
                <p:nvSpPr>
                  <p:cNvPr id="68" name="Text Box 8"/>
                  <p:cNvSpPr txBox="1">
                    <a:spLocks noChangeArrowheads="1"/>
                  </p:cNvSpPr>
                  <p:nvPr/>
                </p:nvSpPr>
                <p:spPr bwMode="auto">
                  <a:xfrm>
                    <a:off x="5400" y="2688"/>
                    <a:ext cx="540" cy="255"/>
                  </a:xfrm>
                  <a:prstGeom prst="rect">
                    <a:avLst/>
                  </a:prstGeom>
                  <a:grpFill/>
                  <a:ln w="9525">
                    <a:solidFill>
                      <a:srgbClr val="000000"/>
                    </a:solidFill>
                    <a:miter lim="800000"/>
                    <a:headEnd/>
                    <a:tailEnd/>
                  </a:ln>
                </p:spPr>
                <p:txBody>
                  <a:bodyPr lIns="0" tIns="0" rIns="0" bIns="0"/>
                  <a:lstStyle/>
                  <a:p>
                    <a:pPr algn="ctr">
                      <a:lnSpc>
                        <a:spcPct val="150000"/>
                      </a:lnSpc>
                      <a:spcBef>
                        <a:spcPts val="1200"/>
                      </a:spcBef>
                    </a:pPr>
                    <a:r>
                      <a:rPr lang="en-US" altLang="zh-CN" sz="1600" dirty="0">
                        <a:solidFill>
                          <a:schemeClr val="tx1"/>
                        </a:solidFill>
                        <a:latin typeface="Calibri" pitchFamily="34" charset="0"/>
                      </a:rPr>
                      <a:t>Form5</a:t>
                    </a:r>
                    <a:endParaRPr lang="zh-CN" altLang="zh-CN" sz="1600" dirty="0">
                      <a:solidFill>
                        <a:schemeClr val="tx1"/>
                      </a:solidFill>
                    </a:endParaRPr>
                  </a:p>
                </p:txBody>
              </p:sp>
              <p:sp>
                <p:nvSpPr>
                  <p:cNvPr id="69" name="Text Box 9"/>
                  <p:cNvSpPr txBox="1">
                    <a:spLocks noChangeArrowheads="1"/>
                  </p:cNvSpPr>
                  <p:nvPr/>
                </p:nvSpPr>
                <p:spPr bwMode="auto">
                  <a:xfrm>
                    <a:off x="3240" y="3312"/>
                    <a:ext cx="540" cy="255"/>
                  </a:xfrm>
                  <a:prstGeom prst="rect">
                    <a:avLst/>
                  </a:prstGeom>
                  <a:grpFill/>
                  <a:ln w="9525">
                    <a:solidFill>
                      <a:srgbClr val="000000"/>
                    </a:solidFill>
                    <a:miter lim="800000"/>
                    <a:headEnd/>
                    <a:tailEnd/>
                  </a:ln>
                </p:spPr>
                <p:txBody>
                  <a:bodyPr lIns="0" tIns="0" rIns="0" bIns="0"/>
                  <a:lstStyle/>
                  <a:p>
                    <a:pPr algn="ctr">
                      <a:lnSpc>
                        <a:spcPct val="150000"/>
                      </a:lnSpc>
                      <a:spcBef>
                        <a:spcPts val="1200"/>
                      </a:spcBef>
                    </a:pPr>
                    <a:r>
                      <a:rPr lang="en-US" altLang="zh-CN" sz="1600" dirty="0" smtClean="0">
                        <a:solidFill>
                          <a:schemeClr val="tx1"/>
                        </a:solidFill>
                        <a:latin typeface="Calibri" pitchFamily="34" charset="0"/>
                      </a:rPr>
                      <a:t>Med1</a:t>
                    </a:r>
                    <a:endParaRPr lang="zh-CN" altLang="zh-CN" sz="1600" dirty="0">
                      <a:solidFill>
                        <a:schemeClr val="tx1"/>
                      </a:solidFill>
                    </a:endParaRPr>
                  </a:p>
                </p:txBody>
              </p:sp>
              <p:sp>
                <p:nvSpPr>
                  <p:cNvPr id="70" name="Text Box 10"/>
                  <p:cNvSpPr txBox="1">
                    <a:spLocks noChangeArrowheads="1"/>
                  </p:cNvSpPr>
                  <p:nvPr/>
                </p:nvSpPr>
                <p:spPr bwMode="auto">
                  <a:xfrm>
                    <a:off x="4958" y="3312"/>
                    <a:ext cx="540" cy="255"/>
                  </a:xfrm>
                  <a:prstGeom prst="rect">
                    <a:avLst/>
                  </a:prstGeom>
                  <a:grpFill/>
                  <a:ln w="9525">
                    <a:solidFill>
                      <a:srgbClr val="000000"/>
                    </a:solidFill>
                    <a:miter lim="800000"/>
                    <a:headEnd/>
                    <a:tailEnd/>
                  </a:ln>
                </p:spPr>
                <p:txBody>
                  <a:bodyPr lIns="0" tIns="0" rIns="0" bIns="0"/>
                  <a:lstStyle/>
                  <a:p>
                    <a:pPr algn="ctr">
                      <a:lnSpc>
                        <a:spcPct val="150000"/>
                      </a:lnSpc>
                      <a:spcBef>
                        <a:spcPts val="1200"/>
                      </a:spcBef>
                    </a:pPr>
                    <a:r>
                      <a:rPr lang="en-US" altLang="zh-CN" sz="1600" dirty="0">
                        <a:solidFill>
                          <a:schemeClr val="tx1"/>
                        </a:solidFill>
                        <a:latin typeface="Calibri" pitchFamily="34" charset="0"/>
                      </a:rPr>
                      <a:t>Med2</a:t>
                    </a:r>
                    <a:endParaRPr lang="zh-CN" altLang="zh-CN" sz="1600" dirty="0">
                      <a:solidFill>
                        <a:schemeClr val="tx1"/>
                      </a:solidFill>
                    </a:endParaRPr>
                  </a:p>
                </p:txBody>
              </p:sp>
              <p:sp>
                <p:nvSpPr>
                  <p:cNvPr id="71" name="Text Box 11"/>
                  <p:cNvSpPr txBox="1">
                    <a:spLocks noChangeArrowheads="1"/>
                  </p:cNvSpPr>
                  <p:nvPr/>
                </p:nvSpPr>
                <p:spPr bwMode="auto">
                  <a:xfrm>
                    <a:off x="2700" y="3936"/>
                    <a:ext cx="540" cy="255"/>
                  </a:xfrm>
                  <a:prstGeom prst="rect">
                    <a:avLst/>
                  </a:prstGeom>
                  <a:grpFill/>
                  <a:ln w="9525">
                    <a:solidFill>
                      <a:srgbClr val="000000"/>
                    </a:solidFill>
                    <a:miter lim="800000"/>
                    <a:headEnd/>
                    <a:tailEnd/>
                  </a:ln>
                </p:spPr>
                <p:txBody>
                  <a:bodyPr lIns="0" tIns="0" rIns="0" bIns="0"/>
                  <a:lstStyle/>
                  <a:p>
                    <a:pPr algn="ctr">
                      <a:lnSpc>
                        <a:spcPct val="150000"/>
                      </a:lnSpc>
                      <a:spcBef>
                        <a:spcPts val="1200"/>
                      </a:spcBef>
                    </a:pPr>
                    <a:r>
                      <a:rPr lang="en-US" altLang="zh-CN" sz="1600" dirty="0" smtClean="0">
                        <a:solidFill>
                          <a:schemeClr val="tx1"/>
                        </a:solidFill>
                        <a:latin typeface="Calibri" pitchFamily="34" charset="0"/>
                      </a:rPr>
                      <a:t>Dat1</a:t>
                    </a:r>
                    <a:endParaRPr lang="zh-CN" altLang="zh-CN" sz="1600" dirty="0">
                      <a:solidFill>
                        <a:schemeClr val="tx1"/>
                      </a:solidFill>
                    </a:endParaRPr>
                  </a:p>
                </p:txBody>
              </p:sp>
              <p:sp>
                <p:nvSpPr>
                  <p:cNvPr id="72" name="Text Box 12"/>
                  <p:cNvSpPr txBox="1">
                    <a:spLocks noChangeArrowheads="1"/>
                  </p:cNvSpPr>
                  <p:nvPr/>
                </p:nvSpPr>
                <p:spPr bwMode="auto">
                  <a:xfrm>
                    <a:off x="3600" y="3936"/>
                    <a:ext cx="540" cy="255"/>
                  </a:xfrm>
                  <a:prstGeom prst="rect">
                    <a:avLst/>
                  </a:prstGeom>
                  <a:grpFill/>
                  <a:ln w="9525">
                    <a:solidFill>
                      <a:srgbClr val="000000"/>
                    </a:solidFill>
                    <a:miter lim="800000"/>
                    <a:headEnd/>
                    <a:tailEnd/>
                  </a:ln>
                </p:spPr>
                <p:txBody>
                  <a:bodyPr lIns="0" tIns="0" rIns="0" bIns="0"/>
                  <a:lstStyle/>
                  <a:p>
                    <a:pPr algn="ctr">
                      <a:lnSpc>
                        <a:spcPct val="150000"/>
                      </a:lnSpc>
                      <a:spcBef>
                        <a:spcPts val="1200"/>
                      </a:spcBef>
                    </a:pPr>
                    <a:r>
                      <a:rPr lang="en-US" altLang="zh-CN" sz="1600" dirty="0" smtClean="0">
                        <a:solidFill>
                          <a:schemeClr val="tx1"/>
                        </a:solidFill>
                        <a:latin typeface="Calibri" pitchFamily="34" charset="0"/>
                      </a:rPr>
                      <a:t>Dat2</a:t>
                    </a:r>
                    <a:endParaRPr lang="zh-CN" altLang="zh-CN" sz="1600" dirty="0">
                      <a:solidFill>
                        <a:schemeClr val="tx1"/>
                      </a:solidFill>
                    </a:endParaRPr>
                  </a:p>
                </p:txBody>
              </p:sp>
              <p:sp>
                <p:nvSpPr>
                  <p:cNvPr id="73" name="Text Box 13"/>
                  <p:cNvSpPr txBox="1">
                    <a:spLocks noChangeArrowheads="1"/>
                  </p:cNvSpPr>
                  <p:nvPr/>
                </p:nvSpPr>
                <p:spPr bwMode="auto">
                  <a:xfrm>
                    <a:off x="4500" y="3936"/>
                    <a:ext cx="540" cy="255"/>
                  </a:xfrm>
                  <a:prstGeom prst="rect">
                    <a:avLst/>
                  </a:prstGeom>
                  <a:grpFill/>
                  <a:ln w="9525">
                    <a:solidFill>
                      <a:srgbClr val="000000"/>
                    </a:solidFill>
                    <a:miter lim="800000"/>
                    <a:headEnd/>
                    <a:tailEnd/>
                  </a:ln>
                </p:spPr>
                <p:txBody>
                  <a:bodyPr lIns="0" tIns="0" rIns="0" bIns="0"/>
                  <a:lstStyle/>
                  <a:p>
                    <a:pPr algn="ctr">
                      <a:lnSpc>
                        <a:spcPct val="150000"/>
                      </a:lnSpc>
                      <a:spcBef>
                        <a:spcPts val="1200"/>
                      </a:spcBef>
                    </a:pPr>
                    <a:r>
                      <a:rPr lang="en-US" altLang="zh-CN" sz="1600" dirty="0" smtClean="0">
                        <a:solidFill>
                          <a:schemeClr val="tx1"/>
                        </a:solidFill>
                        <a:latin typeface="Calibri" pitchFamily="34" charset="0"/>
                      </a:rPr>
                      <a:t>Dat3</a:t>
                    </a:r>
                    <a:endParaRPr lang="zh-CN" altLang="zh-CN" sz="1600" dirty="0">
                      <a:solidFill>
                        <a:schemeClr val="tx1"/>
                      </a:solidFill>
                    </a:endParaRPr>
                  </a:p>
                </p:txBody>
              </p:sp>
              <p:sp>
                <p:nvSpPr>
                  <p:cNvPr id="74" name="Text Box 14"/>
                  <p:cNvSpPr txBox="1">
                    <a:spLocks noChangeArrowheads="1"/>
                  </p:cNvSpPr>
                  <p:nvPr/>
                </p:nvSpPr>
                <p:spPr bwMode="auto">
                  <a:xfrm>
                    <a:off x="5400" y="3936"/>
                    <a:ext cx="540" cy="255"/>
                  </a:xfrm>
                  <a:prstGeom prst="rect">
                    <a:avLst/>
                  </a:prstGeom>
                  <a:grpFill/>
                  <a:ln w="9525">
                    <a:solidFill>
                      <a:srgbClr val="000000"/>
                    </a:solidFill>
                    <a:miter lim="800000"/>
                    <a:headEnd/>
                    <a:tailEnd/>
                  </a:ln>
                </p:spPr>
                <p:txBody>
                  <a:bodyPr lIns="0" tIns="0" rIns="0" bIns="0"/>
                  <a:lstStyle/>
                  <a:p>
                    <a:pPr algn="ctr">
                      <a:lnSpc>
                        <a:spcPct val="150000"/>
                      </a:lnSpc>
                      <a:spcBef>
                        <a:spcPts val="1200"/>
                      </a:spcBef>
                    </a:pPr>
                    <a:r>
                      <a:rPr lang="en-US" altLang="zh-CN" sz="1600" dirty="0" smtClean="0">
                        <a:solidFill>
                          <a:schemeClr val="tx1"/>
                        </a:solidFill>
                        <a:latin typeface="Calibri" pitchFamily="34" charset="0"/>
                      </a:rPr>
                      <a:t>Dat4</a:t>
                    </a:r>
                    <a:endParaRPr lang="zh-CN" altLang="zh-CN" sz="1600" dirty="0">
                      <a:solidFill>
                        <a:schemeClr val="tx1"/>
                      </a:solidFill>
                    </a:endParaRPr>
                  </a:p>
                </p:txBody>
              </p:sp>
              <p:sp>
                <p:nvSpPr>
                  <p:cNvPr id="75" name="Line 15"/>
                  <p:cNvSpPr>
                    <a:spLocks noChangeShapeType="1"/>
                  </p:cNvSpPr>
                  <p:nvPr/>
                </p:nvSpPr>
                <p:spPr bwMode="auto">
                  <a:xfrm>
                    <a:off x="2760" y="2922"/>
                    <a:ext cx="771" cy="390"/>
                  </a:xfrm>
                  <a:prstGeom prst="line">
                    <a:avLst/>
                  </a:prstGeom>
                  <a:grpFill/>
                  <a:ln w="9525">
                    <a:solidFill>
                      <a:srgbClr val="000000"/>
                    </a:solidFill>
                    <a:round/>
                    <a:headEnd/>
                    <a:tailEnd type="arrow" w="sm" len="med"/>
                  </a:ln>
                </p:spPr>
                <p:txBody>
                  <a:bodyPr/>
                  <a:lstStyle/>
                  <a:p>
                    <a:endParaRPr lang="zh-CN" altLang="en-US"/>
                  </a:p>
                </p:txBody>
              </p:sp>
              <p:sp>
                <p:nvSpPr>
                  <p:cNvPr id="76" name="Line 16"/>
                  <p:cNvSpPr>
                    <a:spLocks noChangeShapeType="1"/>
                  </p:cNvSpPr>
                  <p:nvPr/>
                </p:nvSpPr>
                <p:spPr bwMode="auto">
                  <a:xfrm>
                    <a:off x="4970" y="2928"/>
                    <a:ext cx="238" cy="386"/>
                  </a:xfrm>
                  <a:prstGeom prst="line">
                    <a:avLst/>
                  </a:prstGeom>
                  <a:grpFill/>
                  <a:ln w="9525">
                    <a:solidFill>
                      <a:srgbClr val="000000"/>
                    </a:solidFill>
                    <a:round/>
                    <a:headEnd/>
                    <a:tailEnd type="arrow" w="sm" len="med"/>
                  </a:ln>
                </p:spPr>
                <p:txBody>
                  <a:bodyPr/>
                  <a:lstStyle/>
                  <a:p>
                    <a:endParaRPr lang="zh-CN" altLang="en-US"/>
                  </a:p>
                </p:txBody>
              </p:sp>
              <p:sp>
                <p:nvSpPr>
                  <p:cNvPr id="77" name="Line 17"/>
                  <p:cNvSpPr>
                    <a:spLocks noChangeShapeType="1"/>
                  </p:cNvSpPr>
                  <p:nvPr/>
                </p:nvSpPr>
                <p:spPr bwMode="auto">
                  <a:xfrm flipH="1">
                    <a:off x="3529" y="2947"/>
                    <a:ext cx="11" cy="369"/>
                  </a:xfrm>
                  <a:prstGeom prst="line">
                    <a:avLst/>
                  </a:prstGeom>
                  <a:grpFill/>
                  <a:ln w="9525">
                    <a:solidFill>
                      <a:srgbClr val="000000"/>
                    </a:solidFill>
                    <a:round/>
                    <a:headEnd/>
                    <a:tailEnd type="arrow" w="sm" len="med"/>
                  </a:ln>
                </p:spPr>
                <p:txBody>
                  <a:bodyPr/>
                  <a:lstStyle/>
                  <a:p>
                    <a:endParaRPr lang="zh-CN" altLang="en-US"/>
                  </a:p>
                </p:txBody>
              </p:sp>
              <p:sp>
                <p:nvSpPr>
                  <p:cNvPr id="78" name="Line 18"/>
                  <p:cNvSpPr>
                    <a:spLocks noChangeShapeType="1"/>
                  </p:cNvSpPr>
                  <p:nvPr/>
                </p:nvSpPr>
                <p:spPr bwMode="auto">
                  <a:xfrm flipH="1">
                    <a:off x="3555" y="2944"/>
                    <a:ext cx="703" cy="368"/>
                  </a:xfrm>
                  <a:prstGeom prst="line">
                    <a:avLst/>
                  </a:prstGeom>
                  <a:grpFill/>
                  <a:ln w="9525">
                    <a:solidFill>
                      <a:srgbClr val="000000"/>
                    </a:solidFill>
                    <a:round/>
                    <a:headEnd/>
                    <a:tailEnd type="arrow" w="sm" len="med"/>
                  </a:ln>
                </p:spPr>
                <p:txBody>
                  <a:bodyPr/>
                  <a:lstStyle/>
                  <a:p>
                    <a:endParaRPr lang="zh-CN" altLang="en-US"/>
                  </a:p>
                </p:txBody>
              </p:sp>
              <p:sp>
                <p:nvSpPr>
                  <p:cNvPr id="79" name="Line 19"/>
                  <p:cNvSpPr>
                    <a:spLocks noChangeShapeType="1"/>
                  </p:cNvSpPr>
                  <p:nvPr/>
                </p:nvSpPr>
                <p:spPr bwMode="auto">
                  <a:xfrm flipH="1">
                    <a:off x="5225" y="2944"/>
                    <a:ext cx="420" cy="368"/>
                  </a:xfrm>
                  <a:prstGeom prst="line">
                    <a:avLst/>
                  </a:prstGeom>
                  <a:grpFill/>
                  <a:ln w="9525">
                    <a:solidFill>
                      <a:srgbClr val="000000"/>
                    </a:solidFill>
                    <a:round/>
                    <a:headEnd/>
                    <a:tailEnd type="arrow" w="sm" len="med"/>
                  </a:ln>
                </p:spPr>
                <p:txBody>
                  <a:bodyPr/>
                  <a:lstStyle/>
                  <a:p>
                    <a:endParaRPr lang="zh-CN" altLang="en-US"/>
                  </a:p>
                </p:txBody>
              </p:sp>
              <p:sp>
                <p:nvSpPr>
                  <p:cNvPr id="80" name="Line 20"/>
                  <p:cNvSpPr>
                    <a:spLocks noChangeShapeType="1"/>
                  </p:cNvSpPr>
                  <p:nvPr/>
                </p:nvSpPr>
                <p:spPr bwMode="auto">
                  <a:xfrm>
                    <a:off x="3597" y="3568"/>
                    <a:ext cx="306" cy="369"/>
                  </a:xfrm>
                  <a:prstGeom prst="line">
                    <a:avLst/>
                  </a:prstGeom>
                  <a:grpFill/>
                  <a:ln w="9525">
                    <a:solidFill>
                      <a:srgbClr val="000000"/>
                    </a:solidFill>
                    <a:round/>
                    <a:headEnd/>
                    <a:tailEnd type="arrow" w="sm" len="med"/>
                  </a:ln>
                </p:spPr>
                <p:txBody>
                  <a:bodyPr/>
                  <a:lstStyle/>
                  <a:p>
                    <a:endParaRPr lang="zh-CN" altLang="en-US"/>
                  </a:p>
                </p:txBody>
              </p:sp>
              <p:sp>
                <p:nvSpPr>
                  <p:cNvPr id="81" name="Line 21"/>
                  <p:cNvSpPr>
                    <a:spLocks noChangeShapeType="1"/>
                  </p:cNvSpPr>
                  <p:nvPr/>
                </p:nvSpPr>
                <p:spPr bwMode="auto">
                  <a:xfrm flipH="1">
                    <a:off x="2961" y="3568"/>
                    <a:ext cx="533" cy="368"/>
                  </a:xfrm>
                  <a:prstGeom prst="line">
                    <a:avLst/>
                  </a:prstGeom>
                  <a:grpFill/>
                  <a:ln w="9525">
                    <a:solidFill>
                      <a:srgbClr val="000000"/>
                    </a:solidFill>
                    <a:round/>
                    <a:headEnd/>
                    <a:tailEnd type="arrow" w="sm" len="med"/>
                  </a:ln>
                </p:spPr>
                <p:txBody>
                  <a:bodyPr/>
                  <a:lstStyle/>
                  <a:p>
                    <a:endParaRPr lang="zh-CN" altLang="en-US"/>
                  </a:p>
                </p:txBody>
              </p:sp>
              <p:sp>
                <p:nvSpPr>
                  <p:cNvPr id="82" name="Line 22"/>
                  <p:cNvSpPr>
                    <a:spLocks noChangeShapeType="1"/>
                  </p:cNvSpPr>
                  <p:nvPr/>
                </p:nvSpPr>
                <p:spPr bwMode="auto">
                  <a:xfrm flipH="1">
                    <a:off x="4738" y="3582"/>
                    <a:ext cx="476" cy="368"/>
                  </a:xfrm>
                  <a:prstGeom prst="line">
                    <a:avLst/>
                  </a:prstGeom>
                  <a:grpFill/>
                  <a:ln w="9525">
                    <a:solidFill>
                      <a:srgbClr val="000000"/>
                    </a:solidFill>
                    <a:round/>
                    <a:headEnd/>
                    <a:tailEnd type="arrow" w="sm" len="med"/>
                  </a:ln>
                </p:spPr>
                <p:txBody>
                  <a:bodyPr/>
                  <a:lstStyle/>
                  <a:p>
                    <a:endParaRPr lang="zh-CN" altLang="en-US"/>
                  </a:p>
                </p:txBody>
              </p:sp>
              <p:sp>
                <p:nvSpPr>
                  <p:cNvPr id="83" name="Line 23"/>
                  <p:cNvSpPr>
                    <a:spLocks noChangeShapeType="1"/>
                  </p:cNvSpPr>
                  <p:nvPr/>
                </p:nvSpPr>
                <p:spPr bwMode="auto">
                  <a:xfrm>
                    <a:off x="5274" y="3538"/>
                    <a:ext cx="420" cy="397"/>
                  </a:xfrm>
                  <a:prstGeom prst="line">
                    <a:avLst/>
                  </a:prstGeom>
                  <a:grpFill/>
                  <a:ln w="9525">
                    <a:solidFill>
                      <a:srgbClr val="000000"/>
                    </a:solidFill>
                    <a:round/>
                    <a:headEnd/>
                    <a:tailEnd type="arrow" w="sm" len="med"/>
                  </a:ln>
                </p:spPr>
                <p:txBody>
                  <a:bodyPr/>
                  <a:lstStyle/>
                  <a:p>
                    <a:endParaRPr lang="zh-CN" altLang="en-US"/>
                  </a:p>
                </p:txBody>
              </p:sp>
            </p:grpSp>
            <p:sp>
              <p:nvSpPr>
                <p:cNvPr id="63" name="Line 24"/>
                <p:cNvSpPr>
                  <a:spLocks noChangeShapeType="1"/>
                </p:cNvSpPr>
                <p:nvPr/>
              </p:nvSpPr>
              <p:spPr bwMode="auto">
                <a:xfrm flipH="1">
                  <a:off x="7754" y="2618"/>
                  <a:ext cx="1015" cy="368"/>
                </a:xfrm>
                <a:prstGeom prst="line">
                  <a:avLst/>
                </a:prstGeom>
                <a:grpFill/>
                <a:ln w="9525">
                  <a:solidFill>
                    <a:srgbClr val="000000"/>
                  </a:solidFill>
                  <a:round/>
                  <a:headEnd/>
                  <a:tailEnd type="arrow" w="sm" len="med"/>
                </a:ln>
              </p:spPr>
              <p:txBody>
                <a:bodyPr/>
                <a:lstStyle/>
                <a:p>
                  <a:endParaRPr lang="zh-CN" altLang="en-US"/>
                </a:p>
              </p:txBody>
            </p:sp>
          </p:grpSp>
          <p:sp>
            <p:nvSpPr>
              <p:cNvPr id="60" name="TextBox 59"/>
              <p:cNvSpPr txBox="1"/>
              <p:nvPr/>
            </p:nvSpPr>
            <p:spPr>
              <a:xfrm>
                <a:off x="5508104" y="5733256"/>
                <a:ext cx="3024336" cy="400110"/>
              </a:xfrm>
              <a:prstGeom prst="rect">
                <a:avLst/>
              </a:prstGeom>
              <a:grpFill/>
            </p:spPr>
            <p:txBody>
              <a:bodyPr wrap="square" rtlCol="0">
                <a:spAutoFit/>
              </a:bodyPr>
              <a:lstStyle/>
              <a:p>
                <a:r>
                  <a:rPr lang="zh-CN" altLang="en-US" sz="2000" dirty="0" smtClean="0"/>
                  <a:t>重组</a:t>
                </a:r>
                <a:r>
                  <a:rPr lang="en-US" altLang="zh-CN" sz="2000" dirty="0" smtClean="0"/>
                  <a:t>(</a:t>
                </a:r>
                <a:r>
                  <a:rPr lang="zh-CN" altLang="en-US" sz="2000" dirty="0" smtClean="0"/>
                  <a:t>通过</a:t>
                </a:r>
                <a:r>
                  <a:rPr lang="zh-CN" altLang="en-US" sz="2000" dirty="0" smtClean="0">
                    <a:solidFill>
                      <a:srgbClr val="FF0000"/>
                    </a:solidFill>
                  </a:rPr>
                  <a:t>中介</a:t>
                </a:r>
                <a:r>
                  <a:rPr lang="en-US" altLang="zh-CN" sz="2000" dirty="0" smtClean="0">
                    <a:solidFill>
                      <a:srgbClr val="FF0000"/>
                    </a:solidFill>
                  </a:rPr>
                  <a:t>mediator</a:t>
                </a:r>
                <a:r>
                  <a:rPr lang="en-US" altLang="zh-CN" sz="2000" dirty="0" smtClean="0"/>
                  <a:t>)</a:t>
                </a:r>
                <a:r>
                  <a:rPr lang="zh-CN" altLang="en-US" sz="2000" dirty="0" smtClean="0"/>
                  <a:t>后的结构</a:t>
                </a:r>
                <a:endParaRPr lang="zh-CN" altLang="en-US" sz="2000" dirty="0"/>
              </a:p>
            </p:txBody>
          </p:sp>
          <p:sp>
            <p:nvSpPr>
              <p:cNvPr id="61" name="Text Box 30"/>
              <p:cNvSpPr txBox="1">
                <a:spLocks noChangeArrowheads="1"/>
              </p:cNvSpPr>
              <p:nvPr/>
            </p:nvSpPr>
            <p:spPr bwMode="auto">
              <a:xfrm>
                <a:off x="5053221" y="4352910"/>
                <a:ext cx="683583" cy="416719"/>
              </a:xfrm>
              <a:prstGeom prst="rect">
                <a:avLst/>
              </a:prstGeom>
              <a:grpFill/>
              <a:ln w="9525">
                <a:noFill/>
                <a:miter lim="800000"/>
                <a:headEnd/>
                <a:tailEnd/>
              </a:ln>
            </p:spPr>
            <p:txBody>
              <a:bodyPr lIns="0" tIns="0" rIns="0" bIns="0"/>
              <a:lstStyle/>
              <a:p>
                <a:pPr algn="r"/>
                <a:r>
                  <a:rPr lang="zh-CN" altLang="en-US" sz="1800" dirty="0" smtClean="0">
                    <a:solidFill>
                      <a:schemeClr val="tx1"/>
                    </a:solidFill>
                    <a:latin typeface="Calibri" pitchFamily="34" charset="0"/>
                  </a:rPr>
                  <a:t>中介类</a:t>
                </a:r>
                <a:endParaRPr lang="zh-CN" altLang="en-US" sz="1800" dirty="0">
                  <a:solidFill>
                    <a:schemeClr val="tx1"/>
                  </a:solidFill>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additive="base">
                                        <p:cTn id="7" dur="500" fill="hold"/>
                                        <p:tgtEl>
                                          <p:spTgt spid="56"/>
                                        </p:tgtEl>
                                        <p:attrNameLst>
                                          <p:attrName>ppt_x</p:attrName>
                                        </p:attrNameLst>
                                      </p:cBhvr>
                                      <p:tavLst>
                                        <p:tav tm="0">
                                          <p:val>
                                            <p:strVal val="#ppt_x"/>
                                          </p:val>
                                        </p:tav>
                                        <p:tav tm="100000">
                                          <p:val>
                                            <p:strVal val="#ppt_x"/>
                                          </p:val>
                                        </p:tav>
                                      </p:tavLst>
                                    </p:anim>
                                    <p:anim calcmode="lin" valueType="num">
                                      <p:cBhvr additive="base">
                                        <p:cTn id="8"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008" y="188640"/>
            <a:ext cx="8964488" cy="6504345"/>
          </a:xfrm>
          <a:prstGeom prst="rect">
            <a:avLst/>
          </a:prstGeom>
          <a:noFill/>
        </p:spPr>
        <p:txBody>
          <a:bodyPr wrap="square" rtlCol="0">
            <a:spAutoFit/>
          </a:bodyPr>
          <a:lstStyle/>
          <a:p>
            <a:pPr>
              <a:lnSpc>
                <a:spcPts val="2000"/>
              </a:lnSpc>
            </a:pPr>
            <a:r>
              <a:rPr lang="en-US" altLang="zh-CN" sz="2000" dirty="0" smtClean="0">
                <a:solidFill>
                  <a:schemeClr val="tx1"/>
                </a:solidFill>
              </a:rPr>
              <a:t>// </a:t>
            </a:r>
            <a:r>
              <a:rPr lang="zh-CN" altLang="en-US" sz="2000" dirty="0" smtClean="0">
                <a:solidFill>
                  <a:schemeClr val="tx1"/>
                </a:solidFill>
              </a:rPr>
              <a:t>声明合成类</a:t>
            </a:r>
            <a:r>
              <a:rPr lang="en-US" altLang="zh-CN" sz="2000" dirty="0" smtClean="0">
                <a:solidFill>
                  <a:schemeClr val="tx1"/>
                </a:solidFill>
              </a:rPr>
              <a:t>Composite1</a:t>
            </a:r>
          </a:p>
          <a:p>
            <a:pPr>
              <a:lnSpc>
                <a:spcPts val="2000"/>
              </a:lnSpc>
            </a:pPr>
            <a:r>
              <a:rPr lang="en-US" altLang="zh-CN" sz="2000" dirty="0" smtClean="0"/>
              <a:t>class Composite1</a:t>
            </a:r>
          </a:p>
          <a:p>
            <a:pPr>
              <a:lnSpc>
                <a:spcPts val="2000"/>
              </a:lnSpc>
            </a:pPr>
            <a:r>
              <a:rPr lang="en-US" altLang="zh-CN" sz="2000" dirty="0" smtClean="0"/>
              <a:t>{</a:t>
            </a:r>
          </a:p>
          <a:p>
            <a:pPr>
              <a:lnSpc>
                <a:spcPts val="2000"/>
              </a:lnSpc>
            </a:pPr>
            <a:r>
              <a:rPr lang="en-US" altLang="zh-CN" sz="2000" dirty="0" smtClean="0"/>
              <a:t>private:</a:t>
            </a:r>
          </a:p>
          <a:p>
            <a:pPr>
              <a:lnSpc>
                <a:spcPts val="2000"/>
              </a:lnSpc>
            </a:pPr>
            <a:r>
              <a:rPr lang="en-US" altLang="zh-CN" sz="2000" dirty="0" smtClean="0">
                <a:solidFill>
                  <a:schemeClr val="tx1"/>
                </a:solidFill>
              </a:rPr>
              <a:t>// </a:t>
            </a:r>
            <a:r>
              <a:rPr lang="zh-CN" altLang="en-US" sz="2000" dirty="0" smtClean="0">
                <a:solidFill>
                  <a:schemeClr val="tx1"/>
                </a:solidFill>
              </a:rPr>
              <a:t>私有成员</a:t>
            </a:r>
            <a:r>
              <a:rPr lang="en-US" altLang="zh-CN" sz="2000" dirty="0" smtClean="0">
                <a:solidFill>
                  <a:schemeClr val="tx1"/>
                </a:solidFill>
              </a:rPr>
              <a:t>:</a:t>
            </a:r>
          </a:p>
          <a:p>
            <a:pPr>
              <a:lnSpc>
                <a:spcPts val="2000"/>
              </a:lnSpc>
            </a:pPr>
            <a:r>
              <a:rPr lang="en-US" altLang="zh-CN" sz="2000" dirty="0" smtClean="0"/>
              <a:t>	Med1 &amp;med;					</a:t>
            </a:r>
            <a:r>
              <a:rPr lang="en-US" altLang="zh-CN" sz="2000" dirty="0" smtClean="0">
                <a:solidFill>
                  <a:schemeClr val="tx1"/>
                </a:solidFill>
              </a:rPr>
              <a:t>// </a:t>
            </a:r>
            <a:r>
              <a:rPr lang="zh-CN" altLang="en-US" sz="2000" dirty="0" smtClean="0">
                <a:solidFill>
                  <a:schemeClr val="tx1"/>
                </a:solidFill>
              </a:rPr>
              <a:t>引用成员对象	</a:t>
            </a:r>
          </a:p>
          <a:p>
            <a:pPr>
              <a:lnSpc>
                <a:spcPts val="2000"/>
              </a:lnSpc>
            </a:pPr>
            <a:endParaRPr lang="zh-CN" altLang="en-US" sz="2000" dirty="0" smtClean="0"/>
          </a:p>
          <a:p>
            <a:pPr>
              <a:lnSpc>
                <a:spcPts val="2000"/>
              </a:lnSpc>
            </a:pPr>
            <a:r>
              <a:rPr lang="en-US" altLang="zh-CN" sz="2000" dirty="0" smtClean="0"/>
              <a:t>public:</a:t>
            </a:r>
          </a:p>
          <a:p>
            <a:pPr>
              <a:lnSpc>
                <a:spcPts val="2000"/>
              </a:lnSpc>
            </a:pPr>
            <a:r>
              <a:rPr lang="en-US" altLang="zh-CN" sz="2000" dirty="0" smtClean="0">
                <a:solidFill>
                  <a:schemeClr val="tx1"/>
                </a:solidFill>
              </a:rPr>
              <a:t>// </a:t>
            </a:r>
            <a:r>
              <a:rPr lang="zh-CN" altLang="en-US" sz="2000" dirty="0" smtClean="0">
                <a:solidFill>
                  <a:schemeClr val="tx1"/>
                </a:solidFill>
              </a:rPr>
              <a:t>公有成员</a:t>
            </a:r>
            <a:r>
              <a:rPr lang="en-US" altLang="zh-CN" sz="2000" dirty="0" smtClean="0">
                <a:solidFill>
                  <a:schemeClr val="tx1"/>
                </a:solidFill>
              </a:rPr>
              <a:t>:</a:t>
            </a:r>
          </a:p>
          <a:p>
            <a:pPr>
              <a:lnSpc>
                <a:spcPts val="2000"/>
              </a:lnSpc>
            </a:pPr>
            <a:r>
              <a:rPr lang="en-US" altLang="zh-CN" sz="2000" dirty="0" smtClean="0"/>
              <a:t>	Composite1(Med1 &amp;m): med(m) { }		</a:t>
            </a:r>
            <a:r>
              <a:rPr lang="en-US" altLang="zh-CN" sz="2000" dirty="0" smtClean="0">
                <a:solidFill>
                  <a:schemeClr val="tx1"/>
                </a:solidFill>
              </a:rPr>
              <a:t>// </a:t>
            </a:r>
            <a:r>
              <a:rPr lang="zh-CN" altLang="en-US" sz="2000" dirty="0" smtClean="0">
                <a:solidFill>
                  <a:schemeClr val="tx1"/>
                </a:solidFill>
              </a:rPr>
              <a:t>构造函数</a:t>
            </a:r>
          </a:p>
          <a:p>
            <a:pPr>
              <a:lnSpc>
                <a:spcPts val="2000"/>
              </a:lnSpc>
            </a:pPr>
            <a:r>
              <a:rPr lang="zh-CN" altLang="en-US" sz="2000" dirty="0" smtClean="0"/>
              <a:t>	</a:t>
            </a:r>
            <a:r>
              <a:rPr lang="en-US" altLang="zh-CN" sz="2000" dirty="0" smtClean="0"/>
              <a:t>virtual ~Composite1() { }			</a:t>
            </a:r>
            <a:r>
              <a:rPr lang="en-US" altLang="zh-CN" sz="2000" dirty="0" smtClean="0">
                <a:solidFill>
                  <a:schemeClr val="tx1"/>
                </a:solidFill>
              </a:rPr>
              <a:t>// </a:t>
            </a:r>
            <a:r>
              <a:rPr lang="zh-CN" altLang="en-US" sz="2000" dirty="0" smtClean="0">
                <a:solidFill>
                  <a:schemeClr val="tx1"/>
                </a:solidFill>
              </a:rPr>
              <a:t>析构函数</a:t>
            </a:r>
          </a:p>
          <a:p>
            <a:pPr>
              <a:lnSpc>
                <a:spcPts val="2000"/>
              </a:lnSpc>
            </a:pPr>
            <a:r>
              <a:rPr lang="zh-CN" altLang="en-US" sz="2000" dirty="0" smtClean="0"/>
              <a:t>	</a:t>
            </a:r>
            <a:r>
              <a:rPr lang="en-US" altLang="zh-CN" sz="2000" dirty="0" smtClean="0"/>
              <a:t>void </a:t>
            </a:r>
            <a:r>
              <a:rPr lang="en-US" altLang="zh-CN" sz="2000" dirty="0" err="1" smtClean="0"/>
              <a:t>DoWork</a:t>
            </a:r>
            <a:r>
              <a:rPr lang="en-US" altLang="zh-CN" sz="2000" dirty="0" smtClean="0"/>
              <a:t>() { </a:t>
            </a:r>
            <a:r>
              <a:rPr lang="en-US" altLang="zh-CN" sz="2000" dirty="0" err="1" smtClean="0"/>
              <a:t>med.DoWork</a:t>
            </a:r>
            <a:r>
              <a:rPr lang="en-US" altLang="zh-CN" sz="2000" dirty="0" smtClean="0"/>
              <a:t>(); }		</a:t>
            </a:r>
            <a:r>
              <a:rPr lang="en-US" altLang="zh-CN" sz="2000" dirty="0" smtClean="0">
                <a:solidFill>
                  <a:schemeClr val="tx1"/>
                </a:solidFill>
              </a:rPr>
              <a:t>// </a:t>
            </a:r>
            <a:r>
              <a:rPr lang="zh-CN" altLang="en-US" sz="2000" dirty="0" smtClean="0">
                <a:solidFill>
                  <a:schemeClr val="tx1"/>
                </a:solidFill>
              </a:rPr>
              <a:t>工作</a:t>
            </a:r>
          </a:p>
          <a:p>
            <a:pPr>
              <a:lnSpc>
                <a:spcPts val="2000"/>
              </a:lnSpc>
            </a:pPr>
            <a:r>
              <a:rPr lang="en-US" altLang="zh-CN" sz="2000" dirty="0" smtClean="0"/>
              <a:t>};</a:t>
            </a:r>
          </a:p>
          <a:p>
            <a:pPr>
              <a:lnSpc>
                <a:spcPts val="2000"/>
              </a:lnSpc>
            </a:pPr>
            <a:endParaRPr lang="en-US" altLang="zh-CN" sz="2000" dirty="0" smtClean="0"/>
          </a:p>
          <a:p>
            <a:pPr>
              <a:lnSpc>
                <a:spcPts val="2000"/>
              </a:lnSpc>
            </a:pPr>
            <a:r>
              <a:rPr lang="en-US" altLang="zh-CN" sz="2000" dirty="0" smtClean="0">
                <a:solidFill>
                  <a:schemeClr val="tx1"/>
                </a:solidFill>
              </a:rPr>
              <a:t>// </a:t>
            </a:r>
            <a:r>
              <a:rPr lang="zh-CN" altLang="en-US" sz="2000" dirty="0" smtClean="0">
                <a:solidFill>
                  <a:schemeClr val="tx1"/>
                </a:solidFill>
              </a:rPr>
              <a:t>声明合成类</a:t>
            </a:r>
            <a:r>
              <a:rPr lang="en-US" altLang="zh-CN" sz="2000" dirty="0" smtClean="0">
                <a:solidFill>
                  <a:schemeClr val="tx1"/>
                </a:solidFill>
              </a:rPr>
              <a:t>Composite2</a:t>
            </a:r>
          </a:p>
          <a:p>
            <a:pPr>
              <a:lnSpc>
                <a:spcPts val="2000"/>
              </a:lnSpc>
            </a:pPr>
            <a:r>
              <a:rPr lang="en-US" altLang="zh-CN" sz="2000" dirty="0" smtClean="0"/>
              <a:t>class Composite2</a:t>
            </a:r>
          </a:p>
          <a:p>
            <a:pPr>
              <a:lnSpc>
                <a:spcPts val="2000"/>
              </a:lnSpc>
            </a:pPr>
            <a:r>
              <a:rPr lang="en-US" altLang="zh-CN" sz="2000" dirty="0" smtClean="0"/>
              <a:t>{</a:t>
            </a:r>
          </a:p>
          <a:p>
            <a:pPr>
              <a:lnSpc>
                <a:spcPts val="2000"/>
              </a:lnSpc>
            </a:pPr>
            <a:r>
              <a:rPr lang="en-US" altLang="zh-CN" sz="2000" dirty="0" smtClean="0"/>
              <a:t>	Med2 &amp;med;					</a:t>
            </a:r>
            <a:r>
              <a:rPr lang="en-US" altLang="zh-CN" sz="2000" dirty="0" smtClean="0">
                <a:solidFill>
                  <a:schemeClr val="tx1"/>
                </a:solidFill>
              </a:rPr>
              <a:t>// </a:t>
            </a:r>
            <a:r>
              <a:rPr lang="zh-CN" altLang="en-US" sz="2000" dirty="0" smtClean="0">
                <a:solidFill>
                  <a:schemeClr val="tx1"/>
                </a:solidFill>
              </a:rPr>
              <a:t>引用成员对象	</a:t>
            </a:r>
          </a:p>
          <a:p>
            <a:pPr>
              <a:lnSpc>
                <a:spcPts val="2000"/>
              </a:lnSpc>
            </a:pPr>
            <a:endParaRPr lang="zh-CN" altLang="en-US" sz="2000" dirty="0" smtClean="0"/>
          </a:p>
          <a:p>
            <a:pPr>
              <a:lnSpc>
                <a:spcPts val="2000"/>
              </a:lnSpc>
            </a:pPr>
            <a:r>
              <a:rPr lang="en-US" altLang="zh-CN" sz="2000" dirty="0" smtClean="0"/>
              <a:t>public:</a:t>
            </a:r>
          </a:p>
          <a:p>
            <a:pPr>
              <a:lnSpc>
                <a:spcPts val="2000"/>
              </a:lnSpc>
            </a:pPr>
            <a:r>
              <a:rPr lang="en-US" altLang="zh-CN" sz="2000" dirty="0" smtClean="0">
                <a:solidFill>
                  <a:schemeClr val="tx1"/>
                </a:solidFill>
              </a:rPr>
              <a:t>// </a:t>
            </a:r>
            <a:r>
              <a:rPr lang="zh-CN" altLang="en-US" sz="2000" dirty="0" smtClean="0">
                <a:solidFill>
                  <a:schemeClr val="tx1"/>
                </a:solidFill>
              </a:rPr>
              <a:t>公有成员</a:t>
            </a:r>
            <a:r>
              <a:rPr lang="en-US" altLang="zh-CN" sz="2000" dirty="0" smtClean="0">
                <a:solidFill>
                  <a:schemeClr val="tx1"/>
                </a:solidFill>
              </a:rPr>
              <a:t>:</a:t>
            </a:r>
          </a:p>
          <a:p>
            <a:pPr>
              <a:lnSpc>
                <a:spcPts val="2000"/>
              </a:lnSpc>
            </a:pPr>
            <a:r>
              <a:rPr lang="en-US" altLang="zh-CN" sz="2000" dirty="0" smtClean="0"/>
              <a:t>	Composite2(Med2 &amp;m): med(m) { }		</a:t>
            </a:r>
            <a:r>
              <a:rPr lang="en-US" altLang="zh-CN" sz="2000" dirty="0" smtClean="0">
                <a:solidFill>
                  <a:schemeClr val="tx1"/>
                </a:solidFill>
              </a:rPr>
              <a:t>// </a:t>
            </a:r>
            <a:r>
              <a:rPr lang="zh-CN" altLang="en-US" sz="2000" dirty="0" smtClean="0">
                <a:solidFill>
                  <a:schemeClr val="tx1"/>
                </a:solidFill>
              </a:rPr>
              <a:t>构造函数</a:t>
            </a:r>
          </a:p>
          <a:p>
            <a:pPr>
              <a:lnSpc>
                <a:spcPts val="2000"/>
              </a:lnSpc>
            </a:pPr>
            <a:r>
              <a:rPr lang="zh-CN" altLang="en-US" sz="2000" dirty="0" smtClean="0"/>
              <a:t>	</a:t>
            </a:r>
            <a:r>
              <a:rPr lang="en-US" altLang="zh-CN" sz="2000" dirty="0" smtClean="0"/>
              <a:t>virtual ~Composite2() { }			</a:t>
            </a:r>
            <a:r>
              <a:rPr lang="en-US" altLang="zh-CN" sz="2000" dirty="0" smtClean="0">
                <a:solidFill>
                  <a:schemeClr val="tx1"/>
                </a:solidFill>
              </a:rPr>
              <a:t>// </a:t>
            </a:r>
            <a:r>
              <a:rPr lang="zh-CN" altLang="en-US" sz="2000" dirty="0" smtClean="0">
                <a:solidFill>
                  <a:schemeClr val="tx1"/>
                </a:solidFill>
              </a:rPr>
              <a:t>析构函数</a:t>
            </a:r>
          </a:p>
          <a:p>
            <a:pPr>
              <a:lnSpc>
                <a:spcPts val="2000"/>
              </a:lnSpc>
            </a:pPr>
            <a:r>
              <a:rPr lang="zh-CN" altLang="en-US" sz="2000" dirty="0" smtClean="0"/>
              <a:t>	</a:t>
            </a:r>
            <a:r>
              <a:rPr lang="en-US" altLang="zh-CN" sz="2000" dirty="0" smtClean="0"/>
              <a:t>void </a:t>
            </a:r>
            <a:r>
              <a:rPr lang="en-US" altLang="zh-CN" sz="2000" dirty="0" err="1" smtClean="0"/>
              <a:t>DoWork</a:t>
            </a:r>
            <a:r>
              <a:rPr lang="en-US" altLang="zh-CN" sz="2000" dirty="0" smtClean="0"/>
              <a:t>() { </a:t>
            </a:r>
            <a:r>
              <a:rPr lang="en-US" altLang="zh-CN" sz="2000" dirty="0" err="1" smtClean="0"/>
              <a:t>med.DoWork</a:t>
            </a:r>
            <a:r>
              <a:rPr lang="en-US" altLang="zh-CN" sz="2000" dirty="0" smtClean="0"/>
              <a:t>(); }		</a:t>
            </a:r>
            <a:r>
              <a:rPr lang="en-US" altLang="zh-CN" sz="2000" dirty="0" smtClean="0">
                <a:solidFill>
                  <a:schemeClr val="tx1"/>
                </a:solidFill>
              </a:rPr>
              <a:t>// </a:t>
            </a:r>
            <a:r>
              <a:rPr lang="zh-CN" altLang="en-US" sz="2000" dirty="0" smtClean="0">
                <a:solidFill>
                  <a:schemeClr val="tx1"/>
                </a:solidFill>
              </a:rPr>
              <a:t>工作</a:t>
            </a:r>
          </a:p>
          <a:p>
            <a:pPr>
              <a:lnSpc>
                <a:spcPts val="2000"/>
              </a:lnSpc>
            </a:pPr>
            <a:r>
              <a:rPr lang="en-US" altLang="zh-CN" sz="2000" dirty="0" smtClean="0"/>
              <a:t>};</a:t>
            </a:r>
          </a:p>
        </p:txBody>
      </p:sp>
      <p:grpSp>
        <p:nvGrpSpPr>
          <p:cNvPr id="56" name="组合 55"/>
          <p:cNvGrpSpPr/>
          <p:nvPr/>
        </p:nvGrpSpPr>
        <p:grpSpPr>
          <a:xfrm>
            <a:off x="3948803" y="692696"/>
            <a:ext cx="5040560" cy="3168352"/>
            <a:chOff x="5094798" y="3284984"/>
            <a:chExt cx="3797683" cy="3168352"/>
          </a:xfrm>
        </p:grpSpPr>
        <p:sp>
          <p:nvSpPr>
            <p:cNvPr id="57" name="矩形 56"/>
            <p:cNvSpPr/>
            <p:nvPr/>
          </p:nvSpPr>
          <p:spPr bwMode="auto">
            <a:xfrm>
              <a:off x="5094798" y="3284984"/>
              <a:ext cx="3797683" cy="316835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4800" b="1" i="0" u="none" strike="noStrike" cap="none" normalizeH="0" baseline="0" smtClean="0">
                <a:ln>
                  <a:noFill/>
                </a:ln>
                <a:solidFill>
                  <a:schemeClr val="accent2"/>
                </a:solidFill>
                <a:effectLst/>
                <a:latin typeface="Arial" charset="0"/>
                <a:ea typeface="楷体_GB2312" pitchFamily="49" charset="-122"/>
              </a:endParaRPr>
            </a:p>
          </p:txBody>
        </p:sp>
        <p:grpSp>
          <p:nvGrpSpPr>
            <p:cNvPr id="58" name="组合 53"/>
            <p:cNvGrpSpPr/>
            <p:nvPr/>
          </p:nvGrpSpPr>
          <p:grpSpPr>
            <a:xfrm>
              <a:off x="5184561" y="3458880"/>
              <a:ext cx="3563905" cy="2758688"/>
              <a:chOff x="5053221" y="3374678"/>
              <a:chExt cx="3563905" cy="2758688"/>
            </a:xfrm>
            <a:solidFill>
              <a:schemeClr val="bg1"/>
            </a:solidFill>
          </p:grpSpPr>
          <p:grpSp>
            <p:nvGrpSpPr>
              <p:cNvPr id="59" name="Group 2"/>
              <p:cNvGrpSpPr>
                <a:grpSpLocks/>
              </p:cNvGrpSpPr>
              <p:nvPr/>
            </p:nvGrpSpPr>
            <p:grpSpPr bwMode="auto">
              <a:xfrm>
                <a:off x="5088113" y="3374678"/>
                <a:ext cx="3529013" cy="2214562"/>
                <a:chOff x="6300" y="1752"/>
                <a:chExt cx="3420" cy="1503"/>
              </a:xfrm>
              <a:grpFill/>
            </p:grpSpPr>
            <p:grpSp>
              <p:nvGrpSpPr>
                <p:cNvPr id="62" name="Group 3"/>
                <p:cNvGrpSpPr>
                  <a:grpSpLocks/>
                </p:cNvGrpSpPr>
                <p:nvPr/>
              </p:nvGrpSpPr>
              <p:grpSpPr bwMode="auto">
                <a:xfrm>
                  <a:off x="6300" y="1752"/>
                  <a:ext cx="3420" cy="1503"/>
                  <a:chOff x="2520" y="2688"/>
                  <a:chExt cx="3420" cy="1503"/>
                </a:xfrm>
                <a:grpFill/>
              </p:grpSpPr>
              <p:sp>
                <p:nvSpPr>
                  <p:cNvPr id="64" name="Text Box 4"/>
                  <p:cNvSpPr txBox="1">
                    <a:spLocks noChangeArrowheads="1"/>
                  </p:cNvSpPr>
                  <p:nvPr/>
                </p:nvSpPr>
                <p:spPr bwMode="auto">
                  <a:xfrm>
                    <a:off x="3960" y="2688"/>
                    <a:ext cx="540" cy="255"/>
                  </a:xfrm>
                  <a:prstGeom prst="rect">
                    <a:avLst/>
                  </a:prstGeom>
                  <a:grpFill/>
                  <a:ln w="9525">
                    <a:solidFill>
                      <a:srgbClr val="000000"/>
                    </a:solidFill>
                    <a:miter lim="800000"/>
                    <a:headEnd/>
                    <a:tailEnd/>
                  </a:ln>
                </p:spPr>
                <p:txBody>
                  <a:bodyPr lIns="0" tIns="0" rIns="0" bIns="0"/>
                  <a:lstStyle/>
                  <a:p>
                    <a:pPr algn="ctr">
                      <a:lnSpc>
                        <a:spcPct val="150000"/>
                      </a:lnSpc>
                      <a:spcBef>
                        <a:spcPts val="1200"/>
                      </a:spcBef>
                    </a:pPr>
                    <a:r>
                      <a:rPr lang="en-US" altLang="zh-CN" sz="1600" dirty="0">
                        <a:solidFill>
                          <a:schemeClr val="tx1"/>
                        </a:solidFill>
                        <a:latin typeface="Calibri" pitchFamily="34" charset="0"/>
                      </a:rPr>
                      <a:t>Form3</a:t>
                    </a:r>
                    <a:endParaRPr lang="zh-CN" altLang="zh-CN" sz="1600" dirty="0">
                      <a:solidFill>
                        <a:schemeClr val="tx1"/>
                      </a:solidFill>
                    </a:endParaRPr>
                  </a:p>
                </p:txBody>
              </p:sp>
              <p:sp>
                <p:nvSpPr>
                  <p:cNvPr id="65" name="Text Box 5"/>
                  <p:cNvSpPr txBox="1">
                    <a:spLocks noChangeArrowheads="1"/>
                  </p:cNvSpPr>
                  <p:nvPr/>
                </p:nvSpPr>
                <p:spPr bwMode="auto">
                  <a:xfrm>
                    <a:off x="2520" y="2688"/>
                    <a:ext cx="540" cy="255"/>
                  </a:xfrm>
                  <a:prstGeom prst="rect">
                    <a:avLst/>
                  </a:prstGeom>
                  <a:grpFill/>
                  <a:ln w="9525">
                    <a:solidFill>
                      <a:srgbClr val="000000"/>
                    </a:solidFill>
                    <a:miter lim="800000"/>
                    <a:headEnd/>
                    <a:tailEnd/>
                  </a:ln>
                </p:spPr>
                <p:txBody>
                  <a:bodyPr lIns="0" tIns="0" rIns="0" bIns="0"/>
                  <a:lstStyle/>
                  <a:p>
                    <a:pPr algn="ctr">
                      <a:lnSpc>
                        <a:spcPct val="150000"/>
                      </a:lnSpc>
                      <a:spcBef>
                        <a:spcPts val="1200"/>
                      </a:spcBef>
                    </a:pPr>
                    <a:r>
                      <a:rPr lang="en-US" altLang="zh-CN" sz="1600" dirty="0">
                        <a:solidFill>
                          <a:schemeClr val="tx1"/>
                        </a:solidFill>
                        <a:latin typeface="Calibri" pitchFamily="34" charset="0"/>
                      </a:rPr>
                      <a:t>Form1</a:t>
                    </a:r>
                    <a:endParaRPr lang="zh-CN" altLang="zh-CN" sz="1600" dirty="0">
                      <a:solidFill>
                        <a:schemeClr val="tx1"/>
                      </a:solidFill>
                    </a:endParaRPr>
                  </a:p>
                </p:txBody>
              </p:sp>
              <p:sp>
                <p:nvSpPr>
                  <p:cNvPr id="66" name="Text Box 6"/>
                  <p:cNvSpPr txBox="1">
                    <a:spLocks noChangeArrowheads="1"/>
                  </p:cNvSpPr>
                  <p:nvPr/>
                </p:nvSpPr>
                <p:spPr bwMode="auto">
                  <a:xfrm>
                    <a:off x="3240" y="2688"/>
                    <a:ext cx="540" cy="255"/>
                  </a:xfrm>
                  <a:prstGeom prst="rect">
                    <a:avLst/>
                  </a:prstGeom>
                  <a:grpFill/>
                  <a:ln w="9525">
                    <a:solidFill>
                      <a:srgbClr val="000000"/>
                    </a:solidFill>
                    <a:miter lim="800000"/>
                    <a:headEnd/>
                    <a:tailEnd/>
                  </a:ln>
                </p:spPr>
                <p:txBody>
                  <a:bodyPr lIns="0" tIns="0" rIns="0" bIns="0"/>
                  <a:lstStyle/>
                  <a:p>
                    <a:pPr algn="ctr">
                      <a:lnSpc>
                        <a:spcPct val="150000"/>
                      </a:lnSpc>
                      <a:spcBef>
                        <a:spcPts val="1200"/>
                      </a:spcBef>
                    </a:pPr>
                    <a:r>
                      <a:rPr lang="en-US" altLang="zh-CN" sz="1600" dirty="0">
                        <a:solidFill>
                          <a:schemeClr val="tx1"/>
                        </a:solidFill>
                        <a:latin typeface="Calibri" pitchFamily="34" charset="0"/>
                      </a:rPr>
                      <a:t>Form2</a:t>
                    </a:r>
                    <a:endParaRPr lang="zh-CN" altLang="zh-CN" sz="1600" dirty="0">
                      <a:solidFill>
                        <a:schemeClr val="tx1"/>
                      </a:solidFill>
                    </a:endParaRPr>
                  </a:p>
                </p:txBody>
              </p:sp>
              <p:sp>
                <p:nvSpPr>
                  <p:cNvPr id="67" name="Text Box 7"/>
                  <p:cNvSpPr txBox="1">
                    <a:spLocks noChangeArrowheads="1"/>
                  </p:cNvSpPr>
                  <p:nvPr/>
                </p:nvSpPr>
                <p:spPr bwMode="auto">
                  <a:xfrm>
                    <a:off x="4680" y="2688"/>
                    <a:ext cx="540" cy="255"/>
                  </a:xfrm>
                  <a:prstGeom prst="rect">
                    <a:avLst/>
                  </a:prstGeom>
                  <a:grpFill/>
                  <a:ln w="9525">
                    <a:solidFill>
                      <a:srgbClr val="000000"/>
                    </a:solidFill>
                    <a:miter lim="800000"/>
                    <a:headEnd/>
                    <a:tailEnd/>
                  </a:ln>
                </p:spPr>
                <p:txBody>
                  <a:bodyPr lIns="0" tIns="0" rIns="0" bIns="0"/>
                  <a:lstStyle/>
                  <a:p>
                    <a:pPr algn="ctr">
                      <a:lnSpc>
                        <a:spcPct val="150000"/>
                      </a:lnSpc>
                      <a:spcBef>
                        <a:spcPts val="1200"/>
                      </a:spcBef>
                    </a:pPr>
                    <a:r>
                      <a:rPr lang="en-US" altLang="zh-CN" sz="1600" dirty="0">
                        <a:solidFill>
                          <a:schemeClr val="tx1"/>
                        </a:solidFill>
                        <a:latin typeface="Calibri" pitchFamily="34" charset="0"/>
                      </a:rPr>
                      <a:t>Form4</a:t>
                    </a:r>
                    <a:endParaRPr lang="zh-CN" altLang="zh-CN" sz="1600" dirty="0">
                      <a:solidFill>
                        <a:schemeClr val="tx1"/>
                      </a:solidFill>
                    </a:endParaRPr>
                  </a:p>
                </p:txBody>
              </p:sp>
              <p:sp>
                <p:nvSpPr>
                  <p:cNvPr id="68" name="Text Box 8"/>
                  <p:cNvSpPr txBox="1">
                    <a:spLocks noChangeArrowheads="1"/>
                  </p:cNvSpPr>
                  <p:nvPr/>
                </p:nvSpPr>
                <p:spPr bwMode="auto">
                  <a:xfrm>
                    <a:off x="5400" y="2688"/>
                    <a:ext cx="540" cy="255"/>
                  </a:xfrm>
                  <a:prstGeom prst="rect">
                    <a:avLst/>
                  </a:prstGeom>
                  <a:grpFill/>
                  <a:ln w="9525">
                    <a:solidFill>
                      <a:srgbClr val="000000"/>
                    </a:solidFill>
                    <a:miter lim="800000"/>
                    <a:headEnd/>
                    <a:tailEnd/>
                  </a:ln>
                </p:spPr>
                <p:txBody>
                  <a:bodyPr lIns="0" tIns="0" rIns="0" bIns="0"/>
                  <a:lstStyle/>
                  <a:p>
                    <a:pPr algn="ctr">
                      <a:lnSpc>
                        <a:spcPct val="150000"/>
                      </a:lnSpc>
                      <a:spcBef>
                        <a:spcPts val="1200"/>
                      </a:spcBef>
                    </a:pPr>
                    <a:r>
                      <a:rPr lang="en-US" altLang="zh-CN" sz="1600" dirty="0">
                        <a:solidFill>
                          <a:schemeClr val="tx1"/>
                        </a:solidFill>
                        <a:latin typeface="Calibri" pitchFamily="34" charset="0"/>
                      </a:rPr>
                      <a:t>Form5</a:t>
                    </a:r>
                    <a:endParaRPr lang="zh-CN" altLang="zh-CN" sz="1600" dirty="0">
                      <a:solidFill>
                        <a:schemeClr val="tx1"/>
                      </a:solidFill>
                    </a:endParaRPr>
                  </a:p>
                </p:txBody>
              </p:sp>
              <p:sp>
                <p:nvSpPr>
                  <p:cNvPr id="69" name="Text Box 9"/>
                  <p:cNvSpPr txBox="1">
                    <a:spLocks noChangeArrowheads="1"/>
                  </p:cNvSpPr>
                  <p:nvPr/>
                </p:nvSpPr>
                <p:spPr bwMode="auto">
                  <a:xfrm>
                    <a:off x="3240" y="3312"/>
                    <a:ext cx="540" cy="255"/>
                  </a:xfrm>
                  <a:prstGeom prst="rect">
                    <a:avLst/>
                  </a:prstGeom>
                  <a:grpFill/>
                  <a:ln w="9525">
                    <a:solidFill>
                      <a:srgbClr val="000000"/>
                    </a:solidFill>
                    <a:miter lim="800000"/>
                    <a:headEnd/>
                    <a:tailEnd/>
                  </a:ln>
                </p:spPr>
                <p:txBody>
                  <a:bodyPr lIns="0" tIns="0" rIns="0" bIns="0"/>
                  <a:lstStyle/>
                  <a:p>
                    <a:pPr algn="ctr">
                      <a:lnSpc>
                        <a:spcPct val="150000"/>
                      </a:lnSpc>
                      <a:spcBef>
                        <a:spcPts val="1200"/>
                      </a:spcBef>
                    </a:pPr>
                    <a:r>
                      <a:rPr lang="en-US" altLang="zh-CN" sz="1600" dirty="0" smtClean="0">
                        <a:solidFill>
                          <a:schemeClr val="tx1"/>
                        </a:solidFill>
                        <a:latin typeface="Calibri" pitchFamily="34" charset="0"/>
                      </a:rPr>
                      <a:t>Med1</a:t>
                    </a:r>
                    <a:endParaRPr lang="zh-CN" altLang="zh-CN" sz="1600" dirty="0">
                      <a:solidFill>
                        <a:schemeClr val="tx1"/>
                      </a:solidFill>
                    </a:endParaRPr>
                  </a:p>
                </p:txBody>
              </p:sp>
              <p:sp>
                <p:nvSpPr>
                  <p:cNvPr id="70" name="Text Box 10"/>
                  <p:cNvSpPr txBox="1">
                    <a:spLocks noChangeArrowheads="1"/>
                  </p:cNvSpPr>
                  <p:nvPr/>
                </p:nvSpPr>
                <p:spPr bwMode="auto">
                  <a:xfrm>
                    <a:off x="4958" y="3312"/>
                    <a:ext cx="540" cy="255"/>
                  </a:xfrm>
                  <a:prstGeom prst="rect">
                    <a:avLst/>
                  </a:prstGeom>
                  <a:grpFill/>
                  <a:ln w="9525">
                    <a:solidFill>
                      <a:srgbClr val="000000"/>
                    </a:solidFill>
                    <a:miter lim="800000"/>
                    <a:headEnd/>
                    <a:tailEnd/>
                  </a:ln>
                </p:spPr>
                <p:txBody>
                  <a:bodyPr lIns="0" tIns="0" rIns="0" bIns="0"/>
                  <a:lstStyle/>
                  <a:p>
                    <a:pPr algn="ctr">
                      <a:lnSpc>
                        <a:spcPct val="150000"/>
                      </a:lnSpc>
                      <a:spcBef>
                        <a:spcPts val="1200"/>
                      </a:spcBef>
                    </a:pPr>
                    <a:r>
                      <a:rPr lang="en-US" altLang="zh-CN" sz="1600" dirty="0">
                        <a:solidFill>
                          <a:schemeClr val="tx1"/>
                        </a:solidFill>
                        <a:latin typeface="Calibri" pitchFamily="34" charset="0"/>
                      </a:rPr>
                      <a:t>Med2</a:t>
                    </a:r>
                    <a:endParaRPr lang="zh-CN" altLang="zh-CN" sz="1600" dirty="0">
                      <a:solidFill>
                        <a:schemeClr val="tx1"/>
                      </a:solidFill>
                    </a:endParaRPr>
                  </a:p>
                </p:txBody>
              </p:sp>
              <p:sp>
                <p:nvSpPr>
                  <p:cNvPr id="71" name="Text Box 11"/>
                  <p:cNvSpPr txBox="1">
                    <a:spLocks noChangeArrowheads="1"/>
                  </p:cNvSpPr>
                  <p:nvPr/>
                </p:nvSpPr>
                <p:spPr bwMode="auto">
                  <a:xfrm>
                    <a:off x="2700" y="3936"/>
                    <a:ext cx="540" cy="255"/>
                  </a:xfrm>
                  <a:prstGeom prst="rect">
                    <a:avLst/>
                  </a:prstGeom>
                  <a:grpFill/>
                  <a:ln w="9525">
                    <a:solidFill>
                      <a:srgbClr val="000000"/>
                    </a:solidFill>
                    <a:miter lim="800000"/>
                    <a:headEnd/>
                    <a:tailEnd/>
                  </a:ln>
                </p:spPr>
                <p:txBody>
                  <a:bodyPr lIns="0" tIns="0" rIns="0" bIns="0"/>
                  <a:lstStyle/>
                  <a:p>
                    <a:pPr algn="ctr">
                      <a:lnSpc>
                        <a:spcPct val="150000"/>
                      </a:lnSpc>
                      <a:spcBef>
                        <a:spcPts val="1200"/>
                      </a:spcBef>
                    </a:pPr>
                    <a:r>
                      <a:rPr lang="en-US" altLang="zh-CN" sz="1600" dirty="0" smtClean="0">
                        <a:solidFill>
                          <a:schemeClr val="tx1"/>
                        </a:solidFill>
                        <a:latin typeface="Calibri" pitchFamily="34" charset="0"/>
                      </a:rPr>
                      <a:t>Dat1</a:t>
                    </a:r>
                    <a:endParaRPr lang="zh-CN" altLang="zh-CN" sz="1600" dirty="0">
                      <a:solidFill>
                        <a:schemeClr val="tx1"/>
                      </a:solidFill>
                    </a:endParaRPr>
                  </a:p>
                </p:txBody>
              </p:sp>
              <p:sp>
                <p:nvSpPr>
                  <p:cNvPr id="72" name="Text Box 12"/>
                  <p:cNvSpPr txBox="1">
                    <a:spLocks noChangeArrowheads="1"/>
                  </p:cNvSpPr>
                  <p:nvPr/>
                </p:nvSpPr>
                <p:spPr bwMode="auto">
                  <a:xfrm>
                    <a:off x="3600" y="3936"/>
                    <a:ext cx="540" cy="255"/>
                  </a:xfrm>
                  <a:prstGeom prst="rect">
                    <a:avLst/>
                  </a:prstGeom>
                  <a:grpFill/>
                  <a:ln w="9525">
                    <a:solidFill>
                      <a:srgbClr val="000000"/>
                    </a:solidFill>
                    <a:miter lim="800000"/>
                    <a:headEnd/>
                    <a:tailEnd/>
                  </a:ln>
                </p:spPr>
                <p:txBody>
                  <a:bodyPr lIns="0" tIns="0" rIns="0" bIns="0"/>
                  <a:lstStyle/>
                  <a:p>
                    <a:pPr algn="ctr">
                      <a:lnSpc>
                        <a:spcPct val="150000"/>
                      </a:lnSpc>
                      <a:spcBef>
                        <a:spcPts val="1200"/>
                      </a:spcBef>
                    </a:pPr>
                    <a:r>
                      <a:rPr lang="en-US" altLang="zh-CN" sz="1600" dirty="0" smtClean="0">
                        <a:solidFill>
                          <a:schemeClr val="tx1"/>
                        </a:solidFill>
                        <a:latin typeface="Calibri" pitchFamily="34" charset="0"/>
                      </a:rPr>
                      <a:t>Dat2</a:t>
                    </a:r>
                    <a:endParaRPr lang="zh-CN" altLang="zh-CN" sz="1600" dirty="0">
                      <a:solidFill>
                        <a:schemeClr val="tx1"/>
                      </a:solidFill>
                    </a:endParaRPr>
                  </a:p>
                </p:txBody>
              </p:sp>
              <p:sp>
                <p:nvSpPr>
                  <p:cNvPr id="73" name="Text Box 13"/>
                  <p:cNvSpPr txBox="1">
                    <a:spLocks noChangeArrowheads="1"/>
                  </p:cNvSpPr>
                  <p:nvPr/>
                </p:nvSpPr>
                <p:spPr bwMode="auto">
                  <a:xfrm>
                    <a:off x="4500" y="3936"/>
                    <a:ext cx="540" cy="255"/>
                  </a:xfrm>
                  <a:prstGeom prst="rect">
                    <a:avLst/>
                  </a:prstGeom>
                  <a:grpFill/>
                  <a:ln w="9525">
                    <a:solidFill>
                      <a:srgbClr val="000000"/>
                    </a:solidFill>
                    <a:miter lim="800000"/>
                    <a:headEnd/>
                    <a:tailEnd/>
                  </a:ln>
                </p:spPr>
                <p:txBody>
                  <a:bodyPr lIns="0" tIns="0" rIns="0" bIns="0"/>
                  <a:lstStyle/>
                  <a:p>
                    <a:pPr algn="ctr">
                      <a:lnSpc>
                        <a:spcPct val="150000"/>
                      </a:lnSpc>
                      <a:spcBef>
                        <a:spcPts val="1200"/>
                      </a:spcBef>
                    </a:pPr>
                    <a:r>
                      <a:rPr lang="en-US" altLang="zh-CN" sz="1600" dirty="0" smtClean="0">
                        <a:solidFill>
                          <a:schemeClr val="tx1"/>
                        </a:solidFill>
                        <a:latin typeface="Calibri" pitchFamily="34" charset="0"/>
                      </a:rPr>
                      <a:t>Dat3</a:t>
                    </a:r>
                    <a:endParaRPr lang="zh-CN" altLang="zh-CN" sz="1600" dirty="0">
                      <a:solidFill>
                        <a:schemeClr val="tx1"/>
                      </a:solidFill>
                    </a:endParaRPr>
                  </a:p>
                </p:txBody>
              </p:sp>
              <p:sp>
                <p:nvSpPr>
                  <p:cNvPr id="74" name="Text Box 14"/>
                  <p:cNvSpPr txBox="1">
                    <a:spLocks noChangeArrowheads="1"/>
                  </p:cNvSpPr>
                  <p:nvPr/>
                </p:nvSpPr>
                <p:spPr bwMode="auto">
                  <a:xfrm>
                    <a:off x="5400" y="3936"/>
                    <a:ext cx="540" cy="255"/>
                  </a:xfrm>
                  <a:prstGeom prst="rect">
                    <a:avLst/>
                  </a:prstGeom>
                  <a:grpFill/>
                  <a:ln w="9525">
                    <a:solidFill>
                      <a:srgbClr val="000000"/>
                    </a:solidFill>
                    <a:miter lim="800000"/>
                    <a:headEnd/>
                    <a:tailEnd/>
                  </a:ln>
                </p:spPr>
                <p:txBody>
                  <a:bodyPr lIns="0" tIns="0" rIns="0" bIns="0"/>
                  <a:lstStyle/>
                  <a:p>
                    <a:pPr algn="ctr">
                      <a:lnSpc>
                        <a:spcPct val="150000"/>
                      </a:lnSpc>
                      <a:spcBef>
                        <a:spcPts val="1200"/>
                      </a:spcBef>
                    </a:pPr>
                    <a:r>
                      <a:rPr lang="en-US" altLang="zh-CN" sz="1600" dirty="0" smtClean="0">
                        <a:solidFill>
                          <a:schemeClr val="tx1"/>
                        </a:solidFill>
                        <a:latin typeface="Calibri" pitchFamily="34" charset="0"/>
                      </a:rPr>
                      <a:t>Dat4</a:t>
                    </a:r>
                    <a:endParaRPr lang="zh-CN" altLang="zh-CN" sz="1600" dirty="0">
                      <a:solidFill>
                        <a:schemeClr val="tx1"/>
                      </a:solidFill>
                    </a:endParaRPr>
                  </a:p>
                </p:txBody>
              </p:sp>
              <p:sp>
                <p:nvSpPr>
                  <p:cNvPr id="75" name="Line 15"/>
                  <p:cNvSpPr>
                    <a:spLocks noChangeShapeType="1"/>
                  </p:cNvSpPr>
                  <p:nvPr/>
                </p:nvSpPr>
                <p:spPr bwMode="auto">
                  <a:xfrm>
                    <a:off x="2760" y="2922"/>
                    <a:ext cx="771" cy="390"/>
                  </a:xfrm>
                  <a:prstGeom prst="line">
                    <a:avLst/>
                  </a:prstGeom>
                  <a:grpFill/>
                  <a:ln w="9525">
                    <a:solidFill>
                      <a:srgbClr val="000000"/>
                    </a:solidFill>
                    <a:round/>
                    <a:headEnd/>
                    <a:tailEnd type="arrow" w="sm" len="med"/>
                  </a:ln>
                </p:spPr>
                <p:txBody>
                  <a:bodyPr/>
                  <a:lstStyle/>
                  <a:p>
                    <a:endParaRPr lang="zh-CN" altLang="en-US"/>
                  </a:p>
                </p:txBody>
              </p:sp>
              <p:sp>
                <p:nvSpPr>
                  <p:cNvPr id="76" name="Line 16"/>
                  <p:cNvSpPr>
                    <a:spLocks noChangeShapeType="1"/>
                  </p:cNvSpPr>
                  <p:nvPr/>
                </p:nvSpPr>
                <p:spPr bwMode="auto">
                  <a:xfrm>
                    <a:off x="4970" y="2928"/>
                    <a:ext cx="238" cy="386"/>
                  </a:xfrm>
                  <a:prstGeom prst="line">
                    <a:avLst/>
                  </a:prstGeom>
                  <a:grpFill/>
                  <a:ln w="9525">
                    <a:solidFill>
                      <a:srgbClr val="000000"/>
                    </a:solidFill>
                    <a:round/>
                    <a:headEnd/>
                    <a:tailEnd type="arrow" w="sm" len="med"/>
                  </a:ln>
                </p:spPr>
                <p:txBody>
                  <a:bodyPr/>
                  <a:lstStyle/>
                  <a:p>
                    <a:endParaRPr lang="zh-CN" altLang="en-US"/>
                  </a:p>
                </p:txBody>
              </p:sp>
              <p:sp>
                <p:nvSpPr>
                  <p:cNvPr id="77" name="Line 17"/>
                  <p:cNvSpPr>
                    <a:spLocks noChangeShapeType="1"/>
                  </p:cNvSpPr>
                  <p:nvPr/>
                </p:nvSpPr>
                <p:spPr bwMode="auto">
                  <a:xfrm flipH="1">
                    <a:off x="3529" y="2947"/>
                    <a:ext cx="11" cy="369"/>
                  </a:xfrm>
                  <a:prstGeom prst="line">
                    <a:avLst/>
                  </a:prstGeom>
                  <a:grpFill/>
                  <a:ln w="9525">
                    <a:solidFill>
                      <a:srgbClr val="000000"/>
                    </a:solidFill>
                    <a:round/>
                    <a:headEnd/>
                    <a:tailEnd type="arrow" w="sm" len="med"/>
                  </a:ln>
                </p:spPr>
                <p:txBody>
                  <a:bodyPr/>
                  <a:lstStyle/>
                  <a:p>
                    <a:endParaRPr lang="zh-CN" altLang="en-US"/>
                  </a:p>
                </p:txBody>
              </p:sp>
              <p:sp>
                <p:nvSpPr>
                  <p:cNvPr id="78" name="Line 18"/>
                  <p:cNvSpPr>
                    <a:spLocks noChangeShapeType="1"/>
                  </p:cNvSpPr>
                  <p:nvPr/>
                </p:nvSpPr>
                <p:spPr bwMode="auto">
                  <a:xfrm flipH="1">
                    <a:off x="3555" y="2944"/>
                    <a:ext cx="703" cy="368"/>
                  </a:xfrm>
                  <a:prstGeom prst="line">
                    <a:avLst/>
                  </a:prstGeom>
                  <a:grpFill/>
                  <a:ln w="9525">
                    <a:solidFill>
                      <a:srgbClr val="000000"/>
                    </a:solidFill>
                    <a:round/>
                    <a:headEnd/>
                    <a:tailEnd type="arrow" w="sm" len="med"/>
                  </a:ln>
                </p:spPr>
                <p:txBody>
                  <a:bodyPr/>
                  <a:lstStyle/>
                  <a:p>
                    <a:endParaRPr lang="zh-CN" altLang="en-US"/>
                  </a:p>
                </p:txBody>
              </p:sp>
              <p:sp>
                <p:nvSpPr>
                  <p:cNvPr id="79" name="Line 19"/>
                  <p:cNvSpPr>
                    <a:spLocks noChangeShapeType="1"/>
                  </p:cNvSpPr>
                  <p:nvPr/>
                </p:nvSpPr>
                <p:spPr bwMode="auto">
                  <a:xfrm flipH="1">
                    <a:off x="5225" y="2944"/>
                    <a:ext cx="420" cy="368"/>
                  </a:xfrm>
                  <a:prstGeom prst="line">
                    <a:avLst/>
                  </a:prstGeom>
                  <a:grpFill/>
                  <a:ln w="9525">
                    <a:solidFill>
                      <a:srgbClr val="000000"/>
                    </a:solidFill>
                    <a:round/>
                    <a:headEnd/>
                    <a:tailEnd type="arrow" w="sm" len="med"/>
                  </a:ln>
                </p:spPr>
                <p:txBody>
                  <a:bodyPr/>
                  <a:lstStyle/>
                  <a:p>
                    <a:endParaRPr lang="zh-CN" altLang="en-US"/>
                  </a:p>
                </p:txBody>
              </p:sp>
              <p:sp>
                <p:nvSpPr>
                  <p:cNvPr id="80" name="Line 20"/>
                  <p:cNvSpPr>
                    <a:spLocks noChangeShapeType="1"/>
                  </p:cNvSpPr>
                  <p:nvPr/>
                </p:nvSpPr>
                <p:spPr bwMode="auto">
                  <a:xfrm>
                    <a:off x="3597" y="3568"/>
                    <a:ext cx="306" cy="369"/>
                  </a:xfrm>
                  <a:prstGeom prst="line">
                    <a:avLst/>
                  </a:prstGeom>
                  <a:grpFill/>
                  <a:ln w="9525">
                    <a:solidFill>
                      <a:srgbClr val="000000"/>
                    </a:solidFill>
                    <a:round/>
                    <a:headEnd/>
                    <a:tailEnd type="arrow" w="sm" len="med"/>
                  </a:ln>
                </p:spPr>
                <p:txBody>
                  <a:bodyPr/>
                  <a:lstStyle/>
                  <a:p>
                    <a:endParaRPr lang="zh-CN" altLang="en-US"/>
                  </a:p>
                </p:txBody>
              </p:sp>
              <p:sp>
                <p:nvSpPr>
                  <p:cNvPr id="81" name="Line 21"/>
                  <p:cNvSpPr>
                    <a:spLocks noChangeShapeType="1"/>
                  </p:cNvSpPr>
                  <p:nvPr/>
                </p:nvSpPr>
                <p:spPr bwMode="auto">
                  <a:xfrm flipH="1">
                    <a:off x="2961" y="3568"/>
                    <a:ext cx="533" cy="368"/>
                  </a:xfrm>
                  <a:prstGeom prst="line">
                    <a:avLst/>
                  </a:prstGeom>
                  <a:grpFill/>
                  <a:ln w="9525">
                    <a:solidFill>
                      <a:srgbClr val="000000"/>
                    </a:solidFill>
                    <a:round/>
                    <a:headEnd/>
                    <a:tailEnd type="arrow" w="sm" len="med"/>
                  </a:ln>
                </p:spPr>
                <p:txBody>
                  <a:bodyPr/>
                  <a:lstStyle/>
                  <a:p>
                    <a:endParaRPr lang="zh-CN" altLang="en-US"/>
                  </a:p>
                </p:txBody>
              </p:sp>
              <p:sp>
                <p:nvSpPr>
                  <p:cNvPr id="82" name="Line 22"/>
                  <p:cNvSpPr>
                    <a:spLocks noChangeShapeType="1"/>
                  </p:cNvSpPr>
                  <p:nvPr/>
                </p:nvSpPr>
                <p:spPr bwMode="auto">
                  <a:xfrm flipH="1">
                    <a:off x="4738" y="3582"/>
                    <a:ext cx="476" cy="368"/>
                  </a:xfrm>
                  <a:prstGeom prst="line">
                    <a:avLst/>
                  </a:prstGeom>
                  <a:grpFill/>
                  <a:ln w="9525">
                    <a:solidFill>
                      <a:srgbClr val="000000"/>
                    </a:solidFill>
                    <a:round/>
                    <a:headEnd/>
                    <a:tailEnd type="arrow" w="sm" len="med"/>
                  </a:ln>
                </p:spPr>
                <p:txBody>
                  <a:bodyPr/>
                  <a:lstStyle/>
                  <a:p>
                    <a:endParaRPr lang="zh-CN" altLang="en-US"/>
                  </a:p>
                </p:txBody>
              </p:sp>
              <p:sp>
                <p:nvSpPr>
                  <p:cNvPr id="83" name="Line 23"/>
                  <p:cNvSpPr>
                    <a:spLocks noChangeShapeType="1"/>
                  </p:cNvSpPr>
                  <p:nvPr/>
                </p:nvSpPr>
                <p:spPr bwMode="auto">
                  <a:xfrm>
                    <a:off x="5274" y="3538"/>
                    <a:ext cx="420" cy="397"/>
                  </a:xfrm>
                  <a:prstGeom prst="line">
                    <a:avLst/>
                  </a:prstGeom>
                  <a:grpFill/>
                  <a:ln w="9525">
                    <a:solidFill>
                      <a:srgbClr val="000000"/>
                    </a:solidFill>
                    <a:round/>
                    <a:headEnd/>
                    <a:tailEnd type="arrow" w="sm" len="med"/>
                  </a:ln>
                </p:spPr>
                <p:txBody>
                  <a:bodyPr/>
                  <a:lstStyle/>
                  <a:p>
                    <a:endParaRPr lang="zh-CN" altLang="en-US"/>
                  </a:p>
                </p:txBody>
              </p:sp>
            </p:grpSp>
            <p:sp>
              <p:nvSpPr>
                <p:cNvPr id="63" name="Line 24"/>
                <p:cNvSpPr>
                  <a:spLocks noChangeShapeType="1"/>
                </p:cNvSpPr>
                <p:nvPr/>
              </p:nvSpPr>
              <p:spPr bwMode="auto">
                <a:xfrm flipH="1">
                  <a:off x="7754" y="2618"/>
                  <a:ext cx="1015" cy="368"/>
                </a:xfrm>
                <a:prstGeom prst="line">
                  <a:avLst/>
                </a:prstGeom>
                <a:grpFill/>
                <a:ln w="9525">
                  <a:solidFill>
                    <a:srgbClr val="000000"/>
                  </a:solidFill>
                  <a:round/>
                  <a:headEnd/>
                  <a:tailEnd type="arrow" w="sm" len="med"/>
                </a:ln>
              </p:spPr>
              <p:txBody>
                <a:bodyPr/>
                <a:lstStyle/>
                <a:p>
                  <a:endParaRPr lang="zh-CN" altLang="en-US"/>
                </a:p>
              </p:txBody>
            </p:sp>
          </p:grpSp>
          <p:sp>
            <p:nvSpPr>
              <p:cNvPr id="60" name="TextBox 59"/>
              <p:cNvSpPr txBox="1"/>
              <p:nvPr/>
            </p:nvSpPr>
            <p:spPr>
              <a:xfrm>
                <a:off x="5508104" y="5733256"/>
                <a:ext cx="3024336" cy="400110"/>
              </a:xfrm>
              <a:prstGeom prst="rect">
                <a:avLst/>
              </a:prstGeom>
              <a:grpFill/>
            </p:spPr>
            <p:txBody>
              <a:bodyPr wrap="square" rtlCol="0">
                <a:spAutoFit/>
              </a:bodyPr>
              <a:lstStyle/>
              <a:p>
                <a:r>
                  <a:rPr lang="zh-CN" altLang="en-US" sz="2000" dirty="0" smtClean="0"/>
                  <a:t>重组</a:t>
                </a:r>
                <a:r>
                  <a:rPr lang="en-US" altLang="zh-CN" sz="2000" dirty="0" smtClean="0"/>
                  <a:t>(</a:t>
                </a:r>
                <a:r>
                  <a:rPr lang="zh-CN" altLang="en-US" sz="2000" dirty="0" smtClean="0"/>
                  <a:t>通过</a:t>
                </a:r>
                <a:r>
                  <a:rPr lang="zh-CN" altLang="en-US" sz="2000" dirty="0" smtClean="0">
                    <a:solidFill>
                      <a:srgbClr val="FF0000"/>
                    </a:solidFill>
                  </a:rPr>
                  <a:t>中介</a:t>
                </a:r>
                <a:r>
                  <a:rPr lang="en-US" altLang="zh-CN" sz="2000" dirty="0" smtClean="0">
                    <a:solidFill>
                      <a:srgbClr val="FF0000"/>
                    </a:solidFill>
                  </a:rPr>
                  <a:t>mediator</a:t>
                </a:r>
                <a:r>
                  <a:rPr lang="en-US" altLang="zh-CN" sz="2000" dirty="0" smtClean="0"/>
                  <a:t>)</a:t>
                </a:r>
                <a:r>
                  <a:rPr lang="zh-CN" altLang="en-US" sz="2000" dirty="0" smtClean="0"/>
                  <a:t>后的结构</a:t>
                </a:r>
                <a:endParaRPr lang="zh-CN" altLang="en-US" sz="2000" dirty="0"/>
              </a:p>
            </p:txBody>
          </p:sp>
          <p:sp>
            <p:nvSpPr>
              <p:cNvPr id="61" name="Text Box 30"/>
              <p:cNvSpPr txBox="1">
                <a:spLocks noChangeArrowheads="1"/>
              </p:cNvSpPr>
              <p:nvPr/>
            </p:nvSpPr>
            <p:spPr bwMode="auto">
              <a:xfrm>
                <a:off x="5053221" y="4352910"/>
                <a:ext cx="683583" cy="416719"/>
              </a:xfrm>
              <a:prstGeom prst="rect">
                <a:avLst/>
              </a:prstGeom>
              <a:grpFill/>
              <a:ln w="9525">
                <a:noFill/>
                <a:miter lim="800000"/>
                <a:headEnd/>
                <a:tailEnd/>
              </a:ln>
            </p:spPr>
            <p:txBody>
              <a:bodyPr lIns="0" tIns="0" rIns="0" bIns="0"/>
              <a:lstStyle/>
              <a:p>
                <a:pPr algn="r"/>
                <a:r>
                  <a:rPr lang="zh-CN" altLang="en-US" sz="1800" dirty="0" smtClean="0">
                    <a:solidFill>
                      <a:schemeClr val="tx1"/>
                    </a:solidFill>
                    <a:latin typeface="Calibri" pitchFamily="34" charset="0"/>
                  </a:rPr>
                  <a:t>中介类</a:t>
                </a:r>
                <a:endParaRPr lang="zh-CN" altLang="en-US" sz="1800" dirty="0">
                  <a:solidFill>
                    <a:schemeClr val="tx1"/>
                  </a:solidFill>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additive="base">
                                        <p:cTn id="7" dur="500" fill="hold"/>
                                        <p:tgtEl>
                                          <p:spTgt spid="56"/>
                                        </p:tgtEl>
                                        <p:attrNameLst>
                                          <p:attrName>ppt_x</p:attrName>
                                        </p:attrNameLst>
                                      </p:cBhvr>
                                      <p:tavLst>
                                        <p:tav tm="0">
                                          <p:val>
                                            <p:strVal val="#ppt_x"/>
                                          </p:val>
                                        </p:tav>
                                        <p:tav tm="100000">
                                          <p:val>
                                            <p:strVal val="#ppt_x"/>
                                          </p:val>
                                        </p:tav>
                                      </p:tavLst>
                                    </p:anim>
                                    <p:anim calcmode="lin" valueType="num">
                                      <p:cBhvr additive="base">
                                        <p:cTn id="8"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496" y="52153"/>
            <a:ext cx="9071992" cy="6299160"/>
          </a:xfrm>
          <a:prstGeom prst="rect">
            <a:avLst/>
          </a:prstGeom>
          <a:noFill/>
        </p:spPr>
        <p:txBody>
          <a:bodyPr wrap="square" rtlCol="0">
            <a:spAutoFit/>
          </a:bodyPr>
          <a:lstStyle/>
          <a:p>
            <a:pPr>
              <a:lnSpc>
                <a:spcPts val="2200"/>
              </a:lnSpc>
            </a:pPr>
            <a:r>
              <a:rPr lang="en-US" altLang="zh-CN" sz="2000" dirty="0" err="1" smtClean="0"/>
              <a:t>int</a:t>
            </a:r>
            <a:r>
              <a:rPr lang="en-US" altLang="zh-CN" sz="2000" dirty="0" smtClean="0"/>
              <a:t> main()						</a:t>
            </a:r>
            <a:r>
              <a:rPr lang="en-US" altLang="zh-CN" sz="2000" dirty="0" smtClean="0">
                <a:solidFill>
                  <a:schemeClr val="tx1"/>
                </a:solidFill>
              </a:rPr>
              <a:t>// </a:t>
            </a:r>
            <a:r>
              <a:rPr lang="zh-CN" altLang="en-US" sz="2000" dirty="0" smtClean="0">
                <a:solidFill>
                  <a:schemeClr val="tx1"/>
                </a:solidFill>
              </a:rPr>
              <a:t>主函数</a:t>
            </a:r>
            <a:r>
              <a:rPr lang="en-US" altLang="zh-CN" sz="2000" dirty="0" smtClean="0">
                <a:solidFill>
                  <a:schemeClr val="tx1"/>
                </a:solidFill>
              </a:rPr>
              <a:t>main()</a:t>
            </a:r>
          </a:p>
          <a:p>
            <a:pPr>
              <a:lnSpc>
                <a:spcPts val="2200"/>
              </a:lnSpc>
            </a:pPr>
            <a:r>
              <a:rPr lang="en-US" altLang="zh-CN" sz="2000" dirty="0" smtClean="0"/>
              <a:t>{</a:t>
            </a:r>
          </a:p>
          <a:p>
            <a:pPr>
              <a:lnSpc>
                <a:spcPts val="2200"/>
              </a:lnSpc>
            </a:pPr>
            <a:r>
              <a:rPr lang="en-US" altLang="zh-CN" sz="2000" dirty="0" smtClean="0"/>
              <a:t>	</a:t>
            </a:r>
            <a:r>
              <a:rPr lang="en-US" altLang="zh-CN" sz="2000" dirty="0" err="1" smtClean="0"/>
              <a:t>int</a:t>
            </a:r>
            <a:r>
              <a:rPr lang="en-US" altLang="zh-CN" sz="2000" dirty="0" smtClean="0"/>
              <a:t> select = 0;					</a:t>
            </a:r>
            <a:r>
              <a:rPr lang="en-US" altLang="zh-CN" sz="2000" dirty="0" smtClean="0">
                <a:solidFill>
                  <a:schemeClr val="tx1"/>
                </a:solidFill>
              </a:rPr>
              <a:t>// </a:t>
            </a:r>
            <a:r>
              <a:rPr lang="zh-CN" altLang="en-US" sz="2000" dirty="0" smtClean="0">
                <a:solidFill>
                  <a:schemeClr val="tx1"/>
                </a:solidFill>
              </a:rPr>
              <a:t>选择变量</a:t>
            </a:r>
          </a:p>
          <a:p>
            <a:pPr>
              <a:lnSpc>
                <a:spcPts val="2200"/>
              </a:lnSpc>
            </a:pPr>
            <a:r>
              <a:rPr lang="zh-CN" altLang="en-US" sz="2000" dirty="0" smtClean="0"/>
              <a:t>	</a:t>
            </a:r>
            <a:r>
              <a:rPr lang="en-US" altLang="zh-CN" sz="2000" dirty="0" smtClean="0"/>
              <a:t>do</a:t>
            </a:r>
          </a:p>
          <a:p>
            <a:pPr>
              <a:lnSpc>
                <a:spcPts val="2200"/>
              </a:lnSpc>
            </a:pPr>
            <a:r>
              <a:rPr lang="en-US" altLang="zh-CN" sz="2000" dirty="0" smtClean="0"/>
              <a:t>	{</a:t>
            </a:r>
          </a:p>
          <a:p>
            <a:pPr>
              <a:lnSpc>
                <a:spcPts val="2200"/>
              </a:lnSpc>
            </a:pPr>
            <a:r>
              <a:rPr lang="en-US" altLang="zh-CN" sz="2000" dirty="0" smtClean="0"/>
              <a:t>		</a:t>
            </a:r>
            <a:r>
              <a:rPr lang="en-US" altLang="zh-CN" sz="2000" dirty="0" err="1" smtClean="0"/>
              <a:t>cout</a:t>
            </a:r>
            <a:r>
              <a:rPr lang="en-US" altLang="zh-CN" sz="2000" dirty="0" smtClean="0"/>
              <a:t> &lt;&lt; "</a:t>
            </a:r>
            <a:r>
              <a:rPr lang="zh-CN" altLang="en-US" sz="2000" dirty="0" smtClean="0"/>
              <a:t>请选择</a:t>
            </a:r>
            <a:r>
              <a:rPr lang="en-US" altLang="zh-CN" sz="2000" dirty="0" smtClean="0"/>
              <a:t>" &lt;&lt; </a:t>
            </a:r>
            <a:r>
              <a:rPr lang="en-US" altLang="zh-CN" sz="2000" dirty="0" err="1" smtClean="0"/>
              <a:t>endl</a:t>
            </a:r>
            <a:r>
              <a:rPr lang="en-US" altLang="zh-CN" sz="2000" dirty="0" smtClean="0"/>
              <a:t>;</a:t>
            </a:r>
          </a:p>
          <a:p>
            <a:pPr>
              <a:lnSpc>
                <a:spcPts val="2200"/>
              </a:lnSpc>
            </a:pPr>
            <a:r>
              <a:rPr lang="en-US" altLang="zh-CN" sz="2000" dirty="0" smtClean="0"/>
              <a:t>		</a:t>
            </a:r>
            <a:r>
              <a:rPr lang="en-US" altLang="zh-CN" sz="2000" dirty="0" err="1" smtClean="0"/>
              <a:t>cout</a:t>
            </a:r>
            <a:r>
              <a:rPr lang="en-US" altLang="zh-CN" sz="2000" dirty="0" smtClean="0"/>
              <a:t> &lt;&lt; "1: </a:t>
            </a:r>
            <a:r>
              <a:rPr lang="zh-CN" altLang="en-US" sz="2000" dirty="0" smtClean="0"/>
              <a:t>选择合成类</a:t>
            </a:r>
            <a:r>
              <a:rPr lang="en-US" altLang="zh-CN" sz="2000" dirty="0" smtClean="0"/>
              <a:t>Composite1" &lt;&lt; </a:t>
            </a:r>
            <a:r>
              <a:rPr lang="en-US" altLang="zh-CN" sz="2000" dirty="0" err="1" smtClean="0"/>
              <a:t>endl</a:t>
            </a:r>
            <a:r>
              <a:rPr lang="en-US" altLang="zh-CN" sz="2000" dirty="0" smtClean="0"/>
              <a:t>;		</a:t>
            </a:r>
          </a:p>
          <a:p>
            <a:pPr>
              <a:lnSpc>
                <a:spcPts val="2200"/>
              </a:lnSpc>
            </a:pPr>
            <a:r>
              <a:rPr lang="en-US" altLang="zh-CN" sz="2000" dirty="0" smtClean="0"/>
              <a:t>		</a:t>
            </a:r>
            <a:r>
              <a:rPr lang="en-US" altLang="zh-CN" sz="2000" dirty="0" err="1" smtClean="0"/>
              <a:t>cout</a:t>
            </a:r>
            <a:r>
              <a:rPr lang="en-US" altLang="zh-CN" sz="2000" dirty="0" smtClean="0"/>
              <a:t> &lt;&lt; "2: </a:t>
            </a:r>
            <a:r>
              <a:rPr lang="zh-CN" altLang="en-US" sz="2000" dirty="0" smtClean="0"/>
              <a:t>选择合成类</a:t>
            </a:r>
            <a:r>
              <a:rPr lang="en-US" altLang="zh-CN" sz="2000" dirty="0" smtClean="0"/>
              <a:t>Composite2" &lt;&lt; </a:t>
            </a:r>
            <a:r>
              <a:rPr lang="en-US" altLang="zh-CN" sz="2000" dirty="0" err="1" smtClean="0"/>
              <a:t>endl</a:t>
            </a:r>
            <a:r>
              <a:rPr lang="en-US" altLang="zh-CN" sz="2000" dirty="0" smtClean="0"/>
              <a:t>;		</a:t>
            </a:r>
          </a:p>
          <a:p>
            <a:pPr>
              <a:lnSpc>
                <a:spcPts val="2200"/>
              </a:lnSpc>
            </a:pPr>
            <a:r>
              <a:rPr lang="en-US" altLang="zh-CN" sz="2000" dirty="0" smtClean="0"/>
              <a:t>		</a:t>
            </a:r>
            <a:r>
              <a:rPr lang="en-US" altLang="zh-CN" sz="2000" dirty="0" err="1" smtClean="0"/>
              <a:t>cout</a:t>
            </a:r>
            <a:r>
              <a:rPr lang="en-US" altLang="zh-CN" sz="2000" dirty="0" smtClean="0"/>
              <a:t> &lt;&lt; "3: </a:t>
            </a:r>
            <a:r>
              <a:rPr lang="zh-CN" altLang="en-US" sz="2000" dirty="0" smtClean="0"/>
              <a:t>退出</a:t>
            </a:r>
            <a:r>
              <a:rPr lang="en-US" altLang="zh-CN" sz="2000" dirty="0" smtClean="0"/>
              <a:t>" &lt;&lt; </a:t>
            </a:r>
            <a:r>
              <a:rPr lang="en-US" altLang="zh-CN" sz="2000" dirty="0" err="1" smtClean="0"/>
              <a:t>endl</a:t>
            </a:r>
            <a:r>
              <a:rPr lang="en-US" altLang="zh-CN" sz="2000" dirty="0" smtClean="0"/>
              <a:t>;</a:t>
            </a:r>
          </a:p>
          <a:p>
            <a:pPr>
              <a:lnSpc>
                <a:spcPts val="2200"/>
              </a:lnSpc>
            </a:pPr>
            <a:endParaRPr lang="en-US" altLang="zh-CN" sz="2000" dirty="0" smtClean="0"/>
          </a:p>
          <a:p>
            <a:pPr>
              <a:lnSpc>
                <a:spcPts val="2200"/>
              </a:lnSpc>
            </a:pPr>
            <a:r>
              <a:rPr lang="en-US" altLang="zh-CN" sz="2000" dirty="0" smtClean="0"/>
              <a:t>		</a:t>
            </a:r>
            <a:r>
              <a:rPr lang="en-US" altLang="zh-CN" sz="2000" dirty="0" err="1" smtClean="0"/>
              <a:t>cout</a:t>
            </a:r>
            <a:r>
              <a:rPr lang="en-US" altLang="zh-CN" sz="2000" dirty="0" smtClean="0"/>
              <a:t> &lt;&lt; "</a:t>
            </a:r>
            <a:r>
              <a:rPr lang="zh-CN" altLang="en-US" sz="2000" dirty="0" smtClean="0"/>
              <a:t>请输入你的选择</a:t>
            </a:r>
            <a:r>
              <a:rPr lang="en-US" altLang="zh-CN" sz="2000" dirty="0" smtClean="0"/>
              <a:t>(1--3):";</a:t>
            </a:r>
          </a:p>
          <a:p>
            <a:pPr>
              <a:lnSpc>
                <a:spcPts val="2200"/>
              </a:lnSpc>
            </a:pPr>
            <a:r>
              <a:rPr lang="en-US" altLang="zh-CN" sz="2000" dirty="0" smtClean="0"/>
              <a:t>		</a:t>
            </a:r>
            <a:r>
              <a:rPr lang="en-US" altLang="zh-CN" sz="2000" dirty="0" err="1" smtClean="0"/>
              <a:t>cin</a:t>
            </a:r>
            <a:r>
              <a:rPr lang="en-US" altLang="zh-CN" sz="2000" dirty="0" smtClean="0"/>
              <a:t> &gt;&gt; select;				</a:t>
            </a:r>
            <a:r>
              <a:rPr lang="en-US" altLang="zh-CN" sz="2000" dirty="0" smtClean="0">
                <a:solidFill>
                  <a:schemeClr val="tx1"/>
                </a:solidFill>
              </a:rPr>
              <a:t>// </a:t>
            </a:r>
            <a:r>
              <a:rPr lang="zh-CN" altLang="en-US" sz="2000" dirty="0" smtClean="0">
                <a:solidFill>
                  <a:schemeClr val="tx1"/>
                </a:solidFill>
              </a:rPr>
              <a:t>输入选择变量</a:t>
            </a:r>
          </a:p>
          <a:p>
            <a:pPr>
              <a:lnSpc>
                <a:spcPts val="2200"/>
              </a:lnSpc>
            </a:pPr>
            <a:endParaRPr lang="zh-CN" altLang="en-US" sz="2000" dirty="0" smtClean="0"/>
          </a:p>
          <a:p>
            <a:pPr>
              <a:lnSpc>
                <a:spcPts val="2200"/>
              </a:lnSpc>
            </a:pPr>
            <a:r>
              <a:rPr lang="zh-CN" altLang="en-US" sz="2000" dirty="0" smtClean="0"/>
              <a:t>		</a:t>
            </a:r>
            <a:r>
              <a:rPr lang="en-US" altLang="zh-CN" sz="2000" dirty="0" smtClean="0"/>
              <a:t>switch(select)		</a:t>
            </a:r>
            <a:r>
              <a:rPr lang="en-US" altLang="zh-CN" sz="2000" dirty="0" smtClean="0">
                <a:solidFill>
                  <a:schemeClr val="tx1"/>
                </a:solidFill>
              </a:rPr>
              <a:t>// </a:t>
            </a:r>
            <a:r>
              <a:rPr lang="zh-CN" altLang="en-US" sz="2000" dirty="0" smtClean="0">
                <a:solidFill>
                  <a:schemeClr val="tx1"/>
                </a:solidFill>
              </a:rPr>
              <a:t>根据用户选择做相关合成类工作</a:t>
            </a:r>
          </a:p>
          <a:p>
            <a:pPr>
              <a:lnSpc>
                <a:spcPts val="2200"/>
              </a:lnSpc>
            </a:pPr>
            <a:r>
              <a:rPr lang="zh-CN" altLang="en-US" sz="2000" dirty="0" smtClean="0"/>
              <a:t>		</a:t>
            </a:r>
            <a:r>
              <a:rPr lang="en-US" altLang="zh-CN" sz="2000" dirty="0" smtClean="0"/>
              <a:t>{									</a:t>
            </a:r>
          </a:p>
          <a:p>
            <a:pPr>
              <a:lnSpc>
                <a:spcPts val="2200"/>
              </a:lnSpc>
            </a:pPr>
            <a:r>
              <a:rPr lang="en-US" altLang="zh-CN" sz="2000" dirty="0" smtClean="0"/>
              <a:t>			case 1: </a:t>
            </a:r>
          </a:p>
          <a:p>
            <a:pPr>
              <a:lnSpc>
                <a:spcPts val="2200"/>
              </a:lnSpc>
            </a:pPr>
            <a:r>
              <a:rPr lang="en-US" altLang="zh-CN" sz="2000" dirty="0" smtClean="0"/>
              <a:t>				</a:t>
            </a:r>
            <a:r>
              <a:rPr lang="en-US" altLang="zh-CN" sz="2000" dirty="0" err="1" smtClean="0"/>
              <a:t>cout</a:t>
            </a:r>
            <a:r>
              <a:rPr lang="en-US" altLang="zh-CN" sz="2000" dirty="0" smtClean="0"/>
              <a:t> &lt;&lt; "</a:t>
            </a:r>
            <a:r>
              <a:rPr lang="zh-CN" altLang="en-US" sz="2000" dirty="0" smtClean="0"/>
              <a:t>合成类</a:t>
            </a:r>
            <a:r>
              <a:rPr lang="en-US" altLang="zh-CN" sz="2000" dirty="0" smtClean="0"/>
              <a:t>Composite1</a:t>
            </a:r>
            <a:r>
              <a:rPr lang="zh-CN" altLang="en-US" sz="2000" dirty="0" smtClean="0"/>
              <a:t>在工作</a:t>
            </a:r>
            <a:r>
              <a:rPr lang="en-US" altLang="zh-CN" sz="2000" dirty="0" smtClean="0"/>
              <a:t>!" &lt;&lt;</a:t>
            </a:r>
            <a:r>
              <a:rPr lang="en-US" altLang="zh-CN" sz="2000" dirty="0" err="1" smtClean="0"/>
              <a:t>endl</a:t>
            </a:r>
            <a:r>
              <a:rPr lang="en-US" altLang="zh-CN" sz="2000" dirty="0" smtClean="0"/>
              <a:t>;</a:t>
            </a:r>
          </a:p>
          <a:p>
            <a:pPr>
              <a:lnSpc>
                <a:spcPts val="2200"/>
              </a:lnSpc>
            </a:pPr>
            <a:r>
              <a:rPr lang="en-US" altLang="zh-CN" sz="2000" dirty="0" smtClean="0"/>
              <a:t>				Composite1(Form1()).</a:t>
            </a:r>
            <a:r>
              <a:rPr lang="en-US" altLang="zh-CN" sz="2000" dirty="0" err="1" smtClean="0"/>
              <a:t>DoWork</a:t>
            </a:r>
            <a:r>
              <a:rPr lang="en-US" altLang="zh-CN" sz="2000" dirty="0" smtClean="0"/>
              <a:t>();	</a:t>
            </a:r>
          </a:p>
          <a:p>
            <a:pPr>
              <a:lnSpc>
                <a:spcPts val="2200"/>
              </a:lnSpc>
            </a:pPr>
            <a:r>
              <a:rPr lang="en-US" altLang="zh-CN" sz="2000" dirty="0" smtClean="0"/>
              <a:t>					</a:t>
            </a:r>
            <a:r>
              <a:rPr lang="en-US" altLang="zh-CN" sz="2000" dirty="0" smtClean="0">
                <a:solidFill>
                  <a:schemeClr val="tx1"/>
                </a:solidFill>
              </a:rPr>
              <a:t>// </a:t>
            </a:r>
            <a:r>
              <a:rPr lang="zh-CN" altLang="en-US" sz="2000" dirty="0" smtClean="0">
                <a:solidFill>
                  <a:schemeClr val="tx1"/>
                </a:solidFill>
              </a:rPr>
              <a:t>对应界面类</a:t>
            </a:r>
            <a:r>
              <a:rPr lang="en-US" altLang="zh-CN" sz="2000" dirty="0" smtClean="0">
                <a:solidFill>
                  <a:schemeClr val="tx1"/>
                </a:solidFill>
              </a:rPr>
              <a:t>Form1--Form3</a:t>
            </a:r>
            <a:r>
              <a:rPr lang="zh-CN" altLang="en-US" sz="2000" dirty="0" smtClean="0">
                <a:solidFill>
                  <a:schemeClr val="tx1"/>
                </a:solidFill>
              </a:rPr>
              <a:t>的对象</a:t>
            </a:r>
          </a:p>
          <a:p>
            <a:pPr>
              <a:lnSpc>
                <a:spcPts val="2200"/>
              </a:lnSpc>
            </a:pPr>
            <a:r>
              <a:rPr lang="zh-CN" altLang="en-US" sz="2000" dirty="0" smtClean="0"/>
              <a:t>				</a:t>
            </a:r>
            <a:r>
              <a:rPr lang="en-US" altLang="zh-CN" sz="2000" dirty="0" err="1" smtClean="0"/>
              <a:t>cout</a:t>
            </a:r>
            <a:r>
              <a:rPr lang="en-US" altLang="zh-CN" sz="2000" dirty="0" smtClean="0"/>
              <a:t> &lt;&lt; </a:t>
            </a:r>
            <a:r>
              <a:rPr lang="en-US" altLang="zh-CN" sz="2000" dirty="0" err="1" smtClean="0"/>
              <a:t>endl</a:t>
            </a:r>
            <a:r>
              <a:rPr lang="en-US" altLang="zh-CN" sz="2000" dirty="0" smtClean="0"/>
              <a:t>;		</a:t>
            </a:r>
            <a:r>
              <a:rPr lang="en-US" altLang="zh-CN" sz="2000" dirty="0" smtClean="0">
                <a:solidFill>
                  <a:schemeClr val="tx1"/>
                </a:solidFill>
              </a:rPr>
              <a:t>// </a:t>
            </a:r>
            <a:r>
              <a:rPr lang="zh-CN" altLang="en-US" sz="2000" dirty="0" smtClean="0">
                <a:solidFill>
                  <a:schemeClr val="tx1"/>
                </a:solidFill>
              </a:rPr>
              <a:t>换行</a:t>
            </a:r>
          </a:p>
          <a:p>
            <a:pPr>
              <a:lnSpc>
                <a:spcPts val="2200"/>
              </a:lnSpc>
            </a:pPr>
            <a:r>
              <a:rPr lang="zh-CN" altLang="en-US" sz="2000" dirty="0" smtClean="0"/>
              <a:t>				</a:t>
            </a:r>
            <a:r>
              <a:rPr lang="en-US" altLang="zh-CN" sz="2000" dirty="0" smtClean="0"/>
              <a:t>break;</a:t>
            </a: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496" y="52153"/>
            <a:ext cx="9071992" cy="6247864"/>
          </a:xfrm>
          <a:prstGeom prst="rect">
            <a:avLst/>
          </a:prstGeom>
          <a:noFill/>
        </p:spPr>
        <p:txBody>
          <a:bodyPr wrap="square" rtlCol="0">
            <a:spAutoFit/>
          </a:bodyPr>
          <a:lstStyle/>
          <a:p>
            <a:r>
              <a:rPr lang="en-US" altLang="zh-CN" sz="2000" dirty="0" smtClean="0"/>
              <a:t>			case 2: </a:t>
            </a:r>
          </a:p>
          <a:p>
            <a:r>
              <a:rPr lang="en-US" altLang="zh-CN" sz="2000" dirty="0" smtClean="0"/>
              <a:t>				</a:t>
            </a:r>
            <a:r>
              <a:rPr lang="en-US" altLang="zh-CN" sz="2000" dirty="0" err="1" smtClean="0"/>
              <a:t>cout</a:t>
            </a:r>
            <a:r>
              <a:rPr lang="en-US" altLang="zh-CN" sz="2000" dirty="0" smtClean="0"/>
              <a:t> &lt;&lt; "</a:t>
            </a:r>
            <a:r>
              <a:rPr lang="zh-CN" altLang="en-US" sz="2000" dirty="0" smtClean="0"/>
              <a:t>合成类</a:t>
            </a:r>
            <a:r>
              <a:rPr lang="en-US" altLang="zh-CN" sz="2000" dirty="0" smtClean="0"/>
              <a:t>Composite2</a:t>
            </a:r>
            <a:r>
              <a:rPr lang="zh-CN" altLang="en-US" sz="2000" dirty="0" smtClean="0"/>
              <a:t>在工作</a:t>
            </a:r>
            <a:r>
              <a:rPr lang="en-US" altLang="zh-CN" sz="2000" dirty="0" smtClean="0"/>
              <a:t>!" &lt;&lt;</a:t>
            </a:r>
            <a:r>
              <a:rPr lang="en-US" altLang="zh-CN" sz="2000" dirty="0" err="1" smtClean="0"/>
              <a:t>endl</a:t>
            </a:r>
            <a:r>
              <a:rPr lang="en-US" altLang="zh-CN" sz="2000" dirty="0" smtClean="0"/>
              <a:t>;</a:t>
            </a:r>
          </a:p>
          <a:p>
            <a:r>
              <a:rPr lang="en-US" altLang="zh-CN" sz="2000" dirty="0" smtClean="0"/>
              <a:t>				Composite2(Form4()).</a:t>
            </a:r>
            <a:r>
              <a:rPr lang="en-US" altLang="zh-CN" sz="2000" dirty="0" err="1" smtClean="0"/>
              <a:t>DoWork</a:t>
            </a:r>
            <a:r>
              <a:rPr lang="en-US" altLang="zh-CN" sz="2000" dirty="0" smtClean="0"/>
              <a:t>();	</a:t>
            </a:r>
          </a:p>
          <a:p>
            <a:r>
              <a:rPr lang="en-US" altLang="zh-CN" sz="2000" dirty="0" smtClean="0"/>
              <a:t>					</a:t>
            </a:r>
            <a:r>
              <a:rPr lang="en-US" altLang="zh-CN" sz="2000" dirty="0" smtClean="0">
                <a:solidFill>
                  <a:schemeClr val="tx1"/>
                </a:solidFill>
              </a:rPr>
              <a:t>// </a:t>
            </a:r>
            <a:r>
              <a:rPr lang="zh-CN" altLang="en-US" sz="2000" dirty="0" smtClean="0">
                <a:solidFill>
                  <a:schemeClr val="tx1"/>
                </a:solidFill>
              </a:rPr>
              <a:t>对应界面类</a:t>
            </a:r>
            <a:r>
              <a:rPr lang="en-US" altLang="zh-CN" sz="2000" dirty="0" smtClean="0">
                <a:solidFill>
                  <a:schemeClr val="tx1"/>
                </a:solidFill>
              </a:rPr>
              <a:t>Form4--Form5</a:t>
            </a:r>
            <a:r>
              <a:rPr lang="zh-CN" altLang="en-US" sz="2000" dirty="0" smtClean="0">
                <a:solidFill>
                  <a:schemeClr val="tx1"/>
                </a:solidFill>
              </a:rPr>
              <a:t>的对象</a:t>
            </a:r>
          </a:p>
          <a:p>
            <a:r>
              <a:rPr lang="zh-CN" altLang="en-US" sz="2000" dirty="0" smtClean="0"/>
              <a:t>				</a:t>
            </a:r>
            <a:r>
              <a:rPr lang="en-US" altLang="zh-CN" sz="2000" dirty="0" err="1" smtClean="0"/>
              <a:t>cout</a:t>
            </a:r>
            <a:r>
              <a:rPr lang="en-US" altLang="zh-CN" sz="2000" dirty="0" smtClean="0"/>
              <a:t> &lt;&lt; </a:t>
            </a:r>
            <a:r>
              <a:rPr lang="en-US" altLang="zh-CN" sz="2000" dirty="0" err="1" smtClean="0"/>
              <a:t>endl</a:t>
            </a:r>
            <a:r>
              <a:rPr lang="en-US" altLang="zh-CN" sz="2000" dirty="0" smtClean="0"/>
              <a:t>;			</a:t>
            </a:r>
            <a:r>
              <a:rPr lang="en-US" altLang="zh-CN" sz="2000" dirty="0" smtClean="0">
                <a:solidFill>
                  <a:schemeClr val="tx1"/>
                </a:solidFill>
              </a:rPr>
              <a:t>// </a:t>
            </a:r>
            <a:r>
              <a:rPr lang="zh-CN" altLang="en-US" sz="2000" dirty="0" smtClean="0">
                <a:solidFill>
                  <a:schemeClr val="tx1"/>
                </a:solidFill>
              </a:rPr>
              <a:t>换行</a:t>
            </a:r>
          </a:p>
          <a:p>
            <a:r>
              <a:rPr lang="zh-CN" altLang="en-US" sz="2000" dirty="0" smtClean="0"/>
              <a:t>				</a:t>
            </a:r>
            <a:r>
              <a:rPr lang="en-US" altLang="zh-CN" sz="2000" dirty="0" smtClean="0"/>
              <a:t>break;</a:t>
            </a:r>
          </a:p>
          <a:p>
            <a:r>
              <a:rPr lang="en-US" altLang="zh-CN" sz="2000" dirty="0" smtClean="0"/>
              <a:t>			case 3: </a:t>
            </a:r>
          </a:p>
          <a:p>
            <a:r>
              <a:rPr lang="en-US" altLang="zh-CN" sz="2000" dirty="0" smtClean="0"/>
              <a:t>				</a:t>
            </a:r>
            <a:r>
              <a:rPr lang="en-US" altLang="zh-CN" sz="2000" dirty="0" err="1" smtClean="0"/>
              <a:t>cout</a:t>
            </a:r>
            <a:r>
              <a:rPr lang="en-US" altLang="zh-CN" sz="2000" dirty="0" smtClean="0"/>
              <a:t> &lt;&lt; "</a:t>
            </a:r>
            <a:r>
              <a:rPr lang="zh-CN" altLang="en-US" sz="2000" dirty="0" smtClean="0"/>
              <a:t>退出</a:t>
            </a:r>
            <a:r>
              <a:rPr lang="en-US" altLang="zh-CN" sz="2000" dirty="0" smtClean="0"/>
              <a:t>!" &lt;&lt;</a:t>
            </a:r>
            <a:r>
              <a:rPr lang="en-US" altLang="zh-CN" sz="2000" dirty="0" err="1" smtClean="0"/>
              <a:t>endl</a:t>
            </a:r>
            <a:r>
              <a:rPr lang="en-US" altLang="zh-CN" sz="2000" dirty="0" smtClean="0"/>
              <a:t>;</a:t>
            </a:r>
          </a:p>
          <a:p>
            <a:r>
              <a:rPr lang="en-US" altLang="zh-CN" sz="2000" dirty="0" smtClean="0"/>
              <a:t>				</a:t>
            </a:r>
            <a:r>
              <a:rPr lang="en-US" altLang="zh-CN" sz="2000" dirty="0" err="1" smtClean="0"/>
              <a:t>cout</a:t>
            </a:r>
            <a:r>
              <a:rPr lang="en-US" altLang="zh-CN" sz="2000" dirty="0" smtClean="0"/>
              <a:t> &lt;&lt; </a:t>
            </a:r>
            <a:r>
              <a:rPr lang="en-US" altLang="zh-CN" sz="2000" dirty="0" err="1" smtClean="0"/>
              <a:t>endl</a:t>
            </a:r>
            <a:r>
              <a:rPr lang="en-US" altLang="zh-CN" sz="2000" dirty="0" smtClean="0"/>
              <a:t>;			</a:t>
            </a:r>
            <a:r>
              <a:rPr lang="en-US" altLang="zh-CN" sz="2000" dirty="0" smtClean="0">
                <a:solidFill>
                  <a:schemeClr val="tx1"/>
                </a:solidFill>
              </a:rPr>
              <a:t>// </a:t>
            </a:r>
            <a:r>
              <a:rPr lang="zh-CN" altLang="en-US" sz="2000" dirty="0" smtClean="0">
                <a:solidFill>
                  <a:schemeClr val="tx1"/>
                </a:solidFill>
              </a:rPr>
              <a:t>换行</a:t>
            </a:r>
          </a:p>
          <a:p>
            <a:r>
              <a:rPr lang="zh-CN" altLang="en-US" sz="2000" dirty="0" smtClean="0"/>
              <a:t>				</a:t>
            </a:r>
            <a:r>
              <a:rPr lang="en-US" altLang="zh-CN" sz="2000" dirty="0" smtClean="0"/>
              <a:t>break;</a:t>
            </a:r>
          </a:p>
          <a:p>
            <a:r>
              <a:rPr lang="en-US" altLang="zh-CN" sz="2000" dirty="0" smtClean="0"/>
              <a:t>			default:</a:t>
            </a:r>
          </a:p>
          <a:p>
            <a:r>
              <a:rPr lang="en-US" altLang="zh-CN" sz="2000" dirty="0" smtClean="0"/>
              <a:t>				</a:t>
            </a:r>
            <a:r>
              <a:rPr lang="en-US" altLang="zh-CN" sz="2000" dirty="0" err="1" smtClean="0"/>
              <a:t>cout</a:t>
            </a:r>
            <a:r>
              <a:rPr lang="en-US" altLang="zh-CN" sz="2000" dirty="0" smtClean="0"/>
              <a:t> &lt;&lt; "</a:t>
            </a:r>
            <a:r>
              <a:rPr lang="zh-CN" altLang="en-US" sz="2000" dirty="0" smtClean="0"/>
              <a:t>选择有错</a:t>
            </a:r>
            <a:r>
              <a:rPr lang="en-US" altLang="zh-CN" sz="2000" dirty="0" smtClean="0"/>
              <a:t>!" &lt;&lt;</a:t>
            </a:r>
            <a:r>
              <a:rPr lang="en-US" altLang="zh-CN" sz="2000" dirty="0" err="1" smtClean="0"/>
              <a:t>endl</a:t>
            </a:r>
            <a:r>
              <a:rPr lang="en-US" altLang="zh-CN" sz="2000" dirty="0" smtClean="0"/>
              <a:t>;</a:t>
            </a:r>
          </a:p>
          <a:p>
            <a:r>
              <a:rPr lang="en-US" altLang="zh-CN" sz="2000" dirty="0" smtClean="0"/>
              <a:t>				</a:t>
            </a:r>
            <a:r>
              <a:rPr lang="en-US" altLang="zh-CN" sz="2000" dirty="0" err="1" smtClean="0"/>
              <a:t>cout</a:t>
            </a:r>
            <a:r>
              <a:rPr lang="en-US" altLang="zh-CN" sz="2000" dirty="0" smtClean="0"/>
              <a:t> &lt;&lt; </a:t>
            </a:r>
            <a:r>
              <a:rPr lang="en-US" altLang="zh-CN" sz="2000" dirty="0" err="1" smtClean="0"/>
              <a:t>endl</a:t>
            </a:r>
            <a:r>
              <a:rPr lang="en-US" altLang="zh-CN" sz="2000" dirty="0" smtClean="0"/>
              <a:t>;			</a:t>
            </a:r>
            <a:r>
              <a:rPr lang="en-US" altLang="zh-CN" sz="2000" dirty="0" smtClean="0">
                <a:solidFill>
                  <a:schemeClr val="tx1"/>
                </a:solidFill>
              </a:rPr>
              <a:t>// </a:t>
            </a:r>
            <a:r>
              <a:rPr lang="zh-CN" altLang="en-US" sz="2000" dirty="0" smtClean="0">
                <a:solidFill>
                  <a:schemeClr val="tx1"/>
                </a:solidFill>
              </a:rPr>
              <a:t>换行</a:t>
            </a:r>
          </a:p>
          <a:p>
            <a:r>
              <a:rPr lang="zh-CN" altLang="en-US" sz="2000" dirty="0" smtClean="0"/>
              <a:t>				</a:t>
            </a:r>
            <a:r>
              <a:rPr lang="en-US" altLang="zh-CN" sz="2000" dirty="0" smtClean="0"/>
              <a:t>break;</a:t>
            </a:r>
          </a:p>
          <a:p>
            <a:r>
              <a:rPr lang="en-US" altLang="zh-CN" sz="2000" dirty="0" smtClean="0"/>
              <a:t>		}</a:t>
            </a:r>
          </a:p>
          <a:p>
            <a:r>
              <a:rPr lang="en-US" altLang="zh-CN" sz="2000" dirty="0" smtClean="0"/>
              <a:t>	}while (select != 3);</a:t>
            </a:r>
          </a:p>
          <a:p>
            <a:endParaRPr lang="en-US" altLang="zh-CN" sz="2000" dirty="0" smtClean="0"/>
          </a:p>
          <a:p>
            <a:r>
              <a:rPr lang="en-US" altLang="zh-CN" sz="2000" dirty="0" smtClean="0"/>
              <a:t>	return 0;                    			</a:t>
            </a:r>
            <a:r>
              <a:rPr lang="en-US" altLang="zh-CN" sz="2000" dirty="0" smtClean="0">
                <a:solidFill>
                  <a:schemeClr val="tx1"/>
                </a:solidFill>
              </a:rPr>
              <a:t>// </a:t>
            </a:r>
            <a:r>
              <a:rPr lang="zh-CN" altLang="en-US" sz="2000" dirty="0" smtClean="0">
                <a:solidFill>
                  <a:schemeClr val="tx1"/>
                </a:solidFill>
              </a:rPr>
              <a:t>返回值</a:t>
            </a:r>
            <a:r>
              <a:rPr lang="en-US" altLang="zh-CN" sz="2000" dirty="0" smtClean="0">
                <a:solidFill>
                  <a:schemeClr val="tx1"/>
                </a:solidFill>
              </a:rPr>
              <a:t>0, </a:t>
            </a:r>
            <a:r>
              <a:rPr lang="zh-CN" altLang="en-US" sz="2000" dirty="0" smtClean="0">
                <a:solidFill>
                  <a:schemeClr val="tx1"/>
                </a:solidFill>
              </a:rPr>
              <a:t>返回操作系统</a:t>
            </a:r>
          </a:p>
          <a:p>
            <a:r>
              <a:rPr lang="en-US" altLang="zh-CN" sz="2000" dirty="0" smtClean="0"/>
              <a:t>}</a:t>
            </a:r>
          </a:p>
          <a:p>
            <a:endParaRPr lang="zh-CN" altLang="en-US" sz="2000" dirty="0"/>
          </a:p>
        </p:txBody>
      </p:sp>
      <p:sp>
        <p:nvSpPr>
          <p:cNvPr id="3" name="矩形 2"/>
          <p:cNvSpPr/>
          <p:nvPr/>
        </p:nvSpPr>
        <p:spPr bwMode="auto">
          <a:xfrm>
            <a:off x="683568" y="188640"/>
            <a:ext cx="7776864" cy="648072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2400" dirty="0" smtClean="0"/>
              <a:t>程序运行时屏幕输出参考如下：</a:t>
            </a:r>
            <a:endParaRPr lang="en-US" altLang="zh-CN" sz="2400" dirty="0" smtClean="0"/>
          </a:p>
          <a:p>
            <a:pPr lvl="1"/>
            <a:r>
              <a:rPr lang="zh-CN" altLang="en-US" sz="2400" dirty="0" smtClean="0">
                <a:solidFill>
                  <a:schemeClr val="tx1"/>
                </a:solidFill>
              </a:rPr>
              <a:t>请选择</a:t>
            </a:r>
          </a:p>
          <a:p>
            <a:pPr lvl="1"/>
            <a:r>
              <a:rPr lang="en-US" altLang="zh-CN" sz="2400" dirty="0" smtClean="0">
                <a:solidFill>
                  <a:schemeClr val="tx1"/>
                </a:solidFill>
              </a:rPr>
              <a:t>1: </a:t>
            </a:r>
            <a:r>
              <a:rPr lang="zh-CN" altLang="en-US" sz="2400" dirty="0" smtClean="0">
                <a:solidFill>
                  <a:schemeClr val="tx1"/>
                </a:solidFill>
              </a:rPr>
              <a:t>选择合成类</a:t>
            </a:r>
            <a:r>
              <a:rPr lang="en-US" altLang="zh-CN" sz="2400" dirty="0" smtClean="0">
                <a:solidFill>
                  <a:schemeClr val="tx1"/>
                </a:solidFill>
              </a:rPr>
              <a:t>Composite1</a:t>
            </a:r>
          </a:p>
          <a:p>
            <a:pPr lvl="1"/>
            <a:r>
              <a:rPr lang="en-US" altLang="zh-CN" sz="2400" dirty="0" smtClean="0">
                <a:solidFill>
                  <a:schemeClr val="tx1"/>
                </a:solidFill>
              </a:rPr>
              <a:t>2: </a:t>
            </a:r>
            <a:r>
              <a:rPr lang="zh-CN" altLang="en-US" sz="2400" dirty="0" smtClean="0">
                <a:solidFill>
                  <a:schemeClr val="tx1"/>
                </a:solidFill>
              </a:rPr>
              <a:t>选择合成类</a:t>
            </a:r>
            <a:r>
              <a:rPr lang="en-US" altLang="zh-CN" sz="2400" dirty="0" smtClean="0">
                <a:solidFill>
                  <a:schemeClr val="tx1"/>
                </a:solidFill>
              </a:rPr>
              <a:t>Composite2</a:t>
            </a:r>
          </a:p>
          <a:p>
            <a:pPr lvl="1"/>
            <a:r>
              <a:rPr lang="en-US" altLang="zh-CN" sz="2400" dirty="0" smtClean="0">
                <a:solidFill>
                  <a:schemeClr val="tx1"/>
                </a:solidFill>
              </a:rPr>
              <a:t>3: </a:t>
            </a:r>
            <a:r>
              <a:rPr lang="zh-CN" altLang="en-US" sz="2400" dirty="0" smtClean="0">
                <a:solidFill>
                  <a:schemeClr val="tx1"/>
                </a:solidFill>
              </a:rPr>
              <a:t>退出</a:t>
            </a:r>
          </a:p>
          <a:p>
            <a:pPr lvl="1"/>
            <a:r>
              <a:rPr lang="zh-CN" altLang="en-US" sz="2400" dirty="0" smtClean="0">
                <a:solidFill>
                  <a:schemeClr val="tx1"/>
                </a:solidFill>
              </a:rPr>
              <a:t>请输入你的选择</a:t>
            </a:r>
            <a:r>
              <a:rPr lang="en-US" altLang="zh-CN" sz="2400" dirty="0" smtClean="0">
                <a:solidFill>
                  <a:schemeClr val="tx1"/>
                </a:solidFill>
              </a:rPr>
              <a:t>(1--3):1</a:t>
            </a:r>
          </a:p>
          <a:p>
            <a:pPr lvl="1"/>
            <a:r>
              <a:rPr lang="zh-CN" altLang="en-US" sz="2400" dirty="0" smtClean="0">
                <a:solidFill>
                  <a:schemeClr val="tx1"/>
                </a:solidFill>
              </a:rPr>
              <a:t>合成类</a:t>
            </a:r>
            <a:r>
              <a:rPr lang="en-US" altLang="zh-CN" sz="2400" dirty="0" smtClean="0">
                <a:solidFill>
                  <a:schemeClr val="tx1"/>
                </a:solidFill>
              </a:rPr>
              <a:t>Composite1</a:t>
            </a:r>
            <a:r>
              <a:rPr lang="zh-CN" altLang="en-US" sz="2400" dirty="0" smtClean="0">
                <a:solidFill>
                  <a:schemeClr val="tx1"/>
                </a:solidFill>
              </a:rPr>
              <a:t>在工作</a:t>
            </a:r>
            <a:r>
              <a:rPr lang="en-US" altLang="zh-CN" sz="2400" dirty="0" smtClean="0">
                <a:solidFill>
                  <a:schemeClr val="tx1"/>
                </a:solidFill>
              </a:rPr>
              <a:t>!</a:t>
            </a:r>
          </a:p>
          <a:p>
            <a:pPr lvl="1"/>
            <a:r>
              <a:rPr lang="en-US" altLang="zh-CN" sz="2400" dirty="0" smtClean="0">
                <a:solidFill>
                  <a:schemeClr val="tx1"/>
                </a:solidFill>
              </a:rPr>
              <a:t>Dat1::</a:t>
            </a:r>
            <a:r>
              <a:rPr lang="en-US" altLang="zh-CN" sz="2400" dirty="0" err="1" smtClean="0">
                <a:solidFill>
                  <a:schemeClr val="tx1"/>
                </a:solidFill>
              </a:rPr>
              <a:t>DataVisited</a:t>
            </a:r>
            <a:r>
              <a:rPr lang="en-US" altLang="zh-CN" sz="2400" dirty="0" smtClean="0">
                <a:solidFill>
                  <a:schemeClr val="tx1"/>
                </a:solidFill>
              </a:rPr>
              <a:t>()</a:t>
            </a:r>
          </a:p>
          <a:p>
            <a:pPr lvl="1"/>
            <a:r>
              <a:rPr lang="en-US" altLang="zh-CN" sz="2400" dirty="0" smtClean="0">
                <a:solidFill>
                  <a:schemeClr val="tx1"/>
                </a:solidFill>
              </a:rPr>
              <a:t>Dat2::</a:t>
            </a:r>
            <a:r>
              <a:rPr lang="en-US" altLang="zh-CN" sz="2400" dirty="0" err="1" smtClean="0">
                <a:solidFill>
                  <a:schemeClr val="tx1"/>
                </a:solidFill>
              </a:rPr>
              <a:t>DataVisited</a:t>
            </a:r>
            <a:r>
              <a:rPr lang="en-US" altLang="zh-CN" sz="2400" dirty="0" smtClean="0">
                <a:solidFill>
                  <a:schemeClr val="tx1"/>
                </a:solidFill>
              </a:rPr>
              <a:t>()</a:t>
            </a:r>
          </a:p>
          <a:p>
            <a:pPr lvl="1"/>
            <a:endParaRPr lang="en-US" altLang="zh-CN" sz="2400" dirty="0" smtClean="0">
              <a:solidFill>
                <a:schemeClr val="tx1"/>
              </a:solidFill>
            </a:endParaRPr>
          </a:p>
          <a:p>
            <a:pPr lvl="1"/>
            <a:r>
              <a:rPr lang="zh-CN" altLang="en-US" sz="2400" dirty="0" smtClean="0">
                <a:solidFill>
                  <a:schemeClr val="tx1"/>
                </a:solidFill>
              </a:rPr>
              <a:t>请选择</a:t>
            </a:r>
          </a:p>
          <a:p>
            <a:pPr lvl="1"/>
            <a:r>
              <a:rPr lang="en-US" altLang="zh-CN" sz="2400" dirty="0" smtClean="0">
                <a:solidFill>
                  <a:schemeClr val="tx1"/>
                </a:solidFill>
              </a:rPr>
              <a:t>1: </a:t>
            </a:r>
            <a:r>
              <a:rPr lang="zh-CN" altLang="en-US" sz="2400" dirty="0" smtClean="0">
                <a:solidFill>
                  <a:schemeClr val="tx1"/>
                </a:solidFill>
              </a:rPr>
              <a:t>选择合成类</a:t>
            </a:r>
            <a:r>
              <a:rPr lang="en-US" altLang="zh-CN" sz="2400" dirty="0" smtClean="0">
                <a:solidFill>
                  <a:schemeClr val="tx1"/>
                </a:solidFill>
              </a:rPr>
              <a:t>Composite1</a:t>
            </a:r>
          </a:p>
          <a:p>
            <a:pPr lvl="1"/>
            <a:r>
              <a:rPr lang="en-US" altLang="zh-CN" sz="2400" dirty="0" smtClean="0">
                <a:solidFill>
                  <a:schemeClr val="tx1"/>
                </a:solidFill>
              </a:rPr>
              <a:t>2: </a:t>
            </a:r>
            <a:r>
              <a:rPr lang="zh-CN" altLang="en-US" sz="2400" dirty="0" smtClean="0">
                <a:solidFill>
                  <a:schemeClr val="tx1"/>
                </a:solidFill>
              </a:rPr>
              <a:t>选择合成类</a:t>
            </a:r>
            <a:r>
              <a:rPr lang="en-US" altLang="zh-CN" sz="2400" dirty="0" smtClean="0">
                <a:solidFill>
                  <a:schemeClr val="tx1"/>
                </a:solidFill>
              </a:rPr>
              <a:t>Composite2</a:t>
            </a:r>
          </a:p>
          <a:p>
            <a:pPr lvl="1"/>
            <a:r>
              <a:rPr lang="en-US" altLang="zh-CN" sz="2400" dirty="0" smtClean="0">
                <a:solidFill>
                  <a:schemeClr val="tx1"/>
                </a:solidFill>
              </a:rPr>
              <a:t>3: </a:t>
            </a:r>
            <a:r>
              <a:rPr lang="zh-CN" altLang="en-US" sz="2400" dirty="0" smtClean="0">
                <a:solidFill>
                  <a:schemeClr val="tx1"/>
                </a:solidFill>
              </a:rPr>
              <a:t>退出</a:t>
            </a:r>
          </a:p>
          <a:p>
            <a:pPr lvl="1"/>
            <a:r>
              <a:rPr lang="zh-CN" altLang="en-US" sz="2400" dirty="0" smtClean="0">
                <a:solidFill>
                  <a:schemeClr val="tx1"/>
                </a:solidFill>
              </a:rPr>
              <a:t>请输入你的选择</a:t>
            </a:r>
            <a:r>
              <a:rPr lang="en-US" altLang="zh-CN" sz="2400" dirty="0" smtClean="0">
                <a:solidFill>
                  <a:schemeClr val="tx1"/>
                </a:solidFill>
              </a:rPr>
              <a:t>(1--3):3</a:t>
            </a:r>
          </a:p>
          <a:p>
            <a:pPr lvl="1"/>
            <a:r>
              <a:rPr lang="zh-CN" altLang="en-US" sz="2400" dirty="0" smtClean="0">
                <a:solidFill>
                  <a:schemeClr val="tx1"/>
                </a:solidFill>
              </a:rPr>
              <a:t>退出</a:t>
            </a:r>
            <a:r>
              <a:rPr lang="en-US" altLang="zh-CN" sz="2400" dirty="0" smtClean="0">
                <a:solidFill>
                  <a:schemeClr val="tx1"/>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广义迪米特法则</a:t>
            </a:r>
            <a:endParaRPr lang="zh-CN" altLang="en-US" dirty="0"/>
          </a:p>
        </p:txBody>
      </p:sp>
      <p:sp>
        <p:nvSpPr>
          <p:cNvPr id="3" name="内容占位符 2"/>
          <p:cNvSpPr>
            <a:spLocks noGrp="1"/>
          </p:cNvSpPr>
          <p:nvPr>
            <p:ph idx="1"/>
          </p:nvPr>
        </p:nvSpPr>
        <p:spPr>
          <a:xfrm>
            <a:off x="457200" y="1423317"/>
            <a:ext cx="8229600" cy="4525963"/>
          </a:xfrm>
        </p:spPr>
        <p:txBody>
          <a:bodyPr/>
          <a:lstStyle/>
          <a:p>
            <a:r>
              <a:rPr lang="zh-CN" altLang="en-US" dirty="0" smtClean="0"/>
              <a:t>广义迪米特法则也称为宏观迪米特法则，主要用于控制</a:t>
            </a:r>
            <a:r>
              <a:rPr lang="zh-CN" altLang="en-US" dirty="0" smtClean="0">
                <a:solidFill>
                  <a:srgbClr val="FF0000"/>
                </a:solidFill>
              </a:rPr>
              <a:t>对象</a:t>
            </a:r>
            <a:r>
              <a:rPr lang="zh-CN" altLang="en-US" dirty="0" smtClean="0"/>
              <a:t>之间的信息流量、流向以及影响，使各子系统之间脱耦。</a:t>
            </a:r>
          </a:p>
        </p:txBody>
      </p:sp>
      <p:grpSp>
        <p:nvGrpSpPr>
          <p:cNvPr id="67" name="组合 66"/>
          <p:cNvGrpSpPr/>
          <p:nvPr/>
        </p:nvGrpSpPr>
        <p:grpSpPr>
          <a:xfrm>
            <a:off x="971600" y="2996952"/>
            <a:ext cx="6912768" cy="3456384"/>
            <a:chOff x="899592" y="2996952"/>
            <a:chExt cx="6912768" cy="3456384"/>
          </a:xfrm>
        </p:grpSpPr>
        <p:sp>
          <p:nvSpPr>
            <p:cNvPr id="66" name="矩形 65"/>
            <p:cNvSpPr/>
            <p:nvPr/>
          </p:nvSpPr>
          <p:spPr bwMode="auto">
            <a:xfrm>
              <a:off x="899592" y="2996952"/>
              <a:ext cx="6912768" cy="345638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4800" b="1" i="0" u="none" strike="noStrike" cap="none" normalizeH="0" baseline="0" smtClean="0">
                <a:ln>
                  <a:noFill/>
                </a:ln>
                <a:solidFill>
                  <a:schemeClr val="accent2"/>
                </a:solidFill>
                <a:effectLst/>
                <a:latin typeface="Arial" charset="0"/>
                <a:ea typeface="楷体_GB2312" pitchFamily="49" charset="-122"/>
              </a:endParaRPr>
            </a:p>
          </p:txBody>
        </p:sp>
        <p:grpSp>
          <p:nvGrpSpPr>
            <p:cNvPr id="4" name="Group 2"/>
            <p:cNvGrpSpPr>
              <a:grpSpLocks/>
            </p:cNvGrpSpPr>
            <p:nvPr/>
          </p:nvGrpSpPr>
          <p:grpSpPr bwMode="auto">
            <a:xfrm>
              <a:off x="1451570" y="3140968"/>
              <a:ext cx="6000750" cy="2500313"/>
              <a:chOff x="3240" y="13652"/>
              <a:chExt cx="5666" cy="1872"/>
            </a:xfrm>
          </p:grpSpPr>
          <p:grpSp>
            <p:nvGrpSpPr>
              <p:cNvPr id="5" name="Group 3"/>
              <p:cNvGrpSpPr>
                <a:grpSpLocks/>
              </p:cNvGrpSpPr>
              <p:nvPr/>
            </p:nvGrpSpPr>
            <p:grpSpPr bwMode="auto">
              <a:xfrm>
                <a:off x="3240" y="13652"/>
                <a:ext cx="2160" cy="1872"/>
                <a:chOff x="2880" y="11268"/>
                <a:chExt cx="2160" cy="1872"/>
              </a:xfrm>
            </p:grpSpPr>
            <p:grpSp>
              <p:nvGrpSpPr>
                <p:cNvPr id="34" name="Group 4"/>
                <p:cNvGrpSpPr>
                  <a:grpSpLocks/>
                </p:cNvGrpSpPr>
                <p:nvPr/>
              </p:nvGrpSpPr>
              <p:grpSpPr bwMode="auto">
                <a:xfrm>
                  <a:off x="2880" y="11270"/>
                  <a:ext cx="1980" cy="1870"/>
                  <a:chOff x="2880" y="11270"/>
                  <a:chExt cx="1980" cy="1870"/>
                </a:xfrm>
              </p:grpSpPr>
              <p:grpSp>
                <p:nvGrpSpPr>
                  <p:cNvPr id="36" name="Group 5"/>
                  <p:cNvGrpSpPr>
                    <a:grpSpLocks/>
                  </p:cNvGrpSpPr>
                  <p:nvPr/>
                </p:nvGrpSpPr>
                <p:grpSpPr bwMode="auto">
                  <a:xfrm>
                    <a:off x="3240" y="11270"/>
                    <a:ext cx="1440" cy="468"/>
                    <a:chOff x="2520" y="11424"/>
                    <a:chExt cx="1440" cy="468"/>
                  </a:xfrm>
                </p:grpSpPr>
                <p:sp>
                  <p:nvSpPr>
                    <p:cNvPr id="58" name="Rectangle 6"/>
                    <p:cNvSpPr>
                      <a:spLocks noChangeArrowheads="1"/>
                    </p:cNvSpPr>
                    <p:nvPr/>
                  </p:nvSpPr>
                  <p:spPr bwMode="auto">
                    <a:xfrm>
                      <a:off x="2520" y="11580"/>
                      <a:ext cx="360" cy="156"/>
                    </a:xfrm>
                    <a:prstGeom prst="rect">
                      <a:avLst/>
                    </a:prstGeom>
                    <a:solidFill>
                      <a:srgbClr val="FFFFFF"/>
                    </a:solidFill>
                    <a:ln w="9525">
                      <a:solidFill>
                        <a:srgbClr val="000000"/>
                      </a:solidFill>
                      <a:miter lim="800000"/>
                      <a:headEnd/>
                      <a:tailEnd/>
                    </a:ln>
                  </p:spPr>
                  <p:txBody>
                    <a:bodyPr/>
                    <a:lstStyle/>
                    <a:p>
                      <a:endParaRPr lang="zh-CN" altLang="en-US" sz="1400" b="0">
                        <a:solidFill>
                          <a:schemeClr val="bg2"/>
                        </a:solidFill>
                      </a:endParaRPr>
                    </a:p>
                  </p:txBody>
                </p:sp>
                <p:sp>
                  <p:nvSpPr>
                    <p:cNvPr id="59" name="Rectangle 7"/>
                    <p:cNvSpPr>
                      <a:spLocks noChangeArrowheads="1"/>
                    </p:cNvSpPr>
                    <p:nvPr/>
                  </p:nvSpPr>
                  <p:spPr bwMode="auto">
                    <a:xfrm>
                      <a:off x="3060" y="11424"/>
                      <a:ext cx="360" cy="156"/>
                    </a:xfrm>
                    <a:prstGeom prst="rect">
                      <a:avLst/>
                    </a:prstGeom>
                    <a:solidFill>
                      <a:srgbClr val="FFFFFF"/>
                    </a:solidFill>
                    <a:ln w="9525">
                      <a:solidFill>
                        <a:srgbClr val="000000"/>
                      </a:solidFill>
                      <a:miter lim="800000"/>
                      <a:headEnd/>
                      <a:tailEnd/>
                    </a:ln>
                  </p:spPr>
                  <p:txBody>
                    <a:bodyPr/>
                    <a:lstStyle/>
                    <a:p>
                      <a:endParaRPr lang="zh-CN" altLang="en-US" sz="1400" b="0">
                        <a:solidFill>
                          <a:schemeClr val="bg2"/>
                        </a:solidFill>
                      </a:endParaRPr>
                    </a:p>
                  </p:txBody>
                </p:sp>
                <p:sp>
                  <p:nvSpPr>
                    <p:cNvPr id="60" name="Rectangle 8"/>
                    <p:cNvSpPr>
                      <a:spLocks noChangeArrowheads="1"/>
                    </p:cNvSpPr>
                    <p:nvPr/>
                  </p:nvSpPr>
                  <p:spPr bwMode="auto">
                    <a:xfrm>
                      <a:off x="3600" y="11736"/>
                      <a:ext cx="360" cy="156"/>
                    </a:xfrm>
                    <a:prstGeom prst="rect">
                      <a:avLst/>
                    </a:prstGeom>
                    <a:solidFill>
                      <a:srgbClr val="FFFFFF"/>
                    </a:solidFill>
                    <a:ln w="9525">
                      <a:solidFill>
                        <a:srgbClr val="000000"/>
                      </a:solidFill>
                      <a:miter lim="800000"/>
                      <a:headEnd/>
                      <a:tailEnd/>
                    </a:ln>
                  </p:spPr>
                  <p:txBody>
                    <a:bodyPr/>
                    <a:lstStyle/>
                    <a:p>
                      <a:endParaRPr lang="zh-CN" altLang="en-US" sz="1400" b="0">
                        <a:solidFill>
                          <a:schemeClr val="bg2"/>
                        </a:solidFill>
                      </a:endParaRPr>
                    </a:p>
                  </p:txBody>
                </p:sp>
              </p:grpSp>
              <p:sp>
                <p:nvSpPr>
                  <p:cNvPr id="37" name="Line 9"/>
                  <p:cNvSpPr>
                    <a:spLocks noChangeShapeType="1"/>
                  </p:cNvSpPr>
                  <p:nvPr/>
                </p:nvSpPr>
                <p:spPr bwMode="auto">
                  <a:xfrm>
                    <a:off x="3420" y="11591"/>
                    <a:ext cx="0" cy="613"/>
                  </a:xfrm>
                  <a:prstGeom prst="line">
                    <a:avLst/>
                  </a:prstGeom>
                  <a:noFill/>
                  <a:ln w="9525">
                    <a:solidFill>
                      <a:srgbClr val="000000"/>
                    </a:solidFill>
                    <a:round/>
                    <a:headEnd/>
                    <a:tailEnd/>
                  </a:ln>
                </p:spPr>
                <p:txBody>
                  <a:bodyPr/>
                  <a:lstStyle/>
                  <a:p>
                    <a:endParaRPr lang="zh-CN" altLang="en-US"/>
                  </a:p>
                </p:txBody>
              </p:sp>
              <p:sp>
                <p:nvSpPr>
                  <p:cNvPr id="38" name="Line 10"/>
                  <p:cNvSpPr>
                    <a:spLocks noChangeShapeType="1"/>
                  </p:cNvSpPr>
                  <p:nvPr/>
                </p:nvSpPr>
                <p:spPr bwMode="auto">
                  <a:xfrm>
                    <a:off x="3960" y="11424"/>
                    <a:ext cx="720" cy="936"/>
                  </a:xfrm>
                  <a:prstGeom prst="line">
                    <a:avLst/>
                  </a:prstGeom>
                  <a:noFill/>
                  <a:ln w="9525">
                    <a:solidFill>
                      <a:srgbClr val="000000"/>
                    </a:solidFill>
                    <a:round/>
                    <a:headEnd/>
                    <a:tailEnd/>
                  </a:ln>
                </p:spPr>
                <p:txBody>
                  <a:bodyPr/>
                  <a:lstStyle/>
                  <a:p>
                    <a:endParaRPr lang="zh-CN" altLang="en-US"/>
                  </a:p>
                </p:txBody>
              </p:sp>
              <p:sp>
                <p:nvSpPr>
                  <p:cNvPr id="39" name="Line 11"/>
                  <p:cNvSpPr>
                    <a:spLocks noChangeShapeType="1"/>
                  </p:cNvSpPr>
                  <p:nvPr/>
                </p:nvSpPr>
                <p:spPr bwMode="auto">
                  <a:xfrm>
                    <a:off x="3420" y="11591"/>
                    <a:ext cx="360" cy="1170"/>
                  </a:xfrm>
                  <a:prstGeom prst="line">
                    <a:avLst/>
                  </a:prstGeom>
                  <a:noFill/>
                  <a:ln w="9525">
                    <a:solidFill>
                      <a:srgbClr val="000000"/>
                    </a:solidFill>
                    <a:round/>
                    <a:headEnd/>
                    <a:tailEnd/>
                  </a:ln>
                </p:spPr>
                <p:txBody>
                  <a:bodyPr/>
                  <a:lstStyle/>
                  <a:p>
                    <a:endParaRPr lang="zh-CN" altLang="en-US"/>
                  </a:p>
                </p:txBody>
              </p:sp>
              <p:sp>
                <p:nvSpPr>
                  <p:cNvPr id="40" name="Line 12"/>
                  <p:cNvSpPr>
                    <a:spLocks noChangeShapeType="1"/>
                  </p:cNvSpPr>
                  <p:nvPr/>
                </p:nvSpPr>
                <p:spPr bwMode="auto">
                  <a:xfrm>
                    <a:off x="3420" y="11591"/>
                    <a:ext cx="540" cy="1337"/>
                  </a:xfrm>
                  <a:prstGeom prst="line">
                    <a:avLst/>
                  </a:prstGeom>
                  <a:noFill/>
                  <a:ln w="9525">
                    <a:solidFill>
                      <a:srgbClr val="000000"/>
                    </a:solidFill>
                    <a:round/>
                    <a:headEnd/>
                    <a:tailEnd/>
                  </a:ln>
                </p:spPr>
                <p:txBody>
                  <a:bodyPr/>
                  <a:lstStyle/>
                  <a:p>
                    <a:endParaRPr lang="zh-CN" altLang="en-US"/>
                  </a:p>
                </p:txBody>
              </p:sp>
              <p:sp>
                <p:nvSpPr>
                  <p:cNvPr id="41" name="Line 13"/>
                  <p:cNvSpPr>
                    <a:spLocks noChangeShapeType="1"/>
                  </p:cNvSpPr>
                  <p:nvPr/>
                </p:nvSpPr>
                <p:spPr bwMode="auto">
                  <a:xfrm flipH="1">
                    <a:off x="3780" y="11424"/>
                    <a:ext cx="180" cy="1337"/>
                  </a:xfrm>
                  <a:prstGeom prst="line">
                    <a:avLst/>
                  </a:prstGeom>
                  <a:noFill/>
                  <a:ln w="9525">
                    <a:solidFill>
                      <a:srgbClr val="000000"/>
                    </a:solidFill>
                    <a:round/>
                    <a:headEnd/>
                    <a:tailEnd/>
                  </a:ln>
                </p:spPr>
                <p:txBody>
                  <a:bodyPr/>
                  <a:lstStyle/>
                  <a:p>
                    <a:endParaRPr lang="zh-CN" altLang="en-US"/>
                  </a:p>
                </p:txBody>
              </p:sp>
              <p:sp>
                <p:nvSpPr>
                  <p:cNvPr id="42" name="Line 14"/>
                  <p:cNvSpPr>
                    <a:spLocks noChangeShapeType="1"/>
                  </p:cNvSpPr>
                  <p:nvPr/>
                </p:nvSpPr>
                <p:spPr bwMode="auto">
                  <a:xfrm>
                    <a:off x="3960" y="11424"/>
                    <a:ext cx="540" cy="1170"/>
                  </a:xfrm>
                  <a:prstGeom prst="line">
                    <a:avLst/>
                  </a:prstGeom>
                  <a:noFill/>
                  <a:ln w="9525">
                    <a:solidFill>
                      <a:srgbClr val="000000"/>
                    </a:solidFill>
                    <a:round/>
                    <a:headEnd/>
                    <a:tailEnd/>
                  </a:ln>
                </p:spPr>
                <p:txBody>
                  <a:bodyPr/>
                  <a:lstStyle/>
                  <a:p>
                    <a:endParaRPr lang="zh-CN" altLang="en-US"/>
                  </a:p>
                </p:txBody>
              </p:sp>
              <p:sp>
                <p:nvSpPr>
                  <p:cNvPr id="43" name="Line 15"/>
                  <p:cNvSpPr>
                    <a:spLocks noChangeShapeType="1"/>
                  </p:cNvSpPr>
                  <p:nvPr/>
                </p:nvSpPr>
                <p:spPr bwMode="auto">
                  <a:xfrm>
                    <a:off x="4500" y="11758"/>
                    <a:ext cx="180" cy="602"/>
                  </a:xfrm>
                  <a:prstGeom prst="line">
                    <a:avLst/>
                  </a:prstGeom>
                  <a:noFill/>
                  <a:ln w="9525">
                    <a:solidFill>
                      <a:srgbClr val="000000"/>
                    </a:solidFill>
                    <a:round/>
                    <a:headEnd/>
                    <a:tailEnd/>
                  </a:ln>
                </p:spPr>
                <p:txBody>
                  <a:bodyPr/>
                  <a:lstStyle/>
                  <a:p>
                    <a:endParaRPr lang="zh-CN" altLang="en-US"/>
                  </a:p>
                </p:txBody>
              </p:sp>
              <p:sp>
                <p:nvSpPr>
                  <p:cNvPr id="44" name="Line 16"/>
                  <p:cNvSpPr>
                    <a:spLocks noChangeShapeType="1"/>
                  </p:cNvSpPr>
                  <p:nvPr/>
                </p:nvSpPr>
                <p:spPr bwMode="auto">
                  <a:xfrm flipH="1">
                    <a:off x="4140" y="11758"/>
                    <a:ext cx="360" cy="669"/>
                  </a:xfrm>
                  <a:prstGeom prst="line">
                    <a:avLst/>
                  </a:prstGeom>
                  <a:noFill/>
                  <a:ln w="9525">
                    <a:solidFill>
                      <a:srgbClr val="000000"/>
                    </a:solidFill>
                    <a:round/>
                    <a:headEnd/>
                    <a:tailEnd/>
                  </a:ln>
                </p:spPr>
                <p:txBody>
                  <a:bodyPr/>
                  <a:lstStyle/>
                  <a:p>
                    <a:endParaRPr lang="zh-CN" altLang="en-US"/>
                  </a:p>
                </p:txBody>
              </p:sp>
              <p:sp>
                <p:nvSpPr>
                  <p:cNvPr id="45" name="Line 17"/>
                  <p:cNvSpPr>
                    <a:spLocks noChangeShapeType="1"/>
                  </p:cNvSpPr>
                  <p:nvPr/>
                </p:nvSpPr>
                <p:spPr bwMode="auto">
                  <a:xfrm flipH="1">
                    <a:off x="3060" y="11591"/>
                    <a:ext cx="360" cy="1003"/>
                  </a:xfrm>
                  <a:prstGeom prst="line">
                    <a:avLst/>
                  </a:prstGeom>
                  <a:noFill/>
                  <a:ln w="9525">
                    <a:solidFill>
                      <a:srgbClr val="000000"/>
                    </a:solidFill>
                    <a:round/>
                    <a:headEnd/>
                    <a:tailEnd/>
                  </a:ln>
                </p:spPr>
                <p:txBody>
                  <a:bodyPr/>
                  <a:lstStyle/>
                  <a:p>
                    <a:endParaRPr lang="zh-CN" altLang="en-US"/>
                  </a:p>
                </p:txBody>
              </p:sp>
              <p:sp>
                <p:nvSpPr>
                  <p:cNvPr id="46" name="Line 18"/>
                  <p:cNvSpPr>
                    <a:spLocks noChangeShapeType="1"/>
                  </p:cNvSpPr>
                  <p:nvPr/>
                </p:nvSpPr>
                <p:spPr bwMode="auto">
                  <a:xfrm>
                    <a:off x="3420" y="11591"/>
                    <a:ext cx="720" cy="836"/>
                  </a:xfrm>
                  <a:prstGeom prst="line">
                    <a:avLst/>
                  </a:prstGeom>
                  <a:noFill/>
                  <a:ln w="9525">
                    <a:solidFill>
                      <a:srgbClr val="000000"/>
                    </a:solidFill>
                    <a:round/>
                    <a:headEnd/>
                    <a:tailEnd/>
                  </a:ln>
                </p:spPr>
                <p:txBody>
                  <a:bodyPr/>
                  <a:lstStyle/>
                  <a:p>
                    <a:endParaRPr lang="zh-CN" altLang="en-US"/>
                  </a:p>
                </p:txBody>
              </p:sp>
              <p:sp>
                <p:nvSpPr>
                  <p:cNvPr id="47" name="Line 19"/>
                  <p:cNvSpPr>
                    <a:spLocks noChangeShapeType="1"/>
                  </p:cNvSpPr>
                  <p:nvPr/>
                </p:nvSpPr>
                <p:spPr bwMode="auto">
                  <a:xfrm>
                    <a:off x="4500" y="11758"/>
                    <a:ext cx="0" cy="836"/>
                  </a:xfrm>
                  <a:prstGeom prst="line">
                    <a:avLst/>
                  </a:prstGeom>
                  <a:noFill/>
                  <a:ln w="9525">
                    <a:solidFill>
                      <a:srgbClr val="000000"/>
                    </a:solidFill>
                    <a:round/>
                    <a:headEnd/>
                    <a:tailEnd/>
                  </a:ln>
                </p:spPr>
                <p:txBody>
                  <a:bodyPr/>
                  <a:lstStyle/>
                  <a:p>
                    <a:endParaRPr lang="zh-CN" altLang="en-US"/>
                  </a:p>
                </p:txBody>
              </p:sp>
              <p:sp>
                <p:nvSpPr>
                  <p:cNvPr id="48" name="Line 20"/>
                  <p:cNvSpPr>
                    <a:spLocks noChangeShapeType="1"/>
                  </p:cNvSpPr>
                  <p:nvPr/>
                </p:nvSpPr>
                <p:spPr bwMode="auto">
                  <a:xfrm>
                    <a:off x="3960" y="11424"/>
                    <a:ext cx="0" cy="1504"/>
                  </a:xfrm>
                  <a:prstGeom prst="line">
                    <a:avLst/>
                  </a:prstGeom>
                  <a:noFill/>
                  <a:ln w="9525">
                    <a:solidFill>
                      <a:srgbClr val="000000"/>
                    </a:solidFill>
                    <a:round/>
                    <a:headEnd/>
                    <a:tailEnd/>
                  </a:ln>
                </p:spPr>
                <p:txBody>
                  <a:bodyPr/>
                  <a:lstStyle/>
                  <a:p>
                    <a:endParaRPr lang="zh-CN" altLang="en-US"/>
                  </a:p>
                </p:txBody>
              </p:sp>
              <p:grpSp>
                <p:nvGrpSpPr>
                  <p:cNvPr id="49" name="Group 21"/>
                  <p:cNvGrpSpPr>
                    <a:grpSpLocks/>
                  </p:cNvGrpSpPr>
                  <p:nvPr/>
                </p:nvGrpSpPr>
                <p:grpSpPr bwMode="auto">
                  <a:xfrm>
                    <a:off x="2880" y="12048"/>
                    <a:ext cx="1980" cy="1092"/>
                    <a:chOff x="2160" y="12104"/>
                    <a:chExt cx="1980" cy="1092"/>
                  </a:xfrm>
                </p:grpSpPr>
                <p:sp>
                  <p:nvSpPr>
                    <p:cNvPr id="50" name="Rectangle 22"/>
                    <p:cNvSpPr>
                      <a:spLocks noChangeArrowheads="1"/>
                    </p:cNvSpPr>
                    <p:nvPr/>
                  </p:nvSpPr>
                  <p:spPr bwMode="auto">
                    <a:xfrm>
                      <a:off x="2608" y="12212"/>
                      <a:ext cx="180" cy="156"/>
                    </a:xfrm>
                    <a:prstGeom prst="rect">
                      <a:avLst/>
                    </a:prstGeom>
                    <a:solidFill>
                      <a:srgbClr val="FFFFFF"/>
                    </a:solidFill>
                    <a:ln w="9525">
                      <a:solidFill>
                        <a:srgbClr val="000000"/>
                      </a:solidFill>
                      <a:miter lim="800000"/>
                      <a:headEnd/>
                      <a:tailEnd/>
                    </a:ln>
                  </p:spPr>
                  <p:txBody>
                    <a:bodyPr/>
                    <a:lstStyle/>
                    <a:p>
                      <a:endParaRPr lang="zh-CN" altLang="en-US" sz="1400" b="0">
                        <a:solidFill>
                          <a:schemeClr val="bg2"/>
                        </a:solidFill>
                      </a:endParaRPr>
                    </a:p>
                  </p:txBody>
                </p:sp>
                <p:sp>
                  <p:nvSpPr>
                    <p:cNvPr id="51" name="Rectangle 23"/>
                    <p:cNvSpPr>
                      <a:spLocks noChangeArrowheads="1"/>
                    </p:cNvSpPr>
                    <p:nvPr/>
                  </p:nvSpPr>
                  <p:spPr bwMode="auto">
                    <a:xfrm>
                      <a:off x="3324" y="12516"/>
                      <a:ext cx="180" cy="156"/>
                    </a:xfrm>
                    <a:prstGeom prst="rect">
                      <a:avLst/>
                    </a:prstGeom>
                    <a:solidFill>
                      <a:srgbClr val="FFFFFF"/>
                    </a:solidFill>
                    <a:ln w="9525">
                      <a:solidFill>
                        <a:srgbClr val="000000"/>
                      </a:solidFill>
                      <a:miter lim="800000"/>
                      <a:headEnd/>
                      <a:tailEnd/>
                    </a:ln>
                  </p:spPr>
                  <p:txBody>
                    <a:bodyPr/>
                    <a:lstStyle/>
                    <a:p>
                      <a:endParaRPr lang="zh-CN" altLang="en-US" sz="1400" b="0">
                        <a:solidFill>
                          <a:schemeClr val="bg2"/>
                        </a:solidFill>
                      </a:endParaRPr>
                    </a:p>
                  </p:txBody>
                </p:sp>
                <p:sp>
                  <p:nvSpPr>
                    <p:cNvPr id="52" name="Rectangle 24"/>
                    <p:cNvSpPr>
                      <a:spLocks noChangeArrowheads="1"/>
                    </p:cNvSpPr>
                    <p:nvPr/>
                  </p:nvSpPr>
                  <p:spPr bwMode="auto">
                    <a:xfrm>
                      <a:off x="3864" y="12360"/>
                      <a:ext cx="180" cy="156"/>
                    </a:xfrm>
                    <a:prstGeom prst="rect">
                      <a:avLst/>
                    </a:prstGeom>
                    <a:solidFill>
                      <a:srgbClr val="FFFFFF"/>
                    </a:solidFill>
                    <a:ln w="9525">
                      <a:solidFill>
                        <a:srgbClr val="000000"/>
                      </a:solidFill>
                      <a:miter lim="800000"/>
                      <a:headEnd/>
                      <a:tailEnd/>
                    </a:ln>
                  </p:spPr>
                  <p:txBody>
                    <a:bodyPr/>
                    <a:lstStyle/>
                    <a:p>
                      <a:endParaRPr lang="zh-CN" altLang="en-US" sz="1400" b="0">
                        <a:solidFill>
                          <a:schemeClr val="bg2"/>
                        </a:solidFill>
                      </a:endParaRPr>
                    </a:p>
                  </p:txBody>
                </p:sp>
                <p:sp>
                  <p:nvSpPr>
                    <p:cNvPr id="53" name="Rectangle 25"/>
                    <p:cNvSpPr>
                      <a:spLocks noChangeArrowheads="1"/>
                    </p:cNvSpPr>
                    <p:nvPr/>
                  </p:nvSpPr>
                  <p:spPr bwMode="auto">
                    <a:xfrm>
                      <a:off x="2950" y="12828"/>
                      <a:ext cx="180" cy="156"/>
                    </a:xfrm>
                    <a:prstGeom prst="rect">
                      <a:avLst/>
                    </a:prstGeom>
                    <a:solidFill>
                      <a:srgbClr val="FFFFFF"/>
                    </a:solidFill>
                    <a:ln w="9525">
                      <a:solidFill>
                        <a:srgbClr val="000000"/>
                      </a:solidFill>
                      <a:miter lim="800000"/>
                      <a:headEnd/>
                      <a:tailEnd/>
                    </a:ln>
                  </p:spPr>
                  <p:txBody>
                    <a:bodyPr/>
                    <a:lstStyle/>
                    <a:p>
                      <a:endParaRPr lang="zh-CN" altLang="en-US" sz="1400" b="0">
                        <a:solidFill>
                          <a:schemeClr val="bg2"/>
                        </a:solidFill>
                      </a:endParaRPr>
                    </a:p>
                  </p:txBody>
                </p:sp>
                <p:sp>
                  <p:nvSpPr>
                    <p:cNvPr id="54" name="Rectangle 26"/>
                    <p:cNvSpPr>
                      <a:spLocks noChangeArrowheads="1"/>
                    </p:cNvSpPr>
                    <p:nvPr/>
                  </p:nvSpPr>
                  <p:spPr bwMode="auto">
                    <a:xfrm>
                      <a:off x="3670" y="12672"/>
                      <a:ext cx="180" cy="156"/>
                    </a:xfrm>
                    <a:prstGeom prst="rect">
                      <a:avLst/>
                    </a:prstGeom>
                    <a:solidFill>
                      <a:srgbClr val="FFFFFF"/>
                    </a:solidFill>
                    <a:ln w="9525">
                      <a:solidFill>
                        <a:srgbClr val="000000"/>
                      </a:solidFill>
                      <a:miter lim="800000"/>
                      <a:headEnd/>
                      <a:tailEnd/>
                    </a:ln>
                  </p:spPr>
                  <p:txBody>
                    <a:bodyPr/>
                    <a:lstStyle/>
                    <a:p>
                      <a:endParaRPr lang="zh-CN" altLang="en-US" sz="1400" b="0">
                        <a:solidFill>
                          <a:schemeClr val="bg2"/>
                        </a:solidFill>
                      </a:endParaRPr>
                    </a:p>
                  </p:txBody>
                </p:sp>
                <p:sp>
                  <p:nvSpPr>
                    <p:cNvPr id="55" name="Rectangle 27"/>
                    <p:cNvSpPr>
                      <a:spLocks noChangeArrowheads="1"/>
                    </p:cNvSpPr>
                    <p:nvPr/>
                  </p:nvSpPr>
                  <p:spPr bwMode="auto">
                    <a:xfrm>
                      <a:off x="2242" y="12674"/>
                      <a:ext cx="180" cy="156"/>
                    </a:xfrm>
                    <a:prstGeom prst="rect">
                      <a:avLst/>
                    </a:prstGeom>
                    <a:solidFill>
                      <a:srgbClr val="FFFFFF"/>
                    </a:solidFill>
                    <a:ln w="9525">
                      <a:solidFill>
                        <a:srgbClr val="000000"/>
                      </a:solidFill>
                      <a:miter lim="800000"/>
                      <a:headEnd/>
                      <a:tailEnd/>
                    </a:ln>
                  </p:spPr>
                  <p:txBody>
                    <a:bodyPr/>
                    <a:lstStyle/>
                    <a:p>
                      <a:endParaRPr lang="zh-CN" altLang="en-US" sz="1400" b="0">
                        <a:solidFill>
                          <a:schemeClr val="bg2"/>
                        </a:solidFill>
                      </a:endParaRPr>
                    </a:p>
                  </p:txBody>
                </p:sp>
                <p:sp>
                  <p:nvSpPr>
                    <p:cNvPr id="56" name="Rectangle 28"/>
                    <p:cNvSpPr>
                      <a:spLocks noChangeArrowheads="1"/>
                    </p:cNvSpPr>
                    <p:nvPr/>
                  </p:nvSpPr>
                  <p:spPr bwMode="auto">
                    <a:xfrm>
                      <a:off x="3170" y="12984"/>
                      <a:ext cx="180" cy="156"/>
                    </a:xfrm>
                    <a:prstGeom prst="rect">
                      <a:avLst/>
                    </a:prstGeom>
                    <a:solidFill>
                      <a:srgbClr val="FFFFFF"/>
                    </a:solidFill>
                    <a:ln w="9525">
                      <a:solidFill>
                        <a:srgbClr val="000000"/>
                      </a:solidFill>
                      <a:miter lim="800000"/>
                      <a:headEnd/>
                      <a:tailEnd/>
                    </a:ln>
                  </p:spPr>
                  <p:txBody>
                    <a:bodyPr/>
                    <a:lstStyle/>
                    <a:p>
                      <a:endParaRPr lang="zh-CN" altLang="en-US" sz="1400" b="0">
                        <a:solidFill>
                          <a:schemeClr val="bg2"/>
                        </a:solidFill>
                      </a:endParaRPr>
                    </a:p>
                  </p:txBody>
                </p:sp>
                <p:sp>
                  <p:nvSpPr>
                    <p:cNvPr id="57" name="Rectangle 29"/>
                    <p:cNvSpPr>
                      <a:spLocks noChangeArrowheads="1"/>
                    </p:cNvSpPr>
                    <p:nvPr/>
                  </p:nvSpPr>
                  <p:spPr bwMode="auto">
                    <a:xfrm>
                      <a:off x="2160" y="12104"/>
                      <a:ext cx="1980" cy="1092"/>
                    </a:xfrm>
                    <a:prstGeom prst="rect">
                      <a:avLst/>
                    </a:prstGeom>
                    <a:noFill/>
                    <a:ln w="9525">
                      <a:solidFill>
                        <a:srgbClr val="000000"/>
                      </a:solidFill>
                      <a:miter lim="800000"/>
                      <a:headEnd/>
                      <a:tailEnd/>
                    </a:ln>
                  </p:spPr>
                  <p:txBody>
                    <a:bodyPr/>
                    <a:lstStyle/>
                    <a:p>
                      <a:endParaRPr lang="zh-CN" altLang="en-US" sz="1400" b="0">
                        <a:solidFill>
                          <a:schemeClr val="bg2"/>
                        </a:solidFill>
                      </a:endParaRPr>
                    </a:p>
                  </p:txBody>
                </p:sp>
              </p:grpSp>
            </p:grpSp>
            <p:sp>
              <p:nvSpPr>
                <p:cNvPr id="35" name="Text Box 30"/>
                <p:cNvSpPr txBox="1">
                  <a:spLocks noChangeArrowheads="1"/>
                </p:cNvSpPr>
                <p:nvPr/>
              </p:nvSpPr>
              <p:spPr bwMode="auto">
                <a:xfrm>
                  <a:off x="4500" y="11268"/>
                  <a:ext cx="540" cy="312"/>
                </a:xfrm>
                <a:prstGeom prst="rect">
                  <a:avLst/>
                </a:prstGeom>
                <a:noFill/>
                <a:ln w="9525">
                  <a:noFill/>
                  <a:miter lim="800000"/>
                  <a:headEnd/>
                  <a:tailEnd/>
                </a:ln>
              </p:spPr>
              <p:txBody>
                <a:bodyPr lIns="0" tIns="0" rIns="0" bIns="0"/>
                <a:lstStyle/>
                <a:p>
                  <a:pPr algn="ctr"/>
                  <a:r>
                    <a:rPr lang="zh-CN" altLang="en-US" sz="1800" dirty="0">
                      <a:solidFill>
                        <a:schemeClr val="tx1"/>
                      </a:solidFill>
                      <a:latin typeface="Calibri" pitchFamily="34" charset="0"/>
                    </a:rPr>
                    <a:t>用户</a:t>
                  </a:r>
                  <a:endParaRPr lang="zh-CN" altLang="en-US" sz="1800" dirty="0">
                    <a:solidFill>
                      <a:schemeClr val="tx1"/>
                    </a:solidFill>
                  </a:endParaRPr>
                </a:p>
              </p:txBody>
            </p:sp>
          </p:grpSp>
          <p:grpSp>
            <p:nvGrpSpPr>
              <p:cNvPr id="6" name="Group 31"/>
              <p:cNvGrpSpPr>
                <a:grpSpLocks/>
              </p:cNvGrpSpPr>
              <p:nvPr/>
            </p:nvGrpSpPr>
            <p:grpSpPr bwMode="auto">
              <a:xfrm>
                <a:off x="6746" y="13652"/>
                <a:ext cx="2160" cy="1816"/>
                <a:chOff x="6480" y="11268"/>
                <a:chExt cx="2160" cy="1900"/>
              </a:xfrm>
            </p:grpSpPr>
            <p:grpSp>
              <p:nvGrpSpPr>
                <p:cNvPr id="7" name="Group 32"/>
                <p:cNvGrpSpPr>
                  <a:grpSpLocks/>
                </p:cNvGrpSpPr>
                <p:nvPr/>
              </p:nvGrpSpPr>
              <p:grpSpPr bwMode="auto">
                <a:xfrm>
                  <a:off x="6480" y="11284"/>
                  <a:ext cx="1980" cy="1884"/>
                  <a:chOff x="6480" y="11284"/>
                  <a:chExt cx="1980" cy="1884"/>
                </a:xfrm>
              </p:grpSpPr>
              <p:grpSp>
                <p:nvGrpSpPr>
                  <p:cNvPr id="9" name="Group 33"/>
                  <p:cNvGrpSpPr>
                    <a:grpSpLocks/>
                  </p:cNvGrpSpPr>
                  <p:nvPr/>
                </p:nvGrpSpPr>
                <p:grpSpPr bwMode="auto">
                  <a:xfrm>
                    <a:off x="6480" y="12076"/>
                    <a:ext cx="1980" cy="1092"/>
                    <a:chOff x="2160" y="12104"/>
                    <a:chExt cx="1980" cy="1092"/>
                  </a:xfrm>
                </p:grpSpPr>
                <p:sp>
                  <p:nvSpPr>
                    <p:cNvPr id="26" name="Rectangle 34"/>
                    <p:cNvSpPr>
                      <a:spLocks noChangeArrowheads="1"/>
                    </p:cNvSpPr>
                    <p:nvPr/>
                  </p:nvSpPr>
                  <p:spPr bwMode="auto">
                    <a:xfrm>
                      <a:off x="2608" y="12212"/>
                      <a:ext cx="180" cy="156"/>
                    </a:xfrm>
                    <a:prstGeom prst="rect">
                      <a:avLst/>
                    </a:prstGeom>
                    <a:solidFill>
                      <a:srgbClr val="FFFFFF"/>
                    </a:solidFill>
                    <a:ln w="9525">
                      <a:solidFill>
                        <a:srgbClr val="000000"/>
                      </a:solidFill>
                      <a:miter lim="800000"/>
                      <a:headEnd/>
                      <a:tailEnd/>
                    </a:ln>
                  </p:spPr>
                  <p:txBody>
                    <a:bodyPr/>
                    <a:lstStyle/>
                    <a:p>
                      <a:endParaRPr lang="zh-CN" altLang="en-US" sz="1400" b="0">
                        <a:solidFill>
                          <a:schemeClr val="bg2"/>
                        </a:solidFill>
                      </a:endParaRPr>
                    </a:p>
                  </p:txBody>
                </p:sp>
                <p:sp>
                  <p:nvSpPr>
                    <p:cNvPr id="27" name="Rectangle 35"/>
                    <p:cNvSpPr>
                      <a:spLocks noChangeArrowheads="1"/>
                    </p:cNvSpPr>
                    <p:nvPr/>
                  </p:nvSpPr>
                  <p:spPr bwMode="auto">
                    <a:xfrm>
                      <a:off x="3324" y="12516"/>
                      <a:ext cx="180" cy="156"/>
                    </a:xfrm>
                    <a:prstGeom prst="rect">
                      <a:avLst/>
                    </a:prstGeom>
                    <a:solidFill>
                      <a:srgbClr val="FFFFFF"/>
                    </a:solidFill>
                    <a:ln w="9525">
                      <a:solidFill>
                        <a:srgbClr val="000000"/>
                      </a:solidFill>
                      <a:miter lim="800000"/>
                      <a:headEnd/>
                      <a:tailEnd/>
                    </a:ln>
                  </p:spPr>
                  <p:txBody>
                    <a:bodyPr/>
                    <a:lstStyle/>
                    <a:p>
                      <a:endParaRPr lang="zh-CN" altLang="en-US" sz="1400" b="0">
                        <a:solidFill>
                          <a:schemeClr val="bg2"/>
                        </a:solidFill>
                      </a:endParaRPr>
                    </a:p>
                  </p:txBody>
                </p:sp>
                <p:sp>
                  <p:nvSpPr>
                    <p:cNvPr id="28" name="Rectangle 36"/>
                    <p:cNvSpPr>
                      <a:spLocks noChangeArrowheads="1"/>
                    </p:cNvSpPr>
                    <p:nvPr/>
                  </p:nvSpPr>
                  <p:spPr bwMode="auto">
                    <a:xfrm>
                      <a:off x="3864" y="12360"/>
                      <a:ext cx="180" cy="156"/>
                    </a:xfrm>
                    <a:prstGeom prst="rect">
                      <a:avLst/>
                    </a:prstGeom>
                    <a:solidFill>
                      <a:srgbClr val="FFFFFF"/>
                    </a:solidFill>
                    <a:ln w="9525">
                      <a:solidFill>
                        <a:srgbClr val="000000"/>
                      </a:solidFill>
                      <a:miter lim="800000"/>
                      <a:headEnd/>
                      <a:tailEnd/>
                    </a:ln>
                  </p:spPr>
                  <p:txBody>
                    <a:bodyPr/>
                    <a:lstStyle/>
                    <a:p>
                      <a:endParaRPr lang="zh-CN" altLang="en-US" sz="1400" b="0">
                        <a:solidFill>
                          <a:schemeClr val="bg2"/>
                        </a:solidFill>
                      </a:endParaRPr>
                    </a:p>
                  </p:txBody>
                </p:sp>
                <p:sp>
                  <p:nvSpPr>
                    <p:cNvPr id="29" name="Rectangle 37"/>
                    <p:cNvSpPr>
                      <a:spLocks noChangeArrowheads="1"/>
                    </p:cNvSpPr>
                    <p:nvPr/>
                  </p:nvSpPr>
                  <p:spPr bwMode="auto">
                    <a:xfrm>
                      <a:off x="2950" y="12828"/>
                      <a:ext cx="180" cy="156"/>
                    </a:xfrm>
                    <a:prstGeom prst="rect">
                      <a:avLst/>
                    </a:prstGeom>
                    <a:solidFill>
                      <a:srgbClr val="FFFFFF"/>
                    </a:solidFill>
                    <a:ln w="9525">
                      <a:solidFill>
                        <a:srgbClr val="000000"/>
                      </a:solidFill>
                      <a:miter lim="800000"/>
                      <a:headEnd/>
                      <a:tailEnd/>
                    </a:ln>
                  </p:spPr>
                  <p:txBody>
                    <a:bodyPr/>
                    <a:lstStyle/>
                    <a:p>
                      <a:endParaRPr lang="zh-CN" altLang="en-US" sz="1400" b="0">
                        <a:solidFill>
                          <a:schemeClr val="bg2"/>
                        </a:solidFill>
                      </a:endParaRPr>
                    </a:p>
                  </p:txBody>
                </p:sp>
                <p:sp>
                  <p:nvSpPr>
                    <p:cNvPr id="30" name="Rectangle 38"/>
                    <p:cNvSpPr>
                      <a:spLocks noChangeArrowheads="1"/>
                    </p:cNvSpPr>
                    <p:nvPr/>
                  </p:nvSpPr>
                  <p:spPr bwMode="auto">
                    <a:xfrm>
                      <a:off x="3670" y="12672"/>
                      <a:ext cx="180" cy="156"/>
                    </a:xfrm>
                    <a:prstGeom prst="rect">
                      <a:avLst/>
                    </a:prstGeom>
                    <a:solidFill>
                      <a:srgbClr val="FFFFFF"/>
                    </a:solidFill>
                    <a:ln w="9525">
                      <a:solidFill>
                        <a:srgbClr val="000000"/>
                      </a:solidFill>
                      <a:miter lim="800000"/>
                      <a:headEnd/>
                      <a:tailEnd/>
                    </a:ln>
                  </p:spPr>
                  <p:txBody>
                    <a:bodyPr/>
                    <a:lstStyle/>
                    <a:p>
                      <a:endParaRPr lang="zh-CN" altLang="en-US" sz="1400" b="0">
                        <a:solidFill>
                          <a:schemeClr val="bg2"/>
                        </a:solidFill>
                      </a:endParaRPr>
                    </a:p>
                  </p:txBody>
                </p:sp>
                <p:sp>
                  <p:nvSpPr>
                    <p:cNvPr id="31" name="Rectangle 39"/>
                    <p:cNvSpPr>
                      <a:spLocks noChangeArrowheads="1"/>
                    </p:cNvSpPr>
                    <p:nvPr/>
                  </p:nvSpPr>
                  <p:spPr bwMode="auto">
                    <a:xfrm>
                      <a:off x="2242" y="12674"/>
                      <a:ext cx="180" cy="156"/>
                    </a:xfrm>
                    <a:prstGeom prst="rect">
                      <a:avLst/>
                    </a:prstGeom>
                    <a:solidFill>
                      <a:srgbClr val="FFFFFF"/>
                    </a:solidFill>
                    <a:ln w="9525">
                      <a:solidFill>
                        <a:srgbClr val="000000"/>
                      </a:solidFill>
                      <a:miter lim="800000"/>
                      <a:headEnd/>
                      <a:tailEnd/>
                    </a:ln>
                  </p:spPr>
                  <p:txBody>
                    <a:bodyPr/>
                    <a:lstStyle/>
                    <a:p>
                      <a:endParaRPr lang="zh-CN" altLang="en-US" sz="1400" b="0">
                        <a:solidFill>
                          <a:schemeClr val="bg2"/>
                        </a:solidFill>
                      </a:endParaRPr>
                    </a:p>
                  </p:txBody>
                </p:sp>
                <p:sp>
                  <p:nvSpPr>
                    <p:cNvPr id="32" name="Rectangle 40"/>
                    <p:cNvSpPr>
                      <a:spLocks noChangeArrowheads="1"/>
                    </p:cNvSpPr>
                    <p:nvPr/>
                  </p:nvSpPr>
                  <p:spPr bwMode="auto">
                    <a:xfrm>
                      <a:off x="3170" y="12984"/>
                      <a:ext cx="180" cy="156"/>
                    </a:xfrm>
                    <a:prstGeom prst="rect">
                      <a:avLst/>
                    </a:prstGeom>
                    <a:solidFill>
                      <a:srgbClr val="FFFFFF"/>
                    </a:solidFill>
                    <a:ln w="9525">
                      <a:solidFill>
                        <a:srgbClr val="000000"/>
                      </a:solidFill>
                      <a:miter lim="800000"/>
                      <a:headEnd/>
                      <a:tailEnd/>
                    </a:ln>
                  </p:spPr>
                  <p:txBody>
                    <a:bodyPr/>
                    <a:lstStyle/>
                    <a:p>
                      <a:endParaRPr lang="zh-CN" altLang="en-US" sz="1400" b="0">
                        <a:solidFill>
                          <a:schemeClr val="bg2"/>
                        </a:solidFill>
                      </a:endParaRPr>
                    </a:p>
                  </p:txBody>
                </p:sp>
                <p:sp>
                  <p:nvSpPr>
                    <p:cNvPr id="33" name="Rectangle 41"/>
                    <p:cNvSpPr>
                      <a:spLocks noChangeArrowheads="1"/>
                    </p:cNvSpPr>
                    <p:nvPr/>
                  </p:nvSpPr>
                  <p:spPr bwMode="auto">
                    <a:xfrm>
                      <a:off x="2160" y="12104"/>
                      <a:ext cx="1980" cy="1092"/>
                    </a:xfrm>
                    <a:prstGeom prst="rect">
                      <a:avLst/>
                    </a:prstGeom>
                    <a:noFill/>
                    <a:ln w="9525">
                      <a:solidFill>
                        <a:srgbClr val="000000"/>
                      </a:solidFill>
                      <a:miter lim="800000"/>
                      <a:headEnd/>
                      <a:tailEnd/>
                    </a:ln>
                  </p:spPr>
                  <p:txBody>
                    <a:bodyPr/>
                    <a:lstStyle/>
                    <a:p>
                      <a:endParaRPr lang="zh-CN" altLang="en-US" sz="1400" b="0">
                        <a:solidFill>
                          <a:schemeClr val="bg2"/>
                        </a:solidFill>
                      </a:endParaRPr>
                    </a:p>
                  </p:txBody>
                </p:sp>
              </p:grpSp>
              <p:grpSp>
                <p:nvGrpSpPr>
                  <p:cNvPr id="10" name="Group 42"/>
                  <p:cNvGrpSpPr>
                    <a:grpSpLocks/>
                  </p:cNvGrpSpPr>
                  <p:nvPr/>
                </p:nvGrpSpPr>
                <p:grpSpPr bwMode="auto">
                  <a:xfrm>
                    <a:off x="6784" y="11284"/>
                    <a:ext cx="1440" cy="468"/>
                    <a:chOff x="2520" y="11424"/>
                    <a:chExt cx="1440" cy="468"/>
                  </a:xfrm>
                </p:grpSpPr>
                <p:sp>
                  <p:nvSpPr>
                    <p:cNvPr id="23" name="Rectangle 43"/>
                    <p:cNvSpPr>
                      <a:spLocks noChangeArrowheads="1"/>
                    </p:cNvSpPr>
                    <p:nvPr/>
                  </p:nvSpPr>
                  <p:spPr bwMode="auto">
                    <a:xfrm>
                      <a:off x="2520" y="11580"/>
                      <a:ext cx="360" cy="156"/>
                    </a:xfrm>
                    <a:prstGeom prst="rect">
                      <a:avLst/>
                    </a:prstGeom>
                    <a:solidFill>
                      <a:srgbClr val="FFFFFF"/>
                    </a:solidFill>
                    <a:ln w="9525">
                      <a:solidFill>
                        <a:srgbClr val="000000"/>
                      </a:solidFill>
                      <a:miter lim="800000"/>
                      <a:headEnd/>
                      <a:tailEnd/>
                    </a:ln>
                  </p:spPr>
                  <p:txBody>
                    <a:bodyPr/>
                    <a:lstStyle/>
                    <a:p>
                      <a:endParaRPr lang="zh-CN" altLang="en-US" sz="1400" b="0">
                        <a:solidFill>
                          <a:schemeClr val="bg2"/>
                        </a:solidFill>
                      </a:endParaRPr>
                    </a:p>
                  </p:txBody>
                </p:sp>
                <p:sp>
                  <p:nvSpPr>
                    <p:cNvPr id="24" name="Rectangle 44"/>
                    <p:cNvSpPr>
                      <a:spLocks noChangeArrowheads="1"/>
                    </p:cNvSpPr>
                    <p:nvPr/>
                  </p:nvSpPr>
                  <p:spPr bwMode="auto">
                    <a:xfrm>
                      <a:off x="3060" y="11424"/>
                      <a:ext cx="360" cy="156"/>
                    </a:xfrm>
                    <a:prstGeom prst="rect">
                      <a:avLst/>
                    </a:prstGeom>
                    <a:solidFill>
                      <a:srgbClr val="FFFFFF"/>
                    </a:solidFill>
                    <a:ln w="9525">
                      <a:solidFill>
                        <a:srgbClr val="000000"/>
                      </a:solidFill>
                      <a:miter lim="800000"/>
                      <a:headEnd/>
                      <a:tailEnd/>
                    </a:ln>
                  </p:spPr>
                  <p:txBody>
                    <a:bodyPr/>
                    <a:lstStyle/>
                    <a:p>
                      <a:endParaRPr lang="zh-CN" altLang="en-US" sz="1400" b="0">
                        <a:solidFill>
                          <a:schemeClr val="bg2"/>
                        </a:solidFill>
                      </a:endParaRPr>
                    </a:p>
                  </p:txBody>
                </p:sp>
                <p:sp>
                  <p:nvSpPr>
                    <p:cNvPr id="25" name="Rectangle 45"/>
                    <p:cNvSpPr>
                      <a:spLocks noChangeArrowheads="1"/>
                    </p:cNvSpPr>
                    <p:nvPr/>
                  </p:nvSpPr>
                  <p:spPr bwMode="auto">
                    <a:xfrm>
                      <a:off x="3600" y="11736"/>
                      <a:ext cx="360" cy="156"/>
                    </a:xfrm>
                    <a:prstGeom prst="rect">
                      <a:avLst/>
                    </a:prstGeom>
                    <a:solidFill>
                      <a:srgbClr val="FFFFFF"/>
                    </a:solidFill>
                    <a:ln w="9525">
                      <a:solidFill>
                        <a:srgbClr val="000000"/>
                      </a:solidFill>
                      <a:miter lim="800000"/>
                      <a:headEnd/>
                      <a:tailEnd/>
                    </a:ln>
                  </p:spPr>
                  <p:txBody>
                    <a:bodyPr/>
                    <a:lstStyle/>
                    <a:p>
                      <a:endParaRPr lang="zh-CN" altLang="en-US" sz="1400" b="0">
                        <a:solidFill>
                          <a:schemeClr val="bg2"/>
                        </a:solidFill>
                      </a:endParaRPr>
                    </a:p>
                  </p:txBody>
                </p:sp>
              </p:grpSp>
              <p:sp>
                <p:nvSpPr>
                  <p:cNvPr id="11" name="Line 46"/>
                  <p:cNvSpPr>
                    <a:spLocks noChangeShapeType="1"/>
                  </p:cNvSpPr>
                  <p:nvPr/>
                </p:nvSpPr>
                <p:spPr bwMode="auto">
                  <a:xfrm flipH="1">
                    <a:off x="6674" y="12048"/>
                    <a:ext cx="886" cy="582"/>
                  </a:xfrm>
                  <a:prstGeom prst="line">
                    <a:avLst/>
                  </a:prstGeom>
                  <a:noFill/>
                  <a:ln w="9525">
                    <a:solidFill>
                      <a:srgbClr val="000000"/>
                    </a:solidFill>
                    <a:round/>
                    <a:headEnd/>
                    <a:tailEnd/>
                  </a:ln>
                </p:spPr>
                <p:txBody>
                  <a:bodyPr/>
                  <a:lstStyle/>
                  <a:p>
                    <a:endParaRPr lang="zh-CN" altLang="en-US"/>
                  </a:p>
                </p:txBody>
              </p:sp>
              <p:sp>
                <p:nvSpPr>
                  <p:cNvPr id="12" name="Line 47"/>
                  <p:cNvSpPr>
                    <a:spLocks noChangeShapeType="1"/>
                  </p:cNvSpPr>
                  <p:nvPr/>
                </p:nvSpPr>
                <p:spPr bwMode="auto">
                  <a:xfrm>
                    <a:off x="6964" y="11580"/>
                    <a:ext cx="540" cy="312"/>
                  </a:xfrm>
                  <a:prstGeom prst="line">
                    <a:avLst/>
                  </a:prstGeom>
                  <a:noFill/>
                  <a:ln w="9525">
                    <a:solidFill>
                      <a:srgbClr val="000000"/>
                    </a:solidFill>
                    <a:round/>
                    <a:headEnd/>
                    <a:tailEnd/>
                  </a:ln>
                </p:spPr>
                <p:txBody>
                  <a:bodyPr/>
                  <a:lstStyle/>
                  <a:p>
                    <a:endParaRPr lang="zh-CN" altLang="en-US"/>
                  </a:p>
                </p:txBody>
              </p:sp>
              <p:sp>
                <p:nvSpPr>
                  <p:cNvPr id="13" name="Line 48"/>
                  <p:cNvSpPr>
                    <a:spLocks noChangeShapeType="1"/>
                  </p:cNvSpPr>
                  <p:nvPr/>
                </p:nvSpPr>
                <p:spPr bwMode="auto">
                  <a:xfrm>
                    <a:off x="7504" y="11452"/>
                    <a:ext cx="0" cy="468"/>
                  </a:xfrm>
                  <a:prstGeom prst="line">
                    <a:avLst/>
                  </a:prstGeom>
                  <a:noFill/>
                  <a:ln w="9525">
                    <a:solidFill>
                      <a:srgbClr val="000000"/>
                    </a:solidFill>
                    <a:round/>
                    <a:headEnd/>
                    <a:tailEnd/>
                  </a:ln>
                </p:spPr>
                <p:txBody>
                  <a:bodyPr/>
                  <a:lstStyle/>
                  <a:p>
                    <a:endParaRPr lang="zh-CN" altLang="en-US"/>
                  </a:p>
                </p:txBody>
              </p:sp>
              <p:sp>
                <p:nvSpPr>
                  <p:cNvPr id="14" name="Line 49"/>
                  <p:cNvSpPr>
                    <a:spLocks noChangeShapeType="1"/>
                  </p:cNvSpPr>
                  <p:nvPr/>
                </p:nvSpPr>
                <p:spPr bwMode="auto">
                  <a:xfrm flipH="1">
                    <a:off x="7698" y="11764"/>
                    <a:ext cx="360" cy="156"/>
                  </a:xfrm>
                  <a:prstGeom prst="line">
                    <a:avLst/>
                  </a:prstGeom>
                  <a:noFill/>
                  <a:ln w="9525">
                    <a:solidFill>
                      <a:srgbClr val="000000"/>
                    </a:solidFill>
                    <a:round/>
                    <a:headEnd/>
                    <a:tailEnd/>
                  </a:ln>
                </p:spPr>
                <p:txBody>
                  <a:bodyPr/>
                  <a:lstStyle/>
                  <a:p>
                    <a:endParaRPr lang="zh-CN" altLang="en-US"/>
                  </a:p>
                </p:txBody>
              </p:sp>
              <p:sp>
                <p:nvSpPr>
                  <p:cNvPr id="15" name="Line 50"/>
                  <p:cNvSpPr>
                    <a:spLocks noChangeShapeType="1"/>
                  </p:cNvSpPr>
                  <p:nvPr/>
                </p:nvSpPr>
                <p:spPr bwMode="auto">
                  <a:xfrm flipH="1">
                    <a:off x="7034" y="12176"/>
                    <a:ext cx="0" cy="0"/>
                  </a:xfrm>
                  <a:prstGeom prst="line">
                    <a:avLst/>
                  </a:prstGeom>
                  <a:noFill/>
                  <a:ln w="9525">
                    <a:solidFill>
                      <a:srgbClr val="000000"/>
                    </a:solidFill>
                    <a:round/>
                    <a:headEnd/>
                    <a:tailEnd/>
                  </a:ln>
                </p:spPr>
                <p:txBody>
                  <a:bodyPr/>
                  <a:lstStyle/>
                  <a:p>
                    <a:endParaRPr lang="zh-CN" altLang="en-US"/>
                  </a:p>
                </p:txBody>
              </p:sp>
              <p:sp>
                <p:nvSpPr>
                  <p:cNvPr id="16" name="Line 51"/>
                  <p:cNvSpPr>
                    <a:spLocks noChangeShapeType="1"/>
                  </p:cNvSpPr>
                  <p:nvPr/>
                </p:nvSpPr>
                <p:spPr bwMode="auto">
                  <a:xfrm flipH="1">
                    <a:off x="7020" y="12048"/>
                    <a:ext cx="360" cy="156"/>
                  </a:xfrm>
                  <a:prstGeom prst="line">
                    <a:avLst/>
                  </a:prstGeom>
                  <a:noFill/>
                  <a:ln w="9525">
                    <a:solidFill>
                      <a:srgbClr val="000000"/>
                    </a:solidFill>
                    <a:round/>
                    <a:headEnd/>
                    <a:tailEnd/>
                  </a:ln>
                </p:spPr>
                <p:txBody>
                  <a:bodyPr/>
                  <a:lstStyle/>
                  <a:p>
                    <a:endParaRPr lang="zh-CN" altLang="en-US"/>
                  </a:p>
                </p:txBody>
              </p:sp>
              <p:sp>
                <p:nvSpPr>
                  <p:cNvPr id="17" name="Line 52"/>
                  <p:cNvSpPr>
                    <a:spLocks noChangeShapeType="1"/>
                  </p:cNvSpPr>
                  <p:nvPr/>
                </p:nvSpPr>
                <p:spPr bwMode="auto">
                  <a:xfrm flipH="1">
                    <a:off x="7352" y="12076"/>
                    <a:ext cx="208" cy="724"/>
                  </a:xfrm>
                  <a:prstGeom prst="line">
                    <a:avLst/>
                  </a:prstGeom>
                  <a:noFill/>
                  <a:ln w="9525">
                    <a:solidFill>
                      <a:srgbClr val="000000"/>
                    </a:solidFill>
                    <a:round/>
                    <a:headEnd/>
                    <a:tailEnd/>
                  </a:ln>
                </p:spPr>
                <p:txBody>
                  <a:bodyPr/>
                  <a:lstStyle/>
                  <a:p>
                    <a:endParaRPr lang="zh-CN" altLang="en-US"/>
                  </a:p>
                </p:txBody>
              </p:sp>
              <p:sp>
                <p:nvSpPr>
                  <p:cNvPr id="18" name="Line 53"/>
                  <p:cNvSpPr>
                    <a:spLocks noChangeShapeType="1"/>
                  </p:cNvSpPr>
                  <p:nvPr/>
                </p:nvSpPr>
                <p:spPr bwMode="auto">
                  <a:xfrm>
                    <a:off x="7560" y="12048"/>
                    <a:ext cx="180" cy="426"/>
                  </a:xfrm>
                  <a:prstGeom prst="line">
                    <a:avLst/>
                  </a:prstGeom>
                  <a:noFill/>
                  <a:ln w="9525">
                    <a:solidFill>
                      <a:srgbClr val="000000"/>
                    </a:solidFill>
                    <a:round/>
                    <a:headEnd/>
                    <a:tailEnd/>
                  </a:ln>
                </p:spPr>
                <p:txBody>
                  <a:bodyPr/>
                  <a:lstStyle/>
                  <a:p>
                    <a:endParaRPr lang="zh-CN" altLang="en-US"/>
                  </a:p>
                </p:txBody>
              </p:sp>
              <p:sp>
                <p:nvSpPr>
                  <p:cNvPr id="19" name="Line 54"/>
                  <p:cNvSpPr>
                    <a:spLocks noChangeShapeType="1"/>
                  </p:cNvSpPr>
                  <p:nvPr/>
                </p:nvSpPr>
                <p:spPr bwMode="auto">
                  <a:xfrm flipH="1">
                    <a:off x="7560" y="12148"/>
                    <a:ext cx="0" cy="780"/>
                  </a:xfrm>
                  <a:prstGeom prst="line">
                    <a:avLst/>
                  </a:prstGeom>
                  <a:noFill/>
                  <a:ln w="9525">
                    <a:solidFill>
                      <a:srgbClr val="000000"/>
                    </a:solidFill>
                    <a:round/>
                    <a:headEnd/>
                    <a:tailEnd/>
                  </a:ln>
                </p:spPr>
                <p:txBody>
                  <a:bodyPr/>
                  <a:lstStyle/>
                  <a:p>
                    <a:endParaRPr lang="zh-CN" altLang="en-US"/>
                  </a:p>
                </p:txBody>
              </p:sp>
              <p:sp>
                <p:nvSpPr>
                  <p:cNvPr id="20" name="Line 55"/>
                  <p:cNvSpPr>
                    <a:spLocks noChangeShapeType="1"/>
                  </p:cNvSpPr>
                  <p:nvPr/>
                </p:nvSpPr>
                <p:spPr bwMode="auto">
                  <a:xfrm>
                    <a:off x="7630" y="12062"/>
                    <a:ext cx="442" cy="568"/>
                  </a:xfrm>
                  <a:prstGeom prst="line">
                    <a:avLst/>
                  </a:prstGeom>
                  <a:noFill/>
                  <a:ln w="9525">
                    <a:solidFill>
                      <a:srgbClr val="000000"/>
                    </a:solidFill>
                    <a:round/>
                    <a:headEnd/>
                    <a:tailEnd/>
                  </a:ln>
                </p:spPr>
                <p:txBody>
                  <a:bodyPr/>
                  <a:lstStyle/>
                  <a:p>
                    <a:endParaRPr lang="zh-CN" altLang="en-US"/>
                  </a:p>
                </p:txBody>
              </p:sp>
              <p:sp>
                <p:nvSpPr>
                  <p:cNvPr id="21" name="Line 56"/>
                  <p:cNvSpPr>
                    <a:spLocks noChangeShapeType="1"/>
                  </p:cNvSpPr>
                  <p:nvPr/>
                </p:nvSpPr>
                <p:spPr bwMode="auto">
                  <a:xfrm>
                    <a:off x="7560" y="12048"/>
                    <a:ext cx="720" cy="312"/>
                  </a:xfrm>
                  <a:prstGeom prst="line">
                    <a:avLst/>
                  </a:prstGeom>
                  <a:noFill/>
                  <a:ln w="9525">
                    <a:solidFill>
                      <a:srgbClr val="000000"/>
                    </a:solidFill>
                    <a:round/>
                    <a:headEnd/>
                    <a:tailEnd/>
                  </a:ln>
                </p:spPr>
                <p:txBody>
                  <a:bodyPr/>
                  <a:lstStyle/>
                  <a:p>
                    <a:endParaRPr lang="zh-CN" altLang="en-US"/>
                  </a:p>
                </p:txBody>
              </p:sp>
              <p:sp>
                <p:nvSpPr>
                  <p:cNvPr id="22" name="Text Box 57"/>
                  <p:cNvSpPr txBox="1">
                    <a:spLocks noChangeArrowheads="1"/>
                  </p:cNvSpPr>
                  <p:nvPr/>
                </p:nvSpPr>
                <p:spPr bwMode="auto">
                  <a:xfrm>
                    <a:off x="7121" y="11820"/>
                    <a:ext cx="748" cy="312"/>
                  </a:xfrm>
                  <a:prstGeom prst="rect">
                    <a:avLst/>
                  </a:prstGeom>
                  <a:solidFill>
                    <a:srgbClr val="DDDDDD"/>
                  </a:solidFill>
                  <a:ln w="9525">
                    <a:solidFill>
                      <a:srgbClr val="000000"/>
                    </a:solidFill>
                    <a:miter lim="800000"/>
                    <a:headEnd/>
                    <a:tailEnd/>
                  </a:ln>
                </p:spPr>
                <p:txBody>
                  <a:bodyPr lIns="0" tIns="0" rIns="0" bIns="0" anchor="ctr"/>
                  <a:lstStyle/>
                  <a:p>
                    <a:pPr algn="ctr">
                      <a:lnSpc>
                        <a:spcPct val="72000"/>
                      </a:lnSpc>
                    </a:pPr>
                    <a:r>
                      <a:rPr lang="en-US" altLang="zh-CN" sz="1800" dirty="0">
                        <a:solidFill>
                          <a:schemeClr val="tx1"/>
                        </a:solidFill>
                        <a:latin typeface="Calibri" pitchFamily="34" charset="0"/>
                      </a:rPr>
                      <a:t>Facade</a:t>
                    </a:r>
                    <a:endParaRPr lang="zh-CN" altLang="zh-CN" sz="1800" dirty="0">
                      <a:solidFill>
                        <a:schemeClr val="tx1"/>
                      </a:solidFill>
                    </a:endParaRPr>
                  </a:p>
                </p:txBody>
              </p:sp>
            </p:grpSp>
            <p:sp>
              <p:nvSpPr>
                <p:cNvPr id="8" name="Text Box 58"/>
                <p:cNvSpPr txBox="1">
                  <a:spLocks noChangeArrowheads="1"/>
                </p:cNvSpPr>
                <p:nvPr/>
              </p:nvSpPr>
              <p:spPr bwMode="auto">
                <a:xfrm>
                  <a:off x="8100" y="11268"/>
                  <a:ext cx="540" cy="312"/>
                </a:xfrm>
                <a:prstGeom prst="rect">
                  <a:avLst/>
                </a:prstGeom>
                <a:solidFill>
                  <a:srgbClr val="FFFFFF"/>
                </a:solidFill>
                <a:ln w="9525">
                  <a:noFill/>
                  <a:miter lim="800000"/>
                  <a:headEnd/>
                  <a:tailEnd/>
                </a:ln>
              </p:spPr>
              <p:txBody>
                <a:bodyPr lIns="0" tIns="0" rIns="0" bIns="0"/>
                <a:lstStyle/>
                <a:p>
                  <a:pPr algn="ctr"/>
                  <a:r>
                    <a:rPr lang="zh-CN" altLang="en-US" sz="1800" dirty="0">
                      <a:solidFill>
                        <a:schemeClr val="tx1"/>
                      </a:solidFill>
                      <a:latin typeface="Calibri" pitchFamily="34" charset="0"/>
                    </a:rPr>
                    <a:t>用户</a:t>
                  </a:r>
                  <a:endParaRPr lang="zh-CN" altLang="en-US" sz="1800" dirty="0">
                    <a:solidFill>
                      <a:schemeClr val="tx1"/>
                    </a:solidFill>
                  </a:endParaRPr>
                </a:p>
              </p:txBody>
            </p:sp>
          </p:grpSp>
        </p:grpSp>
        <p:sp>
          <p:nvSpPr>
            <p:cNvPr id="61" name="TextBox 60"/>
            <p:cNvSpPr txBox="1"/>
            <p:nvPr/>
          </p:nvSpPr>
          <p:spPr>
            <a:xfrm>
              <a:off x="1763688" y="5877272"/>
              <a:ext cx="1512168" cy="400110"/>
            </a:xfrm>
            <a:prstGeom prst="rect">
              <a:avLst/>
            </a:prstGeom>
            <a:noFill/>
          </p:spPr>
          <p:txBody>
            <a:bodyPr wrap="square" rtlCol="0">
              <a:spAutoFit/>
            </a:bodyPr>
            <a:lstStyle/>
            <a:p>
              <a:pPr algn="ctr"/>
              <a:r>
                <a:rPr lang="zh-CN" altLang="en-US" sz="2000" dirty="0" smtClean="0"/>
                <a:t>原结构</a:t>
              </a:r>
              <a:endParaRPr lang="zh-CN" altLang="en-US" sz="2000" dirty="0"/>
            </a:p>
          </p:txBody>
        </p:sp>
        <p:sp>
          <p:nvSpPr>
            <p:cNvPr id="62" name="TextBox 61"/>
            <p:cNvSpPr txBox="1"/>
            <p:nvPr/>
          </p:nvSpPr>
          <p:spPr>
            <a:xfrm>
              <a:off x="5220072" y="5745450"/>
              <a:ext cx="2592288" cy="707886"/>
            </a:xfrm>
            <a:prstGeom prst="rect">
              <a:avLst/>
            </a:prstGeom>
            <a:noFill/>
          </p:spPr>
          <p:txBody>
            <a:bodyPr wrap="square" rtlCol="0">
              <a:spAutoFit/>
            </a:bodyPr>
            <a:lstStyle/>
            <a:p>
              <a:r>
                <a:rPr lang="zh-CN" altLang="en-US" sz="2000" dirty="0" smtClean="0"/>
                <a:t>重组</a:t>
              </a:r>
              <a:r>
                <a:rPr lang="en-US" altLang="zh-CN" sz="2000" dirty="0" smtClean="0"/>
                <a:t>(</a:t>
              </a:r>
              <a:r>
                <a:rPr lang="zh-CN" altLang="en-US" sz="2000" dirty="0" smtClean="0"/>
                <a:t>通过</a:t>
              </a:r>
              <a:r>
                <a:rPr lang="zh-CN" altLang="en-US" sz="2000" dirty="0" smtClean="0">
                  <a:solidFill>
                    <a:srgbClr val="FF0000"/>
                  </a:solidFill>
                </a:rPr>
                <a:t>外观</a:t>
              </a:r>
              <a:r>
                <a:rPr lang="en-US" altLang="zh-CN" sz="2000" dirty="0" smtClean="0">
                  <a:solidFill>
                    <a:srgbClr val="FF0000"/>
                  </a:solidFill>
                </a:rPr>
                <a:t>Facade</a:t>
              </a:r>
              <a:r>
                <a:rPr lang="en-US" altLang="zh-CN" sz="2000" dirty="0" smtClean="0"/>
                <a:t>)</a:t>
              </a:r>
              <a:r>
                <a:rPr lang="zh-CN" altLang="en-US" sz="2000" dirty="0" smtClean="0"/>
                <a:t>后的结构</a:t>
              </a:r>
              <a:endParaRPr lang="zh-CN" altLang="en-US" sz="2000" dirty="0"/>
            </a:p>
          </p:txBody>
        </p:sp>
        <p:sp>
          <p:nvSpPr>
            <p:cNvPr id="63" name="Text Box 30"/>
            <p:cNvSpPr txBox="1">
              <a:spLocks noChangeArrowheads="1"/>
            </p:cNvSpPr>
            <p:nvPr/>
          </p:nvSpPr>
          <p:spPr bwMode="auto">
            <a:xfrm>
              <a:off x="2915816" y="5244529"/>
              <a:ext cx="571904" cy="416719"/>
            </a:xfrm>
            <a:prstGeom prst="rect">
              <a:avLst/>
            </a:prstGeom>
            <a:noFill/>
            <a:ln w="9525">
              <a:noFill/>
              <a:miter lim="800000"/>
              <a:headEnd/>
              <a:tailEnd/>
            </a:ln>
          </p:spPr>
          <p:txBody>
            <a:bodyPr lIns="0" tIns="0" rIns="0" bIns="0"/>
            <a:lstStyle/>
            <a:p>
              <a:pPr algn="ctr"/>
              <a:r>
                <a:rPr lang="zh-CN" altLang="en-US" sz="1800" dirty="0" smtClean="0">
                  <a:solidFill>
                    <a:schemeClr val="tx1"/>
                  </a:solidFill>
                  <a:latin typeface="Calibri" pitchFamily="34" charset="0"/>
                </a:rPr>
                <a:t>模块</a:t>
              </a:r>
              <a:endParaRPr lang="zh-CN" altLang="en-US" sz="1800" dirty="0">
                <a:solidFill>
                  <a:schemeClr val="tx1"/>
                </a:solidFill>
              </a:endParaRPr>
            </a:p>
          </p:txBody>
        </p:sp>
        <p:sp>
          <p:nvSpPr>
            <p:cNvPr id="64" name="Text Box 30"/>
            <p:cNvSpPr txBox="1">
              <a:spLocks noChangeArrowheads="1"/>
            </p:cNvSpPr>
            <p:nvPr/>
          </p:nvSpPr>
          <p:spPr bwMode="auto">
            <a:xfrm>
              <a:off x="6664392" y="5229200"/>
              <a:ext cx="571904" cy="416719"/>
            </a:xfrm>
            <a:prstGeom prst="rect">
              <a:avLst/>
            </a:prstGeom>
            <a:noFill/>
            <a:ln w="9525">
              <a:noFill/>
              <a:miter lim="800000"/>
              <a:headEnd/>
              <a:tailEnd/>
            </a:ln>
          </p:spPr>
          <p:txBody>
            <a:bodyPr lIns="0" tIns="0" rIns="0" bIns="0"/>
            <a:lstStyle/>
            <a:p>
              <a:pPr algn="ctr"/>
              <a:r>
                <a:rPr lang="zh-CN" altLang="en-US" sz="1800" dirty="0" smtClean="0">
                  <a:solidFill>
                    <a:schemeClr val="tx1"/>
                  </a:solidFill>
                  <a:latin typeface="Calibri" pitchFamily="34" charset="0"/>
                </a:rPr>
                <a:t>模块</a:t>
              </a:r>
              <a:endParaRPr lang="zh-CN" altLang="en-US" sz="1800" dirty="0">
                <a:solidFill>
                  <a:schemeClr val="tx1"/>
                </a:solidFill>
              </a:endParaRPr>
            </a:p>
          </p:txBody>
        </p:sp>
        <p:sp>
          <p:nvSpPr>
            <p:cNvPr id="65" name="Text Box 58"/>
            <p:cNvSpPr txBox="1">
              <a:spLocks noChangeArrowheads="1"/>
            </p:cNvSpPr>
            <p:nvPr/>
          </p:nvSpPr>
          <p:spPr bwMode="auto">
            <a:xfrm>
              <a:off x="5220072" y="3861049"/>
              <a:ext cx="571904" cy="288032"/>
            </a:xfrm>
            <a:prstGeom prst="rect">
              <a:avLst/>
            </a:prstGeom>
            <a:solidFill>
              <a:srgbClr val="FFFFFF"/>
            </a:solidFill>
            <a:ln w="9525">
              <a:noFill/>
              <a:miter lim="800000"/>
              <a:headEnd/>
              <a:tailEnd/>
            </a:ln>
          </p:spPr>
          <p:txBody>
            <a:bodyPr lIns="0" tIns="0" rIns="0" bIns="0"/>
            <a:lstStyle/>
            <a:p>
              <a:pPr algn="ctr"/>
              <a:r>
                <a:rPr lang="zh-CN" altLang="en-US" sz="1800" dirty="0" smtClean="0">
                  <a:solidFill>
                    <a:schemeClr val="tx1"/>
                  </a:solidFill>
                </a:rPr>
                <a:t>外观</a:t>
              </a:r>
              <a:endParaRPr lang="zh-CN" altLang="en-US" sz="1800" dirty="0">
                <a:solidFill>
                  <a:schemeClr val="tx1"/>
                </a:solidFill>
              </a:endParaRPr>
            </a:p>
          </p:txBody>
        </p:sp>
      </p:gr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008" y="0"/>
            <a:ext cx="9071992" cy="6581289"/>
          </a:xfrm>
          <a:prstGeom prst="rect">
            <a:avLst/>
          </a:prstGeom>
          <a:noFill/>
        </p:spPr>
        <p:txBody>
          <a:bodyPr wrap="square" rtlCol="0">
            <a:spAutoFit/>
          </a:bodyPr>
          <a:lstStyle/>
          <a:p>
            <a:pPr>
              <a:lnSpc>
                <a:spcPts val="2200"/>
              </a:lnSpc>
            </a:pPr>
            <a:r>
              <a:rPr lang="en-US" altLang="zh-CN" sz="2400" dirty="0" smtClean="0">
                <a:solidFill>
                  <a:srgbClr val="FF0000"/>
                </a:solidFill>
              </a:rPr>
              <a:t>// </a:t>
            </a:r>
            <a:r>
              <a:rPr lang="zh-CN" altLang="en-US" sz="2400" dirty="0" smtClean="0">
                <a:solidFill>
                  <a:srgbClr val="FF0000"/>
                </a:solidFill>
              </a:rPr>
              <a:t>模拟原结构</a:t>
            </a:r>
          </a:p>
          <a:p>
            <a:pPr>
              <a:lnSpc>
                <a:spcPts val="2200"/>
              </a:lnSpc>
            </a:pPr>
            <a:endParaRPr lang="zh-CN" altLang="en-US" sz="2000" dirty="0" smtClean="0"/>
          </a:p>
          <a:p>
            <a:pPr>
              <a:lnSpc>
                <a:spcPts val="2200"/>
              </a:lnSpc>
            </a:pPr>
            <a:r>
              <a:rPr lang="en-US" altLang="zh-CN" sz="2000" dirty="0" smtClean="0">
                <a:solidFill>
                  <a:schemeClr val="tx1"/>
                </a:solidFill>
              </a:rPr>
              <a:t>// </a:t>
            </a:r>
            <a:r>
              <a:rPr lang="zh-CN" altLang="en-US" sz="2000" dirty="0" smtClean="0">
                <a:solidFill>
                  <a:schemeClr val="tx1"/>
                </a:solidFill>
              </a:rPr>
              <a:t>文件路径名</a:t>
            </a:r>
            <a:r>
              <a:rPr lang="en-US" altLang="zh-CN" sz="2000" dirty="0" smtClean="0">
                <a:solidFill>
                  <a:schemeClr val="tx1"/>
                </a:solidFill>
              </a:rPr>
              <a:t>:s6_7_1\main_6_7_1.cpp</a:t>
            </a:r>
          </a:p>
          <a:p>
            <a:pPr>
              <a:lnSpc>
                <a:spcPts val="2200"/>
              </a:lnSpc>
            </a:pPr>
            <a:r>
              <a:rPr lang="en-US" altLang="zh-CN" sz="2000" dirty="0" smtClean="0"/>
              <a:t>#include &lt;</a:t>
            </a:r>
            <a:r>
              <a:rPr lang="en-US" altLang="zh-CN" sz="2000" dirty="0" err="1" smtClean="0"/>
              <a:t>iostream</a:t>
            </a:r>
            <a:r>
              <a:rPr lang="en-US" altLang="zh-CN" sz="2000" dirty="0" smtClean="0"/>
              <a:t>&gt;               		</a:t>
            </a:r>
            <a:r>
              <a:rPr lang="en-US" altLang="zh-CN" sz="2000" dirty="0" smtClean="0">
                <a:solidFill>
                  <a:schemeClr val="tx1"/>
                </a:solidFill>
              </a:rPr>
              <a:t>// </a:t>
            </a:r>
            <a:r>
              <a:rPr lang="zh-CN" altLang="en-US" sz="2000" dirty="0" smtClean="0">
                <a:solidFill>
                  <a:schemeClr val="tx1"/>
                </a:solidFill>
              </a:rPr>
              <a:t>编译预处理命令</a:t>
            </a:r>
          </a:p>
          <a:p>
            <a:pPr>
              <a:lnSpc>
                <a:spcPts val="2200"/>
              </a:lnSpc>
            </a:pPr>
            <a:r>
              <a:rPr lang="en-US" altLang="zh-CN" sz="2000" dirty="0" smtClean="0"/>
              <a:t>using namespace std;			</a:t>
            </a:r>
            <a:r>
              <a:rPr lang="en-US" altLang="zh-CN" sz="2000" dirty="0" smtClean="0">
                <a:solidFill>
                  <a:schemeClr val="tx1"/>
                </a:solidFill>
              </a:rPr>
              <a:t>// </a:t>
            </a:r>
            <a:r>
              <a:rPr lang="zh-CN" altLang="en-US" sz="2000" dirty="0" smtClean="0">
                <a:solidFill>
                  <a:schemeClr val="tx1"/>
                </a:solidFill>
              </a:rPr>
              <a:t>使用命名空间</a:t>
            </a:r>
            <a:r>
              <a:rPr lang="en-US" altLang="zh-CN" sz="2000" dirty="0" smtClean="0">
                <a:solidFill>
                  <a:schemeClr val="tx1"/>
                </a:solidFill>
              </a:rPr>
              <a:t>std </a:t>
            </a:r>
          </a:p>
          <a:p>
            <a:pPr>
              <a:lnSpc>
                <a:spcPts val="2200"/>
              </a:lnSpc>
            </a:pPr>
            <a:endParaRPr lang="en-US" altLang="zh-CN" sz="2000" dirty="0" smtClean="0"/>
          </a:p>
          <a:p>
            <a:pPr>
              <a:lnSpc>
                <a:spcPts val="2200"/>
              </a:lnSpc>
            </a:pPr>
            <a:r>
              <a:rPr lang="en-US" altLang="zh-CN" sz="2000" dirty="0" smtClean="0">
                <a:solidFill>
                  <a:schemeClr val="tx1"/>
                </a:solidFill>
              </a:rPr>
              <a:t>// </a:t>
            </a:r>
            <a:r>
              <a:rPr lang="zh-CN" altLang="en-US" sz="2000" dirty="0" smtClean="0">
                <a:solidFill>
                  <a:schemeClr val="tx1"/>
                </a:solidFill>
              </a:rPr>
              <a:t>声明模块类</a:t>
            </a:r>
            <a:r>
              <a:rPr lang="en-US" altLang="zh-CN" sz="2000" dirty="0" smtClean="0">
                <a:solidFill>
                  <a:schemeClr val="tx1"/>
                </a:solidFill>
              </a:rPr>
              <a:t>Module1</a:t>
            </a:r>
          </a:p>
          <a:p>
            <a:pPr>
              <a:lnSpc>
                <a:spcPts val="2200"/>
              </a:lnSpc>
            </a:pPr>
            <a:r>
              <a:rPr lang="en-US" altLang="zh-CN" sz="2000" dirty="0" smtClean="0"/>
              <a:t>class Module1</a:t>
            </a:r>
          </a:p>
          <a:p>
            <a:pPr>
              <a:lnSpc>
                <a:spcPts val="2200"/>
              </a:lnSpc>
            </a:pPr>
            <a:r>
              <a:rPr lang="en-US" altLang="zh-CN" sz="2000" dirty="0" smtClean="0"/>
              <a:t>{</a:t>
            </a:r>
          </a:p>
          <a:p>
            <a:pPr>
              <a:lnSpc>
                <a:spcPts val="2200"/>
              </a:lnSpc>
            </a:pPr>
            <a:r>
              <a:rPr lang="en-US" altLang="zh-CN" sz="2000" dirty="0" smtClean="0"/>
              <a:t>public:</a:t>
            </a:r>
          </a:p>
          <a:p>
            <a:pPr>
              <a:lnSpc>
                <a:spcPts val="2200"/>
              </a:lnSpc>
            </a:pPr>
            <a:r>
              <a:rPr lang="en-US" altLang="zh-CN" sz="2000" dirty="0" smtClean="0"/>
              <a:t>// </a:t>
            </a:r>
            <a:r>
              <a:rPr lang="zh-CN" altLang="en-US" sz="2000" dirty="0" smtClean="0"/>
              <a:t>公有成员</a:t>
            </a:r>
            <a:r>
              <a:rPr lang="en-US" altLang="zh-CN" sz="2000" dirty="0" smtClean="0"/>
              <a:t>:</a:t>
            </a:r>
          </a:p>
          <a:p>
            <a:pPr>
              <a:lnSpc>
                <a:spcPts val="2200"/>
              </a:lnSpc>
            </a:pPr>
            <a:r>
              <a:rPr lang="en-US" altLang="zh-CN" sz="2000" dirty="0" smtClean="0"/>
              <a:t>	virtual ~Module1() { }		</a:t>
            </a:r>
            <a:r>
              <a:rPr lang="en-US" altLang="zh-CN" sz="2000" dirty="0" smtClean="0">
                <a:solidFill>
                  <a:schemeClr val="tx1"/>
                </a:solidFill>
              </a:rPr>
              <a:t>// </a:t>
            </a:r>
            <a:r>
              <a:rPr lang="zh-CN" altLang="en-US" sz="2000" dirty="0" smtClean="0">
                <a:solidFill>
                  <a:schemeClr val="tx1"/>
                </a:solidFill>
              </a:rPr>
              <a:t>析构函数</a:t>
            </a:r>
          </a:p>
          <a:p>
            <a:pPr>
              <a:lnSpc>
                <a:spcPts val="2200"/>
              </a:lnSpc>
            </a:pPr>
            <a:r>
              <a:rPr lang="zh-CN" altLang="en-US" sz="2000" dirty="0" smtClean="0"/>
              <a:t>	</a:t>
            </a:r>
            <a:r>
              <a:rPr lang="en-US" altLang="zh-CN" sz="2000" dirty="0" smtClean="0"/>
              <a:t>void </a:t>
            </a:r>
            <a:r>
              <a:rPr lang="en-US" altLang="zh-CN" sz="2000" dirty="0" err="1" smtClean="0"/>
              <a:t>DoWork</a:t>
            </a:r>
            <a:r>
              <a:rPr lang="en-US" altLang="zh-CN" sz="2000" dirty="0" smtClean="0"/>
              <a:t>() { </a:t>
            </a:r>
            <a:r>
              <a:rPr lang="en-US" altLang="zh-CN" sz="2000" dirty="0" err="1" smtClean="0"/>
              <a:t>cout</a:t>
            </a:r>
            <a:r>
              <a:rPr lang="en-US" altLang="zh-CN" sz="2000" dirty="0" smtClean="0"/>
              <a:t> &lt;&lt; "Module1::</a:t>
            </a:r>
            <a:r>
              <a:rPr lang="en-US" altLang="zh-CN" sz="2000" dirty="0" err="1" smtClean="0"/>
              <a:t>DoWork</a:t>
            </a:r>
            <a:r>
              <a:rPr lang="en-US" altLang="zh-CN" sz="2000" dirty="0" smtClean="0"/>
              <a:t>()" &lt;&lt; </a:t>
            </a:r>
            <a:r>
              <a:rPr lang="en-US" altLang="zh-CN" sz="2000" dirty="0" err="1" smtClean="0"/>
              <a:t>endl</a:t>
            </a:r>
            <a:r>
              <a:rPr lang="en-US" altLang="zh-CN" sz="2000" dirty="0" smtClean="0"/>
              <a:t>; } </a:t>
            </a:r>
            <a:r>
              <a:rPr lang="en-US" altLang="zh-CN" sz="2000" dirty="0" smtClean="0">
                <a:solidFill>
                  <a:schemeClr val="tx1"/>
                </a:solidFill>
              </a:rPr>
              <a:t>// </a:t>
            </a:r>
            <a:r>
              <a:rPr lang="zh-CN" altLang="en-US" sz="2000" dirty="0" smtClean="0">
                <a:solidFill>
                  <a:schemeClr val="tx1"/>
                </a:solidFill>
              </a:rPr>
              <a:t>工作</a:t>
            </a:r>
          </a:p>
          <a:p>
            <a:pPr>
              <a:lnSpc>
                <a:spcPts val="2200"/>
              </a:lnSpc>
            </a:pPr>
            <a:r>
              <a:rPr lang="en-US" altLang="zh-CN" sz="2000" dirty="0" smtClean="0"/>
              <a:t>};</a:t>
            </a:r>
          </a:p>
          <a:p>
            <a:pPr>
              <a:lnSpc>
                <a:spcPts val="2200"/>
              </a:lnSpc>
            </a:pPr>
            <a:endParaRPr lang="en-US" altLang="zh-CN" sz="2000" dirty="0" smtClean="0"/>
          </a:p>
          <a:p>
            <a:pPr>
              <a:lnSpc>
                <a:spcPts val="2200"/>
              </a:lnSpc>
            </a:pPr>
            <a:r>
              <a:rPr lang="en-US" altLang="zh-CN" sz="2000" dirty="0" smtClean="0">
                <a:solidFill>
                  <a:schemeClr val="tx1"/>
                </a:solidFill>
              </a:rPr>
              <a:t>// </a:t>
            </a:r>
            <a:r>
              <a:rPr lang="zh-CN" altLang="en-US" sz="2000" dirty="0" smtClean="0">
                <a:solidFill>
                  <a:schemeClr val="tx1"/>
                </a:solidFill>
              </a:rPr>
              <a:t>声明模块类</a:t>
            </a:r>
            <a:r>
              <a:rPr lang="en-US" altLang="zh-CN" sz="2000" dirty="0" smtClean="0">
                <a:solidFill>
                  <a:schemeClr val="tx1"/>
                </a:solidFill>
              </a:rPr>
              <a:t>Module2</a:t>
            </a:r>
          </a:p>
          <a:p>
            <a:pPr>
              <a:lnSpc>
                <a:spcPts val="2200"/>
              </a:lnSpc>
            </a:pPr>
            <a:r>
              <a:rPr lang="en-US" altLang="zh-CN" sz="2000" dirty="0" smtClean="0"/>
              <a:t>class Module2</a:t>
            </a:r>
          </a:p>
          <a:p>
            <a:pPr>
              <a:lnSpc>
                <a:spcPts val="2200"/>
              </a:lnSpc>
            </a:pPr>
            <a:r>
              <a:rPr lang="en-US" altLang="zh-CN" sz="2000" dirty="0" smtClean="0"/>
              <a:t>{</a:t>
            </a:r>
          </a:p>
          <a:p>
            <a:pPr>
              <a:lnSpc>
                <a:spcPts val="2200"/>
              </a:lnSpc>
            </a:pPr>
            <a:r>
              <a:rPr lang="en-US" altLang="zh-CN" sz="2000" dirty="0" smtClean="0"/>
              <a:t>public:</a:t>
            </a:r>
          </a:p>
          <a:p>
            <a:pPr>
              <a:lnSpc>
                <a:spcPts val="2200"/>
              </a:lnSpc>
            </a:pPr>
            <a:r>
              <a:rPr lang="en-US" altLang="zh-CN" sz="2000" dirty="0" smtClean="0"/>
              <a:t>// </a:t>
            </a:r>
            <a:r>
              <a:rPr lang="zh-CN" altLang="en-US" sz="2000" dirty="0" smtClean="0"/>
              <a:t>公有成员</a:t>
            </a:r>
            <a:r>
              <a:rPr lang="en-US" altLang="zh-CN" sz="2000" dirty="0" smtClean="0"/>
              <a:t>:</a:t>
            </a:r>
          </a:p>
          <a:p>
            <a:pPr>
              <a:lnSpc>
                <a:spcPts val="2200"/>
              </a:lnSpc>
            </a:pPr>
            <a:r>
              <a:rPr lang="en-US" altLang="zh-CN" sz="2000" dirty="0" smtClean="0"/>
              <a:t>	virtual ~Module2() { }		</a:t>
            </a:r>
            <a:r>
              <a:rPr lang="en-US" altLang="zh-CN" sz="2000" dirty="0" smtClean="0">
                <a:solidFill>
                  <a:schemeClr val="tx1"/>
                </a:solidFill>
              </a:rPr>
              <a:t>// </a:t>
            </a:r>
            <a:r>
              <a:rPr lang="zh-CN" altLang="en-US" sz="2000" dirty="0" smtClean="0">
                <a:solidFill>
                  <a:schemeClr val="tx1"/>
                </a:solidFill>
              </a:rPr>
              <a:t>析构函数</a:t>
            </a:r>
          </a:p>
          <a:p>
            <a:pPr>
              <a:lnSpc>
                <a:spcPts val="2200"/>
              </a:lnSpc>
            </a:pPr>
            <a:r>
              <a:rPr lang="zh-CN" altLang="en-US" sz="2000" dirty="0" smtClean="0"/>
              <a:t>	</a:t>
            </a:r>
            <a:r>
              <a:rPr lang="en-US" altLang="zh-CN" sz="2000" dirty="0" smtClean="0"/>
              <a:t>void </a:t>
            </a:r>
            <a:r>
              <a:rPr lang="en-US" altLang="zh-CN" sz="2000" dirty="0" err="1" smtClean="0"/>
              <a:t>DoWork</a:t>
            </a:r>
            <a:r>
              <a:rPr lang="en-US" altLang="zh-CN" sz="2000" dirty="0" smtClean="0"/>
              <a:t>() { </a:t>
            </a:r>
            <a:r>
              <a:rPr lang="en-US" altLang="zh-CN" sz="2000" dirty="0" err="1" smtClean="0"/>
              <a:t>cout</a:t>
            </a:r>
            <a:r>
              <a:rPr lang="en-US" altLang="zh-CN" sz="2000" dirty="0" smtClean="0"/>
              <a:t> &lt;&lt; "Module2::</a:t>
            </a:r>
            <a:r>
              <a:rPr lang="en-US" altLang="zh-CN" sz="2000" dirty="0" err="1" smtClean="0"/>
              <a:t>DoWork</a:t>
            </a:r>
            <a:r>
              <a:rPr lang="en-US" altLang="zh-CN" sz="2000" dirty="0" smtClean="0"/>
              <a:t>()" &lt;&lt; </a:t>
            </a:r>
            <a:r>
              <a:rPr lang="en-US" altLang="zh-CN" sz="2000" dirty="0" err="1" smtClean="0"/>
              <a:t>endl</a:t>
            </a:r>
            <a:r>
              <a:rPr lang="en-US" altLang="zh-CN" sz="2000" dirty="0" smtClean="0"/>
              <a:t>; } </a:t>
            </a:r>
            <a:r>
              <a:rPr lang="en-US" altLang="zh-CN" sz="2000" dirty="0" smtClean="0">
                <a:solidFill>
                  <a:schemeClr val="tx1"/>
                </a:solidFill>
              </a:rPr>
              <a:t>// </a:t>
            </a:r>
            <a:r>
              <a:rPr lang="zh-CN" altLang="en-US" sz="2000" dirty="0" smtClean="0">
                <a:solidFill>
                  <a:schemeClr val="tx1"/>
                </a:solidFill>
              </a:rPr>
              <a:t>工作</a:t>
            </a:r>
          </a:p>
          <a:p>
            <a:pPr>
              <a:lnSpc>
                <a:spcPts val="2200"/>
              </a:lnSpc>
            </a:pPr>
            <a:r>
              <a:rPr lang="en-US" altLang="zh-CN" sz="2000" dirty="0" smtClean="0"/>
              <a:t>};</a:t>
            </a:r>
          </a:p>
        </p:txBody>
      </p:sp>
      <p:grpSp>
        <p:nvGrpSpPr>
          <p:cNvPr id="3" name="组合 2"/>
          <p:cNvGrpSpPr/>
          <p:nvPr/>
        </p:nvGrpSpPr>
        <p:grpSpPr>
          <a:xfrm>
            <a:off x="5220072" y="260648"/>
            <a:ext cx="5184576" cy="3456384"/>
            <a:chOff x="899592" y="2996952"/>
            <a:chExt cx="4851845" cy="3456384"/>
          </a:xfrm>
        </p:grpSpPr>
        <p:sp>
          <p:nvSpPr>
            <p:cNvPr id="4" name="矩形 3"/>
            <p:cNvSpPr/>
            <p:nvPr/>
          </p:nvSpPr>
          <p:spPr bwMode="auto">
            <a:xfrm>
              <a:off x="899592" y="2996952"/>
              <a:ext cx="3384376" cy="345638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4800" b="1" i="0" u="none" strike="noStrike" cap="none" normalizeH="0" baseline="0" smtClean="0">
                <a:ln>
                  <a:noFill/>
                </a:ln>
                <a:solidFill>
                  <a:schemeClr val="accent2"/>
                </a:solidFill>
                <a:effectLst/>
                <a:latin typeface="Arial" charset="0"/>
                <a:ea typeface="楷体_GB2312" pitchFamily="49" charset="-122"/>
              </a:endParaRPr>
            </a:p>
          </p:txBody>
        </p:sp>
        <p:grpSp>
          <p:nvGrpSpPr>
            <p:cNvPr id="5" name="Group 2"/>
            <p:cNvGrpSpPr>
              <a:grpSpLocks/>
            </p:cNvGrpSpPr>
            <p:nvPr/>
          </p:nvGrpSpPr>
          <p:grpSpPr bwMode="auto">
            <a:xfrm>
              <a:off x="1451570" y="3140961"/>
              <a:ext cx="4299867" cy="2500312"/>
              <a:chOff x="3240" y="13652"/>
              <a:chExt cx="4060" cy="1872"/>
            </a:xfrm>
          </p:grpSpPr>
          <p:grpSp>
            <p:nvGrpSpPr>
              <p:cNvPr id="11" name="Group 3"/>
              <p:cNvGrpSpPr>
                <a:grpSpLocks/>
              </p:cNvGrpSpPr>
              <p:nvPr/>
            </p:nvGrpSpPr>
            <p:grpSpPr bwMode="auto">
              <a:xfrm>
                <a:off x="3240" y="13652"/>
                <a:ext cx="2160" cy="1872"/>
                <a:chOff x="2880" y="11268"/>
                <a:chExt cx="2160" cy="1872"/>
              </a:xfrm>
            </p:grpSpPr>
            <p:grpSp>
              <p:nvGrpSpPr>
                <p:cNvPr id="40" name="Group 4"/>
                <p:cNvGrpSpPr>
                  <a:grpSpLocks/>
                </p:cNvGrpSpPr>
                <p:nvPr/>
              </p:nvGrpSpPr>
              <p:grpSpPr bwMode="auto">
                <a:xfrm>
                  <a:off x="2880" y="11270"/>
                  <a:ext cx="1980" cy="1870"/>
                  <a:chOff x="2880" y="11270"/>
                  <a:chExt cx="1980" cy="1870"/>
                </a:xfrm>
              </p:grpSpPr>
              <p:grpSp>
                <p:nvGrpSpPr>
                  <p:cNvPr id="42" name="Group 5"/>
                  <p:cNvGrpSpPr>
                    <a:grpSpLocks/>
                  </p:cNvGrpSpPr>
                  <p:nvPr/>
                </p:nvGrpSpPr>
                <p:grpSpPr bwMode="auto">
                  <a:xfrm>
                    <a:off x="3240" y="11270"/>
                    <a:ext cx="1440" cy="468"/>
                    <a:chOff x="2520" y="11424"/>
                    <a:chExt cx="1440" cy="468"/>
                  </a:xfrm>
                </p:grpSpPr>
                <p:sp>
                  <p:nvSpPr>
                    <p:cNvPr id="64" name="Rectangle 6"/>
                    <p:cNvSpPr>
                      <a:spLocks noChangeArrowheads="1"/>
                    </p:cNvSpPr>
                    <p:nvPr/>
                  </p:nvSpPr>
                  <p:spPr bwMode="auto">
                    <a:xfrm>
                      <a:off x="2520" y="11580"/>
                      <a:ext cx="360" cy="156"/>
                    </a:xfrm>
                    <a:prstGeom prst="rect">
                      <a:avLst/>
                    </a:prstGeom>
                    <a:solidFill>
                      <a:srgbClr val="FFFFFF"/>
                    </a:solidFill>
                    <a:ln w="9525">
                      <a:solidFill>
                        <a:srgbClr val="000000"/>
                      </a:solidFill>
                      <a:miter lim="800000"/>
                      <a:headEnd/>
                      <a:tailEnd/>
                    </a:ln>
                  </p:spPr>
                  <p:txBody>
                    <a:bodyPr/>
                    <a:lstStyle/>
                    <a:p>
                      <a:endParaRPr lang="zh-CN" altLang="en-US" sz="1400" b="0">
                        <a:solidFill>
                          <a:schemeClr val="bg2"/>
                        </a:solidFill>
                      </a:endParaRPr>
                    </a:p>
                  </p:txBody>
                </p:sp>
                <p:sp>
                  <p:nvSpPr>
                    <p:cNvPr id="65" name="Rectangle 7"/>
                    <p:cNvSpPr>
                      <a:spLocks noChangeArrowheads="1"/>
                    </p:cNvSpPr>
                    <p:nvPr/>
                  </p:nvSpPr>
                  <p:spPr bwMode="auto">
                    <a:xfrm>
                      <a:off x="3060" y="11424"/>
                      <a:ext cx="360" cy="156"/>
                    </a:xfrm>
                    <a:prstGeom prst="rect">
                      <a:avLst/>
                    </a:prstGeom>
                    <a:solidFill>
                      <a:srgbClr val="FFFFFF"/>
                    </a:solidFill>
                    <a:ln w="9525">
                      <a:solidFill>
                        <a:srgbClr val="000000"/>
                      </a:solidFill>
                      <a:miter lim="800000"/>
                      <a:headEnd/>
                      <a:tailEnd/>
                    </a:ln>
                  </p:spPr>
                  <p:txBody>
                    <a:bodyPr/>
                    <a:lstStyle/>
                    <a:p>
                      <a:endParaRPr lang="zh-CN" altLang="en-US" sz="1400" b="0">
                        <a:solidFill>
                          <a:schemeClr val="bg2"/>
                        </a:solidFill>
                      </a:endParaRPr>
                    </a:p>
                  </p:txBody>
                </p:sp>
                <p:sp>
                  <p:nvSpPr>
                    <p:cNvPr id="66" name="Rectangle 8"/>
                    <p:cNvSpPr>
                      <a:spLocks noChangeArrowheads="1"/>
                    </p:cNvSpPr>
                    <p:nvPr/>
                  </p:nvSpPr>
                  <p:spPr bwMode="auto">
                    <a:xfrm>
                      <a:off x="3600" y="11736"/>
                      <a:ext cx="360" cy="156"/>
                    </a:xfrm>
                    <a:prstGeom prst="rect">
                      <a:avLst/>
                    </a:prstGeom>
                    <a:solidFill>
                      <a:srgbClr val="FFFFFF"/>
                    </a:solidFill>
                    <a:ln w="9525">
                      <a:solidFill>
                        <a:srgbClr val="000000"/>
                      </a:solidFill>
                      <a:miter lim="800000"/>
                      <a:headEnd/>
                      <a:tailEnd/>
                    </a:ln>
                  </p:spPr>
                  <p:txBody>
                    <a:bodyPr/>
                    <a:lstStyle/>
                    <a:p>
                      <a:endParaRPr lang="zh-CN" altLang="en-US" sz="1400" b="0">
                        <a:solidFill>
                          <a:schemeClr val="bg2"/>
                        </a:solidFill>
                      </a:endParaRPr>
                    </a:p>
                  </p:txBody>
                </p:sp>
              </p:grpSp>
              <p:sp>
                <p:nvSpPr>
                  <p:cNvPr id="43" name="Line 9"/>
                  <p:cNvSpPr>
                    <a:spLocks noChangeShapeType="1"/>
                  </p:cNvSpPr>
                  <p:nvPr/>
                </p:nvSpPr>
                <p:spPr bwMode="auto">
                  <a:xfrm>
                    <a:off x="3420" y="11591"/>
                    <a:ext cx="0" cy="613"/>
                  </a:xfrm>
                  <a:prstGeom prst="line">
                    <a:avLst/>
                  </a:prstGeom>
                  <a:noFill/>
                  <a:ln w="9525">
                    <a:solidFill>
                      <a:srgbClr val="000000"/>
                    </a:solidFill>
                    <a:round/>
                    <a:headEnd/>
                    <a:tailEnd/>
                  </a:ln>
                </p:spPr>
                <p:txBody>
                  <a:bodyPr/>
                  <a:lstStyle/>
                  <a:p>
                    <a:endParaRPr lang="zh-CN" altLang="en-US"/>
                  </a:p>
                </p:txBody>
              </p:sp>
              <p:sp>
                <p:nvSpPr>
                  <p:cNvPr id="44" name="Line 10"/>
                  <p:cNvSpPr>
                    <a:spLocks noChangeShapeType="1"/>
                  </p:cNvSpPr>
                  <p:nvPr/>
                </p:nvSpPr>
                <p:spPr bwMode="auto">
                  <a:xfrm>
                    <a:off x="3960" y="11424"/>
                    <a:ext cx="720" cy="936"/>
                  </a:xfrm>
                  <a:prstGeom prst="line">
                    <a:avLst/>
                  </a:prstGeom>
                  <a:noFill/>
                  <a:ln w="9525">
                    <a:solidFill>
                      <a:srgbClr val="000000"/>
                    </a:solidFill>
                    <a:round/>
                    <a:headEnd/>
                    <a:tailEnd/>
                  </a:ln>
                </p:spPr>
                <p:txBody>
                  <a:bodyPr/>
                  <a:lstStyle/>
                  <a:p>
                    <a:endParaRPr lang="zh-CN" altLang="en-US"/>
                  </a:p>
                </p:txBody>
              </p:sp>
              <p:sp>
                <p:nvSpPr>
                  <p:cNvPr id="45" name="Line 11"/>
                  <p:cNvSpPr>
                    <a:spLocks noChangeShapeType="1"/>
                  </p:cNvSpPr>
                  <p:nvPr/>
                </p:nvSpPr>
                <p:spPr bwMode="auto">
                  <a:xfrm>
                    <a:off x="3420" y="11591"/>
                    <a:ext cx="360" cy="1170"/>
                  </a:xfrm>
                  <a:prstGeom prst="line">
                    <a:avLst/>
                  </a:prstGeom>
                  <a:noFill/>
                  <a:ln w="9525">
                    <a:solidFill>
                      <a:srgbClr val="000000"/>
                    </a:solidFill>
                    <a:round/>
                    <a:headEnd/>
                    <a:tailEnd/>
                  </a:ln>
                </p:spPr>
                <p:txBody>
                  <a:bodyPr/>
                  <a:lstStyle/>
                  <a:p>
                    <a:endParaRPr lang="zh-CN" altLang="en-US"/>
                  </a:p>
                </p:txBody>
              </p:sp>
              <p:sp>
                <p:nvSpPr>
                  <p:cNvPr id="46" name="Line 12"/>
                  <p:cNvSpPr>
                    <a:spLocks noChangeShapeType="1"/>
                  </p:cNvSpPr>
                  <p:nvPr/>
                </p:nvSpPr>
                <p:spPr bwMode="auto">
                  <a:xfrm>
                    <a:off x="3420" y="11591"/>
                    <a:ext cx="540" cy="1337"/>
                  </a:xfrm>
                  <a:prstGeom prst="line">
                    <a:avLst/>
                  </a:prstGeom>
                  <a:noFill/>
                  <a:ln w="9525">
                    <a:solidFill>
                      <a:srgbClr val="000000"/>
                    </a:solidFill>
                    <a:round/>
                    <a:headEnd/>
                    <a:tailEnd/>
                  </a:ln>
                </p:spPr>
                <p:txBody>
                  <a:bodyPr/>
                  <a:lstStyle/>
                  <a:p>
                    <a:endParaRPr lang="zh-CN" altLang="en-US"/>
                  </a:p>
                </p:txBody>
              </p:sp>
              <p:sp>
                <p:nvSpPr>
                  <p:cNvPr id="47" name="Line 13"/>
                  <p:cNvSpPr>
                    <a:spLocks noChangeShapeType="1"/>
                  </p:cNvSpPr>
                  <p:nvPr/>
                </p:nvSpPr>
                <p:spPr bwMode="auto">
                  <a:xfrm flipH="1">
                    <a:off x="3780" y="11424"/>
                    <a:ext cx="180" cy="1337"/>
                  </a:xfrm>
                  <a:prstGeom prst="line">
                    <a:avLst/>
                  </a:prstGeom>
                  <a:noFill/>
                  <a:ln w="9525">
                    <a:solidFill>
                      <a:srgbClr val="000000"/>
                    </a:solidFill>
                    <a:round/>
                    <a:headEnd/>
                    <a:tailEnd/>
                  </a:ln>
                </p:spPr>
                <p:txBody>
                  <a:bodyPr/>
                  <a:lstStyle/>
                  <a:p>
                    <a:endParaRPr lang="zh-CN" altLang="en-US"/>
                  </a:p>
                </p:txBody>
              </p:sp>
              <p:sp>
                <p:nvSpPr>
                  <p:cNvPr id="48" name="Line 14"/>
                  <p:cNvSpPr>
                    <a:spLocks noChangeShapeType="1"/>
                  </p:cNvSpPr>
                  <p:nvPr/>
                </p:nvSpPr>
                <p:spPr bwMode="auto">
                  <a:xfrm>
                    <a:off x="3960" y="11424"/>
                    <a:ext cx="540" cy="1170"/>
                  </a:xfrm>
                  <a:prstGeom prst="line">
                    <a:avLst/>
                  </a:prstGeom>
                  <a:noFill/>
                  <a:ln w="9525">
                    <a:solidFill>
                      <a:srgbClr val="000000"/>
                    </a:solidFill>
                    <a:round/>
                    <a:headEnd/>
                    <a:tailEnd/>
                  </a:ln>
                </p:spPr>
                <p:txBody>
                  <a:bodyPr/>
                  <a:lstStyle/>
                  <a:p>
                    <a:endParaRPr lang="zh-CN" altLang="en-US"/>
                  </a:p>
                </p:txBody>
              </p:sp>
              <p:sp>
                <p:nvSpPr>
                  <p:cNvPr id="49" name="Line 15"/>
                  <p:cNvSpPr>
                    <a:spLocks noChangeShapeType="1"/>
                  </p:cNvSpPr>
                  <p:nvPr/>
                </p:nvSpPr>
                <p:spPr bwMode="auto">
                  <a:xfrm>
                    <a:off x="4500" y="11758"/>
                    <a:ext cx="180" cy="602"/>
                  </a:xfrm>
                  <a:prstGeom prst="line">
                    <a:avLst/>
                  </a:prstGeom>
                  <a:noFill/>
                  <a:ln w="9525">
                    <a:solidFill>
                      <a:srgbClr val="000000"/>
                    </a:solidFill>
                    <a:round/>
                    <a:headEnd/>
                    <a:tailEnd/>
                  </a:ln>
                </p:spPr>
                <p:txBody>
                  <a:bodyPr/>
                  <a:lstStyle/>
                  <a:p>
                    <a:endParaRPr lang="zh-CN" altLang="en-US"/>
                  </a:p>
                </p:txBody>
              </p:sp>
              <p:sp>
                <p:nvSpPr>
                  <p:cNvPr id="50" name="Line 16"/>
                  <p:cNvSpPr>
                    <a:spLocks noChangeShapeType="1"/>
                  </p:cNvSpPr>
                  <p:nvPr/>
                </p:nvSpPr>
                <p:spPr bwMode="auto">
                  <a:xfrm flipH="1">
                    <a:off x="4140" y="11758"/>
                    <a:ext cx="360" cy="669"/>
                  </a:xfrm>
                  <a:prstGeom prst="line">
                    <a:avLst/>
                  </a:prstGeom>
                  <a:noFill/>
                  <a:ln w="9525">
                    <a:solidFill>
                      <a:srgbClr val="000000"/>
                    </a:solidFill>
                    <a:round/>
                    <a:headEnd/>
                    <a:tailEnd/>
                  </a:ln>
                </p:spPr>
                <p:txBody>
                  <a:bodyPr/>
                  <a:lstStyle/>
                  <a:p>
                    <a:endParaRPr lang="zh-CN" altLang="en-US"/>
                  </a:p>
                </p:txBody>
              </p:sp>
              <p:sp>
                <p:nvSpPr>
                  <p:cNvPr id="51" name="Line 17"/>
                  <p:cNvSpPr>
                    <a:spLocks noChangeShapeType="1"/>
                  </p:cNvSpPr>
                  <p:nvPr/>
                </p:nvSpPr>
                <p:spPr bwMode="auto">
                  <a:xfrm flipH="1">
                    <a:off x="3060" y="11591"/>
                    <a:ext cx="360" cy="1003"/>
                  </a:xfrm>
                  <a:prstGeom prst="line">
                    <a:avLst/>
                  </a:prstGeom>
                  <a:noFill/>
                  <a:ln w="9525">
                    <a:solidFill>
                      <a:srgbClr val="000000"/>
                    </a:solidFill>
                    <a:round/>
                    <a:headEnd/>
                    <a:tailEnd/>
                  </a:ln>
                </p:spPr>
                <p:txBody>
                  <a:bodyPr/>
                  <a:lstStyle/>
                  <a:p>
                    <a:endParaRPr lang="zh-CN" altLang="en-US"/>
                  </a:p>
                </p:txBody>
              </p:sp>
              <p:sp>
                <p:nvSpPr>
                  <p:cNvPr id="52" name="Line 18"/>
                  <p:cNvSpPr>
                    <a:spLocks noChangeShapeType="1"/>
                  </p:cNvSpPr>
                  <p:nvPr/>
                </p:nvSpPr>
                <p:spPr bwMode="auto">
                  <a:xfrm>
                    <a:off x="3420" y="11591"/>
                    <a:ext cx="720" cy="836"/>
                  </a:xfrm>
                  <a:prstGeom prst="line">
                    <a:avLst/>
                  </a:prstGeom>
                  <a:noFill/>
                  <a:ln w="9525">
                    <a:solidFill>
                      <a:srgbClr val="000000"/>
                    </a:solidFill>
                    <a:round/>
                    <a:headEnd/>
                    <a:tailEnd/>
                  </a:ln>
                </p:spPr>
                <p:txBody>
                  <a:bodyPr/>
                  <a:lstStyle/>
                  <a:p>
                    <a:endParaRPr lang="zh-CN" altLang="en-US"/>
                  </a:p>
                </p:txBody>
              </p:sp>
              <p:sp>
                <p:nvSpPr>
                  <p:cNvPr id="53" name="Line 19"/>
                  <p:cNvSpPr>
                    <a:spLocks noChangeShapeType="1"/>
                  </p:cNvSpPr>
                  <p:nvPr/>
                </p:nvSpPr>
                <p:spPr bwMode="auto">
                  <a:xfrm>
                    <a:off x="4500" y="11758"/>
                    <a:ext cx="0" cy="836"/>
                  </a:xfrm>
                  <a:prstGeom prst="line">
                    <a:avLst/>
                  </a:prstGeom>
                  <a:noFill/>
                  <a:ln w="9525">
                    <a:solidFill>
                      <a:srgbClr val="000000"/>
                    </a:solidFill>
                    <a:round/>
                    <a:headEnd/>
                    <a:tailEnd/>
                  </a:ln>
                </p:spPr>
                <p:txBody>
                  <a:bodyPr/>
                  <a:lstStyle/>
                  <a:p>
                    <a:endParaRPr lang="zh-CN" altLang="en-US"/>
                  </a:p>
                </p:txBody>
              </p:sp>
              <p:sp>
                <p:nvSpPr>
                  <p:cNvPr id="54" name="Line 20"/>
                  <p:cNvSpPr>
                    <a:spLocks noChangeShapeType="1"/>
                  </p:cNvSpPr>
                  <p:nvPr/>
                </p:nvSpPr>
                <p:spPr bwMode="auto">
                  <a:xfrm>
                    <a:off x="3960" y="11424"/>
                    <a:ext cx="0" cy="1504"/>
                  </a:xfrm>
                  <a:prstGeom prst="line">
                    <a:avLst/>
                  </a:prstGeom>
                  <a:noFill/>
                  <a:ln w="9525">
                    <a:solidFill>
                      <a:srgbClr val="000000"/>
                    </a:solidFill>
                    <a:round/>
                    <a:headEnd/>
                    <a:tailEnd/>
                  </a:ln>
                </p:spPr>
                <p:txBody>
                  <a:bodyPr/>
                  <a:lstStyle/>
                  <a:p>
                    <a:endParaRPr lang="zh-CN" altLang="en-US"/>
                  </a:p>
                </p:txBody>
              </p:sp>
              <p:grpSp>
                <p:nvGrpSpPr>
                  <p:cNvPr id="55" name="Group 21"/>
                  <p:cNvGrpSpPr>
                    <a:grpSpLocks/>
                  </p:cNvGrpSpPr>
                  <p:nvPr/>
                </p:nvGrpSpPr>
                <p:grpSpPr bwMode="auto">
                  <a:xfrm>
                    <a:off x="2880" y="12048"/>
                    <a:ext cx="1980" cy="1092"/>
                    <a:chOff x="2160" y="12104"/>
                    <a:chExt cx="1980" cy="1092"/>
                  </a:xfrm>
                </p:grpSpPr>
                <p:sp>
                  <p:nvSpPr>
                    <p:cNvPr id="56" name="Rectangle 22"/>
                    <p:cNvSpPr>
                      <a:spLocks noChangeArrowheads="1"/>
                    </p:cNvSpPr>
                    <p:nvPr/>
                  </p:nvSpPr>
                  <p:spPr bwMode="auto">
                    <a:xfrm>
                      <a:off x="2608" y="12212"/>
                      <a:ext cx="180" cy="156"/>
                    </a:xfrm>
                    <a:prstGeom prst="rect">
                      <a:avLst/>
                    </a:prstGeom>
                    <a:solidFill>
                      <a:srgbClr val="FFFFFF"/>
                    </a:solidFill>
                    <a:ln w="9525">
                      <a:solidFill>
                        <a:srgbClr val="000000"/>
                      </a:solidFill>
                      <a:miter lim="800000"/>
                      <a:headEnd/>
                      <a:tailEnd/>
                    </a:ln>
                  </p:spPr>
                  <p:txBody>
                    <a:bodyPr/>
                    <a:lstStyle/>
                    <a:p>
                      <a:endParaRPr lang="zh-CN" altLang="en-US" sz="1400" b="0">
                        <a:solidFill>
                          <a:schemeClr val="bg2"/>
                        </a:solidFill>
                      </a:endParaRPr>
                    </a:p>
                  </p:txBody>
                </p:sp>
                <p:sp>
                  <p:nvSpPr>
                    <p:cNvPr id="57" name="Rectangle 23"/>
                    <p:cNvSpPr>
                      <a:spLocks noChangeArrowheads="1"/>
                    </p:cNvSpPr>
                    <p:nvPr/>
                  </p:nvSpPr>
                  <p:spPr bwMode="auto">
                    <a:xfrm>
                      <a:off x="3324" y="12516"/>
                      <a:ext cx="180" cy="156"/>
                    </a:xfrm>
                    <a:prstGeom prst="rect">
                      <a:avLst/>
                    </a:prstGeom>
                    <a:solidFill>
                      <a:srgbClr val="FFFFFF"/>
                    </a:solidFill>
                    <a:ln w="9525">
                      <a:solidFill>
                        <a:srgbClr val="000000"/>
                      </a:solidFill>
                      <a:miter lim="800000"/>
                      <a:headEnd/>
                      <a:tailEnd/>
                    </a:ln>
                  </p:spPr>
                  <p:txBody>
                    <a:bodyPr/>
                    <a:lstStyle/>
                    <a:p>
                      <a:endParaRPr lang="zh-CN" altLang="en-US" sz="1400" b="0">
                        <a:solidFill>
                          <a:schemeClr val="bg2"/>
                        </a:solidFill>
                      </a:endParaRPr>
                    </a:p>
                  </p:txBody>
                </p:sp>
                <p:sp>
                  <p:nvSpPr>
                    <p:cNvPr id="58" name="Rectangle 24"/>
                    <p:cNvSpPr>
                      <a:spLocks noChangeArrowheads="1"/>
                    </p:cNvSpPr>
                    <p:nvPr/>
                  </p:nvSpPr>
                  <p:spPr bwMode="auto">
                    <a:xfrm>
                      <a:off x="3864" y="12360"/>
                      <a:ext cx="180" cy="156"/>
                    </a:xfrm>
                    <a:prstGeom prst="rect">
                      <a:avLst/>
                    </a:prstGeom>
                    <a:solidFill>
                      <a:srgbClr val="FFFFFF"/>
                    </a:solidFill>
                    <a:ln w="9525">
                      <a:solidFill>
                        <a:srgbClr val="000000"/>
                      </a:solidFill>
                      <a:miter lim="800000"/>
                      <a:headEnd/>
                      <a:tailEnd/>
                    </a:ln>
                  </p:spPr>
                  <p:txBody>
                    <a:bodyPr/>
                    <a:lstStyle/>
                    <a:p>
                      <a:endParaRPr lang="zh-CN" altLang="en-US" sz="1400" b="0">
                        <a:solidFill>
                          <a:schemeClr val="bg2"/>
                        </a:solidFill>
                      </a:endParaRPr>
                    </a:p>
                  </p:txBody>
                </p:sp>
                <p:sp>
                  <p:nvSpPr>
                    <p:cNvPr id="59" name="Rectangle 25"/>
                    <p:cNvSpPr>
                      <a:spLocks noChangeArrowheads="1"/>
                    </p:cNvSpPr>
                    <p:nvPr/>
                  </p:nvSpPr>
                  <p:spPr bwMode="auto">
                    <a:xfrm>
                      <a:off x="2950" y="12828"/>
                      <a:ext cx="180" cy="156"/>
                    </a:xfrm>
                    <a:prstGeom prst="rect">
                      <a:avLst/>
                    </a:prstGeom>
                    <a:solidFill>
                      <a:srgbClr val="FFFFFF"/>
                    </a:solidFill>
                    <a:ln w="9525">
                      <a:solidFill>
                        <a:srgbClr val="000000"/>
                      </a:solidFill>
                      <a:miter lim="800000"/>
                      <a:headEnd/>
                      <a:tailEnd/>
                    </a:ln>
                  </p:spPr>
                  <p:txBody>
                    <a:bodyPr/>
                    <a:lstStyle/>
                    <a:p>
                      <a:endParaRPr lang="zh-CN" altLang="en-US" sz="1400" b="0">
                        <a:solidFill>
                          <a:schemeClr val="bg2"/>
                        </a:solidFill>
                      </a:endParaRPr>
                    </a:p>
                  </p:txBody>
                </p:sp>
                <p:sp>
                  <p:nvSpPr>
                    <p:cNvPr id="60" name="Rectangle 26"/>
                    <p:cNvSpPr>
                      <a:spLocks noChangeArrowheads="1"/>
                    </p:cNvSpPr>
                    <p:nvPr/>
                  </p:nvSpPr>
                  <p:spPr bwMode="auto">
                    <a:xfrm>
                      <a:off x="3670" y="12672"/>
                      <a:ext cx="180" cy="156"/>
                    </a:xfrm>
                    <a:prstGeom prst="rect">
                      <a:avLst/>
                    </a:prstGeom>
                    <a:solidFill>
                      <a:srgbClr val="FFFFFF"/>
                    </a:solidFill>
                    <a:ln w="9525">
                      <a:solidFill>
                        <a:srgbClr val="000000"/>
                      </a:solidFill>
                      <a:miter lim="800000"/>
                      <a:headEnd/>
                      <a:tailEnd/>
                    </a:ln>
                  </p:spPr>
                  <p:txBody>
                    <a:bodyPr/>
                    <a:lstStyle/>
                    <a:p>
                      <a:endParaRPr lang="zh-CN" altLang="en-US" sz="1400" b="0">
                        <a:solidFill>
                          <a:schemeClr val="bg2"/>
                        </a:solidFill>
                      </a:endParaRPr>
                    </a:p>
                  </p:txBody>
                </p:sp>
                <p:sp>
                  <p:nvSpPr>
                    <p:cNvPr id="61" name="Rectangle 27"/>
                    <p:cNvSpPr>
                      <a:spLocks noChangeArrowheads="1"/>
                    </p:cNvSpPr>
                    <p:nvPr/>
                  </p:nvSpPr>
                  <p:spPr bwMode="auto">
                    <a:xfrm>
                      <a:off x="2242" y="12674"/>
                      <a:ext cx="180" cy="156"/>
                    </a:xfrm>
                    <a:prstGeom prst="rect">
                      <a:avLst/>
                    </a:prstGeom>
                    <a:solidFill>
                      <a:srgbClr val="FFFFFF"/>
                    </a:solidFill>
                    <a:ln w="9525">
                      <a:solidFill>
                        <a:srgbClr val="000000"/>
                      </a:solidFill>
                      <a:miter lim="800000"/>
                      <a:headEnd/>
                      <a:tailEnd/>
                    </a:ln>
                  </p:spPr>
                  <p:txBody>
                    <a:bodyPr/>
                    <a:lstStyle/>
                    <a:p>
                      <a:endParaRPr lang="zh-CN" altLang="en-US" sz="1400" b="0">
                        <a:solidFill>
                          <a:schemeClr val="bg2"/>
                        </a:solidFill>
                      </a:endParaRPr>
                    </a:p>
                  </p:txBody>
                </p:sp>
                <p:sp>
                  <p:nvSpPr>
                    <p:cNvPr id="62" name="Rectangle 28"/>
                    <p:cNvSpPr>
                      <a:spLocks noChangeArrowheads="1"/>
                    </p:cNvSpPr>
                    <p:nvPr/>
                  </p:nvSpPr>
                  <p:spPr bwMode="auto">
                    <a:xfrm>
                      <a:off x="3170" y="12984"/>
                      <a:ext cx="180" cy="156"/>
                    </a:xfrm>
                    <a:prstGeom prst="rect">
                      <a:avLst/>
                    </a:prstGeom>
                    <a:solidFill>
                      <a:srgbClr val="FFFFFF"/>
                    </a:solidFill>
                    <a:ln w="9525">
                      <a:solidFill>
                        <a:srgbClr val="000000"/>
                      </a:solidFill>
                      <a:miter lim="800000"/>
                      <a:headEnd/>
                      <a:tailEnd/>
                    </a:ln>
                  </p:spPr>
                  <p:txBody>
                    <a:bodyPr/>
                    <a:lstStyle/>
                    <a:p>
                      <a:endParaRPr lang="zh-CN" altLang="en-US" sz="1400" b="0">
                        <a:solidFill>
                          <a:schemeClr val="bg2"/>
                        </a:solidFill>
                      </a:endParaRPr>
                    </a:p>
                  </p:txBody>
                </p:sp>
                <p:sp>
                  <p:nvSpPr>
                    <p:cNvPr id="63" name="Rectangle 29"/>
                    <p:cNvSpPr>
                      <a:spLocks noChangeArrowheads="1"/>
                    </p:cNvSpPr>
                    <p:nvPr/>
                  </p:nvSpPr>
                  <p:spPr bwMode="auto">
                    <a:xfrm>
                      <a:off x="2160" y="12104"/>
                      <a:ext cx="1980" cy="1092"/>
                    </a:xfrm>
                    <a:prstGeom prst="rect">
                      <a:avLst/>
                    </a:prstGeom>
                    <a:noFill/>
                    <a:ln w="9525">
                      <a:solidFill>
                        <a:srgbClr val="000000"/>
                      </a:solidFill>
                      <a:miter lim="800000"/>
                      <a:headEnd/>
                      <a:tailEnd/>
                    </a:ln>
                  </p:spPr>
                  <p:txBody>
                    <a:bodyPr/>
                    <a:lstStyle/>
                    <a:p>
                      <a:endParaRPr lang="zh-CN" altLang="en-US" sz="1400" b="0">
                        <a:solidFill>
                          <a:schemeClr val="bg2"/>
                        </a:solidFill>
                      </a:endParaRPr>
                    </a:p>
                  </p:txBody>
                </p:sp>
              </p:grpSp>
            </p:grpSp>
            <p:sp>
              <p:nvSpPr>
                <p:cNvPr id="41" name="Text Box 30"/>
                <p:cNvSpPr txBox="1">
                  <a:spLocks noChangeArrowheads="1"/>
                </p:cNvSpPr>
                <p:nvPr/>
              </p:nvSpPr>
              <p:spPr bwMode="auto">
                <a:xfrm>
                  <a:off x="4500" y="11268"/>
                  <a:ext cx="540" cy="312"/>
                </a:xfrm>
                <a:prstGeom prst="rect">
                  <a:avLst/>
                </a:prstGeom>
                <a:noFill/>
                <a:ln w="9525">
                  <a:noFill/>
                  <a:miter lim="800000"/>
                  <a:headEnd/>
                  <a:tailEnd/>
                </a:ln>
              </p:spPr>
              <p:txBody>
                <a:bodyPr lIns="0" tIns="0" rIns="0" bIns="0"/>
                <a:lstStyle/>
                <a:p>
                  <a:pPr algn="ctr"/>
                  <a:r>
                    <a:rPr lang="zh-CN" altLang="en-US" sz="1800" dirty="0">
                      <a:solidFill>
                        <a:schemeClr val="tx1"/>
                      </a:solidFill>
                      <a:latin typeface="Calibri" pitchFamily="34" charset="0"/>
                    </a:rPr>
                    <a:t>用户</a:t>
                  </a:r>
                  <a:endParaRPr lang="zh-CN" altLang="en-US" sz="1800" dirty="0">
                    <a:solidFill>
                      <a:schemeClr val="tx1"/>
                    </a:solidFill>
                  </a:endParaRPr>
                </a:p>
              </p:txBody>
            </p:sp>
          </p:grpSp>
          <p:sp>
            <p:nvSpPr>
              <p:cNvPr id="21" name="Line 50"/>
              <p:cNvSpPr>
                <a:spLocks noChangeShapeType="1"/>
              </p:cNvSpPr>
              <p:nvPr/>
            </p:nvSpPr>
            <p:spPr bwMode="auto">
              <a:xfrm flipH="1">
                <a:off x="7300" y="14521"/>
                <a:ext cx="0" cy="0"/>
              </a:xfrm>
              <a:prstGeom prst="line">
                <a:avLst/>
              </a:prstGeom>
              <a:noFill/>
              <a:ln w="9525">
                <a:solidFill>
                  <a:srgbClr val="000000"/>
                </a:solidFill>
                <a:round/>
                <a:headEnd/>
                <a:tailEnd/>
              </a:ln>
            </p:spPr>
            <p:txBody>
              <a:bodyPr/>
              <a:lstStyle/>
              <a:p>
                <a:endParaRPr lang="zh-CN" altLang="en-US"/>
              </a:p>
            </p:txBody>
          </p:sp>
        </p:grpSp>
        <p:sp>
          <p:nvSpPr>
            <p:cNvPr id="6" name="TextBox 5"/>
            <p:cNvSpPr txBox="1"/>
            <p:nvPr/>
          </p:nvSpPr>
          <p:spPr>
            <a:xfrm>
              <a:off x="1763688" y="5877272"/>
              <a:ext cx="1512168" cy="400110"/>
            </a:xfrm>
            <a:prstGeom prst="rect">
              <a:avLst/>
            </a:prstGeom>
            <a:noFill/>
          </p:spPr>
          <p:txBody>
            <a:bodyPr wrap="square" rtlCol="0">
              <a:spAutoFit/>
            </a:bodyPr>
            <a:lstStyle/>
            <a:p>
              <a:pPr algn="ctr"/>
              <a:r>
                <a:rPr lang="zh-CN" altLang="en-US" sz="2000" dirty="0" smtClean="0"/>
                <a:t>原结构</a:t>
              </a:r>
              <a:endParaRPr lang="zh-CN" altLang="en-US" sz="2000" dirty="0"/>
            </a:p>
          </p:txBody>
        </p:sp>
        <p:sp>
          <p:nvSpPr>
            <p:cNvPr id="8" name="Text Box 30"/>
            <p:cNvSpPr txBox="1">
              <a:spLocks noChangeArrowheads="1"/>
            </p:cNvSpPr>
            <p:nvPr/>
          </p:nvSpPr>
          <p:spPr bwMode="auto">
            <a:xfrm>
              <a:off x="2915816" y="5244529"/>
              <a:ext cx="571904" cy="416719"/>
            </a:xfrm>
            <a:prstGeom prst="rect">
              <a:avLst/>
            </a:prstGeom>
            <a:noFill/>
            <a:ln w="9525">
              <a:noFill/>
              <a:miter lim="800000"/>
              <a:headEnd/>
              <a:tailEnd/>
            </a:ln>
          </p:spPr>
          <p:txBody>
            <a:bodyPr lIns="0" tIns="0" rIns="0" bIns="0"/>
            <a:lstStyle/>
            <a:p>
              <a:pPr algn="ctr"/>
              <a:r>
                <a:rPr lang="zh-CN" altLang="en-US" sz="1800" dirty="0" smtClean="0">
                  <a:solidFill>
                    <a:schemeClr val="tx1"/>
                  </a:solidFill>
                  <a:latin typeface="Calibri" pitchFamily="34" charset="0"/>
                </a:rPr>
                <a:t>模块</a:t>
              </a:r>
              <a:endParaRPr lang="zh-CN" altLang="en-US" sz="1800" dirty="0">
                <a:solidFill>
                  <a:schemeClr val="tx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008" y="260648"/>
            <a:ext cx="8820472" cy="5324535"/>
          </a:xfrm>
          <a:prstGeom prst="rect">
            <a:avLst/>
          </a:prstGeom>
          <a:noFill/>
        </p:spPr>
        <p:txBody>
          <a:bodyPr wrap="square" rtlCol="0">
            <a:spAutoFit/>
          </a:bodyPr>
          <a:lstStyle/>
          <a:p>
            <a:r>
              <a:rPr lang="en-US" altLang="zh-CN" sz="2000" dirty="0" smtClean="0">
                <a:solidFill>
                  <a:schemeClr val="tx1"/>
                </a:solidFill>
              </a:rPr>
              <a:t>// </a:t>
            </a:r>
            <a:r>
              <a:rPr lang="zh-CN" altLang="en-US" sz="2000" dirty="0" smtClean="0">
                <a:solidFill>
                  <a:schemeClr val="tx1"/>
                </a:solidFill>
              </a:rPr>
              <a:t>声明模块类</a:t>
            </a:r>
            <a:r>
              <a:rPr lang="en-US" altLang="zh-CN" sz="2000" dirty="0" smtClean="0">
                <a:solidFill>
                  <a:schemeClr val="tx1"/>
                </a:solidFill>
              </a:rPr>
              <a:t>Module3</a:t>
            </a:r>
          </a:p>
          <a:p>
            <a:r>
              <a:rPr lang="en-US" altLang="zh-CN" sz="2000" dirty="0" smtClean="0"/>
              <a:t>class Module3</a:t>
            </a:r>
          </a:p>
          <a:p>
            <a:r>
              <a:rPr lang="en-US" altLang="zh-CN" sz="2000" dirty="0" smtClean="0"/>
              <a:t>{</a:t>
            </a:r>
          </a:p>
          <a:p>
            <a:r>
              <a:rPr lang="en-US" altLang="zh-CN" sz="2000" dirty="0" smtClean="0"/>
              <a:t>public:</a:t>
            </a:r>
          </a:p>
          <a:p>
            <a:r>
              <a:rPr lang="en-US" altLang="zh-CN" sz="2000" dirty="0" smtClean="0">
                <a:solidFill>
                  <a:schemeClr val="tx1"/>
                </a:solidFill>
              </a:rPr>
              <a:t>// </a:t>
            </a:r>
            <a:r>
              <a:rPr lang="zh-CN" altLang="en-US" sz="2000" dirty="0" smtClean="0">
                <a:solidFill>
                  <a:schemeClr val="tx1"/>
                </a:solidFill>
              </a:rPr>
              <a:t>公有成员</a:t>
            </a:r>
            <a:r>
              <a:rPr lang="en-US" altLang="zh-CN" sz="2000" dirty="0" smtClean="0">
                <a:solidFill>
                  <a:schemeClr val="tx1"/>
                </a:solidFill>
              </a:rPr>
              <a:t>:</a:t>
            </a:r>
          </a:p>
          <a:p>
            <a:r>
              <a:rPr lang="en-US" altLang="zh-CN" sz="2000" dirty="0" smtClean="0"/>
              <a:t>	virtual ~Module3() { }			</a:t>
            </a:r>
            <a:r>
              <a:rPr lang="en-US" altLang="zh-CN" sz="2000" dirty="0" smtClean="0">
                <a:solidFill>
                  <a:schemeClr val="tx1"/>
                </a:solidFill>
              </a:rPr>
              <a:t>// </a:t>
            </a:r>
            <a:r>
              <a:rPr lang="zh-CN" altLang="en-US" sz="2000" dirty="0" smtClean="0">
                <a:solidFill>
                  <a:schemeClr val="tx1"/>
                </a:solidFill>
              </a:rPr>
              <a:t>析构函数</a:t>
            </a:r>
          </a:p>
          <a:p>
            <a:r>
              <a:rPr lang="zh-CN" altLang="en-US" sz="2000" dirty="0" smtClean="0"/>
              <a:t>	</a:t>
            </a:r>
            <a:r>
              <a:rPr lang="en-US" altLang="zh-CN" sz="2000" dirty="0" smtClean="0"/>
              <a:t>void </a:t>
            </a:r>
            <a:r>
              <a:rPr lang="en-US" altLang="zh-CN" sz="2000" dirty="0" err="1" smtClean="0"/>
              <a:t>DoWork</a:t>
            </a:r>
            <a:r>
              <a:rPr lang="en-US" altLang="zh-CN" sz="2000" dirty="0" smtClean="0"/>
              <a:t>() { </a:t>
            </a:r>
            <a:r>
              <a:rPr lang="en-US" altLang="zh-CN" sz="2000" dirty="0" err="1" smtClean="0"/>
              <a:t>cout</a:t>
            </a:r>
            <a:r>
              <a:rPr lang="en-US" altLang="zh-CN" sz="2000" dirty="0" smtClean="0"/>
              <a:t> &lt;&lt; "Module3::</a:t>
            </a:r>
            <a:r>
              <a:rPr lang="en-US" altLang="zh-CN" sz="2000" dirty="0" err="1" smtClean="0"/>
              <a:t>DoWork</a:t>
            </a:r>
            <a:r>
              <a:rPr lang="en-US" altLang="zh-CN" sz="2000" dirty="0" smtClean="0"/>
              <a:t>()" &lt;&lt; </a:t>
            </a:r>
            <a:r>
              <a:rPr lang="en-US" altLang="zh-CN" sz="2000" dirty="0" err="1" smtClean="0"/>
              <a:t>endl</a:t>
            </a:r>
            <a:r>
              <a:rPr lang="en-US" altLang="zh-CN" sz="2000" dirty="0" smtClean="0"/>
              <a:t>; } </a:t>
            </a:r>
            <a:r>
              <a:rPr lang="en-US" altLang="zh-CN" sz="2000" dirty="0" smtClean="0">
                <a:solidFill>
                  <a:schemeClr val="tx1"/>
                </a:solidFill>
              </a:rPr>
              <a:t>// </a:t>
            </a:r>
            <a:r>
              <a:rPr lang="zh-CN" altLang="en-US" sz="2000" dirty="0" smtClean="0">
                <a:solidFill>
                  <a:schemeClr val="tx1"/>
                </a:solidFill>
              </a:rPr>
              <a:t>工作</a:t>
            </a:r>
          </a:p>
          <a:p>
            <a:r>
              <a:rPr lang="en-US" altLang="zh-CN" sz="2000" dirty="0" smtClean="0"/>
              <a:t>};</a:t>
            </a:r>
          </a:p>
          <a:p>
            <a:endParaRPr lang="en-US" altLang="zh-CN" sz="2000" dirty="0" smtClean="0"/>
          </a:p>
          <a:p>
            <a:r>
              <a:rPr lang="en-US" altLang="zh-CN" sz="2000" dirty="0" smtClean="0">
                <a:solidFill>
                  <a:schemeClr val="tx1"/>
                </a:solidFill>
              </a:rPr>
              <a:t>// </a:t>
            </a:r>
            <a:r>
              <a:rPr lang="zh-CN" altLang="en-US" sz="2000" dirty="0" smtClean="0">
                <a:solidFill>
                  <a:schemeClr val="tx1"/>
                </a:solidFill>
              </a:rPr>
              <a:t>声明模块类</a:t>
            </a:r>
            <a:r>
              <a:rPr lang="en-US" altLang="zh-CN" sz="2000" dirty="0" smtClean="0">
                <a:solidFill>
                  <a:schemeClr val="tx1"/>
                </a:solidFill>
              </a:rPr>
              <a:t>Module4</a:t>
            </a:r>
          </a:p>
          <a:p>
            <a:r>
              <a:rPr lang="en-US" altLang="zh-CN" sz="2000" dirty="0" smtClean="0"/>
              <a:t>class Module4</a:t>
            </a:r>
          </a:p>
          <a:p>
            <a:r>
              <a:rPr lang="en-US" altLang="zh-CN" sz="2000" dirty="0" smtClean="0"/>
              <a:t>{</a:t>
            </a:r>
          </a:p>
          <a:p>
            <a:r>
              <a:rPr lang="en-US" altLang="zh-CN" sz="2000" dirty="0" smtClean="0"/>
              <a:t>public:</a:t>
            </a:r>
          </a:p>
          <a:p>
            <a:r>
              <a:rPr lang="en-US" altLang="zh-CN" sz="2000" dirty="0" smtClean="0">
                <a:solidFill>
                  <a:schemeClr val="tx1"/>
                </a:solidFill>
              </a:rPr>
              <a:t>// </a:t>
            </a:r>
            <a:r>
              <a:rPr lang="zh-CN" altLang="en-US" sz="2000" dirty="0" smtClean="0">
                <a:solidFill>
                  <a:schemeClr val="tx1"/>
                </a:solidFill>
              </a:rPr>
              <a:t>公有成员</a:t>
            </a:r>
            <a:r>
              <a:rPr lang="en-US" altLang="zh-CN" sz="2000" dirty="0" smtClean="0">
                <a:solidFill>
                  <a:schemeClr val="tx1"/>
                </a:solidFill>
              </a:rPr>
              <a:t>:</a:t>
            </a:r>
          </a:p>
          <a:p>
            <a:r>
              <a:rPr lang="en-US" altLang="zh-CN" sz="2000" dirty="0" smtClean="0"/>
              <a:t>	virtual ~Module4() { }			</a:t>
            </a:r>
            <a:r>
              <a:rPr lang="en-US" altLang="zh-CN" sz="2000" dirty="0" smtClean="0">
                <a:solidFill>
                  <a:schemeClr val="tx1"/>
                </a:solidFill>
              </a:rPr>
              <a:t>// </a:t>
            </a:r>
            <a:r>
              <a:rPr lang="zh-CN" altLang="en-US" sz="2000" dirty="0" smtClean="0">
                <a:solidFill>
                  <a:schemeClr val="tx1"/>
                </a:solidFill>
              </a:rPr>
              <a:t>析构函数</a:t>
            </a:r>
          </a:p>
          <a:p>
            <a:r>
              <a:rPr lang="zh-CN" altLang="en-US" sz="2000" dirty="0" smtClean="0"/>
              <a:t>	</a:t>
            </a:r>
            <a:r>
              <a:rPr lang="en-US" altLang="zh-CN" sz="2000" dirty="0" smtClean="0"/>
              <a:t>void </a:t>
            </a:r>
            <a:r>
              <a:rPr lang="en-US" altLang="zh-CN" sz="2000" dirty="0" err="1" smtClean="0"/>
              <a:t>DoWork</a:t>
            </a:r>
            <a:r>
              <a:rPr lang="en-US" altLang="zh-CN" sz="2000" dirty="0" smtClean="0"/>
              <a:t>() { </a:t>
            </a:r>
            <a:r>
              <a:rPr lang="en-US" altLang="zh-CN" sz="2000" dirty="0" err="1" smtClean="0"/>
              <a:t>cout</a:t>
            </a:r>
            <a:r>
              <a:rPr lang="en-US" altLang="zh-CN" sz="2000" dirty="0" smtClean="0"/>
              <a:t> &lt;&lt; "Module4::</a:t>
            </a:r>
            <a:r>
              <a:rPr lang="en-US" altLang="zh-CN" sz="2000" dirty="0" err="1" smtClean="0"/>
              <a:t>DoWork</a:t>
            </a:r>
            <a:r>
              <a:rPr lang="en-US" altLang="zh-CN" sz="2000" dirty="0" smtClean="0"/>
              <a:t>()" &lt;&lt; </a:t>
            </a:r>
            <a:r>
              <a:rPr lang="en-US" altLang="zh-CN" sz="2000" dirty="0" err="1" smtClean="0"/>
              <a:t>endl</a:t>
            </a:r>
            <a:r>
              <a:rPr lang="en-US" altLang="zh-CN" sz="2000" dirty="0" smtClean="0"/>
              <a:t>; } </a:t>
            </a:r>
            <a:r>
              <a:rPr lang="en-US" altLang="zh-CN" sz="2000" dirty="0" smtClean="0">
                <a:solidFill>
                  <a:schemeClr val="tx1"/>
                </a:solidFill>
              </a:rPr>
              <a:t>// </a:t>
            </a:r>
            <a:r>
              <a:rPr lang="zh-CN" altLang="en-US" sz="2000" dirty="0" smtClean="0">
                <a:solidFill>
                  <a:schemeClr val="tx1"/>
                </a:solidFill>
              </a:rPr>
              <a:t>工作</a:t>
            </a:r>
          </a:p>
          <a:p>
            <a:r>
              <a:rPr lang="en-US" altLang="zh-CN" sz="2000" dirty="0" smtClean="0"/>
              <a:t>};</a:t>
            </a:r>
          </a:p>
        </p:txBody>
      </p:sp>
      <p:grpSp>
        <p:nvGrpSpPr>
          <p:cNvPr id="67" name="组合 66"/>
          <p:cNvGrpSpPr/>
          <p:nvPr/>
        </p:nvGrpSpPr>
        <p:grpSpPr>
          <a:xfrm>
            <a:off x="5220072" y="260648"/>
            <a:ext cx="5184576" cy="3456384"/>
            <a:chOff x="899592" y="2996952"/>
            <a:chExt cx="4851845" cy="3456384"/>
          </a:xfrm>
        </p:grpSpPr>
        <p:sp>
          <p:nvSpPr>
            <p:cNvPr id="68" name="矩形 67"/>
            <p:cNvSpPr/>
            <p:nvPr/>
          </p:nvSpPr>
          <p:spPr bwMode="auto">
            <a:xfrm>
              <a:off x="899592" y="2996952"/>
              <a:ext cx="3384376" cy="345638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4800" b="1" i="0" u="none" strike="noStrike" cap="none" normalizeH="0" baseline="0" smtClean="0">
                <a:ln>
                  <a:noFill/>
                </a:ln>
                <a:solidFill>
                  <a:schemeClr val="accent2"/>
                </a:solidFill>
                <a:effectLst/>
                <a:latin typeface="Arial" charset="0"/>
                <a:ea typeface="楷体_GB2312" pitchFamily="49" charset="-122"/>
              </a:endParaRPr>
            </a:p>
          </p:txBody>
        </p:sp>
        <p:grpSp>
          <p:nvGrpSpPr>
            <p:cNvPr id="69" name="Group 2"/>
            <p:cNvGrpSpPr>
              <a:grpSpLocks/>
            </p:cNvGrpSpPr>
            <p:nvPr/>
          </p:nvGrpSpPr>
          <p:grpSpPr bwMode="auto">
            <a:xfrm>
              <a:off x="1451570" y="3140961"/>
              <a:ext cx="4299867" cy="2500312"/>
              <a:chOff x="3240" y="13652"/>
              <a:chExt cx="4060" cy="1872"/>
            </a:xfrm>
          </p:grpSpPr>
          <p:grpSp>
            <p:nvGrpSpPr>
              <p:cNvPr id="72" name="Group 3"/>
              <p:cNvGrpSpPr>
                <a:grpSpLocks/>
              </p:cNvGrpSpPr>
              <p:nvPr/>
            </p:nvGrpSpPr>
            <p:grpSpPr bwMode="auto">
              <a:xfrm>
                <a:off x="3240" y="13652"/>
                <a:ext cx="2160" cy="1872"/>
                <a:chOff x="2880" y="11268"/>
                <a:chExt cx="2160" cy="1872"/>
              </a:xfrm>
            </p:grpSpPr>
            <p:grpSp>
              <p:nvGrpSpPr>
                <p:cNvPr id="74" name="Group 4"/>
                <p:cNvGrpSpPr>
                  <a:grpSpLocks/>
                </p:cNvGrpSpPr>
                <p:nvPr/>
              </p:nvGrpSpPr>
              <p:grpSpPr bwMode="auto">
                <a:xfrm>
                  <a:off x="2880" y="11270"/>
                  <a:ext cx="1980" cy="1870"/>
                  <a:chOff x="2880" y="11270"/>
                  <a:chExt cx="1980" cy="1870"/>
                </a:xfrm>
              </p:grpSpPr>
              <p:grpSp>
                <p:nvGrpSpPr>
                  <p:cNvPr id="76" name="Group 5"/>
                  <p:cNvGrpSpPr>
                    <a:grpSpLocks/>
                  </p:cNvGrpSpPr>
                  <p:nvPr/>
                </p:nvGrpSpPr>
                <p:grpSpPr bwMode="auto">
                  <a:xfrm>
                    <a:off x="3240" y="11270"/>
                    <a:ext cx="1440" cy="468"/>
                    <a:chOff x="2520" y="11424"/>
                    <a:chExt cx="1440" cy="468"/>
                  </a:xfrm>
                </p:grpSpPr>
                <p:sp>
                  <p:nvSpPr>
                    <p:cNvPr id="98" name="Rectangle 6"/>
                    <p:cNvSpPr>
                      <a:spLocks noChangeArrowheads="1"/>
                    </p:cNvSpPr>
                    <p:nvPr/>
                  </p:nvSpPr>
                  <p:spPr bwMode="auto">
                    <a:xfrm>
                      <a:off x="2520" y="11580"/>
                      <a:ext cx="360" cy="156"/>
                    </a:xfrm>
                    <a:prstGeom prst="rect">
                      <a:avLst/>
                    </a:prstGeom>
                    <a:solidFill>
                      <a:srgbClr val="FFFFFF"/>
                    </a:solidFill>
                    <a:ln w="9525">
                      <a:solidFill>
                        <a:srgbClr val="000000"/>
                      </a:solidFill>
                      <a:miter lim="800000"/>
                      <a:headEnd/>
                      <a:tailEnd/>
                    </a:ln>
                  </p:spPr>
                  <p:txBody>
                    <a:bodyPr/>
                    <a:lstStyle/>
                    <a:p>
                      <a:endParaRPr lang="zh-CN" altLang="en-US" sz="1400" b="0">
                        <a:solidFill>
                          <a:schemeClr val="bg2"/>
                        </a:solidFill>
                      </a:endParaRPr>
                    </a:p>
                  </p:txBody>
                </p:sp>
                <p:sp>
                  <p:nvSpPr>
                    <p:cNvPr id="99" name="Rectangle 7"/>
                    <p:cNvSpPr>
                      <a:spLocks noChangeArrowheads="1"/>
                    </p:cNvSpPr>
                    <p:nvPr/>
                  </p:nvSpPr>
                  <p:spPr bwMode="auto">
                    <a:xfrm>
                      <a:off x="3060" y="11424"/>
                      <a:ext cx="360" cy="156"/>
                    </a:xfrm>
                    <a:prstGeom prst="rect">
                      <a:avLst/>
                    </a:prstGeom>
                    <a:solidFill>
                      <a:srgbClr val="FFFFFF"/>
                    </a:solidFill>
                    <a:ln w="9525">
                      <a:solidFill>
                        <a:srgbClr val="000000"/>
                      </a:solidFill>
                      <a:miter lim="800000"/>
                      <a:headEnd/>
                      <a:tailEnd/>
                    </a:ln>
                  </p:spPr>
                  <p:txBody>
                    <a:bodyPr/>
                    <a:lstStyle/>
                    <a:p>
                      <a:endParaRPr lang="zh-CN" altLang="en-US" sz="1400" b="0">
                        <a:solidFill>
                          <a:schemeClr val="bg2"/>
                        </a:solidFill>
                      </a:endParaRPr>
                    </a:p>
                  </p:txBody>
                </p:sp>
                <p:sp>
                  <p:nvSpPr>
                    <p:cNvPr id="100" name="Rectangle 8"/>
                    <p:cNvSpPr>
                      <a:spLocks noChangeArrowheads="1"/>
                    </p:cNvSpPr>
                    <p:nvPr/>
                  </p:nvSpPr>
                  <p:spPr bwMode="auto">
                    <a:xfrm>
                      <a:off x="3600" y="11736"/>
                      <a:ext cx="360" cy="156"/>
                    </a:xfrm>
                    <a:prstGeom prst="rect">
                      <a:avLst/>
                    </a:prstGeom>
                    <a:solidFill>
                      <a:srgbClr val="FFFFFF"/>
                    </a:solidFill>
                    <a:ln w="9525">
                      <a:solidFill>
                        <a:srgbClr val="000000"/>
                      </a:solidFill>
                      <a:miter lim="800000"/>
                      <a:headEnd/>
                      <a:tailEnd/>
                    </a:ln>
                  </p:spPr>
                  <p:txBody>
                    <a:bodyPr/>
                    <a:lstStyle/>
                    <a:p>
                      <a:endParaRPr lang="zh-CN" altLang="en-US" sz="1400" b="0">
                        <a:solidFill>
                          <a:schemeClr val="bg2"/>
                        </a:solidFill>
                      </a:endParaRPr>
                    </a:p>
                  </p:txBody>
                </p:sp>
              </p:grpSp>
              <p:sp>
                <p:nvSpPr>
                  <p:cNvPr id="77" name="Line 9"/>
                  <p:cNvSpPr>
                    <a:spLocks noChangeShapeType="1"/>
                  </p:cNvSpPr>
                  <p:nvPr/>
                </p:nvSpPr>
                <p:spPr bwMode="auto">
                  <a:xfrm>
                    <a:off x="3420" y="11591"/>
                    <a:ext cx="0" cy="613"/>
                  </a:xfrm>
                  <a:prstGeom prst="line">
                    <a:avLst/>
                  </a:prstGeom>
                  <a:noFill/>
                  <a:ln w="9525">
                    <a:solidFill>
                      <a:srgbClr val="000000"/>
                    </a:solidFill>
                    <a:round/>
                    <a:headEnd/>
                    <a:tailEnd/>
                  </a:ln>
                </p:spPr>
                <p:txBody>
                  <a:bodyPr/>
                  <a:lstStyle/>
                  <a:p>
                    <a:endParaRPr lang="zh-CN" altLang="en-US"/>
                  </a:p>
                </p:txBody>
              </p:sp>
              <p:sp>
                <p:nvSpPr>
                  <p:cNvPr id="78" name="Line 10"/>
                  <p:cNvSpPr>
                    <a:spLocks noChangeShapeType="1"/>
                  </p:cNvSpPr>
                  <p:nvPr/>
                </p:nvSpPr>
                <p:spPr bwMode="auto">
                  <a:xfrm>
                    <a:off x="3960" y="11424"/>
                    <a:ext cx="720" cy="936"/>
                  </a:xfrm>
                  <a:prstGeom prst="line">
                    <a:avLst/>
                  </a:prstGeom>
                  <a:noFill/>
                  <a:ln w="9525">
                    <a:solidFill>
                      <a:srgbClr val="000000"/>
                    </a:solidFill>
                    <a:round/>
                    <a:headEnd/>
                    <a:tailEnd/>
                  </a:ln>
                </p:spPr>
                <p:txBody>
                  <a:bodyPr/>
                  <a:lstStyle/>
                  <a:p>
                    <a:endParaRPr lang="zh-CN" altLang="en-US"/>
                  </a:p>
                </p:txBody>
              </p:sp>
              <p:sp>
                <p:nvSpPr>
                  <p:cNvPr id="79" name="Line 11"/>
                  <p:cNvSpPr>
                    <a:spLocks noChangeShapeType="1"/>
                  </p:cNvSpPr>
                  <p:nvPr/>
                </p:nvSpPr>
                <p:spPr bwMode="auto">
                  <a:xfrm>
                    <a:off x="3420" y="11591"/>
                    <a:ext cx="360" cy="1170"/>
                  </a:xfrm>
                  <a:prstGeom prst="line">
                    <a:avLst/>
                  </a:prstGeom>
                  <a:noFill/>
                  <a:ln w="9525">
                    <a:solidFill>
                      <a:srgbClr val="000000"/>
                    </a:solidFill>
                    <a:round/>
                    <a:headEnd/>
                    <a:tailEnd/>
                  </a:ln>
                </p:spPr>
                <p:txBody>
                  <a:bodyPr/>
                  <a:lstStyle/>
                  <a:p>
                    <a:endParaRPr lang="zh-CN" altLang="en-US"/>
                  </a:p>
                </p:txBody>
              </p:sp>
              <p:sp>
                <p:nvSpPr>
                  <p:cNvPr id="80" name="Line 12"/>
                  <p:cNvSpPr>
                    <a:spLocks noChangeShapeType="1"/>
                  </p:cNvSpPr>
                  <p:nvPr/>
                </p:nvSpPr>
                <p:spPr bwMode="auto">
                  <a:xfrm>
                    <a:off x="3420" y="11591"/>
                    <a:ext cx="540" cy="1337"/>
                  </a:xfrm>
                  <a:prstGeom prst="line">
                    <a:avLst/>
                  </a:prstGeom>
                  <a:noFill/>
                  <a:ln w="9525">
                    <a:solidFill>
                      <a:srgbClr val="000000"/>
                    </a:solidFill>
                    <a:round/>
                    <a:headEnd/>
                    <a:tailEnd/>
                  </a:ln>
                </p:spPr>
                <p:txBody>
                  <a:bodyPr/>
                  <a:lstStyle/>
                  <a:p>
                    <a:endParaRPr lang="zh-CN" altLang="en-US"/>
                  </a:p>
                </p:txBody>
              </p:sp>
              <p:sp>
                <p:nvSpPr>
                  <p:cNvPr id="81" name="Line 13"/>
                  <p:cNvSpPr>
                    <a:spLocks noChangeShapeType="1"/>
                  </p:cNvSpPr>
                  <p:nvPr/>
                </p:nvSpPr>
                <p:spPr bwMode="auto">
                  <a:xfrm flipH="1">
                    <a:off x="3780" y="11424"/>
                    <a:ext cx="180" cy="1337"/>
                  </a:xfrm>
                  <a:prstGeom prst="line">
                    <a:avLst/>
                  </a:prstGeom>
                  <a:noFill/>
                  <a:ln w="9525">
                    <a:solidFill>
                      <a:srgbClr val="000000"/>
                    </a:solidFill>
                    <a:round/>
                    <a:headEnd/>
                    <a:tailEnd/>
                  </a:ln>
                </p:spPr>
                <p:txBody>
                  <a:bodyPr/>
                  <a:lstStyle/>
                  <a:p>
                    <a:endParaRPr lang="zh-CN" altLang="en-US"/>
                  </a:p>
                </p:txBody>
              </p:sp>
              <p:sp>
                <p:nvSpPr>
                  <p:cNvPr id="82" name="Line 14"/>
                  <p:cNvSpPr>
                    <a:spLocks noChangeShapeType="1"/>
                  </p:cNvSpPr>
                  <p:nvPr/>
                </p:nvSpPr>
                <p:spPr bwMode="auto">
                  <a:xfrm>
                    <a:off x="3960" y="11424"/>
                    <a:ext cx="540" cy="1170"/>
                  </a:xfrm>
                  <a:prstGeom prst="line">
                    <a:avLst/>
                  </a:prstGeom>
                  <a:noFill/>
                  <a:ln w="9525">
                    <a:solidFill>
                      <a:srgbClr val="000000"/>
                    </a:solidFill>
                    <a:round/>
                    <a:headEnd/>
                    <a:tailEnd/>
                  </a:ln>
                </p:spPr>
                <p:txBody>
                  <a:bodyPr/>
                  <a:lstStyle/>
                  <a:p>
                    <a:endParaRPr lang="zh-CN" altLang="en-US"/>
                  </a:p>
                </p:txBody>
              </p:sp>
              <p:sp>
                <p:nvSpPr>
                  <p:cNvPr id="83" name="Line 15"/>
                  <p:cNvSpPr>
                    <a:spLocks noChangeShapeType="1"/>
                  </p:cNvSpPr>
                  <p:nvPr/>
                </p:nvSpPr>
                <p:spPr bwMode="auto">
                  <a:xfrm>
                    <a:off x="4500" y="11758"/>
                    <a:ext cx="180" cy="602"/>
                  </a:xfrm>
                  <a:prstGeom prst="line">
                    <a:avLst/>
                  </a:prstGeom>
                  <a:noFill/>
                  <a:ln w="9525">
                    <a:solidFill>
                      <a:srgbClr val="000000"/>
                    </a:solidFill>
                    <a:round/>
                    <a:headEnd/>
                    <a:tailEnd/>
                  </a:ln>
                </p:spPr>
                <p:txBody>
                  <a:bodyPr/>
                  <a:lstStyle/>
                  <a:p>
                    <a:endParaRPr lang="zh-CN" altLang="en-US"/>
                  </a:p>
                </p:txBody>
              </p:sp>
              <p:sp>
                <p:nvSpPr>
                  <p:cNvPr id="84" name="Line 16"/>
                  <p:cNvSpPr>
                    <a:spLocks noChangeShapeType="1"/>
                  </p:cNvSpPr>
                  <p:nvPr/>
                </p:nvSpPr>
                <p:spPr bwMode="auto">
                  <a:xfrm flipH="1">
                    <a:off x="4140" y="11758"/>
                    <a:ext cx="360" cy="669"/>
                  </a:xfrm>
                  <a:prstGeom prst="line">
                    <a:avLst/>
                  </a:prstGeom>
                  <a:noFill/>
                  <a:ln w="9525">
                    <a:solidFill>
                      <a:srgbClr val="000000"/>
                    </a:solidFill>
                    <a:round/>
                    <a:headEnd/>
                    <a:tailEnd/>
                  </a:ln>
                </p:spPr>
                <p:txBody>
                  <a:bodyPr/>
                  <a:lstStyle/>
                  <a:p>
                    <a:endParaRPr lang="zh-CN" altLang="en-US"/>
                  </a:p>
                </p:txBody>
              </p:sp>
              <p:sp>
                <p:nvSpPr>
                  <p:cNvPr id="85" name="Line 17"/>
                  <p:cNvSpPr>
                    <a:spLocks noChangeShapeType="1"/>
                  </p:cNvSpPr>
                  <p:nvPr/>
                </p:nvSpPr>
                <p:spPr bwMode="auto">
                  <a:xfrm flipH="1">
                    <a:off x="3060" y="11591"/>
                    <a:ext cx="360" cy="1003"/>
                  </a:xfrm>
                  <a:prstGeom prst="line">
                    <a:avLst/>
                  </a:prstGeom>
                  <a:noFill/>
                  <a:ln w="9525">
                    <a:solidFill>
                      <a:srgbClr val="000000"/>
                    </a:solidFill>
                    <a:round/>
                    <a:headEnd/>
                    <a:tailEnd/>
                  </a:ln>
                </p:spPr>
                <p:txBody>
                  <a:bodyPr/>
                  <a:lstStyle/>
                  <a:p>
                    <a:endParaRPr lang="zh-CN" altLang="en-US"/>
                  </a:p>
                </p:txBody>
              </p:sp>
              <p:sp>
                <p:nvSpPr>
                  <p:cNvPr id="86" name="Line 18"/>
                  <p:cNvSpPr>
                    <a:spLocks noChangeShapeType="1"/>
                  </p:cNvSpPr>
                  <p:nvPr/>
                </p:nvSpPr>
                <p:spPr bwMode="auto">
                  <a:xfrm>
                    <a:off x="3420" y="11591"/>
                    <a:ext cx="720" cy="836"/>
                  </a:xfrm>
                  <a:prstGeom prst="line">
                    <a:avLst/>
                  </a:prstGeom>
                  <a:noFill/>
                  <a:ln w="9525">
                    <a:solidFill>
                      <a:srgbClr val="000000"/>
                    </a:solidFill>
                    <a:round/>
                    <a:headEnd/>
                    <a:tailEnd/>
                  </a:ln>
                </p:spPr>
                <p:txBody>
                  <a:bodyPr/>
                  <a:lstStyle/>
                  <a:p>
                    <a:endParaRPr lang="zh-CN" altLang="en-US"/>
                  </a:p>
                </p:txBody>
              </p:sp>
              <p:sp>
                <p:nvSpPr>
                  <p:cNvPr id="87" name="Line 19"/>
                  <p:cNvSpPr>
                    <a:spLocks noChangeShapeType="1"/>
                  </p:cNvSpPr>
                  <p:nvPr/>
                </p:nvSpPr>
                <p:spPr bwMode="auto">
                  <a:xfrm>
                    <a:off x="4500" y="11758"/>
                    <a:ext cx="0" cy="836"/>
                  </a:xfrm>
                  <a:prstGeom prst="line">
                    <a:avLst/>
                  </a:prstGeom>
                  <a:noFill/>
                  <a:ln w="9525">
                    <a:solidFill>
                      <a:srgbClr val="000000"/>
                    </a:solidFill>
                    <a:round/>
                    <a:headEnd/>
                    <a:tailEnd/>
                  </a:ln>
                </p:spPr>
                <p:txBody>
                  <a:bodyPr/>
                  <a:lstStyle/>
                  <a:p>
                    <a:endParaRPr lang="zh-CN" altLang="en-US"/>
                  </a:p>
                </p:txBody>
              </p:sp>
              <p:sp>
                <p:nvSpPr>
                  <p:cNvPr id="88" name="Line 20"/>
                  <p:cNvSpPr>
                    <a:spLocks noChangeShapeType="1"/>
                  </p:cNvSpPr>
                  <p:nvPr/>
                </p:nvSpPr>
                <p:spPr bwMode="auto">
                  <a:xfrm>
                    <a:off x="3960" y="11424"/>
                    <a:ext cx="0" cy="1504"/>
                  </a:xfrm>
                  <a:prstGeom prst="line">
                    <a:avLst/>
                  </a:prstGeom>
                  <a:noFill/>
                  <a:ln w="9525">
                    <a:solidFill>
                      <a:srgbClr val="000000"/>
                    </a:solidFill>
                    <a:round/>
                    <a:headEnd/>
                    <a:tailEnd/>
                  </a:ln>
                </p:spPr>
                <p:txBody>
                  <a:bodyPr/>
                  <a:lstStyle/>
                  <a:p>
                    <a:endParaRPr lang="zh-CN" altLang="en-US"/>
                  </a:p>
                </p:txBody>
              </p:sp>
              <p:grpSp>
                <p:nvGrpSpPr>
                  <p:cNvPr id="89" name="Group 21"/>
                  <p:cNvGrpSpPr>
                    <a:grpSpLocks/>
                  </p:cNvGrpSpPr>
                  <p:nvPr/>
                </p:nvGrpSpPr>
                <p:grpSpPr bwMode="auto">
                  <a:xfrm>
                    <a:off x="2880" y="12048"/>
                    <a:ext cx="1980" cy="1092"/>
                    <a:chOff x="2160" y="12104"/>
                    <a:chExt cx="1980" cy="1092"/>
                  </a:xfrm>
                </p:grpSpPr>
                <p:sp>
                  <p:nvSpPr>
                    <p:cNvPr id="90" name="Rectangle 22"/>
                    <p:cNvSpPr>
                      <a:spLocks noChangeArrowheads="1"/>
                    </p:cNvSpPr>
                    <p:nvPr/>
                  </p:nvSpPr>
                  <p:spPr bwMode="auto">
                    <a:xfrm>
                      <a:off x="2608" y="12212"/>
                      <a:ext cx="180" cy="156"/>
                    </a:xfrm>
                    <a:prstGeom prst="rect">
                      <a:avLst/>
                    </a:prstGeom>
                    <a:solidFill>
                      <a:srgbClr val="FFFFFF"/>
                    </a:solidFill>
                    <a:ln w="9525">
                      <a:solidFill>
                        <a:srgbClr val="000000"/>
                      </a:solidFill>
                      <a:miter lim="800000"/>
                      <a:headEnd/>
                      <a:tailEnd/>
                    </a:ln>
                  </p:spPr>
                  <p:txBody>
                    <a:bodyPr/>
                    <a:lstStyle/>
                    <a:p>
                      <a:endParaRPr lang="zh-CN" altLang="en-US" sz="1400" b="0">
                        <a:solidFill>
                          <a:schemeClr val="bg2"/>
                        </a:solidFill>
                      </a:endParaRPr>
                    </a:p>
                  </p:txBody>
                </p:sp>
                <p:sp>
                  <p:nvSpPr>
                    <p:cNvPr id="91" name="Rectangle 23"/>
                    <p:cNvSpPr>
                      <a:spLocks noChangeArrowheads="1"/>
                    </p:cNvSpPr>
                    <p:nvPr/>
                  </p:nvSpPr>
                  <p:spPr bwMode="auto">
                    <a:xfrm>
                      <a:off x="3324" y="12516"/>
                      <a:ext cx="180" cy="156"/>
                    </a:xfrm>
                    <a:prstGeom prst="rect">
                      <a:avLst/>
                    </a:prstGeom>
                    <a:solidFill>
                      <a:srgbClr val="FFFFFF"/>
                    </a:solidFill>
                    <a:ln w="9525">
                      <a:solidFill>
                        <a:srgbClr val="000000"/>
                      </a:solidFill>
                      <a:miter lim="800000"/>
                      <a:headEnd/>
                      <a:tailEnd/>
                    </a:ln>
                  </p:spPr>
                  <p:txBody>
                    <a:bodyPr/>
                    <a:lstStyle/>
                    <a:p>
                      <a:endParaRPr lang="zh-CN" altLang="en-US" sz="1400" b="0">
                        <a:solidFill>
                          <a:schemeClr val="bg2"/>
                        </a:solidFill>
                      </a:endParaRPr>
                    </a:p>
                  </p:txBody>
                </p:sp>
                <p:sp>
                  <p:nvSpPr>
                    <p:cNvPr id="92" name="Rectangle 24"/>
                    <p:cNvSpPr>
                      <a:spLocks noChangeArrowheads="1"/>
                    </p:cNvSpPr>
                    <p:nvPr/>
                  </p:nvSpPr>
                  <p:spPr bwMode="auto">
                    <a:xfrm>
                      <a:off x="3864" y="12360"/>
                      <a:ext cx="180" cy="156"/>
                    </a:xfrm>
                    <a:prstGeom prst="rect">
                      <a:avLst/>
                    </a:prstGeom>
                    <a:solidFill>
                      <a:srgbClr val="FFFFFF"/>
                    </a:solidFill>
                    <a:ln w="9525">
                      <a:solidFill>
                        <a:srgbClr val="000000"/>
                      </a:solidFill>
                      <a:miter lim="800000"/>
                      <a:headEnd/>
                      <a:tailEnd/>
                    </a:ln>
                  </p:spPr>
                  <p:txBody>
                    <a:bodyPr/>
                    <a:lstStyle/>
                    <a:p>
                      <a:endParaRPr lang="zh-CN" altLang="en-US" sz="1400" b="0">
                        <a:solidFill>
                          <a:schemeClr val="bg2"/>
                        </a:solidFill>
                      </a:endParaRPr>
                    </a:p>
                  </p:txBody>
                </p:sp>
                <p:sp>
                  <p:nvSpPr>
                    <p:cNvPr id="93" name="Rectangle 25"/>
                    <p:cNvSpPr>
                      <a:spLocks noChangeArrowheads="1"/>
                    </p:cNvSpPr>
                    <p:nvPr/>
                  </p:nvSpPr>
                  <p:spPr bwMode="auto">
                    <a:xfrm>
                      <a:off x="2950" y="12828"/>
                      <a:ext cx="180" cy="156"/>
                    </a:xfrm>
                    <a:prstGeom prst="rect">
                      <a:avLst/>
                    </a:prstGeom>
                    <a:solidFill>
                      <a:srgbClr val="FFFFFF"/>
                    </a:solidFill>
                    <a:ln w="9525">
                      <a:solidFill>
                        <a:srgbClr val="000000"/>
                      </a:solidFill>
                      <a:miter lim="800000"/>
                      <a:headEnd/>
                      <a:tailEnd/>
                    </a:ln>
                  </p:spPr>
                  <p:txBody>
                    <a:bodyPr/>
                    <a:lstStyle/>
                    <a:p>
                      <a:endParaRPr lang="zh-CN" altLang="en-US" sz="1400" b="0">
                        <a:solidFill>
                          <a:schemeClr val="bg2"/>
                        </a:solidFill>
                      </a:endParaRPr>
                    </a:p>
                  </p:txBody>
                </p:sp>
                <p:sp>
                  <p:nvSpPr>
                    <p:cNvPr id="94" name="Rectangle 26"/>
                    <p:cNvSpPr>
                      <a:spLocks noChangeArrowheads="1"/>
                    </p:cNvSpPr>
                    <p:nvPr/>
                  </p:nvSpPr>
                  <p:spPr bwMode="auto">
                    <a:xfrm>
                      <a:off x="3670" y="12672"/>
                      <a:ext cx="180" cy="156"/>
                    </a:xfrm>
                    <a:prstGeom prst="rect">
                      <a:avLst/>
                    </a:prstGeom>
                    <a:solidFill>
                      <a:srgbClr val="FFFFFF"/>
                    </a:solidFill>
                    <a:ln w="9525">
                      <a:solidFill>
                        <a:srgbClr val="000000"/>
                      </a:solidFill>
                      <a:miter lim="800000"/>
                      <a:headEnd/>
                      <a:tailEnd/>
                    </a:ln>
                  </p:spPr>
                  <p:txBody>
                    <a:bodyPr/>
                    <a:lstStyle/>
                    <a:p>
                      <a:endParaRPr lang="zh-CN" altLang="en-US" sz="1400" b="0">
                        <a:solidFill>
                          <a:schemeClr val="bg2"/>
                        </a:solidFill>
                      </a:endParaRPr>
                    </a:p>
                  </p:txBody>
                </p:sp>
                <p:sp>
                  <p:nvSpPr>
                    <p:cNvPr id="95" name="Rectangle 27"/>
                    <p:cNvSpPr>
                      <a:spLocks noChangeArrowheads="1"/>
                    </p:cNvSpPr>
                    <p:nvPr/>
                  </p:nvSpPr>
                  <p:spPr bwMode="auto">
                    <a:xfrm>
                      <a:off x="2242" y="12674"/>
                      <a:ext cx="180" cy="156"/>
                    </a:xfrm>
                    <a:prstGeom prst="rect">
                      <a:avLst/>
                    </a:prstGeom>
                    <a:solidFill>
                      <a:srgbClr val="FFFFFF"/>
                    </a:solidFill>
                    <a:ln w="9525">
                      <a:solidFill>
                        <a:srgbClr val="000000"/>
                      </a:solidFill>
                      <a:miter lim="800000"/>
                      <a:headEnd/>
                      <a:tailEnd/>
                    </a:ln>
                  </p:spPr>
                  <p:txBody>
                    <a:bodyPr/>
                    <a:lstStyle/>
                    <a:p>
                      <a:endParaRPr lang="zh-CN" altLang="en-US" sz="1400" b="0">
                        <a:solidFill>
                          <a:schemeClr val="bg2"/>
                        </a:solidFill>
                      </a:endParaRPr>
                    </a:p>
                  </p:txBody>
                </p:sp>
                <p:sp>
                  <p:nvSpPr>
                    <p:cNvPr id="96" name="Rectangle 28"/>
                    <p:cNvSpPr>
                      <a:spLocks noChangeArrowheads="1"/>
                    </p:cNvSpPr>
                    <p:nvPr/>
                  </p:nvSpPr>
                  <p:spPr bwMode="auto">
                    <a:xfrm>
                      <a:off x="3170" y="12984"/>
                      <a:ext cx="180" cy="156"/>
                    </a:xfrm>
                    <a:prstGeom prst="rect">
                      <a:avLst/>
                    </a:prstGeom>
                    <a:solidFill>
                      <a:srgbClr val="FFFFFF"/>
                    </a:solidFill>
                    <a:ln w="9525">
                      <a:solidFill>
                        <a:srgbClr val="000000"/>
                      </a:solidFill>
                      <a:miter lim="800000"/>
                      <a:headEnd/>
                      <a:tailEnd/>
                    </a:ln>
                  </p:spPr>
                  <p:txBody>
                    <a:bodyPr/>
                    <a:lstStyle/>
                    <a:p>
                      <a:endParaRPr lang="zh-CN" altLang="en-US" sz="1400" b="0">
                        <a:solidFill>
                          <a:schemeClr val="bg2"/>
                        </a:solidFill>
                      </a:endParaRPr>
                    </a:p>
                  </p:txBody>
                </p:sp>
                <p:sp>
                  <p:nvSpPr>
                    <p:cNvPr id="97" name="Rectangle 29"/>
                    <p:cNvSpPr>
                      <a:spLocks noChangeArrowheads="1"/>
                    </p:cNvSpPr>
                    <p:nvPr/>
                  </p:nvSpPr>
                  <p:spPr bwMode="auto">
                    <a:xfrm>
                      <a:off x="2160" y="12104"/>
                      <a:ext cx="1980" cy="1092"/>
                    </a:xfrm>
                    <a:prstGeom prst="rect">
                      <a:avLst/>
                    </a:prstGeom>
                    <a:noFill/>
                    <a:ln w="9525">
                      <a:solidFill>
                        <a:srgbClr val="000000"/>
                      </a:solidFill>
                      <a:miter lim="800000"/>
                      <a:headEnd/>
                      <a:tailEnd/>
                    </a:ln>
                  </p:spPr>
                  <p:txBody>
                    <a:bodyPr/>
                    <a:lstStyle/>
                    <a:p>
                      <a:endParaRPr lang="zh-CN" altLang="en-US" sz="1400" b="0">
                        <a:solidFill>
                          <a:schemeClr val="bg2"/>
                        </a:solidFill>
                      </a:endParaRPr>
                    </a:p>
                  </p:txBody>
                </p:sp>
              </p:grpSp>
            </p:grpSp>
            <p:sp>
              <p:nvSpPr>
                <p:cNvPr id="75" name="Text Box 30"/>
                <p:cNvSpPr txBox="1">
                  <a:spLocks noChangeArrowheads="1"/>
                </p:cNvSpPr>
                <p:nvPr/>
              </p:nvSpPr>
              <p:spPr bwMode="auto">
                <a:xfrm>
                  <a:off x="4500" y="11268"/>
                  <a:ext cx="540" cy="312"/>
                </a:xfrm>
                <a:prstGeom prst="rect">
                  <a:avLst/>
                </a:prstGeom>
                <a:noFill/>
                <a:ln w="9525">
                  <a:noFill/>
                  <a:miter lim="800000"/>
                  <a:headEnd/>
                  <a:tailEnd/>
                </a:ln>
              </p:spPr>
              <p:txBody>
                <a:bodyPr lIns="0" tIns="0" rIns="0" bIns="0"/>
                <a:lstStyle/>
                <a:p>
                  <a:pPr algn="ctr"/>
                  <a:r>
                    <a:rPr lang="zh-CN" altLang="en-US" sz="1800" dirty="0">
                      <a:solidFill>
                        <a:schemeClr val="tx1"/>
                      </a:solidFill>
                      <a:latin typeface="Calibri" pitchFamily="34" charset="0"/>
                    </a:rPr>
                    <a:t>用户</a:t>
                  </a:r>
                  <a:endParaRPr lang="zh-CN" altLang="en-US" sz="1800" dirty="0">
                    <a:solidFill>
                      <a:schemeClr val="tx1"/>
                    </a:solidFill>
                  </a:endParaRPr>
                </a:p>
              </p:txBody>
            </p:sp>
          </p:grpSp>
          <p:sp>
            <p:nvSpPr>
              <p:cNvPr id="73" name="Line 50"/>
              <p:cNvSpPr>
                <a:spLocks noChangeShapeType="1"/>
              </p:cNvSpPr>
              <p:nvPr/>
            </p:nvSpPr>
            <p:spPr bwMode="auto">
              <a:xfrm flipH="1">
                <a:off x="7300" y="14521"/>
                <a:ext cx="0" cy="0"/>
              </a:xfrm>
              <a:prstGeom prst="line">
                <a:avLst/>
              </a:prstGeom>
              <a:noFill/>
              <a:ln w="9525">
                <a:solidFill>
                  <a:srgbClr val="000000"/>
                </a:solidFill>
                <a:round/>
                <a:headEnd/>
                <a:tailEnd/>
              </a:ln>
            </p:spPr>
            <p:txBody>
              <a:bodyPr/>
              <a:lstStyle/>
              <a:p>
                <a:endParaRPr lang="zh-CN" altLang="en-US"/>
              </a:p>
            </p:txBody>
          </p:sp>
        </p:grpSp>
        <p:sp>
          <p:nvSpPr>
            <p:cNvPr id="70" name="TextBox 69"/>
            <p:cNvSpPr txBox="1"/>
            <p:nvPr/>
          </p:nvSpPr>
          <p:spPr>
            <a:xfrm>
              <a:off x="1763688" y="5877272"/>
              <a:ext cx="1512168" cy="400110"/>
            </a:xfrm>
            <a:prstGeom prst="rect">
              <a:avLst/>
            </a:prstGeom>
            <a:noFill/>
          </p:spPr>
          <p:txBody>
            <a:bodyPr wrap="square" rtlCol="0">
              <a:spAutoFit/>
            </a:bodyPr>
            <a:lstStyle/>
            <a:p>
              <a:pPr algn="ctr"/>
              <a:r>
                <a:rPr lang="zh-CN" altLang="en-US" sz="2000" dirty="0" smtClean="0"/>
                <a:t>原结构</a:t>
              </a:r>
              <a:endParaRPr lang="zh-CN" altLang="en-US" sz="2000" dirty="0"/>
            </a:p>
          </p:txBody>
        </p:sp>
        <p:sp>
          <p:nvSpPr>
            <p:cNvPr id="71" name="Text Box 30"/>
            <p:cNvSpPr txBox="1">
              <a:spLocks noChangeArrowheads="1"/>
            </p:cNvSpPr>
            <p:nvPr/>
          </p:nvSpPr>
          <p:spPr bwMode="auto">
            <a:xfrm>
              <a:off x="2915816" y="5244529"/>
              <a:ext cx="571904" cy="416719"/>
            </a:xfrm>
            <a:prstGeom prst="rect">
              <a:avLst/>
            </a:prstGeom>
            <a:noFill/>
            <a:ln w="9525">
              <a:noFill/>
              <a:miter lim="800000"/>
              <a:headEnd/>
              <a:tailEnd/>
            </a:ln>
          </p:spPr>
          <p:txBody>
            <a:bodyPr lIns="0" tIns="0" rIns="0" bIns="0"/>
            <a:lstStyle/>
            <a:p>
              <a:pPr algn="ctr"/>
              <a:r>
                <a:rPr lang="zh-CN" altLang="en-US" sz="1800" dirty="0" smtClean="0">
                  <a:solidFill>
                    <a:schemeClr val="tx1"/>
                  </a:solidFill>
                  <a:latin typeface="Calibri" pitchFamily="34" charset="0"/>
                </a:rPr>
                <a:t>模块</a:t>
              </a:r>
              <a:endParaRPr lang="zh-CN" altLang="en-US" sz="1800" dirty="0">
                <a:solidFill>
                  <a:schemeClr val="tx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additive="base">
                                        <p:cTn id="7" dur="500" fill="hold"/>
                                        <p:tgtEl>
                                          <p:spTgt spid="67"/>
                                        </p:tgtEl>
                                        <p:attrNameLst>
                                          <p:attrName>ppt_x</p:attrName>
                                        </p:attrNameLst>
                                      </p:cBhvr>
                                      <p:tavLst>
                                        <p:tav tm="0">
                                          <p:val>
                                            <p:strVal val="#ppt_x"/>
                                          </p:val>
                                        </p:tav>
                                        <p:tav tm="100000">
                                          <p:val>
                                            <p:strVal val="#ppt_x"/>
                                          </p:val>
                                        </p:tav>
                                      </p:tavLst>
                                    </p:anim>
                                    <p:anim calcmode="lin" valueType="num">
                                      <p:cBhvr additive="base">
                                        <p:cTn id="8"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008" y="260648"/>
            <a:ext cx="8820472" cy="6427401"/>
          </a:xfrm>
          <a:prstGeom prst="rect">
            <a:avLst/>
          </a:prstGeom>
          <a:noFill/>
        </p:spPr>
        <p:txBody>
          <a:bodyPr wrap="square" rtlCol="0">
            <a:spAutoFit/>
          </a:bodyPr>
          <a:lstStyle/>
          <a:p>
            <a:pPr>
              <a:lnSpc>
                <a:spcPts val="1900"/>
              </a:lnSpc>
            </a:pPr>
            <a:r>
              <a:rPr lang="en-US" altLang="zh-CN" sz="2000" dirty="0" smtClean="0">
                <a:solidFill>
                  <a:schemeClr val="tx1"/>
                </a:solidFill>
              </a:rPr>
              <a:t>// </a:t>
            </a:r>
            <a:r>
              <a:rPr lang="zh-CN" altLang="en-US" sz="2000" dirty="0" smtClean="0">
                <a:solidFill>
                  <a:schemeClr val="tx1"/>
                </a:solidFill>
              </a:rPr>
              <a:t>声明模块类</a:t>
            </a:r>
            <a:r>
              <a:rPr lang="en-US" altLang="zh-CN" sz="2000" dirty="0" smtClean="0">
                <a:solidFill>
                  <a:schemeClr val="tx1"/>
                </a:solidFill>
              </a:rPr>
              <a:t>Module5</a:t>
            </a:r>
          </a:p>
          <a:p>
            <a:pPr>
              <a:lnSpc>
                <a:spcPts val="1900"/>
              </a:lnSpc>
            </a:pPr>
            <a:r>
              <a:rPr lang="en-US" altLang="zh-CN" sz="2000" dirty="0" smtClean="0"/>
              <a:t>class Module5</a:t>
            </a:r>
          </a:p>
          <a:p>
            <a:pPr>
              <a:lnSpc>
                <a:spcPts val="1900"/>
              </a:lnSpc>
            </a:pPr>
            <a:r>
              <a:rPr lang="en-US" altLang="zh-CN" sz="2000" dirty="0" smtClean="0"/>
              <a:t>{</a:t>
            </a:r>
          </a:p>
          <a:p>
            <a:pPr>
              <a:lnSpc>
                <a:spcPts val="1900"/>
              </a:lnSpc>
            </a:pPr>
            <a:r>
              <a:rPr lang="en-US" altLang="zh-CN" sz="2000" dirty="0" smtClean="0"/>
              <a:t>public:</a:t>
            </a:r>
          </a:p>
          <a:p>
            <a:pPr>
              <a:lnSpc>
                <a:spcPts val="1900"/>
              </a:lnSpc>
            </a:pPr>
            <a:r>
              <a:rPr lang="en-US" altLang="zh-CN" sz="2000" dirty="0" smtClean="0">
                <a:solidFill>
                  <a:schemeClr val="tx1"/>
                </a:solidFill>
              </a:rPr>
              <a:t>// </a:t>
            </a:r>
            <a:r>
              <a:rPr lang="zh-CN" altLang="en-US" sz="2000" dirty="0" smtClean="0">
                <a:solidFill>
                  <a:schemeClr val="tx1"/>
                </a:solidFill>
              </a:rPr>
              <a:t>公有成员</a:t>
            </a:r>
            <a:r>
              <a:rPr lang="en-US" altLang="zh-CN" sz="2000" dirty="0" smtClean="0">
                <a:solidFill>
                  <a:schemeClr val="tx1"/>
                </a:solidFill>
              </a:rPr>
              <a:t>:</a:t>
            </a:r>
          </a:p>
          <a:p>
            <a:pPr>
              <a:lnSpc>
                <a:spcPts val="1900"/>
              </a:lnSpc>
            </a:pPr>
            <a:r>
              <a:rPr lang="en-US" altLang="zh-CN" sz="2000" dirty="0" smtClean="0"/>
              <a:t>	virtual ~Module5() { }			</a:t>
            </a:r>
            <a:r>
              <a:rPr lang="en-US" altLang="zh-CN" sz="2000" dirty="0" smtClean="0">
                <a:solidFill>
                  <a:schemeClr val="tx1"/>
                </a:solidFill>
              </a:rPr>
              <a:t>// </a:t>
            </a:r>
            <a:r>
              <a:rPr lang="zh-CN" altLang="en-US" sz="2000" dirty="0" smtClean="0">
                <a:solidFill>
                  <a:schemeClr val="tx1"/>
                </a:solidFill>
              </a:rPr>
              <a:t>析构函数</a:t>
            </a:r>
          </a:p>
          <a:p>
            <a:pPr>
              <a:lnSpc>
                <a:spcPts val="1900"/>
              </a:lnSpc>
            </a:pPr>
            <a:r>
              <a:rPr lang="zh-CN" altLang="en-US" sz="2000" dirty="0" smtClean="0"/>
              <a:t>	</a:t>
            </a:r>
            <a:r>
              <a:rPr lang="en-US" altLang="zh-CN" sz="2000" dirty="0" smtClean="0"/>
              <a:t>void </a:t>
            </a:r>
            <a:r>
              <a:rPr lang="en-US" altLang="zh-CN" sz="2000" dirty="0" err="1" smtClean="0"/>
              <a:t>DoWork</a:t>
            </a:r>
            <a:r>
              <a:rPr lang="en-US" altLang="zh-CN" sz="2000" dirty="0" smtClean="0"/>
              <a:t>() { </a:t>
            </a:r>
            <a:r>
              <a:rPr lang="en-US" altLang="zh-CN" sz="2000" dirty="0" err="1" smtClean="0"/>
              <a:t>cout</a:t>
            </a:r>
            <a:r>
              <a:rPr lang="en-US" altLang="zh-CN" sz="2000" dirty="0" smtClean="0"/>
              <a:t> &lt;&lt; "Module5::</a:t>
            </a:r>
            <a:r>
              <a:rPr lang="en-US" altLang="zh-CN" sz="2000" dirty="0" err="1" smtClean="0"/>
              <a:t>DoWork</a:t>
            </a:r>
            <a:r>
              <a:rPr lang="en-US" altLang="zh-CN" sz="2000" dirty="0" smtClean="0"/>
              <a:t>()" &lt;&lt; </a:t>
            </a:r>
            <a:r>
              <a:rPr lang="en-US" altLang="zh-CN" sz="2000" dirty="0" err="1" smtClean="0"/>
              <a:t>endl</a:t>
            </a:r>
            <a:r>
              <a:rPr lang="en-US" altLang="zh-CN" sz="2000" dirty="0" smtClean="0"/>
              <a:t>; } </a:t>
            </a:r>
            <a:r>
              <a:rPr lang="en-US" altLang="zh-CN" sz="2000" dirty="0" smtClean="0">
                <a:solidFill>
                  <a:schemeClr val="tx1"/>
                </a:solidFill>
              </a:rPr>
              <a:t>// </a:t>
            </a:r>
            <a:r>
              <a:rPr lang="zh-CN" altLang="en-US" sz="2000" dirty="0" smtClean="0">
                <a:solidFill>
                  <a:schemeClr val="tx1"/>
                </a:solidFill>
              </a:rPr>
              <a:t>工作</a:t>
            </a:r>
          </a:p>
          <a:p>
            <a:pPr>
              <a:lnSpc>
                <a:spcPts val="1900"/>
              </a:lnSpc>
            </a:pPr>
            <a:r>
              <a:rPr lang="en-US" altLang="zh-CN" sz="2000" dirty="0" smtClean="0"/>
              <a:t>};</a:t>
            </a:r>
          </a:p>
          <a:p>
            <a:pPr>
              <a:lnSpc>
                <a:spcPts val="1900"/>
              </a:lnSpc>
            </a:pPr>
            <a:endParaRPr lang="en-US" altLang="zh-CN" sz="2000" dirty="0" smtClean="0"/>
          </a:p>
          <a:p>
            <a:pPr>
              <a:lnSpc>
                <a:spcPts val="1900"/>
              </a:lnSpc>
            </a:pPr>
            <a:r>
              <a:rPr lang="en-US" altLang="zh-CN" sz="2000" dirty="0" smtClean="0">
                <a:solidFill>
                  <a:schemeClr val="tx1"/>
                </a:solidFill>
              </a:rPr>
              <a:t>// </a:t>
            </a:r>
            <a:r>
              <a:rPr lang="zh-CN" altLang="en-US" sz="2000" dirty="0" smtClean="0">
                <a:solidFill>
                  <a:schemeClr val="tx1"/>
                </a:solidFill>
              </a:rPr>
              <a:t>声明模块类</a:t>
            </a:r>
            <a:r>
              <a:rPr lang="en-US" altLang="zh-CN" sz="2000" dirty="0" smtClean="0">
                <a:solidFill>
                  <a:schemeClr val="tx1"/>
                </a:solidFill>
              </a:rPr>
              <a:t>Module6</a:t>
            </a:r>
          </a:p>
          <a:p>
            <a:pPr>
              <a:lnSpc>
                <a:spcPts val="1900"/>
              </a:lnSpc>
            </a:pPr>
            <a:r>
              <a:rPr lang="en-US" altLang="zh-CN" sz="2000" dirty="0" smtClean="0"/>
              <a:t>class Module6</a:t>
            </a:r>
          </a:p>
          <a:p>
            <a:pPr>
              <a:lnSpc>
                <a:spcPts val="1900"/>
              </a:lnSpc>
            </a:pPr>
            <a:r>
              <a:rPr lang="en-US" altLang="zh-CN" sz="2000" dirty="0" smtClean="0"/>
              <a:t>{</a:t>
            </a:r>
          </a:p>
          <a:p>
            <a:pPr>
              <a:lnSpc>
                <a:spcPts val="1900"/>
              </a:lnSpc>
            </a:pPr>
            <a:r>
              <a:rPr lang="en-US" altLang="zh-CN" sz="2000" dirty="0" smtClean="0"/>
              <a:t>public:</a:t>
            </a:r>
          </a:p>
          <a:p>
            <a:pPr>
              <a:lnSpc>
                <a:spcPts val="1900"/>
              </a:lnSpc>
            </a:pPr>
            <a:r>
              <a:rPr lang="en-US" altLang="zh-CN" sz="2000" dirty="0" smtClean="0">
                <a:solidFill>
                  <a:schemeClr val="tx1"/>
                </a:solidFill>
              </a:rPr>
              <a:t>// </a:t>
            </a:r>
            <a:r>
              <a:rPr lang="zh-CN" altLang="en-US" sz="2000" dirty="0" smtClean="0">
                <a:solidFill>
                  <a:schemeClr val="tx1"/>
                </a:solidFill>
              </a:rPr>
              <a:t>公有成员</a:t>
            </a:r>
            <a:r>
              <a:rPr lang="en-US" altLang="zh-CN" sz="2000" dirty="0" smtClean="0">
                <a:solidFill>
                  <a:schemeClr val="tx1"/>
                </a:solidFill>
              </a:rPr>
              <a:t>:</a:t>
            </a:r>
          </a:p>
          <a:p>
            <a:pPr>
              <a:lnSpc>
                <a:spcPts val="1900"/>
              </a:lnSpc>
            </a:pPr>
            <a:r>
              <a:rPr lang="en-US" altLang="zh-CN" sz="2000" dirty="0" smtClean="0"/>
              <a:t>	virtual ~Module6() { }			</a:t>
            </a:r>
            <a:r>
              <a:rPr lang="en-US" altLang="zh-CN" sz="2000" dirty="0" smtClean="0">
                <a:solidFill>
                  <a:schemeClr val="tx1"/>
                </a:solidFill>
              </a:rPr>
              <a:t>// </a:t>
            </a:r>
            <a:r>
              <a:rPr lang="zh-CN" altLang="en-US" sz="2000" dirty="0" smtClean="0">
                <a:solidFill>
                  <a:schemeClr val="tx1"/>
                </a:solidFill>
              </a:rPr>
              <a:t>析构函数</a:t>
            </a:r>
          </a:p>
          <a:p>
            <a:pPr>
              <a:lnSpc>
                <a:spcPts val="1900"/>
              </a:lnSpc>
            </a:pPr>
            <a:r>
              <a:rPr lang="zh-CN" altLang="en-US" sz="2000" dirty="0" smtClean="0"/>
              <a:t>	</a:t>
            </a:r>
            <a:r>
              <a:rPr lang="en-US" altLang="zh-CN" sz="2000" dirty="0" smtClean="0"/>
              <a:t>void </a:t>
            </a:r>
            <a:r>
              <a:rPr lang="en-US" altLang="zh-CN" sz="2000" dirty="0" err="1" smtClean="0"/>
              <a:t>DoWork</a:t>
            </a:r>
            <a:r>
              <a:rPr lang="en-US" altLang="zh-CN" sz="2000" dirty="0" smtClean="0"/>
              <a:t>() { </a:t>
            </a:r>
            <a:r>
              <a:rPr lang="en-US" altLang="zh-CN" sz="2000" dirty="0" err="1" smtClean="0"/>
              <a:t>cout</a:t>
            </a:r>
            <a:r>
              <a:rPr lang="en-US" altLang="zh-CN" sz="2000" dirty="0" smtClean="0"/>
              <a:t> &lt;&lt; "Module6::</a:t>
            </a:r>
            <a:r>
              <a:rPr lang="en-US" altLang="zh-CN" sz="2000" dirty="0" err="1" smtClean="0"/>
              <a:t>DoWork</a:t>
            </a:r>
            <a:r>
              <a:rPr lang="en-US" altLang="zh-CN" sz="2000" dirty="0" smtClean="0"/>
              <a:t>()" &lt;&lt; </a:t>
            </a:r>
            <a:r>
              <a:rPr lang="en-US" altLang="zh-CN" sz="2000" dirty="0" err="1" smtClean="0"/>
              <a:t>endl</a:t>
            </a:r>
            <a:r>
              <a:rPr lang="en-US" altLang="zh-CN" sz="2000" dirty="0" smtClean="0"/>
              <a:t>; } </a:t>
            </a:r>
            <a:r>
              <a:rPr lang="en-US" altLang="zh-CN" sz="2000" dirty="0" smtClean="0">
                <a:solidFill>
                  <a:schemeClr val="tx1"/>
                </a:solidFill>
              </a:rPr>
              <a:t>// </a:t>
            </a:r>
            <a:r>
              <a:rPr lang="zh-CN" altLang="en-US" sz="2000" dirty="0" smtClean="0">
                <a:solidFill>
                  <a:schemeClr val="tx1"/>
                </a:solidFill>
              </a:rPr>
              <a:t>工作</a:t>
            </a:r>
          </a:p>
          <a:p>
            <a:pPr>
              <a:lnSpc>
                <a:spcPts val="1900"/>
              </a:lnSpc>
            </a:pPr>
            <a:r>
              <a:rPr lang="en-US" altLang="zh-CN" sz="2000" dirty="0" smtClean="0"/>
              <a:t>};</a:t>
            </a:r>
          </a:p>
          <a:p>
            <a:pPr>
              <a:lnSpc>
                <a:spcPts val="1900"/>
              </a:lnSpc>
            </a:pPr>
            <a:endParaRPr lang="en-US" altLang="zh-CN" sz="2000" dirty="0" smtClean="0"/>
          </a:p>
          <a:p>
            <a:pPr>
              <a:lnSpc>
                <a:spcPts val="1900"/>
              </a:lnSpc>
            </a:pPr>
            <a:r>
              <a:rPr lang="en-US" altLang="zh-CN" sz="2000" dirty="0" smtClean="0">
                <a:solidFill>
                  <a:schemeClr val="tx1"/>
                </a:solidFill>
              </a:rPr>
              <a:t>// </a:t>
            </a:r>
            <a:r>
              <a:rPr lang="zh-CN" altLang="en-US" sz="2000" dirty="0" smtClean="0">
                <a:solidFill>
                  <a:schemeClr val="tx1"/>
                </a:solidFill>
              </a:rPr>
              <a:t>声明模块类</a:t>
            </a:r>
            <a:r>
              <a:rPr lang="en-US" altLang="zh-CN" sz="2000" dirty="0" smtClean="0">
                <a:solidFill>
                  <a:schemeClr val="tx1"/>
                </a:solidFill>
              </a:rPr>
              <a:t>Module7</a:t>
            </a:r>
          </a:p>
          <a:p>
            <a:pPr>
              <a:lnSpc>
                <a:spcPts val="1900"/>
              </a:lnSpc>
            </a:pPr>
            <a:r>
              <a:rPr lang="en-US" altLang="zh-CN" sz="2000" dirty="0" smtClean="0"/>
              <a:t>class Module7</a:t>
            </a:r>
          </a:p>
          <a:p>
            <a:pPr>
              <a:lnSpc>
                <a:spcPts val="1900"/>
              </a:lnSpc>
            </a:pPr>
            <a:r>
              <a:rPr lang="en-US" altLang="zh-CN" sz="2000" dirty="0" smtClean="0"/>
              <a:t>{</a:t>
            </a:r>
          </a:p>
          <a:p>
            <a:pPr>
              <a:lnSpc>
                <a:spcPts val="1900"/>
              </a:lnSpc>
            </a:pPr>
            <a:r>
              <a:rPr lang="en-US" altLang="zh-CN" sz="2000" dirty="0" smtClean="0"/>
              <a:t>public:</a:t>
            </a:r>
          </a:p>
          <a:p>
            <a:pPr>
              <a:lnSpc>
                <a:spcPts val="1900"/>
              </a:lnSpc>
            </a:pPr>
            <a:r>
              <a:rPr lang="en-US" altLang="zh-CN" sz="2000" dirty="0" smtClean="0">
                <a:solidFill>
                  <a:schemeClr val="tx1"/>
                </a:solidFill>
              </a:rPr>
              <a:t>// </a:t>
            </a:r>
            <a:r>
              <a:rPr lang="zh-CN" altLang="en-US" sz="2000" dirty="0" smtClean="0">
                <a:solidFill>
                  <a:schemeClr val="tx1"/>
                </a:solidFill>
              </a:rPr>
              <a:t>公有成员</a:t>
            </a:r>
            <a:r>
              <a:rPr lang="en-US" altLang="zh-CN" sz="2000" dirty="0" smtClean="0">
                <a:solidFill>
                  <a:schemeClr val="tx1"/>
                </a:solidFill>
              </a:rPr>
              <a:t>:</a:t>
            </a:r>
          </a:p>
          <a:p>
            <a:pPr>
              <a:lnSpc>
                <a:spcPts val="1900"/>
              </a:lnSpc>
            </a:pPr>
            <a:r>
              <a:rPr lang="en-US" altLang="zh-CN" sz="2000" dirty="0" smtClean="0"/>
              <a:t>	virtual ~Module7() { }			</a:t>
            </a:r>
            <a:r>
              <a:rPr lang="en-US" altLang="zh-CN" sz="2000" dirty="0" smtClean="0">
                <a:solidFill>
                  <a:schemeClr val="tx1"/>
                </a:solidFill>
              </a:rPr>
              <a:t>// </a:t>
            </a:r>
            <a:r>
              <a:rPr lang="zh-CN" altLang="en-US" sz="2000" dirty="0" smtClean="0">
                <a:solidFill>
                  <a:schemeClr val="tx1"/>
                </a:solidFill>
              </a:rPr>
              <a:t>析构函数</a:t>
            </a:r>
          </a:p>
          <a:p>
            <a:pPr>
              <a:lnSpc>
                <a:spcPts val="1900"/>
              </a:lnSpc>
            </a:pPr>
            <a:r>
              <a:rPr lang="zh-CN" altLang="en-US" sz="2000" dirty="0" smtClean="0"/>
              <a:t>	</a:t>
            </a:r>
            <a:r>
              <a:rPr lang="en-US" altLang="zh-CN" sz="2000" dirty="0" smtClean="0"/>
              <a:t>void </a:t>
            </a:r>
            <a:r>
              <a:rPr lang="en-US" altLang="zh-CN" sz="2000" dirty="0" err="1" smtClean="0"/>
              <a:t>DoWork</a:t>
            </a:r>
            <a:r>
              <a:rPr lang="en-US" altLang="zh-CN" sz="2000" dirty="0" smtClean="0"/>
              <a:t>() { </a:t>
            </a:r>
            <a:r>
              <a:rPr lang="en-US" altLang="zh-CN" sz="2000" dirty="0" err="1" smtClean="0"/>
              <a:t>cout</a:t>
            </a:r>
            <a:r>
              <a:rPr lang="en-US" altLang="zh-CN" sz="2000" dirty="0" smtClean="0"/>
              <a:t> &lt;&lt; "Module7::</a:t>
            </a:r>
            <a:r>
              <a:rPr lang="en-US" altLang="zh-CN" sz="2000" dirty="0" err="1" smtClean="0"/>
              <a:t>DoWork</a:t>
            </a:r>
            <a:r>
              <a:rPr lang="en-US" altLang="zh-CN" sz="2000" dirty="0" smtClean="0"/>
              <a:t>()" &lt;&lt; </a:t>
            </a:r>
            <a:r>
              <a:rPr lang="en-US" altLang="zh-CN" sz="2000" dirty="0" err="1" smtClean="0"/>
              <a:t>endl</a:t>
            </a:r>
            <a:r>
              <a:rPr lang="en-US" altLang="zh-CN" sz="2000" dirty="0" smtClean="0"/>
              <a:t>; } </a:t>
            </a:r>
            <a:r>
              <a:rPr lang="en-US" altLang="zh-CN" sz="2000" dirty="0" smtClean="0">
                <a:solidFill>
                  <a:schemeClr val="tx1"/>
                </a:solidFill>
              </a:rPr>
              <a:t>// </a:t>
            </a:r>
            <a:r>
              <a:rPr lang="zh-CN" altLang="en-US" sz="2000" dirty="0" smtClean="0">
                <a:solidFill>
                  <a:schemeClr val="tx1"/>
                </a:solidFill>
              </a:rPr>
              <a:t>工作</a:t>
            </a:r>
          </a:p>
          <a:p>
            <a:pPr>
              <a:lnSpc>
                <a:spcPts val="1900"/>
              </a:lnSpc>
            </a:pPr>
            <a:r>
              <a:rPr lang="en-US" altLang="zh-CN" sz="2000" dirty="0" smtClean="0"/>
              <a:t>};</a:t>
            </a:r>
          </a:p>
        </p:txBody>
      </p:sp>
      <p:grpSp>
        <p:nvGrpSpPr>
          <p:cNvPr id="67" name="组合 66"/>
          <p:cNvGrpSpPr/>
          <p:nvPr/>
        </p:nvGrpSpPr>
        <p:grpSpPr>
          <a:xfrm>
            <a:off x="5292080" y="260648"/>
            <a:ext cx="5184576" cy="3456384"/>
            <a:chOff x="899592" y="2996952"/>
            <a:chExt cx="4851845" cy="3456384"/>
          </a:xfrm>
        </p:grpSpPr>
        <p:sp>
          <p:nvSpPr>
            <p:cNvPr id="68" name="矩形 67"/>
            <p:cNvSpPr/>
            <p:nvPr/>
          </p:nvSpPr>
          <p:spPr bwMode="auto">
            <a:xfrm>
              <a:off x="899592" y="2996952"/>
              <a:ext cx="3384376" cy="345638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4800" b="1" i="0" u="none" strike="noStrike" cap="none" normalizeH="0" baseline="0" smtClean="0">
                <a:ln>
                  <a:noFill/>
                </a:ln>
                <a:solidFill>
                  <a:schemeClr val="accent2"/>
                </a:solidFill>
                <a:effectLst/>
                <a:latin typeface="Arial" charset="0"/>
                <a:ea typeface="楷体_GB2312" pitchFamily="49" charset="-122"/>
              </a:endParaRPr>
            </a:p>
          </p:txBody>
        </p:sp>
        <p:grpSp>
          <p:nvGrpSpPr>
            <p:cNvPr id="69" name="Group 2"/>
            <p:cNvGrpSpPr>
              <a:grpSpLocks/>
            </p:cNvGrpSpPr>
            <p:nvPr/>
          </p:nvGrpSpPr>
          <p:grpSpPr bwMode="auto">
            <a:xfrm>
              <a:off x="1451570" y="3140961"/>
              <a:ext cx="4299867" cy="2500312"/>
              <a:chOff x="3240" y="13652"/>
              <a:chExt cx="4060" cy="1872"/>
            </a:xfrm>
          </p:grpSpPr>
          <p:grpSp>
            <p:nvGrpSpPr>
              <p:cNvPr id="72" name="Group 3"/>
              <p:cNvGrpSpPr>
                <a:grpSpLocks/>
              </p:cNvGrpSpPr>
              <p:nvPr/>
            </p:nvGrpSpPr>
            <p:grpSpPr bwMode="auto">
              <a:xfrm>
                <a:off x="3240" y="13652"/>
                <a:ext cx="2160" cy="1872"/>
                <a:chOff x="2880" y="11268"/>
                <a:chExt cx="2160" cy="1872"/>
              </a:xfrm>
            </p:grpSpPr>
            <p:grpSp>
              <p:nvGrpSpPr>
                <p:cNvPr id="74" name="Group 4"/>
                <p:cNvGrpSpPr>
                  <a:grpSpLocks/>
                </p:cNvGrpSpPr>
                <p:nvPr/>
              </p:nvGrpSpPr>
              <p:grpSpPr bwMode="auto">
                <a:xfrm>
                  <a:off x="2880" y="11270"/>
                  <a:ext cx="1980" cy="1870"/>
                  <a:chOff x="2880" y="11270"/>
                  <a:chExt cx="1980" cy="1870"/>
                </a:xfrm>
              </p:grpSpPr>
              <p:grpSp>
                <p:nvGrpSpPr>
                  <p:cNvPr id="76" name="Group 5"/>
                  <p:cNvGrpSpPr>
                    <a:grpSpLocks/>
                  </p:cNvGrpSpPr>
                  <p:nvPr/>
                </p:nvGrpSpPr>
                <p:grpSpPr bwMode="auto">
                  <a:xfrm>
                    <a:off x="3240" y="11270"/>
                    <a:ext cx="1440" cy="468"/>
                    <a:chOff x="2520" y="11424"/>
                    <a:chExt cx="1440" cy="468"/>
                  </a:xfrm>
                </p:grpSpPr>
                <p:sp>
                  <p:nvSpPr>
                    <p:cNvPr id="98" name="Rectangle 6"/>
                    <p:cNvSpPr>
                      <a:spLocks noChangeArrowheads="1"/>
                    </p:cNvSpPr>
                    <p:nvPr/>
                  </p:nvSpPr>
                  <p:spPr bwMode="auto">
                    <a:xfrm>
                      <a:off x="2520" y="11580"/>
                      <a:ext cx="360" cy="156"/>
                    </a:xfrm>
                    <a:prstGeom prst="rect">
                      <a:avLst/>
                    </a:prstGeom>
                    <a:solidFill>
                      <a:srgbClr val="FFFFFF"/>
                    </a:solidFill>
                    <a:ln w="9525">
                      <a:solidFill>
                        <a:srgbClr val="000000"/>
                      </a:solidFill>
                      <a:miter lim="800000"/>
                      <a:headEnd/>
                      <a:tailEnd/>
                    </a:ln>
                  </p:spPr>
                  <p:txBody>
                    <a:bodyPr/>
                    <a:lstStyle/>
                    <a:p>
                      <a:endParaRPr lang="zh-CN" altLang="en-US" sz="1400" b="0">
                        <a:solidFill>
                          <a:schemeClr val="bg2"/>
                        </a:solidFill>
                      </a:endParaRPr>
                    </a:p>
                  </p:txBody>
                </p:sp>
                <p:sp>
                  <p:nvSpPr>
                    <p:cNvPr id="99" name="Rectangle 7"/>
                    <p:cNvSpPr>
                      <a:spLocks noChangeArrowheads="1"/>
                    </p:cNvSpPr>
                    <p:nvPr/>
                  </p:nvSpPr>
                  <p:spPr bwMode="auto">
                    <a:xfrm>
                      <a:off x="3060" y="11424"/>
                      <a:ext cx="360" cy="156"/>
                    </a:xfrm>
                    <a:prstGeom prst="rect">
                      <a:avLst/>
                    </a:prstGeom>
                    <a:solidFill>
                      <a:srgbClr val="FFFFFF"/>
                    </a:solidFill>
                    <a:ln w="9525">
                      <a:solidFill>
                        <a:srgbClr val="000000"/>
                      </a:solidFill>
                      <a:miter lim="800000"/>
                      <a:headEnd/>
                      <a:tailEnd/>
                    </a:ln>
                  </p:spPr>
                  <p:txBody>
                    <a:bodyPr/>
                    <a:lstStyle/>
                    <a:p>
                      <a:endParaRPr lang="zh-CN" altLang="en-US" sz="1400" b="0">
                        <a:solidFill>
                          <a:schemeClr val="bg2"/>
                        </a:solidFill>
                      </a:endParaRPr>
                    </a:p>
                  </p:txBody>
                </p:sp>
                <p:sp>
                  <p:nvSpPr>
                    <p:cNvPr id="100" name="Rectangle 8"/>
                    <p:cNvSpPr>
                      <a:spLocks noChangeArrowheads="1"/>
                    </p:cNvSpPr>
                    <p:nvPr/>
                  </p:nvSpPr>
                  <p:spPr bwMode="auto">
                    <a:xfrm>
                      <a:off x="3600" y="11736"/>
                      <a:ext cx="360" cy="156"/>
                    </a:xfrm>
                    <a:prstGeom prst="rect">
                      <a:avLst/>
                    </a:prstGeom>
                    <a:solidFill>
                      <a:srgbClr val="FFFFFF"/>
                    </a:solidFill>
                    <a:ln w="9525">
                      <a:solidFill>
                        <a:srgbClr val="000000"/>
                      </a:solidFill>
                      <a:miter lim="800000"/>
                      <a:headEnd/>
                      <a:tailEnd/>
                    </a:ln>
                  </p:spPr>
                  <p:txBody>
                    <a:bodyPr/>
                    <a:lstStyle/>
                    <a:p>
                      <a:endParaRPr lang="zh-CN" altLang="en-US" sz="1400" b="0">
                        <a:solidFill>
                          <a:schemeClr val="bg2"/>
                        </a:solidFill>
                      </a:endParaRPr>
                    </a:p>
                  </p:txBody>
                </p:sp>
              </p:grpSp>
              <p:sp>
                <p:nvSpPr>
                  <p:cNvPr id="77" name="Line 9"/>
                  <p:cNvSpPr>
                    <a:spLocks noChangeShapeType="1"/>
                  </p:cNvSpPr>
                  <p:nvPr/>
                </p:nvSpPr>
                <p:spPr bwMode="auto">
                  <a:xfrm>
                    <a:off x="3420" y="11591"/>
                    <a:ext cx="0" cy="613"/>
                  </a:xfrm>
                  <a:prstGeom prst="line">
                    <a:avLst/>
                  </a:prstGeom>
                  <a:noFill/>
                  <a:ln w="9525">
                    <a:solidFill>
                      <a:srgbClr val="000000"/>
                    </a:solidFill>
                    <a:round/>
                    <a:headEnd/>
                    <a:tailEnd/>
                  </a:ln>
                </p:spPr>
                <p:txBody>
                  <a:bodyPr/>
                  <a:lstStyle/>
                  <a:p>
                    <a:endParaRPr lang="zh-CN" altLang="en-US"/>
                  </a:p>
                </p:txBody>
              </p:sp>
              <p:sp>
                <p:nvSpPr>
                  <p:cNvPr id="78" name="Line 10"/>
                  <p:cNvSpPr>
                    <a:spLocks noChangeShapeType="1"/>
                  </p:cNvSpPr>
                  <p:nvPr/>
                </p:nvSpPr>
                <p:spPr bwMode="auto">
                  <a:xfrm>
                    <a:off x="3960" y="11424"/>
                    <a:ext cx="720" cy="936"/>
                  </a:xfrm>
                  <a:prstGeom prst="line">
                    <a:avLst/>
                  </a:prstGeom>
                  <a:noFill/>
                  <a:ln w="9525">
                    <a:solidFill>
                      <a:srgbClr val="000000"/>
                    </a:solidFill>
                    <a:round/>
                    <a:headEnd/>
                    <a:tailEnd/>
                  </a:ln>
                </p:spPr>
                <p:txBody>
                  <a:bodyPr/>
                  <a:lstStyle/>
                  <a:p>
                    <a:endParaRPr lang="zh-CN" altLang="en-US"/>
                  </a:p>
                </p:txBody>
              </p:sp>
              <p:sp>
                <p:nvSpPr>
                  <p:cNvPr id="79" name="Line 11"/>
                  <p:cNvSpPr>
                    <a:spLocks noChangeShapeType="1"/>
                  </p:cNvSpPr>
                  <p:nvPr/>
                </p:nvSpPr>
                <p:spPr bwMode="auto">
                  <a:xfrm>
                    <a:off x="3420" y="11591"/>
                    <a:ext cx="360" cy="1170"/>
                  </a:xfrm>
                  <a:prstGeom prst="line">
                    <a:avLst/>
                  </a:prstGeom>
                  <a:noFill/>
                  <a:ln w="9525">
                    <a:solidFill>
                      <a:srgbClr val="000000"/>
                    </a:solidFill>
                    <a:round/>
                    <a:headEnd/>
                    <a:tailEnd/>
                  </a:ln>
                </p:spPr>
                <p:txBody>
                  <a:bodyPr/>
                  <a:lstStyle/>
                  <a:p>
                    <a:endParaRPr lang="zh-CN" altLang="en-US"/>
                  </a:p>
                </p:txBody>
              </p:sp>
              <p:sp>
                <p:nvSpPr>
                  <p:cNvPr id="80" name="Line 12"/>
                  <p:cNvSpPr>
                    <a:spLocks noChangeShapeType="1"/>
                  </p:cNvSpPr>
                  <p:nvPr/>
                </p:nvSpPr>
                <p:spPr bwMode="auto">
                  <a:xfrm>
                    <a:off x="3420" y="11591"/>
                    <a:ext cx="540" cy="1337"/>
                  </a:xfrm>
                  <a:prstGeom prst="line">
                    <a:avLst/>
                  </a:prstGeom>
                  <a:noFill/>
                  <a:ln w="9525">
                    <a:solidFill>
                      <a:srgbClr val="000000"/>
                    </a:solidFill>
                    <a:round/>
                    <a:headEnd/>
                    <a:tailEnd/>
                  </a:ln>
                </p:spPr>
                <p:txBody>
                  <a:bodyPr/>
                  <a:lstStyle/>
                  <a:p>
                    <a:endParaRPr lang="zh-CN" altLang="en-US"/>
                  </a:p>
                </p:txBody>
              </p:sp>
              <p:sp>
                <p:nvSpPr>
                  <p:cNvPr id="81" name="Line 13"/>
                  <p:cNvSpPr>
                    <a:spLocks noChangeShapeType="1"/>
                  </p:cNvSpPr>
                  <p:nvPr/>
                </p:nvSpPr>
                <p:spPr bwMode="auto">
                  <a:xfrm flipH="1">
                    <a:off x="3780" y="11424"/>
                    <a:ext cx="180" cy="1337"/>
                  </a:xfrm>
                  <a:prstGeom prst="line">
                    <a:avLst/>
                  </a:prstGeom>
                  <a:noFill/>
                  <a:ln w="9525">
                    <a:solidFill>
                      <a:srgbClr val="000000"/>
                    </a:solidFill>
                    <a:round/>
                    <a:headEnd/>
                    <a:tailEnd/>
                  </a:ln>
                </p:spPr>
                <p:txBody>
                  <a:bodyPr/>
                  <a:lstStyle/>
                  <a:p>
                    <a:endParaRPr lang="zh-CN" altLang="en-US"/>
                  </a:p>
                </p:txBody>
              </p:sp>
              <p:sp>
                <p:nvSpPr>
                  <p:cNvPr id="82" name="Line 14"/>
                  <p:cNvSpPr>
                    <a:spLocks noChangeShapeType="1"/>
                  </p:cNvSpPr>
                  <p:nvPr/>
                </p:nvSpPr>
                <p:spPr bwMode="auto">
                  <a:xfrm>
                    <a:off x="3960" y="11424"/>
                    <a:ext cx="540" cy="1170"/>
                  </a:xfrm>
                  <a:prstGeom prst="line">
                    <a:avLst/>
                  </a:prstGeom>
                  <a:noFill/>
                  <a:ln w="9525">
                    <a:solidFill>
                      <a:srgbClr val="000000"/>
                    </a:solidFill>
                    <a:round/>
                    <a:headEnd/>
                    <a:tailEnd/>
                  </a:ln>
                </p:spPr>
                <p:txBody>
                  <a:bodyPr/>
                  <a:lstStyle/>
                  <a:p>
                    <a:endParaRPr lang="zh-CN" altLang="en-US"/>
                  </a:p>
                </p:txBody>
              </p:sp>
              <p:sp>
                <p:nvSpPr>
                  <p:cNvPr id="83" name="Line 15"/>
                  <p:cNvSpPr>
                    <a:spLocks noChangeShapeType="1"/>
                  </p:cNvSpPr>
                  <p:nvPr/>
                </p:nvSpPr>
                <p:spPr bwMode="auto">
                  <a:xfrm>
                    <a:off x="4500" y="11758"/>
                    <a:ext cx="180" cy="602"/>
                  </a:xfrm>
                  <a:prstGeom prst="line">
                    <a:avLst/>
                  </a:prstGeom>
                  <a:noFill/>
                  <a:ln w="9525">
                    <a:solidFill>
                      <a:srgbClr val="000000"/>
                    </a:solidFill>
                    <a:round/>
                    <a:headEnd/>
                    <a:tailEnd/>
                  </a:ln>
                </p:spPr>
                <p:txBody>
                  <a:bodyPr/>
                  <a:lstStyle/>
                  <a:p>
                    <a:endParaRPr lang="zh-CN" altLang="en-US"/>
                  </a:p>
                </p:txBody>
              </p:sp>
              <p:sp>
                <p:nvSpPr>
                  <p:cNvPr id="84" name="Line 16"/>
                  <p:cNvSpPr>
                    <a:spLocks noChangeShapeType="1"/>
                  </p:cNvSpPr>
                  <p:nvPr/>
                </p:nvSpPr>
                <p:spPr bwMode="auto">
                  <a:xfrm flipH="1">
                    <a:off x="4140" y="11758"/>
                    <a:ext cx="360" cy="669"/>
                  </a:xfrm>
                  <a:prstGeom prst="line">
                    <a:avLst/>
                  </a:prstGeom>
                  <a:noFill/>
                  <a:ln w="9525">
                    <a:solidFill>
                      <a:srgbClr val="000000"/>
                    </a:solidFill>
                    <a:round/>
                    <a:headEnd/>
                    <a:tailEnd/>
                  </a:ln>
                </p:spPr>
                <p:txBody>
                  <a:bodyPr/>
                  <a:lstStyle/>
                  <a:p>
                    <a:endParaRPr lang="zh-CN" altLang="en-US"/>
                  </a:p>
                </p:txBody>
              </p:sp>
              <p:sp>
                <p:nvSpPr>
                  <p:cNvPr id="85" name="Line 17"/>
                  <p:cNvSpPr>
                    <a:spLocks noChangeShapeType="1"/>
                  </p:cNvSpPr>
                  <p:nvPr/>
                </p:nvSpPr>
                <p:spPr bwMode="auto">
                  <a:xfrm flipH="1">
                    <a:off x="3060" y="11591"/>
                    <a:ext cx="360" cy="1003"/>
                  </a:xfrm>
                  <a:prstGeom prst="line">
                    <a:avLst/>
                  </a:prstGeom>
                  <a:noFill/>
                  <a:ln w="9525">
                    <a:solidFill>
                      <a:srgbClr val="000000"/>
                    </a:solidFill>
                    <a:round/>
                    <a:headEnd/>
                    <a:tailEnd/>
                  </a:ln>
                </p:spPr>
                <p:txBody>
                  <a:bodyPr/>
                  <a:lstStyle/>
                  <a:p>
                    <a:endParaRPr lang="zh-CN" altLang="en-US"/>
                  </a:p>
                </p:txBody>
              </p:sp>
              <p:sp>
                <p:nvSpPr>
                  <p:cNvPr id="86" name="Line 18"/>
                  <p:cNvSpPr>
                    <a:spLocks noChangeShapeType="1"/>
                  </p:cNvSpPr>
                  <p:nvPr/>
                </p:nvSpPr>
                <p:spPr bwMode="auto">
                  <a:xfrm>
                    <a:off x="3420" y="11591"/>
                    <a:ext cx="720" cy="836"/>
                  </a:xfrm>
                  <a:prstGeom prst="line">
                    <a:avLst/>
                  </a:prstGeom>
                  <a:noFill/>
                  <a:ln w="9525">
                    <a:solidFill>
                      <a:srgbClr val="000000"/>
                    </a:solidFill>
                    <a:round/>
                    <a:headEnd/>
                    <a:tailEnd/>
                  </a:ln>
                </p:spPr>
                <p:txBody>
                  <a:bodyPr/>
                  <a:lstStyle/>
                  <a:p>
                    <a:endParaRPr lang="zh-CN" altLang="en-US"/>
                  </a:p>
                </p:txBody>
              </p:sp>
              <p:sp>
                <p:nvSpPr>
                  <p:cNvPr id="87" name="Line 19"/>
                  <p:cNvSpPr>
                    <a:spLocks noChangeShapeType="1"/>
                  </p:cNvSpPr>
                  <p:nvPr/>
                </p:nvSpPr>
                <p:spPr bwMode="auto">
                  <a:xfrm>
                    <a:off x="4500" y="11758"/>
                    <a:ext cx="0" cy="836"/>
                  </a:xfrm>
                  <a:prstGeom prst="line">
                    <a:avLst/>
                  </a:prstGeom>
                  <a:noFill/>
                  <a:ln w="9525">
                    <a:solidFill>
                      <a:srgbClr val="000000"/>
                    </a:solidFill>
                    <a:round/>
                    <a:headEnd/>
                    <a:tailEnd/>
                  </a:ln>
                </p:spPr>
                <p:txBody>
                  <a:bodyPr/>
                  <a:lstStyle/>
                  <a:p>
                    <a:endParaRPr lang="zh-CN" altLang="en-US"/>
                  </a:p>
                </p:txBody>
              </p:sp>
              <p:sp>
                <p:nvSpPr>
                  <p:cNvPr id="88" name="Line 20"/>
                  <p:cNvSpPr>
                    <a:spLocks noChangeShapeType="1"/>
                  </p:cNvSpPr>
                  <p:nvPr/>
                </p:nvSpPr>
                <p:spPr bwMode="auto">
                  <a:xfrm>
                    <a:off x="3960" y="11424"/>
                    <a:ext cx="0" cy="1504"/>
                  </a:xfrm>
                  <a:prstGeom prst="line">
                    <a:avLst/>
                  </a:prstGeom>
                  <a:noFill/>
                  <a:ln w="9525">
                    <a:solidFill>
                      <a:srgbClr val="000000"/>
                    </a:solidFill>
                    <a:round/>
                    <a:headEnd/>
                    <a:tailEnd/>
                  </a:ln>
                </p:spPr>
                <p:txBody>
                  <a:bodyPr/>
                  <a:lstStyle/>
                  <a:p>
                    <a:endParaRPr lang="zh-CN" altLang="en-US"/>
                  </a:p>
                </p:txBody>
              </p:sp>
              <p:grpSp>
                <p:nvGrpSpPr>
                  <p:cNvPr id="89" name="Group 21"/>
                  <p:cNvGrpSpPr>
                    <a:grpSpLocks/>
                  </p:cNvGrpSpPr>
                  <p:nvPr/>
                </p:nvGrpSpPr>
                <p:grpSpPr bwMode="auto">
                  <a:xfrm>
                    <a:off x="2880" y="12048"/>
                    <a:ext cx="1980" cy="1092"/>
                    <a:chOff x="2160" y="12104"/>
                    <a:chExt cx="1980" cy="1092"/>
                  </a:xfrm>
                </p:grpSpPr>
                <p:sp>
                  <p:nvSpPr>
                    <p:cNvPr id="90" name="Rectangle 22"/>
                    <p:cNvSpPr>
                      <a:spLocks noChangeArrowheads="1"/>
                    </p:cNvSpPr>
                    <p:nvPr/>
                  </p:nvSpPr>
                  <p:spPr bwMode="auto">
                    <a:xfrm>
                      <a:off x="2608" y="12212"/>
                      <a:ext cx="180" cy="156"/>
                    </a:xfrm>
                    <a:prstGeom prst="rect">
                      <a:avLst/>
                    </a:prstGeom>
                    <a:solidFill>
                      <a:srgbClr val="FFFFFF"/>
                    </a:solidFill>
                    <a:ln w="9525">
                      <a:solidFill>
                        <a:srgbClr val="000000"/>
                      </a:solidFill>
                      <a:miter lim="800000"/>
                      <a:headEnd/>
                      <a:tailEnd/>
                    </a:ln>
                  </p:spPr>
                  <p:txBody>
                    <a:bodyPr/>
                    <a:lstStyle/>
                    <a:p>
                      <a:endParaRPr lang="zh-CN" altLang="en-US" sz="1400" b="0">
                        <a:solidFill>
                          <a:schemeClr val="bg2"/>
                        </a:solidFill>
                      </a:endParaRPr>
                    </a:p>
                  </p:txBody>
                </p:sp>
                <p:sp>
                  <p:nvSpPr>
                    <p:cNvPr id="91" name="Rectangle 23"/>
                    <p:cNvSpPr>
                      <a:spLocks noChangeArrowheads="1"/>
                    </p:cNvSpPr>
                    <p:nvPr/>
                  </p:nvSpPr>
                  <p:spPr bwMode="auto">
                    <a:xfrm>
                      <a:off x="3324" y="12516"/>
                      <a:ext cx="180" cy="156"/>
                    </a:xfrm>
                    <a:prstGeom prst="rect">
                      <a:avLst/>
                    </a:prstGeom>
                    <a:solidFill>
                      <a:srgbClr val="FFFFFF"/>
                    </a:solidFill>
                    <a:ln w="9525">
                      <a:solidFill>
                        <a:srgbClr val="000000"/>
                      </a:solidFill>
                      <a:miter lim="800000"/>
                      <a:headEnd/>
                      <a:tailEnd/>
                    </a:ln>
                  </p:spPr>
                  <p:txBody>
                    <a:bodyPr/>
                    <a:lstStyle/>
                    <a:p>
                      <a:endParaRPr lang="zh-CN" altLang="en-US" sz="1400" b="0">
                        <a:solidFill>
                          <a:schemeClr val="bg2"/>
                        </a:solidFill>
                      </a:endParaRPr>
                    </a:p>
                  </p:txBody>
                </p:sp>
                <p:sp>
                  <p:nvSpPr>
                    <p:cNvPr id="92" name="Rectangle 24"/>
                    <p:cNvSpPr>
                      <a:spLocks noChangeArrowheads="1"/>
                    </p:cNvSpPr>
                    <p:nvPr/>
                  </p:nvSpPr>
                  <p:spPr bwMode="auto">
                    <a:xfrm>
                      <a:off x="3864" y="12360"/>
                      <a:ext cx="180" cy="156"/>
                    </a:xfrm>
                    <a:prstGeom prst="rect">
                      <a:avLst/>
                    </a:prstGeom>
                    <a:solidFill>
                      <a:srgbClr val="FFFFFF"/>
                    </a:solidFill>
                    <a:ln w="9525">
                      <a:solidFill>
                        <a:srgbClr val="000000"/>
                      </a:solidFill>
                      <a:miter lim="800000"/>
                      <a:headEnd/>
                      <a:tailEnd/>
                    </a:ln>
                  </p:spPr>
                  <p:txBody>
                    <a:bodyPr/>
                    <a:lstStyle/>
                    <a:p>
                      <a:endParaRPr lang="zh-CN" altLang="en-US" sz="1400" b="0">
                        <a:solidFill>
                          <a:schemeClr val="bg2"/>
                        </a:solidFill>
                      </a:endParaRPr>
                    </a:p>
                  </p:txBody>
                </p:sp>
                <p:sp>
                  <p:nvSpPr>
                    <p:cNvPr id="93" name="Rectangle 25"/>
                    <p:cNvSpPr>
                      <a:spLocks noChangeArrowheads="1"/>
                    </p:cNvSpPr>
                    <p:nvPr/>
                  </p:nvSpPr>
                  <p:spPr bwMode="auto">
                    <a:xfrm>
                      <a:off x="2950" y="12828"/>
                      <a:ext cx="180" cy="156"/>
                    </a:xfrm>
                    <a:prstGeom prst="rect">
                      <a:avLst/>
                    </a:prstGeom>
                    <a:solidFill>
                      <a:srgbClr val="FFFFFF"/>
                    </a:solidFill>
                    <a:ln w="9525">
                      <a:solidFill>
                        <a:srgbClr val="000000"/>
                      </a:solidFill>
                      <a:miter lim="800000"/>
                      <a:headEnd/>
                      <a:tailEnd/>
                    </a:ln>
                  </p:spPr>
                  <p:txBody>
                    <a:bodyPr/>
                    <a:lstStyle/>
                    <a:p>
                      <a:endParaRPr lang="zh-CN" altLang="en-US" sz="1400" b="0">
                        <a:solidFill>
                          <a:schemeClr val="bg2"/>
                        </a:solidFill>
                      </a:endParaRPr>
                    </a:p>
                  </p:txBody>
                </p:sp>
                <p:sp>
                  <p:nvSpPr>
                    <p:cNvPr id="94" name="Rectangle 26"/>
                    <p:cNvSpPr>
                      <a:spLocks noChangeArrowheads="1"/>
                    </p:cNvSpPr>
                    <p:nvPr/>
                  </p:nvSpPr>
                  <p:spPr bwMode="auto">
                    <a:xfrm>
                      <a:off x="3670" y="12672"/>
                      <a:ext cx="180" cy="156"/>
                    </a:xfrm>
                    <a:prstGeom prst="rect">
                      <a:avLst/>
                    </a:prstGeom>
                    <a:solidFill>
                      <a:srgbClr val="FFFFFF"/>
                    </a:solidFill>
                    <a:ln w="9525">
                      <a:solidFill>
                        <a:srgbClr val="000000"/>
                      </a:solidFill>
                      <a:miter lim="800000"/>
                      <a:headEnd/>
                      <a:tailEnd/>
                    </a:ln>
                  </p:spPr>
                  <p:txBody>
                    <a:bodyPr/>
                    <a:lstStyle/>
                    <a:p>
                      <a:endParaRPr lang="zh-CN" altLang="en-US" sz="1400" b="0">
                        <a:solidFill>
                          <a:schemeClr val="bg2"/>
                        </a:solidFill>
                      </a:endParaRPr>
                    </a:p>
                  </p:txBody>
                </p:sp>
                <p:sp>
                  <p:nvSpPr>
                    <p:cNvPr id="95" name="Rectangle 27"/>
                    <p:cNvSpPr>
                      <a:spLocks noChangeArrowheads="1"/>
                    </p:cNvSpPr>
                    <p:nvPr/>
                  </p:nvSpPr>
                  <p:spPr bwMode="auto">
                    <a:xfrm>
                      <a:off x="2242" y="12674"/>
                      <a:ext cx="180" cy="156"/>
                    </a:xfrm>
                    <a:prstGeom prst="rect">
                      <a:avLst/>
                    </a:prstGeom>
                    <a:solidFill>
                      <a:srgbClr val="FFFFFF"/>
                    </a:solidFill>
                    <a:ln w="9525">
                      <a:solidFill>
                        <a:srgbClr val="000000"/>
                      </a:solidFill>
                      <a:miter lim="800000"/>
                      <a:headEnd/>
                      <a:tailEnd/>
                    </a:ln>
                  </p:spPr>
                  <p:txBody>
                    <a:bodyPr/>
                    <a:lstStyle/>
                    <a:p>
                      <a:endParaRPr lang="zh-CN" altLang="en-US" sz="1400" b="0">
                        <a:solidFill>
                          <a:schemeClr val="bg2"/>
                        </a:solidFill>
                      </a:endParaRPr>
                    </a:p>
                  </p:txBody>
                </p:sp>
                <p:sp>
                  <p:nvSpPr>
                    <p:cNvPr id="96" name="Rectangle 28"/>
                    <p:cNvSpPr>
                      <a:spLocks noChangeArrowheads="1"/>
                    </p:cNvSpPr>
                    <p:nvPr/>
                  </p:nvSpPr>
                  <p:spPr bwMode="auto">
                    <a:xfrm>
                      <a:off x="3170" y="12984"/>
                      <a:ext cx="180" cy="156"/>
                    </a:xfrm>
                    <a:prstGeom prst="rect">
                      <a:avLst/>
                    </a:prstGeom>
                    <a:solidFill>
                      <a:srgbClr val="FFFFFF"/>
                    </a:solidFill>
                    <a:ln w="9525">
                      <a:solidFill>
                        <a:srgbClr val="000000"/>
                      </a:solidFill>
                      <a:miter lim="800000"/>
                      <a:headEnd/>
                      <a:tailEnd/>
                    </a:ln>
                  </p:spPr>
                  <p:txBody>
                    <a:bodyPr/>
                    <a:lstStyle/>
                    <a:p>
                      <a:endParaRPr lang="zh-CN" altLang="en-US" sz="1400" b="0">
                        <a:solidFill>
                          <a:schemeClr val="bg2"/>
                        </a:solidFill>
                      </a:endParaRPr>
                    </a:p>
                  </p:txBody>
                </p:sp>
                <p:sp>
                  <p:nvSpPr>
                    <p:cNvPr id="97" name="Rectangle 29"/>
                    <p:cNvSpPr>
                      <a:spLocks noChangeArrowheads="1"/>
                    </p:cNvSpPr>
                    <p:nvPr/>
                  </p:nvSpPr>
                  <p:spPr bwMode="auto">
                    <a:xfrm>
                      <a:off x="2160" y="12104"/>
                      <a:ext cx="1980" cy="1092"/>
                    </a:xfrm>
                    <a:prstGeom prst="rect">
                      <a:avLst/>
                    </a:prstGeom>
                    <a:noFill/>
                    <a:ln w="9525">
                      <a:solidFill>
                        <a:srgbClr val="000000"/>
                      </a:solidFill>
                      <a:miter lim="800000"/>
                      <a:headEnd/>
                      <a:tailEnd/>
                    </a:ln>
                  </p:spPr>
                  <p:txBody>
                    <a:bodyPr/>
                    <a:lstStyle/>
                    <a:p>
                      <a:endParaRPr lang="zh-CN" altLang="en-US" sz="1400" b="0">
                        <a:solidFill>
                          <a:schemeClr val="bg2"/>
                        </a:solidFill>
                      </a:endParaRPr>
                    </a:p>
                  </p:txBody>
                </p:sp>
              </p:grpSp>
            </p:grpSp>
            <p:sp>
              <p:nvSpPr>
                <p:cNvPr id="75" name="Text Box 30"/>
                <p:cNvSpPr txBox="1">
                  <a:spLocks noChangeArrowheads="1"/>
                </p:cNvSpPr>
                <p:nvPr/>
              </p:nvSpPr>
              <p:spPr bwMode="auto">
                <a:xfrm>
                  <a:off x="4500" y="11268"/>
                  <a:ext cx="540" cy="312"/>
                </a:xfrm>
                <a:prstGeom prst="rect">
                  <a:avLst/>
                </a:prstGeom>
                <a:noFill/>
                <a:ln w="9525">
                  <a:noFill/>
                  <a:miter lim="800000"/>
                  <a:headEnd/>
                  <a:tailEnd/>
                </a:ln>
              </p:spPr>
              <p:txBody>
                <a:bodyPr lIns="0" tIns="0" rIns="0" bIns="0"/>
                <a:lstStyle/>
                <a:p>
                  <a:pPr algn="ctr"/>
                  <a:r>
                    <a:rPr lang="zh-CN" altLang="en-US" sz="1800" dirty="0">
                      <a:solidFill>
                        <a:schemeClr val="tx1"/>
                      </a:solidFill>
                      <a:latin typeface="Calibri" pitchFamily="34" charset="0"/>
                    </a:rPr>
                    <a:t>用户</a:t>
                  </a:r>
                  <a:endParaRPr lang="zh-CN" altLang="en-US" sz="1800" dirty="0">
                    <a:solidFill>
                      <a:schemeClr val="tx1"/>
                    </a:solidFill>
                  </a:endParaRPr>
                </a:p>
              </p:txBody>
            </p:sp>
          </p:grpSp>
          <p:sp>
            <p:nvSpPr>
              <p:cNvPr id="73" name="Line 50"/>
              <p:cNvSpPr>
                <a:spLocks noChangeShapeType="1"/>
              </p:cNvSpPr>
              <p:nvPr/>
            </p:nvSpPr>
            <p:spPr bwMode="auto">
              <a:xfrm flipH="1">
                <a:off x="7300" y="14521"/>
                <a:ext cx="0" cy="0"/>
              </a:xfrm>
              <a:prstGeom prst="line">
                <a:avLst/>
              </a:prstGeom>
              <a:noFill/>
              <a:ln w="9525">
                <a:solidFill>
                  <a:srgbClr val="000000"/>
                </a:solidFill>
                <a:round/>
                <a:headEnd/>
                <a:tailEnd/>
              </a:ln>
            </p:spPr>
            <p:txBody>
              <a:bodyPr/>
              <a:lstStyle/>
              <a:p>
                <a:endParaRPr lang="zh-CN" altLang="en-US"/>
              </a:p>
            </p:txBody>
          </p:sp>
        </p:grpSp>
        <p:sp>
          <p:nvSpPr>
            <p:cNvPr id="70" name="TextBox 69"/>
            <p:cNvSpPr txBox="1"/>
            <p:nvPr/>
          </p:nvSpPr>
          <p:spPr>
            <a:xfrm>
              <a:off x="1763688" y="5877272"/>
              <a:ext cx="1512168" cy="400110"/>
            </a:xfrm>
            <a:prstGeom prst="rect">
              <a:avLst/>
            </a:prstGeom>
            <a:noFill/>
          </p:spPr>
          <p:txBody>
            <a:bodyPr wrap="square" rtlCol="0">
              <a:spAutoFit/>
            </a:bodyPr>
            <a:lstStyle/>
            <a:p>
              <a:pPr algn="ctr"/>
              <a:r>
                <a:rPr lang="zh-CN" altLang="en-US" sz="2000" dirty="0" smtClean="0"/>
                <a:t>原结构</a:t>
              </a:r>
              <a:endParaRPr lang="zh-CN" altLang="en-US" sz="2000" dirty="0"/>
            </a:p>
          </p:txBody>
        </p:sp>
        <p:sp>
          <p:nvSpPr>
            <p:cNvPr id="71" name="Text Box 30"/>
            <p:cNvSpPr txBox="1">
              <a:spLocks noChangeArrowheads="1"/>
            </p:cNvSpPr>
            <p:nvPr/>
          </p:nvSpPr>
          <p:spPr bwMode="auto">
            <a:xfrm>
              <a:off x="2915816" y="5244529"/>
              <a:ext cx="571904" cy="416719"/>
            </a:xfrm>
            <a:prstGeom prst="rect">
              <a:avLst/>
            </a:prstGeom>
            <a:noFill/>
            <a:ln w="9525">
              <a:noFill/>
              <a:miter lim="800000"/>
              <a:headEnd/>
              <a:tailEnd/>
            </a:ln>
          </p:spPr>
          <p:txBody>
            <a:bodyPr lIns="0" tIns="0" rIns="0" bIns="0"/>
            <a:lstStyle/>
            <a:p>
              <a:pPr algn="ctr"/>
              <a:r>
                <a:rPr lang="zh-CN" altLang="en-US" sz="1800" dirty="0" smtClean="0">
                  <a:solidFill>
                    <a:schemeClr val="tx1"/>
                  </a:solidFill>
                  <a:latin typeface="Calibri" pitchFamily="34" charset="0"/>
                </a:rPr>
                <a:t>模块</a:t>
              </a:r>
              <a:endParaRPr lang="zh-CN" altLang="en-US" sz="1800" dirty="0">
                <a:solidFill>
                  <a:schemeClr val="tx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additive="base">
                                        <p:cTn id="7" dur="500" fill="hold"/>
                                        <p:tgtEl>
                                          <p:spTgt spid="67"/>
                                        </p:tgtEl>
                                        <p:attrNameLst>
                                          <p:attrName>ppt_x</p:attrName>
                                        </p:attrNameLst>
                                      </p:cBhvr>
                                      <p:tavLst>
                                        <p:tav tm="0">
                                          <p:val>
                                            <p:strVal val="#ppt_x"/>
                                          </p:val>
                                        </p:tav>
                                        <p:tav tm="100000">
                                          <p:val>
                                            <p:strVal val="#ppt_x"/>
                                          </p:val>
                                        </p:tav>
                                      </p:tavLst>
                                    </p:anim>
                                    <p:anim calcmode="lin" valueType="num">
                                      <p:cBhvr additive="base">
                                        <p:cTn id="8"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008" y="260648"/>
            <a:ext cx="8820472" cy="5324535"/>
          </a:xfrm>
          <a:prstGeom prst="rect">
            <a:avLst/>
          </a:prstGeom>
          <a:noFill/>
        </p:spPr>
        <p:txBody>
          <a:bodyPr wrap="square" rtlCol="0">
            <a:spAutoFit/>
          </a:bodyPr>
          <a:lstStyle/>
          <a:p>
            <a:r>
              <a:rPr lang="en-US" altLang="zh-CN" sz="2000" dirty="0" err="1" smtClean="0"/>
              <a:t>int</a:t>
            </a:r>
            <a:r>
              <a:rPr lang="en-US" altLang="zh-CN" sz="2000" dirty="0" smtClean="0"/>
              <a:t> main()				</a:t>
            </a:r>
            <a:r>
              <a:rPr lang="en-US" altLang="zh-CN" sz="2000" dirty="0" smtClean="0">
                <a:solidFill>
                  <a:schemeClr val="tx1"/>
                </a:solidFill>
              </a:rPr>
              <a:t>// </a:t>
            </a:r>
            <a:r>
              <a:rPr lang="zh-CN" altLang="en-US" sz="2000" dirty="0" smtClean="0">
                <a:solidFill>
                  <a:schemeClr val="tx1"/>
                </a:solidFill>
              </a:rPr>
              <a:t>主函数</a:t>
            </a:r>
            <a:r>
              <a:rPr lang="en-US" altLang="zh-CN" sz="2000" dirty="0" smtClean="0">
                <a:solidFill>
                  <a:schemeClr val="tx1"/>
                </a:solidFill>
              </a:rPr>
              <a:t>main()</a:t>
            </a:r>
          </a:p>
          <a:p>
            <a:r>
              <a:rPr lang="en-US" altLang="zh-CN" sz="2000" dirty="0" smtClean="0"/>
              <a:t>{</a:t>
            </a:r>
          </a:p>
          <a:p>
            <a:r>
              <a:rPr lang="en-US" altLang="zh-CN" sz="2000" dirty="0" smtClean="0"/>
              <a:t>	</a:t>
            </a:r>
            <a:r>
              <a:rPr lang="en-US" altLang="zh-CN" sz="2000" dirty="0" err="1" smtClean="0"/>
              <a:t>int</a:t>
            </a:r>
            <a:r>
              <a:rPr lang="en-US" altLang="zh-CN" sz="2000" dirty="0" smtClean="0"/>
              <a:t> select = 0;			</a:t>
            </a:r>
            <a:r>
              <a:rPr lang="en-US" altLang="zh-CN" sz="2000" dirty="0" smtClean="0">
                <a:solidFill>
                  <a:schemeClr val="tx1"/>
                </a:solidFill>
              </a:rPr>
              <a:t>// </a:t>
            </a:r>
            <a:r>
              <a:rPr lang="zh-CN" altLang="en-US" sz="2000" dirty="0" smtClean="0">
                <a:solidFill>
                  <a:schemeClr val="tx1"/>
                </a:solidFill>
              </a:rPr>
              <a:t>选择变量</a:t>
            </a:r>
            <a:endParaRPr lang="en-US" altLang="zh-CN" sz="2000" dirty="0" smtClean="0">
              <a:solidFill>
                <a:schemeClr val="tx1"/>
              </a:solidFill>
            </a:endParaRPr>
          </a:p>
          <a:p>
            <a:endParaRPr lang="zh-CN" altLang="en-US" sz="2000" dirty="0" smtClean="0">
              <a:solidFill>
                <a:schemeClr val="tx1"/>
              </a:solidFill>
            </a:endParaRPr>
          </a:p>
          <a:p>
            <a:r>
              <a:rPr lang="zh-CN" altLang="en-US" sz="2000" dirty="0" smtClean="0"/>
              <a:t>	</a:t>
            </a:r>
            <a:r>
              <a:rPr lang="en-US" altLang="zh-CN" sz="2000" dirty="0" smtClean="0"/>
              <a:t>do</a:t>
            </a:r>
          </a:p>
          <a:p>
            <a:r>
              <a:rPr lang="en-US" altLang="zh-CN" sz="2000" dirty="0" smtClean="0"/>
              <a:t>	{</a:t>
            </a:r>
          </a:p>
          <a:p>
            <a:r>
              <a:rPr lang="en-US" altLang="zh-CN" sz="2000" dirty="0" smtClean="0"/>
              <a:t>		</a:t>
            </a:r>
            <a:r>
              <a:rPr lang="en-US" altLang="zh-CN" sz="2000" dirty="0" err="1" smtClean="0"/>
              <a:t>cout</a:t>
            </a:r>
            <a:r>
              <a:rPr lang="en-US" altLang="zh-CN" sz="2000" dirty="0" smtClean="0"/>
              <a:t> &lt;&lt; "</a:t>
            </a:r>
            <a:r>
              <a:rPr lang="zh-CN" altLang="en-US" sz="2000" dirty="0" smtClean="0"/>
              <a:t>请选择</a:t>
            </a:r>
            <a:r>
              <a:rPr lang="en-US" altLang="zh-CN" sz="2000" dirty="0" smtClean="0"/>
              <a:t>" &lt;&lt; </a:t>
            </a:r>
            <a:r>
              <a:rPr lang="en-US" altLang="zh-CN" sz="2000" dirty="0" err="1" smtClean="0"/>
              <a:t>endl</a:t>
            </a:r>
            <a:r>
              <a:rPr lang="en-US" altLang="zh-CN" sz="2000" dirty="0" smtClean="0"/>
              <a:t>;</a:t>
            </a:r>
          </a:p>
          <a:p>
            <a:r>
              <a:rPr lang="en-US" altLang="zh-CN" sz="2000" dirty="0" smtClean="0"/>
              <a:t>		</a:t>
            </a:r>
            <a:r>
              <a:rPr lang="en-US" altLang="zh-CN" sz="2000" dirty="0" err="1" smtClean="0"/>
              <a:t>cout</a:t>
            </a:r>
            <a:r>
              <a:rPr lang="en-US" altLang="zh-CN" sz="2000" dirty="0" smtClean="0"/>
              <a:t> &lt;&lt; "1: </a:t>
            </a:r>
            <a:r>
              <a:rPr lang="zh-CN" altLang="en-US" sz="2000" dirty="0" smtClean="0"/>
              <a:t>选择模块类</a:t>
            </a:r>
            <a:r>
              <a:rPr lang="en-US" altLang="zh-CN" sz="2000" dirty="0" smtClean="0"/>
              <a:t>Module1" &lt;&lt; </a:t>
            </a:r>
            <a:r>
              <a:rPr lang="en-US" altLang="zh-CN" sz="2000" dirty="0" err="1" smtClean="0"/>
              <a:t>endl</a:t>
            </a:r>
            <a:r>
              <a:rPr lang="en-US" altLang="zh-CN" sz="2000" dirty="0" smtClean="0"/>
              <a:t>;		</a:t>
            </a:r>
          </a:p>
          <a:p>
            <a:r>
              <a:rPr lang="en-US" altLang="zh-CN" sz="2000" dirty="0" smtClean="0"/>
              <a:t>		</a:t>
            </a:r>
            <a:r>
              <a:rPr lang="en-US" altLang="zh-CN" sz="2000" dirty="0" err="1" smtClean="0"/>
              <a:t>cout</a:t>
            </a:r>
            <a:r>
              <a:rPr lang="en-US" altLang="zh-CN" sz="2000" dirty="0" smtClean="0"/>
              <a:t> &lt;&lt; "2: </a:t>
            </a:r>
            <a:r>
              <a:rPr lang="zh-CN" altLang="en-US" sz="2000" dirty="0" smtClean="0"/>
              <a:t>选择模块类</a:t>
            </a:r>
            <a:r>
              <a:rPr lang="en-US" altLang="zh-CN" sz="2000" dirty="0" smtClean="0"/>
              <a:t>Module2" &lt;&lt; </a:t>
            </a:r>
            <a:r>
              <a:rPr lang="en-US" altLang="zh-CN" sz="2000" dirty="0" err="1" smtClean="0"/>
              <a:t>endl</a:t>
            </a:r>
            <a:r>
              <a:rPr lang="en-US" altLang="zh-CN" sz="2000" dirty="0" smtClean="0"/>
              <a:t>;		</a:t>
            </a:r>
          </a:p>
          <a:p>
            <a:r>
              <a:rPr lang="en-US" altLang="zh-CN" sz="2000" dirty="0" smtClean="0"/>
              <a:t>		</a:t>
            </a:r>
            <a:r>
              <a:rPr lang="en-US" altLang="zh-CN" sz="2000" dirty="0" err="1" smtClean="0"/>
              <a:t>cout</a:t>
            </a:r>
            <a:r>
              <a:rPr lang="en-US" altLang="zh-CN" sz="2000" dirty="0" smtClean="0"/>
              <a:t> &lt;&lt; "3: </a:t>
            </a:r>
            <a:r>
              <a:rPr lang="zh-CN" altLang="en-US" sz="2000" dirty="0" smtClean="0"/>
              <a:t>选择模块类</a:t>
            </a:r>
            <a:r>
              <a:rPr lang="en-US" altLang="zh-CN" sz="2000" dirty="0" smtClean="0"/>
              <a:t>Module3" &lt;&lt; </a:t>
            </a:r>
            <a:r>
              <a:rPr lang="en-US" altLang="zh-CN" sz="2000" dirty="0" err="1" smtClean="0"/>
              <a:t>endl</a:t>
            </a:r>
            <a:r>
              <a:rPr lang="en-US" altLang="zh-CN" sz="2000" dirty="0" smtClean="0"/>
              <a:t>;		</a:t>
            </a:r>
          </a:p>
          <a:p>
            <a:r>
              <a:rPr lang="en-US" altLang="zh-CN" sz="2000" dirty="0" smtClean="0"/>
              <a:t>		</a:t>
            </a:r>
            <a:r>
              <a:rPr lang="en-US" altLang="zh-CN" sz="2000" dirty="0" err="1" smtClean="0"/>
              <a:t>cout</a:t>
            </a:r>
            <a:r>
              <a:rPr lang="en-US" altLang="zh-CN" sz="2000" dirty="0" smtClean="0"/>
              <a:t> &lt;&lt; "4: </a:t>
            </a:r>
            <a:r>
              <a:rPr lang="zh-CN" altLang="en-US" sz="2000" dirty="0" smtClean="0"/>
              <a:t>选择模块类</a:t>
            </a:r>
            <a:r>
              <a:rPr lang="en-US" altLang="zh-CN" sz="2000" dirty="0" smtClean="0"/>
              <a:t>Module4" &lt;&lt; </a:t>
            </a:r>
            <a:r>
              <a:rPr lang="en-US" altLang="zh-CN" sz="2000" dirty="0" err="1" smtClean="0"/>
              <a:t>endl</a:t>
            </a:r>
            <a:r>
              <a:rPr lang="en-US" altLang="zh-CN" sz="2000" dirty="0" smtClean="0"/>
              <a:t>;		</a:t>
            </a:r>
          </a:p>
          <a:p>
            <a:r>
              <a:rPr lang="en-US" altLang="zh-CN" sz="2000" dirty="0" smtClean="0"/>
              <a:t>		</a:t>
            </a:r>
            <a:r>
              <a:rPr lang="en-US" altLang="zh-CN" sz="2000" dirty="0" err="1" smtClean="0"/>
              <a:t>cout</a:t>
            </a:r>
            <a:r>
              <a:rPr lang="en-US" altLang="zh-CN" sz="2000" dirty="0" smtClean="0"/>
              <a:t> &lt;&lt; "5: </a:t>
            </a:r>
            <a:r>
              <a:rPr lang="zh-CN" altLang="en-US" sz="2000" dirty="0" smtClean="0"/>
              <a:t>选择模块类</a:t>
            </a:r>
            <a:r>
              <a:rPr lang="en-US" altLang="zh-CN" sz="2000" dirty="0" smtClean="0"/>
              <a:t>Module5" &lt;&lt; </a:t>
            </a:r>
            <a:r>
              <a:rPr lang="en-US" altLang="zh-CN" sz="2000" dirty="0" err="1" smtClean="0"/>
              <a:t>endl</a:t>
            </a:r>
            <a:r>
              <a:rPr lang="en-US" altLang="zh-CN" sz="2000" dirty="0" smtClean="0"/>
              <a:t>;		</a:t>
            </a:r>
          </a:p>
          <a:p>
            <a:r>
              <a:rPr lang="en-US" altLang="zh-CN" sz="2000" dirty="0" smtClean="0"/>
              <a:t>		</a:t>
            </a:r>
            <a:r>
              <a:rPr lang="en-US" altLang="zh-CN" sz="2000" dirty="0" err="1" smtClean="0"/>
              <a:t>cout</a:t>
            </a:r>
            <a:r>
              <a:rPr lang="en-US" altLang="zh-CN" sz="2000" dirty="0" smtClean="0"/>
              <a:t> &lt;&lt; "6: </a:t>
            </a:r>
            <a:r>
              <a:rPr lang="zh-CN" altLang="en-US" sz="2000" dirty="0" smtClean="0"/>
              <a:t>选择模块类</a:t>
            </a:r>
            <a:r>
              <a:rPr lang="en-US" altLang="zh-CN" sz="2000" dirty="0" smtClean="0"/>
              <a:t>Module6" &lt;&lt; </a:t>
            </a:r>
            <a:r>
              <a:rPr lang="en-US" altLang="zh-CN" sz="2000" dirty="0" err="1" smtClean="0"/>
              <a:t>endl</a:t>
            </a:r>
            <a:r>
              <a:rPr lang="en-US" altLang="zh-CN" sz="2000" dirty="0" smtClean="0"/>
              <a:t>;		</a:t>
            </a:r>
          </a:p>
          <a:p>
            <a:r>
              <a:rPr lang="en-US" altLang="zh-CN" sz="2000" dirty="0" smtClean="0"/>
              <a:t>		</a:t>
            </a:r>
            <a:r>
              <a:rPr lang="en-US" altLang="zh-CN" sz="2000" dirty="0" err="1" smtClean="0"/>
              <a:t>cout</a:t>
            </a:r>
            <a:r>
              <a:rPr lang="en-US" altLang="zh-CN" sz="2000" dirty="0" smtClean="0"/>
              <a:t> &lt;&lt; "7: </a:t>
            </a:r>
            <a:r>
              <a:rPr lang="zh-CN" altLang="en-US" sz="2000" dirty="0" smtClean="0"/>
              <a:t>选择模块类</a:t>
            </a:r>
            <a:r>
              <a:rPr lang="en-US" altLang="zh-CN" sz="2000" dirty="0" smtClean="0"/>
              <a:t>Module7" &lt;&lt; </a:t>
            </a:r>
            <a:r>
              <a:rPr lang="en-US" altLang="zh-CN" sz="2000" dirty="0" err="1" smtClean="0"/>
              <a:t>endl</a:t>
            </a:r>
            <a:r>
              <a:rPr lang="en-US" altLang="zh-CN" sz="2000" dirty="0" smtClean="0"/>
              <a:t>;		</a:t>
            </a:r>
          </a:p>
          <a:p>
            <a:r>
              <a:rPr lang="en-US" altLang="zh-CN" sz="2000" dirty="0" smtClean="0"/>
              <a:t>		</a:t>
            </a:r>
            <a:r>
              <a:rPr lang="en-US" altLang="zh-CN" sz="2000" dirty="0" err="1" smtClean="0"/>
              <a:t>cout</a:t>
            </a:r>
            <a:r>
              <a:rPr lang="en-US" altLang="zh-CN" sz="2000" dirty="0" smtClean="0"/>
              <a:t> &lt;&lt; "8: </a:t>
            </a:r>
            <a:r>
              <a:rPr lang="zh-CN" altLang="en-US" sz="2000" dirty="0" smtClean="0"/>
              <a:t>退出</a:t>
            </a:r>
            <a:r>
              <a:rPr lang="en-US" altLang="zh-CN" sz="2000" dirty="0" smtClean="0"/>
              <a:t>" &lt;&lt; </a:t>
            </a:r>
            <a:r>
              <a:rPr lang="en-US" altLang="zh-CN" sz="2000" dirty="0" err="1" smtClean="0"/>
              <a:t>endl</a:t>
            </a:r>
            <a:r>
              <a:rPr lang="en-US" altLang="zh-CN" sz="2000" dirty="0" smtClean="0"/>
              <a:t>;</a:t>
            </a:r>
          </a:p>
          <a:p>
            <a:r>
              <a:rPr lang="en-US" altLang="zh-CN" sz="2000" dirty="0" smtClean="0"/>
              <a:t>		</a:t>
            </a:r>
            <a:r>
              <a:rPr lang="en-US" altLang="zh-CN" sz="2000" dirty="0" err="1" smtClean="0"/>
              <a:t>cout</a:t>
            </a:r>
            <a:r>
              <a:rPr lang="en-US" altLang="zh-CN" sz="2000" dirty="0" smtClean="0"/>
              <a:t> &lt;&lt; "</a:t>
            </a:r>
            <a:r>
              <a:rPr lang="zh-CN" altLang="en-US" sz="2000" dirty="0" smtClean="0"/>
              <a:t>请输入你的选择</a:t>
            </a:r>
            <a:r>
              <a:rPr lang="en-US" altLang="zh-CN" sz="2000" dirty="0" smtClean="0"/>
              <a:t>(1--8):";</a:t>
            </a:r>
          </a:p>
          <a:p>
            <a:r>
              <a:rPr lang="en-US" altLang="zh-CN" sz="2000" dirty="0" smtClean="0"/>
              <a:t>		</a:t>
            </a:r>
            <a:r>
              <a:rPr lang="en-US" altLang="zh-CN" sz="2000" dirty="0" err="1" smtClean="0"/>
              <a:t>cin</a:t>
            </a:r>
            <a:r>
              <a:rPr lang="en-US" altLang="zh-CN" sz="2000" dirty="0" smtClean="0"/>
              <a:t> &gt;&gt; select;		</a:t>
            </a:r>
            <a:r>
              <a:rPr lang="en-US" altLang="zh-CN" sz="2000" dirty="0" smtClean="0">
                <a:solidFill>
                  <a:schemeClr val="tx1"/>
                </a:solidFill>
              </a:rPr>
              <a:t>// </a:t>
            </a:r>
            <a:r>
              <a:rPr lang="zh-CN" altLang="en-US" sz="2000" dirty="0" smtClean="0">
                <a:solidFill>
                  <a:schemeClr val="tx1"/>
                </a:solidFill>
              </a:rPr>
              <a:t>输入选择变量</a:t>
            </a: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4016" y="260648"/>
            <a:ext cx="8892480" cy="6299160"/>
          </a:xfrm>
          <a:prstGeom prst="rect">
            <a:avLst/>
          </a:prstGeom>
          <a:noFill/>
        </p:spPr>
        <p:txBody>
          <a:bodyPr wrap="square" rtlCol="0">
            <a:spAutoFit/>
          </a:bodyPr>
          <a:lstStyle/>
          <a:p>
            <a:pPr>
              <a:lnSpc>
                <a:spcPts val="2200"/>
              </a:lnSpc>
            </a:pPr>
            <a:r>
              <a:rPr lang="zh-CN" altLang="en-US" sz="2000" dirty="0" smtClean="0"/>
              <a:t>		</a:t>
            </a:r>
            <a:r>
              <a:rPr lang="en-US" altLang="zh-CN" sz="2000" dirty="0" smtClean="0"/>
              <a:t>switch(select)		</a:t>
            </a:r>
            <a:r>
              <a:rPr lang="en-US" altLang="zh-CN" sz="2000" dirty="0" smtClean="0">
                <a:solidFill>
                  <a:schemeClr val="tx1"/>
                </a:solidFill>
              </a:rPr>
              <a:t>// </a:t>
            </a:r>
            <a:r>
              <a:rPr lang="zh-CN" altLang="en-US" sz="2000" dirty="0" smtClean="0">
                <a:solidFill>
                  <a:schemeClr val="tx1"/>
                </a:solidFill>
              </a:rPr>
              <a:t>根据用户选择做相关合成类工作</a:t>
            </a:r>
          </a:p>
          <a:p>
            <a:pPr>
              <a:lnSpc>
                <a:spcPts val="2200"/>
              </a:lnSpc>
            </a:pPr>
            <a:r>
              <a:rPr lang="zh-CN" altLang="en-US" sz="2000" dirty="0" smtClean="0"/>
              <a:t>		</a:t>
            </a:r>
            <a:r>
              <a:rPr lang="en-US" altLang="zh-CN" sz="2000" dirty="0" smtClean="0"/>
              <a:t>{										case 1: </a:t>
            </a:r>
          </a:p>
          <a:p>
            <a:pPr>
              <a:lnSpc>
                <a:spcPts val="2200"/>
              </a:lnSpc>
            </a:pPr>
            <a:r>
              <a:rPr lang="en-US" altLang="zh-CN" sz="2000" dirty="0" smtClean="0"/>
              <a:t>				</a:t>
            </a:r>
            <a:r>
              <a:rPr lang="en-US" altLang="zh-CN" sz="2000" dirty="0" err="1" smtClean="0"/>
              <a:t>cout</a:t>
            </a:r>
            <a:r>
              <a:rPr lang="en-US" altLang="zh-CN" sz="2000" dirty="0" smtClean="0"/>
              <a:t> &lt;&lt; "</a:t>
            </a:r>
            <a:r>
              <a:rPr lang="zh-CN" altLang="en-US" sz="2000" dirty="0" smtClean="0"/>
              <a:t>模块类</a:t>
            </a:r>
            <a:r>
              <a:rPr lang="en-US" altLang="zh-CN" sz="2000" dirty="0" smtClean="0"/>
              <a:t>Module1</a:t>
            </a:r>
            <a:r>
              <a:rPr lang="zh-CN" altLang="en-US" sz="2000" dirty="0" smtClean="0"/>
              <a:t>在工作</a:t>
            </a:r>
            <a:r>
              <a:rPr lang="en-US" altLang="zh-CN" sz="2000" dirty="0" smtClean="0"/>
              <a:t>!" &lt;&lt;</a:t>
            </a:r>
            <a:r>
              <a:rPr lang="en-US" altLang="zh-CN" sz="2000" dirty="0" err="1" smtClean="0"/>
              <a:t>endl</a:t>
            </a:r>
            <a:r>
              <a:rPr lang="en-US" altLang="zh-CN" sz="2000" dirty="0" smtClean="0"/>
              <a:t>;</a:t>
            </a:r>
          </a:p>
          <a:p>
            <a:pPr>
              <a:lnSpc>
                <a:spcPts val="2200"/>
              </a:lnSpc>
            </a:pPr>
            <a:r>
              <a:rPr lang="en-US" altLang="zh-CN" sz="2000" dirty="0" smtClean="0"/>
              <a:t>				Module1().</a:t>
            </a:r>
            <a:r>
              <a:rPr lang="en-US" altLang="zh-CN" sz="2000" dirty="0" err="1" smtClean="0"/>
              <a:t>DoWork</a:t>
            </a:r>
            <a:r>
              <a:rPr lang="en-US" altLang="zh-CN" sz="2000" dirty="0" smtClean="0"/>
              <a:t>();</a:t>
            </a:r>
          </a:p>
          <a:p>
            <a:pPr>
              <a:lnSpc>
                <a:spcPts val="2200"/>
              </a:lnSpc>
            </a:pPr>
            <a:r>
              <a:rPr lang="en-US" altLang="zh-CN" sz="2000" dirty="0" smtClean="0"/>
              <a:t>				</a:t>
            </a:r>
            <a:r>
              <a:rPr lang="en-US" altLang="zh-CN" sz="2000" dirty="0" err="1" smtClean="0"/>
              <a:t>cout</a:t>
            </a:r>
            <a:r>
              <a:rPr lang="en-US" altLang="zh-CN" sz="2000" dirty="0" smtClean="0"/>
              <a:t> &lt;&lt; </a:t>
            </a:r>
            <a:r>
              <a:rPr lang="en-US" altLang="zh-CN" sz="2000" dirty="0" err="1" smtClean="0"/>
              <a:t>endl</a:t>
            </a:r>
            <a:r>
              <a:rPr lang="en-US" altLang="zh-CN" sz="2000" dirty="0" smtClean="0"/>
              <a:t>;			</a:t>
            </a:r>
            <a:r>
              <a:rPr lang="en-US" altLang="zh-CN" sz="2000" dirty="0" smtClean="0">
                <a:solidFill>
                  <a:schemeClr val="tx1"/>
                </a:solidFill>
              </a:rPr>
              <a:t>// </a:t>
            </a:r>
            <a:r>
              <a:rPr lang="zh-CN" altLang="en-US" sz="2000" dirty="0" smtClean="0">
                <a:solidFill>
                  <a:schemeClr val="tx1"/>
                </a:solidFill>
              </a:rPr>
              <a:t>换行</a:t>
            </a:r>
          </a:p>
          <a:p>
            <a:pPr>
              <a:lnSpc>
                <a:spcPts val="2200"/>
              </a:lnSpc>
            </a:pPr>
            <a:r>
              <a:rPr lang="zh-CN" altLang="en-US" sz="2000" dirty="0" smtClean="0"/>
              <a:t>				</a:t>
            </a:r>
            <a:r>
              <a:rPr lang="en-US" altLang="zh-CN" sz="2000" dirty="0" smtClean="0"/>
              <a:t>break;</a:t>
            </a:r>
          </a:p>
          <a:p>
            <a:pPr>
              <a:lnSpc>
                <a:spcPts val="2200"/>
              </a:lnSpc>
            </a:pPr>
            <a:r>
              <a:rPr lang="en-US" altLang="zh-CN" sz="2000" dirty="0" smtClean="0"/>
              <a:t>			case 2: </a:t>
            </a:r>
          </a:p>
          <a:p>
            <a:pPr>
              <a:lnSpc>
                <a:spcPts val="2200"/>
              </a:lnSpc>
            </a:pPr>
            <a:r>
              <a:rPr lang="en-US" altLang="zh-CN" sz="2000" dirty="0" smtClean="0"/>
              <a:t>				</a:t>
            </a:r>
            <a:r>
              <a:rPr lang="en-US" altLang="zh-CN" sz="2000" dirty="0" err="1" smtClean="0"/>
              <a:t>cout</a:t>
            </a:r>
            <a:r>
              <a:rPr lang="en-US" altLang="zh-CN" sz="2000" dirty="0" smtClean="0"/>
              <a:t> &lt;&lt; "</a:t>
            </a:r>
            <a:r>
              <a:rPr lang="zh-CN" altLang="en-US" sz="2000" dirty="0" smtClean="0"/>
              <a:t>模块类</a:t>
            </a:r>
            <a:r>
              <a:rPr lang="en-US" altLang="zh-CN" sz="2000" dirty="0" smtClean="0"/>
              <a:t>Modul2</a:t>
            </a:r>
            <a:r>
              <a:rPr lang="zh-CN" altLang="en-US" sz="2000" dirty="0" smtClean="0"/>
              <a:t>在工作</a:t>
            </a:r>
            <a:r>
              <a:rPr lang="en-US" altLang="zh-CN" sz="2000" dirty="0" smtClean="0"/>
              <a:t>!" &lt;&lt;</a:t>
            </a:r>
            <a:r>
              <a:rPr lang="en-US" altLang="zh-CN" sz="2000" dirty="0" err="1" smtClean="0"/>
              <a:t>endl</a:t>
            </a:r>
            <a:r>
              <a:rPr lang="en-US" altLang="zh-CN" sz="2000" dirty="0" smtClean="0"/>
              <a:t>;</a:t>
            </a:r>
          </a:p>
          <a:p>
            <a:pPr>
              <a:lnSpc>
                <a:spcPts val="2200"/>
              </a:lnSpc>
            </a:pPr>
            <a:r>
              <a:rPr lang="en-US" altLang="zh-CN" sz="2000" dirty="0" smtClean="0"/>
              <a:t>				Module2().</a:t>
            </a:r>
            <a:r>
              <a:rPr lang="en-US" altLang="zh-CN" sz="2000" dirty="0" err="1" smtClean="0"/>
              <a:t>DoWork</a:t>
            </a:r>
            <a:r>
              <a:rPr lang="en-US" altLang="zh-CN" sz="2000" dirty="0" smtClean="0"/>
              <a:t>();</a:t>
            </a:r>
          </a:p>
          <a:p>
            <a:pPr>
              <a:lnSpc>
                <a:spcPts val="2200"/>
              </a:lnSpc>
            </a:pPr>
            <a:r>
              <a:rPr lang="en-US" altLang="zh-CN" sz="2000" dirty="0" smtClean="0"/>
              <a:t>				</a:t>
            </a:r>
            <a:r>
              <a:rPr lang="en-US" altLang="zh-CN" sz="2000" dirty="0" err="1" smtClean="0"/>
              <a:t>cout</a:t>
            </a:r>
            <a:r>
              <a:rPr lang="en-US" altLang="zh-CN" sz="2000" dirty="0" smtClean="0"/>
              <a:t> &lt;&lt; </a:t>
            </a:r>
            <a:r>
              <a:rPr lang="en-US" altLang="zh-CN" sz="2000" dirty="0" err="1" smtClean="0"/>
              <a:t>endl</a:t>
            </a:r>
            <a:r>
              <a:rPr lang="en-US" altLang="zh-CN" sz="2000" dirty="0" smtClean="0"/>
              <a:t>;			</a:t>
            </a:r>
            <a:r>
              <a:rPr lang="en-US" altLang="zh-CN" sz="2000" dirty="0" smtClean="0">
                <a:solidFill>
                  <a:schemeClr val="tx1"/>
                </a:solidFill>
              </a:rPr>
              <a:t>// </a:t>
            </a:r>
            <a:r>
              <a:rPr lang="zh-CN" altLang="en-US" sz="2000" dirty="0" smtClean="0">
                <a:solidFill>
                  <a:schemeClr val="tx1"/>
                </a:solidFill>
              </a:rPr>
              <a:t>换行</a:t>
            </a:r>
          </a:p>
          <a:p>
            <a:pPr>
              <a:lnSpc>
                <a:spcPts val="2200"/>
              </a:lnSpc>
            </a:pPr>
            <a:r>
              <a:rPr lang="zh-CN" altLang="en-US" sz="2000" dirty="0" smtClean="0"/>
              <a:t>				</a:t>
            </a:r>
            <a:r>
              <a:rPr lang="en-US" altLang="zh-CN" sz="2000" dirty="0" smtClean="0"/>
              <a:t>break;</a:t>
            </a:r>
          </a:p>
          <a:p>
            <a:pPr>
              <a:lnSpc>
                <a:spcPts val="2200"/>
              </a:lnSpc>
            </a:pPr>
            <a:r>
              <a:rPr lang="en-US" altLang="zh-CN" sz="2000" dirty="0" smtClean="0"/>
              <a:t>			case 3: </a:t>
            </a:r>
          </a:p>
          <a:p>
            <a:pPr>
              <a:lnSpc>
                <a:spcPts val="2200"/>
              </a:lnSpc>
            </a:pPr>
            <a:r>
              <a:rPr lang="en-US" altLang="zh-CN" sz="2000" dirty="0" smtClean="0"/>
              <a:t>				</a:t>
            </a:r>
            <a:r>
              <a:rPr lang="en-US" altLang="zh-CN" sz="2000" dirty="0" err="1" smtClean="0"/>
              <a:t>cout</a:t>
            </a:r>
            <a:r>
              <a:rPr lang="en-US" altLang="zh-CN" sz="2000" dirty="0" smtClean="0"/>
              <a:t> &lt;&lt; "</a:t>
            </a:r>
            <a:r>
              <a:rPr lang="zh-CN" altLang="en-US" sz="2000" dirty="0" smtClean="0"/>
              <a:t>模块类</a:t>
            </a:r>
            <a:r>
              <a:rPr lang="en-US" altLang="zh-CN" sz="2000" dirty="0" smtClean="0"/>
              <a:t>Module3</a:t>
            </a:r>
            <a:r>
              <a:rPr lang="zh-CN" altLang="en-US" sz="2000" dirty="0" smtClean="0"/>
              <a:t>在工作</a:t>
            </a:r>
            <a:r>
              <a:rPr lang="en-US" altLang="zh-CN" sz="2000" dirty="0" smtClean="0"/>
              <a:t>!" &lt;&lt;</a:t>
            </a:r>
            <a:r>
              <a:rPr lang="en-US" altLang="zh-CN" sz="2000" dirty="0" err="1" smtClean="0"/>
              <a:t>endl</a:t>
            </a:r>
            <a:r>
              <a:rPr lang="en-US" altLang="zh-CN" sz="2000" dirty="0" smtClean="0"/>
              <a:t>;</a:t>
            </a:r>
          </a:p>
          <a:p>
            <a:pPr>
              <a:lnSpc>
                <a:spcPts val="2200"/>
              </a:lnSpc>
            </a:pPr>
            <a:r>
              <a:rPr lang="en-US" altLang="zh-CN" sz="2000" dirty="0" smtClean="0"/>
              <a:t>				Module3().</a:t>
            </a:r>
            <a:r>
              <a:rPr lang="en-US" altLang="zh-CN" sz="2000" dirty="0" err="1" smtClean="0"/>
              <a:t>DoWork</a:t>
            </a:r>
            <a:r>
              <a:rPr lang="en-US" altLang="zh-CN" sz="2000" dirty="0" smtClean="0"/>
              <a:t>();</a:t>
            </a:r>
          </a:p>
          <a:p>
            <a:pPr>
              <a:lnSpc>
                <a:spcPts val="2200"/>
              </a:lnSpc>
            </a:pPr>
            <a:r>
              <a:rPr lang="en-US" altLang="zh-CN" sz="2000" dirty="0" smtClean="0"/>
              <a:t>				</a:t>
            </a:r>
            <a:r>
              <a:rPr lang="en-US" altLang="zh-CN" sz="2000" dirty="0" err="1" smtClean="0"/>
              <a:t>cout</a:t>
            </a:r>
            <a:r>
              <a:rPr lang="en-US" altLang="zh-CN" sz="2000" dirty="0" smtClean="0"/>
              <a:t> &lt;&lt; </a:t>
            </a:r>
            <a:r>
              <a:rPr lang="en-US" altLang="zh-CN" sz="2000" dirty="0" err="1" smtClean="0"/>
              <a:t>endl</a:t>
            </a:r>
            <a:r>
              <a:rPr lang="en-US" altLang="zh-CN" sz="2000" dirty="0" smtClean="0"/>
              <a:t>;			</a:t>
            </a:r>
            <a:r>
              <a:rPr lang="en-US" altLang="zh-CN" sz="2000" dirty="0" smtClean="0">
                <a:solidFill>
                  <a:schemeClr val="tx1"/>
                </a:solidFill>
              </a:rPr>
              <a:t>// </a:t>
            </a:r>
            <a:r>
              <a:rPr lang="zh-CN" altLang="en-US" sz="2000" dirty="0" smtClean="0">
                <a:solidFill>
                  <a:schemeClr val="tx1"/>
                </a:solidFill>
              </a:rPr>
              <a:t>换行</a:t>
            </a:r>
          </a:p>
          <a:p>
            <a:pPr>
              <a:lnSpc>
                <a:spcPts val="2200"/>
              </a:lnSpc>
            </a:pPr>
            <a:r>
              <a:rPr lang="zh-CN" altLang="en-US" sz="2000" dirty="0" smtClean="0"/>
              <a:t>				</a:t>
            </a:r>
            <a:r>
              <a:rPr lang="en-US" altLang="zh-CN" sz="2000" dirty="0" smtClean="0"/>
              <a:t>break;</a:t>
            </a:r>
          </a:p>
          <a:p>
            <a:pPr>
              <a:lnSpc>
                <a:spcPts val="2200"/>
              </a:lnSpc>
            </a:pPr>
            <a:r>
              <a:rPr lang="en-US" altLang="zh-CN" sz="2000" dirty="0" smtClean="0"/>
              <a:t>			case 4: </a:t>
            </a:r>
          </a:p>
          <a:p>
            <a:pPr>
              <a:lnSpc>
                <a:spcPts val="2200"/>
              </a:lnSpc>
            </a:pPr>
            <a:r>
              <a:rPr lang="en-US" altLang="zh-CN" sz="2000" dirty="0" smtClean="0"/>
              <a:t>				</a:t>
            </a:r>
            <a:r>
              <a:rPr lang="en-US" altLang="zh-CN" sz="2000" dirty="0" err="1" smtClean="0"/>
              <a:t>cout</a:t>
            </a:r>
            <a:r>
              <a:rPr lang="en-US" altLang="zh-CN" sz="2000" dirty="0" smtClean="0"/>
              <a:t> &lt;&lt; "</a:t>
            </a:r>
            <a:r>
              <a:rPr lang="zh-CN" altLang="en-US" sz="2000" dirty="0" smtClean="0"/>
              <a:t>模块类</a:t>
            </a:r>
            <a:r>
              <a:rPr lang="en-US" altLang="zh-CN" sz="2000" dirty="0" smtClean="0"/>
              <a:t>Module4</a:t>
            </a:r>
            <a:r>
              <a:rPr lang="zh-CN" altLang="en-US" sz="2000" dirty="0" smtClean="0"/>
              <a:t>在工作</a:t>
            </a:r>
            <a:r>
              <a:rPr lang="en-US" altLang="zh-CN" sz="2000" dirty="0" smtClean="0"/>
              <a:t>!" &lt;&lt;</a:t>
            </a:r>
            <a:r>
              <a:rPr lang="en-US" altLang="zh-CN" sz="2000" dirty="0" err="1" smtClean="0"/>
              <a:t>endl</a:t>
            </a:r>
            <a:r>
              <a:rPr lang="en-US" altLang="zh-CN" sz="2000" dirty="0" smtClean="0"/>
              <a:t>;</a:t>
            </a:r>
          </a:p>
          <a:p>
            <a:pPr>
              <a:lnSpc>
                <a:spcPts val="2200"/>
              </a:lnSpc>
            </a:pPr>
            <a:r>
              <a:rPr lang="en-US" altLang="zh-CN" sz="2000" dirty="0" smtClean="0"/>
              <a:t>				Module4().</a:t>
            </a:r>
            <a:r>
              <a:rPr lang="en-US" altLang="zh-CN" sz="2000" dirty="0" err="1" smtClean="0"/>
              <a:t>DoWork</a:t>
            </a:r>
            <a:r>
              <a:rPr lang="en-US" altLang="zh-CN" sz="2000" dirty="0" smtClean="0"/>
              <a:t>();</a:t>
            </a:r>
          </a:p>
          <a:p>
            <a:pPr>
              <a:lnSpc>
                <a:spcPts val="2200"/>
              </a:lnSpc>
            </a:pPr>
            <a:r>
              <a:rPr lang="en-US" altLang="zh-CN" sz="2000" dirty="0" smtClean="0"/>
              <a:t>				</a:t>
            </a:r>
            <a:r>
              <a:rPr lang="en-US" altLang="zh-CN" sz="2000" dirty="0" err="1" smtClean="0"/>
              <a:t>cout</a:t>
            </a:r>
            <a:r>
              <a:rPr lang="en-US" altLang="zh-CN" sz="2000" dirty="0" smtClean="0"/>
              <a:t> &lt;&lt; </a:t>
            </a:r>
            <a:r>
              <a:rPr lang="en-US" altLang="zh-CN" sz="2000" dirty="0" err="1" smtClean="0"/>
              <a:t>endl</a:t>
            </a:r>
            <a:r>
              <a:rPr lang="en-US" altLang="zh-CN" sz="2000" dirty="0" smtClean="0"/>
              <a:t>;			</a:t>
            </a:r>
            <a:r>
              <a:rPr lang="en-US" altLang="zh-CN" sz="2000" dirty="0" smtClean="0">
                <a:solidFill>
                  <a:schemeClr val="tx1"/>
                </a:solidFill>
              </a:rPr>
              <a:t>// </a:t>
            </a:r>
            <a:r>
              <a:rPr lang="zh-CN" altLang="en-US" sz="2000" dirty="0" smtClean="0">
                <a:solidFill>
                  <a:schemeClr val="tx1"/>
                </a:solidFill>
              </a:rPr>
              <a:t>换行</a:t>
            </a:r>
          </a:p>
          <a:p>
            <a:pPr>
              <a:lnSpc>
                <a:spcPts val="2200"/>
              </a:lnSpc>
            </a:pPr>
            <a:r>
              <a:rPr lang="zh-CN" altLang="en-US" sz="2000" dirty="0" smtClean="0"/>
              <a:t>				</a:t>
            </a:r>
            <a:r>
              <a:rPr lang="en-US" altLang="zh-CN" sz="2000" dirty="0" smtClean="0"/>
              <a:t>break;</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55773"/>
            <a:ext cx="8229600" cy="5577483"/>
          </a:xfrm>
        </p:spPr>
        <p:txBody>
          <a:bodyPr/>
          <a:lstStyle/>
          <a:p>
            <a:r>
              <a:rPr lang="zh-CN" altLang="en-US" sz="2800" dirty="0" smtClean="0">
                <a:latin typeface="楷体_GB2312" pitchFamily="49" charset="-122"/>
                <a:ea typeface="楷体_GB2312" pitchFamily="49" charset="-122"/>
              </a:rPr>
              <a:t>下午正好是张教授的课。王彩赶到教室，预备铃已经响过，张教授已经打开投影设备，看见王彩进来，就问：情况如何？王彩简单地讲了一下情况。张教授开玩笑地说：你明天中午又有快餐吃了。</a:t>
            </a:r>
            <a:endParaRPr lang="en-US" altLang="zh-CN" sz="2800" dirty="0" smtClean="0">
              <a:latin typeface="楷体_GB2312" pitchFamily="49" charset="-122"/>
              <a:ea typeface="楷体_GB2312" pitchFamily="49" charset="-122"/>
            </a:endParaRPr>
          </a:p>
          <a:p>
            <a:r>
              <a:rPr lang="zh-CN" altLang="en-US" sz="2800" dirty="0" smtClean="0">
                <a:latin typeface="楷体_GB2312" pitchFamily="49" charset="-122"/>
                <a:ea typeface="楷体_GB2312" pitchFamily="49" charset="-122"/>
              </a:rPr>
              <a:t>这时上课铃声响起。王彩要坐到座位上去，张教授说：先在给大家介绍一下情况。王彩故弄玄虚地给同学们介绍了他的</a:t>
            </a:r>
            <a:r>
              <a:rPr lang="en-US" altLang="zh-CN" sz="2800" dirty="0" smtClean="0">
                <a:latin typeface="楷体_GB2312" pitchFamily="49" charset="-122"/>
                <a:ea typeface="楷体_GB2312" pitchFamily="49" charset="-122"/>
              </a:rPr>
              <a:t>5</a:t>
            </a:r>
            <a:r>
              <a:rPr lang="zh-CN" altLang="en-US" sz="2800" dirty="0" smtClean="0">
                <a:latin typeface="楷体_GB2312" pitchFamily="49" charset="-122"/>
                <a:ea typeface="楷体_GB2312" pitchFamily="49" charset="-122"/>
              </a:rPr>
              <a:t>分钟杰作，并把代码也写在白板上。</a:t>
            </a:r>
            <a:endParaRPr lang="en-US" altLang="zh-CN" sz="2800" dirty="0" smtClean="0">
              <a:latin typeface="楷体_GB2312" pitchFamily="49" charset="-122"/>
              <a:ea typeface="楷体_GB2312" pitchFamily="49" charset="-122"/>
            </a:endParaRPr>
          </a:p>
          <a:p>
            <a:r>
              <a:rPr lang="zh-CN" altLang="en-US" sz="2800" dirty="0" smtClean="0">
                <a:latin typeface="楷体_GB2312" pitchFamily="49" charset="-122"/>
                <a:ea typeface="楷体_GB2312" pitchFamily="49" charset="-122"/>
              </a:rPr>
              <a:t>张教授问他：那圆柱计算你想如何做呢？王彩满不在乎地说：这个更简单，只要由类</a:t>
            </a:r>
            <a:r>
              <a:rPr lang="en-US" altLang="zh-CN" sz="2800" dirty="0" smtClean="0">
                <a:solidFill>
                  <a:srgbClr val="FF0000"/>
                </a:solidFill>
                <a:latin typeface="楷体_GB2312" pitchFamily="49" charset="-122"/>
                <a:ea typeface="楷体_GB2312" pitchFamily="49" charset="-122"/>
              </a:rPr>
              <a:t>Circle</a:t>
            </a:r>
            <a:r>
              <a:rPr lang="zh-CN" altLang="en-US" sz="2800" dirty="0" smtClean="0">
                <a:latin typeface="楷体_GB2312" pitchFamily="49" charset="-122"/>
                <a:ea typeface="楷体_GB2312" pitchFamily="49" charset="-122"/>
              </a:rPr>
              <a:t>派生出一个</a:t>
            </a:r>
            <a:r>
              <a:rPr lang="en-US" altLang="zh-CN" sz="2800" dirty="0" smtClean="0">
                <a:solidFill>
                  <a:srgbClr val="FF0000"/>
                </a:solidFill>
                <a:latin typeface="楷体_GB2312" pitchFamily="49" charset="-122"/>
                <a:ea typeface="楷体_GB2312" pitchFamily="49" charset="-122"/>
              </a:rPr>
              <a:t>Pillar</a:t>
            </a:r>
            <a:r>
              <a:rPr lang="zh-CN" altLang="en-US" sz="2800" dirty="0" smtClean="0">
                <a:latin typeface="楷体_GB2312" pitchFamily="49" charset="-122"/>
                <a:ea typeface="楷体_GB2312" pitchFamily="49" charset="-122"/>
              </a:rPr>
              <a:t>类，问题就解决了。教授说：你把</a:t>
            </a:r>
            <a:r>
              <a:rPr lang="en-US" altLang="zh-CN" sz="2800" dirty="0" smtClean="0">
                <a:solidFill>
                  <a:srgbClr val="FF0000"/>
                </a:solidFill>
                <a:latin typeface="楷体_GB2312" pitchFamily="49" charset="-122"/>
                <a:ea typeface="楷体_GB2312" pitchFamily="49" charset="-122"/>
              </a:rPr>
              <a:t>Pillar</a:t>
            </a:r>
            <a:r>
              <a:rPr lang="zh-CN" altLang="en-US" sz="2800" dirty="0" smtClean="0">
                <a:latin typeface="楷体_GB2312" pitchFamily="49" charset="-122"/>
                <a:ea typeface="楷体_GB2312" pitchFamily="49" charset="-122"/>
              </a:rPr>
              <a:t>类声明写出来。王彩神气十足地在白板上写出了如下代码。</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4016" y="44624"/>
            <a:ext cx="8820472" cy="6556347"/>
          </a:xfrm>
          <a:prstGeom prst="rect">
            <a:avLst/>
          </a:prstGeom>
          <a:noFill/>
        </p:spPr>
        <p:txBody>
          <a:bodyPr wrap="square" rtlCol="0">
            <a:spAutoFit/>
          </a:bodyPr>
          <a:lstStyle/>
          <a:p>
            <a:pPr>
              <a:lnSpc>
                <a:spcPts val="1800"/>
              </a:lnSpc>
            </a:pPr>
            <a:r>
              <a:rPr lang="en-US" altLang="zh-CN" sz="2000" dirty="0" smtClean="0"/>
              <a:t>			case 5: </a:t>
            </a:r>
          </a:p>
          <a:p>
            <a:pPr>
              <a:lnSpc>
                <a:spcPts val="1800"/>
              </a:lnSpc>
            </a:pPr>
            <a:r>
              <a:rPr lang="en-US" altLang="zh-CN" sz="2000" dirty="0" smtClean="0"/>
              <a:t>				</a:t>
            </a:r>
            <a:r>
              <a:rPr lang="en-US" altLang="zh-CN" sz="2000" dirty="0" err="1" smtClean="0"/>
              <a:t>cout</a:t>
            </a:r>
            <a:r>
              <a:rPr lang="en-US" altLang="zh-CN" sz="2000" dirty="0" smtClean="0"/>
              <a:t> &lt;&lt; "</a:t>
            </a:r>
            <a:r>
              <a:rPr lang="zh-CN" altLang="en-US" sz="2000" dirty="0" smtClean="0"/>
              <a:t>模块类</a:t>
            </a:r>
            <a:r>
              <a:rPr lang="en-US" altLang="zh-CN" sz="2000" dirty="0" smtClean="0"/>
              <a:t>Module5</a:t>
            </a:r>
            <a:r>
              <a:rPr lang="zh-CN" altLang="en-US" sz="2000" dirty="0" smtClean="0"/>
              <a:t>在工作</a:t>
            </a:r>
            <a:r>
              <a:rPr lang="en-US" altLang="zh-CN" sz="2000" dirty="0" smtClean="0"/>
              <a:t>!" &lt;&lt;</a:t>
            </a:r>
            <a:r>
              <a:rPr lang="en-US" altLang="zh-CN" sz="2000" dirty="0" err="1" smtClean="0"/>
              <a:t>endl</a:t>
            </a:r>
            <a:r>
              <a:rPr lang="en-US" altLang="zh-CN" sz="2000" dirty="0" smtClean="0"/>
              <a:t>;</a:t>
            </a:r>
          </a:p>
          <a:p>
            <a:pPr>
              <a:lnSpc>
                <a:spcPts val="1800"/>
              </a:lnSpc>
            </a:pPr>
            <a:r>
              <a:rPr lang="en-US" altLang="zh-CN" sz="2000" dirty="0" smtClean="0"/>
              <a:t>				Module5().</a:t>
            </a:r>
            <a:r>
              <a:rPr lang="en-US" altLang="zh-CN" sz="2000" dirty="0" err="1" smtClean="0"/>
              <a:t>DoWork</a:t>
            </a:r>
            <a:r>
              <a:rPr lang="en-US" altLang="zh-CN" sz="2000" dirty="0" smtClean="0"/>
              <a:t>();</a:t>
            </a:r>
          </a:p>
          <a:p>
            <a:pPr>
              <a:lnSpc>
                <a:spcPts val="1800"/>
              </a:lnSpc>
            </a:pPr>
            <a:r>
              <a:rPr lang="en-US" altLang="zh-CN" sz="2000" dirty="0" smtClean="0"/>
              <a:t>				</a:t>
            </a:r>
            <a:r>
              <a:rPr lang="en-US" altLang="zh-CN" sz="2000" dirty="0" err="1" smtClean="0"/>
              <a:t>cout</a:t>
            </a:r>
            <a:r>
              <a:rPr lang="en-US" altLang="zh-CN" sz="2000" dirty="0" smtClean="0"/>
              <a:t> &lt;&lt; </a:t>
            </a:r>
            <a:r>
              <a:rPr lang="en-US" altLang="zh-CN" sz="2000" dirty="0" err="1" smtClean="0"/>
              <a:t>endl</a:t>
            </a:r>
            <a:r>
              <a:rPr lang="en-US" altLang="zh-CN" sz="2000" dirty="0" smtClean="0"/>
              <a:t>;			</a:t>
            </a:r>
            <a:r>
              <a:rPr lang="en-US" altLang="zh-CN" sz="2000" dirty="0" smtClean="0">
                <a:solidFill>
                  <a:schemeClr val="tx1"/>
                </a:solidFill>
              </a:rPr>
              <a:t>// </a:t>
            </a:r>
            <a:r>
              <a:rPr lang="zh-CN" altLang="en-US" sz="2000" dirty="0" smtClean="0">
                <a:solidFill>
                  <a:schemeClr val="tx1"/>
                </a:solidFill>
              </a:rPr>
              <a:t>换行</a:t>
            </a:r>
          </a:p>
          <a:p>
            <a:pPr>
              <a:lnSpc>
                <a:spcPts val="1800"/>
              </a:lnSpc>
            </a:pPr>
            <a:r>
              <a:rPr lang="zh-CN" altLang="en-US" sz="2000" dirty="0" smtClean="0"/>
              <a:t>				</a:t>
            </a:r>
            <a:r>
              <a:rPr lang="en-US" altLang="zh-CN" sz="2000" dirty="0" smtClean="0"/>
              <a:t>break;</a:t>
            </a:r>
          </a:p>
          <a:p>
            <a:pPr>
              <a:lnSpc>
                <a:spcPts val="1800"/>
              </a:lnSpc>
            </a:pPr>
            <a:r>
              <a:rPr lang="en-US" altLang="zh-CN" sz="2000" dirty="0" smtClean="0"/>
              <a:t>			case 6: </a:t>
            </a:r>
          </a:p>
          <a:p>
            <a:pPr>
              <a:lnSpc>
                <a:spcPts val="1800"/>
              </a:lnSpc>
            </a:pPr>
            <a:r>
              <a:rPr lang="en-US" altLang="zh-CN" sz="2000" dirty="0" smtClean="0"/>
              <a:t>				</a:t>
            </a:r>
            <a:r>
              <a:rPr lang="en-US" altLang="zh-CN" sz="2000" dirty="0" err="1" smtClean="0"/>
              <a:t>cout</a:t>
            </a:r>
            <a:r>
              <a:rPr lang="en-US" altLang="zh-CN" sz="2000" dirty="0" smtClean="0"/>
              <a:t> &lt;&lt; "</a:t>
            </a:r>
            <a:r>
              <a:rPr lang="zh-CN" altLang="en-US" sz="2000" dirty="0" smtClean="0"/>
              <a:t>模块类</a:t>
            </a:r>
            <a:r>
              <a:rPr lang="en-US" altLang="zh-CN" sz="2000" dirty="0" smtClean="0"/>
              <a:t>Module6</a:t>
            </a:r>
            <a:r>
              <a:rPr lang="zh-CN" altLang="en-US" sz="2000" dirty="0" smtClean="0"/>
              <a:t>在工作</a:t>
            </a:r>
            <a:r>
              <a:rPr lang="en-US" altLang="zh-CN" sz="2000" dirty="0" smtClean="0"/>
              <a:t>!" &lt;&lt;</a:t>
            </a:r>
            <a:r>
              <a:rPr lang="en-US" altLang="zh-CN" sz="2000" dirty="0" err="1" smtClean="0"/>
              <a:t>endl</a:t>
            </a:r>
            <a:r>
              <a:rPr lang="en-US" altLang="zh-CN" sz="2000" dirty="0" smtClean="0"/>
              <a:t>;</a:t>
            </a:r>
          </a:p>
          <a:p>
            <a:pPr>
              <a:lnSpc>
                <a:spcPts val="1800"/>
              </a:lnSpc>
            </a:pPr>
            <a:r>
              <a:rPr lang="en-US" altLang="zh-CN" sz="2000" dirty="0" smtClean="0"/>
              <a:t>				Module6().</a:t>
            </a:r>
            <a:r>
              <a:rPr lang="en-US" altLang="zh-CN" sz="2000" dirty="0" err="1" smtClean="0"/>
              <a:t>DoWork</a:t>
            </a:r>
            <a:r>
              <a:rPr lang="en-US" altLang="zh-CN" sz="2000" dirty="0" smtClean="0"/>
              <a:t>();</a:t>
            </a:r>
          </a:p>
          <a:p>
            <a:pPr>
              <a:lnSpc>
                <a:spcPts val="1800"/>
              </a:lnSpc>
            </a:pPr>
            <a:r>
              <a:rPr lang="en-US" altLang="zh-CN" sz="2000" dirty="0" smtClean="0"/>
              <a:t>				</a:t>
            </a:r>
            <a:r>
              <a:rPr lang="en-US" altLang="zh-CN" sz="2000" dirty="0" err="1" smtClean="0"/>
              <a:t>cout</a:t>
            </a:r>
            <a:r>
              <a:rPr lang="en-US" altLang="zh-CN" sz="2000" dirty="0" smtClean="0"/>
              <a:t> &lt;&lt; </a:t>
            </a:r>
            <a:r>
              <a:rPr lang="en-US" altLang="zh-CN" sz="2000" dirty="0" err="1" smtClean="0"/>
              <a:t>endl</a:t>
            </a:r>
            <a:r>
              <a:rPr lang="en-US" altLang="zh-CN" sz="2000" dirty="0" smtClean="0"/>
              <a:t>;			</a:t>
            </a:r>
            <a:r>
              <a:rPr lang="en-US" altLang="zh-CN" sz="2000" dirty="0" smtClean="0">
                <a:solidFill>
                  <a:schemeClr val="tx1"/>
                </a:solidFill>
              </a:rPr>
              <a:t>// </a:t>
            </a:r>
            <a:r>
              <a:rPr lang="zh-CN" altLang="en-US" sz="2000" dirty="0" smtClean="0">
                <a:solidFill>
                  <a:schemeClr val="tx1"/>
                </a:solidFill>
              </a:rPr>
              <a:t>换行</a:t>
            </a:r>
          </a:p>
          <a:p>
            <a:pPr>
              <a:lnSpc>
                <a:spcPts val="1800"/>
              </a:lnSpc>
            </a:pPr>
            <a:r>
              <a:rPr lang="zh-CN" altLang="en-US" sz="2000" dirty="0" smtClean="0"/>
              <a:t>				</a:t>
            </a:r>
            <a:r>
              <a:rPr lang="en-US" altLang="zh-CN" sz="2000" dirty="0" smtClean="0"/>
              <a:t>break;</a:t>
            </a:r>
          </a:p>
          <a:p>
            <a:pPr>
              <a:lnSpc>
                <a:spcPts val="1800"/>
              </a:lnSpc>
            </a:pPr>
            <a:r>
              <a:rPr lang="en-US" altLang="zh-CN" sz="2000" dirty="0" smtClean="0"/>
              <a:t>			case 7: </a:t>
            </a:r>
          </a:p>
          <a:p>
            <a:pPr>
              <a:lnSpc>
                <a:spcPts val="1800"/>
              </a:lnSpc>
            </a:pPr>
            <a:r>
              <a:rPr lang="en-US" altLang="zh-CN" sz="2000" dirty="0" smtClean="0"/>
              <a:t>				</a:t>
            </a:r>
            <a:r>
              <a:rPr lang="en-US" altLang="zh-CN" sz="2000" dirty="0" err="1" smtClean="0"/>
              <a:t>cout</a:t>
            </a:r>
            <a:r>
              <a:rPr lang="en-US" altLang="zh-CN" sz="2000" dirty="0" smtClean="0"/>
              <a:t> &lt;&lt; "</a:t>
            </a:r>
            <a:r>
              <a:rPr lang="zh-CN" altLang="en-US" sz="2000" dirty="0" smtClean="0"/>
              <a:t>模块类</a:t>
            </a:r>
            <a:r>
              <a:rPr lang="en-US" altLang="zh-CN" sz="2000" dirty="0" smtClean="0"/>
              <a:t>Module7</a:t>
            </a:r>
            <a:r>
              <a:rPr lang="zh-CN" altLang="en-US" sz="2000" dirty="0" smtClean="0"/>
              <a:t>在工作</a:t>
            </a:r>
            <a:r>
              <a:rPr lang="en-US" altLang="zh-CN" sz="2000" dirty="0" smtClean="0"/>
              <a:t>!" &lt;&lt;</a:t>
            </a:r>
            <a:r>
              <a:rPr lang="en-US" altLang="zh-CN" sz="2000" dirty="0" err="1" smtClean="0"/>
              <a:t>endl</a:t>
            </a:r>
            <a:r>
              <a:rPr lang="en-US" altLang="zh-CN" sz="2000" dirty="0" smtClean="0"/>
              <a:t>;</a:t>
            </a:r>
          </a:p>
          <a:p>
            <a:pPr>
              <a:lnSpc>
                <a:spcPts val="1800"/>
              </a:lnSpc>
            </a:pPr>
            <a:r>
              <a:rPr lang="en-US" altLang="zh-CN" sz="2000" dirty="0" smtClean="0"/>
              <a:t>				Module7().</a:t>
            </a:r>
            <a:r>
              <a:rPr lang="en-US" altLang="zh-CN" sz="2000" dirty="0" err="1" smtClean="0"/>
              <a:t>DoWork</a:t>
            </a:r>
            <a:r>
              <a:rPr lang="en-US" altLang="zh-CN" sz="2000" dirty="0" smtClean="0"/>
              <a:t>();</a:t>
            </a:r>
          </a:p>
          <a:p>
            <a:pPr>
              <a:lnSpc>
                <a:spcPts val="1800"/>
              </a:lnSpc>
            </a:pPr>
            <a:r>
              <a:rPr lang="en-US" altLang="zh-CN" sz="2000" dirty="0" smtClean="0"/>
              <a:t>				</a:t>
            </a:r>
            <a:r>
              <a:rPr lang="en-US" altLang="zh-CN" sz="2000" dirty="0" err="1" smtClean="0"/>
              <a:t>cout</a:t>
            </a:r>
            <a:r>
              <a:rPr lang="en-US" altLang="zh-CN" sz="2000" dirty="0" smtClean="0"/>
              <a:t> &lt;&lt; </a:t>
            </a:r>
            <a:r>
              <a:rPr lang="en-US" altLang="zh-CN" sz="2000" dirty="0" err="1" smtClean="0"/>
              <a:t>endl</a:t>
            </a:r>
            <a:r>
              <a:rPr lang="en-US" altLang="zh-CN" sz="2000" dirty="0" smtClean="0"/>
              <a:t>;			</a:t>
            </a:r>
            <a:r>
              <a:rPr lang="en-US" altLang="zh-CN" sz="2000" dirty="0" smtClean="0">
                <a:solidFill>
                  <a:schemeClr val="tx1"/>
                </a:solidFill>
              </a:rPr>
              <a:t>// </a:t>
            </a:r>
            <a:r>
              <a:rPr lang="zh-CN" altLang="en-US" sz="2000" dirty="0" smtClean="0">
                <a:solidFill>
                  <a:schemeClr val="tx1"/>
                </a:solidFill>
              </a:rPr>
              <a:t>换行</a:t>
            </a:r>
          </a:p>
          <a:p>
            <a:pPr>
              <a:lnSpc>
                <a:spcPts val="1800"/>
              </a:lnSpc>
            </a:pPr>
            <a:r>
              <a:rPr lang="zh-CN" altLang="en-US" sz="2000" dirty="0" smtClean="0"/>
              <a:t>				</a:t>
            </a:r>
            <a:r>
              <a:rPr lang="en-US" altLang="zh-CN" sz="2000" dirty="0" smtClean="0"/>
              <a:t>break;</a:t>
            </a:r>
          </a:p>
          <a:p>
            <a:pPr>
              <a:lnSpc>
                <a:spcPts val="1800"/>
              </a:lnSpc>
            </a:pPr>
            <a:r>
              <a:rPr lang="en-US" altLang="zh-CN" sz="2000" dirty="0" smtClean="0"/>
              <a:t>			case 8: </a:t>
            </a:r>
          </a:p>
          <a:p>
            <a:pPr>
              <a:lnSpc>
                <a:spcPts val="1800"/>
              </a:lnSpc>
            </a:pPr>
            <a:r>
              <a:rPr lang="en-US" altLang="zh-CN" sz="2000" dirty="0" smtClean="0"/>
              <a:t>				</a:t>
            </a:r>
            <a:r>
              <a:rPr lang="en-US" altLang="zh-CN" sz="2000" dirty="0" err="1" smtClean="0"/>
              <a:t>cout</a:t>
            </a:r>
            <a:r>
              <a:rPr lang="en-US" altLang="zh-CN" sz="2000" dirty="0" smtClean="0"/>
              <a:t> &lt;&lt; "</a:t>
            </a:r>
            <a:r>
              <a:rPr lang="zh-CN" altLang="en-US" sz="2000" dirty="0" smtClean="0"/>
              <a:t>退出</a:t>
            </a:r>
            <a:r>
              <a:rPr lang="en-US" altLang="zh-CN" sz="2000" dirty="0" smtClean="0"/>
              <a:t>!" &lt;&lt; </a:t>
            </a:r>
            <a:r>
              <a:rPr lang="en-US" altLang="zh-CN" sz="2000" dirty="0" err="1" smtClean="0"/>
              <a:t>endl</a:t>
            </a:r>
            <a:r>
              <a:rPr lang="en-US" altLang="zh-CN" sz="2000" dirty="0" smtClean="0"/>
              <a:t>;</a:t>
            </a:r>
          </a:p>
          <a:p>
            <a:pPr>
              <a:lnSpc>
                <a:spcPts val="1800"/>
              </a:lnSpc>
            </a:pPr>
            <a:r>
              <a:rPr lang="en-US" altLang="zh-CN" sz="2000" dirty="0" smtClean="0"/>
              <a:t>				</a:t>
            </a:r>
            <a:r>
              <a:rPr lang="en-US" altLang="zh-CN" sz="2000" dirty="0" err="1" smtClean="0"/>
              <a:t>cout</a:t>
            </a:r>
            <a:r>
              <a:rPr lang="en-US" altLang="zh-CN" sz="2000" dirty="0" smtClean="0"/>
              <a:t> &lt;&lt; </a:t>
            </a:r>
            <a:r>
              <a:rPr lang="en-US" altLang="zh-CN" sz="2000" dirty="0" err="1" smtClean="0"/>
              <a:t>endl</a:t>
            </a:r>
            <a:r>
              <a:rPr lang="en-US" altLang="zh-CN" sz="2000" dirty="0" smtClean="0"/>
              <a:t>;			</a:t>
            </a:r>
            <a:r>
              <a:rPr lang="en-US" altLang="zh-CN" sz="2000" dirty="0" smtClean="0">
                <a:solidFill>
                  <a:schemeClr val="tx1"/>
                </a:solidFill>
              </a:rPr>
              <a:t>// </a:t>
            </a:r>
            <a:r>
              <a:rPr lang="zh-CN" altLang="en-US" sz="2000" dirty="0" smtClean="0">
                <a:solidFill>
                  <a:schemeClr val="tx1"/>
                </a:solidFill>
              </a:rPr>
              <a:t>换行</a:t>
            </a:r>
          </a:p>
          <a:p>
            <a:pPr>
              <a:lnSpc>
                <a:spcPts val="1800"/>
              </a:lnSpc>
            </a:pPr>
            <a:r>
              <a:rPr lang="zh-CN" altLang="en-US" sz="2000" dirty="0" smtClean="0"/>
              <a:t>				</a:t>
            </a:r>
            <a:r>
              <a:rPr lang="en-US" altLang="zh-CN" sz="2000" dirty="0" smtClean="0"/>
              <a:t>break;</a:t>
            </a:r>
          </a:p>
          <a:p>
            <a:pPr>
              <a:lnSpc>
                <a:spcPts val="1800"/>
              </a:lnSpc>
            </a:pPr>
            <a:r>
              <a:rPr lang="en-US" altLang="zh-CN" sz="2000" dirty="0" smtClean="0"/>
              <a:t>			default:</a:t>
            </a:r>
          </a:p>
          <a:p>
            <a:pPr>
              <a:lnSpc>
                <a:spcPts val="1800"/>
              </a:lnSpc>
            </a:pPr>
            <a:r>
              <a:rPr lang="en-US" altLang="zh-CN" sz="2000" dirty="0" smtClean="0"/>
              <a:t>				</a:t>
            </a:r>
            <a:r>
              <a:rPr lang="en-US" altLang="zh-CN" sz="2000" dirty="0" err="1" smtClean="0"/>
              <a:t>cout</a:t>
            </a:r>
            <a:r>
              <a:rPr lang="en-US" altLang="zh-CN" sz="2000" dirty="0" smtClean="0"/>
              <a:t> &lt;&lt; "</a:t>
            </a:r>
            <a:r>
              <a:rPr lang="zh-CN" altLang="en-US" sz="2000" dirty="0" smtClean="0"/>
              <a:t>选择有错</a:t>
            </a:r>
            <a:r>
              <a:rPr lang="en-US" altLang="zh-CN" sz="2000" dirty="0" smtClean="0"/>
              <a:t>!" &lt;&lt; </a:t>
            </a:r>
            <a:r>
              <a:rPr lang="en-US" altLang="zh-CN" sz="2000" dirty="0" err="1" smtClean="0"/>
              <a:t>endl</a:t>
            </a:r>
            <a:r>
              <a:rPr lang="en-US" altLang="zh-CN" sz="2000" dirty="0" smtClean="0"/>
              <a:t>;</a:t>
            </a:r>
          </a:p>
          <a:p>
            <a:pPr>
              <a:lnSpc>
                <a:spcPts val="1800"/>
              </a:lnSpc>
            </a:pPr>
            <a:r>
              <a:rPr lang="en-US" altLang="zh-CN" sz="2000" dirty="0" smtClean="0"/>
              <a:t>				</a:t>
            </a:r>
            <a:r>
              <a:rPr lang="en-US" altLang="zh-CN" sz="2000" dirty="0" err="1" smtClean="0"/>
              <a:t>cout</a:t>
            </a:r>
            <a:r>
              <a:rPr lang="en-US" altLang="zh-CN" sz="2000" dirty="0" smtClean="0"/>
              <a:t> &lt;&lt; </a:t>
            </a:r>
            <a:r>
              <a:rPr lang="en-US" altLang="zh-CN" sz="2000" dirty="0" err="1" smtClean="0"/>
              <a:t>endl</a:t>
            </a:r>
            <a:r>
              <a:rPr lang="en-US" altLang="zh-CN" sz="2000" dirty="0" smtClean="0"/>
              <a:t>;			</a:t>
            </a:r>
            <a:r>
              <a:rPr lang="en-US" altLang="zh-CN" sz="2000" dirty="0" smtClean="0">
                <a:solidFill>
                  <a:schemeClr val="tx1"/>
                </a:solidFill>
              </a:rPr>
              <a:t>// </a:t>
            </a:r>
            <a:r>
              <a:rPr lang="zh-CN" altLang="en-US" sz="2000" dirty="0" smtClean="0">
                <a:solidFill>
                  <a:schemeClr val="tx1"/>
                </a:solidFill>
              </a:rPr>
              <a:t>换行</a:t>
            </a:r>
          </a:p>
          <a:p>
            <a:pPr>
              <a:lnSpc>
                <a:spcPts val="1800"/>
              </a:lnSpc>
            </a:pPr>
            <a:r>
              <a:rPr lang="zh-CN" altLang="en-US" sz="2000" dirty="0" smtClean="0"/>
              <a:t>				</a:t>
            </a:r>
            <a:r>
              <a:rPr lang="en-US" altLang="zh-CN" sz="2000" dirty="0" smtClean="0"/>
              <a:t>break;</a:t>
            </a:r>
          </a:p>
          <a:p>
            <a:pPr>
              <a:lnSpc>
                <a:spcPts val="1800"/>
              </a:lnSpc>
            </a:pPr>
            <a:r>
              <a:rPr lang="en-US" altLang="zh-CN" sz="2000" dirty="0" smtClean="0"/>
              <a:t>		}</a:t>
            </a:r>
          </a:p>
          <a:p>
            <a:pPr>
              <a:lnSpc>
                <a:spcPts val="1800"/>
              </a:lnSpc>
            </a:pPr>
            <a:r>
              <a:rPr lang="en-US" altLang="zh-CN" sz="2000" dirty="0" smtClean="0"/>
              <a:t>	}while (select != 8);</a:t>
            </a:r>
          </a:p>
          <a:p>
            <a:pPr>
              <a:lnSpc>
                <a:spcPts val="1800"/>
              </a:lnSpc>
            </a:pPr>
            <a:endParaRPr lang="en-US" altLang="zh-CN" sz="2000" dirty="0" smtClean="0"/>
          </a:p>
          <a:p>
            <a:pPr>
              <a:lnSpc>
                <a:spcPts val="1800"/>
              </a:lnSpc>
            </a:pPr>
            <a:r>
              <a:rPr lang="en-US" altLang="zh-CN" sz="2000" dirty="0" smtClean="0"/>
              <a:t>	return 0;                    			</a:t>
            </a:r>
            <a:r>
              <a:rPr lang="en-US" altLang="zh-CN" sz="2000" dirty="0" smtClean="0">
                <a:solidFill>
                  <a:schemeClr val="tx1"/>
                </a:solidFill>
              </a:rPr>
              <a:t>// </a:t>
            </a:r>
            <a:r>
              <a:rPr lang="zh-CN" altLang="en-US" sz="2000" dirty="0" smtClean="0">
                <a:solidFill>
                  <a:schemeClr val="tx1"/>
                </a:solidFill>
              </a:rPr>
              <a:t>返回值</a:t>
            </a:r>
            <a:r>
              <a:rPr lang="en-US" altLang="zh-CN" sz="2000" dirty="0" smtClean="0">
                <a:solidFill>
                  <a:schemeClr val="tx1"/>
                </a:solidFill>
              </a:rPr>
              <a:t>0, </a:t>
            </a:r>
            <a:r>
              <a:rPr lang="zh-CN" altLang="en-US" sz="2000" dirty="0" smtClean="0">
                <a:solidFill>
                  <a:schemeClr val="tx1"/>
                </a:solidFill>
              </a:rPr>
              <a:t>返回操作系统</a:t>
            </a:r>
          </a:p>
          <a:p>
            <a:pPr>
              <a:lnSpc>
                <a:spcPts val="1800"/>
              </a:lnSpc>
            </a:pPr>
            <a:r>
              <a:rPr lang="en-US" altLang="zh-CN" sz="2000" dirty="0" smtClean="0"/>
              <a:t>}</a:t>
            </a:r>
            <a:endParaRPr lang="en-US" altLang="zh-CN" sz="2000" dirty="0"/>
          </a:p>
        </p:txBody>
      </p:sp>
      <p:sp>
        <p:nvSpPr>
          <p:cNvPr id="3" name="矩形 2"/>
          <p:cNvSpPr/>
          <p:nvPr/>
        </p:nvSpPr>
        <p:spPr bwMode="auto">
          <a:xfrm>
            <a:off x="683568" y="188640"/>
            <a:ext cx="7776864" cy="648072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nSpc>
                <a:spcPts val="2000"/>
              </a:lnSpc>
            </a:pPr>
            <a:r>
              <a:rPr lang="zh-CN" altLang="en-US" sz="2400" dirty="0" smtClean="0"/>
              <a:t>程序运行时屏幕输出参考如下：</a:t>
            </a:r>
            <a:endParaRPr lang="en-US" altLang="zh-CN" sz="2400" dirty="0" smtClean="0"/>
          </a:p>
          <a:p>
            <a:pPr lvl="1">
              <a:lnSpc>
                <a:spcPts val="2000"/>
              </a:lnSpc>
            </a:pPr>
            <a:r>
              <a:rPr lang="zh-CN" altLang="en-US" sz="2400" dirty="0" smtClean="0">
                <a:solidFill>
                  <a:schemeClr val="tx1"/>
                </a:solidFill>
              </a:rPr>
              <a:t>请选择</a:t>
            </a:r>
          </a:p>
          <a:p>
            <a:pPr lvl="1">
              <a:lnSpc>
                <a:spcPts val="2000"/>
              </a:lnSpc>
            </a:pPr>
            <a:r>
              <a:rPr lang="en-US" altLang="zh-CN" sz="2400" dirty="0" smtClean="0">
                <a:solidFill>
                  <a:schemeClr val="tx1"/>
                </a:solidFill>
              </a:rPr>
              <a:t>1: </a:t>
            </a:r>
            <a:r>
              <a:rPr lang="zh-CN" altLang="en-US" sz="2400" dirty="0" smtClean="0">
                <a:solidFill>
                  <a:schemeClr val="tx1"/>
                </a:solidFill>
              </a:rPr>
              <a:t>选择模块类</a:t>
            </a:r>
            <a:r>
              <a:rPr lang="en-US" altLang="zh-CN" sz="2400" dirty="0" smtClean="0">
                <a:solidFill>
                  <a:schemeClr val="tx1"/>
                </a:solidFill>
              </a:rPr>
              <a:t>Module1</a:t>
            </a:r>
          </a:p>
          <a:p>
            <a:pPr lvl="1">
              <a:lnSpc>
                <a:spcPts val="2000"/>
              </a:lnSpc>
            </a:pPr>
            <a:r>
              <a:rPr lang="en-US" altLang="zh-CN" sz="2400" dirty="0" smtClean="0">
                <a:solidFill>
                  <a:schemeClr val="tx1"/>
                </a:solidFill>
              </a:rPr>
              <a:t>2: </a:t>
            </a:r>
            <a:r>
              <a:rPr lang="zh-CN" altLang="en-US" sz="2400" dirty="0" smtClean="0">
                <a:solidFill>
                  <a:schemeClr val="tx1"/>
                </a:solidFill>
              </a:rPr>
              <a:t>选择模块类</a:t>
            </a:r>
            <a:r>
              <a:rPr lang="en-US" altLang="zh-CN" sz="2400" dirty="0" smtClean="0">
                <a:solidFill>
                  <a:schemeClr val="tx1"/>
                </a:solidFill>
              </a:rPr>
              <a:t>Module2</a:t>
            </a:r>
          </a:p>
          <a:p>
            <a:pPr lvl="1">
              <a:lnSpc>
                <a:spcPts val="2000"/>
              </a:lnSpc>
            </a:pPr>
            <a:r>
              <a:rPr lang="en-US" altLang="zh-CN" sz="2400" dirty="0" smtClean="0">
                <a:solidFill>
                  <a:schemeClr val="tx1"/>
                </a:solidFill>
              </a:rPr>
              <a:t>3: </a:t>
            </a:r>
            <a:r>
              <a:rPr lang="zh-CN" altLang="en-US" sz="2400" dirty="0" smtClean="0">
                <a:solidFill>
                  <a:schemeClr val="tx1"/>
                </a:solidFill>
              </a:rPr>
              <a:t>选择模块类</a:t>
            </a:r>
            <a:r>
              <a:rPr lang="en-US" altLang="zh-CN" sz="2400" dirty="0" smtClean="0">
                <a:solidFill>
                  <a:schemeClr val="tx1"/>
                </a:solidFill>
              </a:rPr>
              <a:t>Module3</a:t>
            </a:r>
          </a:p>
          <a:p>
            <a:pPr lvl="1">
              <a:lnSpc>
                <a:spcPts val="2000"/>
              </a:lnSpc>
            </a:pPr>
            <a:r>
              <a:rPr lang="en-US" altLang="zh-CN" sz="2400" dirty="0" smtClean="0">
                <a:solidFill>
                  <a:schemeClr val="tx1"/>
                </a:solidFill>
              </a:rPr>
              <a:t>4: </a:t>
            </a:r>
            <a:r>
              <a:rPr lang="zh-CN" altLang="en-US" sz="2400" dirty="0" smtClean="0">
                <a:solidFill>
                  <a:schemeClr val="tx1"/>
                </a:solidFill>
              </a:rPr>
              <a:t>选择模块类</a:t>
            </a:r>
            <a:r>
              <a:rPr lang="en-US" altLang="zh-CN" sz="2400" dirty="0" smtClean="0">
                <a:solidFill>
                  <a:schemeClr val="tx1"/>
                </a:solidFill>
              </a:rPr>
              <a:t>Module4</a:t>
            </a:r>
          </a:p>
          <a:p>
            <a:pPr lvl="1">
              <a:lnSpc>
                <a:spcPts val="2000"/>
              </a:lnSpc>
            </a:pPr>
            <a:r>
              <a:rPr lang="en-US" altLang="zh-CN" sz="2400" dirty="0" smtClean="0">
                <a:solidFill>
                  <a:schemeClr val="tx1"/>
                </a:solidFill>
              </a:rPr>
              <a:t>5: </a:t>
            </a:r>
            <a:r>
              <a:rPr lang="zh-CN" altLang="en-US" sz="2400" dirty="0" smtClean="0">
                <a:solidFill>
                  <a:schemeClr val="tx1"/>
                </a:solidFill>
              </a:rPr>
              <a:t>选择模块类</a:t>
            </a:r>
            <a:r>
              <a:rPr lang="en-US" altLang="zh-CN" sz="2400" dirty="0" smtClean="0">
                <a:solidFill>
                  <a:schemeClr val="tx1"/>
                </a:solidFill>
              </a:rPr>
              <a:t>Module5</a:t>
            </a:r>
          </a:p>
          <a:p>
            <a:pPr lvl="1">
              <a:lnSpc>
                <a:spcPts val="2000"/>
              </a:lnSpc>
            </a:pPr>
            <a:r>
              <a:rPr lang="en-US" altLang="zh-CN" sz="2400" dirty="0" smtClean="0">
                <a:solidFill>
                  <a:schemeClr val="tx1"/>
                </a:solidFill>
              </a:rPr>
              <a:t>6: </a:t>
            </a:r>
            <a:r>
              <a:rPr lang="zh-CN" altLang="en-US" sz="2400" dirty="0" smtClean="0">
                <a:solidFill>
                  <a:schemeClr val="tx1"/>
                </a:solidFill>
              </a:rPr>
              <a:t>选择模块类</a:t>
            </a:r>
            <a:r>
              <a:rPr lang="en-US" altLang="zh-CN" sz="2400" dirty="0" smtClean="0">
                <a:solidFill>
                  <a:schemeClr val="tx1"/>
                </a:solidFill>
              </a:rPr>
              <a:t>Module6</a:t>
            </a:r>
          </a:p>
          <a:p>
            <a:pPr lvl="1">
              <a:lnSpc>
                <a:spcPts val="2000"/>
              </a:lnSpc>
            </a:pPr>
            <a:r>
              <a:rPr lang="en-US" altLang="zh-CN" sz="2400" dirty="0" smtClean="0">
                <a:solidFill>
                  <a:schemeClr val="tx1"/>
                </a:solidFill>
              </a:rPr>
              <a:t>7: </a:t>
            </a:r>
            <a:r>
              <a:rPr lang="zh-CN" altLang="en-US" sz="2400" dirty="0" smtClean="0">
                <a:solidFill>
                  <a:schemeClr val="tx1"/>
                </a:solidFill>
              </a:rPr>
              <a:t>选择模块类</a:t>
            </a:r>
            <a:r>
              <a:rPr lang="en-US" altLang="zh-CN" sz="2400" dirty="0" smtClean="0">
                <a:solidFill>
                  <a:schemeClr val="tx1"/>
                </a:solidFill>
              </a:rPr>
              <a:t>Module7</a:t>
            </a:r>
          </a:p>
          <a:p>
            <a:pPr lvl="1">
              <a:lnSpc>
                <a:spcPts val="2000"/>
              </a:lnSpc>
            </a:pPr>
            <a:r>
              <a:rPr lang="en-US" altLang="zh-CN" sz="2400" dirty="0" smtClean="0">
                <a:solidFill>
                  <a:schemeClr val="tx1"/>
                </a:solidFill>
              </a:rPr>
              <a:t>8: </a:t>
            </a:r>
            <a:r>
              <a:rPr lang="zh-CN" altLang="en-US" sz="2400" dirty="0" smtClean="0">
                <a:solidFill>
                  <a:schemeClr val="tx1"/>
                </a:solidFill>
              </a:rPr>
              <a:t>退出</a:t>
            </a:r>
          </a:p>
          <a:p>
            <a:pPr lvl="1">
              <a:lnSpc>
                <a:spcPts val="2000"/>
              </a:lnSpc>
            </a:pPr>
            <a:r>
              <a:rPr lang="zh-CN" altLang="en-US" sz="2400" dirty="0" smtClean="0">
                <a:solidFill>
                  <a:schemeClr val="tx1"/>
                </a:solidFill>
              </a:rPr>
              <a:t>请输入你的选择</a:t>
            </a:r>
            <a:r>
              <a:rPr lang="en-US" altLang="zh-CN" sz="2400" dirty="0" smtClean="0">
                <a:solidFill>
                  <a:schemeClr val="tx1"/>
                </a:solidFill>
              </a:rPr>
              <a:t>(1--8):1</a:t>
            </a:r>
          </a:p>
          <a:p>
            <a:pPr lvl="1">
              <a:lnSpc>
                <a:spcPts val="2000"/>
              </a:lnSpc>
            </a:pPr>
            <a:r>
              <a:rPr lang="zh-CN" altLang="en-US" sz="2400" dirty="0" smtClean="0">
                <a:solidFill>
                  <a:schemeClr val="tx1"/>
                </a:solidFill>
              </a:rPr>
              <a:t>模块类</a:t>
            </a:r>
            <a:r>
              <a:rPr lang="en-US" altLang="zh-CN" sz="2400" dirty="0" smtClean="0">
                <a:solidFill>
                  <a:schemeClr val="tx1"/>
                </a:solidFill>
              </a:rPr>
              <a:t>Module1</a:t>
            </a:r>
            <a:r>
              <a:rPr lang="zh-CN" altLang="en-US" sz="2400" dirty="0" smtClean="0">
                <a:solidFill>
                  <a:schemeClr val="tx1"/>
                </a:solidFill>
              </a:rPr>
              <a:t>在工作</a:t>
            </a:r>
            <a:r>
              <a:rPr lang="en-US" altLang="zh-CN" sz="2400" dirty="0" smtClean="0">
                <a:solidFill>
                  <a:schemeClr val="tx1"/>
                </a:solidFill>
              </a:rPr>
              <a:t>!</a:t>
            </a:r>
          </a:p>
          <a:p>
            <a:pPr lvl="1">
              <a:lnSpc>
                <a:spcPts val="2000"/>
              </a:lnSpc>
            </a:pPr>
            <a:r>
              <a:rPr lang="en-US" altLang="zh-CN" sz="2400" dirty="0" smtClean="0">
                <a:solidFill>
                  <a:schemeClr val="tx1"/>
                </a:solidFill>
              </a:rPr>
              <a:t>Module1::</a:t>
            </a:r>
            <a:r>
              <a:rPr lang="en-US" altLang="zh-CN" sz="2400" dirty="0" err="1" smtClean="0">
                <a:solidFill>
                  <a:schemeClr val="tx1"/>
                </a:solidFill>
              </a:rPr>
              <a:t>DoWork</a:t>
            </a:r>
            <a:r>
              <a:rPr lang="en-US" altLang="zh-CN" sz="2400" dirty="0" smtClean="0">
                <a:solidFill>
                  <a:schemeClr val="tx1"/>
                </a:solidFill>
              </a:rPr>
              <a:t>()</a:t>
            </a:r>
          </a:p>
          <a:p>
            <a:pPr lvl="1">
              <a:lnSpc>
                <a:spcPts val="2000"/>
              </a:lnSpc>
            </a:pPr>
            <a:endParaRPr lang="en-US" altLang="zh-CN" sz="2400" dirty="0" smtClean="0">
              <a:solidFill>
                <a:schemeClr val="tx1"/>
              </a:solidFill>
            </a:endParaRPr>
          </a:p>
          <a:p>
            <a:pPr lvl="1">
              <a:lnSpc>
                <a:spcPts val="2000"/>
              </a:lnSpc>
            </a:pPr>
            <a:r>
              <a:rPr lang="zh-CN" altLang="en-US" sz="2400" dirty="0" smtClean="0">
                <a:solidFill>
                  <a:schemeClr val="tx1"/>
                </a:solidFill>
              </a:rPr>
              <a:t>请选择</a:t>
            </a:r>
          </a:p>
          <a:p>
            <a:pPr lvl="1">
              <a:lnSpc>
                <a:spcPts val="2000"/>
              </a:lnSpc>
            </a:pPr>
            <a:r>
              <a:rPr lang="en-US" altLang="zh-CN" sz="2400" dirty="0" smtClean="0">
                <a:solidFill>
                  <a:schemeClr val="tx1"/>
                </a:solidFill>
              </a:rPr>
              <a:t>1: </a:t>
            </a:r>
            <a:r>
              <a:rPr lang="zh-CN" altLang="en-US" sz="2400" dirty="0" smtClean="0">
                <a:solidFill>
                  <a:schemeClr val="tx1"/>
                </a:solidFill>
              </a:rPr>
              <a:t>选择模块类</a:t>
            </a:r>
            <a:r>
              <a:rPr lang="en-US" altLang="zh-CN" sz="2400" dirty="0" smtClean="0">
                <a:solidFill>
                  <a:schemeClr val="tx1"/>
                </a:solidFill>
              </a:rPr>
              <a:t>Module1</a:t>
            </a:r>
          </a:p>
          <a:p>
            <a:pPr lvl="1">
              <a:lnSpc>
                <a:spcPts val="2000"/>
              </a:lnSpc>
            </a:pPr>
            <a:r>
              <a:rPr lang="en-US" altLang="zh-CN" sz="2400" dirty="0" smtClean="0">
                <a:solidFill>
                  <a:schemeClr val="tx1"/>
                </a:solidFill>
              </a:rPr>
              <a:t>2: </a:t>
            </a:r>
            <a:r>
              <a:rPr lang="zh-CN" altLang="en-US" sz="2400" dirty="0" smtClean="0">
                <a:solidFill>
                  <a:schemeClr val="tx1"/>
                </a:solidFill>
              </a:rPr>
              <a:t>选择模块类</a:t>
            </a:r>
            <a:r>
              <a:rPr lang="en-US" altLang="zh-CN" sz="2400" dirty="0" smtClean="0">
                <a:solidFill>
                  <a:schemeClr val="tx1"/>
                </a:solidFill>
              </a:rPr>
              <a:t>Module2</a:t>
            </a:r>
          </a:p>
          <a:p>
            <a:pPr lvl="1">
              <a:lnSpc>
                <a:spcPts val="2000"/>
              </a:lnSpc>
            </a:pPr>
            <a:r>
              <a:rPr lang="en-US" altLang="zh-CN" sz="2400" dirty="0" smtClean="0">
                <a:solidFill>
                  <a:schemeClr val="tx1"/>
                </a:solidFill>
              </a:rPr>
              <a:t>3: </a:t>
            </a:r>
            <a:r>
              <a:rPr lang="zh-CN" altLang="en-US" sz="2400" dirty="0" smtClean="0">
                <a:solidFill>
                  <a:schemeClr val="tx1"/>
                </a:solidFill>
              </a:rPr>
              <a:t>选择模块类</a:t>
            </a:r>
            <a:r>
              <a:rPr lang="en-US" altLang="zh-CN" sz="2400" dirty="0" smtClean="0">
                <a:solidFill>
                  <a:schemeClr val="tx1"/>
                </a:solidFill>
              </a:rPr>
              <a:t>Module3</a:t>
            </a:r>
          </a:p>
          <a:p>
            <a:pPr lvl="1">
              <a:lnSpc>
                <a:spcPts val="2000"/>
              </a:lnSpc>
            </a:pPr>
            <a:r>
              <a:rPr lang="en-US" altLang="zh-CN" sz="2400" dirty="0" smtClean="0">
                <a:solidFill>
                  <a:schemeClr val="tx1"/>
                </a:solidFill>
              </a:rPr>
              <a:t>4: </a:t>
            </a:r>
            <a:r>
              <a:rPr lang="zh-CN" altLang="en-US" sz="2400" dirty="0" smtClean="0">
                <a:solidFill>
                  <a:schemeClr val="tx1"/>
                </a:solidFill>
              </a:rPr>
              <a:t>选择模块类</a:t>
            </a:r>
            <a:r>
              <a:rPr lang="en-US" altLang="zh-CN" sz="2400" dirty="0" smtClean="0">
                <a:solidFill>
                  <a:schemeClr val="tx1"/>
                </a:solidFill>
              </a:rPr>
              <a:t>Module4</a:t>
            </a:r>
          </a:p>
          <a:p>
            <a:pPr lvl="1">
              <a:lnSpc>
                <a:spcPts val="2000"/>
              </a:lnSpc>
            </a:pPr>
            <a:r>
              <a:rPr lang="en-US" altLang="zh-CN" sz="2400" dirty="0" smtClean="0">
                <a:solidFill>
                  <a:schemeClr val="tx1"/>
                </a:solidFill>
              </a:rPr>
              <a:t>5: </a:t>
            </a:r>
            <a:r>
              <a:rPr lang="zh-CN" altLang="en-US" sz="2400" dirty="0" smtClean="0">
                <a:solidFill>
                  <a:schemeClr val="tx1"/>
                </a:solidFill>
              </a:rPr>
              <a:t>选择模块类</a:t>
            </a:r>
            <a:r>
              <a:rPr lang="en-US" altLang="zh-CN" sz="2400" dirty="0" smtClean="0">
                <a:solidFill>
                  <a:schemeClr val="tx1"/>
                </a:solidFill>
              </a:rPr>
              <a:t>Module5</a:t>
            </a:r>
          </a:p>
          <a:p>
            <a:pPr lvl="1">
              <a:lnSpc>
                <a:spcPts val="2000"/>
              </a:lnSpc>
            </a:pPr>
            <a:r>
              <a:rPr lang="en-US" altLang="zh-CN" sz="2400" dirty="0" smtClean="0">
                <a:solidFill>
                  <a:schemeClr val="tx1"/>
                </a:solidFill>
              </a:rPr>
              <a:t>6: </a:t>
            </a:r>
            <a:r>
              <a:rPr lang="zh-CN" altLang="en-US" sz="2400" dirty="0" smtClean="0">
                <a:solidFill>
                  <a:schemeClr val="tx1"/>
                </a:solidFill>
              </a:rPr>
              <a:t>选择模块类</a:t>
            </a:r>
            <a:r>
              <a:rPr lang="en-US" altLang="zh-CN" sz="2400" dirty="0" smtClean="0">
                <a:solidFill>
                  <a:schemeClr val="tx1"/>
                </a:solidFill>
              </a:rPr>
              <a:t>Module6</a:t>
            </a:r>
          </a:p>
          <a:p>
            <a:pPr lvl="1">
              <a:lnSpc>
                <a:spcPts val="2000"/>
              </a:lnSpc>
            </a:pPr>
            <a:r>
              <a:rPr lang="en-US" altLang="zh-CN" sz="2400" dirty="0" smtClean="0">
                <a:solidFill>
                  <a:schemeClr val="tx1"/>
                </a:solidFill>
              </a:rPr>
              <a:t>7: </a:t>
            </a:r>
            <a:r>
              <a:rPr lang="zh-CN" altLang="en-US" sz="2400" dirty="0" smtClean="0">
                <a:solidFill>
                  <a:schemeClr val="tx1"/>
                </a:solidFill>
              </a:rPr>
              <a:t>选择模块类</a:t>
            </a:r>
            <a:r>
              <a:rPr lang="en-US" altLang="zh-CN" sz="2400" dirty="0" smtClean="0">
                <a:solidFill>
                  <a:schemeClr val="tx1"/>
                </a:solidFill>
              </a:rPr>
              <a:t>Module7</a:t>
            </a:r>
          </a:p>
          <a:p>
            <a:pPr lvl="1">
              <a:lnSpc>
                <a:spcPts val="2000"/>
              </a:lnSpc>
            </a:pPr>
            <a:r>
              <a:rPr lang="en-US" altLang="zh-CN" sz="2400" dirty="0" smtClean="0">
                <a:solidFill>
                  <a:schemeClr val="tx1"/>
                </a:solidFill>
              </a:rPr>
              <a:t>8: </a:t>
            </a:r>
            <a:r>
              <a:rPr lang="zh-CN" altLang="en-US" sz="2400" dirty="0" smtClean="0">
                <a:solidFill>
                  <a:schemeClr val="tx1"/>
                </a:solidFill>
              </a:rPr>
              <a:t>退出</a:t>
            </a:r>
          </a:p>
          <a:p>
            <a:pPr lvl="1">
              <a:lnSpc>
                <a:spcPts val="2000"/>
              </a:lnSpc>
            </a:pPr>
            <a:r>
              <a:rPr lang="zh-CN" altLang="en-US" sz="2400" dirty="0" smtClean="0">
                <a:solidFill>
                  <a:schemeClr val="tx1"/>
                </a:solidFill>
              </a:rPr>
              <a:t>请输入你的选择</a:t>
            </a:r>
            <a:r>
              <a:rPr lang="en-US" altLang="zh-CN" sz="2400" dirty="0" smtClean="0">
                <a:solidFill>
                  <a:schemeClr val="tx1"/>
                </a:solidFill>
              </a:rPr>
              <a:t>(1--8):8</a:t>
            </a:r>
          </a:p>
          <a:p>
            <a:pPr lvl="1">
              <a:lnSpc>
                <a:spcPts val="2000"/>
              </a:lnSpc>
            </a:pPr>
            <a:r>
              <a:rPr lang="zh-CN" altLang="en-US" sz="2400" dirty="0" smtClean="0">
                <a:solidFill>
                  <a:schemeClr val="tx1"/>
                </a:solidFill>
              </a:rPr>
              <a:t>退出</a:t>
            </a:r>
            <a:r>
              <a:rPr lang="en-US" altLang="zh-CN" sz="2400" dirty="0" smtClean="0">
                <a:solidFill>
                  <a:schemeClr val="tx1"/>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188640"/>
            <a:ext cx="8784976" cy="6581289"/>
          </a:xfrm>
          <a:prstGeom prst="rect">
            <a:avLst/>
          </a:prstGeom>
          <a:noFill/>
        </p:spPr>
        <p:txBody>
          <a:bodyPr wrap="square" rtlCol="0">
            <a:spAutoFit/>
          </a:bodyPr>
          <a:lstStyle/>
          <a:p>
            <a:pPr>
              <a:lnSpc>
                <a:spcPts val="2200"/>
              </a:lnSpc>
            </a:pPr>
            <a:r>
              <a:rPr lang="en-US" altLang="zh-CN" sz="2400" dirty="0" smtClean="0">
                <a:solidFill>
                  <a:srgbClr val="FF0000"/>
                </a:solidFill>
              </a:rPr>
              <a:t>// </a:t>
            </a:r>
            <a:r>
              <a:rPr lang="zh-CN" altLang="en-US" sz="2400" dirty="0" smtClean="0">
                <a:solidFill>
                  <a:srgbClr val="FF0000"/>
                </a:solidFill>
              </a:rPr>
              <a:t>模拟重组</a:t>
            </a:r>
            <a:r>
              <a:rPr lang="en-US" altLang="zh-CN" sz="2400" dirty="0" smtClean="0">
                <a:solidFill>
                  <a:srgbClr val="FF0000"/>
                </a:solidFill>
              </a:rPr>
              <a:t>(</a:t>
            </a:r>
            <a:r>
              <a:rPr lang="zh-CN" altLang="en-US" sz="2400" dirty="0" smtClean="0">
                <a:solidFill>
                  <a:srgbClr val="FF0000"/>
                </a:solidFill>
              </a:rPr>
              <a:t>通过外观</a:t>
            </a:r>
            <a:r>
              <a:rPr lang="en-US" altLang="zh-CN" sz="2400" dirty="0" smtClean="0">
                <a:solidFill>
                  <a:srgbClr val="FF0000"/>
                </a:solidFill>
              </a:rPr>
              <a:t>Facade)</a:t>
            </a:r>
            <a:r>
              <a:rPr lang="zh-CN" altLang="en-US" sz="2400" dirty="0" smtClean="0">
                <a:solidFill>
                  <a:srgbClr val="FF0000"/>
                </a:solidFill>
              </a:rPr>
              <a:t>后的结构</a:t>
            </a:r>
          </a:p>
          <a:p>
            <a:pPr>
              <a:lnSpc>
                <a:spcPts val="2200"/>
              </a:lnSpc>
            </a:pPr>
            <a:endParaRPr lang="zh-CN" altLang="en-US" sz="2000" dirty="0" smtClean="0"/>
          </a:p>
          <a:p>
            <a:pPr>
              <a:lnSpc>
                <a:spcPts val="2200"/>
              </a:lnSpc>
            </a:pPr>
            <a:r>
              <a:rPr lang="en-US" altLang="zh-CN" sz="2000" dirty="0" smtClean="0">
                <a:solidFill>
                  <a:schemeClr val="tx1"/>
                </a:solidFill>
              </a:rPr>
              <a:t>// </a:t>
            </a:r>
            <a:r>
              <a:rPr lang="zh-CN" altLang="en-US" sz="2000" dirty="0" smtClean="0">
                <a:solidFill>
                  <a:schemeClr val="tx1"/>
                </a:solidFill>
              </a:rPr>
              <a:t>文件路径名</a:t>
            </a:r>
            <a:r>
              <a:rPr lang="en-US" altLang="zh-CN" sz="2000" dirty="0" smtClean="0">
                <a:solidFill>
                  <a:schemeClr val="tx1"/>
                </a:solidFill>
              </a:rPr>
              <a:t>:s6_7_2\main_6_7_2.cpp</a:t>
            </a:r>
          </a:p>
          <a:p>
            <a:pPr>
              <a:lnSpc>
                <a:spcPts val="2200"/>
              </a:lnSpc>
            </a:pPr>
            <a:r>
              <a:rPr lang="en-US" altLang="zh-CN" sz="2000" dirty="0" smtClean="0"/>
              <a:t>#include &lt;</a:t>
            </a:r>
            <a:r>
              <a:rPr lang="en-US" altLang="zh-CN" sz="2000" dirty="0" err="1" smtClean="0"/>
              <a:t>iostream</a:t>
            </a:r>
            <a:r>
              <a:rPr lang="en-US" altLang="zh-CN" sz="2000" dirty="0" smtClean="0"/>
              <a:t>&gt;               			</a:t>
            </a:r>
            <a:r>
              <a:rPr lang="en-US" altLang="zh-CN" sz="2000" dirty="0" smtClean="0">
                <a:solidFill>
                  <a:schemeClr val="tx1"/>
                </a:solidFill>
              </a:rPr>
              <a:t>// </a:t>
            </a:r>
            <a:r>
              <a:rPr lang="zh-CN" altLang="en-US" sz="2000" dirty="0" smtClean="0">
                <a:solidFill>
                  <a:schemeClr val="tx1"/>
                </a:solidFill>
              </a:rPr>
              <a:t>编译预处理命令</a:t>
            </a:r>
          </a:p>
          <a:p>
            <a:pPr>
              <a:lnSpc>
                <a:spcPts val="2200"/>
              </a:lnSpc>
            </a:pPr>
            <a:r>
              <a:rPr lang="en-US" altLang="zh-CN" sz="2000" dirty="0" smtClean="0"/>
              <a:t>using namespace std;				</a:t>
            </a:r>
            <a:r>
              <a:rPr lang="en-US" altLang="zh-CN" sz="2000" dirty="0" smtClean="0">
                <a:solidFill>
                  <a:schemeClr val="tx1"/>
                </a:solidFill>
              </a:rPr>
              <a:t>// </a:t>
            </a:r>
            <a:r>
              <a:rPr lang="zh-CN" altLang="en-US" sz="2000" dirty="0" smtClean="0">
                <a:solidFill>
                  <a:schemeClr val="tx1"/>
                </a:solidFill>
              </a:rPr>
              <a:t>使用命名空间</a:t>
            </a:r>
            <a:r>
              <a:rPr lang="en-US" altLang="zh-CN" sz="2000" dirty="0" smtClean="0">
                <a:solidFill>
                  <a:schemeClr val="tx1"/>
                </a:solidFill>
              </a:rPr>
              <a:t>std </a:t>
            </a:r>
          </a:p>
          <a:p>
            <a:pPr>
              <a:lnSpc>
                <a:spcPts val="2200"/>
              </a:lnSpc>
            </a:pPr>
            <a:endParaRPr lang="en-US" altLang="zh-CN" sz="2000" dirty="0" smtClean="0"/>
          </a:p>
          <a:p>
            <a:pPr>
              <a:lnSpc>
                <a:spcPts val="2200"/>
              </a:lnSpc>
            </a:pPr>
            <a:r>
              <a:rPr lang="en-US" altLang="zh-CN" sz="2000" dirty="0" smtClean="0">
                <a:solidFill>
                  <a:schemeClr val="tx1"/>
                </a:solidFill>
              </a:rPr>
              <a:t>// </a:t>
            </a:r>
            <a:r>
              <a:rPr lang="zh-CN" altLang="en-US" sz="2000" dirty="0" smtClean="0">
                <a:solidFill>
                  <a:schemeClr val="tx1"/>
                </a:solidFill>
              </a:rPr>
              <a:t>声明外观类</a:t>
            </a:r>
            <a:r>
              <a:rPr lang="en-US" altLang="zh-CN" sz="2000" dirty="0" smtClean="0">
                <a:solidFill>
                  <a:schemeClr val="tx1"/>
                </a:solidFill>
              </a:rPr>
              <a:t>Facade——</a:t>
            </a:r>
            <a:r>
              <a:rPr lang="zh-CN" altLang="en-US" sz="2000" dirty="0" smtClean="0">
                <a:solidFill>
                  <a:schemeClr val="tx1"/>
                </a:solidFill>
              </a:rPr>
              <a:t>抽象</a:t>
            </a:r>
            <a:r>
              <a:rPr lang="en-US" altLang="zh-CN" sz="2000" dirty="0" smtClean="0">
                <a:solidFill>
                  <a:schemeClr val="tx1"/>
                </a:solidFill>
              </a:rPr>
              <a:t>(</a:t>
            </a:r>
            <a:r>
              <a:rPr lang="zh-CN" altLang="en-US" sz="2000" dirty="0" smtClean="0">
                <a:solidFill>
                  <a:schemeClr val="tx1"/>
                </a:solidFill>
              </a:rPr>
              <a:t>接口</a:t>
            </a:r>
            <a:r>
              <a:rPr lang="en-US" altLang="zh-CN" sz="2000" dirty="0" smtClean="0">
                <a:solidFill>
                  <a:schemeClr val="tx1"/>
                </a:solidFill>
              </a:rPr>
              <a:t>)</a:t>
            </a:r>
            <a:r>
              <a:rPr lang="zh-CN" altLang="en-US" sz="2000" dirty="0" smtClean="0">
                <a:solidFill>
                  <a:schemeClr val="tx1"/>
                </a:solidFill>
              </a:rPr>
              <a:t>类</a:t>
            </a:r>
          </a:p>
          <a:p>
            <a:pPr>
              <a:lnSpc>
                <a:spcPts val="2200"/>
              </a:lnSpc>
            </a:pPr>
            <a:r>
              <a:rPr lang="en-US" altLang="zh-CN" sz="2000" dirty="0" smtClean="0"/>
              <a:t>class Facade</a:t>
            </a:r>
          </a:p>
          <a:p>
            <a:pPr>
              <a:lnSpc>
                <a:spcPts val="2200"/>
              </a:lnSpc>
            </a:pPr>
            <a:r>
              <a:rPr lang="en-US" altLang="zh-CN" sz="2000" dirty="0" smtClean="0"/>
              <a:t>{</a:t>
            </a:r>
          </a:p>
          <a:p>
            <a:pPr>
              <a:lnSpc>
                <a:spcPts val="2200"/>
              </a:lnSpc>
            </a:pPr>
            <a:r>
              <a:rPr lang="en-US" altLang="zh-CN" sz="2000" dirty="0" smtClean="0"/>
              <a:t>public:</a:t>
            </a:r>
          </a:p>
          <a:p>
            <a:pPr>
              <a:lnSpc>
                <a:spcPts val="2200"/>
              </a:lnSpc>
            </a:pPr>
            <a:r>
              <a:rPr lang="en-US" altLang="zh-CN" sz="2000" dirty="0" smtClean="0">
                <a:solidFill>
                  <a:schemeClr val="tx1"/>
                </a:solidFill>
              </a:rPr>
              <a:t>// </a:t>
            </a:r>
            <a:r>
              <a:rPr lang="zh-CN" altLang="en-US" sz="2000" dirty="0" smtClean="0">
                <a:solidFill>
                  <a:schemeClr val="tx1"/>
                </a:solidFill>
              </a:rPr>
              <a:t>公有成员</a:t>
            </a:r>
            <a:r>
              <a:rPr lang="en-US" altLang="zh-CN" sz="2000" dirty="0" smtClean="0">
                <a:solidFill>
                  <a:schemeClr val="tx1"/>
                </a:solidFill>
              </a:rPr>
              <a:t>:</a:t>
            </a:r>
          </a:p>
          <a:p>
            <a:pPr>
              <a:lnSpc>
                <a:spcPts val="2200"/>
              </a:lnSpc>
            </a:pPr>
            <a:r>
              <a:rPr lang="en-US" altLang="zh-CN" sz="2000" dirty="0" smtClean="0"/>
              <a:t>	virtual ~Facade() { }			</a:t>
            </a:r>
            <a:r>
              <a:rPr lang="en-US" altLang="zh-CN" sz="2000" dirty="0" smtClean="0">
                <a:solidFill>
                  <a:schemeClr val="tx1"/>
                </a:solidFill>
              </a:rPr>
              <a:t>// </a:t>
            </a:r>
            <a:r>
              <a:rPr lang="zh-CN" altLang="en-US" sz="2000" dirty="0" smtClean="0">
                <a:solidFill>
                  <a:schemeClr val="tx1"/>
                </a:solidFill>
              </a:rPr>
              <a:t>析构函数</a:t>
            </a:r>
          </a:p>
          <a:p>
            <a:pPr>
              <a:lnSpc>
                <a:spcPts val="2200"/>
              </a:lnSpc>
            </a:pPr>
            <a:r>
              <a:rPr lang="zh-CN" altLang="en-US" sz="2000" dirty="0" smtClean="0"/>
              <a:t>	</a:t>
            </a:r>
            <a:r>
              <a:rPr lang="en-US" altLang="zh-CN" sz="2000" dirty="0" smtClean="0"/>
              <a:t>virtual void </a:t>
            </a:r>
            <a:r>
              <a:rPr lang="en-US" altLang="zh-CN" sz="2000" dirty="0" err="1" smtClean="0"/>
              <a:t>DoWork</a:t>
            </a:r>
            <a:r>
              <a:rPr lang="en-US" altLang="zh-CN" sz="2000" dirty="0" smtClean="0"/>
              <a:t>() = 0;		</a:t>
            </a:r>
            <a:r>
              <a:rPr lang="en-US" altLang="zh-CN" sz="2000" dirty="0" smtClean="0">
                <a:solidFill>
                  <a:schemeClr val="tx1"/>
                </a:solidFill>
              </a:rPr>
              <a:t>// </a:t>
            </a:r>
            <a:r>
              <a:rPr lang="zh-CN" altLang="en-US" sz="2000" dirty="0" smtClean="0">
                <a:solidFill>
                  <a:schemeClr val="tx1"/>
                </a:solidFill>
              </a:rPr>
              <a:t>工作</a:t>
            </a:r>
          </a:p>
          <a:p>
            <a:pPr>
              <a:lnSpc>
                <a:spcPts val="2200"/>
              </a:lnSpc>
            </a:pPr>
            <a:r>
              <a:rPr lang="en-US" altLang="zh-CN" sz="2000" dirty="0" smtClean="0"/>
              <a:t>};</a:t>
            </a:r>
          </a:p>
          <a:p>
            <a:pPr>
              <a:lnSpc>
                <a:spcPts val="2200"/>
              </a:lnSpc>
            </a:pPr>
            <a:endParaRPr lang="en-US" altLang="zh-CN" sz="2000" dirty="0" smtClean="0"/>
          </a:p>
          <a:p>
            <a:pPr>
              <a:lnSpc>
                <a:spcPts val="2200"/>
              </a:lnSpc>
            </a:pPr>
            <a:r>
              <a:rPr lang="en-US" altLang="zh-CN" sz="2000" dirty="0" smtClean="0">
                <a:solidFill>
                  <a:schemeClr val="tx1"/>
                </a:solidFill>
              </a:rPr>
              <a:t>// </a:t>
            </a:r>
            <a:r>
              <a:rPr lang="zh-CN" altLang="en-US" sz="2000" dirty="0" smtClean="0">
                <a:solidFill>
                  <a:schemeClr val="tx1"/>
                </a:solidFill>
              </a:rPr>
              <a:t>声明模块类</a:t>
            </a:r>
            <a:r>
              <a:rPr lang="en-US" altLang="zh-CN" sz="2000" dirty="0" smtClean="0">
                <a:solidFill>
                  <a:schemeClr val="tx1"/>
                </a:solidFill>
              </a:rPr>
              <a:t>Module1</a:t>
            </a:r>
          </a:p>
          <a:p>
            <a:pPr>
              <a:lnSpc>
                <a:spcPts val="2200"/>
              </a:lnSpc>
            </a:pPr>
            <a:r>
              <a:rPr lang="en-US" altLang="zh-CN" sz="2000" dirty="0" smtClean="0"/>
              <a:t>class Module1: public Facade</a:t>
            </a:r>
          </a:p>
          <a:p>
            <a:pPr>
              <a:lnSpc>
                <a:spcPts val="2200"/>
              </a:lnSpc>
            </a:pPr>
            <a:r>
              <a:rPr lang="en-US" altLang="zh-CN" sz="2000" dirty="0" smtClean="0"/>
              <a:t>{</a:t>
            </a:r>
          </a:p>
          <a:p>
            <a:pPr>
              <a:lnSpc>
                <a:spcPts val="2200"/>
              </a:lnSpc>
            </a:pPr>
            <a:r>
              <a:rPr lang="en-US" altLang="zh-CN" sz="2000" dirty="0" smtClean="0"/>
              <a:t>public:</a:t>
            </a:r>
          </a:p>
          <a:p>
            <a:pPr>
              <a:lnSpc>
                <a:spcPts val="2200"/>
              </a:lnSpc>
            </a:pPr>
            <a:r>
              <a:rPr lang="en-US" altLang="zh-CN" sz="2000" dirty="0" smtClean="0">
                <a:solidFill>
                  <a:schemeClr val="tx1"/>
                </a:solidFill>
              </a:rPr>
              <a:t>// </a:t>
            </a:r>
            <a:r>
              <a:rPr lang="zh-CN" altLang="en-US" sz="2000" dirty="0" smtClean="0">
                <a:solidFill>
                  <a:schemeClr val="tx1"/>
                </a:solidFill>
              </a:rPr>
              <a:t>公有成员</a:t>
            </a:r>
            <a:r>
              <a:rPr lang="en-US" altLang="zh-CN" sz="2000" dirty="0" smtClean="0">
                <a:solidFill>
                  <a:schemeClr val="tx1"/>
                </a:solidFill>
              </a:rPr>
              <a:t>:</a:t>
            </a:r>
          </a:p>
          <a:p>
            <a:pPr>
              <a:lnSpc>
                <a:spcPts val="2200"/>
              </a:lnSpc>
            </a:pPr>
            <a:r>
              <a:rPr lang="en-US" altLang="zh-CN" sz="2000" dirty="0" smtClean="0"/>
              <a:t>	virtual ~Module1() { }			</a:t>
            </a:r>
            <a:r>
              <a:rPr lang="en-US" altLang="zh-CN" sz="2000" dirty="0" smtClean="0">
                <a:solidFill>
                  <a:schemeClr val="tx1"/>
                </a:solidFill>
              </a:rPr>
              <a:t>// </a:t>
            </a:r>
            <a:r>
              <a:rPr lang="zh-CN" altLang="en-US" sz="2000" dirty="0" smtClean="0">
                <a:solidFill>
                  <a:schemeClr val="tx1"/>
                </a:solidFill>
              </a:rPr>
              <a:t>析构函数</a:t>
            </a:r>
          </a:p>
          <a:p>
            <a:pPr>
              <a:lnSpc>
                <a:spcPts val="2200"/>
              </a:lnSpc>
            </a:pPr>
            <a:r>
              <a:rPr lang="zh-CN" altLang="en-US" sz="2000" dirty="0" smtClean="0"/>
              <a:t>	</a:t>
            </a:r>
            <a:r>
              <a:rPr lang="en-US" altLang="zh-CN" sz="2000" dirty="0" smtClean="0"/>
              <a:t>void </a:t>
            </a:r>
            <a:r>
              <a:rPr lang="en-US" altLang="zh-CN" sz="2000" dirty="0" err="1" smtClean="0"/>
              <a:t>DoWork</a:t>
            </a:r>
            <a:r>
              <a:rPr lang="en-US" altLang="zh-CN" sz="2000" dirty="0" smtClean="0"/>
              <a:t>() { </a:t>
            </a:r>
            <a:r>
              <a:rPr lang="en-US" altLang="zh-CN" sz="2000" dirty="0" err="1" smtClean="0"/>
              <a:t>cout</a:t>
            </a:r>
            <a:r>
              <a:rPr lang="en-US" altLang="zh-CN" sz="2000" dirty="0" smtClean="0"/>
              <a:t> &lt;&lt; "Module1::</a:t>
            </a:r>
            <a:r>
              <a:rPr lang="en-US" altLang="zh-CN" sz="2000" dirty="0" err="1" smtClean="0"/>
              <a:t>DoWork</a:t>
            </a:r>
            <a:r>
              <a:rPr lang="en-US" altLang="zh-CN" sz="2000" dirty="0" smtClean="0"/>
              <a:t>()" &lt;&lt; </a:t>
            </a:r>
            <a:r>
              <a:rPr lang="en-US" altLang="zh-CN" sz="2000" dirty="0" err="1" smtClean="0"/>
              <a:t>endl</a:t>
            </a:r>
            <a:r>
              <a:rPr lang="en-US" altLang="zh-CN" sz="2000" dirty="0" smtClean="0"/>
              <a:t>; } </a:t>
            </a:r>
            <a:r>
              <a:rPr lang="en-US" altLang="zh-CN" sz="2000" dirty="0" smtClean="0">
                <a:solidFill>
                  <a:schemeClr val="tx1"/>
                </a:solidFill>
              </a:rPr>
              <a:t>// </a:t>
            </a:r>
            <a:r>
              <a:rPr lang="zh-CN" altLang="en-US" sz="2000" dirty="0" smtClean="0">
                <a:solidFill>
                  <a:schemeClr val="tx1"/>
                </a:solidFill>
              </a:rPr>
              <a:t>工作</a:t>
            </a:r>
          </a:p>
          <a:p>
            <a:pPr>
              <a:lnSpc>
                <a:spcPts val="2200"/>
              </a:lnSpc>
            </a:pPr>
            <a:r>
              <a:rPr lang="en-US" altLang="zh-CN" sz="2000" dirty="0" smtClean="0"/>
              <a:t>};</a:t>
            </a:r>
          </a:p>
        </p:txBody>
      </p:sp>
      <p:grpSp>
        <p:nvGrpSpPr>
          <p:cNvPr id="3" name="组合 2"/>
          <p:cNvGrpSpPr/>
          <p:nvPr/>
        </p:nvGrpSpPr>
        <p:grpSpPr>
          <a:xfrm>
            <a:off x="5364087" y="620688"/>
            <a:ext cx="3312369" cy="3456384"/>
            <a:chOff x="4572000" y="2996952"/>
            <a:chExt cx="3240360" cy="3456384"/>
          </a:xfrm>
        </p:grpSpPr>
        <p:sp>
          <p:nvSpPr>
            <p:cNvPr id="4" name="矩形 3"/>
            <p:cNvSpPr/>
            <p:nvPr/>
          </p:nvSpPr>
          <p:spPr bwMode="auto">
            <a:xfrm>
              <a:off x="4572000" y="2996952"/>
              <a:ext cx="3168352" cy="345638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4800" b="1" i="0" u="none" strike="noStrike" cap="none" normalizeH="0" baseline="0" smtClean="0">
                <a:ln>
                  <a:noFill/>
                </a:ln>
                <a:solidFill>
                  <a:schemeClr val="accent2"/>
                </a:solidFill>
                <a:effectLst/>
                <a:latin typeface="Arial" charset="0"/>
                <a:ea typeface="楷体_GB2312" pitchFamily="49" charset="-122"/>
              </a:endParaRPr>
            </a:p>
          </p:txBody>
        </p:sp>
        <p:grpSp>
          <p:nvGrpSpPr>
            <p:cNvPr id="12" name="Group 31"/>
            <p:cNvGrpSpPr>
              <a:grpSpLocks/>
            </p:cNvGrpSpPr>
            <p:nvPr/>
          </p:nvGrpSpPr>
          <p:grpSpPr bwMode="auto">
            <a:xfrm>
              <a:off x="5164704" y="3140966"/>
              <a:ext cx="2287613" cy="2425517"/>
              <a:chOff x="6480" y="11268"/>
              <a:chExt cx="2160" cy="1900"/>
            </a:xfrm>
          </p:grpSpPr>
          <p:grpSp>
            <p:nvGrpSpPr>
              <p:cNvPr id="13" name="Group 32"/>
              <p:cNvGrpSpPr>
                <a:grpSpLocks/>
              </p:cNvGrpSpPr>
              <p:nvPr/>
            </p:nvGrpSpPr>
            <p:grpSpPr bwMode="auto">
              <a:xfrm>
                <a:off x="6480" y="11284"/>
                <a:ext cx="1980" cy="1884"/>
                <a:chOff x="6480" y="11284"/>
                <a:chExt cx="1980" cy="1884"/>
              </a:xfrm>
            </p:grpSpPr>
            <p:grpSp>
              <p:nvGrpSpPr>
                <p:cNvPr id="15" name="Group 33"/>
                <p:cNvGrpSpPr>
                  <a:grpSpLocks/>
                </p:cNvGrpSpPr>
                <p:nvPr/>
              </p:nvGrpSpPr>
              <p:grpSpPr bwMode="auto">
                <a:xfrm>
                  <a:off x="6480" y="12076"/>
                  <a:ext cx="1980" cy="1092"/>
                  <a:chOff x="2160" y="12104"/>
                  <a:chExt cx="1980" cy="1092"/>
                </a:xfrm>
              </p:grpSpPr>
              <p:sp>
                <p:nvSpPr>
                  <p:cNvPr id="32" name="Rectangle 34"/>
                  <p:cNvSpPr>
                    <a:spLocks noChangeArrowheads="1"/>
                  </p:cNvSpPr>
                  <p:nvPr/>
                </p:nvSpPr>
                <p:spPr bwMode="auto">
                  <a:xfrm>
                    <a:off x="2608" y="12212"/>
                    <a:ext cx="180" cy="156"/>
                  </a:xfrm>
                  <a:prstGeom prst="rect">
                    <a:avLst/>
                  </a:prstGeom>
                  <a:solidFill>
                    <a:srgbClr val="FFFFFF"/>
                  </a:solidFill>
                  <a:ln w="9525">
                    <a:solidFill>
                      <a:srgbClr val="000000"/>
                    </a:solidFill>
                    <a:miter lim="800000"/>
                    <a:headEnd/>
                    <a:tailEnd/>
                  </a:ln>
                </p:spPr>
                <p:txBody>
                  <a:bodyPr/>
                  <a:lstStyle/>
                  <a:p>
                    <a:endParaRPr lang="zh-CN" altLang="en-US" sz="1400" b="0">
                      <a:solidFill>
                        <a:schemeClr val="bg2"/>
                      </a:solidFill>
                    </a:endParaRPr>
                  </a:p>
                </p:txBody>
              </p:sp>
              <p:sp>
                <p:nvSpPr>
                  <p:cNvPr id="33" name="Rectangle 35"/>
                  <p:cNvSpPr>
                    <a:spLocks noChangeArrowheads="1"/>
                  </p:cNvSpPr>
                  <p:nvPr/>
                </p:nvSpPr>
                <p:spPr bwMode="auto">
                  <a:xfrm>
                    <a:off x="3324" y="12516"/>
                    <a:ext cx="180" cy="156"/>
                  </a:xfrm>
                  <a:prstGeom prst="rect">
                    <a:avLst/>
                  </a:prstGeom>
                  <a:solidFill>
                    <a:srgbClr val="FFFFFF"/>
                  </a:solidFill>
                  <a:ln w="9525">
                    <a:solidFill>
                      <a:srgbClr val="000000"/>
                    </a:solidFill>
                    <a:miter lim="800000"/>
                    <a:headEnd/>
                    <a:tailEnd/>
                  </a:ln>
                </p:spPr>
                <p:txBody>
                  <a:bodyPr/>
                  <a:lstStyle/>
                  <a:p>
                    <a:endParaRPr lang="zh-CN" altLang="en-US" sz="1400" b="0">
                      <a:solidFill>
                        <a:schemeClr val="bg2"/>
                      </a:solidFill>
                    </a:endParaRPr>
                  </a:p>
                </p:txBody>
              </p:sp>
              <p:sp>
                <p:nvSpPr>
                  <p:cNvPr id="34" name="Rectangle 36"/>
                  <p:cNvSpPr>
                    <a:spLocks noChangeArrowheads="1"/>
                  </p:cNvSpPr>
                  <p:nvPr/>
                </p:nvSpPr>
                <p:spPr bwMode="auto">
                  <a:xfrm>
                    <a:off x="3864" y="12360"/>
                    <a:ext cx="180" cy="156"/>
                  </a:xfrm>
                  <a:prstGeom prst="rect">
                    <a:avLst/>
                  </a:prstGeom>
                  <a:solidFill>
                    <a:srgbClr val="FFFFFF"/>
                  </a:solidFill>
                  <a:ln w="9525">
                    <a:solidFill>
                      <a:srgbClr val="000000"/>
                    </a:solidFill>
                    <a:miter lim="800000"/>
                    <a:headEnd/>
                    <a:tailEnd/>
                  </a:ln>
                </p:spPr>
                <p:txBody>
                  <a:bodyPr/>
                  <a:lstStyle/>
                  <a:p>
                    <a:endParaRPr lang="zh-CN" altLang="en-US" sz="1400" b="0">
                      <a:solidFill>
                        <a:schemeClr val="bg2"/>
                      </a:solidFill>
                    </a:endParaRPr>
                  </a:p>
                </p:txBody>
              </p:sp>
              <p:sp>
                <p:nvSpPr>
                  <p:cNvPr id="35" name="Rectangle 37"/>
                  <p:cNvSpPr>
                    <a:spLocks noChangeArrowheads="1"/>
                  </p:cNvSpPr>
                  <p:nvPr/>
                </p:nvSpPr>
                <p:spPr bwMode="auto">
                  <a:xfrm>
                    <a:off x="2950" y="12828"/>
                    <a:ext cx="180" cy="156"/>
                  </a:xfrm>
                  <a:prstGeom prst="rect">
                    <a:avLst/>
                  </a:prstGeom>
                  <a:solidFill>
                    <a:srgbClr val="FFFFFF"/>
                  </a:solidFill>
                  <a:ln w="9525">
                    <a:solidFill>
                      <a:srgbClr val="000000"/>
                    </a:solidFill>
                    <a:miter lim="800000"/>
                    <a:headEnd/>
                    <a:tailEnd/>
                  </a:ln>
                </p:spPr>
                <p:txBody>
                  <a:bodyPr/>
                  <a:lstStyle/>
                  <a:p>
                    <a:endParaRPr lang="zh-CN" altLang="en-US" sz="1400" b="0">
                      <a:solidFill>
                        <a:schemeClr val="bg2"/>
                      </a:solidFill>
                    </a:endParaRPr>
                  </a:p>
                </p:txBody>
              </p:sp>
              <p:sp>
                <p:nvSpPr>
                  <p:cNvPr id="36" name="Rectangle 38"/>
                  <p:cNvSpPr>
                    <a:spLocks noChangeArrowheads="1"/>
                  </p:cNvSpPr>
                  <p:nvPr/>
                </p:nvSpPr>
                <p:spPr bwMode="auto">
                  <a:xfrm>
                    <a:off x="3670" y="12672"/>
                    <a:ext cx="180" cy="156"/>
                  </a:xfrm>
                  <a:prstGeom prst="rect">
                    <a:avLst/>
                  </a:prstGeom>
                  <a:solidFill>
                    <a:srgbClr val="FFFFFF"/>
                  </a:solidFill>
                  <a:ln w="9525">
                    <a:solidFill>
                      <a:srgbClr val="000000"/>
                    </a:solidFill>
                    <a:miter lim="800000"/>
                    <a:headEnd/>
                    <a:tailEnd/>
                  </a:ln>
                </p:spPr>
                <p:txBody>
                  <a:bodyPr/>
                  <a:lstStyle/>
                  <a:p>
                    <a:endParaRPr lang="zh-CN" altLang="en-US" sz="1400" b="0">
                      <a:solidFill>
                        <a:schemeClr val="bg2"/>
                      </a:solidFill>
                    </a:endParaRPr>
                  </a:p>
                </p:txBody>
              </p:sp>
              <p:sp>
                <p:nvSpPr>
                  <p:cNvPr id="37" name="Rectangle 39"/>
                  <p:cNvSpPr>
                    <a:spLocks noChangeArrowheads="1"/>
                  </p:cNvSpPr>
                  <p:nvPr/>
                </p:nvSpPr>
                <p:spPr bwMode="auto">
                  <a:xfrm>
                    <a:off x="2242" y="12674"/>
                    <a:ext cx="180" cy="156"/>
                  </a:xfrm>
                  <a:prstGeom prst="rect">
                    <a:avLst/>
                  </a:prstGeom>
                  <a:solidFill>
                    <a:srgbClr val="FFFFFF"/>
                  </a:solidFill>
                  <a:ln w="9525">
                    <a:solidFill>
                      <a:srgbClr val="000000"/>
                    </a:solidFill>
                    <a:miter lim="800000"/>
                    <a:headEnd/>
                    <a:tailEnd/>
                  </a:ln>
                </p:spPr>
                <p:txBody>
                  <a:bodyPr/>
                  <a:lstStyle/>
                  <a:p>
                    <a:endParaRPr lang="zh-CN" altLang="en-US" sz="1400" b="0">
                      <a:solidFill>
                        <a:schemeClr val="bg2"/>
                      </a:solidFill>
                    </a:endParaRPr>
                  </a:p>
                </p:txBody>
              </p:sp>
              <p:sp>
                <p:nvSpPr>
                  <p:cNvPr id="38" name="Rectangle 40"/>
                  <p:cNvSpPr>
                    <a:spLocks noChangeArrowheads="1"/>
                  </p:cNvSpPr>
                  <p:nvPr/>
                </p:nvSpPr>
                <p:spPr bwMode="auto">
                  <a:xfrm>
                    <a:off x="3170" y="12984"/>
                    <a:ext cx="180" cy="156"/>
                  </a:xfrm>
                  <a:prstGeom prst="rect">
                    <a:avLst/>
                  </a:prstGeom>
                  <a:solidFill>
                    <a:srgbClr val="FFFFFF"/>
                  </a:solidFill>
                  <a:ln w="9525">
                    <a:solidFill>
                      <a:srgbClr val="000000"/>
                    </a:solidFill>
                    <a:miter lim="800000"/>
                    <a:headEnd/>
                    <a:tailEnd/>
                  </a:ln>
                </p:spPr>
                <p:txBody>
                  <a:bodyPr/>
                  <a:lstStyle/>
                  <a:p>
                    <a:endParaRPr lang="zh-CN" altLang="en-US" sz="1400" b="0">
                      <a:solidFill>
                        <a:schemeClr val="bg2"/>
                      </a:solidFill>
                    </a:endParaRPr>
                  </a:p>
                </p:txBody>
              </p:sp>
              <p:sp>
                <p:nvSpPr>
                  <p:cNvPr id="39" name="Rectangle 41"/>
                  <p:cNvSpPr>
                    <a:spLocks noChangeArrowheads="1"/>
                  </p:cNvSpPr>
                  <p:nvPr/>
                </p:nvSpPr>
                <p:spPr bwMode="auto">
                  <a:xfrm>
                    <a:off x="2160" y="12104"/>
                    <a:ext cx="1980" cy="1092"/>
                  </a:xfrm>
                  <a:prstGeom prst="rect">
                    <a:avLst/>
                  </a:prstGeom>
                  <a:noFill/>
                  <a:ln w="9525">
                    <a:solidFill>
                      <a:srgbClr val="000000"/>
                    </a:solidFill>
                    <a:miter lim="800000"/>
                    <a:headEnd/>
                    <a:tailEnd/>
                  </a:ln>
                </p:spPr>
                <p:txBody>
                  <a:bodyPr/>
                  <a:lstStyle/>
                  <a:p>
                    <a:endParaRPr lang="zh-CN" altLang="en-US" sz="1400" b="0">
                      <a:solidFill>
                        <a:schemeClr val="bg2"/>
                      </a:solidFill>
                    </a:endParaRPr>
                  </a:p>
                </p:txBody>
              </p:sp>
            </p:grpSp>
            <p:grpSp>
              <p:nvGrpSpPr>
                <p:cNvPr id="16" name="Group 42"/>
                <p:cNvGrpSpPr>
                  <a:grpSpLocks/>
                </p:cNvGrpSpPr>
                <p:nvPr/>
              </p:nvGrpSpPr>
              <p:grpSpPr bwMode="auto">
                <a:xfrm>
                  <a:off x="6784" y="11284"/>
                  <a:ext cx="1440" cy="468"/>
                  <a:chOff x="2520" y="11424"/>
                  <a:chExt cx="1440" cy="468"/>
                </a:xfrm>
              </p:grpSpPr>
              <p:sp>
                <p:nvSpPr>
                  <p:cNvPr id="29" name="Rectangle 43"/>
                  <p:cNvSpPr>
                    <a:spLocks noChangeArrowheads="1"/>
                  </p:cNvSpPr>
                  <p:nvPr/>
                </p:nvSpPr>
                <p:spPr bwMode="auto">
                  <a:xfrm>
                    <a:off x="2520" y="11580"/>
                    <a:ext cx="360" cy="156"/>
                  </a:xfrm>
                  <a:prstGeom prst="rect">
                    <a:avLst/>
                  </a:prstGeom>
                  <a:solidFill>
                    <a:srgbClr val="FFFFFF"/>
                  </a:solidFill>
                  <a:ln w="9525">
                    <a:solidFill>
                      <a:srgbClr val="000000"/>
                    </a:solidFill>
                    <a:miter lim="800000"/>
                    <a:headEnd/>
                    <a:tailEnd/>
                  </a:ln>
                </p:spPr>
                <p:txBody>
                  <a:bodyPr/>
                  <a:lstStyle/>
                  <a:p>
                    <a:endParaRPr lang="zh-CN" altLang="en-US" sz="1400" b="0">
                      <a:solidFill>
                        <a:schemeClr val="bg2"/>
                      </a:solidFill>
                    </a:endParaRPr>
                  </a:p>
                </p:txBody>
              </p:sp>
              <p:sp>
                <p:nvSpPr>
                  <p:cNvPr id="30" name="Rectangle 44"/>
                  <p:cNvSpPr>
                    <a:spLocks noChangeArrowheads="1"/>
                  </p:cNvSpPr>
                  <p:nvPr/>
                </p:nvSpPr>
                <p:spPr bwMode="auto">
                  <a:xfrm>
                    <a:off x="3060" y="11424"/>
                    <a:ext cx="360" cy="156"/>
                  </a:xfrm>
                  <a:prstGeom prst="rect">
                    <a:avLst/>
                  </a:prstGeom>
                  <a:solidFill>
                    <a:srgbClr val="FFFFFF"/>
                  </a:solidFill>
                  <a:ln w="9525">
                    <a:solidFill>
                      <a:srgbClr val="000000"/>
                    </a:solidFill>
                    <a:miter lim="800000"/>
                    <a:headEnd/>
                    <a:tailEnd/>
                  </a:ln>
                </p:spPr>
                <p:txBody>
                  <a:bodyPr/>
                  <a:lstStyle/>
                  <a:p>
                    <a:endParaRPr lang="zh-CN" altLang="en-US" sz="1400" b="0">
                      <a:solidFill>
                        <a:schemeClr val="bg2"/>
                      </a:solidFill>
                    </a:endParaRPr>
                  </a:p>
                </p:txBody>
              </p:sp>
              <p:sp>
                <p:nvSpPr>
                  <p:cNvPr id="31" name="Rectangle 45"/>
                  <p:cNvSpPr>
                    <a:spLocks noChangeArrowheads="1"/>
                  </p:cNvSpPr>
                  <p:nvPr/>
                </p:nvSpPr>
                <p:spPr bwMode="auto">
                  <a:xfrm>
                    <a:off x="3600" y="11736"/>
                    <a:ext cx="360" cy="156"/>
                  </a:xfrm>
                  <a:prstGeom prst="rect">
                    <a:avLst/>
                  </a:prstGeom>
                  <a:solidFill>
                    <a:srgbClr val="FFFFFF"/>
                  </a:solidFill>
                  <a:ln w="9525">
                    <a:solidFill>
                      <a:srgbClr val="000000"/>
                    </a:solidFill>
                    <a:miter lim="800000"/>
                    <a:headEnd/>
                    <a:tailEnd/>
                  </a:ln>
                </p:spPr>
                <p:txBody>
                  <a:bodyPr/>
                  <a:lstStyle/>
                  <a:p>
                    <a:endParaRPr lang="zh-CN" altLang="en-US" sz="1400" b="0">
                      <a:solidFill>
                        <a:schemeClr val="bg2"/>
                      </a:solidFill>
                    </a:endParaRPr>
                  </a:p>
                </p:txBody>
              </p:sp>
            </p:grpSp>
            <p:sp>
              <p:nvSpPr>
                <p:cNvPr id="17" name="Line 46"/>
                <p:cNvSpPr>
                  <a:spLocks noChangeShapeType="1"/>
                </p:cNvSpPr>
                <p:nvPr/>
              </p:nvSpPr>
              <p:spPr bwMode="auto">
                <a:xfrm flipH="1">
                  <a:off x="6674" y="12048"/>
                  <a:ext cx="886" cy="582"/>
                </a:xfrm>
                <a:prstGeom prst="line">
                  <a:avLst/>
                </a:prstGeom>
                <a:noFill/>
                <a:ln w="9525">
                  <a:solidFill>
                    <a:srgbClr val="000000"/>
                  </a:solidFill>
                  <a:round/>
                  <a:headEnd/>
                  <a:tailEnd/>
                </a:ln>
              </p:spPr>
              <p:txBody>
                <a:bodyPr/>
                <a:lstStyle/>
                <a:p>
                  <a:endParaRPr lang="zh-CN" altLang="en-US"/>
                </a:p>
              </p:txBody>
            </p:sp>
            <p:sp>
              <p:nvSpPr>
                <p:cNvPr id="18" name="Line 47"/>
                <p:cNvSpPr>
                  <a:spLocks noChangeShapeType="1"/>
                </p:cNvSpPr>
                <p:nvPr/>
              </p:nvSpPr>
              <p:spPr bwMode="auto">
                <a:xfrm>
                  <a:off x="6964" y="11580"/>
                  <a:ext cx="540" cy="312"/>
                </a:xfrm>
                <a:prstGeom prst="line">
                  <a:avLst/>
                </a:prstGeom>
                <a:noFill/>
                <a:ln w="9525">
                  <a:solidFill>
                    <a:srgbClr val="000000"/>
                  </a:solidFill>
                  <a:round/>
                  <a:headEnd/>
                  <a:tailEnd/>
                </a:ln>
              </p:spPr>
              <p:txBody>
                <a:bodyPr/>
                <a:lstStyle/>
                <a:p>
                  <a:endParaRPr lang="zh-CN" altLang="en-US"/>
                </a:p>
              </p:txBody>
            </p:sp>
            <p:sp>
              <p:nvSpPr>
                <p:cNvPr id="19" name="Line 48"/>
                <p:cNvSpPr>
                  <a:spLocks noChangeShapeType="1"/>
                </p:cNvSpPr>
                <p:nvPr/>
              </p:nvSpPr>
              <p:spPr bwMode="auto">
                <a:xfrm>
                  <a:off x="7504" y="11452"/>
                  <a:ext cx="0" cy="468"/>
                </a:xfrm>
                <a:prstGeom prst="line">
                  <a:avLst/>
                </a:prstGeom>
                <a:noFill/>
                <a:ln w="9525">
                  <a:solidFill>
                    <a:srgbClr val="000000"/>
                  </a:solidFill>
                  <a:round/>
                  <a:headEnd/>
                  <a:tailEnd/>
                </a:ln>
              </p:spPr>
              <p:txBody>
                <a:bodyPr/>
                <a:lstStyle/>
                <a:p>
                  <a:endParaRPr lang="zh-CN" altLang="en-US"/>
                </a:p>
              </p:txBody>
            </p:sp>
            <p:sp>
              <p:nvSpPr>
                <p:cNvPr id="20" name="Line 49"/>
                <p:cNvSpPr>
                  <a:spLocks noChangeShapeType="1"/>
                </p:cNvSpPr>
                <p:nvPr/>
              </p:nvSpPr>
              <p:spPr bwMode="auto">
                <a:xfrm flipH="1">
                  <a:off x="7698" y="11764"/>
                  <a:ext cx="360" cy="156"/>
                </a:xfrm>
                <a:prstGeom prst="line">
                  <a:avLst/>
                </a:prstGeom>
                <a:noFill/>
                <a:ln w="9525">
                  <a:solidFill>
                    <a:srgbClr val="000000"/>
                  </a:solidFill>
                  <a:round/>
                  <a:headEnd/>
                  <a:tailEnd/>
                </a:ln>
              </p:spPr>
              <p:txBody>
                <a:bodyPr/>
                <a:lstStyle/>
                <a:p>
                  <a:endParaRPr lang="zh-CN" altLang="en-US"/>
                </a:p>
              </p:txBody>
            </p:sp>
            <p:sp>
              <p:nvSpPr>
                <p:cNvPr id="21" name="Line 50"/>
                <p:cNvSpPr>
                  <a:spLocks noChangeShapeType="1"/>
                </p:cNvSpPr>
                <p:nvPr/>
              </p:nvSpPr>
              <p:spPr bwMode="auto">
                <a:xfrm flipH="1">
                  <a:off x="7034" y="12176"/>
                  <a:ext cx="0" cy="0"/>
                </a:xfrm>
                <a:prstGeom prst="line">
                  <a:avLst/>
                </a:prstGeom>
                <a:noFill/>
                <a:ln w="9525">
                  <a:solidFill>
                    <a:srgbClr val="000000"/>
                  </a:solidFill>
                  <a:round/>
                  <a:headEnd/>
                  <a:tailEnd/>
                </a:ln>
              </p:spPr>
              <p:txBody>
                <a:bodyPr/>
                <a:lstStyle/>
                <a:p>
                  <a:endParaRPr lang="zh-CN" altLang="en-US"/>
                </a:p>
              </p:txBody>
            </p:sp>
            <p:sp>
              <p:nvSpPr>
                <p:cNvPr id="22" name="Line 51"/>
                <p:cNvSpPr>
                  <a:spLocks noChangeShapeType="1"/>
                </p:cNvSpPr>
                <p:nvPr/>
              </p:nvSpPr>
              <p:spPr bwMode="auto">
                <a:xfrm flipH="1">
                  <a:off x="7020" y="12048"/>
                  <a:ext cx="360" cy="156"/>
                </a:xfrm>
                <a:prstGeom prst="line">
                  <a:avLst/>
                </a:prstGeom>
                <a:noFill/>
                <a:ln w="9525">
                  <a:solidFill>
                    <a:srgbClr val="000000"/>
                  </a:solidFill>
                  <a:round/>
                  <a:headEnd/>
                  <a:tailEnd/>
                </a:ln>
              </p:spPr>
              <p:txBody>
                <a:bodyPr/>
                <a:lstStyle/>
                <a:p>
                  <a:endParaRPr lang="zh-CN" altLang="en-US"/>
                </a:p>
              </p:txBody>
            </p:sp>
            <p:sp>
              <p:nvSpPr>
                <p:cNvPr id="23" name="Line 52"/>
                <p:cNvSpPr>
                  <a:spLocks noChangeShapeType="1"/>
                </p:cNvSpPr>
                <p:nvPr/>
              </p:nvSpPr>
              <p:spPr bwMode="auto">
                <a:xfrm flipH="1">
                  <a:off x="7352" y="12076"/>
                  <a:ext cx="208" cy="724"/>
                </a:xfrm>
                <a:prstGeom prst="line">
                  <a:avLst/>
                </a:prstGeom>
                <a:noFill/>
                <a:ln w="9525">
                  <a:solidFill>
                    <a:srgbClr val="000000"/>
                  </a:solidFill>
                  <a:round/>
                  <a:headEnd/>
                  <a:tailEnd/>
                </a:ln>
              </p:spPr>
              <p:txBody>
                <a:bodyPr/>
                <a:lstStyle/>
                <a:p>
                  <a:endParaRPr lang="zh-CN" altLang="en-US"/>
                </a:p>
              </p:txBody>
            </p:sp>
            <p:sp>
              <p:nvSpPr>
                <p:cNvPr id="24" name="Line 53"/>
                <p:cNvSpPr>
                  <a:spLocks noChangeShapeType="1"/>
                </p:cNvSpPr>
                <p:nvPr/>
              </p:nvSpPr>
              <p:spPr bwMode="auto">
                <a:xfrm>
                  <a:off x="7560" y="12048"/>
                  <a:ext cx="180" cy="426"/>
                </a:xfrm>
                <a:prstGeom prst="line">
                  <a:avLst/>
                </a:prstGeom>
                <a:noFill/>
                <a:ln w="9525">
                  <a:solidFill>
                    <a:srgbClr val="000000"/>
                  </a:solidFill>
                  <a:round/>
                  <a:headEnd/>
                  <a:tailEnd/>
                </a:ln>
              </p:spPr>
              <p:txBody>
                <a:bodyPr/>
                <a:lstStyle/>
                <a:p>
                  <a:endParaRPr lang="zh-CN" altLang="en-US"/>
                </a:p>
              </p:txBody>
            </p:sp>
            <p:sp>
              <p:nvSpPr>
                <p:cNvPr id="25" name="Line 54"/>
                <p:cNvSpPr>
                  <a:spLocks noChangeShapeType="1"/>
                </p:cNvSpPr>
                <p:nvPr/>
              </p:nvSpPr>
              <p:spPr bwMode="auto">
                <a:xfrm flipH="1">
                  <a:off x="7560" y="12148"/>
                  <a:ext cx="0" cy="780"/>
                </a:xfrm>
                <a:prstGeom prst="line">
                  <a:avLst/>
                </a:prstGeom>
                <a:noFill/>
                <a:ln w="9525">
                  <a:solidFill>
                    <a:srgbClr val="000000"/>
                  </a:solidFill>
                  <a:round/>
                  <a:headEnd/>
                  <a:tailEnd/>
                </a:ln>
              </p:spPr>
              <p:txBody>
                <a:bodyPr/>
                <a:lstStyle/>
                <a:p>
                  <a:endParaRPr lang="zh-CN" altLang="en-US"/>
                </a:p>
              </p:txBody>
            </p:sp>
            <p:sp>
              <p:nvSpPr>
                <p:cNvPr id="26" name="Line 55"/>
                <p:cNvSpPr>
                  <a:spLocks noChangeShapeType="1"/>
                </p:cNvSpPr>
                <p:nvPr/>
              </p:nvSpPr>
              <p:spPr bwMode="auto">
                <a:xfrm>
                  <a:off x="7630" y="12062"/>
                  <a:ext cx="442" cy="568"/>
                </a:xfrm>
                <a:prstGeom prst="line">
                  <a:avLst/>
                </a:prstGeom>
                <a:noFill/>
                <a:ln w="9525">
                  <a:solidFill>
                    <a:srgbClr val="000000"/>
                  </a:solidFill>
                  <a:round/>
                  <a:headEnd/>
                  <a:tailEnd/>
                </a:ln>
              </p:spPr>
              <p:txBody>
                <a:bodyPr/>
                <a:lstStyle/>
                <a:p>
                  <a:endParaRPr lang="zh-CN" altLang="en-US"/>
                </a:p>
              </p:txBody>
            </p:sp>
            <p:sp>
              <p:nvSpPr>
                <p:cNvPr id="27" name="Line 56"/>
                <p:cNvSpPr>
                  <a:spLocks noChangeShapeType="1"/>
                </p:cNvSpPr>
                <p:nvPr/>
              </p:nvSpPr>
              <p:spPr bwMode="auto">
                <a:xfrm>
                  <a:off x="7560" y="12048"/>
                  <a:ext cx="720" cy="312"/>
                </a:xfrm>
                <a:prstGeom prst="line">
                  <a:avLst/>
                </a:prstGeom>
                <a:noFill/>
                <a:ln w="9525">
                  <a:solidFill>
                    <a:srgbClr val="000000"/>
                  </a:solidFill>
                  <a:round/>
                  <a:headEnd/>
                  <a:tailEnd/>
                </a:ln>
              </p:spPr>
              <p:txBody>
                <a:bodyPr/>
                <a:lstStyle/>
                <a:p>
                  <a:endParaRPr lang="zh-CN" altLang="en-US"/>
                </a:p>
              </p:txBody>
            </p:sp>
            <p:sp>
              <p:nvSpPr>
                <p:cNvPr id="28" name="Text Box 57"/>
                <p:cNvSpPr txBox="1">
                  <a:spLocks noChangeArrowheads="1"/>
                </p:cNvSpPr>
                <p:nvPr/>
              </p:nvSpPr>
              <p:spPr bwMode="auto">
                <a:xfrm>
                  <a:off x="7121" y="11820"/>
                  <a:ext cx="748" cy="312"/>
                </a:xfrm>
                <a:prstGeom prst="rect">
                  <a:avLst/>
                </a:prstGeom>
                <a:solidFill>
                  <a:srgbClr val="DDDDDD"/>
                </a:solidFill>
                <a:ln w="9525">
                  <a:solidFill>
                    <a:srgbClr val="000000"/>
                  </a:solidFill>
                  <a:miter lim="800000"/>
                  <a:headEnd/>
                  <a:tailEnd/>
                </a:ln>
              </p:spPr>
              <p:txBody>
                <a:bodyPr lIns="0" tIns="0" rIns="0" bIns="0" anchor="ctr"/>
                <a:lstStyle/>
                <a:p>
                  <a:pPr algn="ctr">
                    <a:lnSpc>
                      <a:spcPct val="72000"/>
                    </a:lnSpc>
                  </a:pPr>
                  <a:r>
                    <a:rPr lang="en-US" altLang="zh-CN" sz="1800" dirty="0">
                      <a:solidFill>
                        <a:schemeClr val="tx1"/>
                      </a:solidFill>
                      <a:latin typeface="Calibri" pitchFamily="34" charset="0"/>
                    </a:rPr>
                    <a:t>Facade</a:t>
                  </a:r>
                  <a:endParaRPr lang="zh-CN" altLang="zh-CN" sz="1800" dirty="0">
                    <a:solidFill>
                      <a:schemeClr val="tx1"/>
                    </a:solidFill>
                  </a:endParaRPr>
                </a:p>
              </p:txBody>
            </p:sp>
          </p:grpSp>
          <p:sp>
            <p:nvSpPr>
              <p:cNvPr id="14" name="Text Box 58"/>
              <p:cNvSpPr txBox="1">
                <a:spLocks noChangeArrowheads="1"/>
              </p:cNvSpPr>
              <p:nvPr/>
            </p:nvSpPr>
            <p:spPr bwMode="auto">
              <a:xfrm>
                <a:off x="8100" y="11268"/>
                <a:ext cx="540" cy="312"/>
              </a:xfrm>
              <a:prstGeom prst="rect">
                <a:avLst/>
              </a:prstGeom>
              <a:solidFill>
                <a:srgbClr val="FFFFFF"/>
              </a:solidFill>
              <a:ln w="9525">
                <a:noFill/>
                <a:miter lim="800000"/>
                <a:headEnd/>
                <a:tailEnd/>
              </a:ln>
            </p:spPr>
            <p:txBody>
              <a:bodyPr lIns="0" tIns="0" rIns="0" bIns="0"/>
              <a:lstStyle/>
              <a:p>
                <a:pPr algn="ctr"/>
                <a:r>
                  <a:rPr lang="zh-CN" altLang="en-US" sz="1800" dirty="0">
                    <a:solidFill>
                      <a:schemeClr val="tx1"/>
                    </a:solidFill>
                    <a:latin typeface="Calibri" pitchFamily="34" charset="0"/>
                  </a:rPr>
                  <a:t>用户</a:t>
                </a:r>
                <a:endParaRPr lang="zh-CN" altLang="en-US" sz="1800" dirty="0">
                  <a:solidFill>
                    <a:schemeClr val="tx1"/>
                  </a:solidFill>
                </a:endParaRPr>
              </a:p>
            </p:txBody>
          </p:sp>
        </p:grpSp>
        <p:sp>
          <p:nvSpPr>
            <p:cNvPr id="7" name="TextBox 6"/>
            <p:cNvSpPr txBox="1"/>
            <p:nvPr/>
          </p:nvSpPr>
          <p:spPr>
            <a:xfrm>
              <a:off x="5220072" y="5745450"/>
              <a:ext cx="2592288" cy="707886"/>
            </a:xfrm>
            <a:prstGeom prst="rect">
              <a:avLst/>
            </a:prstGeom>
            <a:noFill/>
          </p:spPr>
          <p:txBody>
            <a:bodyPr wrap="square" rtlCol="0">
              <a:spAutoFit/>
            </a:bodyPr>
            <a:lstStyle/>
            <a:p>
              <a:r>
                <a:rPr lang="zh-CN" altLang="en-US" sz="2000" dirty="0" smtClean="0"/>
                <a:t>重组</a:t>
              </a:r>
              <a:r>
                <a:rPr lang="en-US" altLang="zh-CN" sz="2000" dirty="0" smtClean="0"/>
                <a:t>(</a:t>
              </a:r>
              <a:r>
                <a:rPr lang="zh-CN" altLang="en-US" sz="2000" dirty="0" smtClean="0"/>
                <a:t>通过</a:t>
              </a:r>
              <a:r>
                <a:rPr lang="zh-CN" altLang="en-US" sz="2000" dirty="0" smtClean="0">
                  <a:solidFill>
                    <a:srgbClr val="FF0000"/>
                  </a:solidFill>
                </a:rPr>
                <a:t>外观</a:t>
              </a:r>
              <a:r>
                <a:rPr lang="en-US" altLang="zh-CN" sz="2000" dirty="0" smtClean="0">
                  <a:solidFill>
                    <a:srgbClr val="FF0000"/>
                  </a:solidFill>
                </a:rPr>
                <a:t>Facade</a:t>
              </a:r>
              <a:r>
                <a:rPr lang="en-US" altLang="zh-CN" sz="2000" dirty="0" smtClean="0"/>
                <a:t>)</a:t>
              </a:r>
              <a:r>
                <a:rPr lang="zh-CN" altLang="en-US" sz="2000" dirty="0" smtClean="0"/>
                <a:t>后的结构</a:t>
              </a:r>
              <a:endParaRPr lang="zh-CN" altLang="en-US" sz="2000" dirty="0"/>
            </a:p>
          </p:txBody>
        </p:sp>
        <p:sp>
          <p:nvSpPr>
            <p:cNvPr id="9" name="Text Box 30"/>
            <p:cNvSpPr txBox="1">
              <a:spLocks noChangeArrowheads="1"/>
            </p:cNvSpPr>
            <p:nvPr/>
          </p:nvSpPr>
          <p:spPr bwMode="auto">
            <a:xfrm>
              <a:off x="6664392" y="5229200"/>
              <a:ext cx="571904" cy="416719"/>
            </a:xfrm>
            <a:prstGeom prst="rect">
              <a:avLst/>
            </a:prstGeom>
            <a:noFill/>
            <a:ln w="9525">
              <a:noFill/>
              <a:miter lim="800000"/>
              <a:headEnd/>
              <a:tailEnd/>
            </a:ln>
          </p:spPr>
          <p:txBody>
            <a:bodyPr lIns="0" tIns="0" rIns="0" bIns="0"/>
            <a:lstStyle/>
            <a:p>
              <a:pPr algn="ctr"/>
              <a:r>
                <a:rPr lang="zh-CN" altLang="en-US" sz="1800" dirty="0" smtClean="0">
                  <a:solidFill>
                    <a:schemeClr val="tx1"/>
                  </a:solidFill>
                  <a:latin typeface="Calibri" pitchFamily="34" charset="0"/>
                </a:rPr>
                <a:t>模块</a:t>
              </a:r>
              <a:endParaRPr lang="zh-CN" altLang="en-US" sz="1800" dirty="0">
                <a:solidFill>
                  <a:schemeClr val="tx1"/>
                </a:solidFill>
              </a:endParaRPr>
            </a:p>
          </p:txBody>
        </p:sp>
        <p:sp>
          <p:nvSpPr>
            <p:cNvPr id="10" name="Text Box 58"/>
            <p:cNvSpPr txBox="1">
              <a:spLocks noChangeArrowheads="1"/>
            </p:cNvSpPr>
            <p:nvPr/>
          </p:nvSpPr>
          <p:spPr bwMode="auto">
            <a:xfrm>
              <a:off x="5220072" y="3861049"/>
              <a:ext cx="571904" cy="288032"/>
            </a:xfrm>
            <a:prstGeom prst="rect">
              <a:avLst/>
            </a:prstGeom>
            <a:solidFill>
              <a:srgbClr val="FFFFFF"/>
            </a:solidFill>
            <a:ln w="9525">
              <a:noFill/>
              <a:miter lim="800000"/>
              <a:headEnd/>
              <a:tailEnd/>
            </a:ln>
          </p:spPr>
          <p:txBody>
            <a:bodyPr lIns="0" tIns="0" rIns="0" bIns="0"/>
            <a:lstStyle/>
            <a:p>
              <a:pPr algn="ctr"/>
              <a:r>
                <a:rPr lang="zh-CN" altLang="en-US" sz="1800" dirty="0" smtClean="0">
                  <a:solidFill>
                    <a:schemeClr val="tx1"/>
                  </a:solidFill>
                </a:rPr>
                <a:t>外观</a:t>
              </a:r>
              <a:endParaRPr lang="zh-CN" altLang="en-US" sz="1800" dirty="0">
                <a:solidFill>
                  <a:schemeClr val="tx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260648"/>
            <a:ext cx="8784976" cy="6427401"/>
          </a:xfrm>
          <a:prstGeom prst="rect">
            <a:avLst/>
          </a:prstGeom>
          <a:noFill/>
        </p:spPr>
        <p:txBody>
          <a:bodyPr wrap="square" rtlCol="0">
            <a:spAutoFit/>
          </a:bodyPr>
          <a:lstStyle/>
          <a:p>
            <a:pPr>
              <a:lnSpc>
                <a:spcPts val="1900"/>
              </a:lnSpc>
            </a:pPr>
            <a:r>
              <a:rPr lang="en-US" altLang="zh-CN" sz="2000" dirty="0" smtClean="0">
                <a:solidFill>
                  <a:schemeClr val="tx1"/>
                </a:solidFill>
              </a:rPr>
              <a:t>// </a:t>
            </a:r>
            <a:r>
              <a:rPr lang="zh-CN" altLang="en-US" sz="2000" dirty="0" smtClean="0">
                <a:solidFill>
                  <a:schemeClr val="tx1"/>
                </a:solidFill>
              </a:rPr>
              <a:t>声明模块类</a:t>
            </a:r>
            <a:r>
              <a:rPr lang="en-US" altLang="zh-CN" sz="2000" dirty="0" smtClean="0">
                <a:solidFill>
                  <a:schemeClr val="tx1"/>
                </a:solidFill>
              </a:rPr>
              <a:t>Module2</a:t>
            </a:r>
          </a:p>
          <a:p>
            <a:pPr>
              <a:lnSpc>
                <a:spcPts val="1900"/>
              </a:lnSpc>
            </a:pPr>
            <a:r>
              <a:rPr lang="en-US" altLang="zh-CN" sz="2000" dirty="0" smtClean="0"/>
              <a:t>class Module2: public Facade</a:t>
            </a:r>
          </a:p>
          <a:p>
            <a:pPr>
              <a:lnSpc>
                <a:spcPts val="1900"/>
              </a:lnSpc>
            </a:pPr>
            <a:r>
              <a:rPr lang="en-US" altLang="zh-CN" sz="2000" dirty="0" smtClean="0"/>
              <a:t>{</a:t>
            </a:r>
          </a:p>
          <a:p>
            <a:pPr>
              <a:lnSpc>
                <a:spcPts val="1900"/>
              </a:lnSpc>
            </a:pPr>
            <a:r>
              <a:rPr lang="en-US" altLang="zh-CN" sz="2000" dirty="0" smtClean="0"/>
              <a:t>public:</a:t>
            </a:r>
          </a:p>
          <a:p>
            <a:pPr>
              <a:lnSpc>
                <a:spcPts val="1900"/>
              </a:lnSpc>
            </a:pPr>
            <a:r>
              <a:rPr lang="en-US" altLang="zh-CN" sz="2000" dirty="0" smtClean="0">
                <a:solidFill>
                  <a:schemeClr val="tx1"/>
                </a:solidFill>
              </a:rPr>
              <a:t>// </a:t>
            </a:r>
            <a:r>
              <a:rPr lang="zh-CN" altLang="en-US" sz="2000" dirty="0" smtClean="0">
                <a:solidFill>
                  <a:schemeClr val="tx1"/>
                </a:solidFill>
              </a:rPr>
              <a:t>公有成员</a:t>
            </a:r>
            <a:r>
              <a:rPr lang="en-US" altLang="zh-CN" sz="2000" dirty="0" smtClean="0">
                <a:solidFill>
                  <a:schemeClr val="tx1"/>
                </a:solidFill>
              </a:rPr>
              <a:t>:</a:t>
            </a:r>
          </a:p>
          <a:p>
            <a:pPr>
              <a:lnSpc>
                <a:spcPts val="1900"/>
              </a:lnSpc>
            </a:pPr>
            <a:r>
              <a:rPr lang="en-US" altLang="zh-CN" sz="2000" dirty="0" smtClean="0"/>
              <a:t>	virtual ~Module2() { }				</a:t>
            </a:r>
            <a:r>
              <a:rPr lang="en-US" altLang="zh-CN" sz="2000" dirty="0" smtClean="0">
                <a:solidFill>
                  <a:schemeClr val="tx1"/>
                </a:solidFill>
              </a:rPr>
              <a:t>// </a:t>
            </a:r>
            <a:r>
              <a:rPr lang="zh-CN" altLang="en-US" sz="2000" dirty="0" smtClean="0">
                <a:solidFill>
                  <a:schemeClr val="tx1"/>
                </a:solidFill>
              </a:rPr>
              <a:t>析构函数</a:t>
            </a:r>
          </a:p>
          <a:p>
            <a:pPr>
              <a:lnSpc>
                <a:spcPts val="1900"/>
              </a:lnSpc>
            </a:pPr>
            <a:r>
              <a:rPr lang="zh-CN" altLang="en-US" sz="2000" dirty="0" smtClean="0"/>
              <a:t>	</a:t>
            </a:r>
            <a:r>
              <a:rPr lang="en-US" altLang="zh-CN" sz="2000" dirty="0" smtClean="0"/>
              <a:t>void </a:t>
            </a:r>
            <a:r>
              <a:rPr lang="en-US" altLang="zh-CN" sz="2000" dirty="0" err="1" smtClean="0"/>
              <a:t>DoWork</a:t>
            </a:r>
            <a:r>
              <a:rPr lang="en-US" altLang="zh-CN" sz="2000" dirty="0" smtClean="0"/>
              <a:t>() { </a:t>
            </a:r>
            <a:r>
              <a:rPr lang="en-US" altLang="zh-CN" sz="2000" dirty="0" err="1" smtClean="0"/>
              <a:t>cout</a:t>
            </a:r>
            <a:r>
              <a:rPr lang="en-US" altLang="zh-CN" sz="2000" dirty="0" smtClean="0"/>
              <a:t> &lt;&lt; "Module2::</a:t>
            </a:r>
            <a:r>
              <a:rPr lang="en-US" altLang="zh-CN" sz="2000" dirty="0" err="1" smtClean="0"/>
              <a:t>DoWork</a:t>
            </a:r>
            <a:r>
              <a:rPr lang="en-US" altLang="zh-CN" sz="2000" dirty="0" smtClean="0"/>
              <a:t>()" &lt;&lt; </a:t>
            </a:r>
            <a:r>
              <a:rPr lang="en-US" altLang="zh-CN" sz="2000" dirty="0" err="1" smtClean="0"/>
              <a:t>endl</a:t>
            </a:r>
            <a:r>
              <a:rPr lang="en-US" altLang="zh-CN" sz="2000" dirty="0" smtClean="0"/>
              <a:t>; } </a:t>
            </a:r>
            <a:r>
              <a:rPr lang="en-US" altLang="zh-CN" sz="2000" dirty="0" smtClean="0">
                <a:solidFill>
                  <a:schemeClr val="tx1"/>
                </a:solidFill>
              </a:rPr>
              <a:t>// </a:t>
            </a:r>
            <a:r>
              <a:rPr lang="zh-CN" altLang="en-US" sz="2000" dirty="0" smtClean="0">
                <a:solidFill>
                  <a:schemeClr val="tx1"/>
                </a:solidFill>
              </a:rPr>
              <a:t>工作</a:t>
            </a:r>
          </a:p>
          <a:p>
            <a:pPr>
              <a:lnSpc>
                <a:spcPts val="1900"/>
              </a:lnSpc>
            </a:pPr>
            <a:r>
              <a:rPr lang="en-US" altLang="zh-CN" sz="2000" dirty="0" smtClean="0"/>
              <a:t>};</a:t>
            </a:r>
          </a:p>
          <a:p>
            <a:pPr>
              <a:lnSpc>
                <a:spcPts val="1900"/>
              </a:lnSpc>
            </a:pPr>
            <a:endParaRPr lang="en-US" altLang="zh-CN" sz="2000" dirty="0" smtClean="0"/>
          </a:p>
          <a:p>
            <a:pPr>
              <a:lnSpc>
                <a:spcPts val="1900"/>
              </a:lnSpc>
            </a:pPr>
            <a:r>
              <a:rPr lang="en-US" altLang="zh-CN" sz="2000" dirty="0" smtClean="0">
                <a:solidFill>
                  <a:schemeClr val="tx1"/>
                </a:solidFill>
              </a:rPr>
              <a:t>// </a:t>
            </a:r>
            <a:r>
              <a:rPr lang="zh-CN" altLang="en-US" sz="2000" dirty="0" smtClean="0">
                <a:solidFill>
                  <a:schemeClr val="tx1"/>
                </a:solidFill>
              </a:rPr>
              <a:t>声明模块类</a:t>
            </a:r>
            <a:r>
              <a:rPr lang="en-US" altLang="zh-CN" sz="2000" dirty="0" smtClean="0">
                <a:solidFill>
                  <a:schemeClr val="tx1"/>
                </a:solidFill>
              </a:rPr>
              <a:t>Module3</a:t>
            </a:r>
          </a:p>
          <a:p>
            <a:pPr>
              <a:lnSpc>
                <a:spcPts val="1900"/>
              </a:lnSpc>
            </a:pPr>
            <a:r>
              <a:rPr lang="en-US" altLang="zh-CN" sz="2000" dirty="0" smtClean="0"/>
              <a:t>class Module3: public Facade</a:t>
            </a:r>
          </a:p>
          <a:p>
            <a:pPr>
              <a:lnSpc>
                <a:spcPts val="1900"/>
              </a:lnSpc>
            </a:pPr>
            <a:r>
              <a:rPr lang="en-US" altLang="zh-CN" sz="2000" dirty="0" smtClean="0"/>
              <a:t>{</a:t>
            </a:r>
          </a:p>
          <a:p>
            <a:pPr>
              <a:lnSpc>
                <a:spcPts val="1900"/>
              </a:lnSpc>
            </a:pPr>
            <a:r>
              <a:rPr lang="en-US" altLang="zh-CN" sz="2000" dirty="0" smtClean="0"/>
              <a:t>public:</a:t>
            </a:r>
          </a:p>
          <a:p>
            <a:pPr>
              <a:lnSpc>
                <a:spcPts val="1900"/>
              </a:lnSpc>
            </a:pPr>
            <a:r>
              <a:rPr lang="en-US" altLang="zh-CN" sz="2000" dirty="0" smtClean="0"/>
              <a:t>// </a:t>
            </a:r>
            <a:r>
              <a:rPr lang="zh-CN" altLang="en-US" sz="2000" dirty="0" smtClean="0"/>
              <a:t>公有成员</a:t>
            </a:r>
            <a:r>
              <a:rPr lang="en-US" altLang="zh-CN" sz="2000" dirty="0" smtClean="0"/>
              <a:t>:</a:t>
            </a:r>
          </a:p>
          <a:p>
            <a:pPr>
              <a:lnSpc>
                <a:spcPts val="1900"/>
              </a:lnSpc>
            </a:pPr>
            <a:r>
              <a:rPr lang="en-US" altLang="zh-CN" sz="2000" dirty="0" smtClean="0"/>
              <a:t>	virtual ~Module3() { }				</a:t>
            </a:r>
            <a:r>
              <a:rPr lang="en-US" altLang="zh-CN" sz="2000" dirty="0" smtClean="0">
                <a:solidFill>
                  <a:schemeClr val="tx1"/>
                </a:solidFill>
              </a:rPr>
              <a:t>// </a:t>
            </a:r>
            <a:r>
              <a:rPr lang="zh-CN" altLang="en-US" sz="2000" dirty="0" smtClean="0">
                <a:solidFill>
                  <a:schemeClr val="tx1"/>
                </a:solidFill>
              </a:rPr>
              <a:t>析构函数</a:t>
            </a:r>
          </a:p>
          <a:p>
            <a:pPr>
              <a:lnSpc>
                <a:spcPts val="1900"/>
              </a:lnSpc>
            </a:pPr>
            <a:r>
              <a:rPr lang="zh-CN" altLang="en-US" sz="2000" dirty="0" smtClean="0"/>
              <a:t>	</a:t>
            </a:r>
            <a:r>
              <a:rPr lang="en-US" altLang="zh-CN" sz="2000" dirty="0" smtClean="0"/>
              <a:t>void </a:t>
            </a:r>
            <a:r>
              <a:rPr lang="en-US" altLang="zh-CN" sz="2000" dirty="0" err="1" smtClean="0"/>
              <a:t>DoWork</a:t>
            </a:r>
            <a:r>
              <a:rPr lang="en-US" altLang="zh-CN" sz="2000" dirty="0" smtClean="0"/>
              <a:t>() { </a:t>
            </a:r>
            <a:r>
              <a:rPr lang="en-US" altLang="zh-CN" sz="2000" dirty="0" err="1" smtClean="0"/>
              <a:t>cout</a:t>
            </a:r>
            <a:r>
              <a:rPr lang="en-US" altLang="zh-CN" sz="2000" dirty="0" smtClean="0"/>
              <a:t> &lt;&lt; "Module3::</a:t>
            </a:r>
            <a:r>
              <a:rPr lang="en-US" altLang="zh-CN" sz="2000" dirty="0" err="1" smtClean="0"/>
              <a:t>DoWork</a:t>
            </a:r>
            <a:r>
              <a:rPr lang="en-US" altLang="zh-CN" sz="2000" dirty="0" smtClean="0"/>
              <a:t>()" &lt;&lt; </a:t>
            </a:r>
            <a:r>
              <a:rPr lang="en-US" altLang="zh-CN" sz="2000" dirty="0" err="1" smtClean="0"/>
              <a:t>endl</a:t>
            </a:r>
            <a:r>
              <a:rPr lang="en-US" altLang="zh-CN" sz="2000" dirty="0" smtClean="0"/>
              <a:t>; } </a:t>
            </a:r>
            <a:r>
              <a:rPr lang="en-US" altLang="zh-CN" sz="2000" dirty="0" smtClean="0">
                <a:solidFill>
                  <a:schemeClr val="tx1"/>
                </a:solidFill>
              </a:rPr>
              <a:t>// </a:t>
            </a:r>
            <a:r>
              <a:rPr lang="zh-CN" altLang="en-US" sz="2000" dirty="0" smtClean="0">
                <a:solidFill>
                  <a:schemeClr val="tx1"/>
                </a:solidFill>
              </a:rPr>
              <a:t>工作</a:t>
            </a:r>
          </a:p>
          <a:p>
            <a:pPr>
              <a:lnSpc>
                <a:spcPts val="1900"/>
              </a:lnSpc>
            </a:pPr>
            <a:r>
              <a:rPr lang="en-US" altLang="zh-CN" sz="2000" dirty="0" smtClean="0"/>
              <a:t>};</a:t>
            </a:r>
          </a:p>
          <a:p>
            <a:pPr>
              <a:lnSpc>
                <a:spcPts val="1900"/>
              </a:lnSpc>
            </a:pPr>
            <a:endParaRPr lang="en-US" altLang="zh-CN" sz="2000" dirty="0" smtClean="0"/>
          </a:p>
          <a:p>
            <a:pPr>
              <a:lnSpc>
                <a:spcPts val="1900"/>
              </a:lnSpc>
            </a:pPr>
            <a:r>
              <a:rPr lang="en-US" altLang="zh-CN" sz="2000" dirty="0" smtClean="0">
                <a:solidFill>
                  <a:schemeClr val="tx1"/>
                </a:solidFill>
              </a:rPr>
              <a:t>// </a:t>
            </a:r>
            <a:r>
              <a:rPr lang="zh-CN" altLang="en-US" sz="2000" dirty="0" smtClean="0">
                <a:solidFill>
                  <a:schemeClr val="tx1"/>
                </a:solidFill>
              </a:rPr>
              <a:t>声明模块类</a:t>
            </a:r>
            <a:r>
              <a:rPr lang="en-US" altLang="zh-CN" sz="2000" dirty="0" smtClean="0">
                <a:solidFill>
                  <a:schemeClr val="tx1"/>
                </a:solidFill>
              </a:rPr>
              <a:t>Module4</a:t>
            </a:r>
          </a:p>
          <a:p>
            <a:pPr>
              <a:lnSpc>
                <a:spcPts val="1900"/>
              </a:lnSpc>
            </a:pPr>
            <a:r>
              <a:rPr lang="en-US" altLang="zh-CN" sz="2000" dirty="0" smtClean="0"/>
              <a:t>class Module4: public Facade</a:t>
            </a:r>
          </a:p>
          <a:p>
            <a:pPr>
              <a:lnSpc>
                <a:spcPts val="1900"/>
              </a:lnSpc>
            </a:pPr>
            <a:r>
              <a:rPr lang="en-US" altLang="zh-CN" sz="2000" dirty="0" smtClean="0"/>
              <a:t>{</a:t>
            </a:r>
          </a:p>
          <a:p>
            <a:pPr>
              <a:lnSpc>
                <a:spcPts val="1900"/>
              </a:lnSpc>
            </a:pPr>
            <a:r>
              <a:rPr lang="en-US" altLang="zh-CN" sz="2000" dirty="0" smtClean="0"/>
              <a:t>public:</a:t>
            </a:r>
          </a:p>
          <a:p>
            <a:pPr>
              <a:lnSpc>
                <a:spcPts val="1900"/>
              </a:lnSpc>
            </a:pPr>
            <a:r>
              <a:rPr lang="en-US" altLang="zh-CN" sz="2000" dirty="0" smtClean="0">
                <a:solidFill>
                  <a:schemeClr val="tx1"/>
                </a:solidFill>
              </a:rPr>
              <a:t>// </a:t>
            </a:r>
            <a:r>
              <a:rPr lang="zh-CN" altLang="en-US" sz="2000" dirty="0" smtClean="0">
                <a:solidFill>
                  <a:schemeClr val="tx1"/>
                </a:solidFill>
              </a:rPr>
              <a:t>公有成员</a:t>
            </a:r>
            <a:r>
              <a:rPr lang="en-US" altLang="zh-CN" sz="2000" dirty="0" smtClean="0">
                <a:solidFill>
                  <a:schemeClr val="tx1"/>
                </a:solidFill>
              </a:rPr>
              <a:t>:</a:t>
            </a:r>
          </a:p>
          <a:p>
            <a:pPr>
              <a:lnSpc>
                <a:spcPts val="1900"/>
              </a:lnSpc>
            </a:pPr>
            <a:r>
              <a:rPr lang="en-US" altLang="zh-CN" sz="2000" dirty="0" smtClean="0"/>
              <a:t>	virtual ~Module4() { }				</a:t>
            </a:r>
            <a:r>
              <a:rPr lang="en-US" altLang="zh-CN" sz="2000" dirty="0" smtClean="0">
                <a:solidFill>
                  <a:schemeClr val="tx1"/>
                </a:solidFill>
              </a:rPr>
              <a:t>// </a:t>
            </a:r>
            <a:r>
              <a:rPr lang="zh-CN" altLang="en-US" sz="2000" dirty="0" smtClean="0">
                <a:solidFill>
                  <a:schemeClr val="tx1"/>
                </a:solidFill>
              </a:rPr>
              <a:t>析构函数</a:t>
            </a:r>
          </a:p>
          <a:p>
            <a:pPr>
              <a:lnSpc>
                <a:spcPts val="1900"/>
              </a:lnSpc>
            </a:pPr>
            <a:r>
              <a:rPr lang="zh-CN" altLang="en-US" sz="2000" dirty="0" smtClean="0"/>
              <a:t>	</a:t>
            </a:r>
            <a:r>
              <a:rPr lang="en-US" altLang="zh-CN" sz="2000" dirty="0" smtClean="0"/>
              <a:t>void </a:t>
            </a:r>
            <a:r>
              <a:rPr lang="en-US" altLang="zh-CN" sz="2000" dirty="0" err="1" smtClean="0"/>
              <a:t>DoWork</a:t>
            </a:r>
            <a:r>
              <a:rPr lang="en-US" altLang="zh-CN" sz="2000" dirty="0" smtClean="0"/>
              <a:t>() { </a:t>
            </a:r>
            <a:r>
              <a:rPr lang="en-US" altLang="zh-CN" sz="2000" dirty="0" err="1" smtClean="0"/>
              <a:t>cout</a:t>
            </a:r>
            <a:r>
              <a:rPr lang="en-US" altLang="zh-CN" sz="2000" dirty="0" smtClean="0"/>
              <a:t> &lt;&lt; "Module4::</a:t>
            </a:r>
            <a:r>
              <a:rPr lang="en-US" altLang="zh-CN" sz="2000" dirty="0" err="1" smtClean="0"/>
              <a:t>DoWork</a:t>
            </a:r>
            <a:r>
              <a:rPr lang="en-US" altLang="zh-CN" sz="2000" dirty="0" smtClean="0"/>
              <a:t>()" &lt;&lt; </a:t>
            </a:r>
            <a:r>
              <a:rPr lang="en-US" altLang="zh-CN" sz="2000" dirty="0" err="1" smtClean="0"/>
              <a:t>endl</a:t>
            </a:r>
            <a:r>
              <a:rPr lang="en-US" altLang="zh-CN" sz="2000" dirty="0" smtClean="0"/>
              <a:t>; } </a:t>
            </a:r>
            <a:r>
              <a:rPr lang="en-US" altLang="zh-CN" sz="2000" dirty="0" smtClean="0">
                <a:solidFill>
                  <a:schemeClr val="tx1"/>
                </a:solidFill>
              </a:rPr>
              <a:t>// </a:t>
            </a:r>
            <a:r>
              <a:rPr lang="zh-CN" altLang="en-US" sz="2000" dirty="0" smtClean="0">
                <a:solidFill>
                  <a:schemeClr val="tx1"/>
                </a:solidFill>
              </a:rPr>
              <a:t>工作</a:t>
            </a:r>
          </a:p>
          <a:p>
            <a:pPr>
              <a:lnSpc>
                <a:spcPts val="1900"/>
              </a:lnSpc>
            </a:pPr>
            <a:r>
              <a:rPr lang="en-US" altLang="zh-CN" sz="2000" dirty="0" smtClean="0"/>
              <a:t>};</a:t>
            </a:r>
          </a:p>
        </p:txBody>
      </p:sp>
      <p:grpSp>
        <p:nvGrpSpPr>
          <p:cNvPr id="67" name="组合 66"/>
          <p:cNvGrpSpPr/>
          <p:nvPr/>
        </p:nvGrpSpPr>
        <p:grpSpPr>
          <a:xfrm>
            <a:off x="5364087" y="620688"/>
            <a:ext cx="3312369" cy="3456384"/>
            <a:chOff x="4572000" y="2996952"/>
            <a:chExt cx="3240360" cy="3456384"/>
          </a:xfrm>
        </p:grpSpPr>
        <p:sp>
          <p:nvSpPr>
            <p:cNvPr id="68" name="矩形 67"/>
            <p:cNvSpPr/>
            <p:nvPr/>
          </p:nvSpPr>
          <p:spPr bwMode="auto">
            <a:xfrm>
              <a:off x="4572000" y="2996952"/>
              <a:ext cx="3168352" cy="345638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4800" b="1" i="0" u="none" strike="noStrike" cap="none" normalizeH="0" baseline="0" smtClean="0">
                <a:ln>
                  <a:noFill/>
                </a:ln>
                <a:solidFill>
                  <a:schemeClr val="accent2"/>
                </a:solidFill>
                <a:effectLst/>
                <a:latin typeface="Arial" charset="0"/>
                <a:ea typeface="楷体_GB2312" pitchFamily="49" charset="-122"/>
              </a:endParaRPr>
            </a:p>
          </p:txBody>
        </p:sp>
        <p:grpSp>
          <p:nvGrpSpPr>
            <p:cNvPr id="69" name="Group 31"/>
            <p:cNvGrpSpPr>
              <a:grpSpLocks/>
            </p:cNvGrpSpPr>
            <p:nvPr/>
          </p:nvGrpSpPr>
          <p:grpSpPr bwMode="auto">
            <a:xfrm>
              <a:off x="5164704" y="3140966"/>
              <a:ext cx="2287613" cy="2425517"/>
              <a:chOff x="6480" y="11268"/>
              <a:chExt cx="2160" cy="1900"/>
            </a:xfrm>
          </p:grpSpPr>
          <p:grpSp>
            <p:nvGrpSpPr>
              <p:cNvPr id="73" name="Group 32"/>
              <p:cNvGrpSpPr>
                <a:grpSpLocks/>
              </p:cNvGrpSpPr>
              <p:nvPr/>
            </p:nvGrpSpPr>
            <p:grpSpPr bwMode="auto">
              <a:xfrm>
                <a:off x="6480" y="11284"/>
                <a:ext cx="1980" cy="1884"/>
                <a:chOff x="6480" y="11284"/>
                <a:chExt cx="1980" cy="1884"/>
              </a:xfrm>
            </p:grpSpPr>
            <p:grpSp>
              <p:nvGrpSpPr>
                <p:cNvPr id="75" name="Group 33"/>
                <p:cNvGrpSpPr>
                  <a:grpSpLocks/>
                </p:cNvGrpSpPr>
                <p:nvPr/>
              </p:nvGrpSpPr>
              <p:grpSpPr bwMode="auto">
                <a:xfrm>
                  <a:off x="6480" y="12076"/>
                  <a:ext cx="1980" cy="1092"/>
                  <a:chOff x="2160" y="12104"/>
                  <a:chExt cx="1980" cy="1092"/>
                </a:xfrm>
              </p:grpSpPr>
              <p:sp>
                <p:nvSpPr>
                  <p:cNvPr id="92" name="Rectangle 34"/>
                  <p:cNvSpPr>
                    <a:spLocks noChangeArrowheads="1"/>
                  </p:cNvSpPr>
                  <p:nvPr/>
                </p:nvSpPr>
                <p:spPr bwMode="auto">
                  <a:xfrm>
                    <a:off x="2608" y="12212"/>
                    <a:ext cx="180" cy="156"/>
                  </a:xfrm>
                  <a:prstGeom prst="rect">
                    <a:avLst/>
                  </a:prstGeom>
                  <a:solidFill>
                    <a:srgbClr val="FFFFFF"/>
                  </a:solidFill>
                  <a:ln w="9525">
                    <a:solidFill>
                      <a:srgbClr val="000000"/>
                    </a:solidFill>
                    <a:miter lim="800000"/>
                    <a:headEnd/>
                    <a:tailEnd/>
                  </a:ln>
                </p:spPr>
                <p:txBody>
                  <a:bodyPr/>
                  <a:lstStyle/>
                  <a:p>
                    <a:endParaRPr lang="zh-CN" altLang="en-US" sz="1400" b="0">
                      <a:solidFill>
                        <a:schemeClr val="bg2"/>
                      </a:solidFill>
                    </a:endParaRPr>
                  </a:p>
                </p:txBody>
              </p:sp>
              <p:sp>
                <p:nvSpPr>
                  <p:cNvPr id="93" name="Rectangle 35"/>
                  <p:cNvSpPr>
                    <a:spLocks noChangeArrowheads="1"/>
                  </p:cNvSpPr>
                  <p:nvPr/>
                </p:nvSpPr>
                <p:spPr bwMode="auto">
                  <a:xfrm>
                    <a:off x="3324" y="12516"/>
                    <a:ext cx="180" cy="156"/>
                  </a:xfrm>
                  <a:prstGeom prst="rect">
                    <a:avLst/>
                  </a:prstGeom>
                  <a:solidFill>
                    <a:srgbClr val="FFFFFF"/>
                  </a:solidFill>
                  <a:ln w="9525">
                    <a:solidFill>
                      <a:srgbClr val="000000"/>
                    </a:solidFill>
                    <a:miter lim="800000"/>
                    <a:headEnd/>
                    <a:tailEnd/>
                  </a:ln>
                </p:spPr>
                <p:txBody>
                  <a:bodyPr/>
                  <a:lstStyle/>
                  <a:p>
                    <a:endParaRPr lang="zh-CN" altLang="en-US" sz="1400" b="0">
                      <a:solidFill>
                        <a:schemeClr val="bg2"/>
                      </a:solidFill>
                    </a:endParaRPr>
                  </a:p>
                </p:txBody>
              </p:sp>
              <p:sp>
                <p:nvSpPr>
                  <p:cNvPr id="94" name="Rectangle 36"/>
                  <p:cNvSpPr>
                    <a:spLocks noChangeArrowheads="1"/>
                  </p:cNvSpPr>
                  <p:nvPr/>
                </p:nvSpPr>
                <p:spPr bwMode="auto">
                  <a:xfrm>
                    <a:off x="3864" y="12360"/>
                    <a:ext cx="180" cy="156"/>
                  </a:xfrm>
                  <a:prstGeom prst="rect">
                    <a:avLst/>
                  </a:prstGeom>
                  <a:solidFill>
                    <a:srgbClr val="FFFFFF"/>
                  </a:solidFill>
                  <a:ln w="9525">
                    <a:solidFill>
                      <a:srgbClr val="000000"/>
                    </a:solidFill>
                    <a:miter lim="800000"/>
                    <a:headEnd/>
                    <a:tailEnd/>
                  </a:ln>
                </p:spPr>
                <p:txBody>
                  <a:bodyPr/>
                  <a:lstStyle/>
                  <a:p>
                    <a:endParaRPr lang="zh-CN" altLang="en-US" sz="1400" b="0">
                      <a:solidFill>
                        <a:schemeClr val="bg2"/>
                      </a:solidFill>
                    </a:endParaRPr>
                  </a:p>
                </p:txBody>
              </p:sp>
              <p:sp>
                <p:nvSpPr>
                  <p:cNvPr id="95" name="Rectangle 37"/>
                  <p:cNvSpPr>
                    <a:spLocks noChangeArrowheads="1"/>
                  </p:cNvSpPr>
                  <p:nvPr/>
                </p:nvSpPr>
                <p:spPr bwMode="auto">
                  <a:xfrm>
                    <a:off x="2950" y="12828"/>
                    <a:ext cx="180" cy="156"/>
                  </a:xfrm>
                  <a:prstGeom prst="rect">
                    <a:avLst/>
                  </a:prstGeom>
                  <a:solidFill>
                    <a:srgbClr val="FFFFFF"/>
                  </a:solidFill>
                  <a:ln w="9525">
                    <a:solidFill>
                      <a:srgbClr val="000000"/>
                    </a:solidFill>
                    <a:miter lim="800000"/>
                    <a:headEnd/>
                    <a:tailEnd/>
                  </a:ln>
                </p:spPr>
                <p:txBody>
                  <a:bodyPr/>
                  <a:lstStyle/>
                  <a:p>
                    <a:endParaRPr lang="zh-CN" altLang="en-US" sz="1400" b="0">
                      <a:solidFill>
                        <a:schemeClr val="bg2"/>
                      </a:solidFill>
                    </a:endParaRPr>
                  </a:p>
                </p:txBody>
              </p:sp>
              <p:sp>
                <p:nvSpPr>
                  <p:cNvPr id="96" name="Rectangle 38"/>
                  <p:cNvSpPr>
                    <a:spLocks noChangeArrowheads="1"/>
                  </p:cNvSpPr>
                  <p:nvPr/>
                </p:nvSpPr>
                <p:spPr bwMode="auto">
                  <a:xfrm>
                    <a:off x="3670" y="12672"/>
                    <a:ext cx="180" cy="156"/>
                  </a:xfrm>
                  <a:prstGeom prst="rect">
                    <a:avLst/>
                  </a:prstGeom>
                  <a:solidFill>
                    <a:srgbClr val="FFFFFF"/>
                  </a:solidFill>
                  <a:ln w="9525">
                    <a:solidFill>
                      <a:srgbClr val="000000"/>
                    </a:solidFill>
                    <a:miter lim="800000"/>
                    <a:headEnd/>
                    <a:tailEnd/>
                  </a:ln>
                </p:spPr>
                <p:txBody>
                  <a:bodyPr/>
                  <a:lstStyle/>
                  <a:p>
                    <a:endParaRPr lang="zh-CN" altLang="en-US" sz="1400" b="0">
                      <a:solidFill>
                        <a:schemeClr val="bg2"/>
                      </a:solidFill>
                    </a:endParaRPr>
                  </a:p>
                </p:txBody>
              </p:sp>
              <p:sp>
                <p:nvSpPr>
                  <p:cNvPr id="97" name="Rectangle 39"/>
                  <p:cNvSpPr>
                    <a:spLocks noChangeArrowheads="1"/>
                  </p:cNvSpPr>
                  <p:nvPr/>
                </p:nvSpPr>
                <p:spPr bwMode="auto">
                  <a:xfrm>
                    <a:off x="2242" y="12674"/>
                    <a:ext cx="180" cy="156"/>
                  </a:xfrm>
                  <a:prstGeom prst="rect">
                    <a:avLst/>
                  </a:prstGeom>
                  <a:solidFill>
                    <a:srgbClr val="FFFFFF"/>
                  </a:solidFill>
                  <a:ln w="9525">
                    <a:solidFill>
                      <a:srgbClr val="000000"/>
                    </a:solidFill>
                    <a:miter lim="800000"/>
                    <a:headEnd/>
                    <a:tailEnd/>
                  </a:ln>
                </p:spPr>
                <p:txBody>
                  <a:bodyPr/>
                  <a:lstStyle/>
                  <a:p>
                    <a:endParaRPr lang="zh-CN" altLang="en-US" sz="1400" b="0">
                      <a:solidFill>
                        <a:schemeClr val="bg2"/>
                      </a:solidFill>
                    </a:endParaRPr>
                  </a:p>
                </p:txBody>
              </p:sp>
              <p:sp>
                <p:nvSpPr>
                  <p:cNvPr id="98" name="Rectangle 40"/>
                  <p:cNvSpPr>
                    <a:spLocks noChangeArrowheads="1"/>
                  </p:cNvSpPr>
                  <p:nvPr/>
                </p:nvSpPr>
                <p:spPr bwMode="auto">
                  <a:xfrm>
                    <a:off x="3170" y="12984"/>
                    <a:ext cx="180" cy="156"/>
                  </a:xfrm>
                  <a:prstGeom prst="rect">
                    <a:avLst/>
                  </a:prstGeom>
                  <a:solidFill>
                    <a:srgbClr val="FFFFFF"/>
                  </a:solidFill>
                  <a:ln w="9525">
                    <a:solidFill>
                      <a:srgbClr val="000000"/>
                    </a:solidFill>
                    <a:miter lim="800000"/>
                    <a:headEnd/>
                    <a:tailEnd/>
                  </a:ln>
                </p:spPr>
                <p:txBody>
                  <a:bodyPr/>
                  <a:lstStyle/>
                  <a:p>
                    <a:endParaRPr lang="zh-CN" altLang="en-US" sz="1400" b="0">
                      <a:solidFill>
                        <a:schemeClr val="bg2"/>
                      </a:solidFill>
                    </a:endParaRPr>
                  </a:p>
                </p:txBody>
              </p:sp>
              <p:sp>
                <p:nvSpPr>
                  <p:cNvPr id="99" name="Rectangle 41"/>
                  <p:cNvSpPr>
                    <a:spLocks noChangeArrowheads="1"/>
                  </p:cNvSpPr>
                  <p:nvPr/>
                </p:nvSpPr>
                <p:spPr bwMode="auto">
                  <a:xfrm>
                    <a:off x="2160" y="12104"/>
                    <a:ext cx="1980" cy="1092"/>
                  </a:xfrm>
                  <a:prstGeom prst="rect">
                    <a:avLst/>
                  </a:prstGeom>
                  <a:noFill/>
                  <a:ln w="9525">
                    <a:solidFill>
                      <a:srgbClr val="000000"/>
                    </a:solidFill>
                    <a:miter lim="800000"/>
                    <a:headEnd/>
                    <a:tailEnd/>
                  </a:ln>
                </p:spPr>
                <p:txBody>
                  <a:bodyPr/>
                  <a:lstStyle/>
                  <a:p>
                    <a:endParaRPr lang="zh-CN" altLang="en-US" sz="1400" b="0">
                      <a:solidFill>
                        <a:schemeClr val="bg2"/>
                      </a:solidFill>
                    </a:endParaRPr>
                  </a:p>
                </p:txBody>
              </p:sp>
            </p:grpSp>
            <p:grpSp>
              <p:nvGrpSpPr>
                <p:cNvPr id="76" name="Group 42"/>
                <p:cNvGrpSpPr>
                  <a:grpSpLocks/>
                </p:cNvGrpSpPr>
                <p:nvPr/>
              </p:nvGrpSpPr>
              <p:grpSpPr bwMode="auto">
                <a:xfrm>
                  <a:off x="6784" y="11284"/>
                  <a:ext cx="1440" cy="468"/>
                  <a:chOff x="2520" y="11424"/>
                  <a:chExt cx="1440" cy="468"/>
                </a:xfrm>
              </p:grpSpPr>
              <p:sp>
                <p:nvSpPr>
                  <p:cNvPr id="89" name="Rectangle 43"/>
                  <p:cNvSpPr>
                    <a:spLocks noChangeArrowheads="1"/>
                  </p:cNvSpPr>
                  <p:nvPr/>
                </p:nvSpPr>
                <p:spPr bwMode="auto">
                  <a:xfrm>
                    <a:off x="2520" y="11580"/>
                    <a:ext cx="360" cy="156"/>
                  </a:xfrm>
                  <a:prstGeom prst="rect">
                    <a:avLst/>
                  </a:prstGeom>
                  <a:solidFill>
                    <a:srgbClr val="FFFFFF"/>
                  </a:solidFill>
                  <a:ln w="9525">
                    <a:solidFill>
                      <a:srgbClr val="000000"/>
                    </a:solidFill>
                    <a:miter lim="800000"/>
                    <a:headEnd/>
                    <a:tailEnd/>
                  </a:ln>
                </p:spPr>
                <p:txBody>
                  <a:bodyPr/>
                  <a:lstStyle/>
                  <a:p>
                    <a:endParaRPr lang="zh-CN" altLang="en-US" sz="1400" b="0">
                      <a:solidFill>
                        <a:schemeClr val="bg2"/>
                      </a:solidFill>
                    </a:endParaRPr>
                  </a:p>
                </p:txBody>
              </p:sp>
              <p:sp>
                <p:nvSpPr>
                  <p:cNvPr id="90" name="Rectangle 44"/>
                  <p:cNvSpPr>
                    <a:spLocks noChangeArrowheads="1"/>
                  </p:cNvSpPr>
                  <p:nvPr/>
                </p:nvSpPr>
                <p:spPr bwMode="auto">
                  <a:xfrm>
                    <a:off x="3060" y="11424"/>
                    <a:ext cx="360" cy="156"/>
                  </a:xfrm>
                  <a:prstGeom prst="rect">
                    <a:avLst/>
                  </a:prstGeom>
                  <a:solidFill>
                    <a:srgbClr val="FFFFFF"/>
                  </a:solidFill>
                  <a:ln w="9525">
                    <a:solidFill>
                      <a:srgbClr val="000000"/>
                    </a:solidFill>
                    <a:miter lim="800000"/>
                    <a:headEnd/>
                    <a:tailEnd/>
                  </a:ln>
                </p:spPr>
                <p:txBody>
                  <a:bodyPr/>
                  <a:lstStyle/>
                  <a:p>
                    <a:endParaRPr lang="zh-CN" altLang="en-US" sz="1400" b="0">
                      <a:solidFill>
                        <a:schemeClr val="bg2"/>
                      </a:solidFill>
                    </a:endParaRPr>
                  </a:p>
                </p:txBody>
              </p:sp>
              <p:sp>
                <p:nvSpPr>
                  <p:cNvPr id="91" name="Rectangle 45"/>
                  <p:cNvSpPr>
                    <a:spLocks noChangeArrowheads="1"/>
                  </p:cNvSpPr>
                  <p:nvPr/>
                </p:nvSpPr>
                <p:spPr bwMode="auto">
                  <a:xfrm>
                    <a:off x="3600" y="11736"/>
                    <a:ext cx="360" cy="156"/>
                  </a:xfrm>
                  <a:prstGeom prst="rect">
                    <a:avLst/>
                  </a:prstGeom>
                  <a:solidFill>
                    <a:srgbClr val="FFFFFF"/>
                  </a:solidFill>
                  <a:ln w="9525">
                    <a:solidFill>
                      <a:srgbClr val="000000"/>
                    </a:solidFill>
                    <a:miter lim="800000"/>
                    <a:headEnd/>
                    <a:tailEnd/>
                  </a:ln>
                </p:spPr>
                <p:txBody>
                  <a:bodyPr/>
                  <a:lstStyle/>
                  <a:p>
                    <a:endParaRPr lang="zh-CN" altLang="en-US" sz="1400" b="0">
                      <a:solidFill>
                        <a:schemeClr val="bg2"/>
                      </a:solidFill>
                    </a:endParaRPr>
                  </a:p>
                </p:txBody>
              </p:sp>
            </p:grpSp>
            <p:sp>
              <p:nvSpPr>
                <p:cNvPr id="77" name="Line 46"/>
                <p:cNvSpPr>
                  <a:spLocks noChangeShapeType="1"/>
                </p:cNvSpPr>
                <p:nvPr/>
              </p:nvSpPr>
              <p:spPr bwMode="auto">
                <a:xfrm flipH="1">
                  <a:off x="6674" y="12048"/>
                  <a:ext cx="886" cy="582"/>
                </a:xfrm>
                <a:prstGeom prst="line">
                  <a:avLst/>
                </a:prstGeom>
                <a:noFill/>
                <a:ln w="9525">
                  <a:solidFill>
                    <a:srgbClr val="000000"/>
                  </a:solidFill>
                  <a:round/>
                  <a:headEnd/>
                  <a:tailEnd/>
                </a:ln>
              </p:spPr>
              <p:txBody>
                <a:bodyPr/>
                <a:lstStyle/>
                <a:p>
                  <a:endParaRPr lang="zh-CN" altLang="en-US"/>
                </a:p>
              </p:txBody>
            </p:sp>
            <p:sp>
              <p:nvSpPr>
                <p:cNvPr id="78" name="Line 47"/>
                <p:cNvSpPr>
                  <a:spLocks noChangeShapeType="1"/>
                </p:cNvSpPr>
                <p:nvPr/>
              </p:nvSpPr>
              <p:spPr bwMode="auto">
                <a:xfrm>
                  <a:off x="6964" y="11580"/>
                  <a:ext cx="540" cy="312"/>
                </a:xfrm>
                <a:prstGeom prst="line">
                  <a:avLst/>
                </a:prstGeom>
                <a:noFill/>
                <a:ln w="9525">
                  <a:solidFill>
                    <a:srgbClr val="000000"/>
                  </a:solidFill>
                  <a:round/>
                  <a:headEnd/>
                  <a:tailEnd/>
                </a:ln>
              </p:spPr>
              <p:txBody>
                <a:bodyPr/>
                <a:lstStyle/>
                <a:p>
                  <a:endParaRPr lang="zh-CN" altLang="en-US"/>
                </a:p>
              </p:txBody>
            </p:sp>
            <p:sp>
              <p:nvSpPr>
                <p:cNvPr id="79" name="Line 48"/>
                <p:cNvSpPr>
                  <a:spLocks noChangeShapeType="1"/>
                </p:cNvSpPr>
                <p:nvPr/>
              </p:nvSpPr>
              <p:spPr bwMode="auto">
                <a:xfrm>
                  <a:off x="7504" y="11452"/>
                  <a:ext cx="0" cy="468"/>
                </a:xfrm>
                <a:prstGeom prst="line">
                  <a:avLst/>
                </a:prstGeom>
                <a:noFill/>
                <a:ln w="9525">
                  <a:solidFill>
                    <a:srgbClr val="000000"/>
                  </a:solidFill>
                  <a:round/>
                  <a:headEnd/>
                  <a:tailEnd/>
                </a:ln>
              </p:spPr>
              <p:txBody>
                <a:bodyPr/>
                <a:lstStyle/>
                <a:p>
                  <a:endParaRPr lang="zh-CN" altLang="en-US"/>
                </a:p>
              </p:txBody>
            </p:sp>
            <p:sp>
              <p:nvSpPr>
                <p:cNvPr id="80" name="Line 49"/>
                <p:cNvSpPr>
                  <a:spLocks noChangeShapeType="1"/>
                </p:cNvSpPr>
                <p:nvPr/>
              </p:nvSpPr>
              <p:spPr bwMode="auto">
                <a:xfrm flipH="1">
                  <a:off x="7698" y="11764"/>
                  <a:ext cx="360" cy="156"/>
                </a:xfrm>
                <a:prstGeom prst="line">
                  <a:avLst/>
                </a:prstGeom>
                <a:noFill/>
                <a:ln w="9525">
                  <a:solidFill>
                    <a:srgbClr val="000000"/>
                  </a:solidFill>
                  <a:round/>
                  <a:headEnd/>
                  <a:tailEnd/>
                </a:ln>
              </p:spPr>
              <p:txBody>
                <a:bodyPr/>
                <a:lstStyle/>
                <a:p>
                  <a:endParaRPr lang="zh-CN" altLang="en-US"/>
                </a:p>
              </p:txBody>
            </p:sp>
            <p:sp>
              <p:nvSpPr>
                <p:cNvPr id="81" name="Line 50"/>
                <p:cNvSpPr>
                  <a:spLocks noChangeShapeType="1"/>
                </p:cNvSpPr>
                <p:nvPr/>
              </p:nvSpPr>
              <p:spPr bwMode="auto">
                <a:xfrm flipH="1">
                  <a:off x="7034" y="12176"/>
                  <a:ext cx="0" cy="0"/>
                </a:xfrm>
                <a:prstGeom prst="line">
                  <a:avLst/>
                </a:prstGeom>
                <a:noFill/>
                <a:ln w="9525">
                  <a:solidFill>
                    <a:srgbClr val="000000"/>
                  </a:solidFill>
                  <a:round/>
                  <a:headEnd/>
                  <a:tailEnd/>
                </a:ln>
              </p:spPr>
              <p:txBody>
                <a:bodyPr/>
                <a:lstStyle/>
                <a:p>
                  <a:endParaRPr lang="zh-CN" altLang="en-US"/>
                </a:p>
              </p:txBody>
            </p:sp>
            <p:sp>
              <p:nvSpPr>
                <p:cNvPr id="82" name="Line 51"/>
                <p:cNvSpPr>
                  <a:spLocks noChangeShapeType="1"/>
                </p:cNvSpPr>
                <p:nvPr/>
              </p:nvSpPr>
              <p:spPr bwMode="auto">
                <a:xfrm flipH="1">
                  <a:off x="7020" y="12048"/>
                  <a:ext cx="360" cy="156"/>
                </a:xfrm>
                <a:prstGeom prst="line">
                  <a:avLst/>
                </a:prstGeom>
                <a:noFill/>
                <a:ln w="9525">
                  <a:solidFill>
                    <a:srgbClr val="000000"/>
                  </a:solidFill>
                  <a:round/>
                  <a:headEnd/>
                  <a:tailEnd/>
                </a:ln>
              </p:spPr>
              <p:txBody>
                <a:bodyPr/>
                <a:lstStyle/>
                <a:p>
                  <a:endParaRPr lang="zh-CN" altLang="en-US"/>
                </a:p>
              </p:txBody>
            </p:sp>
            <p:sp>
              <p:nvSpPr>
                <p:cNvPr id="83" name="Line 52"/>
                <p:cNvSpPr>
                  <a:spLocks noChangeShapeType="1"/>
                </p:cNvSpPr>
                <p:nvPr/>
              </p:nvSpPr>
              <p:spPr bwMode="auto">
                <a:xfrm flipH="1">
                  <a:off x="7352" y="12076"/>
                  <a:ext cx="208" cy="724"/>
                </a:xfrm>
                <a:prstGeom prst="line">
                  <a:avLst/>
                </a:prstGeom>
                <a:noFill/>
                <a:ln w="9525">
                  <a:solidFill>
                    <a:srgbClr val="000000"/>
                  </a:solidFill>
                  <a:round/>
                  <a:headEnd/>
                  <a:tailEnd/>
                </a:ln>
              </p:spPr>
              <p:txBody>
                <a:bodyPr/>
                <a:lstStyle/>
                <a:p>
                  <a:endParaRPr lang="zh-CN" altLang="en-US"/>
                </a:p>
              </p:txBody>
            </p:sp>
            <p:sp>
              <p:nvSpPr>
                <p:cNvPr id="84" name="Line 53"/>
                <p:cNvSpPr>
                  <a:spLocks noChangeShapeType="1"/>
                </p:cNvSpPr>
                <p:nvPr/>
              </p:nvSpPr>
              <p:spPr bwMode="auto">
                <a:xfrm>
                  <a:off x="7560" y="12048"/>
                  <a:ext cx="180" cy="426"/>
                </a:xfrm>
                <a:prstGeom prst="line">
                  <a:avLst/>
                </a:prstGeom>
                <a:noFill/>
                <a:ln w="9525">
                  <a:solidFill>
                    <a:srgbClr val="000000"/>
                  </a:solidFill>
                  <a:round/>
                  <a:headEnd/>
                  <a:tailEnd/>
                </a:ln>
              </p:spPr>
              <p:txBody>
                <a:bodyPr/>
                <a:lstStyle/>
                <a:p>
                  <a:endParaRPr lang="zh-CN" altLang="en-US"/>
                </a:p>
              </p:txBody>
            </p:sp>
            <p:sp>
              <p:nvSpPr>
                <p:cNvPr id="85" name="Line 54"/>
                <p:cNvSpPr>
                  <a:spLocks noChangeShapeType="1"/>
                </p:cNvSpPr>
                <p:nvPr/>
              </p:nvSpPr>
              <p:spPr bwMode="auto">
                <a:xfrm flipH="1">
                  <a:off x="7560" y="12148"/>
                  <a:ext cx="0" cy="780"/>
                </a:xfrm>
                <a:prstGeom prst="line">
                  <a:avLst/>
                </a:prstGeom>
                <a:noFill/>
                <a:ln w="9525">
                  <a:solidFill>
                    <a:srgbClr val="000000"/>
                  </a:solidFill>
                  <a:round/>
                  <a:headEnd/>
                  <a:tailEnd/>
                </a:ln>
              </p:spPr>
              <p:txBody>
                <a:bodyPr/>
                <a:lstStyle/>
                <a:p>
                  <a:endParaRPr lang="zh-CN" altLang="en-US"/>
                </a:p>
              </p:txBody>
            </p:sp>
            <p:sp>
              <p:nvSpPr>
                <p:cNvPr id="86" name="Line 55"/>
                <p:cNvSpPr>
                  <a:spLocks noChangeShapeType="1"/>
                </p:cNvSpPr>
                <p:nvPr/>
              </p:nvSpPr>
              <p:spPr bwMode="auto">
                <a:xfrm>
                  <a:off x="7630" y="12062"/>
                  <a:ext cx="442" cy="568"/>
                </a:xfrm>
                <a:prstGeom prst="line">
                  <a:avLst/>
                </a:prstGeom>
                <a:noFill/>
                <a:ln w="9525">
                  <a:solidFill>
                    <a:srgbClr val="000000"/>
                  </a:solidFill>
                  <a:round/>
                  <a:headEnd/>
                  <a:tailEnd/>
                </a:ln>
              </p:spPr>
              <p:txBody>
                <a:bodyPr/>
                <a:lstStyle/>
                <a:p>
                  <a:endParaRPr lang="zh-CN" altLang="en-US"/>
                </a:p>
              </p:txBody>
            </p:sp>
            <p:sp>
              <p:nvSpPr>
                <p:cNvPr id="87" name="Line 56"/>
                <p:cNvSpPr>
                  <a:spLocks noChangeShapeType="1"/>
                </p:cNvSpPr>
                <p:nvPr/>
              </p:nvSpPr>
              <p:spPr bwMode="auto">
                <a:xfrm>
                  <a:off x="7560" y="12048"/>
                  <a:ext cx="720" cy="312"/>
                </a:xfrm>
                <a:prstGeom prst="line">
                  <a:avLst/>
                </a:prstGeom>
                <a:noFill/>
                <a:ln w="9525">
                  <a:solidFill>
                    <a:srgbClr val="000000"/>
                  </a:solidFill>
                  <a:round/>
                  <a:headEnd/>
                  <a:tailEnd/>
                </a:ln>
              </p:spPr>
              <p:txBody>
                <a:bodyPr/>
                <a:lstStyle/>
                <a:p>
                  <a:endParaRPr lang="zh-CN" altLang="en-US"/>
                </a:p>
              </p:txBody>
            </p:sp>
            <p:sp>
              <p:nvSpPr>
                <p:cNvPr id="88" name="Text Box 57"/>
                <p:cNvSpPr txBox="1">
                  <a:spLocks noChangeArrowheads="1"/>
                </p:cNvSpPr>
                <p:nvPr/>
              </p:nvSpPr>
              <p:spPr bwMode="auto">
                <a:xfrm>
                  <a:off x="7121" y="11820"/>
                  <a:ext cx="748" cy="312"/>
                </a:xfrm>
                <a:prstGeom prst="rect">
                  <a:avLst/>
                </a:prstGeom>
                <a:solidFill>
                  <a:srgbClr val="DDDDDD"/>
                </a:solidFill>
                <a:ln w="9525">
                  <a:solidFill>
                    <a:srgbClr val="000000"/>
                  </a:solidFill>
                  <a:miter lim="800000"/>
                  <a:headEnd/>
                  <a:tailEnd/>
                </a:ln>
              </p:spPr>
              <p:txBody>
                <a:bodyPr lIns="0" tIns="0" rIns="0" bIns="0" anchor="ctr"/>
                <a:lstStyle/>
                <a:p>
                  <a:pPr algn="ctr">
                    <a:lnSpc>
                      <a:spcPct val="72000"/>
                    </a:lnSpc>
                  </a:pPr>
                  <a:r>
                    <a:rPr lang="en-US" altLang="zh-CN" sz="1800" dirty="0">
                      <a:solidFill>
                        <a:schemeClr val="tx1"/>
                      </a:solidFill>
                      <a:latin typeface="Calibri" pitchFamily="34" charset="0"/>
                    </a:rPr>
                    <a:t>Facade</a:t>
                  </a:r>
                  <a:endParaRPr lang="zh-CN" altLang="zh-CN" sz="1800" dirty="0">
                    <a:solidFill>
                      <a:schemeClr val="tx1"/>
                    </a:solidFill>
                  </a:endParaRPr>
                </a:p>
              </p:txBody>
            </p:sp>
          </p:grpSp>
          <p:sp>
            <p:nvSpPr>
              <p:cNvPr id="74" name="Text Box 58"/>
              <p:cNvSpPr txBox="1">
                <a:spLocks noChangeArrowheads="1"/>
              </p:cNvSpPr>
              <p:nvPr/>
            </p:nvSpPr>
            <p:spPr bwMode="auto">
              <a:xfrm>
                <a:off x="8100" y="11268"/>
                <a:ext cx="540" cy="312"/>
              </a:xfrm>
              <a:prstGeom prst="rect">
                <a:avLst/>
              </a:prstGeom>
              <a:solidFill>
                <a:srgbClr val="FFFFFF"/>
              </a:solidFill>
              <a:ln w="9525">
                <a:noFill/>
                <a:miter lim="800000"/>
                <a:headEnd/>
                <a:tailEnd/>
              </a:ln>
            </p:spPr>
            <p:txBody>
              <a:bodyPr lIns="0" tIns="0" rIns="0" bIns="0"/>
              <a:lstStyle/>
              <a:p>
                <a:pPr algn="ctr"/>
                <a:r>
                  <a:rPr lang="zh-CN" altLang="en-US" sz="1800" dirty="0">
                    <a:solidFill>
                      <a:schemeClr val="tx1"/>
                    </a:solidFill>
                    <a:latin typeface="Calibri" pitchFamily="34" charset="0"/>
                  </a:rPr>
                  <a:t>用户</a:t>
                </a:r>
                <a:endParaRPr lang="zh-CN" altLang="en-US" sz="1800" dirty="0">
                  <a:solidFill>
                    <a:schemeClr val="tx1"/>
                  </a:solidFill>
                </a:endParaRPr>
              </a:p>
            </p:txBody>
          </p:sp>
        </p:grpSp>
        <p:sp>
          <p:nvSpPr>
            <p:cNvPr id="70" name="TextBox 69"/>
            <p:cNvSpPr txBox="1"/>
            <p:nvPr/>
          </p:nvSpPr>
          <p:spPr>
            <a:xfrm>
              <a:off x="5220072" y="5745450"/>
              <a:ext cx="2592288" cy="707886"/>
            </a:xfrm>
            <a:prstGeom prst="rect">
              <a:avLst/>
            </a:prstGeom>
            <a:noFill/>
          </p:spPr>
          <p:txBody>
            <a:bodyPr wrap="square" rtlCol="0">
              <a:spAutoFit/>
            </a:bodyPr>
            <a:lstStyle/>
            <a:p>
              <a:r>
                <a:rPr lang="zh-CN" altLang="en-US" sz="2000" dirty="0" smtClean="0"/>
                <a:t>重组</a:t>
              </a:r>
              <a:r>
                <a:rPr lang="en-US" altLang="zh-CN" sz="2000" dirty="0" smtClean="0"/>
                <a:t>(</a:t>
              </a:r>
              <a:r>
                <a:rPr lang="zh-CN" altLang="en-US" sz="2000" dirty="0" smtClean="0"/>
                <a:t>通过</a:t>
              </a:r>
              <a:r>
                <a:rPr lang="zh-CN" altLang="en-US" sz="2000" dirty="0" smtClean="0">
                  <a:solidFill>
                    <a:srgbClr val="FF0000"/>
                  </a:solidFill>
                </a:rPr>
                <a:t>外观</a:t>
              </a:r>
              <a:r>
                <a:rPr lang="en-US" altLang="zh-CN" sz="2000" dirty="0" smtClean="0">
                  <a:solidFill>
                    <a:srgbClr val="FF0000"/>
                  </a:solidFill>
                </a:rPr>
                <a:t>Facade</a:t>
              </a:r>
              <a:r>
                <a:rPr lang="en-US" altLang="zh-CN" sz="2000" dirty="0" smtClean="0"/>
                <a:t>)</a:t>
              </a:r>
              <a:r>
                <a:rPr lang="zh-CN" altLang="en-US" sz="2000" dirty="0" smtClean="0"/>
                <a:t>后的结构</a:t>
              </a:r>
              <a:endParaRPr lang="zh-CN" altLang="en-US" sz="2000" dirty="0"/>
            </a:p>
          </p:txBody>
        </p:sp>
        <p:sp>
          <p:nvSpPr>
            <p:cNvPr id="71" name="Text Box 30"/>
            <p:cNvSpPr txBox="1">
              <a:spLocks noChangeArrowheads="1"/>
            </p:cNvSpPr>
            <p:nvPr/>
          </p:nvSpPr>
          <p:spPr bwMode="auto">
            <a:xfrm>
              <a:off x="6664392" y="5229200"/>
              <a:ext cx="571904" cy="416719"/>
            </a:xfrm>
            <a:prstGeom prst="rect">
              <a:avLst/>
            </a:prstGeom>
            <a:noFill/>
            <a:ln w="9525">
              <a:noFill/>
              <a:miter lim="800000"/>
              <a:headEnd/>
              <a:tailEnd/>
            </a:ln>
          </p:spPr>
          <p:txBody>
            <a:bodyPr lIns="0" tIns="0" rIns="0" bIns="0"/>
            <a:lstStyle/>
            <a:p>
              <a:pPr algn="ctr"/>
              <a:r>
                <a:rPr lang="zh-CN" altLang="en-US" sz="1800" dirty="0" smtClean="0">
                  <a:solidFill>
                    <a:schemeClr val="tx1"/>
                  </a:solidFill>
                  <a:latin typeface="Calibri" pitchFamily="34" charset="0"/>
                </a:rPr>
                <a:t>模块</a:t>
              </a:r>
              <a:endParaRPr lang="zh-CN" altLang="en-US" sz="1800" dirty="0">
                <a:solidFill>
                  <a:schemeClr val="tx1"/>
                </a:solidFill>
              </a:endParaRPr>
            </a:p>
          </p:txBody>
        </p:sp>
        <p:sp>
          <p:nvSpPr>
            <p:cNvPr id="72" name="Text Box 58"/>
            <p:cNvSpPr txBox="1">
              <a:spLocks noChangeArrowheads="1"/>
            </p:cNvSpPr>
            <p:nvPr/>
          </p:nvSpPr>
          <p:spPr bwMode="auto">
            <a:xfrm>
              <a:off x="5220072" y="3861049"/>
              <a:ext cx="571904" cy="288032"/>
            </a:xfrm>
            <a:prstGeom prst="rect">
              <a:avLst/>
            </a:prstGeom>
            <a:solidFill>
              <a:srgbClr val="FFFFFF"/>
            </a:solidFill>
            <a:ln w="9525">
              <a:noFill/>
              <a:miter lim="800000"/>
              <a:headEnd/>
              <a:tailEnd/>
            </a:ln>
          </p:spPr>
          <p:txBody>
            <a:bodyPr lIns="0" tIns="0" rIns="0" bIns="0"/>
            <a:lstStyle/>
            <a:p>
              <a:pPr algn="ctr"/>
              <a:r>
                <a:rPr lang="zh-CN" altLang="en-US" sz="1800" dirty="0" smtClean="0">
                  <a:solidFill>
                    <a:schemeClr val="tx1"/>
                  </a:solidFill>
                </a:rPr>
                <a:t>外观</a:t>
              </a:r>
              <a:endParaRPr lang="zh-CN" altLang="en-US" sz="1800" dirty="0">
                <a:solidFill>
                  <a:schemeClr val="tx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additive="base">
                                        <p:cTn id="7" dur="500" fill="hold"/>
                                        <p:tgtEl>
                                          <p:spTgt spid="67"/>
                                        </p:tgtEl>
                                        <p:attrNameLst>
                                          <p:attrName>ppt_x</p:attrName>
                                        </p:attrNameLst>
                                      </p:cBhvr>
                                      <p:tavLst>
                                        <p:tav tm="0">
                                          <p:val>
                                            <p:strVal val="#ppt_x"/>
                                          </p:val>
                                        </p:tav>
                                        <p:tav tm="100000">
                                          <p:val>
                                            <p:strVal val="#ppt_x"/>
                                          </p:val>
                                        </p:tav>
                                      </p:tavLst>
                                    </p:anim>
                                    <p:anim calcmode="lin" valueType="num">
                                      <p:cBhvr additive="base">
                                        <p:cTn id="8"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260648"/>
            <a:ext cx="8784976" cy="6427401"/>
          </a:xfrm>
          <a:prstGeom prst="rect">
            <a:avLst/>
          </a:prstGeom>
          <a:noFill/>
        </p:spPr>
        <p:txBody>
          <a:bodyPr wrap="square" rtlCol="0">
            <a:spAutoFit/>
          </a:bodyPr>
          <a:lstStyle/>
          <a:p>
            <a:pPr>
              <a:lnSpc>
                <a:spcPts val="1900"/>
              </a:lnSpc>
            </a:pPr>
            <a:r>
              <a:rPr lang="en-US" altLang="zh-CN" sz="2000" dirty="0" smtClean="0">
                <a:solidFill>
                  <a:schemeClr val="tx1"/>
                </a:solidFill>
              </a:rPr>
              <a:t>// </a:t>
            </a:r>
            <a:r>
              <a:rPr lang="zh-CN" altLang="en-US" sz="2000" dirty="0" smtClean="0">
                <a:solidFill>
                  <a:schemeClr val="tx1"/>
                </a:solidFill>
              </a:rPr>
              <a:t>声明模块类</a:t>
            </a:r>
            <a:r>
              <a:rPr lang="en-US" altLang="zh-CN" sz="2000" dirty="0" smtClean="0">
                <a:solidFill>
                  <a:schemeClr val="tx1"/>
                </a:solidFill>
              </a:rPr>
              <a:t>Module5</a:t>
            </a:r>
          </a:p>
          <a:p>
            <a:pPr>
              <a:lnSpc>
                <a:spcPts val="1900"/>
              </a:lnSpc>
            </a:pPr>
            <a:r>
              <a:rPr lang="en-US" altLang="zh-CN" sz="2000" dirty="0" smtClean="0"/>
              <a:t>class Module5: public Facade</a:t>
            </a:r>
          </a:p>
          <a:p>
            <a:pPr>
              <a:lnSpc>
                <a:spcPts val="1900"/>
              </a:lnSpc>
            </a:pPr>
            <a:r>
              <a:rPr lang="en-US" altLang="zh-CN" sz="2000" dirty="0" smtClean="0"/>
              <a:t>{</a:t>
            </a:r>
          </a:p>
          <a:p>
            <a:pPr>
              <a:lnSpc>
                <a:spcPts val="1900"/>
              </a:lnSpc>
            </a:pPr>
            <a:r>
              <a:rPr lang="en-US" altLang="zh-CN" sz="2000" dirty="0" smtClean="0"/>
              <a:t>public:</a:t>
            </a:r>
          </a:p>
          <a:p>
            <a:pPr>
              <a:lnSpc>
                <a:spcPts val="1900"/>
              </a:lnSpc>
            </a:pPr>
            <a:r>
              <a:rPr lang="en-US" altLang="zh-CN" sz="2000" dirty="0" smtClean="0">
                <a:solidFill>
                  <a:schemeClr val="tx1"/>
                </a:solidFill>
              </a:rPr>
              <a:t>// </a:t>
            </a:r>
            <a:r>
              <a:rPr lang="zh-CN" altLang="en-US" sz="2000" dirty="0" smtClean="0">
                <a:solidFill>
                  <a:schemeClr val="tx1"/>
                </a:solidFill>
              </a:rPr>
              <a:t>公有成员</a:t>
            </a:r>
            <a:r>
              <a:rPr lang="en-US" altLang="zh-CN" sz="2000" dirty="0" smtClean="0">
                <a:solidFill>
                  <a:schemeClr val="tx1"/>
                </a:solidFill>
              </a:rPr>
              <a:t>:</a:t>
            </a:r>
          </a:p>
          <a:p>
            <a:pPr>
              <a:lnSpc>
                <a:spcPts val="1900"/>
              </a:lnSpc>
            </a:pPr>
            <a:r>
              <a:rPr lang="en-US" altLang="zh-CN" sz="2000" dirty="0" smtClean="0"/>
              <a:t>	virtual ~Module5() { }				</a:t>
            </a:r>
            <a:r>
              <a:rPr lang="en-US" altLang="zh-CN" sz="2000" dirty="0" smtClean="0">
                <a:solidFill>
                  <a:schemeClr val="tx1"/>
                </a:solidFill>
              </a:rPr>
              <a:t>// </a:t>
            </a:r>
            <a:r>
              <a:rPr lang="zh-CN" altLang="en-US" sz="2000" dirty="0" smtClean="0">
                <a:solidFill>
                  <a:schemeClr val="tx1"/>
                </a:solidFill>
              </a:rPr>
              <a:t>析构函数</a:t>
            </a:r>
          </a:p>
          <a:p>
            <a:pPr>
              <a:lnSpc>
                <a:spcPts val="1900"/>
              </a:lnSpc>
            </a:pPr>
            <a:r>
              <a:rPr lang="zh-CN" altLang="en-US" sz="2000" dirty="0" smtClean="0"/>
              <a:t>	</a:t>
            </a:r>
            <a:r>
              <a:rPr lang="en-US" altLang="zh-CN" sz="2000" dirty="0" smtClean="0"/>
              <a:t>void </a:t>
            </a:r>
            <a:r>
              <a:rPr lang="en-US" altLang="zh-CN" sz="2000" dirty="0" err="1" smtClean="0"/>
              <a:t>DoWork</a:t>
            </a:r>
            <a:r>
              <a:rPr lang="en-US" altLang="zh-CN" sz="2000" dirty="0" smtClean="0"/>
              <a:t>() { </a:t>
            </a:r>
            <a:r>
              <a:rPr lang="en-US" altLang="zh-CN" sz="2000" dirty="0" err="1" smtClean="0"/>
              <a:t>cout</a:t>
            </a:r>
            <a:r>
              <a:rPr lang="en-US" altLang="zh-CN" sz="2000" dirty="0" smtClean="0"/>
              <a:t> &lt;&lt; "Module5::</a:t>
            </a:r>
            <a:r>
              <a:rPr lang="en-US" altLang="zh-CN" sz="2000" dirty="0" err="1" smtClean="0"/>
              <a:t>DoWork</a:t>
            </a:r>
            <a:r>
              <a:rPr lang="en-US" altLang="zh-CN" sz="2000" dirty="0" smtClean="0"/>
              <a:t>()" &lt;&lt; </a:t>
            </a:r>
            <a:r>
              <a:rPr lang="en-US" altLang="zh-CN" sz="2000" dirty="0" err="1" smtClean="0"/>
              <a:t>endl</a:t>
            </a:r>
            <a:r>
              <a:rPr lang="en-US" altLang="zh-CN" sz="2000" dirty="0" smtClean="0"/>
              <a:t>; } </a:t>
            </a:r>
            <a:r>
              <a:rPr lang="en-US" altLang="zh-CN" sz="2000" dirty="0" smtClean="0">
                <a:solidFill>
                  <a:schemeClr val="tx1"/>
                </a:solidFill>
              </a:rPr>
              <a:t>// </a:t>
            </a:r>
            <a:r>
              <a:rPr lang="zh-CN" altLang="en-US" sz="2000" dirty="0" smtClean="0">
                <a:solidFill>
                  <a:schemeClr val="tx1"/>
                </a:solidFill>
              </a:rPr>
              <a:t>工作</a:t>
            </a:r>
          </a:p>
          <a:p>
            <a:pPr>
              <a:lnSpc>
                <a:spcPts val="1900"/>
              </a:lnSpc>
            </a:pPr>
            <a:r>
              <a:rPr lang="en-US" altLang="zh-CN" sz="2000" dirty="0" smtClean="0"/>
              <a:t>};</a:t>
            </a:r>
          </a:p>
          <a:p>
            <a:pPr>
              <a:lnSpc>
                <a:spcPts val="1900"/>
              </a:lnSpc>
            </a:pPr>
            <a:endParaRPr lang="en-US" altLang="zh-CN" sz="2000" dirty="0" smtClean="0"/>
          </a:p>
          <a:p>
            <a:pPr>
              <a:lnSpc>
                <a:spcPts val="1900"/>
              </a:lnSpc>
            </a:pPr>
            <a:r>
              <a:rPr lang="en-US" altLang="zh-CN" sz="2000" dirty="0" smtClean="0">
                <a:solidFill>
                  <a:schemeClr val="tx1"/>
                </a:solidFill>
              </a:rPr>
              <a:t>// </a:t>
            </a:r>
            <a:r>
              <a:rPr lang="zh-CN" altLang="en-US" sz="2000" dirty="0" smtClean="0">
                <a:solidFill>
                  <a:schemeClr val="tx1"/>
                </a:solidFill>
              </a:rPr>
              <a:t>声明模块类</a:t>
            </a:r>
            <a:r>
              <a:rPr lang="en-US" altLang="zh-CN" sz="2000" dirty="0" smtClean="0">
                <a:solidFill>
                  <a:schemeClr val="tx1"/>
                </a:solidFill>
              </a:rPr>
              <a:t>Module6</a:t>
            </a:r>
          </a:p>
          <a:p>
            <a:pPr>
              <a:lnSpc>
                <a:spcPts val="1900"/>
              </a:lnSpc>
            </a:pPr>
            <a:r>
              <a:rPr lang="en-US" altLang="zh-CN" sz="2000" dirty="0" smtClean="0"/>
              <a:t>class Module6: public Facade</a:t>
            </a:r>
          </a:p>
          <a:p>
            <a:pPr>
              <a:lnSpc>
                <a:spcPts val="1900"/>
              </a:lnSpc>
            </a:pPr>
            <a:r>
              <a:rPr lang="en-US" altLang="zh-CN" sz="2000" dirty="0" smtClean="0"/>
              <a:t>{</a:t>
            </a:r>
          </a:p>
          <a:p>
            <a:pPr>
              <a:lnSpc>
                <a:spcPts val="1900"/>
              </a:lnSpc>
            </a:pPr>
            <a:r>
              <a:rPr lang="en-US" altLang="zh-CN" sz="2000" dirty="0" smtClean="0"/>
              <a:t>public:</a:t>
            </a:r>
          </a:p>
          <a:p>
            <a:pPr>
              <a:lnSpc>
                <a:spcPts val="1900"/>
              </a:lnSpc>
            </a:pPr>
            <a:r>
              <a:rPr lang="en-US" altLang="zh-CN" sz="2000" dirty="0" smtClean="0">
                <a:solidFill>
                  <a:schemeClr val="tx1"/>
                </a:solidFill>
              </a:rPr>
              <a:t>// </a:t>
            </a:r>
            <a:r>
              <a:rPr lang="zh-CN" altLang="en-US" sz="2000" dirty="0" smtClean="0">
                <a:solidFill>
                  <a:schemeClr val="tx1"/>
                </a:solidFill>
              </a:rPr>
              <a:t>公有成员</a:t>
            </a:r>
            <a:r>
              <a:rPr lang="en-US" altLang="zh-CN" sz="2000" dirty="0" smtClean="0">
                <a:solidFill>
                  <a:schemeClr val="tx1"/>
                </a:solidFill>
              </a:rPr>
              <a:t>:</a:t>
            </a:r>
          </a:p>
          <a:p>
            <a:pPr>
              <a:lnSpc>
                <a:spcPts val="1900"/>
              </a:lnSpc>
            </a:pPr>
            <a:r>
              <a:rPr lang="en-US" altLang="zh-CN" sz="2000" dirty="0" smtClean="0"/>
              <a:t>	virtual ~Module6() { }				</a:t>
            </a:r>
            <a:r>
              <a:rPr lang="en-US" altLang="zh-CN" sz="2000" dirty="0" smtClean="0">
                <a:solidFill>
                  <a:schemeClr val="tx1"/>
                </a:solidFill>
              </a:rPr>
              <a:t>// </a:t>
            </a:r>
            <a:r>
              <a:rPr lang="zh-CN" altLang="en-US" sz="2000" dirty="0" smtClean="0">
                <a:solidFill>
                  <a:schemeClr val="tx1"/>
                </a:solidFill>
              </a:rPr>
              <a:t>析构函数</a:t>
            </a:r>
          </a:p>
          <a:p>
            <a:pPr>
              <a:lnSpc>
                <a:spcPts val="1900"/>
              </a:lnSpc>
            </a:pPr>
            <a:r>
              <a:rPr lang="zh-CN" altLang="en-US" sz="2000" dirty="0" smtClean="0"/>
              <a:t>	</a:t>
            </a:r>
            <a:r>
              <a:rPr lang="en-US" altLang="zh-CN" sz="2000" dirty="0" smtClean="0"/>
              <a:t>void </a:t>
            </a:r>
            <a:r>
              <a:rPr lang="en-US" altLang="zh-CN" sz="2000" dirty="0" err="1" smtClean="0"/>
              <a:t>DoWork</a:t>
            </a:r>
            <a:r>
              <a:rPr lang="en-US" altLang="zh-CN" sz="2000" dirty="0" smtClean="0"/>
              <a:t>() { </a:t>
            </a:r>
            <a:r>
              <a:rPr lang="en-US" altLang="zh-CN" sz="2000" dirty="0" err="1" smtClean="0"/>
              <a:t>cout</a:t>
            </a:r>
            <a:r>
              <a:rPr lang="en-US" altLang="zh-CN" sz="2000" dirty="0" smtClean="0"/>
              <a:t> &lt;&lt; "Module6::</a:t>
            </a:r>
            <a:r>
              <a:rPr lang="en-US" altLang="zh-CN" sz="2000" dirty="0" err="1" smtClean="0"/>
              <a:t>DoWork</a:t>
            </a:r>
            <a:r>
              <a:rPr lang="en-US" altLang="zh-CN" sz="2000" dirty="0" smtClean="0"/>
              <a:t>()" &lt;&lt; </a:t>
            </a:r>
            <a:r>
              <a:rPr lang="en-US" altLang="zh-CN" sz="2000" dirty="0" err="1" smtClean="0"/>
              <a:t>endl</a:t>
            </a:r>
            <a:r>
              <a:rPr lang="en-US" altLang="zh-CN" sz="2000" dirty="0" smtClean="0"/>
              <a:t>; } </a:t>
            </a:r>
            <a:r>
              <a:rPr lang="en-US" altLang="zh-CN" sz="2000" dirty="0" smtClean="0">
                <a:solidFill>
                  <a:schemeClr val="tx1"/>
                </a:solidFill>
              </a:rPr>
              <a:t>// </a:t>
            </a:r>
            <a:r>
              <a:rPr lang="zh-CN" altLang="en-US" sz="2000" dirty="0" smtClean="0">
                <a:solidFill>
                  <a:schemeClr val="tx1"/>
                </a:solidFill>
              </a:rPr>
              <a:t>工作</a:t>
            </a:r>
          </a:p>
          <a:p>
            <a:pPr>
              <a:lnSpc>
                <a:spcPts val="1900"/>
              </a:lnSpc>
            </a:pPr>
            <a:r>
              <a:rPr lang="en-US" altLang="zh-CN" sz="2000" dirty="0" smtClean="0"/>
              <a:t>};</a:t>
            </a:r>
          </a:p>
          <a:p>
            <a:pPr>
              <a:lnSpc>
                <a:spcPts val="1900"/>
              </a:lnSpc>
            </a:pPr>
            <a:endParaRPr lang="en-US" altLang="zh-CN" sz="2000" dirty="0" smtClean="0"/>
          </a:p>
          <a:p>
            <a:pPr>
              <a:lnSpc>
                <a:spcPts val="1900"/>
              </a:lnSpc>
            </a:pPr>
            <a:r>
              <a:rPr lang="en-US" altLang="zh-CN" sz="2000" dirty="0" smtClean="0">
                <a:solidFill>
                  <a:schemeClr val="tx1"/>
                </a:solidFill>
              </a:rPr>
              <a:t>// </a:t>
            </a:r>
            <a:r>
              <a:rPr lang="zh-CN" altLang="en-US" sz="2000" dirty="0" smtClean="0">
                <a:solidFill>
                  <a:schemeClr val="tx1"/>
                </a:solidFill>
              </a:rPr>
              <a:t>声明模块类</a:t>
            </a:r>
            <a:r>
              <a:rPr lang="en-US" altLang="zh-CN" sz="2000" dirty="0" smtClean="0">
                <a:solidFill>
                  <a:schemeClr val="tx1"/>
                </a:solidFill>
              </a:rPr>
              <a:t>Module7</a:t>
            </a:r>
          </a:p>
          <a:p>
            <a:pPr>
              <a:lnSpc>
                <a:spcPts val="1900"/>
              </a:lnSpc>
            </a:pPr>
            <a:r>
              <a:rPr lang="en-US" altLang="zh-CN" sz="2000" dirty="0" smtClean="0"/>
              <a:t>class Module7: public Facade</a:t>
            </a:r>
          </a:p>
          <a:p>
            <a:pPr>
              <a:lnSpc>
                <a:spcPts val="1900"/>
              </a:lnSpc>
            </a:pPr>
            <a:r>
              <a:rPr lang="en-US" altLang="zh-CN" sz="2000" dirty="0" smtClean="0"/>
              <a:t>{</a:t>
            </a:r>
          </a:p>
          <a:p>
            <a:pPr>
              <a:lnSpc>
                <a:spcPts val="1900"/>
              </a:lnSpc>
            </a:pPr>
            <a:r>
              <a:rPr lang="en-US" altLang="zh-CN" sz="2000" dirty="0" smtClean="0"/>
              <a:t>public:</a:t>
            </a:r>
          </a:p>
          <a:p>
            <a:pPr>
              <a:lnSpc>
                <a:spcPts val="1900"/>
              </a:lnSpc>
            </a:pPr>
            <a:r>
              <a:rPr lang="en-US" altLang="zh-CN" sz="2000" dirty="0" smtClean="0">
                <a:solidFill>
                  <a:schemeClr val="tx1"/>
                </a:solidFill>
              </a:rPr>
              <a:t>// </a:t>
            </a:r>
            <a:r>
              <a:rPr lang="zh-CN" altLang="en-US" sz="2000" dirty="0" smtClean="0">
                <a:solidFill>
                  <a:schemeClr val="tx1"/>
                </a:solidFill>
              </a:rPr>
              <a:t>公有成员</a:t>
            </a:r>
            <a:r>
              <a:rPr lang="en-US" altLang="zh-CN" sz="2000" dirty="0" smtClean="0">
                <a:solidFill>
                  <a:schemeClr val="tx1"/>
                </a:solidFill>
              </a:rPr>
              <a:t>:</a:t>
            </a:r>
          </a:p>
          <a:p>
            <a:pPr>
              <a:lnSpc>
                <a:spcPts val="1900"/>
              </a:lnSpc>
            </a:pPr>
            <a:r>
              <a:rPr lang="en-US" altLang="zh-CN" sz="2000" dirty="0" smtClean="0"/>
              <a:t>	virtual ~Module7() { }				</a:t>
            </a:r>
            <a:r>
              <a:rPr lang="en-US" altLang="zh-CN" sz="2000" dirty="0" smtClean="0">
                <a:solidFill>
                  <a:schemeClr val="tx1"/>
                </a:solidFill>
              </a:rPr>
              <a:t>// </a:t>
            </a:r>
            <a:r>
              <a:rPr lang="zh-CN" altLang="en-US" sz="2000" dirty="0" smtClean="0">
                <a:solidFill>
                  <a:schemeClr val="tx1"/>
                </a:solidFill>
              </a:rPr>
              <a:t>析构函数</a:t>
            </a:r>
          </a:p>
          <a:p>
            <a:pPr>
              <a:lnSpc>
                <a:spcPts val="1900"/>
              </a:lnSpc>
            </a:pPr>
            <a:r>
              <a:rPr lang="zh-CN" altLang="en-US" sz="2000" dirty="0" smtClean="0"/>
              <a:t>	</a:t>
            </a:r>
            <a:r>
              <a:rPr lang="en-US" altLang="zh-CN" sz="2000" dirty="0" smtClean="0"/>
              <a:t>void </a:t>
            </a:r>
            <a:r>
              <a:rPr lang="en-US" altLang="zh-CN" sz="2000" dirty="0" err="1" smtClean="0"/>
              <a:t>DoWork</a:t>
            </a:r>
            <a:r>
              <a:rPr lang="en-US" altLang="zh-CN" sz="2000" dirty="0" smtClean="0"/>
              <a:t>() { </a:t>
            </a:r>
            <a:r>
              <a:rPr lang="en-US" altLang="zh-CN" sz="2000" dirty="0" err="1" smtClean="0"/>
              <a:t>cout</a:t>
            </a:r>
            <a:r>
              <a:rPr lang="en-US" altLang="zh-CN" sz="2000" dirty="0" smtClean="0"/>
              <a:t> &lt;&lt; "Module7::</a:t>
            </a:r>
            <a:r>
              <a:rPr lang="en-US" altLang="zh-CN" sz="2000" dirty="0" err="1" smtClean="0"/>
              <a:t>DoWork</a:t>
            </a:r>
            <a:r>
              <a:rPr lang="en-US" altLang="zh-CN" sz="2000" dirty="0" smtClean="0"/>
              <a:t>()" &lt;&lt; </a:t>
            </a:r>
            <a:r>
              <a:rPr lang="en-US" altLang="zh-CN" sz="2000" dirty="0" err="1" smtClean="0"/>
              <a:t>endl</a:t>
            </a:r>
            <a:r>
              <a:rPr lang="en-US" altLang="zh-CN" sz="2000" dirty="0" smtClean="0"/>
              <a:t>; } </a:t>
            </a:r>
            <a:r>
              <a:rPr lang="en-US" altLang="zh-CN" sz="2000" dirty="0" smtClean="0">
                <a:solidFill>
                  <a:schemeClr val="tx1"/>
                </a:solidFill>
              </a:rPr>
              <a:t>// </a:t>
            </a:r>
            <a:r>
              <a:rPr lang="zh-CN" altLang="en-US" sz="2000" dirty="0" smtClean="0">
                <a:solidFill>
                  <a:schemeClr val="tx1"/>
                </a:solidFill>
              </a:rPr>
              <a:t>工作</a:t>
            </a:r>
          </a:p>
          <a:p>
            <a:pPr>
              <a:lnSpc>
                <a:spcPts val="1900"/>
              </a:lnSpc>
            </a:pPr>
            <a:r>
              <a:rPr lang="en-US" altLang="zh-CN" sz="2000" dirty="0" smtClean="0"/>
              <a:t>};</a:t>
            </a:r>
          </a:p>
        </p:txBody>
      </p:sp>
      <p:grpSp>
        <p:nvGrpSpPr>
          <p:cNvPr id="67" name="组合 66"/>
          <p:cNvGrpSpPr/>
          <p:nvPr/>
        </p:nvGrpSpPr>
        <p:grpSpPr>
          <a:xfrm>
            <a:off x="5364087" y="620688"/>
            <a:ext cx="3312369" cy="3456384"/>
            <a:chOff x="4572000" y="2996952"/>
            <a:chExt cx="3240360" cy="3456384"/>
          </a:xfrm>
        </p:grpSpPr>
        <p:sp>
          <p:nvSpPr>
            <p:cNvPr id="68" name="矩形 67"/>
            <p:cNvSpPr/>
            <p:nvPr/>
          </p:nvSpPr>
          <p:spPr bwMode="auto">
            <a:xfrm>
              <a:off x="4572000" y="2996952"/>
              <a:ext cx="3168352" cy="345638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4800" b="1" i="0" u="none" strike="noStrike" cap="none" normalizeH="0" baseline="0" smtClean="0">
                <a:ln>
                  <a:noFill/>
                </a:ln>
                <a:solidFill>
                  <a:schemeClr val="accent2"/>
                </a:solidFill>
                <a:effectLst/>
                <a:latin typeface="Arial" charset="0"/>
                <a:ea typeface="楷体_GB2312" pitchFamily="49" charset="-122"/>
              </a:endParaRPr>
            </a:p>
          </p:txBody>
        </p:sp>
        <p:grpSp>
          <p:nvGrpSpPr>
            <p:cNvPr id="69" name="Group 31"/>
            <p:cNvGrpSpPr>
              <a:grpSpLocks/>
            </p:cNvGrpSpPr>
            <p:nvPr/>
          </p:nvGrpSpPr>
          <p:grpSpPr bwMode="auto">
            <a:xfrm>
              <a:off x="5164704" y="3140966"/>
              <a:ext cx="2287613" cy="2425517"/>
              <a:chOff x="6480" y="11268"/>
              <a:chExt cx="2160" cy="1900"/>
            </a:xfrm>
          </p:grpSpPr>
          <p:grpSp>
            <p:nvGrpSpPr>
              <p:cNvPr id="73" name="Group 32"/>
              <p:cNvGrpSpPr>
                <a:grpSpLocks/>
              </p:cNvGrpSpPr>
              <p:nvPr/>
            </p:nvGrpSpPr>
            <p:grpSpPr bwMode="auto">
              <a:xfrm>
                <a:off x="6480" y="11284"/>
                <a:ext cx="1980" cy="1884"/>
                <a:chOff x="6480" y="11284"/>
                <a:chExt cx="1980" cy="1884"/>
              </a:xfrm>
            </p:grpSpPr>
            <p:grpSp>
              <p:nvGrpSpPr>
                <p:cNvPr id="75" name="Group 33"/>
                <p:cNvGrpSpPr>
                  <a:grpSpLocks/>
                </p:cNvGrpSpPr>
                <p:nvPr/>
              </p:nvGrpSpPr>
              <p:grpSpPr bwMode="auto">
                <a:xfrm>
                  <a:off x="6480" y="12076"/>
                  <a:ext cx="1980" cy="1092"/>
                  <a:chOff x="2160" y="12104"/>
                  <a:chExt cx="1980" cy="1092"/>
                </a:xfrm>
              </p:grpSpPr>
              <p:sp>
                <p:nvSpPr>
                  <p:cNvPr id="92" name="Rectangle 34"/>
                  <p:cNvSpPr>
                    <a:spLocks noChangeArrowheads="1"/>
                  </p:cNvSpPr>
                  <p:nvPr/>
                </p:nvSpPr>
                <p:spPr bwMode="auto">
                  <a:xfrm>
                    <a:off x="2608" y="12212"/>
                    <a:ext cx="180" cy="156"/>
                  </a:xfrm>
                  <a:prstGeom prst="rect">
                    <a:avLst/>
                  </a:prstGeom>
                  <a:solidFill>
                    <a:srgbClr val="FFFFFF"/>
                  </a:solidFill>
                  <a:ln w="9525">
                    <a:solidFill>
                      <a:srgbClr val="000000"/>
                    </a:solidFill>
                    <a:miter lim="800000"/>
                    <a:headEnd/>
                    <a:tailEnd/>
                  </a:ln>
                </p:spPr>
                <p:txBody>
                  <a:bodyPr/>
                  <a:lstStyle/>
                  <a:p>
                    <a:endParaRPr lang="zh-CN" altLang="en-US" sz="1400" b="0">
                      <a:solidFill>
                        <a:schemeClr val="bg2"/>
                      </a:solidFill>
                    </a:endParaRPr>
                  </a:p>
                </p:txBody>
              </p:sp>
              <p:sp>
                <p:nvSpPr>
                  <p:cNvPr id="93" name="Rectangle 35"/>
                  <p:cNvSpPr>
                    <a:spLocks noChangeArrowheads="1"/>
                  </p:cNvSpPr>
                  <p:nvPr/>
                </p:nvSpPr>
                <p:spPr bwMode="auto">
                  <a:xfrm>
                    <a:off x="3324" y="12516"/>
                    <a:ext cx="180" cy="156"/>
                  </a:xfrm>
                  <a:prstGeom prst="rect">
                    <a:avLst/>
                  </a:prstGeom>
                  <a:solidFill>
                    <a:srgbClr val="FFFFFF"/>
                  </a:solidFill>
                  <a:ln w="9525">
                    <a:solidFill>
                      <a:srgbClr val="000000"/>
                    </a:solidFill>
                    <a:miter lim="800000"/>
                    <a:headEnd/>
                    <a:tailEnd/>
                  </a:ln>
                </p:spPr>
                <p:txBody>
                  <a:bodyPr/>
                  <a:lstStyle/>
                  <a:p>
                    <a:endParaRPr lang="zh-CN" altLang="en-US" sz="1400" b="0">
                      <a:solidFill>
                        <a:schemeClr val="bg2"/>
                      </a:solidFill>
                    </a:endParaRPr>
                  </a:p>
                </p:txBody>
              </p:sp>
              <p:sp>
                <p:nvSpPr>
                  <p:cNvPr id="94" name="Rectangle 36"/>
                  <p:cNvSpPr>
                    <a:spLocks noChangeArrowheads="1"/>
                  </p:cNvSpPr>
                  <p:nvPr/>
                </p:nvSpPr>
                <p:spPr bwMode="auto">
                  <a:xfrm>
                    <a:off x="3864" y="12360"/>
                    <a:ext cx="180" cy="156"/>
                  </a:xfrm>
                  <a:prstGeom prst="rect">
                    <a:avLst/>
                  </a:prstGeom>
                  <a:solidFill>
                    <a:srgbClr val="FFFFFF"/>
                  </a:solidFill>
                  <a:ln w="9525">
                    <a:solidFill>
                      <a:srgbClr val="000000"/>
                    </a:solidFill>
                    <a:miter lim="800000"/>
                    <a:headEnd/>
                    <a:tailEnd/>
                  </a:ln>
                </p:spPr>
                <p:txBody>
                  <a:bodyPr/>
                  <a:lstStyle/>
                  <a:p>
                    <a:endParaRPr lang="zh-CN" altLang="en-US" sz="1400" b="0">
                      <a:solidFill>
                        <a:schemeClr val="bg2"/>
                      </a:solidFill>
                    </a:endParaRPr>
                  </a:p>
                </p:txBody>
              </p:sp>
              <p:sp>
                <p:nvSpPr>
                  <p:cNvPr id="95" name="Rectangle 37"/>
                  <p:cNvSpPr>
                    <a:spLocks noChangeArrowheads="1"/>
                  </p:cNvSpPr>
                  <p:nvPr/>
                </p:nvSpPr>
                <p:spPr bwMode="auto">
                  <a:xfrm>
                    <a:off x="2950" y="12828"/>
                    <a:ext cx="180" cy="156"/>
                  </a:xfrm>
                  <a:prstGeom prst="rect">
                    <a:avLst/>
                  </a:prstGeom>
                  <a:solidFill>
                    <a:srgbClr val="FFFFFF"/>
                  </a:solidFill>
                  <a:ln w="9525">
                    <a:solidFill>
                      <a:srgbClr val="000000"/>
                    </a:solidFill>
                    <a:miter lim="800000"/>
                    <a:headEnd/>
                    <a:tailEnd/>
                  </a:ln>
                </p:spPr>
                <p:txBody>
                  <a:bodyPr/>
                  <a:lstStyle/>
                  <a:p>
                    <a:endParaRPr lang="zh-CN" altLang="en-US" sz="1400" b="0">
                      <a:solidFill>
                        <a:schemeClr val="bg2"/>
                      </a:solidFill>
                    </a:endParaRPr>
                  </a:p>
                </p:txBody>
              </p:sp>
              <p:sp>
                <p:nvSpPr>
                  <p:cNvPr id="96" name="Rectangle 38"/>
                  <p:cNvSpPr>
                    <a:spLocks noChangeArrowheads="1"/>
                  </p:cNvSpPr>
                  <p:nvPr/>
                </p:nvSpPr>
                <p:spPr bwMode="auto">
                  <a:xfrm>
                    <a:off x="3670" y="12672"/>
                    <a:ext cx="180" cy="156"/>
                  </a:xfrm>
                  <a:prstGeom prst="rect">
                    <a:avLst/>
                  </a:prstGeom>
                  <a:solidFill>
                    <a:srgbClr val="FFFFFF"/>
                  </a:solidFill>
                  <a:ln w="9525">
                    <a:solidFill>
                      <a:srgbClr val="000000"/>
                    </a:solidFill>
                    <a:miter lim="800000"/>
                    <a:headEnd/>
                    <a:tailEnd/>
                  </a:ln>
                </p:spPr>
                <p:txBody>
                  <a:bodyPr/>
                  <a:lstStyle/>
                  <a:p>
                    <a:endParaRPr lang="zh-CN" altLang="en-US" sz="1400" b="0">
                      <a:solidFill>
                        <a:schemeClr val="bg2"/>
                      </a:solidFill>
                    </a:endParaRPr>
                  </a:p>
                </p:txBody>
              </p:sp>
              <p:sp>
                <p:nvSpPr>
                  <p:cNvPr id="97" name="Rectangle 39"/>
                  <p:cNvSpPr>
                    <a:spLocks noChangeArrowheads="1"/>
                  </p:cNvSpPr>
                  <p:nvPr/>
                </p:nvSpPr>
                <p:spPr bwMode="auto">
                  <a:xfrm>
                    <a:off x="2242" y="12674"/>
                    <a:ext cx="180" cy="156"/>
                  </a:xfrm>
                  <a:prstGeom prst="rect">
                    <a:avLst/>
                  </a:prstGeom>
                  <a:solidFill>
                    <a:srgbClr val="FFFFFF"/>
                  </a:solidFill>
                  <a:ln w="9525">
                    <a:solidFill>
                      <a:srgbClr val="000000"/>
                    </a:solidFill>
                    <a:miter lim="800000"/>
                    <a:headEnd/>
                    <a:tailEnd/>
                  </a:ln>
                </p:spPr>
                <p:txBody>
                  <a:bodyPr/>
                  <a:lstStyle/>
                  <a:p>
                    <a:endParaRPr lang="zh-CN" altLang="en-US" sz="1400" b="0">
                      <a:solidFill>
                        <a:schemeClr val="bg2"/>
                      </a:solidFill>
                    </a:endParaRPr>
                  </a:p>
                </p:txBody>
              </p:sp>
              <p:sp>
                <p:nvSpPr>
                  <p:cNvPr id="98" name="Rectangle 40"/>
                  <p:cNvSpPr>
                    <a:spLocks noChangeArrowheads="1"/>
                  </p:cNvSpPr>
                  <p:nvPr/>
                </p:nvSpPr>
                <p:spPr bwMode="auto">
                  <a:xfrm>
                    <a:off x="3170" y="12984"/>
                    <a:ext cx="180" cy="156"/>
                  </a:xfrm>
                  <a:prstGeom prst="rect">
                    <a:avLst/>
                  </a:prstGeom>
                  <a:solidFill>
                    <a:srgbClr val="FFFFFF"/>
                  </a:solidFill>
                  <a:ln w="9525">
                    <a:solidFill>
                      <a:srgbClr val="000000"/>
                    </a:solidFill>
                    <a:miter lim="800000"/>
                    <a:headEnd/>
                    <a:tailEnd/>
                  </a:ln>
                </p:spPr>
                <p:txBody>
                  <a:bodyPr/>
                  <a:lstStyle/>
                  <a:p>
                    <a:endParaRPr lang="zh-CN" altLang="en-US" sz="1400" b="0">
                      <a:solidFill>
                        <a:schemeClr val="bg2"/>
                      </a:solidFill>
                    </a:endParaRPr>
                  </a:p>
                </p:txBody>
              </p:sp>
              <p:sp>
                <p:nvSpPr>
                  <p:cNvPr id="99" name="Rectangle 41"/>
                  <p:cNvSpPr>
                    <a:spLocks noChangeArrowheads="1"/>
                  </p:cNvSpPr>
                  <p:nvPr/>
                </p:nvSpPr>
                <p:spPr bwMode="auto">
                  <a:xfrm>
                    <a:off x="2160" y="12104"/>
                    <a:ext cx="1980" cy="1092"/>
                  </a:xfrm>
                  <a:prstGeom prst="rect">
                    <a:avLst/>
                  </a:prstGeom>
                  <a:noFill/>
                  <a:ln w="9525">
                    <a:solidFill>
                      <a:srgbClr val="000000"/>
                    </a:solidFill>
                    <a:miter lim="800000"/>
                    <a:headEnd/>
                    <a:tailEnd/>
                  </a:ln>
                </p:spPr>
                <p:txBody>
                  <a:bodyPr/>
                  <a:lstStyle/>
                  <a:p>
                    <a:endParaRPr lang="zh-CN" altLang="en-US" sz="1400" b="0">
                      <a:solidFill>
                        <a:schemeClr val="bg2"/>
                      </a:solidFill>
                    </a:endParaRPr>
                  </a:p>
                </p:txBody>
              </p:sp>
            </p:grpSp>
            <p:grpSp>
              <p:nvGrpSpPr>
                <p:cNvPr id="76" name="Group 42"/>
                <p:cNvGrpSpPr>
                  <a:grpSpLocks/>
                </p:cNvGrpSpPr>
                <p:nvPr/>
              </p:nvGrpSpPr>
              <p:grpSpPr bwMode="auto">
                <a:xfrm>
                  <a:off x="6784" y="11284"/>
                  <a:ext cx="1440" cy="468"/>
                  <a:chOff x="2520" y="11424"/>
                  <a:chExt cx="1440" cy="468"/>
                </a:xfrm>
              </p:grpSpPr>
              <p:sp>
                <p:nvSpPr>
                  <p:cNvPr id="89" name="Rectangle 43"/>
                  <p:cNvSpPr>
                    <a:spLocks noChangeArrowheads="1"/>
                  </p:cNvSpPr>
                  <p:nvPr/>
                </p:nvSpPr>
                <p:spPr bwMode="auto">
                  <a:xfrm>
                    <a:off x="2520" y="11580"/>
                    <a:ext cx="360" cy="156"/>
                  </a:xfrm>
                  <a:prstGeom prst="rect">
                    <a:avLst/>
                  </a:prstGeom>
                  <a:solidFill>
                    <a:srgbClr val="FFFFFF"/>
                  </a:solidFill>
                  <a:ln w="9525">
                    <a:solidFill>
                      <a:srgbClr val="000000"/>
                    </a:solidFill>
                    <a:miter lim="800000"/>
                    <a:headEnd/>
                    <a:tailEnd/>
                  </a:ln>
                </p:spPr>
                <p:txBody>
                  <a:bodyPr/>
                  <a:lstStyle/>
                  <a:p>
                    <a:endParaRPr lang="zh-CN" altLang="en-US" sz="1400" b="0">
                      <a:solidFill>
                        <a:schemeClr val="bg2"/>
                      </a:solidFill>
                    </a:endParaRPr>
                  </a:p>
                </p:txBody>
              </p:sp>
              <p:sp>
                <p:nvSpPr>
                  <p:cNvPr id="90" name="Rectangle 44"/>
                  <p:cNvSpPr>
                    <a:spLocks noChangeArrowheads="1"/>
                  </p:cNvSpPr>
                  <p:nvPr/>
                </p:nvSpPr>
                <p:spPr bwMode="auto">
                  <a:xfrm>
                    <a:off x="3060" y="11424"/>
                    <a:ext cx="360" cy="156"/>
                  </a:xfrm>
                  <a:prstGeom prst="rect">
                    <a:avLst/>
                  </a:prstGeom>
                  <a:solidFill>
                    <a:srgbClr val="FFFFFF"/>
                  </a:solidFill>
                  <a:ln w="9525">
                    <a:solidFill>
                      <a:srgbClr val="000000"/>
                    </a:solidFill>
                    <a:miter lim="800000"/>
                    <a:headEnd/>
                    <a:tailEnd/>
                  </a:ln>
                </p:spPr>
                <p:txBody>
                  <a:bodyPr/>
                  <a:lstStyle/>
                  <a:p>
                    <a:endParaRPr lang="zh-CN" altLang="en-US" sz="1400" b="0">
                      <a:solidFill>
                        <a:schemeClr val="bg2"/>
                      </a:solidFill>
                    </a:endParaRPr>
                  </a:p>
                </p:txBody>
              </p:sp>
              <p:sp>
                <p:nvSpPr>
                  <p:cNvPr id="91" name="Rectangle 45"/>
                  <p:cNvSpPr>
                    <a:spLocks noChangeArrowheads="1"/>
                  </p:cNvSpPr>
                  <p:nvPr/>
                </p:nvSpPr>
                <p:spPr bwMode="auto">
                  <a:xfrm>
                    <a:off x="3600" y="11736"/>
                    <a:ext cx="360" cy="156"/>
                  </a:xfrm>
                  <a:prstGeom prst="rect">
                    <a:avLst/>
                  </a:prstGeom>
                  <a:solidFill>
                    <a:srgbClr val="FFFFFF"/>
                  </a:solidFill>
                  <a:ln w="9525">
                    <a:solidFill>
                      <a:srgbClr val="000000"/>
                    </a:solidFill>
                    <a:miter lim="800000"/>
                    <a:headEnd/>
                    <a:tailEnd/>
                  </a:ln>
                </p:spPr>
                <p:txBody>
                  <a:bodyPr/>
                  <a:lstStyle/>
                  <a:p>
                    <a:endParaRPr lang="zh-CN" altLang="en-US" sz="1400" b="0">
                      <a:solidFill>
                        <a:schemeClr val="bg2"/>
                      </a:solidFill>
                    </a:endParaRPr>
                  </a:p>
                </p:txBody>
              </p:sp>
            </p:grpSp>
            <p:sp>
              <p:nvSpPr>
                <p:cNvPr id="77" name="Line 46"/>
                <p:cNvSpPr>
                  <a:spLocks noChangeShapeType="1"/>
                </p:cNvSpPr>
                <p:nvPr/>
              </p:nvSpPr>
              <p:spPr bwMode="auto">
                <a:xfrm flipH="1">
                  <a:off x="6674" y="12048"/>
                  <a:ext cx="886" cy="582"/>
                </a:xfrm>
                <a:prstGeom prst="line">
                  <a:avLst/>
                </a:prstGeom>
                <a:noFill/>
                <a:ln w="9525">
                  <a:solidFill>
                    <a:srgbClr val="000000"/>
                  </a:solidFill>
                  <a:round/>
                  <a:headEnd/>
                  <a:tailEnd/>
                </a:ln>
              </p:spPr>
              <p:txBody>
                <a:bodyPr/>
                <a:lstStyle/>
                <a:p>
                  <a:endParaRPr lang="zh-CN" altLang="en-US"/>
                </a:p>
              </p:txBody>
            </p:sp>
            <p:sp>
              <p:nvSpPr>
                <p:cNvPr id="78" name="Line 47"/>
                <p:cNvSpPr>
                  <a:spLocks noChangeShapeType="1"/>
                </p:cNvSpPr>
                <p:nvPr/>
              </p:nvSpPr>
              <p:spPr bwMode="auto">
                <a:xfrm>
                  <a:off x="6964" y="11580"/>
                  <a:ext cx="540" cy="312"/>
                </a:xfrm>
                <a:prstGeom prst="line">
                  <a:avLst/>
                </a:prstGeom>
                <a:noFill/>
                <a:ln w="9525">
                  <a:solidFill>
                    <a:srgbClr val="000000"/>
                  </a:solidFill>
                  <a:round/>
                  <a:headEnd/>
                  <a:tailEnd/>
                </a:ln>
              </p:spPr>
              <p:txBody>
                <a:bodyPr/>
                <a:lstStyle/>
                <a:p>
                  <a:endParaRPr lang="zh-CN" altLang="en-US"/>
                </a:p>
              </p:txBody>
            </p:sp>
            <p:sp>
              <p:nvSpPr>
                <p:cNvPr id="79" name="Line 48"/>
                <p:cNvSpPr>
                  <a:spLocks noChangeShapeType="1"/>
                </p:cNvSpPr>
                <p:nvPr/>
              </p:nvSpPr>
              <p:spPr bwMode="auto">
                <a:xfrm>
                  <a:off x="7504" y="11452"/>
                  <a:ext cx="0" cy="468"/>
                </a:xfrm>
                <a:prstGeom prst="line">
                  <a:avLst/>
                </a:prstGeom>
                <a:noFill/>
                <a:ln w="9525">
                  <a:solidFill>
                    <a:srgbClr val="000000"/>
                  </a:solidFill>
                  <a:round/>
                  <a:headEnd/>
                  <a:tailEnd/>
                </a:ln>
              </p:spPr>
              <p:txBody>
                <a:bodyPr/>
                <a:lstStyle/>
                <a:p>
                  <a:endParaRPr lang="zh-CN" altLang="en-US"/>
                </a:p>
              </p:txBody>
            </p:sp>
            <p:sp>
              <p:nvSpPr>
                <p:cNvPr id="80" name="Line 49"/>
                <p:cNvSpPr>
                  <a:spLocks noChangeShapeType="1"/>
                </p:cNvSpPr>
                <p:nvPr/>
              </p:nvSpPr>
              <p:spPr bwMode="auto">
                <a:xfrm flipH="1">
                  <a:off x="7698" y="11764"/>
                  <a:ext cx="360" cy="156"/>
                </a:xfrm>
                <a:prstGeom prst="line">
                  <a:avLst/>
                </a:prstGeom>
                <a:noFill/>
                <a:ln w="9525">
                  <a:solidFill>
                    <a:srgbClr val="000000"/>
                  </a:solidFill>
                  <a:round/>
                  <a:headEnd/>
                  <a:tailEnd/>
                </a:ln>
              </p:spPr>
              <p:txBody>
                <a:bodyPr/>
                <a:lstStyle/>
                <a:p>
                  <a:endParaRPr lang="zh-CN" altLang="en-US"/>
                </a:p>
              </p:txBody>
            </p:sp>
            <p:sp>
              <p:nvSpPr>
                <p:cNvPr id="81" name="Line 50"/>
                <p:cNvSpPr>
                  <a:spLocks noChangeShapeType="1"/>
                </p:cNvSpPr>
                <p:nvPr/>
              </p:nvSpPr>
              <p:spPr bwMode="auto">
                <a:xfrm flipH="1">
                  <a:off x="7034" y="12176"/>
                  <a:ext cx="0" cy="0"/>
                </a:xfrm>
                <a:prstGeom prst="line">
                  <a:avLst/>
                </a:prstGeom>
                <a:noFill/>
                <a:ln w="9525">
                  <a:solidFill>
                    <a:srgbClr val="000000"/>
                  </a:solidFill>
                  <a:round/>
                  <a:headEnd/>
                  <a:tailEnd/>
                </a:ln>
              </p:spPr>
              <p:txBody>
                <a:bodyPr/>
                <a:lstStyle/>
                <a:p>
                  <a:endParaRPr lang="zh-CN" altLang="en-US"/>
                </a:p>
              </p:txBody>
            </p:sp>
            <p:sp>
              <p:nvSpPr>
                <p:cNvPr id="82" name="Line 51"/>
                <p:cNvSpPr>
                  <a:spLocks noChangeShapeType="1"/>
                </p:cNvSpPr>
                <p:nvPr/>
              </p:nvSpPr>
              <p:spPr bwMode="auto">
                <a:xfrm flipH="1">
                  <a:off x="7020" y="12048"/>
                  <a:ext cx="360" cy="156"/>
                </a:xfrm>
                <a:prstGeom prst="line">
                  <a:avLst/>
                </a:prstGeom>
                <a:noFill/>
                <a:ln w="9525">
                  <a:solidFill>
                    <a:srgbClr val="000000"/>
                  </a:solidFill>
                  <a:round/>
                  <a:headEnd/>
                  <a:tailEnd/>
                </a:ln>
              </p:spPr>
              <p:txBody>
                <a:bodyPr/>
                <a:lstStyle/>
                <a:p>
                  <a:endParaRPr lang="zh-CN" altLang="en-US"/>
                </a:p>
              </p:txBody>
            </p:sp>
            <p:sp>
              <p:nvSpPr>
                <p:cNvPr id="83" name="Line 52"/>
                <p:cNvSpPr>
                  <a:spLocks noChangeShapeType="1"/>
                </p:cNvSpPr>
                <p:nvPr/>
              </p:nvSpPr>
              <p:spPr bwMode="auto">
                <a:xfrm flipH="1">
                  <a:off x="7352" y="12076"/>
                  <a:ext cx="208" cy="724"/>
                </a:xfrm>
                <a:prstGeom prst="line">
                  <a:avLst/>
                </a:prstGeom>
                <a:noFill/>
                <a:ln w="9525">
                  <a:solidFill>
                    <a:srgbClr val="000000"/>
                  </a:solidFill>
                  <a:round/>
                  <a:headEnd/>
                  <a:tailEnd/>
                </a:ln>
              </p:spPr>
              <p:txBody>
                <a:bodyPr/>
                <a:lstStyle/>
                <a:p>
                  <a:endParaRPr lang="zh-CN" altLang="en-US"/>
                </a:p>
              </p:txBody>
            </p:sp>
            <p:sp>
              <p:nvSpPr>
                <p:cNvPr id="84" name="Line 53"/>
                <p:cNvSpPr>
                  <a:spLocks noChangeShapeType="1"/>
                </p:cNvSpPr>
                <p:nvPr/>
              </p:nvSpPr>
              <p:spPr bwMode="auto">
                <a:xfrm>
                  <a:off x="7560" y="12048"/>
                  <a:ext cx="180" cy="426"/>
                </a:xfrm>
                <a:prstGeom prst="line">
                  <a:avLst/>
                </a:prstGeom>
                <a:noFill/>
                <a:ln w="9525">
                  <a:solidFill>
                    <a:srgbClr val="000000"/>
                  </a:solidFill>
                  <a:round/>
                  <a:headEnd/>
                  <a:tailEnd/>
                </a:ln>
              </p:spPr>
              <p:txBody>
                <a:bodyPr/>
                <a:lstStyle/>
                <a:p>
                  <a:endParaRPr lang="zh-CN" altLang="en-US"/>
                </a:p>
              </p:txBody>
            </p:sp>
            <p:sp>
              <p:nvSpPr>
                <p:cNvPr id="85" name="Line 54"/>
                <p:cNvSpPr>
                  <a:spLocks noChangeShapeType="1"/>
                </p:cNvSpPr>
                <p:nvPr/>
              </p:nvSpPr>
              <p:spPr bwMode="auto">
                <a:xfrm flipH="1">
                  <a:off x="7560" y="12148"/>
                  <a:ext cx="0" cy="780"/>
                </a:xfrm>
                <a:prstGeom prst="line">
                  <a:avLst/>
                </a:prstGeom>
                <a:noFill/>
                <a:ln w="9525">
                  <a:solidFill>
                    <a:srgbClr val="000000"/>
                  </a:solidFill>
                  <a:round/>
                  <a:headEnd/>
                  <a:tailEnd/>
                </a:ln>
              </p:spPr>
              <p:txBody>
                <a:bodyPr/>
                <a:lstStyle/>
                <a:p>
                  <a:endParaRPr lang="zh-CN" altLang="en-US"/>
                </a:p>
              </p:txBody>
            </p:sp>
            <p:sp>
              <p:nvSpPr>
                <p:cNvPr id="86" name="Line 55"/>
                <p:cNvSpPr>
                  <a:spLocks noChangeShapeType="1"/>
                </p:cNvSpPr>
                <p:nvPr/>
              </p:nvSpPr>
              <p:spPr bwMode="auto">
                <a:xfrm>
                  <a:off x="7630" y="12062"/>
                  <a:ext cx="442" cy="568"/>
                </a:xfrm>
                <a:prstGeom prst="line">
                  <a:avLst/>
                </a:prstGeom>
                <a:noFill/>
                <a:ln w="9525">
                  <a:solidFill>
                    <a:srgbClr val="000000"/>
                  </a:solidFill>
                  <a:round/>
                  <a:headEnd/>
                  <a:tailEnd/>
                </a:ln>
              </p:spPr>
              <p:txBody>
                <a:bodyPr/>
                <a:lstStyle/>
                <a:p>
                  <a:endParaRPr lang="zh-CN" altLang="en-US"/>
                </a:p>
              </p:txBody>
            </p:sp>
            <p:sp>
              <p:nvSpPr>
                <p:cNvPr id="87" name="Line 56"/>
                <p:cNvSpPr>
                  <a:spLocks noChangeShapeType="1"/>
                </p:cNvSpPr>
                <p:nvPr/>
              </p:nvSpPr>
              <p:spPr bwMode="auto">
                <a:xfrm>
                  <a:off x="7560" y="12048"/>
                  <a:ext cx="720" cy="312"/>
                </a:xfrm>
                <a:prstGeom prst="line">
                  <a:avLst/>
                </a:prstGeom>
                <a:noFill/>
                <a:ln w="9525">
                  <a:solidFill>
                    <a:srgbClr val="000000"/>
                  </a:solidFill>
                  <a:round/>
                  <a:headEnd/>
                  <a:tailEnd/>
                </a:ln>
              </p:spPr>
              <p:txBody>
                <a:bodyPr/>
                <a:lstStyle/>
                <a:p>
                  <a:endParaRPr lang="zh-CN" altLang="en-US"/>
                </a:p>
              </p:txBody>
            </p:sp>
            <p:sp>
              <p:nvSpPr>
                <p:cNvPr id="88" name="Text Box 57"/>
                <p:cNvSpPr txBox="1">
                  <a:spLocks noChangeArrowheads="1"/>
                </p:cNvSpPr>
                <p:nvPr/>
              </p:nvSpPr>
              <p:spPr bwMode="auto">
                <a:xfrm>
                  <a:off x="7121" y="11820"/>
                  <a:ext cx="748" cy="312"/>
                </a:xfrm>
                <a:prstGeom prst="rect">
                  <a:avLst/>
                </a:prstGeom>
                <a:solidFill>
                  <a:srgbClr val="DDDDDD"/>
                </a:solidFill>
                <a:ln w="9525">
                  <a:solidFill>
                    <a:srgbClr val="000000"/>
                  </a:solidFill>
                  <a:miter lim="800000"/>
                  <a:headEnd/>
                  <a:tailEnd/>
                </a:ln>
              </p:spPr>
              <p:txBody>
                <a:bodyPr lIns="0" tIns="0" rIns="0" bIns="0" anchor="ctr"/>
                <a:lstStyle/>
                <a:p>
                  <a:pPr algn="ctr">
                    <a:lnSpc>
                      <a:spcPct val="72000"/>
                    </a:lnSpc>
                  </a:pPr>
                  <a:r>
                    <a:rPr lang="en-US" altLang="zh-CN" sz="1800" dirty="0">
                      <a:solidFill>
                        <a:schemeClr val="tx1"/>
                      </a:solidFill>
                      <a:latin typeface="Calibri" pitchFamily="34" charset="0"/>
                    </a:rPr>
                    <a:t>Facade</a:t>
                  </a:r>
                  <a:endParaRPr lang="zh-CN" altLang="zh-CN" sz="1800" dirty="0">
                    <a:solidFill>
                      <a:schemeClr val="tx1"/>
                    </a:solidFill>
                  </a:endParaRPr>
                </a:p>
              </p:txBody>
            </p:sp>
          </p:grpSp>
          <p:sp>
            <p:nvSpPr>
              <p:cNvPr id="74" name="Text Box 58"/>
              <p:cNvSpPr txBox="1">
                <a:spLocks noChangeArrowheads="1"/>
              </p:cNvSpPr>
              <p:nvPr/>
            </p:nvSpPr>
            <p:spPr bwMode="auto">
              <a:xfrm>
                <a:off x="8100" y="11268"/>
                <a:ext cx="540" cy="312"/>
              </a:xfrm>
              <a:prstGeom prst="rect">
                <a:avLst/>
              </a:prstGeom>
              <a:solidFill>
                <a:srgbClr val="FFFFFF"/>
              </a:solidFill>
              <a:ln w="9525">
                <a:noFill/>
                <a:miter lim="800000"/>
                <a:headEnd/>
                <a:tailEnd/>
              </a:ln>
            </p:spPr>
            <p:txBody>
              <a:bodyPr lIns="0" tIns="0" rIns="0" bIns="0"/>
              <a:lstStyle/>
              <a:p>
                <a:pPr algn="ctr"/>
                <a:r>
                  <a:rPr lang="zh-CN" altLang="en-US" sz="1800" dirty="0">
                    <a:solidFill>
                      <a:schemeClr val="tx1"/>
                    </a:solidFill>
                    <a:latin typeface="Calibri" pitchFamily="34" charset="0"/>
                  </a:rPr>
                  <a:t>用户</a:t>
                </a:r>
                <a:endParaRPr lang="zh-CN" altLang="en-US" sz="1800" dirty="0">
                  <a:solidFill>
                    <a:schemeClr val="tx1"/>
                  </a:solidFill>
                </a:endParaRPr>
              </a:p>
            </p:txBody>
          </p:sp>
        </p:grpSp>
        <p:sp>
          <p:nvSpPr>
            <p:cNvPr id="70" name="TextBox 69"/>
            <p:cNvSpPr txBox="1"/>
            <p:nvPr/>
          </p:nvSpPr>
          <p:spPr>
            <a:xfrm>
              <a:off x="5220072" y="5745450"/>
              <a:ext cx="2592288" cy="707886"/>
            </a:xfrm>
            <a:prstGeom prst="rect">
              <a:avLst/>
            </a:prstGeom>
            <a:noFill/>
          </p:spPr>
          <p:txBody>
            <a:bodyPr wrap="square" rtlCol="0">
              <a:spAutoFit/>
            </a:bodyPr>
            <a:lstStyle/>
            <a:p>
              <a:r>
                <a:rPr lang="zh-CN" altLang="en-US" sz="2000" dirty="0" smtClean="0"/>
                <a:t>重组</a:t>
              </a:r>
              <a:r>
                <a:rPr lang="en-US" altLang="zh-CN" sz="2000" dirty="0" smtClean="0"/>
                <a:t>(</a:t>
              </a:r>
              <a:r>
                <a:rPr lang="zh-CN" altLang="en-US" sz="2000" dirty="0" smtClean="0"/>
                <a:t>通过</a:t>
              </a:r>
              <a:r>
                <a:rPr lang="zh-CN" altLang="en-US" sz="2000" dirty="0" smtClean="0">
                  <a:solidFill>
                    <a:srgbClr val="FF0000"/>
                  </a:solidFill>
                </a:rPr>
                <a:t>外观</a:t>
              </a:r>
              <a:r>
                <a:rPr lang="en-US" altLang="zh-CN" sz="2000" dirty="0" smtClean="0">
                  <a:solidFill>
                    <a:srgbClr val="FF0000"/>
                  </a:solidFill>
                </a:rPr>
                <a:t>Facade</a:t>
              </a:r>
              <a:r>
                <a:rPr lang="en-US" altLang="zh-CN" sz="2000" dirty="0" smtClean="0"/>
                <a:t>)</a:t>
              </a:r>
              <a:r>
                <a:rPr lang="zh-CN" altLang="en-US" sz="2000" dirty="0" smtClean="0"/>
                <a:t>后的结构</a:t>
              </a:r>
              <a:endParaRPr lang="zh-CN" altLang="en-US" sz="2000" dirty="0"/>
            </a:p>
          </p:txBody>
        </p:sp>
        <p:sp>
          <p:nvSpPr>
            <p:cNvPr id="71" name="Text Box 30"/>
            <p:cNvSpPr txBox="1">
              <a:spLocks noChangeArrowheads="1"/>
            </p:cNvSpPr>
            <p:nvPr/>
          </p:nvSpPr>
          <p:spPr bwMode="auto">
            <a:xfrm>
              <a:off x="6664392" y="5229200"/>
              <a:ext cx="571904" cy="416719"/>
            </a:xfrm>
            <a:prstGeom prst="rect">
              <a:avLst/>
            </a:prstGeom>
            <a:noFill/>
            <a:ln w="9525">
              <a:noFill/>
              <a:miter lim="800000"/>
              <a:headEnd/>
              <a:tailEnd/>
            </a:ln>
          </p:spPr>
          <p:txBody>
            <a:bodyPr lIns="0" tIns="0" rIns="0" bIns="0"/>
            <a:lstStyle/>
            <a:p>
              <a:pPr algn="ctr"/>
              <a:r>
                <a:rPr lang="zh-CN" altLang="en-US" sz="1800" dirty="0" smtClean="0">
                  <a:solidFill>
                    <a:schemeClr val="tx1"/>
                  </a:solidFill>
                  <a:latin typeface="Calibri" pitchFamily="34" charset="0"/>
                </a:rPr>
                <a:t>模块</a:t>
              </a:r>
              <a:endParaRPr lang="zh-CN" altLang="en-US" sz="1800" dirty="0">
                <a:solidFill>
                  <a:schemeClr val="tx1"/>
                </a:solidFill>
              </a:endParaRPr>
            </a:p>
          </p:txBody>
        </p:sp>
        <p:sp>
          <p:nvSpPr>
            <p:cNvPr id="72" name="Text Box 58"/>
            <p:cNvSpPr txBox="1">
              <a:spLocks noChangeArrowheads="1"/>
            </p:cNvSpPr>
            <p:nvPr/>
          </p:nvSpPr>
          <p:spPr bwMode="auto">
            <a:xfrm>
              <a:off x="5220072" y="3861049"/>
              <a:ext cx="571904" cy="288032"/>
            </a:xfrm>
            <a:prstGeom prst="rect">
              <a:avLst/>
            </a:prstGeom>
            <a:solidFill>
              <a:srgbClr val="FFFFFF"/>
            </a:solidFill>
            <a:ln w="9525">
              <a:noFill/>
              <a:miter lim="800000"/>
              <a:headEnd/>
              <a:tailEnd/>
            </a:ln>
          </p:spPr>
          <p:txBody>
            <a:bodyPr lIns="0" tIns="0" rIns="0" bIns="0"/>
            <a:lstStyle/>
            <a:p>
              <a:pPr algn="ctr"/>
              <a:r>
                <a:rPr lang="zh-CN" altLang="en-US" sz="1800" dirty="0" smtClean="0">
                  <a:solidFill>
                    <a:schemeClr val="tx1"/>
                  </a:solidFill>
                </a:rPr>
                <a:t>外观</a:t>
              </a:r>
              <a:endParaRPr lang="zh-CN" altLang="en-US" sz="1800" dirty="0">
                <a:solidFill>
                  <a:schemeClr val="tx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additive="base">
                                        <p:cTn id="7" dur="500" fill="hold"/>
                                        <p:tgtEl>
                                          <p:spTgt spid="67"/>
                                        </p:tgtEl>
                                        <p:attrNameLst>
                                          <p:attrName>ppt_x</p:attrName>
                                        </p:attrNameLst>
                                      </p:cBhvr>
                                      <p:tavLst>
                                        <p:tav tm="0">
                                          <p:val>
                                            <p:strVal val="#ppt_x"/>
                                          </p:val>
                                        </p:tav>
                                        <p:tav tm="100000">
                                          <p:val>
                                            <p:strVal val="#ppt_x"/>
                                          </p:val>
                                        </p:tav>
                                      </p:tavLst>
                                    </p:anim>
                                    <p:anim calcmode="lin" valueType="num">
                                      <p:cBhvr additive="base">
                                        <p:cTn id="8"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60648"/>
            <a:ext cx="9144000" cy="5324535"/>
          </a:xfrm>
          <a:prstGeom prst="rect">
            <a:avLst/>
          </a:prstGeom>
          <a:noFill/>
        </p:spPr>
        <p:txBody>
          <a:bodyPr wrap="square" rtlCol="0">
            <a:spAutoFit/>
          </a:bodyPr>
          <a:lstStyle/>
          <a:p>
            <a:r>
              <a:rPr lang="en-US" altLang="zh-CN" sz="2000" dirty="0" smtClean="0">
                <a:solidFill>
                  <a:schemeClr val="tx1"/>
                </a:solidFill>
              </a:rPr>
              <a:t>// </a:t>
            </a:r>
            <a:r>
              <a:rPr lang="zh-CN" altLang="en-US" sz="2000" dirty="0" smtClean="0">
                <a:solidFill>
                  <a:schemeClr val="tx1"/>
                </a:solidFill>
              </a:rPr>
              <a:t>声明模块工厂类</a:t>
            </a:r>
            <a:r>
              <a:rPr lang="en-US" altLang="zh-CN" sz="2000" dirty="0" err="1" smtClean="0">
                <a:solidFill>
                  <a:schemeClr val="tx1"/>
                </a:solidFill>
              </a:rPr>
              <a:t>ModuleFactory</a:t>
            </a:r>
            <a:r>
              <a:rPr lang="en-US" altLang="zh-CN" sz="2000" dirty="0" smtClean="0">
                <a:solidFill>
                  <a:schemeClr val="tx1"/>
                </a:solidFill>
              </a:rPr>
              <a:t>——</a:t>
            </a:r>
            <a:r>
              <a:rPr lang="zh-CN" altLang="en-US" sz="2000" dirty="0" smtClean="0">
                <a:solidFill>
                  <a:srgbClr val="FF0000"/>
                </a:solidFill>
              </a:rPr>
              <a:t>简单工厂模式</a:t>
            </a:r>
          </a:p>
          <a:p>
            <a:r>
              <a:rPr lang="en-US" altLang="zh-CN" sz="2000" dirty="0" smtClean="0"/>
              <a:t>class </a:t>
            </a:r>
            <a:r>
              <a:rPr lang="en-US" altLang="zh-CN" sz="2000" dirty="0" err="1" smtClean="0"/>
              <a:t>ModuleFactory</a:t>
            </a:r>
            <a:endParaRPr lang="en-US" altLang="zh-CN" sz="2000" dirty="0" smtClean="0"/>
          </a:p>
          <a:p>
            <a:r>
              <a:rPr lang="en-US" altLang="zh-CN" sz="2000" dirty="0" smtClean="0"/>
              <a:t>{</a:t>
            </a:r>
          </a:p>
          <a:p>
            <a:r>
              <a:rPr lang="en-US" altLang="zh-CN" sz="2000" dirty="0" smtClean="0"/>
              <a:t>public:</a:t>
            </a:r>
          </a:p>
          <a:p>
            <a:r>
              <a:rPr lang="en-US" altLang="zh-CN" sz="2000" dirty="0" smtClean="0">
                <a:solidFill>
                  <a:schemeClr val="tx1"/>
                </a:solidFill>
              </a:rPr>
              <a:t>// </a:t>
            </a:r>
            <a:r>
              <a:rPr lang="zh-CN" altLang="en-US" sz="2000" dirty="0" smtClean="0">
                <a:solidFill>
                  <a:schemeClr val="tx1"/>
                </a:solidFill>
              </a:rPr>
              <a:t>公有成员</a:t>
            </a:r>
            <a:r>
              <a:rPr lang="en-US" altLang="zh-CN" sz="2000" dirty="0" smtClean="0">
                <a:solidFill>
                  <a:schemeClr val="tx1"/>
                </a:solidFill>
              </a:rPr>
              <a:t>:</a:t>
            </a:r>
          </a:p>
          <a:p>
            <a:r>
              <a:rPr lang="en-US" altLang="zh-CN" sz="2000" dirty="0" smtClean="0"/>
              <a:t>	virtual ~</a:t>
            </a:r>
            <a:r>
              <a:rPr lang="en-US" altLang="zh-CN" sz="2000" dirty="0" err="1" smtClean="0"/>
              <a:t>ModuleFactory</a:t>
            </a:r>
            <a:r>
              <a:rPr lang="en-US" altLang="zh-CN" sz="2000" dirty="0" smtClean="0"/>
              <a:t>() { }		</a:t>
            </a:r>
            <a:r>
              <a:rPr lang="en-US" altLang="zh-CN" sz="2000" dirty="0" smtClean="0">
                <a:solidFill>
                  <a:schemeClr val="tx1"/>
                </a:solidFill>
              </a:rPr>
              <a:t>// </a:t>
            </a:r>
            <a:r>
              <a:rPr lang="zh-CN" altLang="en-US" sz="2000" dirty="0" smtClean="0">
                <a:solidFill>
                  <a:schemeClr val="tx1"/>
                </a:solidFill>
              </a:rPr>
              <a:t>析构函数</a:t>
            </a:r>
          </a:p>
          <a:p>
            <a:r>
              <a:rPr lang="zh-CN" altLang="en-US" sz="2000" dirty="0" smtClean="0"/>
              <a:t>	</a:t>
            </a:r>
            <a:r>
              <a:rPr lang="en-US" altLang="zh-CN" sz="2000" dirty="0" smtClean="0"/>
              <a:t>static Facade *</a:t>
            </a:r>
            <a:r>
              <a:rPr lang="en-US" altLang="zh-CN" sz="2000" dirty="0" err="1" smtClean="0"/>
              <a:t>GetInstance</a:t>
            </a:r>
            <a:r>
              <a:rPr lang="en-US" altLang="zh-CN" sz="2000" dirty="0" smtClean="0"/>
              <a:t>(</a:t>
            </a:r>
            <a:r>
              <a:rPr lang="en-US" altLang="zh-CN" sz="2000" dirty="0" err="1" smtClean="0"/>
              <a:t>int</a:t>
            </a:r>
            <a:r>
              <a:rPr lang="en-US" altLang="zh-CN" sz="2000" dirty="0" smtClean="0"/>
              <a:t> select)	</a:t>
            </a:r>
            <a:r>
              <a:rPr lang="en-US" altLang="zh-CN" sz="2000" dirty="0" smtClean="0">
                <a:solidFill>
                  <a:schemeClr val="tx1"/>
                </a:solidFill>
              </a:rPr>
              <a:t>// </a:t>
            </a:r>
            <a:r>
              <a:rPr lang="zh-CN" altLang="en-US" sz="2000" dirty="0" smtClean="0">
                <a:solidFill>
                  <a:schemeClr val="tx1"/>
                </a:solidFill>
              </a:rPr>
              <a:t>返回实例对象指针</a:t>
            </a:r>
            <a:r>
              <a:rPr lang="en-US" altLang="zh-CN" sz="2000" dirty="0" smtClean="0">
                <a:solidFill>
                  <a:schemeClr val="tx1"/>
                </a:solidFill>
              </a:rPr>
              <a:t>(1--7)</a:t>
            </a:r>
          </a:p>
          <a:p>
            <a:r>
              <a:rPr lang="en-US" altLang="zh-CN" sz="2000" dirty="0" smtClean="0"/>
              <a:t>	{</a:t>
            </a:r>
          </a:p>
          <a:p>
            <a:r>
              <a:rPr lang="en-US" altLang="zh-CN" sz="2000" dirty="0" smtClean="0"/>
              <a:t>		if (select == 1) return new Module1;</a:t>
            </a:r>
          </a:p>
          <a:p>
            <a:r>
              <a:rPr lang="en-US" altLang="zh-CN" sz="2000" dirty="0" smtClean="0"/>
              <a:t>		else if (select == 2) return new Module2;</a:t>
            </a:r>
          </a:p>
          <a:p>
            <a:r>
              <a:rPr lang="en-US" altLang="zh-CN" sz="2000" dirty="0" smtClean="0"/>
              <a:t>		else if (select == 3) return new Module3;</a:t>
            </a:r>
          </a:p>
          <a:p>
            <a:r>
              <a:rPr lang="en-US" altLang="zh-CN" sz="2000" dirty="0" smtClean="0"/>
              <a:t>		else if (select == 4) return new Module4;</a:t>
            </a:r>
          </a:p>
          <a:p>
            <a:r>
              <a:rPr lang="en-US" altLang="zh-CN" sz="2000" dirty="0" smtClean="0"/>
              <a:t>		else if (select == 5) return new Module5;</a:t>
            </a:r>
          </a:p>
          <a:p>
            <a:r>
              <a:rPr lang="en-US" altLang="zh-CN" sz="2000" dirty="0" smtClean="0"/>
              <a:t>		else if (select == 6) return new Module6;</a:t>
            </a:r>
          </a:p>
          <a:p>
            <a:r>
              <a:rPr lang="en-US" altLang="zh-CN" sz="2000" dirty="0" smtClean="0"/>
              <a:t>		else return new Module7;</a:t>
            </a:r>
          </a:p>
          <a:p>
            <a:r>
              <a:rPr lang="en-US" altLang="zh-CN" sz="2000" dirty="0" smtClean="0"/>
              <a:t>	}</a:t>
            </a:r>
          </a:p>
          <a:p>
            <a:r>
              <a:rPr lang="en-US" altLang="zh-CN" sz="2000" dirty="0" smtClean="0"/>
              <a:t>};</a:t>
            </a: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40545"/>
            <a:ext cx="9144000" cy="7072514"/>
          </a:xfrm>
          <a:prstGeom prst="rect">
            <a:avLst/>
          </a:prstGeom>
          <a:noFill/>
        </p:spPr>
        <p:txBody>
          <a:bodyPr wrap="square" rtlCol="0">
            <a:spAutoFit/>
          </a:bodyPr>
          <a:lstStyle/>
          <a:p>
            <a:pPr>
              <a:lnSpc>
                <a:spcPts val="1700"/>
              </a:lnSpc>
            </a:pPr>
            <a:r>
              <a:rPr lang="en-US" altLang="zh-CN" sz="2000" dirty="0" err="1" smtClean="0"/>
              <a:t>int</a:t>
            </a:r>
            <a:r>
              <a:rPr lang="en-US" altLang="zh-CN" sz="2000" dirty="0" smtClean="0"/>
              <a:t> main()					</a:t>
            </a:r>
            <a:r>
              <a:rPr lang="en-US" altLang="zh-CN" sz="2000" dirty="0" smtClean="0">
                <a:solidFill>
                  <a:schemeClr val="tx1"/>
                </a:solidFill>
              </a:rPr>
              <a:t>// </a:t>
            </a:r>
            <a:r>
              <a:rPr lang="zh-CN" altLang="en-US" sz="2000" dirty="0" smtClean="0">
                <a:solidFill>
                  <a:schemeClr val="tx1"/>
                </a:solidFill>
              </a:rPr>
              <a:t>主函数</a:t>
            </a:r>
            <a:r>
              <a:rPr lang="en-US" altLang="zh-CN" sz="2000" dirty="0" smtClean="0">
                <a:solidFill>
                  <a:schemeClr val="tx1"/>
                </a:solidFill>
              </a:rPr>
              <a:t>main()</a:t>
            </a:r>
          </a:p>
          <a:p>
            <a:pPr>
              <a:lnSpc>
                <a:spcPts val="1700"/>
              </a:lnSpc>
            </a:pPr>
            <a:r>
              <a:rPr lang="en-US" altLang="zh-CN" sz="2000" dirty="0" smtClean="0"/>
              <a:t>{</a:t>
            </a:r>
          </a:p>
          <a:p>
            <a:pPr>
              <a:lnSpc>
                <a:spcPts val="1700"/>
              </a:lnSpc>
            </a:pPr>
            <a:r>
              <a:rPr lang="en-US" altLang="zh-CN" sz="2000" dirty="0" smtClean="0"/>
              <a:t>	</a:t>
            </a:r>
            <a:r>
              <a:rPr lang="en-US" altLang="zh-CN" sz="2000" dirty="0" err="1" smtClean="0"/>
              <a:t>int</a:t>
            </a:r>
            <a:r>
              <a:rPr lang="en-US" altLang="zh-CN" sz="2000" dirty="0" smtClean="0"/>
              <a:t> select = 0;				</a:t>
            </a:r>
            <a:r>
              <a:rPr lang="en-US" altLang="zh-CN" sz="2000" dirty="0" smtClean="0">
                <a:solidFill>
                  <a:schemeClr val="tx1"/>
                </a:solidFill>
              </a:rPr>
              <a:t>// </a:t>
            </a:r>
            <a:r>
              <a:rPr lang="zh-CN" altLang="en-US" sz="2000" dirty="0" smtClean="0">
                <a:solidFill>
                  <a:schemeClr val="tx1"/>
                </a:solidFill>
              </a:rPr>
              <a:t>选择变量</a:t>
            </a:r>
          </a:p>
          <a:p>
            <a:pPr>
              <a:lnSpc>
                <a:spcPts val="1700"/>
              </a:lnSpc>
            </a:pPr>
            <a:r>
              <a:rPr lang="zh-CN" altLang="en-US" sz="2000" dirty="0" smtClean="0"/>
              <a:t>	</a:t>
            </a:r>
            <a:r>
              <a:rPr lang="en-US" altLang="zh-CN" sz="2000" dirty="0" smtClean="0"/>
              <a:t>do</a:t>
            </a:r>
          </a:p>
          <a:p>
            <a:pPr>
              <a:lnSpc>
                <a:spcPts val="1700"/>
              </a:lnSpc>
            </a:pPr>
            <a:r>
              <a:rPr lang="en-US" altLang="zh-CN" sz="2000" dirty="0" smtClean="0"/>
              <a:t>	{</a:t>
            </a:r>
          </a:p>
          <a:p>
            <a:pPr>
              <a:lnSpc>
                <a:spcPts val="1700"/>
              </a:lnSpc>
            </a:pPr>
            <a:r>
              <a:rPr lang="en-US" altLang="zh-CN" sz="2000" dirty="0" smtClean="0"/>
              <a:t>		</a:t>
            </a:r>
            <a:r>
              <a:rPr lang="en-US" altLang="zh-CN" sz="2000" dirty="0" err="1" smtClean="0"/>
              <a:t>cout</a:t>
            </a:r>
            <a:r>
              <a:rPr lang="en-US" altLang="zh-CN" sz="2000" dirty="0" smtClean="0"/>
              <a:t> &lt;&lt; "</a:t>
            </a:r>
            <a:r>
              <a:rPr lang="zh-CN" altLang="en-US" sz="2000" dirty="0" smtClean="0"/>
              <a:t>请选择</a:t>
            </a:r>
            <a:r>
              <a:rPr lang="en-US" altLang="zh-CN" sz="2000" dirty="0" smtClean="0"/>
              <a:t>" &lt;&lt; </a:t>
            </a:r>
            <a:r>
              <a:rPr lang="en-US" altLang="zh-CN" sz="2000" dirty="0" err="1" smtClean="0"/>
              <a:t>endl</a:t>
            </a:r>
            <a:r>
              <a:rPr lang="en-US" altLang="zh-CN" sz="2000" dirty="0" smtClean="0"/>
              <a:t>;</a:t>
            </a:r>
          </a:p>
          <a:p>
            <a:pPr>
              <a:lnSpc>
                <a:spcPts val="1700"/>
              </a:lnSpc>
            </a:pPr>
            <a:r>
              <a:rPr lang="en-US" altLang="zh-CN" sz="2000" dirty="0" smtClean="0"/>
              <a:t>		</a:t>
            </a:r>
            <a:r>
              <a:rPr lang="en-US" altLang="zh-CN" sz="2000" dirty="0" err="1" smtClean="0"/>
              <a:t>cout</a:t>
            </a:r>
            <a:r>
              <a:rPr lang="en-US" altLang="zh-CN" sz="2000" dirty="0" smtClean="0"/>
              <a:t> &lt;&lt; "1: </a:t>
            </a:r>
            <a:r>
              <a:rPr lang="zh-CN" altLang="en-US" sz="2000" dirty="0" smtClean="0"/>
              <a:t>选择模块类</a:t>
            </a:r>
            <a:r>
              <a:rPr lang="en-US" altLang="zh-CN" sz="2000" dirty="0" smtClean="0"/>
              <a:t>Module1" &lt;&lt; </a:t>
            </a:r>
            <a:r>
              <a:rPr lang="en-US" altLang="zh-CN" sz="2000" dirty="0" err="1" smtClean="0"/>
              <a:t>endl</a:t>
            </a:r>
            <a:r>
              <a:rPr lang="en-US" altLang="zh-CN" sz="2000" dirty="0" smtClean="0"/>
              <a:t>;		</a:t>
            </a:r>
          </a:p>
          <a:p>
            <a:pPr>
              <a:lnSpc>
                <a:spcPts val="1700"/>
              </a:lnSpc>
            </a:pPr>
            <a:r>
              <a:rPr lang="en-US" altLang="zh-CN" sz="2000" dirty="0" smtClean="0"/>
              <a:t>		</a:t>
            </a:r>
            <a:r>
              <a:rPr lang="en-US" altLang="zh-CN" sz="2000" dirty="0" err="1" smtClean="0"/>
              <a:t>cout</a:t>
            </a:r>
            <a:r>
              <a:rPr lang="en-US" altLang="zh-CN" sz="2000" dirty="0" smtClean="0"/>
              <a:t> &lt;&lt; "2: </a:t>
            </a:r>
            <a:r>
              <a:rPr lang="zh-CN" altLang="en-US" sz="2000" dirty="0" smtClean="0"/>
              <a:t>选择模块类</a:t>
            </a:r>
            <a:r>
              <a:rPr lang="en-US" altLang="zh-CN" sz="2000" dirty="0" smtClean="0"/>
              <a:t>Module2" &lt;&lt; </a:t>
            </a:r>
            <a:r>
              <a:rPr lang="en-US" altLang="zh-CN" sz="2000" dirty="0" err="1" smtClean="0"/>
              <a:t>endl</a:t>
            </a:r>
            <a:r>
              <a:rPr lang="en-US" altLang="zh-CN" sz="2000" dirty="0" smtClean="0"/>
              <a:t>;		</a:t>
            </a:r>
          </a:p>
          <a:p>
            <a:pPr>
              <a:lnSpc>
                <a:spcPts val="1700"/>
              </a:lnSpc>
            </a:pPr>
            <a:r>
              <a:rPr lang="en-US" altLang="zh-CN" sz="2000" dirty="0" smtClean="0"/>
              <a:t>		</a:t>
            </a:r>
            <a:r>
              <a:rPr lang="en-US" altLang="zh-CN" sz="2000" dirty="0" err="1" smtClean="0"/>
              <a:t>cout</a:t>
            </a:r>
            <a:r>
              <a:rPr lang="en-US" altLang="zh-CN" sz="2000" dirty="0" smtClean="0"/>
              <a:t> &lt;&lt; "3: </a:t>
            </a:r>
            <a:r>
              <a:rPr lang="zh-CN" altLang="en-US" sz="2000" dirty="0" smtClean="0"/>
              <a:t>选择模块类</a:t>
            </a:r>
            <a:r>
              <a:rPr lang="en-US" altLang="zh-CN" sz="2000" dirty="0" smtClean="0"/>
              <a:t>Module3" &lt;&lt; </a:t>
            </a:r>
            <a:r>
              <a:rPr lang="en-US" altLang="zh-CN" sz="2000" dirty="0" err="1" smtClean="0"/>
              <a:t>endl</a:t>
            </a:r>
            <a:r>
              <a:rPr lang="en-US" altLang="zh-CN" sz="2000" dirty="0" smtClean="0"/>
              <a:t>;		</a:t>
            </a:r>
          </a:p>
          <a:p>
            <a:pPr>
              <a:lnSpc>
                <a:spcPts val="1700"/>
              </a:lnSpc>
            </a:pPr>
            <a:r>
              <a:rPr lang="en-US" altLang="zh-CN" sz="2000" dirty="0" smtClean="0"/>
              <a:t>		</a:t>
            </a:r>
            <a:r>
              <a:rPr lang="en-US" altLang="zh-CN" sz="2000" dirty="0" err="1" smtClean="0"/>
              <a:t>cout</a:t>
            </a:r>
            <a:r>
              <a:rPr lang="en-US" altLang="zh-CN" sz="2000" dirty="0" smtClean="0"/>
              <a:t> &lt;&lt; "4: </a:t>
            </a:r>
            <a:r>
              <a:rPr lang="zh-CN" altLang="en-US" sz="2000" dirty="0" smtClean="0"/>
              <a:t>选择模块类</a:t>
            </a:r>
            <a:r>
              <a:rPr lang="en-US" altLang="zh-CN" sz="2000" dirty="0" smtClean="0"/>
              <a:t>Module4" &lt;&lt; </a:t>
            </a:r>
            <a:r>
              <a:rPr lang="en-US" altLang="zh-CN" sz="2000" dirty="0" err="1" smtClean="0"/>
              <a:t>endl</a:t>
            </a:r>
            <a:r>
              <a:rPr lang="en-US" altLang="zh-CN" sz="2000" dirty="0" smtClean="0"/>
              <a:t>;		</a:t>
            </a:r>
          </a:p>
          <a:p>
            <a:pPr>
              <a:lnSpc>
                <a:spcPts val="1700"/>
              </a:lnSpc>
            </a:pPr>
            <a:r>
              <a:rPr lang="en-US" altLang="zh-CN" sz="2000" dirty="0" smtClean="0"/>
              <a:t>		</a:t>
            </a:r>
            <a:r>
              <a:rPr lang="en-US" altLang="zh-CN" sz="2000" dirty="0" err="1" smtClean="0"/>
              <a:t>cout</a:t>
            </a:r>
            <a:r>
              <a:rPr lang="en-US" altLang="zh-CN" sz="2000" dirty="0" smtClean="0"/>
              <a:t> &lt;&lt; "5: </a:t>
            </a:r>
            <a:r>
              <a:rPr lang="zh-CN" altLang="en-US" sz="2000" dirty="0" smtClean="0"/>
              <a:t>选择模块类</a:t>
            </a:r>
            <a:r>
              <a:rPr lang="en-US" altLang="zh-CN" sz="2000" dirty="0" smtClean="0"/>
              <a:t>Module5" &lt;&lt; </a:t>
            </a:r>
            <a:r>
              <a:rPr lang="en-US" altLang="zh-CN" sz="2000" dirty="0" err="1" smtClean="0"/>
              <a:t>endl</a:t>
            </a:r>
            <a:r>
              <a:rPr lang="en-US" altLang="zh-CN" sz="2000" dirty="0" smtClean="0"/>
              <a:t>;		</a:t>
            </a:r>
          </a:p>
          <a:p>
            <a:pPr>
              <a:lnSpc>
                <a:spcPts val="1700"/>
              </a:lnSpc>
            </a:pPr>
            <a:r>
              <a:rPr lang="en-US" altLang="zh-CN" sz="2000" dirty="0" smtClean="0"/>
              <a:t>		</a:t>
            </a:r>
            <a:r>
              <a:rPr lang="en-US" altLang="zh-CN" sz="2000" dirty="0" err="1" smtClean="0"/>
              <a:t>cout</a:t>
            </a:r>
            <a:r>
              <a:rPr lang="en-US" altLang="zh-CN" sz="2000" dirty="0" smtClean="0"/>
              <a:t> &lt;&lt; "6: </a:t>
            </a:r>
            <a:r>
              <a:rPr lang="zh-CN" altLang="en-US" sz="2000" dirty="0" smtClean="0"/>
              <a:t>选择模块类</a:t>
            </a:r>
            <a:r>
              <a:rPr lang="en-US" altLang="zh-CN" sz="2000" dirty="0" smtClean="0"/>
              <a:t>Module6" &lt;&lt; </a:t>
            </a:r>
            <a:r>
              <a:rPr lang="en-US" altLang="zh-CN" sz="2000" dirty="0" err="1" smtClean="0"/>
              <a:t>endl</a:t>
            </a:r>
            <a:r>
              <a:rPr lang="en-US" altLang="zh-CN" sz="2000" dirty="0" smtClean="0"/>
              <a:t>;		</a:t>
            </a:r>
          </a:p>
          <a:p>
            <a:pPr>
              <a:lnSpc>
                <a:spcPts val="1700"/>
              </a:lnSpc>
            </a:pPr>
            <a:r>
              <a:rPr lang="en-US" altLang="zh-CN" sz="2000" dirty="0" smtClean="0"/>
              <a:t>		</a:t>
            </a:r>
            <a:r>
              <a:rPr lang="en-US" altLang="zh-CN" sz="2000" dirty="0" err="1" smtClean="0"/>
              <a:t>cout</a:t>
            </a:r>
            <a:r>
              <a:rPr lang="en-US" altLang="zh-CN" sz="2000" dirty="0" smtClean="0"/>
              <a:t> &lt;&lt; "7: </a:t>
            </a:r>
            <a:r>
              <a:rPr lang="zh-CN" altLang="en-US" sz="2000" dirty="0" smtClean="0"/>
              <a:t>选择模块类</a:t>
            </a:r>
            <a:r>
              <a:rPr lang="en-US" altLang="zh-CN" sz="2000" dirty="0" smtClean="0"/>
              <a:t>Module7" &lt;&lt; </a:t>
            </a:r>
            <a:r>
              <a:rPr lang="en-US" altLang="zh-CN" sz="2000" dirty="0" err="1" smtClean="0"/>
              <a:t>endl</a:t>
            </a:r>
            <a:r>
              <a:rPr lang="en-US" altLang="zh-CN" sz="2000" dirty="0" smtClean="0"/>
              <a:t>;		</a:t>
            </a:r>
          </a:p>
          <a:p>
            <a:pPr>
              <a:lnSpc>
                <a:spcPts val="1700"/>
              </a:lnSpc>
            </a:pPr>
            <a:r>
              <a:rPr lang="en-US" altLang="zh-CN" sz="2000" dirty="0" smtClean="0"/>
              <a:t>		</a:t>
            </a:r>
            <a:r>
              <a:rPr lang="en-US" altLang="zh-CN" sz="2000" dirty="0" err="1" smtClean="0"/>
              <a:t>cout</a:t>
            </a:r>
            <a:r>
              <a:rPr lang="en-US" altLang="zh-CN" sz="2000" dirty="0" smtClean="0"/>
              <a:t> &lt;&lt; "8: </a:t>
            </a:r>
            <a:r>
              <a:rPr lang="zh-CN" altLang="en-US" sz="2000" dirty="0" smtClean="0"/>
              <a:t>退出</a:t>
            </a:r>
            <a:r>
              <a:rPr lang="en-US" altLang="zh-CN" sz="2000" dirty="0" smtClean="0"/>
              <a:t>" &lt;&lt; </a:t>
            </a:r>
            <a:r>
              <a:rPr lang="en-US" altLang="zh-CN" sz="2000" dirty="0" err="1" smtClean="0"/>
              <a:t>endl</a:t>
            </a:r>
            <a:r>
              <a:rPr lang="en-US" altLang="zh-CN" sz="2000" dirty="0" smtClean="0"/>
              <a:t>;</a:t>
            </a:r>
          </a:p>
          <a:p>
            <a:pPr>
              <a:lnSpc>
                <a:spcPts val="1700"/>
              </a:lnSpc>
            </a:pPr>
            <a:r>
              <a:rPr lang="en-US" altLang="zh-CN" sz="2000" dirty="0" smtClean="0"/>
              <a:t>		</a:t>
            </a:r>
            <a:r>
              <a:rPr lang="en-US" altLang="zh-CN" sz="2000" dirty="0" err="1" smtClean="0"/>
              <a:t>cout</a:t>
            </a:r>
            <a:r>
              <a:rPr lang="en-US" altLang="zh-CN" sz="2000" dirty="0" smtClean="0"/>
              <a:t> &lt;&lt; "</a:t>
            </a:r>
            <a:r>
              <a:rPr lang="zh-CN" altLang="en-US" sz="2000" dirty="0" smtClean="0"/>
              <a:t>请输入你的选择</a:t>
            </a:r>
            <a:r>
              <a:rPr lang="en-US" altLang="zh-CN" sz="2000" dirty="0" smtClean="0"/>
              <a:t>(1--8):";</a:t>
            </a:r>
          </a:p>
          <a:p>
            <a:pPr>
              <a:lnSpc>
                <a:spcPts val="1700"/>
              </a:lnSpc>
            </a:pPr>
            <a:r>
              <a:rPr lang="en-US" altLang="zh-CN" sz="2000" dirty="0" smtClean="0"/>
              <a:t>		</a:t>
            </a:r>
            <a:r>
              <a:rPr lang="en-US" altLang="zh-CN" sz="2000" dirty="0" err="1" smtClean="0"/>
              <a:t>cin</a:t>
            </a:r>
            <a:r>
              <a:rPr lang="en-US" altLang="zh-CN" sz="2000" dirty="0" smtClean="0"/>
              <a:t> &gt;&gt; select;			</a:t>
            </a:r>
            <a:r>
              <a:rPr lang="en-US" altLang="zh-CN" sz="2000" dirty="0" smtClean="0">
                <a:solidFill>
                  <a:schemeClr val="tx1"/>
                </a:solidFill>
              </a:rPr>
              <a:t>// </a:t>
            </a:r>
            <a:r>
              <a:rPr lang="zh-CN" altLang="en-US" sz="2000" dirty="0" smtClean="0">
                <a:solidFill>
                  <a:schemeClr val="tx1"/>
                </a:solidFill>
              </a:rPr>
              <a:t>输入选择变量</a:t>
            </a:r>
          </a:p>
          <a:p>
            <a:pPr>
              <a:lnSpc>
                <a:spcPts val="1700"/>
              </a:lnSpc>
            </a:pPr>
            <a:endParaRPr lang="zh-CN" altLang="en-US" sz="2000" dirty="0" smtClean="0"/>
          </a:p>
          <a:p>
            <a:pPr>
              <a:lnSpc>
                <a:spcPts val="1700"/>
              </a:lnSpc>
            </a:pPr>
            <a:r>
              <a:rPr lang="zh-CN" altLang="en-US" sz="2000" dirty="0" smtClean="0"/>
              <a:t>		</a:t>
            </a:r>
            <a:r>
              <a:rPr lang="en-US" altLang="zh-CN" sz="2000" dirty="0" smtClean="0"/>
              <a:t>if (select &gt;= 1 &amp;&amp; select &lt;= 7) </a:t>
            </a:r>
          </a:p>
          <a:p>
            <a:pPr>
              <a:lnSpc>
                <a:spcPts val="1700"/>
              </a:lnSpc>
            </a:pPr>
            <a:r>
              <a:rPr lang="en-US" altLang="zh-CN" sz="2000" dirty="0" smtClean="0"/>
              <a:t>		{</a:t>
            </a:r>
          </a:p>
          <a:p>
            <a:pPr>
              <a:lnSpc>
                <a:spcPts val="1700"/>
              </a:lnSpc>
            </a:pPr>
            <a:r>
              <a:rPr lang="en-US" altLang="zh-CN" sz="2000" dirty="0" smtClean="0"/>
              <a:t>			Facade *p = </a:t>
            </a:r>
            <a:r>
              <a:rPr lang="en-US" altLang="zh-CN" sz="2000" dirty="0" err="1" smtClean="0"/>
              <a:t>ModuleFactory</a:t>
            </a:r>
            <a:r>
              <a:rPr lang="en-US" altLang="zh-CN" sz="2000" dirty="0" smtClean="0"/>
              <a:t>::</a:t>
            </a:r>
            <a:r>
              <a:rPr lang="en-US" altLang="zh-CN" sz="2000" dirty="0" err="1" smtClean="0"/>
              <a:t>GetInstance</a:t>
            </a:r>
            <a:r>
              <a:rPr lang="en-US" altLang="zh-CN" sz="2000" dirty="0" smtClean="0"/>
              <a:t>(select);</a:t>
            </a:r>
          </a:p>
          <a:p>
            <a:pPr>
              <a:lnSpc>
                <a:spcPts val="1700"/>
              </a:lnSpc>
            </a:pPr>
            <a:r>
              <a:rPr lang="en-US" altLang="zh-CN" sz="2000" dirty="0" smtClean="0"/>
              <a:t>				</a:t>
            </a:r>
            <a:r>
              <a:rPr lang="en-US" altLang="zh-CN" sz="2000" dirty="0" smtClean="0">
                <a:solidFill>
                  <a:schemeClr val="tx1"/>
                </a:solidFill>
              </a:rPr>
              <a:t>// </a:t>
            </a:r>
            <a:r>
              <a:rPr lang="zh-CN" altLang="en-US" sz="2000" dirty="0" smtClean="0">
                <a:solidFill>
                  <a:schemeClr val="tx1"/>
                </a:solidFill>
              </a:rPr>
              <a:t>指向实例对象</a:t>
            </a:r>
          </a:p>
          <a:p>
            <a:pPr>
              <a:lnSpc>
                <a:spcPts val="1700"/>
              </a:lnSpc>
            </a:pPr>
            <a:r>
              <a:rPr lang="zh-CN" altLang="en-US" sz="2000" dirty="0" smtClean="0"/>
              <a:t>			</a:t>
            </a:r>
            <a:r>
              <a:rPr lang="en-US" altLang="zh-CN" sz="2000" dirty="0" err="1" smtClean="0"/>
              <a:t>cout</a:t>
            </a:r>
            <a:r>
              <a:rPr lang="en-US" altLang="zh-CN" sz="2000" dirty="0" smtClean="0"/>
              <a:t>&lt;&lt;"</a:t>
            </a:r>
            <a:r>
              <a:rPr lang="zh-CN" altLang="en-US" sz="2000" dirty="0" smtClean="0"/>
              <a:t>模块类</a:t>
            </a:r>
            <a:r>
              <a:rPr lang="en-US" altLang="zh-CN" sz="2000" dirty="0" smtClean="0"/>
              <a:t>Module" &lt;&lt; select&lt;&lt;"</a:t>
            </a:r>
            <a:r>
              <a:rPr lang="zh-CN" altLang="en-US" sz="2000" dirty="0" smtClean="0"/>
              <a:t>在工作</a:t>
            </a:r>
            <a:r>
              <a:rPr lang="en-US" altLang="zh-CN" sz="2000" dirty="0" smtClean="0"/>
              <a:t>!"&lt;&lt; </a:t>
            </a:r>
            <a:r>
              <a:rPr lang="en-US" altLang="zh-CN" sz="2000" dirty="0" err="1" smtClean="0"/>
              <a:t>endl</a:t>
            </a:r>
            <a:r>
              <a:rPr lang="en-US" altLang="zh-CN" sz="2000" dirty="0" smtClean="0"/>
              <a:t>;</a:t>
            </a:r>
          </a:p>
          <a:p>
            <a:pPr>
              <a:lnSpc>
                <a:spcPts val="1700"/>
              </a:lnSpc>
            </a:pPr>
            <a:r>
              <a:rPr lang="en-US" altLang="zh-CN" sz="2000" dirty="0" smtClean="0"/>
              <a:t>			p-&gt;</a:t>
            </a:r>
            <a:r>
              <a:rPr lang="en-US" altLang="zh-CN" sz="2000" dirty="0" err="1" smtClean="0"/>
              <a:t>DoWork</a:t>
            </a:r>
            <a:r>
              <a:rPr lang="en-US" altLang="zh-CN" sz="2000" dirty="0" smtClean="0"/>
              <a:t>();</a:t>
            </a:r>
          </a:p>
          <a:p>
            <a:pPr>
              <a:lnSpc>
                <a:spcPts val="1700"/>
              </a:lnSpc>
            </a:pPr>
            <a:r>
              <a:rPr lang="en-US" altLang="zh-CN" sz="2000" dirty="0" smtClean="0"/>
              <a:t>			delete p;		</a:t>
            </a:r>
            <a:r>
              <a:rPr lang="en-US" altLang="zh-CN" sz="2000" dirty="0" smtClean="0">
                <a:solidFill>
                  <a:schemeClr val="tx1"/>
                </a:solidFill>
              </a:rPr>
              <a:t>// </a:t>
            </a:r>
            <a:r>
              <a:rPr lang="zh-CN" altLang="en-US" sz="2000" dirty="0" smtClean="0">
                <a:solidFill>
                  <a:schemeClr val="tx1"/>
                </a:solidFill>
              </a:rPr>
              <a:t>释放实例对象</a:t>
            </a:r>
          </a:p>
          <a:p>
            <a:pPr>
              <a:lnSpc>
                <a:spcPts val="1700"/>
              </a:lnSpc>
            </a:pPr>
            <a:r>
              <a:rPr lang="zh-CN" altLang="en-US" sz="2000" dirty="0" smtClean="0"/>
              <a:t>		</a:t>
            </a:r>
            <a:r>
              <a:rPr lang="en-US" altLang="zh-CN" sz="2000" dirty="0" smtClean="0"/>
              <a:t>}</a:t>
            </a:r>
          </a:p>
          <a:p>
            <a:pPr>
              <a:lnSpc>
                <a:spcPts val="1700"/>
              </a:lnSpc>
            </a:pPr>
            <a:r>
              <a:rPr lang="en-US" altLang="zh-CN" sz="2000" dirty="0" smtClean="0"/>
              <a:t>		else if (select &lt; 1 &amp;&amp; select &gt; 8) </a:t>
            </a:r>
            <a:r>
              <a:rPr lang="en-US" altLang="zh-CN" sz="2000" dirty="0" err="1" smtClean="0"/>
              <a:t>cout</a:t>
            </a:r>
            <a:r>
              <a:rPr lang="en-US" altLang="zh-CN" sz="2000" dirty="0" smtClean="0"/>
              <a:t> &lt;&lt; "</a:t>
            </a:r>
            <a:r>
              <a:rPr lang="zh-CN" altLang="en-US" sz="2000" dirty="0" smtClean="0"/>
              <a:t>退出</a:t>
            </a:r>
            <a:r>
              <a:rPr lang="en-US" altLang="zh-CN" sz="2000" dirty="0" smtClean="0"/>
              <a:t>!" &lt;&lt; </a:t>
            </a:r>
            <a:r>
              <a:rPr lang="en-US" altLang="zh-CN" sz="2000" dirty="0" err="1" smtClean="0"/>
              <a:t>endl</a:t>
            </a:r>
            <a:r>
              <a:rPr lang="en-US" altLang="zh-CN" sz="2000" dirty="0" smtClean="0"/>
              <a:t>; </a:t>
            </a:r>
          </a:p>
          <a:p>
            <a:pPr>
              <a:lnSpc>
                <a:spcPts val="1700"/>
              </a:lnSpc>
            </a:pPr>
            <a:r>
              <a:rPr lang="en-US" altLang="zh-CN" sz="2000" dirty="0" smtClean="0"/>
              <a:t>		</a:t>
            </a:r>
            <a:r>
              <a:rPr lang="en-US" altLang="zh-CN" sz="2000" dirty="0" err="1" smtClean="0"/>
              <a:t>cout</a:t>
            </a:r>
            <a:r>
              <a:rPr lang="en-US" altLang="zh-CN" sz="2000" dirty="0" smtClean="0"/>
              <a:t> &lt;&lt; </a:t>
            </a:r>
            <a:r>
              <a:rPr lang="en-US" altLang="zh-CN" sz="2000" dirty="0" err="1" smtClean="0"/>
              <a:t>endl</a:t>
            </a:r>
            <a:r>
              <a:rPr lang="en-US" altLang="zh-CN" sz="2000" dirty="0" smtClean="0"/>
              <a:t>;			</a:t>
            </a:r>
            <a:r>
              <a:rPr lang="en-US" altLang="zh-CN" sz="2000" dirty="0" smtClean="0">
                <a:solidFill>
                  <a:schemeClr val="tx1"/>
                </a:solidFill>
              </a:rPr>
              <a:t>// </a:t>
            </a:r>
            <a:r>
              <a:rPr lang="zh-CN" altLang="en-US" sz="2000" dirty="0" smtClean="0">
                <a:solidFill>
                  <a:schemeClr val="tx1"/>
                </a:solidFill>
              </a:rPr>
              <a:t>换行</a:t>
            </a:r>
          </a:p>
          <a:p>
            <a:pPr>
              <a:lnSpc>
                <a:spcPts val="1700"/>
              </a:lnSpc>
            </a:pPr>
            <a:r>
              <a:rPr lang="zh-CN" altLang="en-US" sz="2000" dirty="0" smtClean="0"/>
              <a:t>	</a:t>
            </a:r>
            <a:r>
              <a:rPr lang="en-US" altLang="zh-CN" sz="2000" dirty="0" smtClean="0"/>
              <a:t>}while (select != 8);</a:t>
            </a:r>
          </a:p>
          <a:p>
            <a:pPr>
              <a:lnSpc>
                <a:spcPts val="1700"/>
              </a:lnSpc>
            </a:pPr>
            <a:endParaRPr lang="en-US" altLang="zh-CN" sz="2000" dirty="0" smtClean="0"/>
          </a:p>
          <a:p>
            <a:pPr>
              <a:lnSpc>
                <a:spcPts val="1700"/>
              </a:lnSpc>
            </a:pPr>
            <a:r>
              <a:rPr lang="en-US" altLang="zh-CN" sz="2000" dirty="0" smtClean="0"/>
              <a:t>	return 0;                    			</a:t>
            </a:r>
            <a:r>
              <a:rPr lang="en-US" altLang="zh-CN" sz="2000" dirty="0" smtClean="0">
                <a:solidFill>
                  <a:schemeClr val="tx1"/>
                </a:solidFill>
              </a:rPr>
              <a:t>// </a:t>
            </a:r>
            <a:r>
              <a:rPr lang="zh-CN" altLang="en-US" sz="2000" dirty="0" smtClean="0">
                <a:solidFill>
                  <a:schemeClr val="tx1"/>
                </a:solidFill>
              </a:rPr>
              <a:t>返回值</a:t>
            </a:r>
            <a:r>
              <a:rPr lang="en-US" altLang="zh-CN" sz="2000" dirty="0" smtClean="0">
                <a:solidFill>
                  <a:schemeClr val="tx1"/>
                </a:solidFill>
              </a:rPr>
              <a:t>0, </a:t>
            </a:r>
            <a:r>
              <a:rPr lang="zh-CN" altLang="en-US" sz="2000" dirty="0" smtClean="0">
                <a:solidFill>
                  <a:schemeClr val="tx1"/>
                </a:solidFill>
              </a:rPr>
              <a:t>返回操作系统</a:t>
            </a:r>
          </a:p>
          <a:p>
            <a:pPr>
              <a:lnSpc>
                <a:spcPts val="1700"/>
              </a:lnSpc>
            </a:pPr>
            <a:r>
              <a:rPr lang="en-US" altLang="zh-CN" sz="2000" dirty="0" smtClean="0"/>
              <a:t>}</a:t>
            </a:r>
          </a:p>
          <a:p>
            <a:pPr>
              <a:lnSpc>
                <a:spcPts val="1700"/>
              </a:lnSpc>
            </a:pPr>
            <a:endParaRPr lang="zh-CN" altLang="en-US" sz="2000" dirty="0"/>
          </a:p>
        </p:txBody>
      </p:sp>
      <p:sp>
        <p:nvSpPr>
          <p:cNvPr id="3" name="矩形 2"/>
          <p:cNvSpPr/>
          <p:nvPr/>
        </p:nvSpPr>
        <p:spPr bwMode="auto">
          <a:xfrm>
            <a:off x="683568" y="188640"/>
            <a:ext cx="7776864" cy="648072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nSpc>
                <a:spcPts val="2000"/>
              </a:lnSpc>
            </a:pPr>
            <a:r>
              <a:rPr lang="zh-CN" altLang="en-US" sz="2400" dirty="0" smtClean="0"/>
              <a:t>程序运行时屏幕输出参考如下：</a:t>
            </a:r>
            <a:endParaRPr lang="en-US" altLang="zh-CN" sz="2400" dirty="0" smtClean="0"/>
          </a:p>
          <a:p>
            <a:pPr lvl="1">
              <a:lnSpc>
                <a:spcPts val="2000"/>
              </a:lnSpc>
            </a:pPr>
            <a:r>
              <a:rPr lang="zh-CN" altLang="en-US" sz="2400" dirty="0" smtClean="0">
                <a:solidFill>
                  <a:schemeClr val="tx1"/>
                </a:solidFill>
              </a:rPr>
              <a:t>请选择</a:t>
            </a:r>
          </a:p>
          <a:p>
            <a:pPr lvl="1">
              <a:lnSpc>
                <a:spcPts val="2000"/>
              </a:lnSpc>
            </a:pPr>
            <a:r>
              <a:rPr lang="en-US" altLang="zh-CN" sz="2400" dirty="0" smtClean="0">
                <a:solidFill>
                  <a:schemeClr val="tx1"/>
                </a:solidFill>
              </a:rPr>
              <a:t>1: </a:t>
            </a:r>
            <a:r>
              <a:rPr lang="zh-CN" altLang="en-US" sz="2400" dirty="0" smtClean="0">
                <a:solidFill>
                  <a:schemeClr val="tx1"/>
                </a:solidFill>
              </a:rPr>
              <a:t>选择模块类</a:t>
            </a:r>
            <a:r>
              <a:rPr lang="en-US" altLang="zh-CN" sz="2400" dirty="0" smtClean="0">
                <a:solidFill>
                  <a:schemeClr val="tx1"/>
                </a:solidFill>
              </a:rPr>
              <a:t>Module1</a:t>
            </a:r>
          </a:p>
          <a:p>
            <a:pPr lvl="1">
              <a:lnSpc>
                <a:spcPts val="2000"/>
              </a:lnSpc>
            </a:pPr>
            <a:r>
              <a:rPr lang="en-US" altLang="zh-CN" sz="2400" dirty="0" smtClean="0">
                <a:solidFill>
                  <a:schemeClr val="tx1"/>
                </a:solidFill>
              </a:rPr>
              <a:t>2: </a:t>
            </a:r>
            <a:r>
              <a:rPr lang="zh-CN" altLang="en-US" sz="2400" dirty="0" smtClean="0">
                <a:solidFill>
                  <a:schemeClr val="tx1"/>
                </a:solidFill>
              </a:rPr>
              <a:t>选择模块类</a:t>
            </a:r>
            <a:r>
              <a:rPr lang="en-US" altLang="zh-CN" sz="2400" dirty="0" smtClean="0">
                <a:solidFill>
                  <a:schemeClr val="tx1"/>
                </a:solidFill>
              </a:rPr>
              <a:t>Module2</a:t>
            </a:r>
          </a:p>
          <a:p>
            <a:pPr lvl="1">
              <a:lnSpc>
                <a:spcPts val="2000"/>
              </a:lnSpc>
            </a:pPr>
            <a:r>
              <a:rPr lang="en-US" altLang="zh-CN" sz="2400" dirty="0" smtClean="0">
                <a:solidFill>
                  <a:schemeClr val="tx1"/>
                </a:solidFill>
              </a:rPr>
              <a:t>3: </a:t>
            </a:r>
            <a:r>
              <a:rPr lang="zh-CN" altLang="en-US" sz="2400" dirty="0" smtClean="0">
                <a:solidFill>
                  <a:schemeClr val="tx1"/>
                </a:solidFill>
              </a:rPr>
              <a:t>选择模块类</a:t>
            </a:r>
            <a:r>
              <a:rPr lang="en-US" altLang="zh-CN" sz="2400" dirty="0" smtClean="0">
                <a:solidFill>
                  <a:schemeClr val="tx1"/>
                </a:solidFill>
              </a:rPr>
              <a:t>Module3</a:t>
            </a:r>
          </a:p>
          <a:p>
            <a:pPr lvl="1">
              <a:lnSpc>
                <a:spcPts val="2000"/>
              </a:lnSpc>
            </a:pPr>
            <a:r>
              <a:rPr lang="en-US" altLang="zh-CN" sz="2400" dirty="0" smtClean="0">
                <a:solidFill>
                  <a:schemeClr val="tx1"/>
                </a:solidFill>
              </a:rPr>
              <a:t>4: </a:t>
            </a:r>
            <a:r>
              <a:rPr lang="zh-CN" altLang="en-US" sz="2400" dirty="0" smtClean="0">
                <a:solidFill>
                  <a:schemeClr val="tx1"/>
                </a:solidFill>
              </a:rPr>
              <a:t>选择模块类</a:t>
            </a:r>
            <a:r>
              <a:rPr lang="en-US" altLang="zh-CN" sz="2400" dirty="0" smtClean="0">
                <a:solidFill>
                  <a:schemeClr val="tx1"/>
                </a:solidFill>
              </a:rPr>
              <a:t>Module4</a:t>
            </a:r>
          </a:p>
          <a:p>
            <a:pPr lvl="1">
              <a:lnSpc>
                <a:spcPts val="2000"/>
              </a:lnSpc>
            </a:pPr>
            <a:r>
              <a:rPr lang="en-US" altLang="zh-CN" sz="2400" dirty="0" smtClean="0">
                <a:solidFill>
                  <a:schemeClr val="tx1"/>
                </a:solidFill>
              </a:rPr>
              <a:t>5: </a:t>
            </a:r>
            <a:r>
              <a:rPr lang="zh-CN" altLang="en-US" sz="2400" dirty="0" smtClean="0">
                <a:solidFill>
                  <a:schemeClr val="tx1"/>
                </a:solidFill>
              </a:rPr>
              <a:t>选择模块类</a:t>
            </a:r>
            <a:r>
              <a:rPr lang="en-US" altLang="zh-CN" sz="2400" dirty="0" smtClean="0">
                <a:solidFill>
                  <a:schemeClr val="tx1"/>
                </a:solidFill>
              </a:rPr>
              <a:t>Module5</a:t>
            </a:r>
          </a:p>
          <a:p>
            <a:pPr lvl="1">
              <a:lnSpc>
                <a:spcPts val="2000"/>
              </a:lnSpc>
            </a:pPr>
            <a:r>
              <a:rPr lang="en-US" altLang="zh-CN" sz="2400" dirty="0" smtClean="0">
                <a:solidFill>
                  <a:schemeClr val="tx1"/>
                </a:solidFill>
              </a:rPr>
              <a:t>6: </a:t>
            </a:r>
            <a:r>
              <a:rPr lang="zh-CN" altLang="en-US" sz="2400" dirty="0" smtClean="0">
                <a:solidFill>
                  <a:schemeClr val="tx1"/>
                </a:solidFill>
              </a:rPr>
              <a:t>选择模块类</a:t>
            </a:r>
            <a:r>
              <a:rPr lang="en-US" altLang="zh-CN" sz="2400" dirty="0" smtClean="0">
                <a:solidFill>
                  <a:schemeClr val="tx1"/>
                </a:solidFill>
              </a:rPr>
              <a:t>Module6</a:t>
            </a:r>
          </a:p>
          <a:p>
            <a:pPr lvl="1">
              <a:lnSpc>
                <a:spcPts val="2000"/>
              </a:lnSpc>
            </a:pPr>
            <a:r>
              <a:rPr lang="en-US" altLang="zh-CN" sz="2400" dirty="0" smtClean="0">
                <a:solidFill>
                  <a:schemeClr val="tx1"/>
                </a:solidFill>
              </a:rPr>
              <a:t>7: </a:t>
            </a:r>
            <a:r>
              <a:rPr lang="zh-CN" altLang="en-US" sz="2400" dirty="0" smtClean="0">
                <a:solidFill>
                  <a:schemeClr val="tx1"/>
                </a:solidFill>
              </a:rPr>
              <a:t>选择模块类</a:t>
            </a:r>
            <a:r>
              <a:rPr lang="en-US" altLang="zh-CN" sz="2400" dirty="0" smtClean="0">
                <a:solidFill>
                  <a:schemeClr val="tx1"/>
                </a:solidFill>
              </a:rPr>
              <a:t>Module7</a:t>
            </a:r>
          </a:p>
          <a:p>
            <a:pPr lvl="1">
              <a:lnSpc>
                <a:spcPts val="2000"/>
              </a:lnSpc>
            </a:pPr>
            <a:r>
              <a:rPr lang="en-US" altLang="zh-CN" sz="2400" dirty="0" smtClean="0">
                <a:solidFill>
                  <a:schemeClr val="tx1"/>
                </a:solidFill>
              </a:rPr>
              <a:t>8: </a:t>
            </a:r>
            <a:r>
              <a:rPr lang="zh-CN" altLang="en-US" sz="2400" dirty="0" smtClean="0">
                <a:solidFill>
                  <a:schemeClr val="tx1"/>
                </a:solidFill>
              </a:rPr>
              <a:t>退出</a:t>
            </a:r>
          </a:p>
          <a:p>
            <a:pPr lvl="1">
              <a:lnSpc>
                <a:spcPts val="2000"/>
              </a:lnSpc>
            </a:pPr>
            <a:r>
              <a:rPr lang="zh-CN" altLang="en-US" sz="2400" dirty="0" smtClean="0">
                <a:solidFill>
                  <a:schemeClr val="tx1"/>
                </a:solidFill>
              </a:rPr>
              <a:t>请输入你的选择</a:t>
            </a:r>
            <a:r>
              <a:rPr lang="en-US" altLang="zh-CN" sz="2400" dirty="0" smtClean="0">
                <a:solidFill>
                  <a:schemeClr val="tx1"/>
                </a:solidFill>
              </a:rPr>
              <a:t>(1--8):1</a:t>
            </a:r>
          </a:p>
          <a:p>
            <a:pPr lvl="1">
              <a:lnSpc>
                <a:spcPts val="2000"/>
              </a:lnSpc>
            </a:pPr>
            <a:r>
              <a:rPr lang="zh-CN" altLang="en-US" sz="2400" dirty="0" smtClean="0">
                <a:solidFill>
                  <a:schemeClr val="tx1"/>
                </a:solidFill>
              </a:rPr>
              <a:t>模块类</a:t>
            </a:r>
            <a:r>
              <a:rPr lang="en-US" altLang="zh-CN" sz="2400" dirty="0" smtClean="0">
                <a:solidFill>
                  <a:schemeClr val="tx1"/>
                </a:solidFill>
              </a:rPr>
              <a:t>Module1</a:t>
            </a:r>
            <a:r>
              <a:rPr lang="zh-CN" altLang="en-US" sz="2400" dirty="0" smtClean="0">
                <a:solidFill>
                  <a:schemeClr val="tx1"/>
                </a:solidFill>
              </a:rPr>
              <a:t>在工作</a:t>
            </a:r>
            <a:r>
              <a:rPr lang="en-US" altLang="zh-CN" sz="2400" dirty="0" smtClean="0">
                <a:solidFill>
                  <a:schemeClr val="tx1"/>
                </a:solidFill>
              </a:rPr>
              <a:t>!</a:t>
            </a:r>
          </a:p>
          <a:p>
            <a:pPr lvl="1">
              <a:lnSpc>
                <a:spcPts val="2000"/>
              </a:lnSpc>
            </a:pPr>
            <a:r>
              <a:rPr lang="en-US" altLang="zh-CN" sz="2400" dirty="0" smtClean="0">
                <a:solidFill>
                  <a:schemeClr val="tx1"/>
                </a:solidFill>
              </a:rPr>
              <a:t>Module1::</a:t>
            </a:r>
            <a:r>
              <a:rPr lang="en-US" altLang="zh-CN" sz="2400" dirty="0" err="1" smtClean="0">
                <a:solidFill>
                  <a:schemeClr val="tx1"/>
                </a:solidFill>
              </a:rPr>
              <a:t>DoWork</a:t>
            </a:r>
            <a:r>
              <a:rPr lang="en-US" altLang="zh-CN" sz="2400" dirty="0" smtClean="0">
                <a:solidFill>
                  <a:schemeClr val="tx1"/>
                </a:solidFill>
              </a:rPr>
              <a:t>()</a:t>
            </a:r>
          </a:p>
          <a:p>
            <a:pPr lvl="1">
              <a:lnSpc>
                <a:spcPts val="2000"/>
              </a:lnSpc>
            </a:pPr>
            <a:endParaRPr lang="en-US" altLang="zh-CN" sz="2400" dirty="0" smtClean="0">
              <a:solidFill>
                <a:schemeClr val="tx1"/>
              </a:solidFill>
            </a:endParaRPr>
          </a:p>
          <a:p>
            <a:pPr lvl="1">
              <a:lnSpc>
                <a:spcPts val="2000"/>
              </a:lnSpc>
            </a:pPr>
            <a:r>
              <a:rPr lang="zh-CN" altLang="en-US" sz="2400" dirty="0" smtClean="0">
                <a:solidFill>
                  <a:schemeClr val="tx1"/>
                </a:solidFill>
              </a:rPr>
              <a:t>请选择</a:t>
            </a:r>
          </a:p>
          <a:p>
            <a:pPr lvl="1">
              <a:lnSpc>
                <a:spcPts val="2000"/>
              </a:lnSpc>
            </a:pPr>
            <a:r>
              <a:rPr lang="en-US" altLang="zh-CN" sz="2400" dirty="0" smtClean="0">
                <a:solidFill>
                  <a:schemeClr val="tx1"/>
                </a:solidFill>
              </a:rPr>
              <a:t>1: </a:t>
            </a:r>
            <a:r>
              <a:rPr lang="zh-CN" altLang="en-US" sz="2400" dirty="0" smtClean="0">
                <a:solidFill>
                  <a:schemeClr val="tx1"/>
                </a:solidFill>
              </a:rPr>
              <a:t>选择模块类</a:t>
            </a:r>
            <a:r>
              <a:rPr lang="en-US" altLang="zh-CN" sz="2400" dirty="0" smtClean="0">
                <a:solidFill>
                  <a:schemeClr val="tx1"/>
                </a:solidFill>
              </a:rPr>
              <a:t>Module1</a:t>
            </a:r>
          </a:p>
          <a:p>
            <a:pPr lvl="1">
              <a:lnSpc>
                <a:spcPts val="2000"/>
              </a:lnSpc>
            </a:pPr>
            <a:r>
              <a:rPr lang="en-US" altLang="zh-CN" sz="2400" dirty="0" smtClean="0">
                <a:solidFill>
                  <a:schemeClr val="tx1"/>
                </a:solidFill>
              </a:rPr>
              <a:t>2: </a:t>
            </a:r>
            <a:r>
              <a:rPr lang="zh-CN" altLang="en-US" sz="2400" dirty="0" smtClean="0">
                <a:solidFill>
                  <a:schemeClr val="tx1"/>
                </a:solidFill>
              </a:rPr>
              <a:t>选择模块类</a:t>
            </a:r>
            <a:r>
              <a:rPr lang="en-US" altLang="zh-CN" sz="2400" dirty="0" smtClean="0">
                <a:solidFill>
                  <a:schemeClr val="tx1"/>
                </a:solidFill>
              </a:rPr>
              <a:t>Module2</a:t>
            </a:r>
          </a:p>
          <a:p>
            <a:pPr lvl="1">
              <a:lnSpc>
                <a:spcPts val="2000"/>
              </a:lnSpc>
            </a:pPr>
            <a:r>
              <a:rPr lang="en-US" altLang="zh-CN" sz="2400" dirty="0" smtClean="0">
                <a:solidFill>
                  <a:schemeClr val="tx1"/>
                </a:solidFill>
              </a:rPr>
              <a:t>3: </a:t>
            </a:r>
            <a:r>
              <a:rPr lang="zh-CN" altLang="en-US" sz="2400" dirty="0" smtClean="0">
                <a:solidFill>
                  <a:schemeClr val="tx1"/>
                </a:solidFill>
              </a:rPr>
              <a:t>选择模块类</a:t>
            </a:r>
            <a:r>
              <a:rPr lang="en-US" altLang="zh-CN" sz="2400" dirty="0" smtClean="0">
                <a:solidFill>
                  <a:schemeClr val="tx1"/>
                </a:solidFill>
              </a:rPr>
              <a:t>Module3</a:t>
            </a:r>
          </a:p>
          <a:p>
            <a:pPr lvl="1">
              <a:lnSpc>
                <a:spcPts val="2000"/>
              </a:lnSpc>
            </a:pPr>
            <a:r>
              <a:rPr lang="en-US" altLang="zh-CN" sz="2400" dirty="0" smtClean="0">
                <a:solidFill>
                  <a:schemeClr val="tx1"/>
                </a:solidFill>
              </a:rPr>
              <a:t>4: </a:t>
            </a:r>
            <a:r>
              <a:rPr lang="zh-CN" altLang="en-US" sz="2400" dirty="0" smtClean="0">
                <a:solidFill>
                  <a:schemeClr val="tx1"/>
                </a:solidFill>
              </a:rPr>
              <a:t>选择模块类</a:t>
            </a:r>
            <a:r>
              <a:rPr lang="en-US" altLang="zh-CN" sz="2400" dirty="0" smtClean="0">
                <a:solidFill>
                  <a:schemeClr val="tx1"/>
                </a:solidFill>
              </a:rPr>
              <a:t>Module4</a:t>
            </a:r>
          </a:p>
          <a:p>
            <a:pPr lvl="1">
              <a:lnSpc>
                <a:spcPts val="2000"/>
              </a:lnSpc>
            </a:pPr>
            <a:r>
              <a:rPr lang="en-US" altLang="zh-CN" sz="2400" dirty="0" smtClean="0">
                <a:solidFill>
                  <a:schemeClr val="tx1"/>
                </a:solidFill>
              </a:rPr>
              <a:t>5: </a:t>
            </a:r>
            <a:r>
              <a:rPr lang="zh-CN" altLang="en-US" sz="2400" dirty="0" smtClean="0">
                <a:solidFill>
                  <a:schemeClr val="tx1"/>
                </a:solidFill>
              </a:rPr>
              <a:t>选择模块类</a:t>
            </a:r>
            <a:r>
              <a:rPr lang="en-US" altLang="zh-CN" sz="2400" dirty="0" smtClean="0">
                <a:solidFill>
                  <a:schemeClr val="tx1"/>
                </a:solidFill>
              </a:rPr>
              <a:t>Module5</a:t>
            </a:r>
          </a:p>
          <a:p>
            <a:pPr lvl="1">
              <a:lnSpc>
                <a:spcPts val="2000"/>
              </a:lnSpc>
            </a:pPr>
            <a:r>
              <a:rPr lang="en-US" altLang="zh-CN" sz="2400" dirty="0" smtClean="0">
                <a:solidFill>
                  <a:schemeClr val="tx1"/>
                </a:solidFill>
              </a:rPr>
              <a:t>6: </a:t>
            </a:r>
            <a:r>
              <a:rPr lang="zh-CN" altLang="en-US" sz="2400" dirty="0" smtClean="0">
                <a:solidFill>
                  <a:schemeClr val="tx1"/>
                </a:solidFill>
              </a:rPr>
              <a:t>选择模块类</a:t>
            </a:r>
            <a:r>
              <a:rPr lang="en-US" altLang="zh-CN" sz="2400" dirty="0" smtClean="0">
                <a:solidFill>
                  <a:schemeClr val="tx1"/>
                </a:solidFill>
              </a:rPr>
              <a:t>Module6</a:t>
            </a:r>
          </a:p>
          <a:p>
            <a:pPr lvl="1">
              <a:lnSpc>
                <a:spcPts val="2000"/>
              </a:lnSpc>
            </a:pPr>
            <a:r>
              <a:rPr lang="en-US" altLang="zh-CN" sz="2400" dirty="0" smtClean="0">
                <a:solidFill>
                  <a:schemeClr val="tx1"/>
                </a:solidFill>
              </a:rPr>
              <a:t>7: </a:t>
            </a:r>
            <a:r>
              <a:rPr lang="zh-CN" altLang="en-US" sz="2400" dirty="0" smtClean="0">
                <a:solidFill>
                  <a:schemeClr val="tx1"/>
                </a:solidFill>
              </a:rPr>
              <a:t>选择模块类</a:t>
            </a:r>
            <a:r>
              <a:rPr lang="en-US" altLang="zh-CN" sz="2400" dirty="0" smtClean="0">
                <a:solidFill>
                  <a:schemeClr val="tx1"/>
                </a:solidFill>
              </a:rPr>
              <a:t>Module7</a:t>
            </a:r>
          </a:p>
          <a:p>
            <a:pPr lvl="1">
              <a:lnSpc>
                <a:spcPts val="2000"/>
              </a:lnSpc>
            </a:pPr>
            <a:r>
              <a:rPr lang="en-US" altLang="zh-CN" sz="2400" dirty="0" smtClean="0">
                <a:solidFill>
                  <a:schemeClr val="tx1"/>
                </a:solidFill>
              </a:rPr>
              <a:t>8: </a:t>
            </a:r>
            <a:r>
              <a:rPr lang="zh-CN" altLang="en-US" sz="2400" dirty="0" smtClean="0">
                <a:solidFill>
                  <a:schemeClr val="tx1"/>
                </a:solidFill>
              </a:rPr>
              <a:t>退出</a:t>
            </a:r>
          </a:p>
          <a:p>
            <a:pPr lvl="1">
              <a:lnSpc>
                <a:spcPts val="2000"/>
              </a:lnSpc>
            </a:pPr>
            <a:r>
              <a:rPr lang="zh-CN" altLang="en-US" sz="2400" dirty="0" smtClean="0">
                <a:solidFill>
                  <a:schemeClr val="tx1"/>
                </a:solidFill>
              </a:rPr>
              <a:t>请输入你的选择</a:t>
            </a:r>
            <a:r>
              <a:rPr lang="en-US" altLang="zh-CN" sz="2400" dirty="0" smtClean="0">
                <a:solidFill>
                  <a:schemeClr val="tx1"/>
                </a:solidFill>
              </a:rPr>
              <a:t>(1--8):8</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607047"/>
            <a:ext cx="7772400" cy="1470025"/>
          </a:xfrm>
        </p:spPr>
        <p:txBody>
          <a:bodyPr/>
          <a:lstStyle/>
          <a:p>
            <a:r>
              <a:rPr lang="en-US" altLang="zh-CN" sz="4800" dirty="0" smtClean="0"/>
              <a:t>6.2 </a:t>
            </a:r>
            <a:r>
              <a:rPr lang="en-US" altLang="zh-CN" sz="4800" dirty="0" err="1" smtClean="0"/>
              <a:t>GoF</a:t>
            </a:r>
            <a:r>
              <a:rPr lang="zh-CN" altLang="en-US" sz="4800" dirty="0" smtClean="0"/>
              <a:t>设计模式举例：工厂模式</a:t>
            </a:r>
            <a:endParaRPr lang="zh-CN" altLang="en-US" sz="4800" dirty="0"/>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z="4800" dirty="0" smtClean="0"/>
              <a:t>6.2 </a:t>
            </a:r>
            <a:r>
              <a:rPr lang="en-US" altLang="zh-CN" sz="4800" dirty="0" err="1" smtClean="0"/>
              <a:t>GoF</a:t>
            </a:r>
            <a:r>
              <a:rPr lang="zh-CN" altLang="en-US" sz="4800" dirty="0" smtClean="0"/>
              <a:t>设计模式举例：工厂模式</a:t>
            </a:r>
            <a:endParaRPr lang="zh-CN" altLang="en-US" sz="4800" dirty="0"/>
          </a:p>
        </p:txBody>
      </p:sp>
      <p:sp>
        <p:nvSpPr>
          <p:cNvPr id="3" name="副标题 2"/>
          <p:cNvSpPr>
            <a:spLocks noGrp="1"/>
          </p:cNvSpPr>
          <p:nvPr>
            <p:ph type="subTitle" idx="1"/>
          </p:nvPr>
        </p:nvSpPr>
        <p:spPr/>
        <p:txBody>
          <a:bodyPr/>
          <a:lstStyle/>
          <a:p>
            <a:r>
              <a:rPr lang="en-US" altLang="zh-CN" sz="4400" dirty="0" smtClean="0"/>
              <a:t>6.2.1 </a:t>
            </a:r>
            <a:r>
              <a:rPr lang="zh-CN" altLang="en-US" sz="4400" dirty="0" smtClean="0"/>
              <a:t>概述</a:t>
            </a:r>
            <a:endParaRPr lang="zh-CN" altLang="en-US" sz="4400" dirty="0"/>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概述</a:t>
            </a:r>
            <a:endParaRPr lang="zh-CN" altLang="en-US" dirty="0"/>
          </a:p>
        </p:txBody>
      </p:sp>
      <p:sp>
        <p:nvSpPr>
          <p:cNvPr id="3" name="内容占位符 2"/>
          <p:cNvSpPr>
            <a:spLocks noGrp="1"/>
          </p:cNvSpPr>
          <p:nvPr>
            <p:ph idx="1"/>
          </p:nvPr>
        </p:nvSpPr>
        <p:spPr/>
        <p:txBody>
          <a:bodyPr/>
          <a:lstStyle/>
          <a:p>
            <a:r>
              <a:rPr lang="zh-CN" altLang="en-US" dirty="0" smtClean="0"/>
              <a:t>“设计模式”（</a:t>
            </a:r>
            <a:r>
              <a:rPr lang="en-US" altLang="zh-CN" dirty="0" smtClean="0"/>
              <a:t>design </a:t>
            </a:r>
            <a:r>
              <a:rPr lang="en-US" altLang="zh-CN" dirty="0" err="1" smtClean="0"/>
              <a:t>pattem</a:t>
            </a:r>
            <a:r>
              <a:rPr lang="zh-CN" altLang="en-US" dirty="0" smtClean="0"/>
              <a:t>）这个术语来自美国建筑宗师</a:t>
            </a:r>
            <a:r>
              <a:rPr lang="en-US" altLang="zh-CN" dirty="0" smtClean="0"/>
              <a:t>Christopher Alexander</a:t>
            </a:r>
            <a:r>
              <a:rPr lang="zh-CN" altLang="en-US" dirty="0" smtClean="0"/>
              <a:t>，他于</a:t>
            </a:r>
            <a:r>
              <a:rPr lang="en-US" altLang="zh-CN" dirty="0" smtClean="0"/>
              <a:t>1977</a:t>
            </a:r>
            <a:r>
              <a:rPr lang="zh-CN" altLang="en-US" dirty="0" smtClean="0"/>
              <a:t>年首先把</a:t>
            </a:r>
            <a:r>
              <a:rPr lang="zh-CN" altLang="en-US" dirty="0" smtClean="0">
                <a:solidFill>
                  <a:srgbClr val="FF0000"/>
                </a:solidFill>
              </a:rPr>
              <a:t>解决</a:t>
            </a:r>
            <a:r>
              <a:rPr lang="zh-CN" altLang="en-US" dirty="0" smtClean="0"/>
              <a:t>建筑领域的</a:t>
            </a:r>
            <a:r>
              <a:rPr lang="zh-CN" altLang="en-US" dirty="0" smtClean="0">
                <a:solidFill>
                  <a:srgbClr val="FF0000"/>
                </a:solidFill>
              </a:rPr>
              <a:t>复杂问题的方案</a:t>
            </a:r>
            <a:r>
              <a:rPr lang="zh-CN" altLang="en-US" dirty="0" smtClean="0"/>
              <a:t>称为</a:t>
            </a:r>
            <a:r>
              <a:rPr lang="zh-CN" altLang="en-US" dirty="0" smtClean="0">
                <a:solidFill>
                  <a:srgbClr val="FF0000"/>
                </a:solidFill>
              </a:rPr>
              <a:t>设计模式</a:t>
            </a:r>
            <a:r>
              <a:rPr lang="zh-CN" altLang="en-US" dirty="0" smtClean="0"/>
              <a:t>。</a:t>
            </a:r>
            <a:endParaRPr lang="en-US" altLang="zh-CN" dirty="0" smtClean="0"/>
          </a:p>
          <a:p>
            <a:r>
              <a:rPr lang="zh-CN" altLang="en-US" dirty="0" smtClean="0">
                <a:solidFill>
                  <a:srgbClr val="FF0000"/>
                </a:solidFill>
              </a:rPr>
              <a:t>设计模式</a:t>
            </a:r>
            <a:r>
              <a:rPr lang="zh-CN" altLang="en-US" dirty="0" smtClean="0"/>
              <a:t>记录并</a:t>
            </a:r>
            <a:r>
              <a:rPr lang="zh-CN" altLang="en-US" dirty="0" smtClean="0">
                <a:solidFill>
                  <a:srgbClr val="FF0000"/>
                </a:solidFill>
              </a:rPr>
              <a:t>规范化</a:t>
            </a:r>
            <a:r>
              <a:rPr lang="zh-CN" altLang="en-US" dirty="0" smtClean="0"/>
              <a:t>了</a:t>
            </a:r>
            <a:r>
              <a:rPr lang="zh-CN" altLang="en-US" dirty="0" smtClean="0">
                <a:solidFill>
                  <a:srgbClr val="FF0000"/>
                </a:solidFill>
              </a:rPr>
              <a:t>这些问题</a:t>
            </a:r>
            <a:r>
              <a:rPr lang="zh-CN" altLang="en-US" dirty="0" smtClean="0"/>
              <a:t>及</a:t>
            </a:r>
            <a:r>
              <a:rPr lang="zh-CN" altLang="en-US" dirty="0" smtClean="0">
                <a:solidFill>
                  <a:srgbClr val="FF0000"/>
                </a:solidFill>
              </a:rPr>
              <a:t>解决方案</a:t>
            </a:r>
            <a:r>
              <a:rPr lang="zh-CN" altLang="en-US" dirty="0" smtClean="0"/>
              <a:t>，使更广泛的开发社区可获得这些来之不易的经验。</a:t>
            </a:r>
            <a:endParaRPr lang="zh-CN" altLang="en-US" dirty="0"/>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4"/>
          <p:cNvSpPr txBox="1">
            <a:spLocks/>
          </p:cNvSpPr>
          <p:nvPr/>
        </p:nvSpPr>
        <p:spPr bwMode="auto">
          <a:xfrm>
            <a:off x="285750" y="785812"/>
            <a:ext cx="4543425" cy="537949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20000"/>
              </a:spcAft>
              <a:buClrTx/>
              <a:buSzTx/>
              <a:buFontTx/>
              <a:buChar char="•"/>
              <a:tabLst/>
              <a:defRPr/>
            </a:pPr>
            <a:r>
              <a:rPr kumimoji="0" lang="en-US" altLang="zh-CN" sz="2400" b="1" i="0" u="none" strike="noStrike" kern="0" cap="none" spc="0" normalizeH="0" baseline="0" noProof="0" dirty="0" smtClean="0">
                <a:ln>
                  <a:noFill/>
                </a:ln>
                <a:solidFill>
                  <a:schemeClr val="tx1"/>
                </a:solidFill>
                <a:effectLst/>
                <a:uLnTx/>
                <a:uFillTx/>
                <a:latin typeface="+mn-lt"/>
                <a:ea typeface="宋体" pitchFamily="2" charset="-122"/>
                <a:cs typeface="+mn-cs"/>
              </a:rPr>
              <a:t>1987</a:t>
            </a:r>
            <a:r>
              <a:rPr kumimoji="0" lang="zh-CN" altLang="en-US" sz="2400" b="1" i="0" u="none" strike="noStrike" kern="0" cap="none" spc="0" normalizeH="0" baseline="0" noProof="0" dirty="0" smtClean="0">
                <a:ln>
                  <a:noFill/>
                </a:ln>
                <a:solidFill>
                  <a:schemeClr val="tx1"/>
                </a:solidFill>
                <a:effectLst/>
                <a:uLnTx/>
                <a:uFillTx/>
                <a:latin typeface="+mn-lt"/>
                <a:ea typeface="宋体" pitchFamily="2" charset="-122"/>
                <a:cs typeface="+mn-cs"/>
              </a:rPr>
              <a:t>年，</a:t>
            </a:r>
            <a:r>
              <a:rPr kumimoji="0" lang="en-US" altLang="zh-CN" sz="2400" b="1" i="0" u="none" strike="noStrike" kern="0" cap="none" spc="0" normalizeH="0" baseline="0" noProof="0" dirty="0" smtClean="0">
                <a:ln>
                  <a:noFill/>
                </a:ln>
                <a:solidFill>
                  <a:schemeClr val="tx1"/>
                </a:solidFill>
                <a:effectLst/>
                <a:uLnTx/>
                <a:uFillTx/>
                <a:latin typeface="+mn-lt"/>
                <a:ea typeface="宋体" pitchFamily="2" charset="-122"/>
                <a:cs typeface="+mn-cs"/>
              </a:rPr>
              <a:t>Kent Beck</a:t>
            </a:r>
            <a:r>
              <a:rPr kumimoji="0" lang="zh-CN" altLang="en-US" sz="2400" b="1" i="0" u="none" strike="noStrike" kern="0" cap="none" spc="0" normalizeH="0" baseline="0" noProof="0" dirty="0" smtClean="0">
                <a:ln>
                  <a:noFill/>
                </a:ln>
                <a:solidFill>
                  <a:schemeClr val="tx1"/>
                </a:solidFill>
                <a:effectLst/>
                <a:uLnTx/>
                <a:uFillTx/>
                <a:latin typeface="+mn-lt"/>
                <a:ea typeface="宋体" pitchFamily="2" charset="-122"/>
                <a:cs typeface="+mn-cs"/>
              </a:rPr>
              <a:t>和</a:t>
            </a:r>
            <a:r>
              <a:rPr kumimoji="0" lang="en-US" altLang="zh-CN" sz="2400" b="1" i="0" u="none" strike="noStrike" kern="0" cap="none" spc="0" normalizeH="0" baseline="0" noProof="0" dirty="0" smtClean="0">
                <a:ln>
                  <a:noFill/>
                </a:ln>
                <a:solidFill>
                  <a:schemeClr val="tx1"/>
                </a:solidFill>
                <a:effectLst/>
                <a:uLnTx/>
                <a:uFillTx/>
                <a:latin typeface="+mn-lt"/>
                <a:ea typeface="宋体" pitchFamily="2" charset="-122"/>
                <a:cs typeface="+mn-cs"/>
              </a:rPr>
              <a:t>Ward Cunningham</a:t>
            </a:r>
            <a:r>
              <a:rPr kumimoji="0" lang="zh-CN" altLang="en-US" sz="2400" b="1" i="0" u="none" strike="noStrike" kern="0" cap="none" spc="0" normalizeH="0" baseline="0" noProof="0" dirty="0" smtClean="0">
                <a:ln>
                  <a:noFill/>
                </a:ln>
                <a:solidFill>
                  <a:schemeClr val="tx1"/>
                </a:solidFill>
                <a:effectLst/>
                <a:uLnTx/>
                <a:uFillTx/>
                <a:latin typeface="+mn-lt"/>
                <a:ea typeface="宋体" pitchFamily="2" charset="-122"/>
                <a:cs typeface="+mn-cs"/>
              </a:rPr>
              <a:t>尝试将</a:t>
            </a:r>
            <a:r>
              <a:rPr kumimoji="0" lang="zh-CN" altLang="en-US" sz="2400" b="1" i="0" u="none" strike="noStrike" kern="0" cap="none" spc="0" normalizeH="0" baseline="0" noProof="0" dirty="0" smtClean="0">
                <a:ln>
                  <a:noFill/>
                </a:ln>
                <a:solidFill>
                  <a:srgbClr val="FF0000"/>
                </a:solidFill>
                <a:effectLst/>
                <a:uLnTx/>
                <a:uFillTx/>
                <a:latin typeface="+mn-lt"/>
                <a:ea typeface="宋体" pitchFamily="2" charset="-122"/>
                <a:cs typeface="+mn-cs"/>
              </a:rPr>
              <a:t>设计模式引入程序设计</a:t>
            </a:r>
            <a:r>
              <a:rPr kumimoji="0" lang="zh-CN" altLang="en-US" sz="2400" b="1" i="0" u="none" strike="noStrike" kern="0" cap="none" spc="0" normalizeH="0" baseline="0" noProof="0" dirty="0" smtClean="0">
                <a:ln>
                  <a:noFill/>
                </a:ln>
                <a:solidFill>
                  <a:schemeClr val="tx1"/>
                </a:solidFill>
                <a:effectLst/>
                <a:uLnTx/>
                <a:uFillTx/>
                <a:latin typeface="+mn-lt"/>
                <a:ea typeface="宋体" pitchFamily="2" charset="-122"/>
                <a:cs typeface="+mn-cs"/>
              </a:rPr>
              <a:t>领域。</a:t>
            </a:r>
            <a:r>
              <a:rPr kumimoji="0" lang="en-US" altLang="zh-CN" sz="2400" b="1" i="0" u="none" strike="noStrike" kern="0" cap="none" spc="0" normalizeH="0" baseline="0" noProof="0" dirty="0" smtClean="0">
                <a:ln>
                  <a:noFill/>
                </a:ln>
                <a:solidFill>
                  <a:schemeClr val="tx1"/>
                </a:solidFill>
                <a:effectLst/>
                <a:uLnTx/>
                <a:uFillTx/>
                <a:latin typeface="+mn-lt"/>
                <a:ea typeface="宋体" pitchFamily="2" charset="-122"/>
                <a:cs typeface="+mn-cs"/>
              </a:rPr>
              <a:t>1994</a:t>
            </a:r>
            <a:r>
              <a:rPr kumimoji="0" lang="zh-CN" altLang="en-US" sz="2400" b="1" i="0" u="none" strike="noStrike" kern="0" cap="none" spc="0" normalizeH="0" baseline="0" noProof="0" dirty="0" smtClean="0">
                <a:ln>
                  <a:noFill/>
                </a:ln>
                <a:solidFill>
                  <a:schemeClr val="tx1"/>
                </a:solidFill>
                <a:effectLst/>
                <a:uLnTx/>
                <a:uFillTx/>
                <a:latin typeface="+mn-lt"/>
                <a:ea typeface="宋体" pitchFamily="2" charset="-122"/>
                <a:cs typeface="+mn-cs"/>
              </a:rPr>
              <a:t>年，</a:t>
            </a:r>
            <a:r>
              <a:rPr kumimoji="0" lang="en-US" altLang="zh-CN" sz="2400" b="1" i="0" u="none" strike="noStrike" kern="0" cap="none" spc="0" normalizeH="0" baseline="0" noProof="0" dirty="0" err="1" smtClean="0">
                <a:ln>
                  <a:noFill/>
                </a:ln>
                <a:solidFill>
                  <a:schemeClr val="tx1"/>
                </a:solidFill>
                <a:effectLst/>
                <a:uLnTx/>
                <a:uFillTx/>
                <a:latin typeface="+mn-lt"/>
                <a:ea typeface="宋体" pitchFamily="2" charset="-122"/>
                <a:cs typeface="+mn-cs"/>
              </a:rPr>
              <a:t>GoF</a:t>
            </a:r>
            <a:r>
              <a:rPr kumimoji="0" lang="zh-CN" altLang="en-US" sz="2400" b="1" i="0" u="none" strike="noStrike" kern="0" cap="none" spc="0" normalizeH="0" baseline="0" noProof="0" dirty="0" smtClean="0">
                <a:ln>
                  <a:noFill/>
                </a:ln>
                <a:solidFill>
                  <a:schemeClr val="tx1"/>
                </a:solidFill>
                <a:effectLst/>
                <a:uLnTx/>
                <a:uFillTx/>
                <a:latin typeface="+mn-lt"/>
                <a:ea typeface="宋体" pitchFamily="2" charset="-122"/>
                <a:cs typeface="+mn-cs"/>
              </a:rPr>
              <a:t>（</a:t>
            </a:r>
            <a:r>
              <a:rPr kumimoji="0" lang="en-US" altLang="zh-CN" sz="2400" b="1" i="0" u="none" strike="noStrike" kern="0" cap="none" spc="0" normalizeH="0" baseline="0" noProof="0" dirty="0" smtClean="0">
                <a:ln>
                  <a:noFill/>
                </a:ln>
                <a:solidFill>
                  <a:schemeClr val="tx1"/>
                </a:solidFill>
                <a:effectLst/>
                <a:uLnTx/>
                <a:uFillTx/>
                <a:latin typeface="+mn-lt"/>
                <a:ea typeface="宋体" pitchFamily="2" charset="-122"/>
                <a:cs typeface="+mn-cs"/>
              </a:rPr>
              <a:t>gang of four</a:t>
            </a:r>
            <a:r>
              <a:rPr kumimoji="0" lang="zh-CN" altLang="en-US" sz="2400" b="1" i="0" u="none" strike="noStrike" kern="0" cap="none" spc="0" normalizeH="0" baseline="0" noProof="0" dirty="0" smtClean="0">
                <a:ln>
                  <a:noFill/>
                </a:ln>
                <a:solidFill>
                  <a:schemeClr val="tx1"/>
                </a:solidFill>
                <a:effectLst/>
                <a:uLnTx/>
                <a:uFillTx/>
                <a:latin typeface="+mn-lt"/>
                <a:ea typeface="宋体" pitchFamily="2" charset="-122"/>
                <a:cs typeface="+mn-cs"/>
              </a:rPr>
              <a:t>，四人帮，指</a:t>
            </a:r>
            <a:r>
              <a:rPr kumimoji="0" lang="en-US" altLang="zh-CN" sz="2400" b="1" i="0" u="none" strike="noStrike" kern="0" cap="none" spc="0" normalizeH="0" baseline="0" noProof="0" dirty="0" smtClean="0">
                <a:ln>
                  <a:noFill/>
                </a:ln>
                <a:solidFill>
                  <a:schemeClr val="tx1"/>
                </a:solidFill>
                <a:effectLst/>
                <a:uLnTx/>
                <a:uFillTx/>
                <a:latin typeface="+mn-lt"/>
                <a:ea typeface="宋体" pitchFamily="2" charset="-122"/>
                <a:cs typeface="+mn-cs"/>
              </a:rPr>
              <a:t>Erich Gamma</a:t>
            </a:r>
            <a:r>
              <a:rPr kumimoji="0" lang="zh-CN" altLang="en-US" sz="2400" b="1" i="0" u="none" strike="noStrike" kern="0" cap="none" spc="0" normalizeH="0" baseline="0" noProof="0" dirty="0" smtClean="0">
                <a:ln>
                  <a:noFill/>
                </a:ln>
                <a:solidFill>
                  <a:schemeClr val="tx1"/>
                </a:solidFill>
                <a:effectLst/>
                <a:uLnTx/>
                <a:uFillTx/>
                <a:latin typeface="+mn-lt"/>
                <a:ea typeface="宋体" pitchFamily="2" charset="-122"/>
                <a:cs typeface="+mn-cs"/>
              </a:rPr>
              <a:t>、</a:t>
            </a:r>
            <a:r>
              <a:rPr kumimoji="0" lang="en-US" altLang="zh-CN" sz="2400" b="1" i="0" u="none" strike="noStrike" kern="0" cap="none" spc="0" normalizeH="0" baseline="0" noProof="0" dirty="0" smtClean="0">
                <a:ln>
                  <a:noFill/>
                </a:ln>
                <a:solidFill>
                  <a:schemeClr val="tx1"/>
                </a:solidFill>
                <a:effectLst/>
                <a:uLnTx/>
                <a:uFillTx/>
                <a:latin typeface="+mn-lt"/>
                <a:ea typeface="宋体" pitchFamily="2" charset="-122"/>
                <a:cs typeface="+mn-cs"/>
              </a:rPr>
              <a:t>Richard Helm</a:t>
            </a:r>
            <a:r>
              <a:rPr kumimoji="0" lang="zh-CN" altLang="en-US" sz="2400" b="1" i="0" u="none" strike="noStrike" kern="0" cap="none" spc="0" normalizeH="0" baseline="0" noProof="0" dirty="0" smtClean="0">
                <a:ln>
                  <a:noFill/>
                </a:ln>
                <a:solidFill>
                  <a:schemeClr val="tx1"/>
                </a:solidFill>
                <a:effectLst/>
                <a:uLnTx/>
                <a:uFillTx/>
                <a:latin typeface="+mn-lt"/>
                <a:ea typeface="宋体" pitchFamily="2" charset="-122"/>
                <a:cs typeface="+mn-cs"/>
              </a:rPr>
              <a:t>、</a:t>
            </a:r>
            <a:r>
              <a:rPr kumimoji="0" lang="en-US" altLang="zh-CN" sz="2400" b="1" i="0" u="none" strike="noStrike" kern="0" cap="none" spc="0" normalizeH="0" baseline="0" noProof="0" dirty="0" smtClean="0">
                <a:ln>
                  <a:noFill/>
                </a:ln>
                <a:solidFill>
                  <a:schemeClr val="tx1"/>
                </a:solidFill>
                <a:effectLst/>
                <a:uLnTx/>
                <a:uFillTx/>
                <a:latin typeface="+mn-lt"/>
                <a:ea typeface="宋体" pitchFamily="2" charset="-122"/>
                <a:cs typeface="+mn-cs"/>
              </a:rPr>
              <a:t>Ralph Johnson</a:t>
            </a:r>
            <a:r>
              <a:rPr kumimoji="0" lang="zh-CN" altLang="en-US" sz="2400" b="1" i="0" u="none" strike="noStrike" kern="0" cap="none" spc="0" normalizeH="0" baseline="0" noProof="0" dirty="0" smtClean="0">
                <a:ln>
                  <a:noFill/>
                </a:ln>
                <a:solidFill>
                  <a:schemeClr val="tx1"/>
                </a:solidFill>
                <a:effectLst/>
                <a:uLnTx/>
                <a:uFillTx/>
                <a:latin typeface="+mn-lt"/>
                <a:ea typeface="宋体" pitchFamily="2" charset="-122"/>
                <a:cs typeface="+mn-cs"/>
              </a:rPr>
              <a:t>和</a:t>
            </a:r>
            <a:r>
              <a:rPr kumimoji="0" lang="en-US" altLang="zh-CN" sz="2400" b="1" i="0" u="none" strike="noStrike" kern="0" cap="none" spc="0" normalizeH="0" baseline="0" noProof="0" dirty="0" smtClean="0">
                <a:ln>
                  <a:noFill/>
                </a:ln>
                <a:solidFill>
                  <a:schemeClr val="tx1"/>
                </a:solidFill>
                <a:effectLst/>
                <a:uLnTx/>
                <a:uFillTx/>
                <a:latin typeface="+mn-lt"/>
                <a:ea typeface="宋体" pitchFamily="2" charset="-122"/>
                <a:cs typeface="+mn-cs"/>
              </a:rPr>
              <a:t>John </a:t>
            </a:r>
            <a:r>
              <a:rPr kumimoji="0" lang="en-US" altLang="zh-CN" sz="2400" b="1" i="0" u="none" strike="noStrike" kern="0" cap="none" spc="0" normalizeH="0" baseline="0" noProof="0" dirty="0" err="1" smtClean="0">
                <a:ln>
                  <a:noFill/>
                </a:ln>
                <a:solidFill>
                  <a:schemeClr val="tx1"/>
                </a:solidFill>
                <a:effectLst/>
                <a:uLnTx/>
                <a:uFillTx/>
                <a:latin typeface="+mn-lt"/>
                <a:ea typeface="宋体" pitchFamily="2" charset="-122"/>
                <a:cs typeface="+mn-cs"/>
              </a:rPr>
              <a:t>Vlissides</a:t>
            </a:r>
            <a:r>
              <a:rPr kumimoji="0" lang="zh-CN" altLang="en-US" sz="2400" b="1" i="0" u="none" strike="noStrike" kern="0" cap="none" spc="0" normalizeH="0" baseline="0" noProof="0" dirty="0" smtClean="0">
                <a:ln>
                  <a:noFill/>
                </a:ln>
                <a:solidFill>
                  <a:schemeClr val="tx1"/>
                </a:solidFill>
                <a:effectLst/>
                <a:uLnTx/>
                <a:uFillTx/>
                <a:latin typeface="+mn-lt"/>
                <a:ea typeface="宋体" pitchFamily="2" charset="-122"/>
                <a:cs typeface="+mn-cs"/>
              </a:rPr>
              <a:t>）在他们的著作</a:t>
            </a:r>
            <a:r>
              <a:rPr kumimoji="0" lang="en-US" altLang="zh-CN" sz="2400" b="1" i="0" u="none" strike="noStrike" kern="0" cap="none" spc="0" normalizeH="0" baseline="0" noProof="0" dirty="0" smtClean="0">
                <a:ln>
                  <a:noFill/>
                </a:ln>
                <a:solidFill>
                  <a:schemeClr val="tx1"/>
                </a:solidFill>
                <a:effectLst/>
                <a:uLnTx/>
                <a:uFillTx/>
                <a:latin typeface="+mn-lt"/>
                <a:ea typeface="宋体" pitchFamily="2" charset="-122"/>
                <a:cs typeface="+mn-cs"/>
              </a:rPr>
              <a:t>Design Patterns: Elements of Reusable Object-Oriented Software (《</a:t>
            </a:r>
            <a:r>
              <a:rPr kumimoji="0" lang="zh-CN" altLang="en-US" sz="2400" b="1" i="0" u="none" strike="noStrike" kern="0" cap="none" spc="0" normalizeH="0" baseline="0" noProof="0" dirty="0" smtClean="0">
                <a:ln>
                  <a:noFill/>
                </a:ln>
                <a:solidFill>
                  <a:schemeClr val="tx1"/>
                </a:solidFill>
                <a:effectLst/>
                <a:uLnTx/>
                <a:uFillTx/>
                <a:latin typeface="+mn-lt"/>
                <a:ea typeface="宋体" pitchFamily="2" charset="-122"/>
                <a:cs typeface="+mn-cs"/>
              </a:rPr>
              <a:t>设计模式：可重用的面向对象软件的要素</a:t>
            </a:r>
            <a:r>
              <a:rPr kumimoji="0" lang="en-US" altLang="zh-CN" sz="2400" b="1" i="0" u="none" strike="noStrike" kern="0" cap="none" spc="0" normalizeH="0" baseline="0" noProof="0" dirty="0" smtClean="0">
                <a:ln>
                  <a:noFill/>
                </a:ln>
                <a:solidFill>
                  <a:schemeClr val="tx1"/>
                </a:solidFill>
                <a:effectLst/>
                <a:uLnTx/>
                <a:uFillTx/>
                <a:latin typeface="+mn-lt"/>
                <a:ea typeface="宋体" pitchFamily="2" charset="-122"/>
                <a:cs typeface="+mn-cs"/>
              </a:rPr>
              <a:t>》)</a:t>
            </a:r>
            <a:r>
              <a:rPr kumimoji="0" lang="zh-CN" altLang="en-US" sz="2400" b="1" i="0" u="none" strike="noStrike" kern="0" cap="none" spc="0" normalizeH="0" baseline="0" noProof="0" dirty="0" smtClean="0">
                <a:ln>
                  <a:noFill/>
                </a:ln>
                <a:solidFill>
                  <a:schemeClr val="tx1"/>
                </a:solidFill>
                <a:effectLst/>
                <a:uLnTx/>
                <a:uFillTx/>
                <a:latin typeface="+mn-lt"/>
                <a:ea typeface="宋体" pitchFamily="2" charset="-122"/>
                <a:cs typeface="+mn-cs"/>
              </a:rPr>
              <a:t>中总结出了</a:t>
            </a:r>
            <a:r>
              <a:rPr kumimoji="0" lang="en-US" altLang="zh-CN" sz="2400" b="1" i="0" u="none" strike="noStrike" kern="0" cap="none" spc="0" normalizeH="0" baseline="0" noProof="0" dirty="0" smtClean="0">
                <a:ln>
                  <a:noFill/>
                </a:ln>
                <a:solidFill>
                  <a:srgbClr val="FF0000"/>
                </a:solidFill>
                <a:effectLst/>
                <a:uLnTx/>
                <a:uFillTx/>
                <a:latin typeface="+mn-lt"/>
                <a:ea typeface="宋体" pitchFamily="2" charset="-122"/>
                <a:cs typeface="+mn-cs"/>
              </a:rPr>
              <a:t>23</a:t>
            </a:r>
            <a:r>
              <a:rPr kumimoji="0" lang="zh-CN" altLang="en-US" sz="2400" b="1" i="0" u="none" strike="noStrike" kern="0" cap="none" spc="0" normalizeH="0" baseline="0" noProof="0" dirty="0" smtClean="0">
                <a:ln>
                  <a:noFill/>
                </a:ln>
                <a:solidFill>
                  <a:srgbClr val="FF0000"/>
                </a:solidFill>
                <a:effectLst/>
                <a:uLnTx/>
                <a:uFillTx/>
                <a:latin typeface="+mn-lt"/>
                <a:ea typeface="宋体" pitchFamily="2" charset="-122"/>
                <a:cs typeface="+mn-cs"/>
              </a:rPr>
              <a:t>种经典</a:t>
            </a:r>
            <a:r>
              <a:rPr kumimoji="0" lang="zh-CN" altLang="en-US" sz="2400" b="1" i="0" u="none" strike="noStrike" kern="0" cap="none" spc="0" normalizeH="0" baseline="0" noProof="0" dirty="0" smtClean="0">
                <a:ln>
                  <a:noFill/>
                </a:ln>
                <a:solidFill>
                  <a:schemeClr val="tx1"/>
                </a:solidFill>
                <a:effectLst/>
                <a:uLnTx/>
                <a:uFillTx/>
                <a:latin typeface="+mn-lt"/>
                <a:ea typeface="宋体" pitchFamily="2" charset="-122"/>
                <a:cs typeface="+mn-cs"/>
              </a:rPr>
              <a:t>的</a:t>
            </a:r>
            <a:r>
              <a:rPr kumimoji="0" lang="zh-CN" altLang="en-US" sz="2400" b="1" i="0" u="none" strike="noStrike" kern="0" cap="none" spc="0" normalizeH="0" baseline="0" noProof="0" dirty="0" smtClean="0">
                <a:ln>
                  <a:noFill/>
                </a:ln>
                <a:solidFill>
                  <a:srgbClr val="FF0000"/>
                </a:solidFill>
                <a:effectLst/>
                <a:uLnTx/>
                <a:uFillTx/>
                <a:latin typeface="+mn-lt"/>
                <a:ea typeface="宋体" pitchFamily="2" charset="-122"/>
                <a:cs typeface="+mn-cs"/>
              </a:rPr>
              <a:t>设计模式</a:t>
            </a:r>
            <a:r>
              <a:rPr kumimoji="0" lang="zh-CN" altLang="en-US" sz="2400" b="1" i="0" u="none" strike="noStrike" kern="0" cap="none" spc="0" normalizeH="0" baseline="0" noProof="0" dirty="0" smtClean="0">
                <a:ln>
                  <a:noFill/>
                </a:ln>
                <a:solidFill>
                  <a:schemeClr val="tx1"/>
                </a:solidFill>
                <a:effectLst/>
                <a:uLnTx/>
                <a:uFillTx/>
                <a:latin typeface="+mn-lt"/>
                <a:ea typeface="宋体" pitchFamily="2" charset="-122"/>
                <a:cs typeface="+mn-cs"/>
              </a:rPr>
              <a:t>。 </a:t>
            </a:r>
          </a:p>
        </p:txBody>
      </p:sp>
      <p:pic>
        <p:nvPicPr>
          <p:cNvPr id="3" name="Picture 2" descr="http://imgsrc.baidu.com/baike/abpic/item/3a86813d08de6c5fbaa167c7.jpg"/>
          <p:cNvPicPr>
            <a:picLocks noChangeAspect="1" noChangeArrowheads="1"/>
          </p:cNvPicPr>
          <p:nvPr/>
        </p:nvPicPr>
        <p:blipFill>
          <a:blip r:embed="rId2" cstate="print"/>
          <a:srcRect/>
          <a:stretch>
            <a:fillRect/>
          </a:stretch>
        </p:blipFill>
        <p:spPr bwMode="auto">
          <a:xfrm>
            <a:off x="5004048" y="1196752"/>
            <a:ext cx="3687762" cy="41186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332657"/>
            <a:ext cx="8424936" cy="6001643"/>
          </a:xfrm>
          <a:prstGeom prst="rect">
            <a:avLst/>
          </a:prstGeom>
          <a:noFill/>
        </p:spPr>
        <p:txBody>
          <a:bodyPr wrap="square" rtlCol="0">
            <a:spAutoFit/>
          </a:bodyPr>
          <a:lstStyle/>
          <a:p>
            <a:r>
              <a:rPr lang="en-US" altLang="zh-CN" sz="2400" dirty="0" smtClean="0">
                <a:solidFill>
                  <a:schemeClr val="tx1"/>
                </a:solidFill>
              </a:rPr>
              <a:t>// </a:t>
            </a:r>
            <a:r>
              <a:rPr lang="zh-CN" altLang="en-US" sz="2400" dirty="0" smtClean="0">
                <a:solidFill>
                  <a:schemeClr val="tx1"/>
                </a:solidFill>
              </a:rPr>
              <a:t>文件路径名</a:t>
            </a:r>
            <a:r>
              <a:rPr lang="en-US" altLang="zh-CN" sz="2400" dirty="0" smtClean="0">
                <a:solidFill>
                  <a:schemeClr val="tx1"/>
                </a:solidFill>
              </a:rPr>
              <a:t>:s6_2\main_6_2.cpp</a:t>
            </a:r>
          </a:p>
          <a:p>
            <a:r>
              <a:rPr lang="en-US" altLang="zh-CN" sz="2400" dirty="0" smtClean="0">
                <a:solidFill>
                  <a:schemeClr val="tx1"/>
                </a:solidFill>
              </a:rPr>
              <a:t>// </a:t>
            </a:r>
            <a:r>
              <a:rPr lang="zh-CN" altLang="en-US" sz="2400" dirty="0" smtClean="0">
                <a:solidFill>
                  <a:schemeClr val="tx1"/>
                </a:solidFill>
              </a:rPr>
              <a:t>声明圆柱体类</a:t>
            </a:r>
            <a:r>
              <a:rPr lang="en-US" altLang="zh-CN" sz="2400" dirty="0" smtClean="0">
                <a:solidFill>
                  <a:schemeClr val="tx1"/>
                </a:solidFill>
              </a:rPr>
              <a:t>Pillar</a:t>
            </a:r>
          </a:p>
          <a:p>
            <a:r>
              <a:rPr lang="en-US" altLang="zh-CN" sz="2400" dirty="0" smtClean="0"/>
              <a:t>class Pillar: public Circle </a:t>
            </a:r>
          </a:p>
          <a:p>
            <a:r>
              <a:rPr lang="en-US" altLang="zh-CN" sz="2400" dirty="0" smtClean="0"/>
              <a:t>{</a:t>
            </a:r>
          </a:p>
          <a:p>
            <a:r>
              <a:rPr lang="en-US" altLang="zh-CN" sz="2400" dirty="0" smtClean="0">
                <a:solidFill>
                  <a:schemeClr val="tx1"/>
                </a:solidFill>
              </a:rPr>
              <a:t>// </a:t>
            </a:r>
            <a:r>
              <a:rPr lang="zh-CN" altLang="en-US" sz="2400" dirty="0" smtClean="0">
                <a:solidFill>
                  <a:schemeClr val="tx1"/>
                </a:solidFill>
              </a:rPr>
              <a:t>私有成员</a:t>
            </a:r>
            <a:r>
              <a:rPr lang="en-US" altLang="zh-CN" sz="2400" dirty="0" smtClean="0">
                <a:solidFill>
                  <a:schemeClr val="tx1"/>
                </a:solidFill>
              </a:rPr>
              <a:t>:</a:t>
            </a:r>
          </a:p>
          <a:p>
            <a:r>
              <a:rPr lang="en-US" altLang="zh-CN" sz="2400" dirty="0" smtClean="0"/>
              <a:t>private:</a:t>
            </a:r>
          </a:p>
          <a:p>
            <a:r>
              <a:rPr lang="en-US" altLang="zh-CN" sz="2400" dirty="0" smtClean="0"/>
              <a:t>	double height;				</a:t>
            </a:r>
            <a:r>
              <a:rPr lang="en-US" altLang="zh-CN" sz="2400" dirty="0" smtClean="0">
                <a:solidFill>
                  <a:schemeClr val="tx1"/>
                </a:solidFill>
              </a:rPr>
              <a:t>// </a:t>
            </a:r>
            <a:r>
              <a:rPr lang="zh-CN" altLang="en-US" sz="2400" dirty="0" smtClean="0">
                <a:solidFill>
                  <a:schemeClr val="tx1"/>
                </a:solidFill>
              </a:rPr>
              <a:t>高</a:t>
            </a:r>
          </a:p>
          <a:p>
            <a:endParaRPr lang="zh-CN" altLang="en-US" sz="2400" dirty="0" smtClean="0"/>
          </a:p>
          <a:p>
            <a:r>
              <a:rPr lang="en-US" altLang="zh-CN" sz="2400" dirty="0" smtClean="0"/>
              <a:t>public:</a:t>
            </a:r>
          </a:p>
          <a:p>
            <a:r>
              <a:rPr lang="en-US" altLang="zh-CN" sz="2400" dirty="0" smtClean="0">
                <a:solidFill>
                  <a:schemeClr val="tx1"/>
                </a:solidFill>
              </a:rPr>
              <a:t>// </a:t>
            </a:r>
            <a:r>
              <a:rPr lang="zh-CN" altLang="en-US" sz="2400" dirty="0" smtClean="0">
                <a:solidFill>
                  <a:schemeClr val="tx1"/>
                </a:solidFill>
              </a:rPr>
              <a:t>公有成员</a:t>
            </a:r>
            <a:r>
              <a:rPr lang="en-US" altLang="zh-CN" sz="2400" dirty="0" smtClean="0">
                <a:solidFill>
                  <a:schemeClr val="tx1"/>
                </a:solidFill>
              </a:rPr>
              <a:t>:</a:t>
            </a:r>
          </a:p>
          <a:p>
            <a:r>
              <a:rPr lang="en-US" altLang="zh-CN" sz="2400" dirty="0" smtClean="0"/>
              <a:t>	Pillar(double r, double h): Circle(r), height(h) {}</a:t>
            </a:r>
          </a:p>
          <a:p>
            <a:r>
              <a:rPr lang="en-US" altLang="zh-CN" sz="2400" dirty="0" smtClean="0"/>
              <a:t>		</a:t>
            </a:r>
            <a:r>
              <a:rPr lang="en-US" altLang="zh-CN" sz="2400" dirty="0" smtClean="0">
                <a:solidFill>
                  <a:schemeClr val="tx1"/>
                </a:solidFill>
              </a:rPr>
              <a:t>// </a:t>
            </a:r>
            <a:r>
              <a:rPr lang="zh-CN" altLang="en-US" sz="2400" dirty="0" smtClean="0">
                <a:solidFill>
                  <a:schemeClr val="tx1"/>
                </a:solidFill>
              </a:rPr>
              <a:t>构造函数</a:t>
            </a:r>
          </a:p>
          <a:p>
            <a:r>
              <a:rPr lang="zh-CN" altLang="en-US" sz="2400" dirty="0" smtClean="0"/>
              <a:t>	</a:t>
            </a:r>
            <a:r>
              <a:rPr lang="en-US" altLang="zh-CN" sz="2400" dirty="0" smtClean="0"/>
              <a:t>void Draw() const { </a:t>
            </a:r>
            <a:r>
              <a:rPr lang="en-US" altLang="zh-CN" sz="2400" dirty="0" err="1" smtClean="0"/>
              <a:t>cout</a:t>
            </a:r>
            <a:r>
              <a:rPr lang="en-US" altLang="zh-CN" sz="2400" dirty="0" smtClean="0"/>
              <a:t> &lt;&lt; "</a:t>
            </a:r>
            <a:r>
              <a:rPr lang="zh-CN" altLang="en-US" sz="2400" dirty="0" smtClean="0"/>
              <a:t>圆柱体</a:t>
            </a:r>
            <a:r>
              <a:rPr lang="en-US" altLang="zh-CN" sz="2400" dirty="0" smtClean="0"/>
              <a:t>"; }</a:t>
            </a:r>
            <a:r>
              <a:rPr lang="en-US" altLang="zh-CN" sz="2400" dirty="0" smtClean="0">
                <a:solidFill>
                  <a:schemeClr val="tx1"/>
                </a:solidFill>
              </a:rPr>
              <a:t>// </a:t>
            </a:r>
            <a:r>
              <a:rPr lang="zh-CN" altLang="en-US" sz="2400" dirty="0" smtClean="0">
                <a:solidFill>
                  <a:schemeClr val="tx1"/>
                </a:solidFill>
              </a:rPr>
              <a:t>画图形 </a:t>
            </a:r>
          </a:p>
          <a:p>
            <a:r>
              <a:rPr lang="zh-CN" altLang="en-US" sz="2400" dirty="0" smtClean="0"/>
              <a:t>	</a:t>
            </a:r>
            <a:r>
              <a:rPr lang="en-US" altLang="zh-CN" sz="2400" dirty="0" smtClean="0"/>
              <a:t>double </a:t>
            </a:r>
            <a:r>
              <a:rPr lang="en-US" altLang="zh-CN" sz="2400" dirty="0" err="1" smtClean="0"/>
              <a:t>GetVolume</a:t>
            </a:r>
            <a:r>
              <a:rPr lang="en-US" altLang="zh-CN" sz="2400" dirty="0" smtClean="0"/>
              <a:t>() </a:t>
            </a:r>
          </a:p>
          <a:p>
            <a:r>
              <a:rPr lang="zh-CN" altLang="en-US" sz="2400" dirty="0" smtClean="0"/>
              <a:t>	</a:t>
            </a:r>
            <a:r>
              <a:rPr lang="en-US" altLang="zh-CN" sz="2400" dirty="0" smtClean="0"/>
              <a:t>{ return </a:t>
            </a:r>
            <a:r>
              <a:rPr lang="en-US" altLang="zh-CN" sz="2400" dirty="0" err="1" smtClean="0"/>
              <a:t>GetArea</a:t>
            </a:r>
            <a:r>
              <a:rPr lang="en-US" altLang="zh-CN" sz="2400" dirty="0" smtClean="0"/>
              <a:t>() * height; }		</a:t>
            </a:r>
            <a:r>
              <a:rPr lang="en-US" altLang="zh-CN" sz="2400" dirty="0" smtClean="0">
                <a:solidFill>
                  <a:schemeClr val="tx1"/>
                </a:solidFill>
              </a:rPr>
              <a:t>// </a:t>
            </a:r>
            <a:r>
              <a:rPr lang="zh-CN" altLang="en-US" sz="2400" dirty="0" smtClean="0">
                <a:solidFill>
                  <a:schemeClr val="tx1"/>
                </a:solidFill>
              </a:rPr>
              <a:t>返回体积</a:t>
            </a:r>
          </a:p>
          <a:p>
            <a:r>
              <a:rPr lang="en-US" altLang="zh-CN" sz="2400" dirty="0" smtClean="0"/>
              <a:t>};</a:t>
            </a:r>
            <a:endParaRPr lang="zh-CN" altLang="en-US" sz="2400" dirty="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z="4800" dirty="0" smtClean="0"/>
              <a:t>6.2 </a:t>
            </a:r>
            <a:r>
              <a:rPr lang="en-US" altLang="zh-CN" sz="4800" dirty="0" err="1" smtClean="0"/>
              <a:t>GoF</a:t>
            </a:r>
            <a:r>
              <a:rPr lang="zh-CN" altLang="en-US" sz="4800" dirty="0" smtClean="0"/>
              <a:t>设计模式举例：工厂模式</a:t>
            </a:r>
            <a:endParaRPr lang="zh-CN" altLang="en-US" sz="4800" dirty="0"/>
          </a:p>
        </p:txBody>
      </p:sp>
      <p:sp>
        <p:nvSpPr>
          <p:cNvPr id="3" name="副标题 2"/>
          <p:cNvSpPr>
            <a:spLocks noGrp="1"/>
          </p:cNvSpPr>
          <p:nvPr>
            <p:ph type="subTitle" idx="1"/>
          </p:nvPr>
        </p:nvSpPr>
        <p:spPr/>
        <p:txBody>
          <a:bodyPr/>
          <a:lstStyle/>
          <a:p>
            <a:r>
              <a:rPr lang="en-US" altLang="zh-CN" sz="4400" dirty="0" smtClean="0"/>
              <a:t>6.2.2 </a:t>
            </a:r>
            <a:r>
              <a:rPr lang="zh-CN" altLang="en-US" sz="4400" dirty="0" smtClean="0"/>
              <a:t>简单工厂模式</a:t>
            </a:r>
            <a:endParaRPr lang="zh-CN" altLang="en-US" sz="4400" dirty="0"/>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简单工厂模式</a:t>
            </a:r>
            <a:endParaRPr lang="zh-CN" altLang="en-US" dirty="0"/>
          </a:p>
        </p:txBody>
      </p:sp>
      <p:sp>
        <p:nvSpPr>
          <p:cNvPr id="3" name="内容占位符 2"/>
          <p:cNvSpPr>
            <a:spLocks noGrp="1"/>
          </p:cNvSpPr>
          <p:nvPr>
            <p:ph idx="1"/>
          </p:nvPr>
        </p:nvSpPr>
        <p:spPr/>
        <p:txBody>
          <a:bodyPr/>
          <a:lstStyle/>
          <a:p>
            <a:r>
              <a:rPr lang="zh-CN" altLang="en-US" dirty="0" smtClean="0">
                <a:solidFill>
                  <a:srgbClr val="FF0000"/>
                </a:solidFill>
              </a:rPr>
              <a:t>简单工厂</a:t>
            </a:r>
            <a:r>
              <a:rPr lang="zh-CN" altLang="en-US" dirty="0" smtClean="0"/>
              <a:t>（</a:t>
            </a:r>
            <a:r>
              <a:rPr lang="en-US" altLang="zh-CN" dirty="0" smtClean="0"/>
              <a:t>simple factory</a:t>
            </a:r>
            <a:r>
              <a:rPr lang="zh-CN" altLang="en-US" dirty="0" smtClean="0"/>
              <a:t>）</a:t>
            </a:r>
            <a:r>
              <a:rPr lang="zh-CN" altLang="en-US" dirty="0" smtClean="0">
                <a:solidFill>
                  <a:srgbClr val="FF0000"/>
                </a:solidFill>
              </a:rPr>
              <a:t>模式</a:t>
            </a:r>
            <a:r>
              <a:rPr lang="zh-CN" altLang="en-US" dirty="0" smtClean="0"/>
              <a:t>或称</a:t>
            </a:r>
            <a:r>
              <a:rPr lang="zh-CN" altLang="en-US" dirty="0" smtClean="0">
                <a:solidFill>
                  <a:srgbClr val="FF0000"/>
                </a:solidFill>
              </a:rPr>
              <a:t>静态工厂方法</a:t>
            </a:r>
            <a:r>
              <a:rPr lang="zh-CN" altLang="en-US" dirty="0" smtClean="0"/>
              <a:t>（</a:t>
            </a:r>
            <a:r>
              <a:rPr lang="en-US" altLang="zh-CN" dirty="0" smtClean="0"/>
              <a:t>static factory method</a:t>
            </a:r>
            <a:r>
              <a:rPr lang="zh-CN" altLang="en-US" dirty="0" smtClean="0"/>
              <a:t>）</a:t>
            </a:r>
            <a:r>
              <a:rPr lang="zh-CN" altLang="en-US" dirty="0" smtClean="0">
                <a:solidFill>
                  <a:srgbClr val="FF0000"/>
                </a:solidFill>
              </a:rPr>
              <a:t>模式</a:t>
            </a:r>
            <a:r>
              <a:rPr lang="zh-CN" altLang="en-US" dirty="0" smtClean="0"/>
              <a:t>，其基本思想是将</a:t>
            </a:r>
            <a:r>
              <a:rPr lang="zh-CN" altLang="en-US" dirty="0" smtClean="0">
                <a:solidFill>
                  <a:srgbClr val="FF0000"/>
                </a:solidFill>
              </a:rPr>
              <a:t>客户端</a:t>
            </a:r>
            <a:r>
              <a:rPr lang="zh-CN" altLang="en-US" dirty="0" smtClean="0"/>
              <a:t>的关于</a:t>
            </a:r>
            <a:r>
              <a:rPr lang="zh-CN" altLang="en-US" dirty="0" smtClean="0">
                <a:solidFill>
                  <a:srgbClr val="FF0000"/>
                </a:solidFill>
              </a:rPr>
              <a:t>对象生成</a:t>
            </a:r>
            <a:r>
              <a:rPr lang="zh-CN" altLang="en-US" dirty="0" smtClean="0"/>
              <a:t>有关的</a:t>
            </a:r>
            <a:r>
              <a:rPr lang="zh-CN" altLang="en-US" dirty="0" smtClean="0">
                <a:solidFill>
                  <a:srgbClr val="FF0000"/>
                </a:solidFill>
              </a:rPr>
              <a:t>代码</a:t>
            </a:r>
            <a:r>
              <a:rPr lang="zh-CN" altLang="en-US" dirty="0" smtClean="0"/>
              <a:t>分离出去，交给一个</a:t>
            </a:r>
            <a:r>
              <a:rPr lang="en-US" altLang="zh-CN" dirty="0" err="1" smtClean="0">
                <a:solidFill>
                  <a:srgbClr val="FF0000"/>
                </a:solidFill>
              </a:rPr>
              <a:t>ShapFactory</a:t>
            </a:r>
            <a:r>
              <a:rPr lang="zh-CN" altLang="en-US" dirty="0" smtClean="0"/>
              <a:t>工厂类，客户端代码只有</a:t>
            </a:r>
            <a:r>
              <a:rPr lang="zh-CN" altLang="en-US" dirty="0" smtClean="0">
                <a:solidFill>
                  <a:srgbClr val="FF0000"/>
                </a:solidFill>
              </a:rPr>
              <a:t>对象的使用</a:t>
            </a:r>
            <a:r>
              <a:rPr lang="zh-CN" altLang="en-US" dirty="0" smtClean="0"/>
              <a:t>部分。</a:t>
            </a:r>
            <a:endParaRPr lang="en-US" altLang="zh-CN" dirty="0" smtClean="0"/>
          </a:p>
          <a:p>
            <a:r>
              <a:rPr lang="zh-CN" altLang="en-US" dirty="0" smtClean="0"/>
              <a:t>就像现实生活中的</a:t>
            </a:r>
            <a:r>
              <a:rPr lang="zh-CN" altLang="en-US" dirty="0" smtClean="0">
                <a:solidFill>
                  <a:srgbClr val="FF0000"/>
                </a:solidFill>
              </a:rPr>
              <a:t>产品生产交给工厂</a:t>
            </a:r>
            <a:r>
              <a:rPr lang="zh-CN" altLang="en-US" dirty="0" smtClean="0"/>
              <a:t>，</a:t>
            </a:r>
            <a:r>
              <a:rPr lang="zh-CN" altLang="en-US" dirty="0" smtClean="0">
                <a:solidFill>
                  <a:srgbClr val="FF0000"/>
                </a:solidFill>
              </a:rPr>
              <a:t>使用者</a:t>
            </a:r>
            <a:r>
              <a:rPr lang="zh-CN" altLang="en-US" dirty="0" smtClean="0"/>
              <a:t>只要</a:t>
            </a:r>
            <a:r>
              <a:rPr lang="zh-CN" altLang="en-US" dirty="0" smtClean="0">
                <a:solidFill>
                  <a:srgbClr val="FF0000"/>
                </a:solidFill>
              </a:rPr>
              <a:t>了解</a:t>
            </a:r>
            <a:r>
              <a:rPr lang="zh-CN" altLang="en-US" dirty="0" smtClean="0"/>
              <a:t>它们的</a:t>
            </a:r>
            <a:r>
              <a:rPr lang="zh-CN" altLang="en-US" dirty="0" smtClean="0">
                <a:solidFill>
                  <a:srgbClr val="FF0000"/>
                </a:solidFill>
              </a:rPr>
              <a:t>使用</a:t>
            </a:r>
            <a:r>
              <a:rPr lang="zh-CN" altLang="en-US" dirty="0" smtClean="0"/>
              <a:t>即可。</a:t>
            </a:r>
            <a:endParaRPr lang="en-US" altLang="zh-CN" dirty="0" smtClean="0"/>
          </a:p>
          <a:p>
            <a:r>
              <a:rPr lang="zh-CN" altLang="en-US" dirty="0" smtClean="0"/>
              <a:t>通过产品的</a:t>
            </a:r>
            <a:r>
              <a:rPr lang="zh-CN" altLang="en-US" dirty="0" smtClean="0">
                <a:solidFill>
                  <a:srgbClr val="FF0000"/>
                </a:solidFill>
              </a:rPr>
              <a:t>生产</a:t>
            </a:r>
            <a:r>
              <a:rPr lang="zh-CN" altLang="en-US" dirty="0" smtClean="0"/>
              <a:t>与</a:t>
            </a:r>
            <a:r>
              <a:rPr lang="zh-CN" altLang="en-US" dirty="0" smtClean="0">
                <a:solidFill>
                  <a:srgbClr val="FF0000"/>
                </a:solidFill>
              </a:rPr>
              <a:t>使用</a:t>
            </a:r>
            <a:r>
              <a:rPr lang="zh-CN" altLang="en-US" dirty="0" smtClean="0"/>
              <a:t>的</a:t>
            </a:r>
            <a:r>
              <a:rPr lang="zh-CN" altLang="en-US" dirty="0" smtClean="0">
                <a:solidFill>
                  <a:srgbClr val="FF0000"/>
                </a:solidFill>
              </a:rPr>
              <a:t>分离</a:t>
            </a:r>
            <a:r>
              <a:rPr lang="zh-CN" altLang="en-US" dirty="0" smtClean="0"/>
              <a:t>，实现了</a:t>
            </a:r>
            <a:r>
              <a:rPr lang="zh-CN" altLang="en-US" dirty="0" smtClean="0">
                <a:solidFill>
                  <a:srgbClr val="FF0000"/>
                </a:solidFill>
              </a:rPr>
              <a:t>模块职责</a:t>
            </a:r>
            <a:r>
              <a:rPr lang="zh-CN" altLang="en-US" dirty="0" smtClean="0"/>
              <a:t>的</a:t>
            </a:r>
            <a:r>
              <a:rPr lang="zh-CN" altLang="en-US" dirty="0" smtClean="0">
                <a:solidFill>
                  <a:srgbClr val="FF0000"/>
                </a:solidFill>
              </a:rPr>
              <a:t>单一化</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1115616" y="332656"/>
            <a:ext cx="6984554" cy="2808287"/>
            <a:chOff x="3240" y="9264"/>
            <a:chExt cx="5765" cy="2106"/>
          </a:xfrm>
        </p:grpSpPr>
        <p:sp>
          <p:nvSpPr>
            <p:cNvPr id="243717" name="Line 5"/>
            <p:cNvSpPr>
              <a:spLocks noChangeShapeType="1"/>
            </p:cNvSpPr>
            <p:nvPr/>
          </p:nvSpPr>
          <p:spPr bwMode="auto">
            <a:xfrm>
              <a:off x="3904" y="10145"/>
              <a:ext cx="2674" cy="0"/>
            </a:xfrm>
            <a:prstGeom prst="line">
              <a:avLst/>
            </a:prstGeom>
            <a:noFill/>
            <a:ln w="9525">
              <a:solidFill>
                <a:srgbClr val="000000"/>
              </a:solidFill>
              <a:prstDash val="dash"/>
              <a:round/>
              <a:headEnd/>
              <a:tailEnd/>
            </a:ln>
          </p:spPr>
          <p:txBody>
            <a:bodyPr/>
            <a:lstStyle/>
            <a:p>
              <a:endParaRPr lang="zh-CN" altLang="en-US"/>
            </a:p>
          </p:txBody>
        </p:sp>
        <p:sp>
          <p:nvSpPr>
            <p:cNvPr id="243718" name="Text Box 6"/>
            <p:cNvSpPr txBox="1">
              <a:spLocks noChangeArrowheads="1"/>
            </p:cNvSpPr>
            <p:nvPr/>
          </p:nvSpPr>
          <p:spPr bwMode="auto">
            <a:xfrm>
              <a:off x="7620" y="9327"/>
              <a:ext cx="1385" cy="207"/>
            </a:xfrm>
            <a:prstGeom prst="rect">
              <a:avLst/>
            </a:prstGeom>
            <a:solidFill>
              <a:schemeClr val="bg1"/>
            </a:solidFill>
            <a:ln w="9525">
              <a:solidFill>
                <a:srgbClr val="000000"/>
              </a:solidFill>
              <a:miter lim="800000"/>
              <a:headEnd/>
              <a:tailEnd/>
            </a:ln>
          </p:spPr>
          <p:txBody>
            <a:bodyPr lIns="0" tIns="0" rIns="0" bIns="0"/>
            <a:lstStyle/>
            <a:p>
              <a:pPr algn="ctr"/>
              <a:r>
                <a:rPr lang="en-US" altLang="zh-CN" sz="2000" dirty="0" err="1" smtClean="0">
                  <a:solidFill>
                    <a:schemeClr val="tx1"/>
                  </a:solidFill>
                  <a:latin typeface="Courier New" pitchFamily="49" charset="0"/>
                </a:rPr>
                <a:t>Shape</a:t>
              </a:r>
              <a:r>
                <a:rPr lang="en-US" altLang="zh-CN" sz="2000" dirty="0" err="1" smtClean="0">
                  <a:solidFill>
                    <a:schemeClr val="tx1"/>
                  </a:solidFill>
                  <a:latin typeface="Times New Roman" pitchFamily="18" charset="0"/>
                </a:rPr>
                <a:t>Factory</a:t>
              </a:r>
              <a:endParaRPr lang="en-US" altLang="zh-CN" sz="2000" dirty="0">
                <a:solidFill>
                  <a:schemeClr val="tx1"/>
                </a:solidFill>
              </a:endParaRPr>
            </a:p>
          </p:txBody>
        </p:sp>
        <p:sp>
          <p:nvSpPr>
            <p:cNvPr id="243719" name="Line 7"/>
            <p:cNvSpPr>
              <a:spLocks noChangeShapeType="1"/>
            </p:cNvSpPr>
            <p:nvPr/>
          </p:nvSpPr>
          <p:spPr bwMode="auto">
            <a:xfrm flipV="1">
              <a:off x="5754" y="9432"/>
              <a:ext cx="1890" cy="0"/>
            </a:xfrm>
            <a:prstGeom prst="line">
              <a:avLst/>
            </a:prstGeom>
            <a:noFill/>
            <a:ln w="9525">
              <a:solidFill>
                <a:srgbClr val="000000"/>
              </a:solidFill>
              <a:prstDash val="dash"/>
              <a:round/>
              <a:headEnd/>
              <a:tailEnd/>
            </a:ln>
          </p:spPr>
          <p:txBody>
            <a:bodyPr/>
            <a:lstStyle/>
            <a:p>
              <a:endParaRPr lang="zh-CN" altLang="en-US"/>
            </a:p>
          </p:txBody>
        </p:sp>
        <p:grpSp>
          <p:nvGrpSpPr>
            <p:cNvPr id="3" name="Group 8"/>
            <p:cNvGrpSpPr>
              <a:grpSpLocks/>
            </p:cNvGrpSpPr>
            <p:nvPr/>
          </p:nvGrpSpPr>
          <p:grpSpPr bwMode="auto">
            <a:xfrm>
              <a:off x="5720" y="9384"/>
              <a:ext cx="97" cy="108"/>
              <a:chOff x="4320" y="3936"/>
              <a:chExt cx="360" cy="624"/>
            </a:xfrm>
          </p:grpSpPr>
          <p:sp>
            <p:nvSpPr>
              <p:cNvPr id="243721" name="Line 9"/>
              <p:cNvSpPr>
                <a:spLocks noChangeShapeType="1"/>
              </p:cNvSpPr>
              <p:nvPr/>
            </p:nvSpPr>
            <p:spPr bwMode="auto">
              <a:xfrm flipH="1">
                <a:off x="4320" y="3936"/>
                <a:ext cx="360" cy="312"/>
              </a:xfrm>
              <a:prstGeom prst="line">
                <a:avLst/>
              </a:prstGeom>
              <a:noFill/>
              <a:ln w="9525">
                <a:solidFill>
                  <a:srgbClr val="000000"/>
                </a:solidFill>
                <a:round/>
                <a:headEnd/>
                <a:tailEnd/>
              </a:ln>
            </p:spPr>
            <p:txBody>
              <a:bodyPr/>
              <a:lstStyle/>
              <a:p>
                <a:endParaRPr lang="zh-CN" altLang="en-US"/>
              </a:p>
            </p:txBody>
          </p:sp>
          <p:sp>
            <p:nvSpPr>
              <p:cNvPr id="243722" name="Line 10"/>
              <p:cNvSpPr>
                <a:spLocks noChangeShapeType="1"/>
              </p:cNvSpPr>
              <p:nvPr/>
            </p:nvSpPr>
            <p:spPr bwMode="auto">
              <a:xfrm>
                <a:off x="4320" y="4248"/>
                <a:ext cx="360" cy="312"/>
              </a:xfrm>
              <a:prstGeom prst="line">
                <a:avLst/>
              </a:prstGeom>
              <a:noFill/>
              <a:ln w="9525">
                <a:solidFill>
                  <a:srgbClr val="000000"/>
                </a:solidFill>
                <a:round/>
                <a:headEnd/>
                <a:tailEnd/>
              </a:ln>
            </p:spPr>
            <p:txBody>
              <a:bodyPr/>
              <a:lstStyle/>
              <a:p>
                <a:endParaRPr lang="zh-CN" altLang="en-US"/>
              </a:p>
            </p:txBody>
          </p:sp>
        </p:grpSp>
        <p:sp>
          <p:nvSpPr>
            <p:cNvPr id="243723" name="Text Box 11"/>
            <p:cNvSpPr txBox="1">
              <a:spLocks noChangeArrowheads="1"/>
            </p:cNvSpPr>
            <p:nvPr/>
          </p:nvSpPr>
          <p:spPr bwMode="auto">
            <a:xfrm>
              <a:off x="7620" y="9541"/>
              <a:ext cx="1385" cy="155"/>
            </a:xfrm>
            <a:prstGeom prst="rect">
              <a:avLst/>
            </a:prstGeom>
            <a:solidFill>
              <a:srgbClr val="FFFFFF"/>
            </a:solidFill>
            <a:ln w="9525">
              <a:solidFill>
                <a:srgbClr val="000000"/>
              </a:solidFill>
              <a:miter lim="800000"/>
              <a:headEnd/>
              <a:tailEnd/>
            </a:ln>
          </p:spPr>
          <p:txBody>
            <a:bodyPr lIns="0" tIns="0" rIns="0" bIns="0"/>
            <a:lstStyle/>
            <a:p>
              <a:endParaRPr lang="zh-CN" altLang="en-US" sz="1400">
                <a:solidFill>
                  <a:schemeClr val="bg1"/>
                </a:solidFill>
              </a:endParaRPr>
            </a:p>
          </p:txBody>
        </p:sp>
        <p:grpSp>
          <p:nvGrpSpPr>
            <p:cNvPr id="4" name="Group 12"/>
            <p:cNvGrpSpPr>
              <a:grpSpLocks/>
            </p:cNvGrpSpPr>
            <p:nvPr/>
          </p:nvGrpSpPr>
          <p:grpSpPr bwMode="auto">
            <a:xfrm>
              <a:off x="3884" y="11146"/>
              <a:ext cx="4703" cy="224"/>
              <a:chOff x="4032" y="6984"/>
              <a:chExt cx="5064" cy="279"/>
            </a:xfrm>
          </p:grpSpPr>
          <p:grpSp>
            <p:nvGrpSpPr>
              <p:cNvPr id="5" name="Group 13"/>
              <p:cNvGrpSpPr>
                <a:grpSpLocks/>
              </p:cNvGrpSpPr>
              <p:nvPr/>
            </p:nvGrpSpPr>
            <p:grpSpPr bwMode="auto">
              <a:xfrm>
                <a:off x="4032" y="6984"/>
                <a:ext cx="3941" cy="267"/>
                <a:chOff x="3780" y="7245"/>
                <a:chExt cx="3941" cy="267"/>
              </a:xfrm>
            </p:grpSpPr>
            <p:grpSp>
              <p:nvGrpSpPr>
                <p:cNvPr id="6" name="Group 14"/>
                <p:cNvGrpSpPr>
                  <a:grpSpLocks/>
                </p:cNvGrpSpPr>
                <p:nvPr/>
              </p:nvGrpSpPr>
              <p:grpSpPr bwMode="auto">
                <a:xfrm>
                  <a:off x="3780" y="7292"/>
                  <a:ext cx="870" cy="134"/>
                  <a:chOff x="7380" y="3708"/>
                  <a:chExt cx="900" cy="156"/>
                </a:xfrm>
              </p:grpSpPr>
              <p:sp>
                <p:nvSpPr>
                  <p:cNvPr id="243727" name="Line 15"/>
                  <p:cNvSpPr>
                    <a:spLocks noChangeShapeType="1"/>
                  </p:cNvSpPr>
                  <p:nvPr/>
                </p:nvSpPr>
                <p:spPr bwMode="auto">
                  <a:xfrm>
                    <a:off x="7380" y="3780"/>
                    <a:ext cx="900" cy="0"/>
                  </a:xfrm>
                  <a:prstGeom prst="line">
                    <a:avLst/>
                  </a:prstGeom>
                  <a:noFill/>
                  <a:ln w="9525">
                    <a:solidFill>
                      <a:srgbClr val="000000"/>
                    </a:solidFill>
                    <a:prstDash val="dash"/>
                    <a:round/>
                    <a:headEnd/>
                    <a:tailEnd/>
                  </a:ln>
                </p:spPr>
                <p:txBody>
                  <a:bodyPr/>
                  <a:lstStyle/>
                  <a:p>
                    <a:endParaRPr lang="zh-CN" altLang="en-US"/>
                  </a:p>
                </p:txBody>
              </p:sp>
              <p:grpSp>
                <p:nvGrpSpPr>
                  <p:cNvPr id="7" name="Group 16"/>
                  <p:cNvGrpSpPr>
                    <a:grpSpLocks/>
                  </p:cNvGrpSpPr>
                  <p:nvPr/>
                </p:nvGrpSpPr>
                <p:grpSpPr bwMode="auto">
                  <a:xfrm>
                    <a:off x="7380" y="3708"/>
                    <a:ext cx="108" cy="156"/>
                    <a:chOff x="4320" y="3936"/>
                    <a:chExt cx="360" cy="624"/>
                  </a:xfrm>
                </p:grpSpPr>
                <p:sp>
                  <p:nvSpPr>
                    <p:cNvPr id="243729" name="Line 17"/>
                    <p:cNvSpPr>
                      <a:spLocks noChangeShapeType="1"/>
                    </p:cNvSpPr>
                    <p:nvPr/>
                  </p:nvSpPr>
                  <p:spPr bwMode="auto">
                    <a:xfrm flipH="1">
                      <a:off x="4320" y="3936"/>
                      <a:ext cx="360" cy="312"/>
                    </a:xfrm>
                    <a:prstGeom prst="line">
                      <a:avLst/>
                    </a:prstGeom>
                    <a:noFill/>
                    <a:ln w="9525">
                      <a:solidFill>
                        <a:srgbClr val="000000"/>
                      </a:solidFill>
                      <a:round/>
                      <a:headEnd/>
                      <a:tailEnd/>
                    </a:ln>
                  </p:spPr>
                  <p:txBody>
                    <a:bodyPr/>
                    <a:lstStyle/>
                    <a:p>
                      <a:endParaRPr lang="zh-CN" altLang="en-US"/>
                    </a:p>
                  </p:txBody>
                </p:sp>
                <p:sp>
                  <p:nvSpPr>
                    <p:cNvPr id="243730" name="Line 18"/>
                    <p:cNvSpPr>
                      <a:spLocks noChangeShapeType="1"/>
                    </p:cNvSpPr>
                    <p:nvPr/>
                  </p:nvSpPr>
                  <p:spPr bwMode="auto">
                    <a:xfrm>
                      <a:off x="4320" y="4248"/>
                      <a:ext cx="360" cy="312"/>
                    </a:xfrm>
                    <a:prstGeom prst="line">
                      <a:avLst/>
                    </a:prstGeom>
                    <a:noFill/>
                    <a:ln w="9525">
                      <a:solidFill>
                        <a:srgbClr val="000000"/>
                      </a:solidFill>
                      <a:round/>
                      <a:headEnd/>
                      <a:tailEnd/>
                    </a:ln>
                  </p:spPr>
                  <p:txBody>
                    <a:bodyPr/>
                    <a:lstStyle/>
                    <a:p>
                      <a:endParaRPr lang="zh-CN" altLang="en-US"/>
                    </a:p>
                  </p:txBody>
                </p:sp>
              </p:grpSp>
            </p:grpSp>
            <p:sp>
              <p:nvSpPr>
                <p:cNvPr id="243731" name="Text Box 19"/>
                <p:cNvSpPr txBox="1">
                  <a:spLocks noChangeArrowheads="1"/>
                </p:cNvSpPr>
                <p:nvPr/>
              </p:nvSpPr>
              <p:spPr bwMode="auto">
                <a:xfrm>
                  <a:off x="4667" y="7245"/>
                  <a:ext cx="1044" cy="267"/>
                </a:xfrm>
                <a:prstGeom prst="rect">
                  <a:avLst/>
                </a:prstGeom>
                <a:solidFill>
                  <a:srgbClr val="FFFFFF"/>
                </a:solidFill>
                <a:ln w="9525">
                  <a:noFill/>
                  <a:miter lim="800000"/>
                  <a:headEnd/>
                  <a:tailEnd/>
                </a:ln>
              </p:spPr>
              <p:txBody>
                <a:bodyPr lIns="0" tIns="0" rIns="0" bIns="0"/>
                <a:lstStyle/>
                <a:p>
                  <a:r>
                    <a:rPr lang="zh-CN" altLang="en-US" sz="2000" dirty="0">
                      <a:solidFill>
                        <a:schemeClr val="tx1"/>
                      </a:solidFill>
                      <a:latin typeface="Times New Roman" pitchFamily="18" charset="0"/>
                    </a:rPr>
                    <a:t>依赖</a:t>
                  </a:r>
                  <a:endParaRPr lang="zh-CN" altLang="en-US" sz="2000" dirty="0">
                    <a:solidFill>
                      <a:schemeClr val="tx1"/>
                    </a:solidFill>
                  </a:endParaRPr>
                </a:p>
              </p:txBody>
            </p:sp>
            <p:sp>
              <p:nvSpPr>
                <p:cNvPr id="243732" name="AutoShape 20"/>
                <p:cNvSpPr>
                  <a:spLocks noChangeArrowheads="1"/>
                </p:cNvSpPr>
                <p:nvPr/>
              </p:nvSpPr>
              <p:spPr bwMode="auto">
                <a:xfrm rot="16200000">
                  <a:off x="6842" y="7290"/>
                  <a:ext cx="169" cy="138"/>
                </a:xfrm>
                <a:prstGeom prst="triangle">
                  <a:avLst>
                    <a:gd name="adj" fmla="val 50000"/>
                  </a:avLst>
                </a:prstGeom>
                <a:solidFill>
                  <a:srgbClr val="FFFFFF"/>
                </a:solidFill>
                <a:ln w="9525">
                  <a:solidFill>
                    <a:srgbClr val="000000"/>
                  </a:solidFill>
                  <a:miter lim="800000"/>
                  <a:headEnd/>
                  <a:tailEnd/>
                </a:ln>
              </p:spPr>
              <p:txBody>
                <a:bodyPr/>
                <a:lstStyle/>
                <a:p>
                  <a:endParaRPr lang="zh-CN" altLang="en-US"/>
                </a:p>
              </p:txBody>
            </p:sp>
            <p:sp>
              <p:nvSpPr>
                <p:cNvPr id="243733" name="Line 21"/>
                <p:cNvSpPr>
                  <a:spLocks noChangeShapeType="1"/>
                </p:cNvSpPr>
                <p:nvPr/>
              </p:nvSpPr>
              <p:spPr bwMode="auto">
                <a:xfrm>
                  <a:off x="7001" y="7356"/>
                  <a:ext cx="720" cy="0"/>
                </a:xfrm>
                <a:prstGeom prst="line">
                  <a:avLst/>
                </a:prstGeom>
                <a:noFill/>
                <a:ln w="9525">
                  <a:solidFill>
                    <a:srgbClr val="000000"/>
                  </a:solidFill>
                  <a:prstDash val="dash"/>
                  <a:round/>
                  <a:headEnd/>
                  <a:tailEnd/>
                </a:ln>
              </p:spPr>
              <p:txBody>
                <a:bodyPr/>
                <a:lstStyle/>
                <a:p>
                  <a:endParaRPr lang="zh-CN" altLang="en-US"/>
                </a:p>
              </p:txBody>
            </p:sp>
          </p:grpSp>
          <p:sp>
            <p:nvSpPr>
              <p:cNvPr id="243734" name="Text Box 22"/>
              <p:cNvSpPr txBox="1">
                <a:spLocks noChangeArrowheads="1"/>
              </p:cNvSpPr>
              <p:nvPr/>
            </p:nvSpPr>
            <p:spPr bwMode="auto">
              <a:xfrm>
                <a:off x="8052" y="6996"/>
                <a:ext cx="1044" cy="267"/>
              </a:xfrm>
              <a:prstGeom prst="rect">
                <a:avLst/>
              </a:prstGeom>
              <a:solidFill>
                <a:srgbClr val="FFFFFF"/>
              </a:solidFill>
              <a:ln w="9525">
                <a:noFill/>
                <a:miter lim="800000"/>
                <a:headEnd/>
                <a:tailEnd/>
              </a:ln>
            </p:spPr>
            <p:txBody>
              <a:bodyPr lIns="0" tIns="0" rIns="0" bIns="0"/>
              <a:lstStyle/>
              <a:p>
                <a:r>
                  <a:rPr lang="zh-CN" altLang="en-US" sz="2000" dirty="0">
                    <a:solidFill>
                      <a:schemeClr val="tx1"/>
                    </a:solidFill>
                    <a:latin typeface="Times New Roman" pitchFamily="18" charset="0"/>
                  </a:rPr>
                  <a:t>继承接口</a:t>
                </a:r>
                <a:endParaRPr lang="zh-CN" altLang="en-US" sz="2000" dirty="0">
                  <a:solidFill>
                    <a:schemeClr val="tx1"/>
                  </a:solidFill>
                </a:endParaRPr>
              </a:p>
            </p:txBody>
          </p:sp>
        </p:grpSp>
        <p:grpSp>
          <p:nvGrpSpPr>
            <p:cNvPr id="8" name="Group 23"/>
            <p:cNvGrpSpPr>
              <a:grpSpLocks/>
            </p:cNvGrpSpPr>
            <p:nvPr/>
          </p:nvGrpSpPr>
          <p:grpSpPr bwMode="auto">
            <a:xfrm>
              <a:off x="4741" y="9327"/>
              <a:ext cx="971" cy="754"/>
              <a:chOff x="5508" y="4716"/>
              <a:chExt cx="1046" cy="940"/>
            </a:xfrm>
          </p:grpSpPr>
          <p:grpSp>
            <p:nvGrpSpPr>
              <p:cNvPr id="9" name="Group 24"/>
              <p:cNvGrpSpPr>
                <a:grpSpLocks/>
              </p:cNvGrpSpPr>
              <p:nvPr/>
            </p:nvGrpSpPr>
            <p:grpSpPr bwMode="auto">
              <a:xfrm>
                <a:off x="5949" y="5389"/>
                <a:ext cx="174" cy="267"/>
                <a:chOff x="5949" y="5785"/>
                <a:chExt cx="174" cy="267"/>
              </a:xfrm>
            </p:grpSpPr>
            <p:sp>
              <p:nvSpPr>
                <p:cNvPr id="243737" name="Line 25"/>
                <p:cNvSpPr>
                  <a:spLocks noChangeShapeType="1"/>
                </p:cNvSpPr>
                <p:nvPr/>
              </p:nvSpPr>
              <p:spPr bwMode="auto">
                <a:xfrm>
                  <a:off x="6030" y="5785"/>
                  <a:ext cx="0" cy="267"/>
                </a:xfrm>
                <a:prstGeom prst="line">
                  <a:avLst/>
                </a:prstGeom>
                <a:noFill/>
                <a:ln w="9525">
                  <a:solidFill>
                    <a:srgbClr val="000000"/>
                  </a:solidFill>
                  <a:prstDash val="dash"/>
                  <a:round/>
                  <a:headEnd/>
                  <a:tailEnd/>
                </a:ln>
              </p:spPr>
              <p:txBody>
                <a:bodyPr/>
                <a:lstStyle/>
                <a:p>
                  <a:endParaRPr lang="zh-CN" altLang="en-US"/>
                </a:p>
              </p:txBody>
            </p:sp>
            <p:sp>
              <p:nvSpPr>
                <p:cNvPr id="243738" name="AutoShape 26"/>
                <p:cNvSpPr>
                  <a:spLocks noChangeArrowheads="1"/>
                </p:cNvSpPr>
                <p:nvPr/>
              </p:nvSpPr>
              <p:spPr bwMode="auto">
                <a:xfrm>
                  <a:off x="5949" y="5785"/>
                  <a:ext cx="174" cy="134"/>
                </a:xfrm>
                <a:prstGeom prst="triangle">
                  <a:avLst>
                    <a:gd name="adj" fmla="val 50000"/>
                  </a:avLst>
                </a:prstGeom>
                <a:solidFill>
                  <a:srgbClr val="FFFFFF"/>
                </a:solidFill>
                <a:ln w="9525">
                  <a:solidFill>
                    <a:srgbClr val="000000"/>
                  </a:solidFill>
                  <a:miter lim="800000"/>
                  <a:headEnd/>
                  <a:tailEnd/>
                </a:ln>
              </p:spPr>
              <p:txBody>
                <a:bodyPr/>
                <a:lstStyle/>
                <a:p>
                  <a:endParaRPr lang="zh-CN" altLang="en-US"/>
                </a:p>
              </p:txBody>
            </p:sp>
          </p:grpSp>
          <p:grpSp>
            <p:nvGrpSpPr>
              <p:cNvPr id="10" name="Group 27"/>
              <p:cNvGrpSpPr>
                <a:grpSpLocks/>
              </p:cNvGrpSpPr>
              <p:nvPr/>
            </p:nvGrpSpPr>
            <p:grpSpPr bwMode="auto">
              <a:xfrm>
                <a:off x="5508" y="4716"/>
                <a:ext cx="1046" cy="671"/>
                <a:chOff x="5508" y="4716"/>
                <a:chExt cx="1046" cy="671"/>
              </a:xfrm>
            </p:grpSpPr>
            <p:sp>
              <p:nvSpPr>
                <p:cNvPr id="243740" name="Text Box 28"/>
                <p:cNvSpPr txBox="1">
                  <a:spLocks noChangeArrowheads="1"/>
                </p:cNvSpPr>
                <p:nvPr/>
              </p:nvSpPr>
              <p:spPr bwMode="auto">
                <a:xfrm>
                  <a:off x="5508" y="4716"/>
                  <a:ext cx="1044" cy="267"/>
                </a:xfrm>
                <a:prstGeom prst="rect">
                  <a:avLst/>
                </a:prstGeom>
                <a:solidFill>
                  <a:srgbClr val="FFFFFF"/>
                </a:solidFill>
                <a:ln w="9525">
                  <a:solidFill>
                    <a:srgbClr val="000000"/>
                  </a:solidFill>
                  <a:miter lim="800000"/>
                  <a:headEnd/>
                  <a:tailEnd/>
                </a:ln>
              </p:spPr>
              <p:txBody>
                <a:bodyPr lIns="0" tIns="0" rIns="0" bIns="0"/>
                <a:lstStyle/>
                <a:p>
                  <a:pPr algn="ctr"/>
                  <a:r>
                    <a:rPr lang="en-US" altLang="zh-CN" sz="2000" dirty="0" smtClean="0">
                      <a:solidFill>
                        <a:schemeClr val="tx1"/>
                      </a:solidFill>
                      <a:latin typeface="Times New Roman" pitchFamily="18" charset="0"/>
                    </a:rPr>
                    <a:t>Shape</a:t>
                  </a:r>
                  <a:endParaRPr lang="en-US" altLang="zh-CN" sz="2000" dirty="0">
                    <a:solidFill>
                      <a:schemeClr val="tx1"/>
                    </a:solidFill>
                    <a:latin typeface="Times New Roman" pitchFamily="18" charset="0"/>
                  </a:endParaRPr>
                </a:p>
                <a:p>
                  <a:endParaRPr lang="en-US" altLang="zh-CN" sz="2000" dirty="0">
                    <a:solidFill>
                      <a:schemeClr val="tx1"/>
                    </a:solidFill>
                  </a:endParaRPr>
                </a:p>
              </p:txBody>
            </p:sp>
            <p:sp>
              <p:nvSpPr>
                <p:cNvPr id="243741" name="Text Box 29"/>
                <p:cNvSpPr txBox="1">
                  <a:spLocks noChangeArrowheads="1"/>
                </p:cNvSpPr>
                <p:nvPr/>
              </p:nvSpPr>
              <p:spPr bwMode="auto">
                <a:xfrm>
                  <a:off x="5510" y="4981"/>
                  <a:ext cx="1044" cy="203"/>
                </a:xfrm>
                <a:prstGeom prst="rect">
                  <a:avLst/>
                </a:prstGeom>
                <a:solidFill>
                  <a:srgbClr val="FFFFFF"/>
                </a:solidFill>
                <a:ln w="9525">
                  <a:solidFill>
                    <a:srgbClr val="000000"/>
                  </a:solidFill>
                  <a:miter lim="800000"/>
                  <a:headEnd/>
                  <a:tailEnd/>
                </a:ln>
              </p:spPr>
              <p:txBody>
                <a:bodyPr lIns="0" tIns="0" rIns="0" bIns="0"/>
                <a:lstStyle/>
                <a:p>
                  <a:endParaRPr lang="zh-CN" altLang="en-US" sz="1400">
                    <a:solidFill>
                      <a:schemeClr val="bg1"/>
                    </a:solidFill>
                  </a:endParaRPr>
                </a:p>
              </p:txBody>
            </p:sp>
            <p:sp>
              <p:nvSpPr>
                <p:cNvPr id="243742" name="Text Box 30"/>
                <p:cNvSpPr txBox="1">
                  <a:spLocks noChangeArrowheads="1"/>
                </p:cNvSpPr>
                <p:nvPr/>
              </p:nvSpPr>
              <p:spPr bwMode="auto">
                <a:xfrm>
                  <a:off x="5508" y="5184"/>
                  <a:ext cx="1044" cy="203"/>
                </a:xfrm>
                <a:prstGeom prst="rect">
                  <a:avLst/>
                </a:prstGeom>
                <a:solidFill>
                  <a:srgbClr val="FFFFFF"/>
                </a:solidFill>
                <a:ln w="9525">
                  <a:solidFill>
                    <a:srgbClr val="000000"/>
                  </a:solidFill>
                  <a:miter lim="800000"/>
                  <a:headEnd/>
                  <a:tailEnd/>
                </a:ln>
              </p:spPr>
              <p:txBody>
                <a:bodyPr lIns="0" tIns="0" rIns="0" bIns="0"/>
                <a:lstStyle/>
                <a:p>
                  <a:endParaRPr lang="zh-CN" altLang="en-US" sz="1400">
                    <a:solidFill>
                      <a:schemeClr val="bg1"/>
                    </a:solidFill>
                  </a:endParaRPr>
                </a:p>
              </p:txBody>
            </p:sp>
          </p:grpSp>
        </p:grpSp>
        <p:sp>
          <p:nvSpPr>
            <p:cNvPr id="243743" name="Line 31"/>
            <p:cNvSpPr>
              <a:spLocks noChangeShapeType="1"/>
            </p:cNvSpPr>
            <p:nvPr/>
          </p:nvSpPr>
          <p:spPr bwMode="auto">
            <a:xfrm>
              <a:off x="5219" y="10078"/>
              <a:ext cx="0" cy="250"/>
            </a:xfrm>
            <a:prstGeom prst="line">
              <a:avLst/>
            </a:prstGeom>
            <a:noFill/>
            <a:ln w="9525">
              <a:solidFill>
                <a:srgbClr val="000000"/>
              </a:solidFill>
              <a:prstDash val="dash"/>
              <a:round/>
              <a:headEnd/>
              <a:tailEnd/>
            </a:ln>
          </p:spPr>
          <p:txBody>
            <a:bodyPr/>
            <a:lstStyle/>
            <a:p>
              <a:endParaRPr lang="zh-CN" altLang="en-US"/>
            </a:p>
          </p:txBody>
        </p:sp>
        <p:grpSp>
          <p:nvGrpSpPr>
            <p:cNvPr id="11" name="Group 32"/>
            <p:cNvGrpSpPr>
              <a:grpSpLocks/>
            </p:cNvGrpSpPr>
            <p:nvPr/>
          </p:nvGrpSpPr>
          <p:grpSpPr bwMode="auto">
            <a:xfrm>
              <a:off x="4740" y="10328"/>
              <a:ext cx="969" cy="538"/>
              <a:chOff x="5508" y="4716"/>
              <a:chExt cx="1044" cy="671"/>
            </a:xfrm>
          </p:grpSpPr>
          <p:sp>
            <p:nvSpPr>
              <p:cNvPr id="243745" name="Text Box 33"/>
              <p:cNvSpPr txBox="1">
                <a:spLocks noChangeArrowheads="1"/>
              </p:cNvSpPr>
              <p:nvPr/>
            </p:nvSpPr>
            <p:spPr bwMode="auto">
              <a:xfrm>
                <a:off x="5508" y="4716"/>
                <a:ext cx="1044" cy="267"/>
              </a:xfrm>
              <a:prstGeom prst="rect">
                <a:avLst/>
              </a:prstGeom>
              <a:solidFill>
                <a:srgbClr val="FFFFFF"/>
              </a:solidFill>
              <a:ln w="9525">
                <a:solidFill>
                  <a:srgbClr val="000000"/>
                </a:solidFill>
                <a:miter lim="800000"/>
                <a:headEnd/>
                <a:tailEnd/>
              </a:ln>
            </p:spPr>
            <p:txBody>
              <a:bodyPr lIns="0" tIns="0" rIns="0" bIns="0"/>
              <a:lstStyle/>
              <a:p>
                <a:pPr algn="ctr"/>
                <a:r>
                  <a:rPr lang="en-US" altLang="zh-CN" sz="2000" dirty="0">
                    <a:solidFill>
                      <a:schemeClr val="tx1"/>
                    </a:solidFill>
                    <a:latin typeface="Times New Roman" pitchFamily="18" charset="0"/>
                  </a:rPr>
                  <a:t>Rectangle</a:t>
                </a:r>
                <a:endParaRPr lang="en-US" altLang="zh-CN" sz="2000" dirty="0">
                  <a:solidFill>
                    <a:schemeClr val="tx1"/>
                  </a:solidFill>
                </a:endParaRPr>
              </a:p>
            </p:txBody>
          </p:sp>
          <p:sp>
            <p:nvSpPr>
              <p:cNvPr id="243746" name="Text Box 34"/>
              <p:cNvSpPr txBox="1">
                <a:spLocks noChangeArrowheads="1"/>
              </p:cNvSpPr>
              <p:nvPr/>
            </p:nvSpPr>
            <p:spPr bwMode="auto">
              <a:xfrm>
                <a:off x="5508" y="4981"/>
                <a:ext cx="1044" cy="203"/>
              </a:xfrm>
              <a:prstGeom prst="rect">
                <a:avLst/>
              </a:prstGeom>
              <a:solidFill>
                <a:srgbClr val="FFFFFF"/>
              </a:solidFill>
              <a:ln w="9525">
                <a:solidFill>
                  <a:srgbClr val="000000"/>
                </a:solidFill>
                <a:miter lim="800000"/>
                <a:headEnd/>
                <a:tailEnd/>
              </a:ln>
            </p:spPr>
            <p:txBody>
              <a:bodyPr lIns="0" tIns="0" rIns="0" bIns="0"/>
              <a:lstStyle/>
              <a:p>
                <a:endParaRPr lang="zh-CN" altLang="en-US" sz="1400">
                  <a:solidFill>
                    <a:schemeClr val="bg1"/>
                  </a:solidFill>
                </a:endParaRPr>
              </a:p>
            </p:txBody>
          </p:sp>
          <p:sp>
            <p:nvSpPr>
              <p:cNvPr id="243747" name="Text Box 35"/>
              <p:cNvSpPr txBox="1">
                <a:spLocks noChangeArrowheads="1"/>
              </p:cNvSpPr>
              <p:nvPr/>
            </p:nvSpPr>
            <p:spPr bwMode="auto">
              <a:xfrm>
                <a:off x="5508" y="5184"/>
                <a:ext cx="1044" cy="203"/>
              </a:xfrm>
              <a:prstGeom prst="rect">
                <a:avLst/>
              </a:prstGeom>
              <a:solidFill>
                <a:srgbClr val="FFFFFF"/>
              </a:solidFill>
              <a:ln w="9525">
                <a:solidFill>
                  <a:srgbClr val="000000"/>
                </a:solidFill>
                <a:miter lim="800000"/>
                <a:headEnd/>
                <a:tailEnd/>
              </a:ln>
            </p:spPr>
            <p:txBody>
              <a:bodyPr lIns="0" tIns="0" rIns="0" bIns="0"/>
              <a:lstStyle/>
              <a:p>
                <a:endParaRPr lang="zh-CN" altLang="en-US" sz="1400">
                  <a:solidFill>
                    <a:schemeClr val="bg1"/>
                  </a:solidFill>
                </a:endParaRPr>
              </a:p>
            </p:txBody>
          </p:sp>
        </p:grpSp>
        <p:sp>
          <p:nvSpPr>
            <p:cNvPr id="243748" name="Line 36"/>
            <p:cNvSpPr>
              <a:spLocks noChangeShapeType="1"/>
            </p:cNvSpPr>
            <p:nvPr/>
          </p:nvSpPr>
          <p:spPr bwMode="auto">
            <a:xfrm>
              <a:off x="3893" y="10164"/>
              <a:ext cx="0" cy="173"/>
            </a:xfrm>
            <a:prstGeom prst="line">
              <a:avLst/>
            </a:prstGeom>
            <a:noFill/>
            <a:ln w="9525">
              <a:solidFill>
                <a:srgbClr val="000000"/>
              </a:solidFill>
              <a:prstDash val="dash"/>
              <a:round/>
              <a:headEnd/>
              <a:tailEnd/>
            </a:ln>
          </p:spPr>
          <p:txBody>
            <a:bodyPr/>
            <a:lstStyle/>
            <a:p>
              <a:endParaRPr lang="zh-CN" altLang="en-US"/>
            </a:p>
          </p:txBody>
        </p:sp>
        <p:grpSp>
          <p:nvGrpSpPr>
            <p:cNvPr id="12" name="Group 37"/>
            <p:cNvGrpSpPr>
              <a:grpSpLocks/>
            </p:cNvGrpSpPr>
            <p:nvPr/>
          </p:nvGrpSpPr>
          <p:grpSpPr bwMode="auto">
            <a:xfrm>
              <a:off x="3403" y="10328"/>
              <a:ext cx="969" cy="538"/>
              <a:chOff x="5508" y="4716"/>
              <a:chExt cx="1044" cy="671"/>
            </a:xfrm>
          </p:grpSpPr>
          <p:sp>
            <p:nvSpPr>
              <p:cNvPr id="243750" name="Text Box 38"/>
              <p:cNvSpPr txBox="1">
                <a:spLocks noChangeArrowheads="1"/>
              </p:cNvSpPr>
              <p:nvPr/>
            </p:nvSpPr>
            <p:spPr bwMode="auto">
              <a:xfrm>
                <a:off x="5508" y="4716"/>
                <a:ext cx="1044" cy="267"/>
              </a:xfrm>
              <a:prstGeom prst="rect">
                <a:avLst/>
              </a:prstGeom>
              <a:solidFill>
                <a:srgbClr val="FFFFFF"/>
              </a:solidFill>
              <a:ln w="9525">
                <a:solidFill>
                  <a:srgbClr val="000000"/>
                </a:solidFill>
                <a:miter lim="800000"/>
                <a:headEnd/>
                <a:tailEnd/>
              </a:ln>
            </p:spPr>
            <p:txBody>
              <a:bodyPr lIns="0" tIns="0" rIns="0" bIns="0"/>
              <a:lstStyle/>
              <a:p>
                <a:pPr algn="ctr"/>
                <a:r>
                  <a:rPr lang="en-US" altLang="zh-CN" sz="2000" dirty="0">
                    <a:solidFill>
                      <a:schemeClr val="tx1"/>
                    </a:solidFill>
                    <a:latin typeface="Times New Roman" pitchFamily="18" charset="0"/>
                  </a:rPr>
                  <a:t>Circle</a:t>
                </a:r>
                <a:endParaRPr lang="en-US" altLang="zh-CN" sz="2000" dirty="0">
                  <a:solidFill>
                    <a:schemeClr val="tx1"/>
                  </a:solidFill>
                </a:endParaRPr>
              </a:p>
            </p:txBody>
          </p:sp>
          <p:sp>
            <p:nvSpPr>
              <p:cNvPr id="243751" name="Text Box 39"/>
              <p:cNvSpPr txBox="1">
                <a:spLocks noChangeArrowheads="1"/>
              </p:cNvSpPr>
              <p:nvPr/>
            </p:nvSpPr>
            <p:spPr bwMode="auto">
              <a:xfrm>
                <a:off x="5508" y="4981"/>
                <a:ext cx="1044" cy="203"/>
              </a:xfrm>
              <a:prstGeom prst="rect">
                <a:avLst/>
              </a:prstGeom>
              <a:solidFill>
                <a:srgbClr val="FFFFFF"/>
              </a:solidFill>
              <a:ln w="9525">
                <a:solidFill>
                  <a:srgbClr val="000000"/>
                </a:solidFill>
                <a:miter lim="800000"/>
                <a:headEnd/>
                <a:tailEnd/>
              </a:ln>
            </p:spPr>
            <p:txBody>
              <a:bodyPr lIns="0" tIns="0" rIns="0" bIns="0"/>
              <a:lstStyle/>
              <a:p>
                <a:endParaRPr lang="zh-CN" altLang="en-US" sz="1400">
                  <a:solidFill>
                    <a:schemeClr val="bg1"/>
                  </a:solidFill>
                </a:endParaRPr>
              </a:p>
            </p:txBody>
          </p:sp>
          <p:sp>
            <p:nvSpPr>
              <p:cNvPr id="243752" name="Text Box 40"/>
              <p:cNvSpPr txBox="1">
                <a:spLocks noChangeArrowheads="1"/>
              </p:cNvSpPr>
              <p:nvPr/>
            </p:nvSpPr>
            <p:spPr bwMode="auto">
              <a:xfrm>
                <a:off x="5508" y="5184"/>
                <a:ext cx="1044" cy="203"/>
              </a:xfrm>
              <a:prstGeom prst="rect">
                <a:avLst/>
              </a:prstGeom>
              <a:solidFill>
                <a:srgbClr val="FFFFFF"/>
              </a:solidFill>
              <a:ln w="9525">
                <a:solidFill>
                  <a:srgbClr val="000000"/>
                </a:solidFill>
                <a:miter lim="800000"/>
                <a:headEnd/>
                <a:tailEnd/>
              </a:ln>
            </p:spPr>
            <p:txBody>
              <a:bodyPr lIns="0" tIns="0" rIns="0" bIns="0"/>
              <a:lstStyle/>
              <a:p>
                <a:endParaRPr lang="zh-CN" altLang="en-US" sz="1400">
                  <a:solidFill>
                    <a:schemeClr val="bg1"/>
                  </a:solidFill>
                </a:endParaRPr>
              </a:p>
            </p:txBody>
          </p:sp>
        </p:grpSp>
        <p:grpSp>
          <p:nvGrpSpPr>
            <p:cNvPr id="13" name="Group 41"/>
            <p:cNvGrpSpPr>
              <a:grpSpLocks/>
            </p:cNvGrpSpPr>
            <p:nvPr/>
          </p:nvGrpSpPr>
          <p:grpSpPr bwMode="auto">
            <a:xfrm>
              <a:off x="6077" y="10328"/>
              <a:ext cx="970" cy="538"/>
              <a:chOff x="5508" y="4716"/>
              <a:chExt cx="1044" cy="671"/>
            </a:xfrm>
          </p:grpSpPr>
          <p:sp>
            <p:nvSpPr>
              <p:cNvPr id="243754" name="Text Box 42"/>
              <p:cNvSpPr txBox="1">
                <a:spLocks noChangeArrowheads="1"/>
              </p:cNvSpPr>
              <p:nvPr/>
            </p:nvSpPr>
            <p:spPr bwMode="auto">
              <a:xfrm>
                <a:off x="5508" y="4716"/>
                <a:ext cx="1044" cy="267"/>
              </a:xfrm>
              <a:prstGeom prst="rect">
                <a:avLst/>
              </a:prstGeom>
              <a:solidFill>
                <a:srgbClr val="FFFFFF"/>
              </a:solidFill>
              <a:ln w="9525">
                <a:solidFill>
                  <a:srgbClr val="000000"/>
                </a:solidFill>
                <a:miter lim="800000"/>
                <a:headEnd/>
                <a:tailEnd/>
              </a:ln>
            </p:spPr>
            <p:txBody>
              <a:bodyPr lIns="0" tIns="0" rIns="0" bIns="0"/>
              <a:lstStyle/>
              <a:p>
                <a:pPr algn="ctr"/>
                <a:r>
                  <a:rPr lang="en-US" altLang="zh-CN" sz="2000" dirty="0">
                    <a:solidFill>
                      <a:schemeClr val="tx1"/>
                    </a:solidFill>
                    <a:latin typeface="Times New Roman" pitchFamily="18" charset="0"/>
                  </a:rPr>
                  <a:t>Triangle</a:t>
                </a:r>
                <a:endParaRPr lang="en-US" altLang="zh-CN" sz="2000" dirty="0">
                  <a:solidFill>
                    <a:schemeClr val="tx1"/>
                  </a:solidFill>
                </a:endParaRPr>
              </a:p>
            </p:txBody>
          </p:sp>
          <p:sp>
            <p:nvSpPr>
              <p:cNvPr id="243755" name="Text Box 43"/>
              <p:cNvSpPr txBox="1">
                <a:spLocks noChangeArrowheads="1"/>
              </p:cNvSpPr>
              <p:nvPr/>
            </p:nvSpPr>
            <p:spPr bwMode="auto">
              <a:xfrm>
                <a:off x="5508" y="4981"/>
                <a:ext cx="1044" cy="203"/>
              </a:xfrm>
              <a:prstGeom prst="rect">
                <a:avLst/>
              </a:prstGeom>
              <a:solidFill>
                <a:srgbClr val="FFFFFF"/>
              </a:solidFill>
              <a:ln w="9525">
                <a:solidFill>
                  <a:srgbClr val="000000"/>
                </a:solidFill>
                <a:miter lim="800000"/>
                <a:headEnd/>
                <a:tailEnd/>
              </a:ln>
            </p:spPr>
            <p:txBody>
              <a:bodyPr lIns="0" tIns="0" rIns="0" bIns="0"/>
              <a:lstStyle/>
              <a:p>
                <a:endParaRPr lang="zh-CN" altLang="en-US" sz="1400">
                  <a:solidFill>
                    <a:schemeClr val="bg1"/>
                  </a:solidFill>
                </a:endParaRPr>
              </a:p>
            </p:txBody>
          </p:sp>
          <p:sp>
            <p:nvSpPr>
              <p:cNvPr id="243756" name="Text Box 44"/>
              <p:cNvSpPr txBox="1">
                <a:spLocks noChangeArrowheads="1"/>
              </p:cNvSpPr>
              <p:nvPr/>
            </p:nvSpPr>
            <p:spPr bwMode="auto">
              <a:xfrm>
                <a:off x="5508" y="5184"/>
                <a:ext cx="1044" cy="203"/>
              </a:xfrm>
              <a:prstGeom prst="rect">
                <a:avLst/>
              </a:prstGeom>
              <a:solidFill>
                <a:srgbClr val="FFFFFF"/>
              </a:solidFill>
              <a:ln w="9525">
                <a:solidFill>
                  <a:srgbClr val="000000"/>
                </a:solidFill>
                <a:miter lim="800000"/>
                <a:headEnd/>
                <a:tailEnd/>
              </a:ln>
            </p:spPr>
            <p:txBody>
              <a:bodyPr lIns="0" tIns="0" rIns="0" bIns="0"/>
              <a:lstStyle/>
              <a:p>
                <a:endParaRPr lang="zh-CN" altLang="en-US" sz="1400">
                  <a:solidFill>
                    <a:schemeClr val="bg1"/>
                  </a:solidFill>
                </a:endParaRPr>
              </a:p>
            </p:txBody>
          </p:sp>
        </p:grpSp>
        <p:sp>
          <p:nvSpPr>
            <p:cNvPr id="243757" name="Line 45"/>
            <p:cNvSpPr>
              <a:spLocks noChangeShapeType="1"/>
            </p:cNvSpPr>
            <p:nvPr/>
          </p:nvSpPr>
          <p:spPr bwMode="auto">
            <a:xfrm>
              <a:off x="6578" y="10164"/>
              <a:ext cx="0" cy="173"/>
            </a:xfrm>
            <a:prstGeom prst="line">
              <a:avLst/>
            </a:prstGeom>
            <a:noFill/>
            <a:ln w="9525">
              <a:solidFill>
                <a:srgbClr val="000000"/>
              </a:solidFill>
              <a:prstDash val="dash"/>
              <a:round/>
              <a:headEnd/>
              <a:tailEnd/>
            </a:ln>
          </p:spPr>
          <p:txBody>
            <a:bodyPr/>
            <a:lstStyle/>
            <a:p>
              <a:endParaRPr lang="zh-CN" altLang="en-US"/>
            </a:p>
          </p:txBody>
        </p:sp>
        <p:sp>
          <p:nvSpPr>
            <p:cNvPr id="243758" name="Rectangle 46"/>
            <p:cNvSpPr>
              <a:spLocks noChangeArrowheads="1"/>
            </p:cNvSpPr>
            <p:nvPr/>
          </p:nvSpPr>
          <p:spPr bwMode="auto">
            <a:xfrm>
              <a:off x="3240" y="9264"/>
              <a:ext cx="3951" cy="1690"/>
            </a:xfrm>
            <a:prstGeom prst="rect">
              <a:avLst/>
            </a:prstGeom>
            <a:noFill/>
            <a:ln w="3175">
              <a:solidFill>
                <a:srgbClr val="000000"/>
              </a:solidFill>
              <a:prstDash val="dashDot"/>
              <a:miter lim="800000"/>
              <a:headEnd/>
              <a:tailEnd/>
            </a:ln>
          </p:spPr>
          <p:txBody>
            <a:bodyPr/>
            <a:lstStyle/>
            <a:p>
              <a:endParaRPr lang="zh-CN" altLang="en-US"/>
            </a:p>
          </p:txBody>
        </p:sp>
        <p:sp>
          <p:nvSpPr>
            <p:cNvPr id="243759" name="Text Box 47"/>
            <p:cNvSpPr txBox="1">
              <a:spLocks noChangeArrowheads="1"/>
            </p:cNvSpPr>
            <p:nvPr/>
          </p:nvSpPr>
          <p:spPr bwMode="auto">
            <a:xfrm>
              <a:off x="7615" y="9702"/>
              <a:ext cx="1390" cy="156"/>
            </a:xfrm>
            <a:prstGeom prst="rect">
              <a:avLst/>
            </a:prstGeom>
            <a:solidFill>
              <a:srgbClr val="FFFFFF"/>
            </a:solidFill>
            <a:ln w="9525">
              <a:solidFill>
                <a:srgbClr val="000000"/>
              </a:solidFill>
              <a:miter lim="800000"/>
              <a:headEnd/>
              <a:tailEnd/>
            </a:ln>
          </p:spPr>
          <p:txBody>
            <a:bodyPr lIns="0" tIns="0" rIns="0" bIns="0"/>
            <a:lstStyle/>
            <a:p>
              <a:endParaRPr lang="zh-CN" altLang="en-US" sz="1400">
                <a:solidFill>
                  <a:schemeClr val="bg1"/>
                </a:solidFill>
              </a:endParaRPr>
            </a:p>
          </p:txBody>
        </p:sp>
      </p:grpSp>
      <p:sp>
        <p:nvSpPr>
          <p:cNvPr id="48" name="TextBox 47"/>
          <p:cNvSpPr txBox="1"/>
          <p:nvPr/>
        </p:nvSpPr>
        <p:spPr>
          <a:xfrm>
            <a:off x="251520" y="3356992"/>
            <a:ext cx="8712968" cy="3323987"/>
          </a:xfrm>
          <a:prstGeom prst="rect">
            <a:avLst/>
          </a:prstGeom>
          <a:noFill/>
        </p:spPr>
        <p:txBody>
          <a:bodyPr wrap="square" rtlCol="0">
            <a:spAutoFit/>
          </a:bodyPr>
          <a:lstStyle/>
          <a:p>
            <a:pPr>
              <a:lnSpc>
                <a:spcPts val="2100"/>
              </a:lnSpc>
            </a:pPr>
            <a:r>
              <a:rPr lang="en-US" altLang="zh-CN" sz="2000" dirty="0" smtClean="0">
                <a:solidFill>
                  <a:schemeClr val="tx1"/>
                </a:solidFill>
              </a:rPr>
              <a:t>// </a:t>
            </a:r>
            <a:r>
              <a:rPr lang="zh-CN" altLang="en-US" sz="2000" dirty="0" smtClean="0">
                <a:solidFill>
                  <a:schemeClr val="tx1"/>
                </a:solidFill>
              </a:rPr>
              <a:t>文件路径名</a:t>
            </a:r>
            <a:r>
              <a:rPr lang="en-US" altLang="zh-CN" sz="2000" dirty="0" smtClean="0">
                <a:solidFill>
                  <a:schemeClr val="tx1"/>
                </a:solidFill>
              </a:rPr>
              <a:t>:s6_8\main_6_8.cpp</a:t>
            </a:r>
          </a:p>
          <a:p>
            <a:pPr>
              <a:lnSpc>
                <a:spcPts val="2100"/>
              </a:lnSpc>
            </a:pPr>
            <a:r>
              <a:rPr lang="en-US" altLang="zh-CN" sz="2000" dirty="0" smtClean="0"/>
              <a:t>#include &lt;</a:t>
            </a:r>
            <a:r>
              <a:rPr lang="en-US" altLang="zh-CN" sz="2000" dirty="0" err="1" smtClean="0"/>
              <a:t>iostream</a:t>
            </a:r>
            <a:r>
              <a:rPr lang="en-US" altLang="zh-CN" sz="2000" dirty="0" smtClean="0"/>
              <a:t>&gt;               		</a:t>
            </a:r>
            <a:r>
              <a:rPr lang="en-US" altLang="zh-CN" sz="2000" dirty="0" smtClean="0">
                <a:solidFill>
                  <a:schemeClr val="tx1"/>
                </a:solidFill>
              </a:rPr>
              <a:t>// </a:t>
            </a:r>
            <a:r>
              <a:rPr lang="zh-CN" altLang="en-US" sz="2000" dirty="0" smtClean="0">
                <a:solidFill>
                  <a:schemeClr val="tx1"/>
                </a:solidFill>
              </a:rPr>
              <a:t>编译预处理命令</a:t>
            </a:r>
          </a:p>
          <a:p>
            <a:pPr>
              <a:lnSpc>
                <a:spcPts val="2100"/>
              </a:lnSpc>
            </a:pPr>
            <a:r>
              <a:rPr lang="en-US" altLang="zh-CN" sz="2000" dirty="0" smtClean="0"/>
              <a:t>using namespace std;			</a:t>
            </a:r>
            <a:r>
              <a:rPr lang="en-US" altLang="zh-CN" sz="2000" dirty="0" smtClean="0">
                <a:solidFill>
                  <a:schemeClr val="tx1"/>
                </a:solidFill>
              </a:rPr>
              <a:t>// </a:t>
            </a:r>
            <a:r>
              <a:rPr lang="zh-CN" altLang="en-US" sz="2000" dirty="0" smtClean="0">
                <a:solidFill>
                  <a:schemeClr val="tx1"/>
                </a:solidFill>
              </a:rPr>
              <a:t>使用命名空间</a:t>
            </a:r>
            <a:r>
              <a:rPr lang="en-US" altLang="zh-CN" sz="2000" dirty="0" smtClean="0">
                <a:solidFill>
                  <a:schemeClr val="tx1"/>
                </a:solidFill>
              </a:rPr>
              <a:t>std </a:t>
            </a:r>
          </a:p>
          <a:p>
            <a:pPr>
              <a:lnSpc>
                <a:spcPts val="2100"/>
              </a:lnSpc>
            </a:pPr>
            <a:endParaRPr lang="en-US" altLang="zh-CN" sz="2000" dirty="0" smtClean="0"/>
          </a:p>
          <a:p>
            <a:pPr>
              <a:lnSpc>
                <a:spcPts val="2100"/>
              </a:lnSpc>
            </a:pPr>
            <a:r>
              <a:rPr lang="en-US" altLang="zh-CN" sz="2000" dirty="0" smtClean="0">
                <a:solidFill>
                  <a:schemeClr val="tx1"/>
                </a:solidFill>
              </a:rPr>
              <a:t>// </a:t>
            </a:r>
            <a:r>
              <a:rPr lang="zh-CN" altLang="en-US" sz="2000" dirty="0" smtClean="0">
                <a:solidFill>
                  <a:schemeClr val="tx1"/>
                </a:solidFill>
              </a:rPr>
              <a:t>声明形状类</a:t>
            </a:r>
            <a:r>
              <a:rPr lang="en-US" altLang="zh-CN" sz="2000" dirty="0" smtClean="0">
                <a:solidFill>
                  <a:schemeClr val="tx1"/>
                </a:solidFill>
              </a:rPr>
              <a:t>Shape——</a:t>
            </a:r>
            <a:r>
              <a:rPr lang="zh-CN" altLang="en-US" sz="2000" dirty="0" smtClean="0">
                <a:solidFill>
                  <a:schemeClr val="tx1"/>
                </a:solidFill>
              </a:rPr>
              <a:t>抽象类</a:t>
            </a:r>
          </a:p>
          <a:p>
            <a:pPr>
              <a:lnSpc>
                <a:spcPts val="2100"/>
              </a:lnSpc>
            </a:pPr>
            <a:r>
              <a:rPr lang="en-US" altLang="zh-CN" sz="2000" dirty="0" smtClean="0"/>
              <a:t>class Shape</a:t>
            </a:r>
          </a:p>
          <a:p>
            <a:pPr>
              <a:lnSpc>
                <a:spcPts val="2100"/>
              </a:lnSpc>
            </a:pPr>
            <a:r>
              <a:rPr lang="en-US" altLang="zh-CN" sz="2000" dirty="0" smtClean="0"/>
              <a:t>{</a:t>
            </a:r>
          </a:p>
          <a:p>
            <a:pPr>
              <a:lnSpc>
                <a:spcPts val="2100"/>
              </a:lnSpc>
            </a:pPr>
            <a:r>
              <a:rPr lang="en-US" altLang="zh-CN" sz="2000" dirty="0" smtClean="0"/>
              <a:t>public:</a:t>
            </a:r>
          </a:p>
          <a:p>
            <a:pPr>
              <a:lnSpc>
                <a:spcPts val="2100"/>
              </a:lnSpc>
            </a:pPr>
            <a:r>
              <a:rPr lang="en-US" altLang="zh-CN" sz="2000" dirty="0" smtClean="0">
                <a:solidFill>
                  <a:schemeClr val="tx1"/>
                </a:solidFill>
              </a:rPr>
              <a:t>// </a:t>
            </a:r>
            <a:r>
              <a:rPr lang="zh-CN" altLang="en-US" sz="2000" dirty="0" smtClean="0">
                <a:solidFill>
                  <a:schemeClr val="tx1"/>
                </a:solidFill>
              </a:rPr>
              <a:t>公有成员</a:t>
            </a:r>
            <a:r>
              <a:rPr lang="en-US" altLang="zh-CN" sz="2000" dirty="0" smtClean="0">
                <a:solidFill>
                  <a:schemeClr val="tx1"/>
                </a:solidFill>
              </a:rPr>
              <a:t>:</a:t>
            </a:r>
          </a:p>
          <a:p>
            <a:pPr>
              <a:lnSpc>
                <a:spcPts val="2100"/>
              </a:lnSpc>
            </a:pPr>
            <a:r>
              <a:rPr lang="en-US" altLang="zh-CN" sz="2000" dirty="0" smtClean="0"/>
              <a:t>	virtual ~Shape() { }		</a:t>
            </a:r>
            <a:r>
              <a:rPr lang="en-US" altLang="zh-CN" sz="2000" dirty="0" smtClean="0">
                <a:solidFill>
                  <a:schemeClr val="tx1"/>
                </a:solidFill>
              </a:rPr>
              <a:t>// </a:t>
            </a:r>
            <a:r>
              <a:rPr lang="zh-CN" altLang="en-US" sz="2000" dirty="0" smtClean="0">
                <a:solidFill>
                  <a:schemeClr val="tx1"/>
                </a:solidFill>
              </a:rPr>
              <a:t>析构函数</a:t>
            </a:r>
          </a:p>
          <a:p>
            <a:pPr>
              <a:lnSpc>
                <a:spcPts val="2100"/>
              </a:lnSpc>
            </a:pPr>
            <a:r>
              <a:rPr lang="zh-CN" altLang="en-US" sz="2000" dirty="0" smtClean="0"/>
              <a:t>	</a:t>
            </a:r>
            <a:r>
              <a:rPr lang="en-US" altLang="zh-CN" sz="2000" dirty="0" smtClean="0"/>
              <a:t>virtual void Draw() const =0;	</a:t>
            </a:r>
            <a:r>
              <a:rPr lang="en-US" altLang="zh-CN" sz="2000" dirty="0" smtClean="0">
                <a:solidFill>
                  <a:schemeClr val="tx1"/>
                </a:solidFill>
              </a:rPr>
              <a:t>// </a:t>
            </a:r>
            <a:r>
              <a:rPr lang="zh-CN" altLang="en-US" sz="2000" dirty="0" smtClean="0">
                <a:solidFill>
                  <a:schemeClr val="tx1"/>
                </a:solidFill>
              </a:rPr>
              <a:t>画图形</a:t>
            </a:r>
          </a:p>
          <a:p>
            <a:pPr>
              <a:lnSpc>
                <a:spcPts val="2100"/>
              </a:lnSpc>
            </a:pPr>
            <a:r>
              <a:rPr lang="en-US" altLang="zh-CN" sz="2000" dirty="0" smtClean="0"/>
              <a:t>};</a:t>
            </a: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p:cNvSpPr txBox="1"/>
          <p:nvPr/>
        </p:nvSpPr>
        <p:spPr>
          <a:xfrm>
            <a:off x="251520" y="260648"/>
            <a:ext cx="8712968" cy="6427401"/>
          </a:xfrm>
          <a:prstGeom prst="rect">
            <a:avLst/>
          </a:prstGeom>
          <a:noFill/>
        </p:spPr>
        <p:txBody>
          <a:bodyPr wrap="square" rtlCol="0">
            <a:spAutoFit/>
          </a:bodyPr>
          <a:lstStyle/>
          <a:p>
            <a:pPr>
              <a:lnSpc>
                <a:spcPts val="1900"/>
              </a:lnSpc>
            </a:pPr>
            <a:r>
              <a:rPr lang="en-US" altLang="zh-CN" sz="2000" dirty="0" smtClean="0">
                <a:solidFill>
                  <a:schemeClr val="tx1"/>
                </a:solidFill>
              </a:rPr>
              <a:t>// </a:t>
            </a:r>
            <a:r>
              <a:rPr lang="zh-CN" altLang="en-US" sz="2000" dirty="0" smtClean="0">
                <a:solidFill>
                  <a:schemeClr val="tx1"/>
                </a:solidFill>
              </a:rPr>
              <a:t>声明圆类</a:t>
            </a:r>
            <a:r>
              <a:rPr lang="en-US" altLang="zh-CN" sz="2000" dirty="0" smtClean="0">
                <a:solidFill>
                  <a:schemeClr val="tx1"/>
                </a:solidFill>
              </a:rPr>
              <a:t>Circle</a:t>
            </a:r>
          </a:p>
          <a:p>
            <a:pPr>
              <a:lnSpc>
                <a:spcPts val="1900"/>
              </a:lnSpc>
            </a:pPr>
            <a:r>
              <a:rPr lang="en-US" altLang="zh-CN" sz="2000" dirty="0" smtClean="0"/>
              <a:t>class Circle: public Shape </a:t>
            </a:r>
          </a:p>
          <a:p>
            <a:pPr>
              <a:lnSpc>
                <a:spcPts val="1900"/>
              </a:lnSpc>
            </a:pPr>
            <a:r>
              <a:rPr lang="en-US" altLang="zh-CN" sz="2000" dirty="0" smtClean="0"/>
              <a:t>{</a:t>
            </a:r>
          </a:p>
          <a:p>
            <a:pPr>
              <a:lnSpc>
                <a:spcPts val="1900"/>
              </a:lnSpc>
            </a:pPr>
            <a:r>
              <a:rPr lang="en-US" altLang="zh-CN" sz="2000" dirty="0" smtClean="0"/>
              <a:t>public:</a:t>
            </a:r>
          </a:p>
          <a:p>
            <a:pPr>
              <a:lnSpc>
                <a:spcPts val="1900"/>
              </a:lnSpc>
            </a:pPr>
            <a:r>
              <a:rPr lang="en-US" altLang="zh-CN" sz="2000" dirty="0" smtClean="0">
                <a:solidFill>
                  <a:schemeClr val="tx1"/>
                </a:solidFill>
              </a:rPr>
              <a:t>// </a:t>
            </a:r>
            <a:r>
              <a:rPr lang="zh-CN" altLang="en-US" sz="2000" dirty="0" smtClean="0">
                <a:solidFill>
                  <a:schemeClr val="tx1"/>
                </a:solidFill>
              </a:rPr>
              <a:t>公有成员</a:t>
            </a:r>
            <a:r>
              <a:rPr lang="en-US" altLang="zh-CN" sz="2000" dirty="0" smtClean="0">
                <a:solidFill>
                  <a:schemeClr val="tx1"/>
                </a:solidFill>
              </a:rPr>
              <a:t>:</a:t>
            </a:r>
          </a:p>
          <a:p>
            <a:pPr>
              <a:lnSpc>
                <a:spcPts val="1900"/>
              </a:lnSpc>
            </a:pPr>
            <a:r>
              <a:rPr lang="en-US" altLang="zh-CN" sz="2000" dirty="0" smtClean="0"/>
              <a:t>	virtual ~Circle() { }				</a:t>
            </a:r>
            <a:r>
              <a:rPr lang="en-US" altLang="zh-CN" sz="2000" dirty="0" smtClean="0">
                <a:solidFill>
                  <a:schemeClr val="tx1"/>
                </a:solidFill>
              </a:rPr>
              <a:t>// </a:t>
            </a:r>
            <a:r>
              <a:rPr lang="zh-CN" altLang="en-US" sz="2000" dirty="0" smtClean="0">
                <a:solidFill>
                  <a:schemeClr val="tx1"/>
                </a:solidFill>
              </a:rPr>
              <a:t>析构函数</a:t>
            </a:r>
          </a:p>
          <a:p>
            <a:pPr>
              <a:lnSpc>
                <a:spcPts val="1900"/>
              </a:lnSpc>
            </a:pPr>
            <a:r>
              <a:rPr lang="zh-CN" altLang="en-US" sz="2000" dirty="0" smtClean="0"/>
              <a:t>	</a:t>
            </a:r>
            <a:r>
              <a:rPr lang="en-US" altLang="zh-CN" sz="2000" dirty="0" smtClean="0"/>
              <a:t>void Draw() const { </a:t>
            </a:r>
            <a:r>
              <a:rPr lang="en-US" altLang="zh-CN" sz="2000" dirty="0" err="1" smtClean="0"/>
              <a:t>cout</a:t>
            </a:r>
            <a:r>
              <a:rPr lang="en-US" altLang="zh-CN" sz="2000" dirty="0" smtClean="0"/>
              <a:t> &lt;&lt; "</a:t>
            </a:r>
            <a:r>
              <a:rPr lang="zh-CN" altLang="en-US" sz="2000" dirty="0" smtClean="0"/>
              <a:t>画圆</a:t>
            </a:r>
            <a:r>
              <a:rPr lang="en-US" altLang="zh-CN" sz="2000" dirty="0" smtClean="0"/>
              <a:t>" &lt;&lt; </a:t>
            </a:r>
            <a:r>
              <a:rPr lang="en-US" altLang="zh-CN" sz="2000" dirty="0" err="1" smtClean="0"/>
              <a:t>endl</a:t>
            </a:r>
            <a:r>
              <a:rPr lang="en-US" altLang="zh-CN" sz="2000" dirty="0" smtClean="0"/>
              <a:t>; }	</a:t>
            </a:r>
            <a:r>
              <a:rPr lang="en-US" altLang="zh-CN" sz="2000" dirty="0" smtClean="0">
                <a:solidFill>
                  <a:schemeClr val="tx1"/>
                </a:solidFill>
              </a:rPr>
              <a:t>// </a:t>
            </a:r>
            <a:r>
              <a:rPr lang="zh-CN" altLang="en-US" sz="2000" dirty="0" smtClean="0">
                <a:solidFill>
                  <a:schemeClr val="tx1"/>
                </a:solidFill>
              </a:rPr>
              <a:t>画圆 </a:t>
            </a:r>
          </a:p>
          <a:p>
            <a:pPr>
              <a:lnSpc>
                <a:spcPts val="1900"/>
              </a:lnSpc>
            </a:pPr>
            <a:r>
              <a:rPr lang="en-US" altLang="zh-CN" sz="2000" dirty="0" smtClean="0"/>
              <a:t>};</a:t>
            </a:r>
          </a:p>
          <a:p>
            <a:pPr>
              <a:lnSpc>
                <a:spcPts val="1900"/>
              </a:lnSpc>
            </a:pPr>
            <a:endParaRPr lang="en-US" altLang="zh-CN" sz="2000" dirty="0" smtClean="0"/>
          </a:p>
          <a:p>
            <a:pPr>
              <a:lnSpc>
                <a:spcPts val="1900"/>
              </a:lnSpc>
            </a:pPr>
            <a:r>
              <a:rPr lang="en-US" altLang="zh-CN" sz="2000" dirty="0" smtClean="0">
                <a:solidFill>
                  <a:schemeClr val="tx1"/>
                </a:solidFill>
              </a:rPr>
              <a:t>// </a:t>
            </a:r>
            <a:r>
              <a:rPr lang="zh-CN" altLang="en-US" sz="2000" dirty="0" smtClean="0">
                <a:solidFill>
                  <a:schemeClr val="tx1"/>
                </a:solidFill>
              </a:rPr>
              <a:t>声明矩形类</a:t>
            </a:r>
            <a:r>
              <a:rPr lang="en-US" altLang="zh-CN" sz="2000" dirty="0" smtClean="0">
                <a:solidFill>
                  <a:schemeClr val="tx1"/>
                </a:solidFill>
              </a:rPr>
              <a:t>Rectangle</a:t>
            </a:r>
          </a:p>
          <a:p>
            <a:pPr>
              <a:lnSpc>
                <a:spcPts val="1900"/>
              </a:lnSpc>
            </a:pPr>
            <a:r>
              <a:rPr lang="en-US" altLang="zh-CN" sz="2000" dirty="0" smtClean="0"/>
              <a:t>class Rectangle: public Shape </a:t>
            </a:r>
          </a:p>
          <a:p>
            <a:pPr>
              <a:lnSpc>
                <a:spcPts val="1900"/>
              </a:lnSpc>
            </a:pPr>
            <a:r>
              <a:rPr lang="en-US" altLang="zh-CN" sz="2000" dirty="0" smtClean="0"/>
              <a:t>{</a:t>
            </a:r>
          </a:p>
          <a:p>
            <a:pPr>
              <a:lnSpc>
                <a:spcPts val="1900"/>
              </a:lnSpc>
            </a:pPr>
            <a:r>
              <a:rPr lang="en-US" altLang="zh-CN" sz="2000" dirty="0" smtClean="0"/>
              <a:t>public:</a:t>
            </a:r>
          </a:p>
          <a:p>
            <a:pPr>
              <a:lnSpc>
                <a:spcPts val="1900"/>
              </a:lnSpc>
            </a:pPr>
            <a:r>
              <a:rPr lang="en-US" altLang="zh-CN" sz="2000" dirty="0" smtClean="0"/>
              <a:t>// </a:t>
            </a:r>
            <a:r>
              <a:rPr lang="zh-CN" altLang="en-US" sz="2000" dirty="0" smtClean="0"/>
              <a:t>公有成员</a:t>
            </a:r>
            <a:r>
              <a:rPr lang="en-US" altLang="zh-CN" sz="2000" dirty="0" smtClean="0"/>
              <a:t>:</a:t>
            </a:r>
          </a:p>
          <a:p>
            <a:pPr>
              <a:lnSpc>
                <a:spcPts val="1900"/>
              </a:lnSpc>
            </a:pPr>
            <a:r>
              <a:rPr lang="en-US" altLang="zh-CN" sz="2000" dirty="0" smtClean="0"/>
              <a:t>	virtual ~Rectangle() { }				</a:t>
            </a:r>
            <a:r>
              <a:rPr lang="en-US" altLang="zh-CN" sz="2000" dirty="0" smtClean="0">
                <a:solidFill>
                  <a:schemeClr val="tx1"/>
                </a:solidFill>
              </a:rPr>
              <a:t>// </a:t>
            </a:r>
            <a:r>
              <a:rPr lang="zh-CN" altLang="en-US" sz="2000" dirty="0" smtClean="0">
                <a:solidFill>
                  <a:schemeClr val="tx1"/>
                </a:solidFill>
              </a:rPr>
              <a:t>析构函数</a:t>
            </a:r>
          </a:p>
          <a:p>
            <a:pPr>
              <a:lnSpc>
                <a:spcPts val="1900"/>
              </a:lnSpc>
            </a:pPr>
            <a:r>
              <a:rPr lang="zh-CN" altLang="en-US" sz="2000" dirty="0" smtClean="0"/>
              <a:t>	</a:t>
            </a:r>
            <a:r>
              <a:rPr lang="en-US" altLang="zh-CN" sz="2000" dirty="0" smtClean="0"/>
              <a:t>void Draw() const { </a:t>
            </a:r>
            <a:r>
              <a:rPr lang="en-US" altLang="zh-CN" sz="2000" dirty="0" err="1" smtClean="0"/>
              <a:t>cout</a:t>
            </a:r>
            <a:r>
              <a:rPr lang="en-US" altLang="zh-CN" sz="2000" dirty="0" smtClean="0"/>
              <a:t> &lt;&lt; "</a:t>
            </a:r>
            <a:r>
              <a:rPr lang="zh-CN" altLang="en-US" sz="2000" dirty="0" smtClean="0"/>
              <a:t>画矩形</a:t>
            </a:r>
            <a:r>
              <a:rPr lang="en-US" altLang="zh-CN" sz="2000" dirty="0" smtClean="0"/>
              <a:t>" &lt;&lt; </a:t>
            </a:r>
            <a:r>
              <a:rPr lang="en-US" altLang="zh-CN" sz="2000" dirty="0" err="1" smtClean="0"/>
              <a:t>endl</a:t>
            </a:r>
            <a:r>
              <a:rPr lang="en-US" altLang="zh-CN" sz="2000" dirty="0" smtClean="0"/>
              <a:t>; }</a:t>
            </a:r>
            <a:r>
              <a:rPr lang="en-US" altLang="zh-CN" sz="2000" dirty="0" smtClean="0">
                <a:solidFill>
                  <a:schemeClr val="tx1"/>
                </a:solidFill>
              </a:rPr>
              <a:t>// </a:t>
            </a:r>
            <a:r>
              <a:rPr lang="zh-CN" altLang="en-US" sz="2000" dirty="0" smtClean="0">
                <a:solidFill>
                  <a:schemeClr val="tx1"/>
                </a:solidFill>
              </a:rPr>
              <a:t>画矩形 </a:t>
            </a:r>
          </a:p>
          <a:p>
            <a:pPr>
              <a:lnSpc>
                <a:spcPts val="1900"/>
              </a:lnSpc>
            </a:pPr>
            <a:r>
              <a:rPr lang="en-US" altLang="zh-CN" sz="2000" dirty="0" smtClean="0"/>
              <a:t>};</a:t>
            </a:r>
          </a:p>
          <a:p>
            <a:pPr>
              <a:lnSpc>
                <a:spcPts val="1900"/>
              </a:lnSpc>
            </a:pPr>
            <a:endParaRPr lang="en-US" altLang="zh-CN" sz="2000" dirty="0" smtClean="0"/>
          </a:p>
          <a:p>
            <a:pPr>
              <a:lnSpc>
                <a:spcPts val="1900"/>
              </a:lnSpc>
            </a:pPr>
            <a:r>
              <a:rPr lang="en-US" altLang="zh-CN" sz="2000" dirty="0" smtClean="0">
                <a:solidFill>
                  <a:schemeClr val="tx1"/>
                </a:solidFill>
              </a:rPr>
              <a:t>// </a:t>
            </a:r>
            <a:r>
              <a:rPr lang="zh-CN" altLang="en-US" sz="2000" dirty="0" smtClean="0">
                <a:solidFill>
                  <a:schemeClr val="tx1"/>
                </a:solidFill>
              </a:rPr>
              <a:t>声明三角形类</a:t>
            </a:r>
            <a:r>
              <a:rPr lang="en-US" altLang="zh-CN" sz="2000" dirty="0" smtClean="0">
                <a:solidFill>
                  <a:schemeClr val="tx1"/>
                </a:solidFill>
              </a:rPr>
              <a:t>Triangle</a:t>
            </a:r>
          </a:p>
          <a:p>
            <a:pPr>
              <a:lnSpc>
                <a:spcPts val="1900"/>
              </a:lnSpc>
            </a:pPr>
            <a:r>
              <a:rPr lang="en-US" altLang="zh-CN" sz="2000" dirty="0" smtClean="0"/>
              <a:t>class Triangle: public Shape </a:t>
            </a:r>
          </a:p>
          <a:p>
            <a:pPr>
              <a:lnSpc>
                <a:spcPts val="1900"/>
              </a:lnSpc>
            </a:pPr>
            <a:r>
              <a:rPr lang="en-US" altLang="zh-CN" sz="2000" dirty="0" smtClean="0"/>
              <a:t>{</a:t>
            </a:r>
          </a:p>
          <a:p>
            <a:pPr>
              <a:lnSpc>
                <a:spcPts val="1900"/>
              </a:lnSpc>
            </a:pPr>
            <a:r>
              <a:rPr lang="en-US" altLang="zh-CN" sz="2000" dirty="0" smtClean="0"/>
              <a:t>public:</a:t>
            </a:r>
          </a:p>
          <a:p>
            <a:pPr>
              <a:lnSpc>
                <a:spcPts val="1900"/>
              </a:lnSpc>
            </a:pPr>
            <a:r>
              <a:rPr lang="en-US" altLang="zh-CN" sz="2000" dirty="0" smtClean="0">
                <a:solidFill>
                  <a:schemeClr val="tx1"/>
                </a:solidFill>
              </a:rPr>
              <a:t>// </a:t>
            </a:r>
            <a:r>
              <a:rPr lang="zh-CN" altLang="en-US" sz="2000" dirty="0" smtClean="0">
                <a:solidFill>
                  <a:schemeClr val="tx1"/>
                </a:solidFill>
              </a:rPr>
              <a:t>公有成员</a:t>
            </a:r>
            <a:r>
              <a:rPr lang="en-US" altLang="zh-CN" sz="2000" dirty="0" smtClean="0">
                <a:solidFill>
                  <a:schemeClr val="tx1"/>
                </a:solidFill>
              </a:rPr>
              <a:t>:</a:t>
            </a:r>
          </a:p>
          <a:p>
            <a:pPr>
              <a:lnSpc>
                <a:spcPts val="1900"/>
              </a:lnSpc>
            </a:pPr>
            <a:r>
              <a:rPr lang="en-US" altLang="zh-CN" sz="2000" dirty="0" smtClean="0"/>
              <a:t>	virtual ~Triangle() { }				</a:t>
            </a:r>
            <a:r>
              <a:rPr lang="en-US" altLang="zh-CN" sz="2000" dirty="0" smtClean="0">
                <a:solidFill>
                  <a:schemeClr val="tx1"/>
                </a:solidFill>
              </a:rPr>
              <a:t>// </a:t>
            </a:r>
            <a:r>
              <a:rPr lang="zh-CN" altLang="en-US" sz="2000" dirty="0" smtClean="0">
                <a:solidFill>
                  <a:schemeClr val="tx1"/>
                </a:solidFill>
              </a:rPr>
              <a:t>析构函数</a:t>
            </a:r>
          </a:p>
          <a:p>
            <a:pPr>
              <a:lnSpc>
                <a:spcPts val="1900"/>
              </a:lnSpc>
            </a:pPr>
            <a:r>
              <a:rPr lang="zh-CN" altLang="en-US" sz="2000" dirty="0" smtClean="0"/>
              <a:t>	</a:t>
            </a:r>
            <a:r>
              <a:rPr lang="en-US" altLang="zh-CN" sz="2000" dirty="0" smtClean="0"/>
              <a:t>void Draw() const { </a:t>
            </a:r>
            <a:r>
              <a:rPr lang="en-US" altLang="zh-CN" sz="2000" dirty="0" err="1" smtClean="0"/>
              <a:t>cout</a:t>
            </a:r>
            <a:r>
              <a:rPr lang="en-US" altLang="zh-CN" sz="2000" dirty="0" smtClean="0"/>
              <a:t> &lt;&lt; "</a:t>
            </a:r>
            <a:r>
              <a:rPr lang="zh-CN" altLang="en-US" sz="2000" dirty="0" smtClean="0"/>
              <a:t>画三角形</a:t>
            </a:r>
            <a:r>
              <a:rPr lang="en-US" altLang="zh-CN" sz="2000" dirty="0" smtClean="0"/>
              <a:t>" &lt;&lt; </a:t>
            </a:r>
            <a:r>
              <a:rPr lang="en-US" altLang="zh-CN" sz="2000" dirty="0" err="1" smtClean="0"/>
              <a:t>endl</a:t>
            </a:r>
            <a:r>
              <a:rPr lang="en-US" altLang="zh-CN" sz="2000" dirty="0" smtClean="0"/>
              <a:t>; }</a:t>
            </a:r>
            <a:r>
              <a:rPr lang="en-US" altLang="zh-CN" sz="2000" dirty="0" smtClean="0">
                <a:solidFill>
                  <a:schemeClr val="tx1"/>
                </a:solidFill>
              </a:rPr>
              <a:t>// </a:t>
            </a:r>
            <a:r>
              <a:rPr lang="zh-CN" altLang="en-US" sz="2000" dirty="0" smtClean="0">
                <a:solidFill>
                  <a:schemeClr val="tx1"/>
                </a:solidFill>
              </a:rPr>
              <a:t>画三角形 </a:t>
            </a:r>
          </a:p>
          <a:p>
            <a:pPr>
              <a:lnSpc>
                <a:spcPts val="1900"/>
              </a:lnSpc>
            </a:pPr>
            <a:r>
              <a:rPr lang="en-US" altLang="zh-CN" sz="2000" dirty="0" smtClean="0"/>
              <a:t>};</a:t>
            </a: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p:cNvSpPr txBox="1"/>
          <p:nvPr/>
        </p:nvSpPr>
        <p:spPr>
          <a:xfrm>
            <a:off x="251520" y="332656"/>
            <a:ext cx="8712968" cy="5324535"/>
          </a:xfrm>
          <a:prstGeom prst="rect">
            <a:avLst/>
          </a:prstGeom>
          <a:noFill/>
        </p:spPr>
        <p:txBody>
          <a:bodyPr wrap="square" rtlCol="0">
            <a:spAutoFit/>
          </a:bodyPr>
          <a:lstStyle/>
          <a:p>
            <a:r>
              <a:rPr lang="en-US" altLang="zh-CN" sz="2000" dirty="0" smtClean="0">
                <a:solidFill>
                  <a:schemeClr val="tx1"/>
                </a:solidFill>
              </a:rPr>
              <a:t>// </a:t>
            </a:r>
            <a:r>
              <a:rPr lang="zh-CN" altLang="en-US" sz="2000" dirty="0" smtClean="0">
                <a:solidFill>
                  <a:schemeClr val="tx1"/>
                </a:solidFill>
              </a:rPr>
              <a:t>声明形状工厂类</a:t>
            </a:r>
            <a:r>
              <a:rPr lang="en-US" altLang="zh-CN" sz="2000" dirty="0" err="1" smtClean="0">
                <a:solidFill>
                  <a:schemeClr val="tx1"/>
                </a:solidFill>
              </a:rPr>
              <a:t>ShapeFactory</a:t>
            </a:r>
            <a:endParaRPr lang="en-US" altLang="zh-CN" sz="2000" dirty="0" smtClean="0">
              <a:solidFill>
                <a:schemeClr val="tx1"/>
              </a:solidFill>
            </a:endParaRPr>
          </a:p>
          <a:p>
            <a:r>
              <a:rPr lang="en-US" altLang="zh-CN" sz="2000" dirty="0" smtClean="0"/>
              <a:t>class </a:t>
            </a:r>
            <a:r>
              <a:rPr lang="en-US" altLang="zh-CN" sz="2000" dirty="0" err="1" smtClean="0"/>
              <a:t>ShapeFactory</a:t>
            </a:r>
            <a:endParaRPr lang="en-US" altLang="zh-CN" sz="2000" dirty="0" smtClean="0"/>
          </a:p>
          <a:p>
            <a:r>
              <a:rPr lang="en-US" altLang="zh-CN" sz="2000" dirty="0" smtClean="0"/>
              <a:t>{</a:t>
            </a:r>
          </a:p>
          <a:p>
            <a:r>
              <a:rPr lang="en-US" altLang="zh-CN" sz="2000" dirty="0" smtClean="0"/>
              <a:t>public:</a:t>
            </a:r>
          </a:p>
          <a:p>
            <a:r>
              <a:rPr lang="en-US" altLang="zh-CN" sz="2000" dirty="0" smtClean="0">
                <a:solidFill>
                  <a:schemeClr val="tx1"/>
                </a:solidFill>
              </a:rPr>
              <a:t>// </a:t>
            </a:r>
            <a:r>
              <a:rPr lang="zh-CN" altLang="en-US" sz="2000" dirty="0" smtClean="0">
                <a:solidFill>
                  <a:schemeClr val="tx1"/>
                </a:solidFill>
              </a:rPr>
              <a:t>公有成员</a:t>
            </a:r>
            <a:r>
              <a:rPr lang="en-US" altLang="zh-CN" sz="2000" dirty="0" smtClean="0">
                <a:solidFill>
                  <a:schemeClr val="tx1"/>
                </a:solidFill>
              </a:rPr>
              <a:t>:</a:t>
            </a:r>
          </a:p>
          <a:p>
            <a:r>
              <a:rPr lang="en-US" altLang="zh-CN" sz="2000" dirty="0" smtClean="0"/>
              <a:t>	virtual ~</a:t>
            </a:r>
            <a:r>
              <a:rPr lang="en-US" altLang="zh-CN" sz="2000" dirty="0" err="1" smtClean="0"/>
              <a:t>ShapeFactory</a:t>
            </a:r>
            <a:r>
              <a:rPr lang="en-US" altLang="zh-CN" sz="2000" dirty="0" smtClean="0"/>
              <a:t>() { }			</a:t>
            </a:r>
            <a:r>
              <a:rPr lang="en-US" altLang="zh-CN" sz="2000" dirty="0" smtClean="0">
                <a:solidFill>
                  <a:schemeClr val="tx1"/>
                </a:solidFill>
              </a:rPr>
              <a:t>// </a:t>
            </a:r>
            <a:r>
              <a:rPr lang="zh-CN" altLang="en-US" sz="2000" dirty="0" smtClean="0">
                <a:solidFill>
                  <a:schemeClr val="tx1"/>
                </a:solidFill>
              </a:rPr>
              <a:t>析构函数</a:t>
            </a:r>
          </a:p>
          <a:p>
            <a:r>
              <a:rPr lang="zh-CN" altLang="en-US" sz="2000" dirty="0" smtClean="0"/>
              <a:t>	</a:t>
            </a:r>
            <a:r>
              <a:rPr lang="en-US" altLang="zh-CN" sz="2000" dirty="0" smtClean="0"/>
              <a:t>static Shape *</a:t>
            </a:r>
            <a:r>
              <a:rPr lang="en-US" altLang="zh-CN" sz="2000" dirty="0" err="1" smtClean="0"/>
              <a:t>GetInstance</a:t>
            </a:r>
            <a:r>
              <a:rPr lang="en-US" altLang="zh-CN" sz="2000" dirty="0" smtClean="0"/>
              <a:t>(</a:t>
            </a:r>
            <a:r>
              <a:rPr lang="en-US" altLang="zh-CN" sz="2000" dirty="0" err="1" smtClean="0"/>
              <a:t>int</a:t>
            </a:r>
            <a:r>
              <a:rPr lang="en-US" altLang="zh-CN" sz="2000" dirty="0" smtClean="0"/>
              <a:t> select)	</a:t>
            </a:r>
            <a:r>
              <a:rPr lang="en-US" altLang="zh-CN" sz="2000" dirty="0" smtClean="0">
                <a:solidFill>
                  <a:schemeClr val="tx1"/>
                </a:solidFill>
              </a:rPr>
              <a:t>// </a:t>
            </a:r>
            <a:r>
              <a:rPr lang="zh-CN" altLang="en-US" sz="2000" dirty="0" smtClean="0">
                <a:solidFill>
                  <a:schemeClr val="tx1"/>
                </a:solidFill>
              </a:rPr>
              <a:t>返回实例对象指针</a:t>
            </a:r>
            <a:r>
              <a:rPr lang="en-US" altLang="zh-CN" sz="2000" dirty="0" smtClean="0">
                <a:solidFill>
                  <a:schemeClr val="tx1"/>
                </a:solidFill>
              </a:rPr>
              <a:t>(1--3)</a:t>
            </a:r>
          </a:p>
          <a:p>
            <a:r>
              <a:rPr lang="en-US" altLang="zh-CN" sz="2000" dirty="0" smtClean="0"/>
              <a:t>	{</a:t>
            </a:r>
          </a:p>
          <a:p>
            <a:r>
              <a:rPr lang="en-US" altLang="zh-CN" sz="2000" dirty="0" smtClean="0"/>
              <a:t>		if (select == 1) return new Circle;	</a:t>
            </a:r>
            <a:r>
              <a:rPr lang="en-US" altLang="zh-CN" sz="2000" dirty="0" smtClean="0">
                <a:solidFill>
                  <a:schemeClr val="tx1"/>
                </a:solidFill>
              </a:rPr>
              <a:t>// </a:t>
            </a:r>
            <a:r>
              <a:rPr lang="zh-CN" altLang="en-US" sz="2000" dirty="0" smtClean="0">
                <a:solidFill>
                  <a:schemeClr val="tx1"/>
                </a:solidFill>
              </a:rPr>
              <a:t>圆</a:t>
            </a:r>
          </a:p>
          <a:p>
            <a:r>
              <a:rPr lang="zh-CN" altLang="en-US" sz="2000" dirty="0" smtClean="0"/>
              <a:t>		</a:t>
            </a:r>
            <a:r>
              <a:rPr lang="en-US" altLang="zh-CN" sz="2000" dirty="0" smtClean="0"/>
              <a:t>else if (select == 2) return new Rectangle;</a:t>
            </a:r>
          </a:p>
          <a:p>
            <a:r>
              <a:rPr lang="en-US" altLang="zh-CN" sz="2000" dirty="0" smtClean="0"/>
              <a:t>		else return new Triangle;</a:t>
            </a:r>
          </a:p>
          <a:p>
            <a:r>
              <a:rPr lang="en-US" altLang="zh-CN" sz="2000" dirty="0" smtClean="0"/>
              <a:t>	}</a:t>
            </a:r>
          </a:p>
          <a:p>
            <a:r>
              <a:rPr lang="en-US" altLang="zh-CN" sz="2000" dirty="0" smtClean="0"/>
              <a:t>};</a:t>
            </a:r>
          </a:p>
          <a:p>
            <a:endParaRPr lang="en-US" altLang="zh-CN" sz="2000" dirty="0" smtClean="0"/>
          </a:p>
          <a:p>
            <a:r>
              <a:rPr lang="en-US" altLang="zh-CN" sz="2000" dirty="0" err="1" smtClean="0"/>
              <a:t>int</a:t>
            </a:r>
            <a:r>
              <a:rPr lang="en-US" altLang="zh-CN" sz="2000" dirty="0" smtClean="0"/>
              <a:t> main()					</a:t>
            </a:r>
            <a:r>
              <a:rPr lang="en-US" altLang="zh-CN" sz="2000" dirty="0" smtClean="0">
                <a:solidFill>
                  <a:schemeClr val="tx1"/>
                </a:solidFill>
              </a:rPr>
              <a:t>// </a:t>
            </a:r>
            <a:r>
              <a:rPr lang="zh-CN" altLang="en-US" sz="2000" dirty="0" smtClean="0">
                <a:solidFill>
                  <a:schemeClr val="tx1"/>
                </a:solidFill>
              </a:rPr>
              <a:t>主函数</a:t>
            </a:r>
            <a:r>
              <a:rPr lang="en-US" altLang="zh-CN" sz="2000" dirty="0" smtClean="0">
                <a:solidFill>
                  <a:schemeClr val="tx1"/>
                </a:solidFill>
              </a:rPr>
              <a:t>main()</a:t>
            </a:r>
          </a:p>
          <a:p>
            <a:r>
              <a:rPr lang="en-US" altLang="zh-CN" sz="2000" dirty="0" smtClean="0"/>
              <a:t>{</a:t>
            </a:r>
          </a:p>
          <a:p>
            <a:r>
              <a:rPr lang="en-US" altLang="zh-CN" sz="2000" dirty="0" smtClean="0"/>
              <a:t>	</a:t>
            </a:r>
            <a:r>
              <a:rPr lang="en-US" altLang="zh-CN" sz="2000" dirty="0" err="1" smtClean="0"/>
              <a:t>int</a:t>
            </a:r>
            <a:r>
              <a:rPr lang="en-US" altLang="zh-CN" sz="2000" dirty="0" smtClean="0"/>
              <a:t> select = 0;				</a:t>
            </a:r>
            <a:r>
              <a:rPr lang="en-US" altLang="zh-CN" sz="2000" dirty="0" smtClean="0">
                <a:solidFill>
                  <a:schemeClr val="tx1"/>
                </a:solidFill>
              </a:rPr>
              <a:t>// </a:t>
            </a:r>
            <a:r>
              <a:rPr lang="zh-CN" altLang="en-US" sz="2000" dirty="0" smtClean="0">
                <a:solidFill>
                  <a:schemeClr val="tx1"/>
                </a:solidFill>
              </a:rPr>
              <a:t>选择变量</a:t>
            </a:r>
            <a:endParaRPr lang="en-US" altLang="zh-CN" sz="2000" dirty="0" smtClean="0">
              <a:solidFill>
                <a:schemeClr val="tx1"/>
              </a:solidFill>
            </a:endParaRP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p:cNvSpPr txBox="1"/>
          <p:nvPr/>
        </p:nvSpPr>
        <p:spPr>
          <a:xfrm>
            <a:off x="251520" y="34741"/>
            <a:ext cx="8712968" cy="6555641"/>
          </a:xfrm>
          <a:prstGeom prst="rect">
            <a:avLst/>
          </a:prstGeom>
          <a:noFill/>
        </p:spPr>
        <p:txBody>
          <a:bodyPr wrap="square" rtlCol="0">
            <a:spAutoFit/>
          </a:bodyPr>
          <a:lstStyle/>
          <a:p>
            <a:pPr>
              <a:lnSpc>
                <a:spcPts val="2100"/>
              </a:lnSpc>
            </a:pPr>
            <a:r>
              <a:rPr lang="zh-CN" altLang="en-US" sz="2000" dirty="0" smtClean="0"/>
              <a:t>	</a:t>
            </a:r>
            <a:r>
              <a:rPr lang="en-US" altLang="zh-CN" sz="2000" dirty="0" smtClean="0"/>
              <a:t>do</a:t>
            </a:r>
          </a:p>
          <a:p>
            <a:pPr>
              <a:lnSpc>
                <a:spcPts val="2100"/>
              </a:lnSpc>
            </a:pPr>
            <a:r>
              <a:rPr lang="en-US" altLang="zh-CN" sz="2000" dirty="0" smtClean="0"/>
              <a:t>	{</a:t>
            </a:r>
          </a:p>
          <a:p>
            <a:pPr>
              <a:lnSpc>
                <a:spcPts val="2100"/>
              </a:lnSpc>
            </a:pPr>
            <a:r>
              <a:rPr lang="en-US" altLang="zh-CN" sz="2000" dirty="0" smtClean="0"/>
              <a:t>		</a:t>
            </a:r>
            <a:r>
              <a:rPr lang="en-US" altLang="zh-CN" sz="2000" dirty="0" err="1" smtClean="0"/>
              <a:t>cout</a:t>
            </a:r>
            <a:r>
              <a:rPr lang="en-US" altLang="zh-CN" sz="2000" dirty="0" smtClean="0"/>
              <a:t> &lt;&lt; "</a:t>
            </a:r>
            <a:r>
              <a:rPr lang="zh-CN" altLang="en-US" sz="2000" dirty="0" smtClean="0"/>
              <a:t>请选择</a:t>
            </a:r>
            <a:r>
              <a:rPr lang="en-US" altLang="zh-CN" sz="2000" dirty="0" smtClean="0"/>
              <a:t>" &lt;&lt; </a:t>
            </a:r>
            <a:r>
              <a:rPr lang="en-US" altLang="zh-CN" sz="2000" dirty="0" err="1" smtClean="0"/>
              <a:t>endl</a:t>
            </a:r>
            <a:r>
              <a:rPr lang="en-US" altLang="zh-CN" sz="2000" dirty="0" smtClean="0"/>
              <a:t>;</a:t>
            </a:r>
          </a:p>
          <a:p>
            <a:pPr>
              <a:lnSpc>
                <a:spcPts val="2100"/>
              </a:lnSpc>
            </a:pPr>
            <a:r>
              <a:rPr lang="en-US" altLang="zh-CN" sz="2000" dirty="0" smtClean="0"/>
              <a:t>		</a:t>
            </a:r>
            <a:r>
              <a:rPr lang="en-US" altLang="zh-CN" sz="2000" dirty="0" err="1" smtClean="0"/>
              <a:t>cout</a:t>
            </a:r>
            <a:r>
              <a:rPr lang="en-US" altLang="zh-CN" sz="2000" dirty="0" smtClean="0"/>
              <a:t> &lt;&lt; "1: </a:t>
            </a:r>
            <a:r>
              <a:rPr lang="zh-CN" altLang="en-US" sz="2000" dirty="0" smtClean="0"/>
              <a:t>画圆</a:t>
            </a:r>
            <a:r>
              <a:rPr lang="en-US" altLang="zh-CN" sz="2000" dirty="0" smtClean="0"/>
              <a:t>" &lt;&lt; </a:t>
            </a:r>
            <a:r>
              <a:rPr lang="en-US" altLang="zh-CN" sz="2000" dirty="0" err="1" smtClean="0"/>
              <a:t>endl</a:t>
            </a:r>
            <a:r>
              <a:rPr lang="en-US" altLang="zh-CN" sz="2000" dirty="0" smtClean="0"/>
              <a:t>;		</a:t>
            </a:r>
          </a:p>
          <a:p>
            <a:pPr>
              <a:lnSpc>
                <a:spcPts val="2100"/>
              </a:lnSpc>
            </a:pPr>
            <a:r>
              <a:rPr lang="en-US" altLang="zh-CN" sz="2000" dirty="0" smtClean="0"/>
              <a:t>		</a:t>
            </a:r>
            <a:r>
              <a:rPr lang="en-US" altLang="zh-CN" sz="2000" dirty="0" err="1" smtClean="0"/>
              <a:t>cout</a:t>
            </a:r>
            <a:r>
              <a:rPr lang="en-US" altLang="zh-CN" sz="2000" dirty="0" smtClean="0"/>
              <a:t> &lt;&lt; "2: </a:t>
            </a:r>
            <a:r>
              <a:rPr lang="zh-CN" altLang="en-US" sz="2000" dirty="0" smtClean="0"/>
              <a:t>画矩形</a:t>
            </a:r>
            <a:r>
              <a:rPr lang="en-US" altLang="zh-CN" sz="2000" dirty="0" smtClean="0"/>
              <a:t>" &lt;&lt; </a:t>
            </a:r>
            <a:r>
              <a:rPr lang="en-US" altLang="zh-CN" sz="2000" dirty="0" err="1" smtClean="0"/>
              <a:t>endl</a:t>
            </a:r>
            <a:r>
              <a:rPr lang="en-US" altLang="zh-CN" sz="2000" dirty="0" smtClean="0"/>
              <a:t>;		</a:t>
            </a:r>
          </a:p>
          <a:p>
            <a:pPr>
              <a:lnSpc>
                <a:spcPts val="2100"/>
              </a:lnSpc>
            </a:pPr>
            <a:r>
              <a:rPr lang="en-US" altLang="zh-CN" sz="2000" dirty="0" smtClean="0"/>
              <a:t>		</a:t>
            </a:r>
            <a:r>
              <a:rPr lang="en-US" altLang="zh-CN" sz="2000" dirty="0" err="1" smtClean="0"/>
              <a:t>cout</a:t>
            </a:r>
            <a:r>
              <a:rPr lang="en-US" altLang="zh-CN" sz="2000" dirty="0" smtClean="0"/>
              <a:t> &lt;&lt; "3: </a:t>
            </a:r>
            <a:r>
              <a:rPr lang="zh-CN" altLang="en-US" sz="2000" dirty="0" smtClean="0"/>
              <a:t>画三角形</a:t>
            </a:r>
            <a:r>
              <a:rPr lang="en-US" altLang="zh-CN" sz="2000" dirty="0" smtClean="0"/>
              <a:t>" &lt;&lt; </a:t>
            </a:r>
            <a:r>
              <a:rPr lang="en-US" altLang="zh-CN" sz="2000" dirty="0" err="1" smtClean="0"/>
              <a:t>endl</a:t>
            </a:r>
            <a:r>
              <a:rPr lang="en-US" altLang="zh-CN" sz="2000" dirty="0" smtClean="0"/>
              <a:t>;		</a:t>
            </a:r>
          </a:p>
          <a:p>
            <a:pPr>
              <a:lnSpc>
                <a:spcPts val="2100"/>
              </a:lnSpc>
            </a:pPr>
            <a:r>
              <a:rPr lang="en-US" altLang="zh-CN" sz="2000" dirty="0" smtClean="0"/>
              <a:t>		</a:t>
            </a:r>
            <a:r>
              <a:rPr lang="en-US" altLang="zh-CN" sz="2000" dirty="0" err="1" smtClean="0"/>
              <a:t>cout</a:t>
            </a:r>
            <a:r>
              <a:rPr lang="en-US" altLang="zh-CN" sz="2000" dirty="0" smtClean="0"/>
              <a:t> &lt;&lt; "4: </a:t>
            </a:r>
            <a:r>
              <a:rPr lang="zh-CN" altLang="en-US" sz="2000" dirty="0" smtClean="0"/>
              <a:t>退出</a:t>
            </a:r>
            <a:r>
              <a:rPr lang="en-US" altLang="zh-CN" sz="2000" dirty="0" smtClean="0"/>
              <a:t>" &lt;&lt; </a:t>
            </a:r>
            <a:r>
              <a:rPr lang="en-US" altLang="zh-CN" sz="2000" dirty="0" err="1" smtClean="0"/>
              <a:t>endl</a:t>
            </a:r>
            <a:r>
              <a:rPr lang="en-US" altLang="zh-CN" sz="2000" dirty="0" smtClean="0"/>
              <a:t>;</a:t>
            </a:r>
          </a:p>
          <a:p>
            <a:pPr>
              <a:lnSpc>
                <a:spcPts val="2100"/>
              </a:lnSpc>
            </a:pPr>
            <a:endParaRPr lang="en-US" altLang="zh-CN" sz="2000" dirty="0" smtClean="0"/>
          </a:p>
          <a:p>
            <a:pPr>
              <a:lnSpc>
                <a:spcPts val="2100"/>
              </a:lnSpc>
            </a:pPr>
            <a:r>
              <a:rPr lang="en-US" altLang="zh-CN" sz="2000" dirty="0" smtClean="0"/>
              <a:t>		</a:t>
            </a:r>
            <a:r>
              <a:rPr lang="en-US" altLang="zh-CN" sz="2000" dirty="0" err="1" smtClean="0"/>
              <a:t>cout</a:t>
            </a:r>
            <a:r>
              <a:rPr lang="en-US" altLang="zh-CN" sz="2000" dirty="0" smtClean="0"/>
              <a:t> &lt;&lt; "</a:t>
            </a:r>
            <a:r>
              <a:rPr lang="zh-CN" altLang="en-US" sz="2000" dirty="0" smtClean="0"/>
              <a:t>请输入你的选择</a:t>
            </a:r>
            <a:r>
              <a:rPr lang="en-US" altLang="zh-CN" sz="2000" dirty="0" smtClean="0"/>
              <a:t>(1--4):";</a:t>
            </a:r>
          </a:p>
          <a:p>
            <a:pPr>
              <a:lnSpc>
                <a:spcPts val="2100"/>
              </a:lnSpc>
            </a:pPr>
            <a:r>
              <a:rPr lang="en-US" altLang="zh-CN" sz="2000" dirty="0" smtClean="0"/>
              <a:t>		</a:t>
            </a:r>
            <a:r>
              <a:rPr lang="en-US" altLang="zh-CN" sz="2000" dirty="0" err="1" smtClean="0"/>
              <a:t>cin</a:t>
            </a:r>
            <a:r>
              <a:rPr lang="en-US" altLang="zh-CN" sz="2000" dirty="0" smtClean="0"/>
              <a:t> &gt;&gt; select;			</a:t>
            </a:r>
            <a:r>
              <a:rPr lang="en-US" altLang="zh-CN" sz="2000" dirty="0" smtClean="0">
                <a:solidFill>
                  <a:schemeClr val="tx1"/>
                </a:solidFill>
              </a:rPr>
              <a:t>// </a:t>
            </a:r>
            <a:r>
              <a:rPr lang="zh-CN" altLang="en-US" sz="2000" dirty="0" smtClean="0">
                <a:solidFill>
                  <a:schemeClr val="tx1"/>
                </a:solidFill>
              </a:rPr>
              <a:t>输入选择变量</a:t>
            </a:r>
          </a:p>
          <a:p>
            <a:pPr>
              <a:lnSpc>
                <a:spcPts val="2100"/>
              </a:lnSpc>
            </a:pPr>
            <a:endParaRPr lang="zh-CN" altLang="en-US" sz="2000" dirty="0" smtClean="0"/>
          </a:p>
          <a:p>
            <a:pPr>
              <a:lnSpc>
                <a:spcPts val="2100"/>
              </a:lnSpc>
            </a:pPr>
            <a:r>
              <a:rPr lang="zh-CN" altLang="en-US" sz="2000" dirty="0" smtClean="0"/>
              <a:t>		</a:t>
            </a:r>
            <a:r>
              <a:rPr lang="en-US" altLang="zh-CN" sz="2000" dirty="0" smtClean="0"/>
              <a:t>if (select &gt;= 1 &amp;&amp; select &lt;= 3) </a:t>
            </a:r>
          </a:p>
          <a:p>
            <a:pPr>
              <a:lnSpc>
                <a:spcPts val="2100"/>
              </a:lnSpc>
            </a:pPr>
            <a:r>
              <a:rPr lang="en-US" altLang="zh-CN" sz="2000" dirty="0" smtClean="0"/>
              <a:t>		{</a:t>
            </a:r>
          </a:p>
          <a:p>
            <a:pPr>
              <a:lnSpc>
                <a:spcPts val="2100"/>
              </a:lnSpc>
            </a:pPr>
            <a:r>
              <a:rPr lang="en-US" altLang="zh-CN" sz="2000" dirty="0" smtClean="0"/>
              <a:t>			Shape *p = </a:t>
            </a:r>
            <a:r>
              <a:rPr lang="en-US" altLang="zh-CN" sz="2000" dirty="0" err="1" smtClean="0"/>
              <a:t>ShapeFactory</a:t>
            </a:r>
            <a:r>
              <a:rPr lang="en-US" altLang="zh-CN" sz="2000" dirty="0" smtClean="0"/>
              <a:t>::</a:t>
            </a:r>
            <a:r>
              <a:rPr lang="en-US" altLang="zh-CN" sz="2000" dirty="0" err="1" smtClean="0"/>
              <a:t>GetInstance</a:t>
            </a:r>
            <a:r>
              <a:rPr lang="en-US" altLang="zh-CN" sz="2000" dirty="0" smtClean="0"/>
              <a:t>(select);</a:t>
            </a:r>
          </a:p>
          <a:p>
            <a:pPr>
              <a:lnSpc>
                <a:spcPts val="2100"/>
              </a:lnSpc>
            </a:pPr>
            <a:r>
              <a:rPr lang="en-US" altLang="zh-CN" sz="2000" dirty="0" smtClean="0"/>
              <a:t>				</a:t>
            </a:r>
            <a:r>
              <a:rPr lang="en-US" altLang="zh-CN" sz="2000" dirty="0" smtClean="0">
                <a:solidFill>
                  <a:schemeClr val="tx1"/>
                </a:solidFill>
              </a:rPr>
              <a:t>// </a:t>
            </a:r>
            <a:r>
              <a:rPr lang="zh-CN" altLang="en-US" sz="2000" dirty="0" smtClean="0">
                <a:solidFill>
                  <a:schemeClr val="tx1"/>
                </a:solidFill>
              </a:rPr>
              <a:t>指向实例对象</a:t>
            </a:r>
          </a:p>
          <a:p>
            <a:pPr>
              <a:lnSpc>
                <a:spcPts val="2100"/>
              </a:lnSpc>
            </a:pPr>
            <a:r>
              <a:rPr lang="zh-CN" altLang="en-US" sz="2000" dirty="0" smtClean="0"/>
              <a:t>			</a:t>
            </a:r>
            <a:r>
              <a:rPr lang="en-US" altLang="zh-CN" sz="2000" dirty="0" smtClean="0"/>
              <a:t>p-&gt;Draw();</a:t>
            </a:r>
          </a:p>
          <a:p>
            <a:pPr>
              <a:lnSpc>
                <a:spcPts val="2100"/>
              </a:lnSpc>
            </a:pPr>
            <a:r>
              <a:rPr lang="en-US" altLang="zh-CN" sz="2000" dirty="0" smtClean="0"/>
              <a:t>			delete p;		</a:t>
            </a:r>
            <a:r>
              <a:rPr lang="en-US" altLang="zh-CN" sz="2000" dirty="0" smtClean="0">
                <a:solidFill>
                  <a:schemeClr val="tx1"/>
                </a:solidFill>
              </a:rPr>
              <a:t>// </a:t>
            </a:r>
            <a:r>
              <a:rPr lang="zh-CN" altLang="en-US" sz="2000" dirty="0" smtClean="0">
                <a:solidFill>
                  <a:schemeClr val="tx1"/>
                </a:solidFill>
              </a:rPr>
              <a:t>释放实例对象</a:t>
            </a:r>
          </a:p>
          <a:p>
            <a:pPr>
              <a:lnSpc>
                <a:spcPts val="2100"/>
              </a:lnSpc>
            </a:pPr>
            <a:r>
              <a:rPr lang="zh-CN" altLang="en-US" sz="2000" dirty="0" smtClean="0"/>
              <a:t>		</a:t>
            </a:r>
            <a:r>
              <a:rPr lang="en-US" altLang="zh-CN" sz="2000" dirty="0" smtClean="0"/>
              <a:t>}</a:t>
            </a:r>
          </a:p>
          <a:p>
            <a:pPr>
              <a:lnSpc>
                <a:spcPts val="2100"/>
              </a:lnSpc>
            </a:pPr>
            <a:r>
              <a:rPr lang="en-US" altLang="zh-CN" sz="2000" dirty="0" smtClean="0"/>
              <a:t>		else if (select &lt; 1 &amp;&amp; select &gt; 4) </a:t>
            </a:r>
            <a:r>
              <a:rPr lang="en-US" altLang="zh-CN" sz="2000" dirty="0" err="1" smtClean="0"/>
              <a:t>cout</a:t>
            </a:r>
            <a:r>
              <a:rPr lang="en-US" altLang="zh-CN" sz="2000" dirty="0" smtClean="0"/>
              <a:t> &lt;&lt; "</a:t>
            </a:r>
            <a:r>
              <a:rPr lang="zh-CN" altLang="en-US" sz="2000" dirty="0" smtClean="0"/>
              <a:t>选错</a:t>
            </a:r>
            <a:r>
              <a:rPr lang="en-US" altLang="zh-CN" sz="2000" dirty="0" smtClean="0"/>
              <a:t>!" &lt;&lt; </a:t>
            </a:r>
            <a:r>
              <a:rPr lang="en-US" altLang="zh-CN" sz="2000" dirty="0" err="1" smtClean="0"/>
              <a:t>endl</a:t>
            </a:r>
            <a:r>
              <a:rPr lang="en-US" altLang="zh-CN" sz="2000" dirty="0" smtClean="0"/>
              <a:t>; </a:t>
            </a:r>
          </a:p>
          <a:p>
            <a:pPr>
              <a:lnSpc>
                <a:spcPts val="2100"/>
              </a:lnSpc>
            </a:pPr>
            <a:r>
              <a:rPr lang="en-US" altLang="zh-CN" sz="2000" dirty="0" smtClean="0"/>
              <a:t>		</a:t>
            </a:r>
            <a:r>
              <a:rPr lang="en-US" altLang="zh-CN" sz="2000" dirty="0" err="1" smtClean="0"/>
              <a:t>cout</a:t>
            </a:r>
            <a:r>
              <a:rPr lang="en-US" altLang="zh-CN" sz="2000" dirty="0" smtClean="0"/>
              <a:t> &lt;&lt; </a:t>
            </a:r>
            <a:r>
              <a:rPr lang="en-US" altLang="zh-CN" sz="2000" dirty="0" err="1" smtClean="0"/>
              <a:t>endl</a:t>
            </a:r>
            <a:r>
              <a:rPr lang="en-US" altLang="zh-CN" sz="2000" dirty="0" smtClean="0"/>
              <a:t>;			</a:t>
            </a:r>
            <a:r>
              <a:rPr lang="en-US" altLang="zh-CN" sz="2000" dirty="0" smtClean="0">
                <a:solidFill>
                  <a:schemeClr val="tx1"/>
                </a:solidFill>
              </a:rPr>
              <a:t>// </a:t>
            </a:r>
            <a:r>
              <a:rPr lang="zh-CN" altLang="en-US" sz="2000" dirty="0" smtClean="0">
                <a:solidFill>
                  <a:schemeClr val="tx1"/>
                </a:solidFill>
              </a:rPr>
              <a:t>换行</a:t>
            </a:r>
          </a:p>
          <a:p>
            <a:pPr>
              <a:lnSpc>
                <a:spcPts val="2100"/>
              </a:lnSpc>
            </a:pPr>
            <a:r>
              <a:rPr lang="zh-CN" altLang="en-US" sz="2000" dirty="0" smtClean="0"/>
              <a:t>	</a:t>
            </a:r>
            <a:r>
              <a:rPr lang="en-US" altLang="zh-CN" sz="2000" dirty="0" smtClean="0"/>
              <a:t>}while (select != 4);</a:t>
            </a:r>
          </a:p>
          <a:p>
            <a:pPr>
              <a:lnSpc>
                <a:spcPts val="2100"/>
              </a:lnSpc>
            </a:pPr>
            <a:endParaRPr lang="en-US" altLang="zh-CN" sz="2000" dirty="0" smtClean="0"/>
          </a:p>
          <a:p>
            <a:pPr>
              <a:lnSpc>
                <a:spcPts val="2100"/>
              </a:lnSpc>
            </a:pPr>
            <a:r>
              <a:rPr lang="en-US" altLang="zh-CN" sz="2000" dirty="0" smtClean="0"/>
              <a:t>	return 0;                    			</a:t>
            </a:r>
            <a:r>
              <a:rPr lang="en-US" altLang="zh-CN" sz="2000" dirty="0" smtClean="0">
                <a:solidFill>
                  <a:schemeClr val="tx1"/>
                </a:solidFill>
              </a:rPr>
              <a:t>// </a:t>
            </a:r>
            <a:r>
              <a:rPr lang="zh-CN" altLang="en-US" sz="2000" dirty="0" smtClean="0">
                <a:solidFill>
                  <a:schemeClr val="tx1"/>
                </a:solidFill>
              </a:rPr>
              <a:t>返回值</a:t>
            </a:r>
            <a:r>
              <a:rPr lang="en-US" altLang="zh-CN" sz="2000" dirty="0" smtClean="0">
                <a:solidFill>
                  <a:schemeClr val="tx1"/>
                </a:solidFill>
              </a:rPr>
              <a:t>0, </a:t>
            </a:r>
            <a:r>
              <a:rPr lang="zh-CN" altLang="en-US" sz="2000" dirty="0" smtClean="0">
                <a:solidFill>
                  <a:schemeClr val="tx1"/>
                </a:solidFill>
              </a:rPr>
              <a:t>返回操作系统</a:t>
            </a:r>
          </a:p>
          <a:p>
            <a:pPr>
              <a:lnSpc>
                <a:spcPts val="2100"/>
              </a:lnSpc>
            </a:pPr>
            <a:r>
              <a:rPr lang="en-US" altLang="zh-CN" sz="2000" dirty="0" smtClean="0"/>
              <a:t>}</a:t>
            </a:r>
            <a:endParaRPr lang="zh-CN" altLang="en-US" sz="2000" dirty="0"/>
          </a:p>
        </p:txBody>
      </p:sp>
      <p:sp>
        <p:nvSpPr>
          <p:cNvPr id="3" name="矩形 2"/>
          <p:cNvSpPr/>
          <p:nvPr/>
        </p:nvSpPr>
        <p:spPr bwMode="auto">
          <a:xfrm>
            <a:off x="755576" y="404664"/>
            <a:ext cx="7776864" cy="583264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2400" dirty="0" smtClean="0"/>
              <a:t>程序运行时屏幕输出参考如下：</a:t>
            </a:r>
            <a:endParaRPr lang="en-US" altLang="zh-CN" sz="2400" dirty="0" smtClean="0"/>
          </a:p>
          <a:p>
            <a:pPr lvl="1"/>
            <a:r>
              <a:rPr lang="zh-CN" altLang="en-US" sz="2400" dirty="0" smtClean="0">
                <a:solidFill>
                  <a:schemeClr val="tx1"/>
                </a:solidFill>
              </a:rPr>
              <a:t>请选择</a:t>
            </a:r>
          </a:p>
          <a:p>
            <a:pPr lvl="1"/>
            <a:r>
              <a:rPr lang="en-US" altLang="zh-CN" sz="2400" dirty="0" smtClean="0">
                <a:solidFill>
                  <a:schemeClr val="tx1"/>
                </a:solidFill>
              </a:rPr>
              <a:t>1: </a:t>
            </a:r>
            <a:r>
              <a:rPr lang="zh-CN" altLang="en-US" sz="2400" dirty="0" smtClean="0">
                <a:solidFill>
                  <a:schemeClr val="tx1"/>
                </a:solidFill>
              </a:rPr>
              <a:t>画圆</a:t>
            </a:r>
          </a:p>
          <a:p>
            <a:pPr lvl="1"/>
            <a:r>
              <a:rPr lang="en-US" altLang="zh-CN" sz="2400" dirty="0" smtClean="0">
                <a:solidFill>
                  <a:schemeClr val="tx1"/>
                </a:solidFill>
              </a:rPr>
              <a:t>2: </a:t>
            </a:r>
            <a:r>
              <a:rPr lang="zh-CN" altLang="en-US" sz="2400" dirty="0" smtClean="0">
                <a:solidFill>
                  <a:schemeClr val="tx1"/>
                </a:solidFill>
              </a:rPr>
              <a:t>画矩形</a:t>
            </a:r>
          </a:p>
          <a:p>
            <a:pPr lvl="1"/>
            <a:r>
              <a:rPr lang="en-US" altLang="zh-CN" sz="2400" dirty="0" smtClean="0">
                <a:solidFill>
                  <a:schemeClr val="tx1"/>
                </a:solidFill>
              </a:rPr>
              <a:t>3: </a:t>
            </a:r>
            <a:r>
              <a:rPr lang="zh-CN" altLang="en-US" sz="2400" dirty="0" smtClean="0">
                <a:solidFill>
                  <a:schemeClr val="tx1"/>
                </a:solidFill>
              </a:rPr>
              <a:t>画三角形</a:t>
            </a:r>
          </a:p>
          <a:p>
            <a:pPr lvl="1"/>
            <a:r>
              <a:rPr lang="en-US" altLang="zh-CN" sz="2400" dirty="0" smtClean="0">
                <a:solidFill>
                  <a:schemeClr val="tx1"/>
                </a:solidFill>
              </a:rPr>
              <a:t>4: </a:t>
            </a:r>
            <a:r>
              <a:rPr lang="zh-CN" altLang="en-US" sz="2400" dirty="0" smtClean="0">
                <a:solidFill>
                  <a:schemeClr val="tx1"/>
                </a:solidFill>
              </a:rPr>
              <a:t>退出</a:t>
            </a:r>
          </a:p>
          <a:p>
            <a:pPr lvl="1"/>
            <a:r>
              <a:rPr lang="zh-CN" altLang="en-US" sz="2400" dirty="0" smtClean="0">
                <a:solidFill>
                  <a:schemeClr val="tx1"/>
                </a:solidFill>
              </a:rPr>
              <a:t>请输入你的选择</a:t>
            </a:r>
            <a:r>
              <a:rPr lang="en-US" altLang="zh-CN" sz="2400" dirty="0" smtClean="0">
                <a:solidFill>
                  <a:schemeClr val="tx1"/>
                </a:solidFill>
              </a:rPr>
              <a:t>(1--4):1</a:t>
            </a:r>
          </a:p>
          <a:p>
            <a:pPr lvl="1"/>
            <a:r>
              <a:rPr lang="zh-CN" altLang="en-US" sz="2400" dirty="0" smtClean="0">
                <a:solidFill>
                  <a:schemeClr val="tx1"/>
                </a:solidFill>
              </a:rPr>
              <a:t>画圆</a:t>
            </a:r>
          </a:p>
          <a:p>
            <a:pPr lvl="1"/>
            <a:endParaRPr lang="zh-CN" altLang="en-US" sz="2400" dirty="0" smtClean="0">
              <a:solidFill>
                <a:schemeClr val="tx1"/>
              </a:solidFill>
            </a:endParaRPr>
          </a:p>
          <a:p>
            <a:pPr lvl="1"/>
            <a:r>
              <a:rPr lang="zh-CN" altLang="en-US" sz="2400" dirty="0" smtClean="0">
                <a:solidFill>
                  <a:schemeClr val="tx1"/>
                </a:solidFill>
              </a:rPr>
              <a:t>请选择</a:t>
            </a:r>
          </a:p>
          <a:p>
            <a:pPr lvl="1"/>
            <a:r>
              <a:rPr lang="en-US" altLang="zh-CN" sz="2400" dirty="0" smtClean="0">
                <a:solidFill>
                  <a:schemeClr val="tx1"/>
                </a:solidFill>
              </a:rPr>
              <a:t>1: </a:t>
            </a:r>
            <a:r>
              <a:rPr lang="zh-CN" altLang="en-US" sz="2400" dirty="0" smtClean="0">
                <a:solidFill>
                  <a:schemeClr val="tx1"/>
                </a:solidFill>
              </a:rPr>
              <a:t>画圆</a:t>
            </a:r>
          </a:p>
          <a:p>
            <a:pPr lvl="1"/>
            <a:r>
              <a:rPr lang="en-US" altLang="zh-CN" sz="2400" dirty="0" smtClean="0">
                <a:solidFill>
                  <a:schemeClr val="tx1"/>
                </a:solidFill>
              </a:rPr>
              <a:t>2: </a:t>
            </a:r>
            <a:r>
              <a:rPr lang="zh-CN" altLang="en-US" sz="2400" dirty="0" smtClean="0">
                <a:solidFill>
                  <a:schemeClr val="tx1"/>
                </a:solidFill>
              </a:rPr>
              <a:t>画矩形</a:t>
            </a:r>
          </a:p>
          <a:p>
            <a:pPr lvl="1"/>
            <a:r>
              <a:rPr lang="en-US" altLang="zh-CN" sz="2400" dirty="0" smtClean="0">
                <a:solidFill>
                  <a:schemeClr val="tx1"/>
                </a:solidFill>
              </a:rPr>
              <a:t>3: </a:t>
            </a:r>
            <a:r>
              <a:rPr lang="zh-CN" altLang="en-US" sz="2400" dirty="0" smtClean="0">
                <a:solidFill>
                  <a:schemeClr val="tx1"/>
                </a:solidFill>
              </a:rPr>
              <a:t>画三角形</a:t>
            </a:r>
          </a:p>
          <a:p>
            <a:pPr lvl="1"/>
            <a:r>
              <a:rPr lang="en-US" altLang="zh-CN" sz="2400" dirty="0" smtClean="0">
                <a:solidFill>
                  <a:schemeClr val="tx1"/>
                </a:solidFill>
              </a:rPr>
              <a:t>4: </a:t>
            </a:r>
            <a:r>
              <a:rPr lang="zh-CN" altLang="en-US" sz="2400" dirty="0" smtClean="0">
                <a:solidFill>
                  <a:schemeClr val="tx1"/>
                </a:solidFill>
              </a:rPr>
              <a:t>退出</a:t>
            </a:r>
          </a:p>
          <a:p>
            <a:pPr lvl="1"/>
            <a:r>
              <a:rPr lang="zh-CN" altLang="en-US" sz="2400" dirty="0" smtClean="0">
                <a:solidFill>
                  <a:schemeClr val="tx1"/>
                </a:solidFill>
              </a:rPr>
              <a:t>请输入你的选择</a:t>
            </a:r>
            <a:r>
              <a:rPr lang="en-US" altLang="zh-CN" sz="2400" dirty="0" smtClean="0">
                <a:solidFill>
                  <a:schemeClr val="tx1"/>
                </a:solidFill>
              </a:rPr>
              <a:t>(1--4):4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idx="4294967295"/>
          </p:nvPr>
        </p:nvSpPr>
        <p:spPr>
          <a:xfrm>
            <a:off x="395536" y="778694"/>
            <a:ext cx="8229600" cy="922114"/>
          </a:xfrm>
          <a:noFill/>
        </p:spPr>
        <p:txBody>
          <a:bodyPr/>
          <a:lstStyle/>
          <a:p>
            <a:r>
              <a:rPr lang="zh-CN" altLang="en-US" sz="2800" dirty="0" smtClean="0">
                <a:effectLst/>
                <a:ea typeface="宋体" pitchFamily="2" charset="-122"/>
              </a:rPr>
              <a:t>程序运行时对象交互过程图</a:t>
            </a:r>
          </a:p>
        </p:txBody>
      </p:sp>
      <p:grpSp>
        <p:nvGrpSpPr>
          <p:cNvPr id="2" name="Group 4"/>
          <p:cNvGrpSpPr>
            <a:grpSpLocks/>
          </p:cNvGrpSpPr>
          <p:nvPr/>
        </p:nvGrpSpPr>
        <p:grpSpPr bwMode="auto">
          <a:xfrm>
            <a:off x="1527770" y="2002581"/>
            <a:ext cx="5924550" cy="2722563"/>
            <a:chOff x="2520" y="3564"/>
            <a:chExt cx="6483" cy="1860"/>
          </a:xfrm>
        </p:grpSpPr>
        <p:sp>
          <p:nvSpPr>
            <p:cNvPr id="246789" name="Text Box 5"/>
            <p:cNvSpPr txBox="1">
              <a:spLocks noChangeArrowheads="1"/>
            </p:cNvSpPr>
            <p:nvPr/>
          </p:nvSpPr>
          <p:spPr bwMode="auto">
            <a:xfrm>
              <a:off x="2520" y="3862"/>
              <a:ext cx="1263" cy="198"/>
            </a:xfrm>
            <a:prstGeom prst="rect">
              <a:avLst/>
            </a:prstGeom>
            <a:solidFill>
              <a:srgbClr val="FFFFFF"/>
            </a:solidFill>
            <a:ln w="9525">
              <a:noFill/>
              <a:miter lim="800000"/>
              <a:headEnd/>
              <a:tailEnd/>
            </a:ln>
          </p:spPr>
          <p:txBody>
            <a:bodyPr lIns="0" tIns="0" rIns="0" bIns="0"/>
            <a:lstStyle/>
            <a:p>
              <a:pPr algn="ctr"/>
              <a:r>
                <a:rPr lang="zh-CN" altLang="en-US" sz="1600" dirty="0">
                  <a:solidFill>
                    <a:schemeClr val="tx1"/>
                  </a:solidFill>
                  <a:latin typeface="Times New Roman" pitchFamily="18" charset="0"/>
                </a:rPr>
                <a:t>客户端</a:t>
              </a:r>
              <a:endParaRPr lang="zh-CN" altLang="en-US" sz="1600" dirty="0">
                <a:solidFill>
                  <a:schemeClr val="tx1"/>
                </a:solidFill>
              </a:endParaRPr>
            </a:p>
          </p:txBody>
        </p:sp>
        <p:grpSp>
          <p:nvGrpSpPr>
            <p:cNvPr id="3" name="Group 6"/>
            <p:cNvGrpSpPr>
              <a:grpSpLocks/>
            </p:cNvGrpSpPr>
            <p:nvPr/>
          </p:nvGrpSpPr>
          <p:grpSpPr bwMode="auto">
            <a:xfrm>
              <a:off x="3060" y="3564"/>
              <a:ext cx="180" cy="316"/>
              <a:chOff x="2520" y="1440"/>
              <a:chExt cx="360" cy="780"/>
            </a:xfrm>
          </p:grpSpPr>
          <p:sp>
            <p:nvSpPr>
              <p:cNvPr id="246791" name="AutoShape 7"/>
              <p:cNvSpPr>
                <a:spLocks noChangeArrowheads="1"/>
              </p:cNvSpPr>
              <p:nvPr/>
            </p:nvSpPr>
            <p:spPr bwMode="auto">
              <a:xfrm>
                <a:off x="2609" y="1440"/>
                <a:ext cx="180" cy="180"/>
              </a:xfrm>
              <a:prstGeom prst="octagon">
                <a:avLst>
                  <a:gd name="adj" fmla="val 29287"/>
                </a:avLst>
              </a:prstGeom>
              <a:solidFill>
                <a:srgbClr val="FFFFFF"/>
              </a:solidFill>
              <a:ln w="9525">
                <a:solidFill>
                  <a:srgbClr val="000000"/>
                </a:solidFill>
                <a:miter lim="800000"/>
                <a:headEnd/>
                <a:tailEnd/>
              </a:ln>
            </p:spPr>
            <p:txBody>
              <a:bodyPr/>
              <a:lstStyle/>
              <a:p>
                <a:endParaRPr lang="zh-CN" altLang="en-US"/>
              </a:p>
            </p:txBody>
          </p:sp>
          <p:sp>
            <p:nvSpPr>
              <p:cNvPr id="246792" name="Line 8"/>
              <p:cNvSpPr>
                <a:spLocks noChangeShapeType="1"/>
              </p:cNvSpPr>
              <p:nvPr/>
            </p:nvSpPr>
            <p:spPr bwMode="auto">
              <a:xfrm>
                <a:off x="2700" y="1596"/>
                <a:ext cx="0" cy="312"/>
              </a:xfrm>
              <a:prstGeom prst="line">
                <a:avLst/>
              </a:prstGeom>
              <a:noFill/>
              <a:ln w="9525">
                <a:solidFill>
                  <a:srgbClr val="000000"/>
                </a:solidFill>
                <a:round/>
                <a:headEnd/>
                <a:tailEnd/>
              </a:ln>
            </p:spPr>
            <p:txBody>
              <a:bodyPr/>
              <a:lstStyle/>
              <a:p>
                <a:endParaRPr lang="zh-CN" altLang="en-US"/>
              </a:p>
            </p:txBody>
          </p:sp>
          <p:sp>
            <p:nvSpPr>
              <p:cNvPr id="246793" name="Line 9"/>
              <p:cNvSpPr>
                <a:spLocks noChangeShapeType="1"/>
              </p:cNvSpPr>
              <p:nvPr/>
            </p:nvSpPr>
            <p:spPr bwMode="auto">
              <a:xfrm>
                <a:off x="2520" y="1752"/>
                <a:ext cx="360" cy="0"/>
              </a:xfrm>
              <a:prstGeom prst="line">
                <a:avLst/>
              </a:prstGeom>
              <a:noFill/>
              <a:ln w="9525">
                <a:solidFill>
                  <a:srgbClr val="000000"/>
                </a:solidFill>
                <a:round/>
                <a:headEnd/>
                <a:tailEnd/>
              </a:ln>
            </p:spPr>
            <p:txBody>
              <a:bodyPr/>
              <a:lstStyle/>
              <a:p>
                <a:endParaRPr lang="zh-CN" altLang="en-US"/>
              </a:p>
            </p:txBody>
          </p:sp>
          <p:sp>
            <p:nvSpPr>
              <p:cNvPr id="246794" name="Line 10"/>
              <p:cNvSpPr>
                <a:spLocks noChangeShapeType="1"/>
              </p:cNvSpPr>
              <p:nvPr/>
            </p:nvSpPr>
            <p:spPr bwMode="auto">
              <a:xfrm flipH="1">
                <a:off x="2520" y="1908"/>
                <a:ext cx="180" cy="312"/>
              </a:xfrm>
              <a:prstGeom prst="line">
                <a:avLst/>
              </a:prstGeom>
              <a:noFill/>
              <a:ln w="9525">
                <a:solidFill>
                  <a:srgbClr val="000000"/>
                </a:solidFill>
                <a:round/>
                <a:headEnd/>
                <a:tailEnd/>
              </a:ln>
            </p:spPr>
            <p:txBody>
              <a:bodyPr/>
              <a:lstStyle/>
              <a:p>
                <a:endParaRPr lang="zh-CN" altLang="en-US"/>
              </a:p>
            </p:txBody>
          </p:sp>
          <p:sp>
            <p:nvSpPr>
              <p:cNvPr id="246795" name="Line 11"/>
              <p:cNvSpPr>
                <a:spLocks noChangeShapeType="1"/>
              </p:cNvSpPr>
              <p:nvPr/>
            </p:nvSpPr>
            <p:spPr bwMode="auto">
              <a:xfrm>
                <a:off x="2700" y="1908"/>
                <a:ext cx="180" cy="312"/>
              </a:xfrm>
              <a:prstGeom prst="line">
                <a:avLst/>
              </a:prstGeom>
              <a:noFill/>
              <a:ln w="9525">
                <a:solidFill>
                  <a:srgbClr val="000000"/>
                </a:solidFill>
                <a:round/>
                <a:headEnd/>
                <a:tailEnd/>
              </a:ln>
            </p:spPr>
            <p:txBody>
              <a:bodyPr/>
              <a:lstStyle/>
              <a:p>
                <a:endParaRPr lang="zh-CN" altLang="en-US"/>
              </a:p>
            </p:txBody>
          </p:sp>
        </p:grpSp>
        <p:sp>
          <p:nvSpPr>
            <p:cNvPr id="246796" name="Text Box 12"/>
            <p:cNvSpPr txBox="1">
              <a:spLocks noChangeArrowheads="1"/>
            </p:cNvSpPr>
            <p:nvPr/>
          </p:nvSpPr>
          <p:spPr bwMode="auto">
            <a:xfrm>
              <a:off x="3960" y="3669"/>
              <a:ext cx="1734" cy="199"/>
            </a:xfrm>
            <a:prstGeom prst="rect">
              <a:avLst/>
            </a:prstGeom>
            <a:solidFill>
              <a:srgbClr val="FFFFFF"/>
            </a:solidFill>
            <a:ln w="9525">
              <a:solidFill>
                <a:srgbClr val="000000"/>
              </a:solidFill>
              <a:miter lim="800000"/>
              <a:headEnd/>
              <a:tailEnd/>
            </a:ln>
          </p:spPr>
          <p:txBody>
            <a:bodyPr lIns="0" tIns="0" rIns="0" bIns="0"/>
            <a:lstStyle/>
            <a:p>
              <a:pPr algn="ctr"/>
              <a:r>
                <a:rPr lang="en-US" altLang="zh-CN" sz="2000" dirty="0" err="1" smtClean="0">
                  <a:solidFill>
                    <a:schemeClr val="tx1"/>
                  </a:solidFill>
                  <a:latin typeface="Times New Roman" pitchFamily="18" charset="0"/>
                </a:rPr>
                <a:t>ShapeFactory</a:t>
              </a:r>
              <a:r>
                <a:rPr lang="en-US" altLang="zh-CN" sz="2000" dirty="0" smtClean="0">
                  <a:solidFill>
                    <a:schemeClr val="tx1"/>
                  </a:solidFill>
                  <a:latin typeface="Times New Roman" pitchFamily="18" charset="0"/>
                </a:rPr>
                <a:t> </a:t>
              </a:r>
              <a:endParaRPr lang="en-US" altLang="zh-CN" sz="2000" dirty="0">
                <a:solidFill>
                  <a:schemeClr val="tx1"/>
                </a:solidFill>
              </a:endParaRPr>
            </a:p>
          </p:txBody>
        </p:sp>
        <p:sp>
          <p:nvSpPr>
            <p:cNvPr id="246797" name="Text Box 13"/>
            <p:cNvSpPr txBox="1">
              <a:spLocks noChangeArrowheads="1"/>
            </p:cNvSpPr>
            <p:nvPr/>
          </p:nvSpPr>
          <p:spPr bwMode="auto">
            <a:xfrm>
              <a:off x="5940" y="3669"/>
              <a:ext cx="1263" cy="190"/>
            </a:xfrm>
            <a:prstGeom prst="rect">
              <a:avLst/>
            </a:prstGeom>
            <a:solidFill>
              <a:srgbClr val="FFFFFF"/>
            </a:solidFill>
            <a:ln w="9525">
              <a:solidFill>
                <a:srgbClr val="000000"/>
              </a:solidFill>
              <a:miter lim="800000"/>
              <a:headEnd/>
              <a:tailEnd/>
            </a:ln>
          </p:spPr>
          <p:txBody>
            <a:bodyPr lIns="0" tIns="0" rIns="0" bIns="0"/>
            <a:lstStyle/>
            <a:p>
              <a:pPr algn="ctr"/>
              <a:r>
                <a:rPr lang="en-US" altLang="zh-CN" sz="2000" dirty="0" smtClean="0">
                  <a:solidFill>
                    <a:schemeClr val="tx1"/>
                  </a:solidFill>
                  <a:latin typeface="Times New Roman" pitchFamily="18" charset="0"/>
                </a:rPr>
                <a:t>Shape</a:t>
              </a:r>
              <a:endParaRPr lang="en-US" altLang="zh-CN" sz="2000" dirty="0">
                <a:solidFill>
                  <a:schemeClr val="tx1"/>
                </a:solidFill>
              </a:endParaRPr>
            </a:p>
          </p:txBody>
        </p:sp>
        <p:sp>
          <p:nvSpPr>
            <p:cNvPr id="246798" name="Text Box 14"/>
            <p:cNvSpPr txBox="1">
              <a:spLocks noChangeArrowheads="1"/>
            </p:cNvSpPr>
            <p:nvPr/>
          </p:nvSpPr>
          <p:spPr bwMode="auto">
            <a:xfrm>
              <a:off x="7740" y="3669"/>
              <a:ext cx="1263" cy="211"/>
            </a:xfrm>
            <a:prstGeom prst="rect">
              <a:avLst/>
            </a:prstGeom>
            <a:solidFill>
              <a:srgbClr val="FFFFFF"/>
            </a:solidFill>
            <a:ln w="9525">
              <a:solidFill>
                <a:srgbClr val="000000"/>
              </a:solidFill>
              <a:miter lim="800000"/>
              <a:headEnd/>
              <a:tailEnd/>
            </a:ln>
          </p:spPr>
          <p:txBody>
            <a:bodyPr lIns="0" tIns="0" rIns="0" bIns="0"/>
            <a:lstStyle/>
            <a:p>
              <a:pPr algn="ctr"/>
              <a:r>
                <a:rPr lang="en-US" altLang="zh-CN" sz="2000" dirty="0">
                  <a:solidFill>
                    <a:schemeClr val="tx1"/>
                  </a:solidFill>
                  <a:latin typeface="Times New Roman" pitchFamily="18" charset="0"/>
                </a:rPr>
                <a:t>Circle</a:t>
              </a:r>
              <a:endParaRPr lang="en-US" altLang="zh-CN" sz="2000" dirty="0">
                <a:solidFill>
                  <a:schemeClr val="tx1"/>
                </a:solidFill>
              </a:endParaRPr>
            </a:p>
          </p:txBody>
        </p:sp>
        <p:sp>
          <p:nvSpPr>
            <p:cNvPr id="246799" name="Line 15"/>
            <p:cNvSpPr>
              <a:spLocks noChangeShapeType="1"/>
            </p:cNvSpPr>
            <p:nvPr/>
          </p:nvSpPr>
          <p:spPr bwMode="auto">
            <a:xfrm>
              <a:off x="3168" y="4027"/>
              <a:ext cx="0" cy="1373"/>
            </a:xfrm>
            <a:prstGeom prst="line">
              <a:avLst/>
            </a:prstGeom>
            <a:noFill/>
            <a:ln w="9525">
              <a:solidFill>
                <a:srgbClr val="000000"/>
              </a:solidFill>
              <a:prstDash val="dash"/>
              <a:round/>
              <a:headEnd/>
              <a:tailEnd/>
            </a:ln>
          </p:spPr>
          <p:txBody>
            <a:bodyPr/>
            <a:lstStyle/>
            <a:p>
              <a:endParaRPr lang="zh-CN" altLang="en-US"/>
            </a:p>
          </p:txBody>
        </p:sp>
        <p:sp>
          <p:nvSpPr>
            <p:cNvPr id="246800" name="Line 16"/>
            <p:cNvSpPr>
              <a:spLocks noChangeShapeType="1"/>
            </p:cNvSpPr>
            <p:nvPr/>
          </p:nvSpPr>
          <p:spPr bwMode="auto">
            <a:xfrm>
              <a:off x="4788" y="3884"/>
              <a:ext cx="0" cy="1540"/>
            </a:xfrm>
            <a:prstGeom prst="line">
              <a:avLst/>
            </a:prstGeom>
            <a:noFill/>
            <a:ln w="9525">
              <a:solidFill>
                <a:srgbClr val="000000"/>
              </a:solidFill>
              <a:prstDash val="dash"/>
              <a:round/>
              <a:headEnd/>
              <a:tailEnd/>
            </a:ln>
          </p:spPr>
          <p:txBody>
            <a:bodyPr/>
            <a:lstStyle/>
            <a:p>
              <a:endParaRPr lang="zh-CN" altLang="en-US"/>
            </a:p>
          </p:txBody>
        </p:sp>
        <p:sp>
          <p:nvSpPr>
            <p:cNvPr id="246801" name="Line 17"/>
            <p:cNvSpPr>
              <a:spLocks noChangeShapeType="1"/>
            </p:cNvSpPr>
            <p:nvPr/>
          </p:nvSpPr>
          <p:spPr bwMode="auto">
            <a:xfrm>
              <a:off x="6600" y="3884"/>
              <a:ext cx="0" cy="1540"/>
            </a:xfrm>
            <a:prstGeom prst="line">
              <a:avLst/>
            </a:prstGeom>
            <a:noFill/>
            <a:ln w="9525">
              <a:solidFill>
                <a:srgbClr val="000000"/>
              </a:solidFill>
              <a:prstDash val="dash"/>
              <a:round/>
              <a:headEnd/>
              <a:tailEnd/>
            </a:ln>
          </p:spPr>
          <p:txBody>
            <a:bodyPr/>
            <a:lstStyle/>
            <a:p>
              <a:endParaRPr lang="zh-CN" altLang="en-US"/>
            </a:p>
          </p:txBody>
        </p:sp>
        <p:sp>
          <p:nvSpPr>
            <p:cNvPr id="246802" name="Line 18"/>
            <p:cNvSpPr>
              <a:spLocks noChangeShapeType="1"/>
            </p:cNvSpPr>
            <p:nvPr/>
          </p:nvSpPr>
          <p:spPr bwMode="auto">
            <a:xfrm>
              <a:off x="8412" y="3884"/>
              <a:ext cx="0" cy="1540"/>
            </a:xfrm>
            <a:prstGeom prst="line">
              <a:avLst/>
            </a:prstGeom>
            <a:noFill/>
            <a:ln w="9525">
              <a:solidFill>
                <a:srgbClr val="000000"/>
              </a:solidFill>
              <a:prstDash val="dash"/>
              <a:round/>
              <a:headEnd/>
              <a:tailEnd/>
            </a:ln>
          </p:spPr>
          <p:txBody>
            <a:bodyPr/>
            <a:lstStyle/>
            <a:p>
              <a:endParaRPr lang="zh-CN" altLang="en-US"/>
            </a:p>
          </p:txBody>
        </p:sp>
        <p:sp>
          <p:nvSpPr>
            <p:cNvPr id="246803" name="Rectangle 19"/>
            <p:cNvSpPr>
              <a:spLocks noChangeArrowheads="1"/>
            </p:cNvSpPr>
            <p:nvPr/>
          </p:nvSpPr>
          <p:spPr bwMode="auto">
            <a:xfrm>
              <a:off x="4716" y="4164"/>
              <a:ext cx="180" cy="1015"/>
            </a:xfrm>
            <a:prstGeom prst="rect">
              <a:avLst/>
            </a:prstGeom>
            <a:solidFill>
              <a:schemeClr val="bg1"/>
            </a:solidFill>
            <a:ln w="9525">
              <a:solidFill>
                <a:srgbClr val="000000"/>
              </a:solidFill>
              <a:miter lim="800000"/>
              <a:headEnd/>
              <a:tailEnd/>
            </a:ln>
          </p:spPr>
          <p:txBody>
            <a:bodyPr/>
            <a:lstStyle/>
            <a:p>
              <a:endParaRPr lang="zh-CN" altLang="en-US"/>
            </a:p>
          </p:txBody>
        </p:sp>
        <p:sp>
          <p:nvSpPr>
            <p:cNvPr id="246804" name="Line 20"/>
            <p:cNvSpPr>
              <a:spLocks noChangeShapeType="1"/>
            </p:cNvSpPr>
            <p:nvPr/>
          </p:nvSpPr>
          <p:spPr bwMode="auto">
            <a:xfrm>
              <a:off x="3192" y="4196"/>
              <a:ext cx="1553" cy="0"/>
            </a:xfrm>
            <a:prstGeom prst="line">
              <a:avLst/>
            </a:prstGeom>
            <a:noFill/>
            <a:ln w="9525">
              <a:solidFill>
                <a:srgbClr val="000000"/>
              </a:solidFill>
              <a:round/>
              <a:headEnd/>
              <a:tailEnd type="triangle" w="sm" len="med"/>
            </a:ln>
          </p:spPr>
          <p:txBody>
            <a:bodyPr/>
            <a:lstStyle/>
            <a:p>
              <a:endParaRPr lang="zh-CN" altLang="en-US"/>
            </a:p>
          </p:txBody>
        </p:sp>
        <p:sp>
          <p:nvSpPr>
            <p:cNvPr id="246805" name="Text Box 21"/>
            <p:cNvSpPr txBox="1">
              <a:spLocks noChangeArrowheads="1"/>
            </p:cNvSpPr>
            <p:nvPr/>
          </p:nvSpPr>
          <p:spPr bwMode="auto">
            <a:xfrm>
              <a:off x="3015" y="3999"/>
              <a:ext cx="1884" cy="161"/>
            </a:xfrm>
            <a:prstGeom prst="rect">
              <a:avLst/>
            </a:prstGeom>
            <a:noFill/>
            <a:ln w="9525">
              <a:noFill/>
              <a:miter lim="800000"/>
              <a:headEnd/>
              <a:tailEnd/>
            </a:ln>
          </p:spPr>
          <p:txBody>
            <a:bodyPr lIns="0" tIns="0" rIns="0" bIns="0"/>
            <a:lstStyle/>
            <a:p>
              <a:pPr algn="ctr"/>
              <a:r>
                <a:rPr lang="en-US" altLang="zh-CN" sz="1800" dirty="0" err="1" smtClean="0">
                  <a:solidFill>
                    <a:schemeClr val="tx1"/>
                  </a:solidFill>
                  <a:latin typeface="Times New Roman" pitchFamily="18" charset="0"/>
                </a:rPr>
                <a:t>GetInstance</a:t>
              </a:r>
              <a:r>
                <a:rPr lang="en-US" altLang="zh-CN" sz="1800" dirty="0" smtClean="0">
                  <a:solidFill>
                    <a:schemeClr val="tx1"/>
                  </a:solidFill>
                  <a:latin typeface="Times New Roman" pitchFamily="18" charset="0"/>
                </a:rPr>
                <a:t>()</a:t>
              </a:r>
              <a:endParaRPr lang="en-US" altLang="zh-CN" sz="1800" dirty="0">
                <a:solidFill>
                  <a:schemeClr val="tx1"/>
                </a:solidFill>
              </a:endParaRPr>
            </a:p>
          </p:txBody>
        </p:sp>
        <p:sp>
          <p:nvSpPr>
            <p:cNvPr id="246806" name="Rectangle 22"/>
            <p:cNvSpPr>
              <a:spLocks noChangeArrowheads="1"/>
            </p:cNvSpPr>
            <p:nvPr/>
          </p:nvSpPr>
          <p:spPr bwMode="auto">
            <a:xfrm>
              <a:off x="8316" y="4389"/>
              <a:ext cx="180" cy="777"/>
            </a:xfrm>
            <a:prstGeom prst="rect">
              <a:avLst/>
            </a:prstGeom>
            <a:solidFill>
              <a:schemeClr val="bg1"/>
            </a:solidFill>
            <a:ln w="9525">
              <a:solidFill>
                <a:srgbClr val="000000"/>
              </a:solidFill>
              <a:miter lim="800000"/>
              <a:headEnd/>
              <a:tailEnd/>
            </a:ln>
          </p:spPr>
          <p:txBody>
            <a:bodyPr/>
            <a:lstStyle/>
            <a:p>
              <a:endParaRPr lang="zh-CN" altLang="en-US"/>
            </a:p>
          </p:txBody>
        </p:sp>
        <p:sp>
          <p:nvSpPr>
            <p:cNvPr id="246807" name="Line 23"/>
            <p:cNvSpPr>
              <a:spLocks noChangeShapeType="1"/>
            </p:cNvSpPr>
            <p:nvPr/>
          </p:nvSpPr>
          <p:spPr bwMode="auto">
            <a:xfrm>
              <a:off x="4905" y="4390"/>
              <a:ext cx="3419" cy="0"/>
            </a:xfrm>
            <a:prstGeom prst="line">
              <a:avLst/>
            </a:prstGeom>
            <a:noFill/>
            <a:ln w="9525">
              <a:solidFill>
                <a:srgbClr val="000000"/>
              </a:solidFill>
              <a:round/>
              <a:headEnd/>
              <a:tailEnd type="triangle" w="sm" len="med"/>
            </a:ln>
          </p:spPr>
          <p:txBody>
            <a:bodyPr/>
            <a:lstStyle/>
            <a:p>
              <a:endParaRPr lang="zh-CN" altLang="en-US"/>
            </a:p>
          </p:txBody>
        </p:sp>
        <p:sp>
          <p:nvSpPr>
            <p:cNvPr id="246808" name="Line 24"/>
            <p:cNvSpPr>
              <a:spLocks noChangeShapeType="1"/>
            </p:cNvSpPr>
            <p:nvPr/>
          </p:nvSpPr>
          <p:spPr bwMode="auto">
            <a:xfrm flipH="1">
              <a:off x="4881" y="4584"/>
              <a:ext cx="3413" cy="0"/>
            </a:xfrm>
            <a:prstGeom prst="line">
              <a:avLst/>
            </a:prstGeom>
            <a:noFill/>
            <a:ln w="9525">
              <a:solidFill>
                <a:srgbClr val="000000"/>
              </a:solidFill>
              <a:prstDash val="dash"/>
              <a:round/>
              <a:headEnd/>
              <a:tailEnd type="arrow" w="sm" len="med"/>
            </a:ln>
          </p:spPr>
          <p:txBody>
            <a:bodyPr/>
            <a:lstStyle/>
            <a:p>
              <a:endParaRPr lang="zh-CN" altLang="en-US"/>
            </a:p>
          </p:txBody>
        </p:sp>
        <p:sp>
          <p:nvSpPr>
            <p:cNvPr id="246809" name="Line 25"/>
            <p:cNvSpPr>
              <a:spLocks noChangeShapeType="1"/>
            </p:cNvSpPr>
            <p:nvPr/>
          </p:nvSpPr>
          <p:spPr bwMode="auto">
            <a:xfrm flipH="1">
              <a:off x="3168" y="4624"/>
              <a:ext cx="1553" cy="0"/>
            </a:xfrm>
            <a:prstGeom prst="line">
              <a:avLst/>
            </a:prstGeom>
            <a:noFill/>
            <a:ln w="9525">
              <a:solidFill>
                <a:srgbClr val="000000"/>
              </a:solidFill>
              <a:prstDash val="dash"/>
              <a:round/>
              <a:headEnd/>
              <a:tailEnd type="arrow" w="sm" len="med"/>
            </a:ln>
          </p:spPr>
          <p:txBody>
            <a:bodyPr/>
            <a:lstStyle/>
            <a:p>
              <a:endParaRPr lang="zh-CN" altLang="en-US"/>
            </a:p>
          </p:txBody>
        </p:sp>
        <p:sp>
          <p:nvSpPr>
            <p:cNvPr id="246810" name="Text Box 26"/>
            <p:cNvSpPr txBox="1">
              <a:spLocks noChangeArrowheads="1"/>
            </p:cNvSpPr>
            <p:nvPr/>
          </p:nvSpPr>
          <p:spPr bwMode="auto">
            <a:xfrm>
              <a:off x="6402" y="4170"/>
              <a:ext cx="2127" cy="230"/>
            </a:xfrm>
            <a:prstGeom prst="rect">
              <a:avLst/>
            </a:prstGeom>
            <a:noFill/>
            <a:ln w="9525">
              <a:noFill/>
              <a:miter lim="800000"/>
              <a:headEnd/>
              <a:tailEnd/>
            </a:ln>
          </p:spPr>
          <p:txBody>
            <a:bodyPr lIns="0" tIns="0" rIns="0" bIns="0"/>
            <a:lstStyle/>
            <a:p>
              <a:pPr algn="ctr"/>
              <a:r>
                <a:rPr lang="zh-CN" altLang="en-US" sz="1800" dirty="0">
                  <a:solidFill>
                    <a:schemeClr val="tx1"/>
                  </a:solidFill>
                  <a:latin typeface="Times New Roman" pitchFamily="18" charset="0"/>
                </a:rPr>
                <a:t> </a:t>
              </a:r>
              <a:r>
                <a:rPr lang="zh-CN" altLang="en-US" sz="1800" dirty="0" smtClean="0">
                  <a:solidFill>
                    <a:schemeClr val="tx1"/>
                  </a:solidFill>
                  <a:latin typeface="Times New Roman" pitchFamily="18" charset="0"/>
                </a:rPr>
                <a:t>实例化对象</a:t>
              </a:r>
              <a:endParaRPr lang="zh-CN" altLang="en-US" sz="1800" dirty="0">
                <a:solidFill>
                  <a:schemeClr val="tx1"/>
                </a:solidFill>
              </a:endParaRPr>
            </a:p>
          </p:txBody>
        </p:sp>
        <p:sp>
          <p:nvSpPr>
            <p:cNvPr id="246811" name="Text Box 27"/>
            <p:cNvSpPr txBox="1">
              <a:spLocks noChangeArrowheads="1"/>
            </p:cNvSpPr>
            <p:nvPr/>
          </p:nvSpPr>
          <p:spPr bwMode="auto">
            <a:xfrm>
              <a:off x="3060" y="4400"/>
              <a:ext cx="1884" cy="160"/>
            </a:xfrm>
            <a:prstGeom prst="rect">
              <a:avLst/>
            </a:prstGeom>
            <a:noFill/>
            <a:ln w="9525">
              <a:noFill/>
              <a:miter lim="800000"/>
              <a:headEnd/>
              <a:tailEnd/>
            </a:ln>
          </p:spPr>
          <p:txBody>
            <a:bodyPr lIns="0" tIns="0" rIns="0" bIns="0"/>
            <a:lstStyle/>
            <a:p>
              <a:pPr algn="ctr"/>
              <a:r>
                <a:rPr lang="en-US" altLang="zh-CN" sz="1800" dirty="0" smtClean="0">
                  <a:solidFill>
                    <a:schemeClr val="tx1"/>
                  </a:solidFill>
                  <a:latin typeface="Times New Roman" pitchFamily="18" charset="0"/>
                </a:rPr>
                <a:t>Shape</a:t>
              </a:r>
              <a:r>
                <a:rPr lang="zh-CN" altLang="en-US" sz="1800" dirty="0" smtClean="0">
                  <a:solidFill>
                    <a:schemeClr val="tx1"/>
                  </a:solidFill>
                  <a:latin typeface="Times New Roman" pitchFamily="18" charset="0"/>
                </a:rPr>
                <a:t>实例</a:t>
              </a:r>
              <a:endParaRPr lang="zh-CN" altLang="en-US" sz="1800" dirty="0">
                <a:solidFill>
                  <a:schemeClr val="tx1"/>
                </a:solidFill>
              </a:endParaRPr>
            </a:p>
          </p:txBody>
        </p:sp>
        <p:sp>
          <p:nvSpPr>
            <p:cNvPr id="246812" name="Text Box 28"/>
            <p:cNvSpPr txBox="1">
              <a:spLocks noChangeArrowheads="1"/>
            </p:cNvSpPr>
            <p:nvPr/>
          </p:nvSpPr>
          <p:spPr bwMode="auto">
            <a:xfrm>
              <a:off x="2976" y="4702"/>
              <a:ext cx="1884" cy="190"/>
            </a:xfrm>
            <a:prstGeom prst="rect">
              <a:avLst/>
            </a:prstGeom>
            <a:noFill/>
            <a:ln w="9525">
              <a:noFill/>
              <a:miter lim="800000"/>
              <a:headEnd/>
              <a:tailEnd/>
            </a:ln>
          </p:spPr>
          <p:txBody>
            <a:bodyPr lIns="0" tIns="0" rIns="0" bIns="0"/>
            <a:lstStyle/>
            <a:p>
              <a:pPr algn="ctr"/>
              <a:r>
                <a:rPr lang="en-US" altLang="zh-CN" sz="1800" dirty="0" smtClean="0">
                  <a:solidFill>
                    <a:schemeClr val="tx1"/>
                  </a:solidFill>
                  <a:latin typeface="Times New Roman" pitchFamily="18" charset="0"/>
                </a:rPr>
                <a:t>Draw()</a:t>
              </a:r>
              <a:endParaRPr lang="en-US" altLang="zh-CN" sz="1800" dirty="0">
                <a:solidFill>
                  <a:schemeClr val="tx1"/>
                </a:solidFill>
              </a:endParaRPr>
            </a:p>
          </p:txBody>
        </p:sp>
        <p:sp>
          <p:nvSpPr>
            <p:cNvPr id="246813" name="Line 29"/>
            <p:cNvSpPr>
              <a:spLocks noChangeShapeType="1"/>
            </p:cNvSpPr>
            <p:nvPr/>
          </p:nvSpPr>
          <p:spPr bwMode="auto">
            <a:xfrm flipH="1">
              <a:off x="3156" y="5112"/>
              <a:ext cx="5159" cy="0"/>
            </a:xfrm>
            <a:prstGeom prst="line">
              <a:avLst/>
            </a:prstGeom>
            <a:noFill/>
            <a:ln w="9525">
              <a:solidFill>
                <a:srgbClr val="000000"/>
              </a:solidFill>
              <a:prstDash val="dash"/>
              <a:round/>
              <a:headEnd/>
              <a:tailEnd type="arrow" w="sm" len="med"/>
            </a:ln>
          </p:spPr>
          <p:txBody>
            <a:bodyPr/>
            <a:lstStyle/>
            <a:p>
              <a:endParaRPr lang="zh-CN" altLang="en-US"/>
            </a:p>
          </p:txBody>
        </p:sp>
        <p:sp>
          <p:nvSpPr>
            <p:cNvPr id="246814" name="Text Box 30"/>
            <p:cNvSpPr txBox="1">
              <a:spLocks noChangeArrowheads="1"/>
            </p:cNvSpPr>
            <p:nvPr/>
          </p:nvSpPr>
          <p:spPr bwMode="auto">
            <a:xfrm>
              <a:off x="3060" y="5125"/>
              <a:ext cx="1884" cy="160"/>
            </a:xfrm>
            <a:prstGeom prst="rect">
              <a:avLst/>
            </a:prstGeom>
            <a:noFill/>
            <a:ln w="9525">
              <a:noFill/>
              <a:miter lim="800000"/>
              <a:headEnd/>
              <a:tailEnd/>
            </a:ln>
          </p:spPr>
          <p:txBody>
            <a:bodyPr lIns="0" tIns="0" rIns="0" bIns="0"/>
            <a:lstStyle/>
            <a:p>
              <a:pPr algn="ctr"/>
              <a:r>
                <a:rPr lang="zh-CN" altLang="en-US" sz="1800" dirty="0">
                  <a:solidFill>
                    <a:schemeClr val="tx1"/>
                  </a:solidFill>
                  <a:latin typeface="Times New Roman" pitchFamily="18" charset="0"/>
                </a:rPr>
                <a:t>相应图形</a:t>
              </a:r>
              <a:endParaRPr lang="zh-CN" altLang="en-US" sz="1800" dirty="0">
                <a:solidFill>
                  <a:schemeClr val="tx1"/>
                </a:solidFill>
              </a:endParaRPr>
            </a:p>
          </p:txBody>
        </p:sp>
        <p:sp>
          <p:nvSpPr>
            <p:cNvPr id="246815" name="Line 31"/>
            <p:cNvSpPr>
              <a:spLocks noChangeShapeType="1"/>
            </p:cNvSpPr>
            <p:nvPr/>
          </p:nvSpPr>
          <p:spPr bwMode="auto">
            <a:xfrm>
              <a:off x="3168" y="4884"/>
              <a:ext cx="1553" cy="0"/>
            </a:xfrm>
            <a:prstGeom prst="line">
              <a:avLst/>
            </a:prstGeom>
            <a:noFill/>
            <a:ln w="9525">
              <a:solidFill>
                <a:srgbClr val="000000"/>
              </a:solidFill>
              <a:round/>
              <a:headEnd/>
              <a:tailEnd type="triangle" w="sm" len="med"/>
            </a:ln>
          </p:spPr>
          <p:txBody>
            <a:bodyPr/>
            <a:lstStyle/>
            <a:p>
              <a:endParaRPr lang="zh-CN" altLang="en-US"/>
            </a:p>
          </p:txBody>
        </p:sp>
        <p:sp>
          <p:nvSpPr>
            <p:cNvPr id="246816" name="Line 32"/>
            <p:cNvSpPr>
              <a:spLocks noChangeShapeType="1"/>
            </p:cNvSpPr>
            <p:nvPr/>
          </p:nvSpPr>
          <p:spPr bwMode="auto">
            <a:xfrm>
              <a:off x="4896" y="4896"/>
              <a:ext cx="3419" cy="0"/>
            </a:xfrm>
            <a:prstGeom prst="line">
              <a:avLst/>
            </a:prstGeom>
            <a:noFill/>
            <a:ln w="9525">
              <a:solidFill>
                <a:srgbClr val="000000"/>
              </a:solidFill>
              <a:round/>
              <a:headEnd/>
              <a:tailEnd type="triangle" w="sm" len="med"/>
            </a:ln>
          </p:spPr>
          <p:txBody>
            <a:bodyPr/>
            <a:lstStyle/>
            <a:p>
              <a:endParaRPr lang="zh-CN" altLang="en-US"/>
            </a:p>
          </p:txBody>
        </p:sp>
      </p:gr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z="4800" dirty="0" smtClean="0"/>
              <a:t>6.2 </a:t>
            </a:r>
            <a:r>
              <a:rPr lang="en-US" altLang="zh-CN" sz="4800" dirty="0" err="1" smtClean="0"/>
              <a:t>GoF</a:t>
            </a:r>
            <a:r>
              <a:rPr lang="zh-CN" altLang="en-US" sz="4800" dirty="0" smtClean="0"/>
              <a:t>设计模式举例：工厂模式</a:t>
            </a:r>
            <a:endParaRPr lang="zh-CN" altLang="en-US" sz="4800" dirty="0"/>
          </a:p>
        </p:txBody>
      </p:sp>
      <p:sp>
        <p:nvSpPr>
          <p:cNvPr id="3" name="副标题 2"/>
          <p:cNvSpPr>
            <a:spLocks noGrp="1"/>
          </p:cNvSpPr>
          <p:nvPr>
            <p:ph type="subTitle" idx="1"/>
          </p:nvPr>
        </p:nvSpPr>
        <p:spPr/>
        <p:txBody>
          <a:bodyPr/>
          <a:lstStyle/>
          <a:p>
            <a:r>
              <a:rPr lang="en-US" altLang="zh-CN" sz="4400" dirty="0" smtClean="0"/>
              <a:t>6.2.3 </a:t>
            </a:r>
            <a:r>
              <a:rPr lang="zh-CN" altLang="en-US" sz="4400" dirty="0" smtClean="0"/>
              <a:t>工厂方法模式</a:t>
            </a:r>
            <a:endParaRPr lang="zh-CN" altLang="en-US" sz="4400" dirty="0"/>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工厂方法模式</a:t>
            </a:r>
            <a:endParaRPr lang="zh-CN" altLang="en-US" dirty="0"/>
          </a:p>
        </p:txBody>
      </p:sp>
      <p:sp>
        <p:nvSpPr>
          <p:cNvPr id="3" name="内容占位符 2"/>
          <p:cNvSpPr>
            <a:spLocks noGrp="1"/>
          </p:cNvSpPr>
          <p:nvPr>
            <p:ph idx="1"/>
          </p:nvPr>
        </p:nvSpPr>
        <p:spPr/>
        <p:txBody>
          <a:bodyPr/>
          <a:lstStyle/>
          <a:p>
            <a:r>
              <a:rPr lang="zh-CN" altLang="en-US" dirty="0" smtClean="0">
                <a:solidFill>
                  <a:srgbClr val="FF0000"/>
                </a:solidFill>
              </a:rPr>
              <a:t>工厂方法模式</a:t>
            </a:r>
            <a:r>
              <a:rPr lang="zh-CN" altLang="en-US" dirty="0" smtClean="0"/>
              <a:t>又称</a:t>
            </a:r>
            <a:r>
              <a:rPr lang="zh-CN" altLang="en-US" dirty="0" smtClean="0">
                <a:solidFill>
                  <a:srgbClr val="FF0000"/>
                </a:solidFill>
              </a:rPr>
              <a:t>多态性工厂</a:t>
            </a:r>
            <a:r>
              <a:rPr lang="zh-CN" altLang="en-US" dirty="0" smtClean="0"/>
              <a:t>（</a:t>
            </a:r>
            <a:r>
              <a:rPr lang="en-US" altLang="zh-CN" dirty="0" smtClean="0"/>
              <a:t>polymorphic factory</a:t>
            </a:r>
            <a:r>
              <a:rPr lang="zh-CN" altLang="en-US" dirty="0" smtClean="0"/>
              <a:t>）</a:t>
            </a:r>
            <a:r>
              <a:rPr lang="zh-CN" altLang="en-US" dirty="0" smtClean="0">
                <a:solidFill>
                  <a:srgbClr val="FF0000"/>
                </a:solidFill>
              </a:rPr>
              <a:t>模式</a:t>
            </a:r>
            <a:r>
              <a:rPr lang="zh-CN" altLang="en-US" dirty="0" smtClean="0"/>
              <a:t>或</a:t>
            </a:r>
            <a:r>
              <a:rPr lang="zh-CN" altLang="en-US" dirty="0" smtClean="0">
                <a:solidFill>
                  <a:srgbClr val="FF0000"/>
                </a:solidFill>
              </a:rPr>
              <a:t>虚拟构造器</a:t>
            </a:r>
            <a:r>
              <a:rPr lang="zh-CN" altLang="en-US" dirty="0" smtClean="0"/>
              <a:t>（</a:t>
            </a:r>
            <a:r>
              <a:rPr lang="en-US" altLang="zh-CN" dirty="0" smtClean="0"/>
              <a:t>virtual constructor</a:t>
            </a:r>
            <a:r>
              <a:rPr lang="zh-CN" altLang="en-US" dirty="0" smtClean="0"/>
              <a:t>）</a:t>
            </a:r>
            <a:r>
              <a:rPr lang="zh-CN" altLang="en-US" dirty="0" smtClean="0">
                <a:solidFill>
                  <a:srgbClr val="FF0000"/>
                </a:solidFill>
              </a:rPr>
              <a:t>模式</a:t>
            </a:r>
            <a:r>
              <a:rPr lang="zh-CN" altLang="en-US" dirty="0" smtClean="0"/>
              <a:t>。</a:t>
            </a:r>
            <a:endParaRPr lang="en-US" altLang="zh-CN" dirty="0" smtClean="0"/>
          </a:p>
          <a:p>
            <a:r>
              <a:rPr lang="zh-CN" altLang="en-US" dirty="0" smtClean="0">
                <a:solidFill>
                  <a:srgbClr val="FF0000"/>
                </a:solidFill>
              </a:rPr>
              <a:t>工厂方法模式</a:t>
            </a:r>
            <a:r>
              <a:rPr lang="zh-CN" altLang="en-US" dirty="0" smtClean="0"/>
              <a:t>它去掉了简单工厂模式中的静态性</a:t>
            </a:r>
            <a:r>
              <a:rPr lang="en-US" altLang="zh-CN" dirty="0" smtClean="0"/>
              <a:t>(</a:t>
            </a:r>
            <a:r>
              <a:rPr lang="zh-CN" altLang="en-US" dirty="0" smtClean="0"/>
              <a:t>前面代码中的</a:t>
            </a:r>
            <a:r>
              <a:rPr lang="en-US" altLang="zh-CN" dirty="0" smtClean="0">
                <a:solidFill>
                  <a:srgbClr val="FF0000"/>
                </a:solidFill>
              </a:rPr>
              <a:t>static Shape *</a:t>
            </a:r>
            <a:r>
              <a:rPr lang="en-US" altLang="zh-CN" dirty="0" err="1" smtClean="0">
                <a:solidFill>
                  <a:srgbClr val="FF0000"/>
                </a:solidFill>
              </a:rPr>
              <a:t>GetInstance</a:t>
            </a:r>
            <a:r>
              <a:rPr lang="en-US" altLang="zh-CN" dirty="0" smtClean="0">
                <a:solidFill>
                  <a:srgbClr val="FF0000"/>
                </a:solidFill>
              </a:rPr>
              <a:t>(</a:t>
            </a:r>
            <a:r>
              <a:rPr lang="en-US" altLang="zh-CN" dirty="0" err="1" smtClean="0">
                <a:solidFill>
                  <a:srgbClr val="FF0000"/>
                </a:solidFill>
              </a:rPr>
              <a:t>int</a:t>
            </a:r>
            <a:r>
              <a:rPr lang="en-US" altLang="zh-CN" dirty="0" smtClean="0">
                <a:solidFill>
                  <a:srgbClr val="FF0000"/>
                </a:solidFill>
              </a:rPr>
              <a:t> select)</a:t>
            </a:r>
            <a:r>
              <a:rPr lang="en-US" altLang="zh-CN" dirty="0" smtClean="0"/>
              <a:t>)</a:t>
            </a:r>
            <a:r>
              <a:rPr lang="zh-CN" altLang="en-US" dirty="0" smtClean="0"/>
              <a:t>，使得它可以被</a:t>
            </a:r>
            <a:r>
              <a:rPr lang="zh-CN" altLang="en-US" dirty="0" smtClean="0">
                <a:solidFill>
                  <a:srgbClr val="FF0000"/>
                </a:solidFill>
              </a:rPr>
              <a:t>扩展</a:t>
            </a:r>
            <a:r>
              <a:rPr lang="zh-CN" altLang="en-US" dirty="0" smtClean="0"/>
              <a:t>或</a:t>
            </a:r>
            <a:r>
              <a:rPr lang="zh-CN" altLang="en-US" dirty="0" smtClean="0">
                <a:solidFill>
                  <a:srgbClr val="FF0000"/>
                </a:solidFill>
              </a:rPr>
              <a:t>实例化</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1259632" y="116632"/>
            <a:ext cx="6913562" cy="3024188"/>
            <a:chOff x="2503" y="9771"/>
            <a:chExt cx="7647" cy="1977"/>
          </a:xfrm>
          <a:solidFill>
            <a:schemeClr val="bg1"/>
          </a:solidFill>
        </p:grpSpPr>
        <p:sp>
          <p:nvSpPr>
            <p:cNvPr id="48" name="Line 5"/>
            <p:cNvSpPr>
              <a:spLocks noChangeShapeType="1"/>
            </p:cNvSpPr>
            <p:nvPr/>
          </p:nvSpPr>
          <p:spPr bwMode="auto">
            <a:xfrm>
              <a:off x="3004" y="10589"/>
              <a:ext cx="2674" cy="0"/>
            </a:xfrm>
            <a:prstGeom prst="line">
              <a:avLst/>
            </a:prstGeom>
            <a:grpFill/>
            <a:ln w="9525">
              <a:solidFill>
                <a:srgbClr val="000000"/>
              </a:solidFill>
              <a:prstDash val="dash"/>
              <a:round/>
              <a:headEnd/>
              <a:tailEnd/>
            </a:ln>
          </p:spPr>
          <p:txBody>
            <a:bodyPr/>
            <a:lstStyle/>
            <a:p>
              <a:endParaRPr lang="zh-CN" altLang="en-US"/>
            </a:p>
          </p:txBody>
        </p:sp>
        <p:sp>
          <p:nvSpPr>
            <p:cNvPr id="49" name="Line 6"/>
            <p:cNvSpPr>
              <a:spLocks noChangeShapeType="1"/>
            </p:cNvSpPr>
            <p:nvPr/>
          </p:nvSpPr>
          <p:spPr bwMode="auto">
            <a:xfrm flipV="1">
              <a:off x="4824" y="9888"/>
              <a:ext cx="3060" cy="0"/>
            </a:xfrm>
            <a:prstGeom prst="line">
              <a:avLst/>
            </a:prstGeom>
            <a:grpFill/>
            <a:ln w="9525">
              <a:solidFill>
                <a:srgbClr val="000000"/>
              </a:solidFill>
              <a:prstDash val="dash"/>
              <a:round/>
              <a:headEnd/>
              <a:tailEnd/>
            </a:ln>
          </p:spPr>
          <p:txBody>
            <a:bodyPr/>
            <a:lstStyle/>
            <a:p>
              <a:endParaRPr lang="zh-CN" altLang="en-US"/>
            </a:p>
          </p:txBody>
        </p:sp>
        <p:grpSp>
          <p:nvGrpSpPr>
            <p:cNvPr id="3" name="Group 7"/>
            <p:cNvGrpSpPr>
              <a:grpSpLocks/>
            </p:cNvGrpSpPr>
            <p:nvPr/>
          </p:nvGrpSpPr>
          <p:grpSpPr bwMode="auto">
            <a:xfrm>
              <a:off x="4820" y="9828"/>
              <a:ext cx="97" cy="108"/>
              <a:chOff x="4320" y="3936"/>
              <a:chExt cx="360" cy="624"/>
            </a:xfrm>
            <a:grpFill/>
          </p:grpSpPr>
          <p:sp>
            <p:nvSpPr>
              <p:cNvPr id="114" name="Line 8"/>
              <p:cNvSpPr>
                <a:spLocks noChangeShapeType="1"/>
              </p:cNvSpPr>
              <p:nvPr/>
            </p:nvSpPr>
            <p:spPr bwMode="auto">
              <a:xfrm flipH="1">
                <a:off x="4320" y="3936"/>
                <a:ext cx="360" cy="312"/>
              </a:xfrm>
              <a:prstGeom prst="line">
                <a:avLst/>
              </a:prstGeom>
              <a:grpFill/>
              <a:ln w="9525">
                <a:solidFill>
                  <a:srgbClr val="000000"/>
                </a:solidFill>
                <a:round/>
                <a:headEnd/>
                <a:tailEnd/>
              </a:ln>
            </p:spPr>
            <p:txBody>
              <a:bodyPr/>
              <a:lstStyle/>
              <a:p>
                <a:endParaRPr lang="zh-CN" altLang="en-US"/>
              </a:p>
            </p:txBody>
          </p:sp>
          <p:sp>
            <p:nvSpPr>
              <p:cNvPr id="115" name="Line 9"/>
              <p:cNvSpPr>
                <a:spLocks noChangeShapeType="1"/>
              </p:cNvSpPr>
              <p:nvPr/>
            </p:nvSpPr>
            <p:spPr bwMode="auto">
              <a:xfrm>
                <a:off x="4320" y="4248"/>
                <a:ext cx="360" cy="312"/>
              </a:xfrm>
              <a:prstGeom prst="line">
                <a:avLst/>
              </a:prstGeom>
              <a:grpFill/>
              <a:ln w="9525">
                <a:solidFill>
                  <a:srgbClr val="000000"/>
                </a:solidFill>
                <a:round/>
                <a:headEnd/>
                <a:tailEnd/>
              </a:ln>
            </p:spPr>
            <p:txBody>
              <a:bodyPr/>
              <a:lstStyle/>
              <a:p>
                <a:endParaRPr lang="zh-CN" altLang="en-US"/>
              </a:p>
            </p:txBody>
          </p:sp>
        </p:grpSp>
        <p:grpSp>
          <p:nvGrpSpPr>
            <p:cNvPr id="4" name="Group 10"/>
            <p:cNvGrpSpPr>
              <a:grpSpLocks/>
            </p:cNvGrpSpPr>
            <p:nvPr/>
          </p:nvGrpSpPr>
          <p:grpSpPr bwMode="auto">
            <a:xfrm>
              <a:off x="4249" y="10311"/>
              <a:ext cx="162" cy="214"/>
              <a:chOff x="5949" y="5785"/>
              <a:chExt cx="174" cy="267"/>
            </a:xfrm>
            <a:grpFill/>
          </p:grpSpPr>
          <p:sp>
            <p:nvSpPr>
              <p:cNvPr id="112" name="Line 11"/>
              <p:cNvSpPr>
                <a:spLocks noChangeShapeType="1"/>
              </p:cNvSpPr>
              <p:nvPr/>
            </p:nvSpPr>
            <p:spPr bwMode="auto">
              <a:xfrm>
                <a:off x="6030" y="5785"/>
                <a:ext cx="0" cy="267"/>
              </a:xfrm>
              <a:prstGeom prst="line">
                <a:avLst/>
              </a:prstGeom>
              <a:grpFill/>
              <a:ln w="9525">
                <a:solidFill>
                  <a:srgbClr val="000000"/>
                </a:solidFill>
                <a:prstDash val="dash"/>
                <a:round/>
                <a:headEnd/>
                <a:tailEnd/>
              </a:ln>
            </p:spPr>
            <p:txBody>
              <a:bodyPr/>
              <a:lstStyle/>
              <a:p>
                <a:endParaRPr lang="zh-CN" altLang="en-US"/>
              </a:p>
            </p:txBody>
          </p:sp>
          <p:sp>
            <p:nvSpPr>
              <p:cNvPr id="113" name="AutoShape 12"/>
              <p:cNvSpPr>
                <a:spLocks noChangeArrowheads="1"/>
              </p:cNvSpPr>
              <p:nvPr/>
            </p:nvSpPr>
            <p:spPr bwMode="auto">
              <a:xfrm>
                <a:off x="5949" y="5785"/>
                <a:ext cx="174" cy="134"/>
              </a:xfrm>
              <a:prstGeom prst="triangle">
                <a:avLst>
                  <a:gd name="adj" fmla="val 50000"/>
                </a:avLst>
              </a:prstGeom>
              <a:grpFill/>
              <a:ln w="9525">
                <a:solidFill>
                  <a:srgbClr val="000000"/>
                </a:solidFill>
                <a:miter lim="800000"/>
                <a:headEnd/>
                <a:tailEnd/>
              </a:ln>
            </p:spPr>
            <p:txBody>
              <a:bodyPr/>
              <a:lstStyle/>
              <a:p>
                <a:endParaRPr lang="zh-CN" altLang="en-US"/>
              </a:p>
            </p:txBody>
          </p:sp>
        </p:grpSp>
        <p:grpSp>
          <p:nvGrpSpPr>
            <p:cNvPr id="5" name="Group 13"/>
            <p:cNvGrpSpPr>
              <a:grpSpLocks/>
            </p:cNvGrpSpPr>
            <p:nvPr/>
          </p:nvGrpSpPr>
          <p:grpSpPr bwMode="auto">
            <a:xfrm>
              <a:off x="3840" y="9771"/>
              <a:ext cx="969" cy="538"/>
              <a:chOff x="5508" y="4716"/>
              <a:chExt cx="1044" cy="671"/>
            </a:xfrm>
            <a:grpFill/>
          </p:grpSpPr>
          <p:sp>
            <p:nvSpPr>
              <p:cNvPr id="109" name="Text Box 14"/>
              <p:cNvSpPr txBox="1">
                <a:spLocks noChangeArrowheads="1"/>
              </p:cNvSpPr>
              <p:nvPr/>
            </p:nvSpPr>
            <p:spPr bwMode="auto">
              <a:xfrm>
                <a:off x="5508" y="4716"/>
                <a:ext cx="1044" cy="267"/>
              </a:xfrm>
              <a:prstGeom prst="rect">
                <a:avLst/>
              </a:prstGeom>
              <a:grpFill/>
              <a:ln w="9525">
                <a:solidFill>
                  <a:srgbClr val="000000"/>
                </a:solidFill>
                <a:miter lim="800000"/>
                <a:headEnd/>
                <a:tailEnd/>
              </a:ln>
            </p:spPr>
            <p:txBody>
              <a:bodyPr lIns="0" tIns="0" rIns="0" bIns="0"/>
              <a:lstStyle/>
              <a:p>
                <a:pPr algn="ctr"/>
                <a:r>
                  <a:rPr lang="en-US" altLang="zh-CN" sz="1600" dirty="0" smtClean="0">
                    <a:solidFill>
                      <a:schemeClr val="tx1"/>
                    </a:solidFill>
                    <a:latin typeface="Times New Roman" pitchFamily="18" charset="0"/>
                  </a:rPr>
                  <a:t>Shape</a:t>
                </a:r>
                <a:endParaRPr lang="en-US" altLang="zh-CN" sz="1600" dirty="0">
                  <a:solidFill>
                    <a:schemeClr val="tx1"/>
                  </a:solidFill>
                  <a:latin typeface="Times New Roman" pitchFamily="18" charset="0"/>
                </a:endParaRPr>
              </a:p>
              <a:p>
                <a:endParaRPr lang="en-US" altLang="zh-CN" sz="1600" dirty="0">
                  <a:solidFill>
                    <a:schemeClr val="tx1"/>
                  </a:solidFill>
                </a:endParaRPr>
              </a:p>
            </p:txBody>
          </p:sp>
          <p:sp>
            <p:nvSpPr>
              <p:cNvPr id="110" name="Text Box 15"/>
              <p:cNvSpPr txBox="1">
                <a:spLocks noChangeArrowheads="1"/>
              </p:cNvSpPr>
              <p:nvPr/>
            </p:nvSpPr>
            <p:spPr bwMode="auto">
              <a:xfrm>
                <a:off x="5508" y="4981"/>
                <a:ext cx="1044" cy="203"/>
              </a:xfrm>
              <a:prstGeom prst="rect">
                <a:avLst/>
              </a:prstGeom>
              <a:grpFill/>
              <a:ln w="9525">
                <a:solidFill>
                  <a:srgbClr val="000000"/>
                </a:solidFill>
                <a:miter lim="800000"/>
                <a:headEnd/>
                <a:tailEnd/>
              </a:ln>
            </p:spPr>
            <p:txBody>
              <a:bodyPr lIns="0" tIns="0" rIns="0" bIns="0"/>
              <a:lstStyle/>
              <a:p>
                <a:endParaRPr lang="zh-CN" altLang="en-US" sz="1600">
                  <a:solidFill>
                    <a:schemeClr val="bg1"/>
                  </a:solidFill>
                </a:endParaRPr>
              </a:p>
            </p:txBody>
          </p:sp>
          <p:sp>
            <p:nvSpPr>
              <p:cNvPr id="111" name="Text Box 16"/>
              <p:cNvSpPr txBox="1">
                <a:spLocks noChangeArrowheads="1"/>
              </p:cNvSpPr>
              <p:nvPr/>
            </p:nvSpPr>
            <p:spPr bwMode="auto">
              <a:xfrm>
                <a:off x="5508" y="5184"/>
                <a:ext cx="1044" cy="203"/>
              </a:xfrm>
              <a:prstGeom prst="rect">
                <a:avLst/>
              </a:prstGeom>
              <a:grpFill/>
              <a:ln w="9525">
                <a:solidFill>
                  <a:srgbClr val="000000"/>
                </a:solidFill>
                <a:miter lim="800000"/>
                <a:headEnd/>
                <a:tailEnd/>
              </a:ln>
            </p:spPr>
            <p:txBody>
              <a:bodyPr lIns="0" tIns="0" rIns="0" bIns="0"/>
              <a:lstStyle/>
              <a:p>
                <a:endParaRPr lang="zh-CN" altLang="en-US" sz="1600">
                  <a:solidFill>
                    <a:schemeClr val="bg1"/>
                  </a:solidFill>
                </a:endParaRPr>
              </a:p>
            </p:txBody>
          </p:sp>
        </p:grpSp>
        <p:sp>
          <p:nvSpPr>
            <p:cNvPr id="53" name="Line 17"/>
            <p:cNvSpPr>
              <a:spLocks noChangeShapeType="1"/>
            </p:cNvSpPr>
            <p:nvPr/>
          </p:nvSpPr>
          <p:spPr bwMode="auto">
            <a:xfrm>
              <a:off x="4319" y="10522"/>
              <a:ext cx="0" cy="250"/>
            </a:xfrm>
            <a:prstGeom prst="line">
              <a:avLst/>
            </a:prstGeom>
            <a:grpFill/>
            <a:ln w="9525">
              <a:solidFill>
                <a:srgbClr val="000000"/>
              </a:solidFill>
              <a:prstDash val="dash"/>
              <a:round/>
              <a:headEnd/>
              <a:tailEnd/>
            </a:ln>
          </p:spPr>
          <p:txBody>
            <a:bodyPr/>
            <a:lstStyle/>
            <a:p>
              <a:endParaRPr lang="zh-CN" altLang="en-US"/>
            </a:p>
          </p:txBody>
        </p:sp>
        <p:grpSp>
          <p:nvGrpSpPr>
            <p:cNvPr id="6" name="Group 18"/>
            <p:cNvGrpSpPr>
              <a:grpSpLocks/>
            </p:cNvGrpSpPr>
            <p:nvPr/>
          </p:nvGrpSpPr>
          <p:grpSpPr bwMode="auto">
            <a:xfrm>
              <a:off x="3840" y="10772"/>
              <a:ext cx="969" cy="538"/>
              <a:chOff x="5508" y="4716"/>
              <a:chExt cx="1044" cy="671"/>
            </a:xfrm>
            <a:grpFill/>
          </p:grpSpPr>
          <p:sp>
            <p:nvSpPr>
              <p:cNvPr id="106" name="Text Box 19"/>
              <p:cNvSpPr txBox="1">
                <a:spLocks noChangeArrowheads="1"/>
              </p:cNvSpPr>
              <p:nvPr/>
            </p:nvSpPr>
            <p:spPr bwMode="auto">
              <a:xfrm>
                <a:off x="5508" y="4716"/>
                <a:ext cx="1044" cy="267"/>
              </a:xfrm>
              <a:prstGeom prst="rect">
                <a:avLst/>
              </a:prstGeom>
              <a:grpFill/>
              <a:ln w="9525">
                <a:solidFill>
                  <a:srgbClr val="000000"/>
                </a:solidFill>
                <a:miter lim="800000"/>
                <a:headEnd/>
                <a:tailEnd/>
              </a:ln>
            </p:spPr>
            <p:txBody>
              <a:bodyPr lIns="0" tIns="0" rIns="0" bIns="0"/>
              <a:lstStyle/>
              <a:p>
                <a:pPr algn="ctr"/>
                <a:r>
                  <a:rPr lang="en-US" altLang="zh-CN" sz="1600" dirty="0">
                    <a:solidFill>
                      <a:schemeClr val="tx1"/>
                    </a:solidFill>
                    <a:latin typeface="Times New Roman" pitchFamily="18" charset="0"/>
                  </a:rPr>
                  <a:t>Rectangle</a:t>
                </a:r>
                <a:endParaRPr lang="en-US" altLang="zh-CN" sz="1600" dirty="0">
                  <a:solidFill>
                    <a:schemeClr val="tx1"/>
                  </a:solidFill>
                </a:endParaRPr>
              </a:p>
            </p:txBody>
          </p:sp>
          <p:sp>
            <p:nvSpPr>
              <p:cNvPr id="107" name="Text Box 20"/>
              <p:cNvSpPr txBox="1">
                <a:spLocks noChangeArrowheads="1"/>
              </p:cNvSpPr>
              <p:nvPr/>
            </p:nvSpPr>
            <p:spPr bwMode="auto">
              <a:xfrm>
                <a:off x="5508" y="4981"/>
                <a:ext cx="1044" cy="203"/>
              </a:xfrm>
              <a:prstGeom prst="rect">
                <a:avLst/>
              </a:prstGeom>
              <a:grpFill/>
              <a:ln w="9525">
                <a:solidFill>
                  <a:srgbClr val="000000"/>
                </a:solidFill>
                <a:miter lim="800000"/>
                <a:headEnd/>
                <a:tailEnd/>
              </a:ln>
            </p:spPr>
            <p:txBody>
              <a:bodyPr lIns="0" tIns="0" rIns="0" bIns="0"/>
              <a:lstStyle/>
              <a:p>
                <a:endParaRPr lang="zh-CN" altLang="en-US" sz="1600">
                  <a:solidFill>
                    <a:schemeClr val="bg1"/>
                  </a:solidFill>
                </a:endParaRPr>
              </a:p>
            </p:txBody>
          </p:sp>
          <p:sp>
            <p:nvSpPr>
              <p:cNvPr id="108" name="Text Box 21"/>
              <p:cNvSpPr txBox="1">
                <a:spLocks noChangeArrowheads="1"/>
              </p:cNvSpPr>
              <p:nvPr/>
            </p:nvSpPr>
            <p:spPr bwMode="auto">
              <a:xfrm>
                <a:off x="5508" y="5184"/>
                <a:ext cx="1044" cy="203"/>
              </a:xfrm>
              <a:prstGeom prst="rect">
                <a:avLst/>
              </a:prstGeom>
              <a:grpFill/>
              <a:ln w="9525">
                <a:solidFill>
                  <a:srgbClr val="000000"/>
                </a:solidFill>
                <a:miter lim="800000"/>
                <a:headEnd/>
                <a:tailEnd/>
              </a:ln>
            </p:spPr>
            <p:txBody>
              <a:bodyPr lIns="0" tIns="0" rIns="0" bIns="0"/>
              <a:lstStyle/>
              <a:p>
                <a:endParaRPr lang="zh-CN" altLang="en-US" sz="1600">
                  <a:solidFill>
                    <a:schemeClr val="bg1"/>
                  </a:solidFill>
                </a:endParaRPr>
              </a:p>
            </p:txBody>
          </p:sp>
        </p:grpSp>
        <p:sp>
          <p:nvSpPr>
            <p:cNvPr id="55" name="Line 22"/>
            <p:cNvSpPr>
              <a:spLocks noChangeShapeType="1"/>
            </p:cNvSpPr>
            <p:nvPr/>
          </p:nvSpPr>
          <p:spPr bwMode="auto">
            <a:xfrm>
              <a:off x="2993" y="10608"/>
              <a:ext cx="0" cy="173"/>
            </a:xfrm>
            <a:prstGeom prst="line">
              <a:avLst/>
            </a:prstGeom>
            <a:grpFill/>
            <a:ln w="9525">
              <a:solidFill>
                <a:srgbClr val="000000"/>
              </a:solidFill>
              <a:prstDash val="dash"/>
              <a:round/>
              <a:headEnd/>
              <a:tailEnd/>
            </a:ln>
          </p:spPr>
          <p:txBody>
            <a:bodyPr/>
            <a:lstStyle/>
            <a:p>
              <a:endParaRPr lang="zh-CN" altLang="en-US"/>
            </a:p>
          </p:txBody>
        </p:sp>
        <p:grpSp>
          <p:nvGrpSpPr>
            <p:cNvPr id="7" name="Group 23"/>
            <p:cNvGrpSpPr>
              <a:grpSpLocks/>
            </p:cNvGrpSpPr>
            <p:nvPr/>
          </p:nvGrpSpPr>
          <p:grpSpPr bwMode="auto">
            <a:xfrm>
              <a:off x="2503" y="10772"/>
              <a:ext cx="969" cy="538"/>
              <a:chOff x="5508" y="4716"/>
              <a:chExt cx="1044" cy="671"/>
            </a:xfrm>
            <a:grpFill/>
          </p:grpSpPr>
          <p:sp>
            <p:nvSpPr>
              <p:cNvPr id="103" name="Text Box 24"/>
              <p:cNvSpPr txBox="1">
                <a:spLocks noChangeArrowheads="1"/>
              </p:cNvSpPr>
              <p:nvPr/>
            </p:nvSpPr>
            <p:spPr bwMode="auto">
              <a:xfrm>
                <a:off x="5508" y="4716"/>
                <a:ext cx="1044" cy="267"/>
              </a:xfrm>
              <a:prstGeom prst="rect">
                <a:avLst/>
              </a:prstGeom>
              <a:grpFill/>
              <a:ln w="9525">
                <a:solidFill>
                  <a:srgbClr val="000000"/>
                </a:solidFill>
                <a:miter lim="800000"/>
                <a:headEnd/>
                <a:tailEnd/>
              </a:ln>
            </p:spPr>
            <p:txBody>
              <a:bodyPr lIns="0" tIns="0" rIns="0" bIns="0"/>
              <a:lstStyle/>
              <a:p>
                <a:pPr algn="ctr"/>
                <a:r>
                  <a:rPr lang="en-US" altLang="zh-CN" sz="1600" dirty="0">
                    <a:solidFill>
                      <a:schemeClr val="tx1"/>
                    </a:solidFill>
                    <a:latin typeface="Times New Roman" pitchFamily="18" charset="0"/>
                  </a:rPr>
                  <a:t>Circle</a:t>
                </a:r>
                <a:endParaRPr lang="en-US" altLang="zh-CN" sz="1600" dirty="0">
                  <a:solidFill>
                    <a:schemeClr val="tx1"/>
                  </a:solidFill>
                </a:endParaRPr>
              </a:p>
            </p:txBody>
          </p:sp>
          <p:sp>
            <p:nvSpPr>
              <p:cNvPr id="104" name="Text Box 25"/>
              <p:cNvSpPr txBox="1">
                <a:spLocks noChangeArrowheads="1"/>
              </p:cNvSpPr>
              <p:nvPr/>
            </p:nvSpPr>
            <p:spPr bwMode="auto">
              <a:xfrm>
                <a:off x="5508" y="4981"/>
                <a:ext cx="1044" cy="203"/>
              </a:xfrm>
              <a:prstGeom prst="rect">
                <a:avLst/>
              </a:prstGeom>
              <a:grpFill/>
              <a:ln w="9525">
                <a:solidFill>
                  <a:srgbClr val="000000"/>
                </a:solidFill>
                <a:miter lim="800000"/>
                <a:headEnd/>
                <a:tailEnd/>
              </a:ln>
            </p:spPr>
            <p:txBody>
              <a:bodyPr lIns="0" tIns="0" rIns="0" bIns="0"/>
              <a:lstStyle/>
              <a:p>
                <a:endParaRPr lang="zh-CN" altLang="en-US" sz="1600">
                  <a:solidFill>
                    <a:schemeClr val="bg1"/>
                  </a:solidFill>
                </a:endParaRPr>
              </a:p>
            </p:txBody>
          </p:sp>
          <p:sp>
            <p:nvSpPr>
              <p:cNvPr id="105" name="Text Box 26"/>
              <p:cNvSpPr txBox="1">
                <a:spLocks noChangeArrowheads="1"/>
              </p:cNvSpPr>
              <p:nvPr/>
            </p:nvSpPr>
            <p:spPr bwMode="auto">
              <a:xfrm>
                <a:off x="5508" y="5184"/>
                <a:ext cx="1044" cy="203"/>
              </a:xfrm>
              <a:prstGeom prst="rect">
                <a:avLst/>
              </a:prstGeom>
              <a:grpFill/>
              <a:ln w="9525">
                <a:solidFill>
                  <a:srgbClr val="000000"/>
                </a:solidFill>
                <a:miter lim="800000"/>
                <a:headEnd/>
                <a:tailEnd/>
              </a:ln>
            </p:spPr>
            <p:txBody>
              <a:bodyPr lIns="0" tIns="0" rIns="0" bIns="0"/>
              <a:lstStyle/>
              <a:p>
                <a:endParaRPr lang="zh-CN" altLang="en-US" sz="1600">
                  <a:solidFill>
                    <a:schemeClr val="bg1"/>
                  </a:solidFill>
                </a:endParaRPr>
              </a:p>
            </p:txBody>
          </p:sp>
        </p:grpSp>
        <p:grpSp>
          <p:nvGrpSpPr>
            <p:cNvPr id="8" name="Group 27"/>
            <p:cNvGrpSpPr>
              <a:grpSpLocks/>
            </p:cNvGrpSpPr>
            <p:nvPr/>
          </p:nvGrpSpPr>
          <p:grpSpPr bwMode="auto">
            <a:xfrm>
              <a:off x="5177" y="10772"/>
              <a:ext cx="970" cy="538"/>
              <a:chOff x="5508" y="4716"/>
              <a:chExt cx="1044" cy="671"/>
            </a:xfrm>
            <a:grpFill/>
          </p:grpSpPr>
          <p:sp>
            <p:nvSpPr>
              <p:cNvPr id="100" name="Text Box 28"/>
              <p:cNvSpPr txBox="1">
                <a:spLocks noChangeArrowheads="1"/>
              </p:cNvSpPr>
              <p:nvPr/>
            </p:nvSpPr>
            <p:spPr bwMode="auto">
              <a:xfrm>
                <a:off x="5508" y="4716"/>
                <a:ext cx="1044" cy="267"/>
              </a:xfrm>
              <a:prstGeom prst="rect">
                <a:avLst/>
              </a:prstGeom>
              <a:grpFill/>
              <a:ln w="9525">
                <a:solidFill>
                  <a:srgbClr val="000000"/>
                </a:solidFill>
                <a:miter lim="800000"/>
                <a:headEnd/>
                <a:tailEnd/>
              </a:ln>
            </p:spPr>
            <p:txBody>
              <a:bodyPr lIns="0" tIns="0" rIns="0" bIns="0"/>
              <a:lstStyle/>
              <a:p>
                <a:pPr algn="ctr"/>
                <a:r>
                  <a:rPr lang="en-US" altLang="zh-CN" sz="1600" dirty="0">
                    <a:solidFill>
                      <a:schemeClr val="tx1"/>
                    </a:solidFill>
                    <a:latin typeface="Times New Roman" pitchFamily="18" charset="0"/>
                  </a:rPr>
                  <a:t>Triangle</a:t>
                </a:r>
                <a:endParaRPr lang="en-US" altLang="zh-CN" sz="1600" dirty="0">
                  <a:solidFill>
                    <a:schemeClr val="tx1"/>
                  </a:solidFill>
                </a:endParaRPr>
              </a:p>
            </p:txBody>
          </p:sp>
          <p:sp>
            <p:nvSpPr>
              <p:cNvPr id="101" name="Text Box 29"/>
              <p:cNvSpPr txBox="1">
                <a:spLocks noChangeArrowheads="1"/>
              </p:cNvSpPr>
              <p:nvPr/>
            </p:nvSpPr>
            <p:spPr bwMode="auto">
              <a:xfrm>
                <a:off x="5508" y="4981"/>
                <a:ext cx="1044" cy="203"/>
              </a:xfrm>
              <a:prstGeom prst="rect">
                <a:avLst/>
              </a:prstGeom>
              <a:grpFill/>
              <a:ln w="9525">
                <a:solidFill>
                  <a:srgbClr val="000000"/>
                </a:solidFill>
                <a:miter lim="800000"/>
                <a:headEnd/>
                <a:tailEnd/>
              </a:ln>
            </p:spPr>
            <p:txBody>
              <a:bodyPr lIns="0" tIns="0" rIns="0" bIns="0"/>
              <a:lstStyle/>
              <a:p>
                <a:endParaRPr lang="zh-CN" altLang="en-US" sz="1600">
                  <a:solidFill>
                    <a:schemeClr val="bg1"/>
                  </a:solidFill>
                </a:endParaRPr>
              </a:p>
            </p:txBody>
          </p:sp>
          <p:sp>
            <p:nvSpPr>
              <p:cNvPr id="102" name="Text Box 30"/>
              <p:cNvSpPr txBox="1">
                <a:spLocks noChangeArrowheads="1"/>
              </p:cNvSpPr>
              <p:nvPr/>
            </p:nvSpPr>
            <p:spPr bwMode="auto">
              <a:xfrm>
                <a:off x="5508" y="5184"/>
                <a:ext cx="1044" cy="203"/>
              </a:xfrm>
              <a:prstGeom prst="rect">
                <a:avLst/>
              </a:prstGeom>
              <a:grpFill/>
              <a:ln w="9525">
                <a:solidFill>
                  <a:srgbClr val="000000"/>
                </a:solidFill>
                <a:miter lim="800000"/>
                <a:headEnd/>
                <a:tailEnd/>
              </a:ln>
            </p:spPr>
            <p:txBody>
              <a:bodyPr lIns="0" tIns="0" rIns="0" bIns="0"/>
              <a:lstStyle/>
              <a:p>
                <a:endParaRPr lang="zh-CN" altLang="en-US" sz="1600">
                  <a:solidFill>
                    <a:schemeClr val="bg1"/>
                  </a:solidFill>
                </a:endParaRPr>
              </a:p>
            </p:txBody>
          </p:sp>
        </p:grpSp>
        <p:sp>
          <p:nvSpPr>
            <p:cNvPr id="58" name="Line 31"/>
            <p:cNvSpPr>
              <a:spLocks noChangeShapeType="1"/>
            </p:cNvSpPr>
            <p:nvPr/>
          </p:nvSpPr>
          <p:spPr bwMode="auto">
            <a:xfrm>
              <a:off x="5678" y="10608"/>
              <a:ext cx="0" cy="173"/>
            </a:xfrm>
            <a:prstGeom prst="line">
              <a:avLst/>
            </a:prstGeom>
            <a:grpFill/>
            <a:ln w="9525">
              <a:solidFill>
                <a:srgbClr val="000000"/>
              </a:solidFill>
              <a:prstDash val="dash"/>
              <a:round/>
              <a:headEnd/>
              <a:tailEnd/>
            </a:ln>
          </p:spPr>
          <p:txBody>
            <a:bodyPr/>
            <a:lstStyle/>
            <a:p>
              <a:endParaRPr lang="zh-CN" altLang="en-US"/>
            </a:p>
          </p:txBody>
        </p:sp>
        <p:grpSp>
          <p:nvGrpSpPr>
            <p:cNvPr id="9" name="Group 32"/>
            <p:cNvGrpSpPr>
              <a:grpSpLocks/>
            </p:cNvGrpSpPr>
            <p:nvPr/>
          </p:nvGrpSpPr>
          <p:grpSpPr bwMode="auto">
            <a:xfrm>
              <a:off x="7442" y="9771"/>
              <a:ext cx="1912" cy="412"/>
              <a:chOff x="6326" y="9771"/>
              <a:chExt cx="1912" cy="412"/>
            </a:xfrm>
            <a:grpFill/>
          </p:grpSpPr>
          <p:sp>
            <p:nvSpPr>
              <p:cNvPr id="97" name="Text Box 33"/>
              <p:cNvSpPr txBox="1">
                <a:spLocks noChangeArrowheads="1"/>
              </p:cNvSpPr>
              <p:nvPr/>
            </p:nvSpPr>
            <p:spPr bwMode="auto">
              <a:xfrm>
                <a:off x="6326" y="9771"/>
                <a:ext cx="1912" cy="214"/>
              </a:xfrm>
              <a:prstGeom prst="rect">
                <a:avLst/>
              </a:prstGeom>
              <a:grpFill/>
              <a:ln w="9525">
                <a:solidFill>
                  <a:srgbClr val="000000"/>
                </a:solidFill>
                <a:miter lim="800000"/>
                <a:headEnd/>
                <a:tailEnd/>
              </a:ln>
            </p:spPr>
            <p:txBody>
              <a:bodyPr lIns="0" tIns="0" rIns="0" bIns="0"/>
              <a:lstStyle/>
              <a:p>
                <a:pPr algn="ctr"/>
                <a:r>
                  <a:rPr lang="en-US" altLang="zh-CN" sz="1600" dirty="0" err="1" smtClean="0">
                    <a:solidFill>
                      <a:schemeClr val="tx1"/>
                    </a:solidFill>
                    <a:latin typeface="Courier New" pitchFamily="49" charset="0"/>
                  </a:rPr>
                  <a:t>Shape</a:t>
                </a:r>
                <a:r>
                  <a:rPr lang="en-US" altLang="zh-CN" sz="1600" dirty="0" err="1" smtClean="0">
                    <a:solidFill>
                      <a:schemeClr val="tx1"/>
                    </a:solidFill>
                    <a:latin typeface="Times New Roman" pitchFamily="18" charset="0"/>
                  </a:rPr>
                  <a:t>Factory</a:t>
                </a:r>
                <a:endParaRPr lang="en-US" altLang="zh-CN" sz="1600" dirty="0">
                  <a:solidFill>
                    <a:schemeClr val="tx1"/>
                  </a:solidFill>
                </a:endParaRPr>
              </a:p>
            </p:txBody>
          </p:sp>
          <p:sp>
            <p:nvSpPr>
              <p:cNvPr id="99" name="Text Box 35"/>
              <p:cNvSpPr txBox="1">
                <a:spLocks noChangeArrowheads="1"/>
              </p:cNvSpPr>
              <p:nvPr/>
            </p:nvSpPr>
            <p:spPr bwMode="auto">
              <a:xfrm>
                <a:off x="6326" y="9959"/>
                <a:ext cx="1912" cy="224"/>
              </a:xfrm>
              <a:prstGeom prst="rect">
                <a:avLst/>
              </a:prstGeom>
              <a:grpFill/>
              <a:ln w="9525">
                <a:solidFill>
                  <a:srgbClr val="000000"/>
                </a:solidFill>
                <a:miter lim="800000"/>
                <a:headEnd/>
                <a:tailEnd/>
              </a:ln>
            </p:spPr>
            <p:txBody>
              <a:bodyPr lIns="0" tIns="0" rIns="0" bIns="0"/>
              <a:lstStyle/>
              <a:p>
                <a:endParaRPr lang="zh-CN" altLang="en-US" sz="1600">
                  <a:solidFill>
                    <a:schemeClr val="bg1"/>
                  </a:solidFill>
                </a:endParaRPr>
              </a:p>
            </p:txBody>
          </p:sp>
        </p:grpSp>
        <p:sp>
          <p:nvSpPr>
            <p:cNvPr id="60" name="Line 36"/>
            <p:cNvSpPr>
              <a:spLocks noChangeShapeType="1"/>
            </p:cNvSpPr>
            <p:nvPr/>
          </p:nvSpPr>
          <p:spPr bwMode="auto">
            <a:xfrm>
              <a:off x="7007" y="10617"/>
              <a:ext cx="2674" cy="0"/>
            </a:xfrm>
            <a:prstGeom prst="line">
              <a:avLst/>
            </a:prstGeom>
            <a:grpFill/>
            <a:ln w="9525">
              <a:solidFill>
                <a:srgbClr val="000000"/>
              </a:solidFill>
              <a:prstDash val="dash"/>
              <a:round/>
              <a:headEnd/>
              <a:tailEnd/>
            </a:ln>
          </p:spPr>
          <p:txBody>
            <a:bodyPr/>
            <a:lstStyle/>
            <a:p>
              <a:endParaRPr lang="zh-CN" altLang="en-US"/>
            </a:p>
          </p:txBody>
        </p:sp>
        <p:grpSp>
          <p:nvGrpSpPr>
            <p:cNvPr id="10" name="Group 37"/>
            <p:cNvGrpSpPr>
              <a:grpSpLocks/>
            </p:cNvGrpSpPr>
            <p:nvPr/>
          </p:nvGrpSpPr>
          <p:grpSpPr bwMode="auto">
            <a:xfrm>
              <a:off x="8252" y="10339"/>
              <a:ext cx="162" cy="214"/>
              <a:chOff x="5949" y="5785"/>
              <a:chExt cx="174" cy="267"/>
            </a:xfrm>
            <a:grpFill/>
          </p:grpSpPr>
          <p:sp>
            <p:nvSpPr>
              <p:cNvPr id="95" name="Line 38"/>
              <p:cNvSpPr>
                <a:spLocks noChangeShapeType="1"/>
              </p:cNvSpPr>
              <p:nvPr/>
            </p:nvSpPr>
            <p:spPr bwMode="auto">
              <a:xfrm>
                <a:off x="6030" y="5785"/>
                <a:ext cx="0" cy="267"/>
              </a:xfrm>
              <a:prstGeom prst="line">
                <a:avLst/>
              </a:prstGeom>
              <a:grpFill/>
              <a:ln w="9525">
                <a:solidFill>
                  <a:srgbClr val="000000"/>
                </a:solidFill>
                <a:prstDash val="dash"/>
                <a:round/>
                <a:headEnd/>
                <a:tailEnd/>
              </a:ln>
            </p:spPr>
            <p:txBody>
              <a:bodyPr/>
              <a:lstStyle/>
              <a:p>
                <a:endParaRPr lang="zh-CN" altLang="en-US"/>
              </a:p>
            </p:txBody>
          </p:sp>
          <p:sp>
            <p:nvSpPr>
              <p:cNvPr id="96" name="AutoShape 39"/>
              <p:cNvSpPr>
                <a:spLocks noChangeArrowheads="1"/>
              </p:cNvSpPr>
              <p:nvPr/>
            </p:nvSpPr>
            <p:spPr bwMode="auto">
              <a:xfrm>
                <a:off x="5949" y="5785"/>
                <a:ext cx="174" cy="134"/>
              </a:xfrm>
              <a:prstGeom prst="triangle">
                <a:avLst>
                  <a:gd name="adj" fmla="val 50000"/>
                </a:avLst>
              </a:prstGeom>
              <a:grpFill/>
              <a:ln w="9525">
                <a:solidFill>
                  <a:srgbClr val="000000"/>
                </a:solidFill>
                <a:miter lim="800000"/>
                <a:headEnd/>
                <a:tailEnd/>
              </a:ln>
            </p:spPr>
            <p:txBody>
              <a:bodyPr/>
              <a:lstStyle/>
              <a:p>
                <a:endParaRPr lang="zh-CN" altLang="en-US"/>
              </a:p>
            </p:txBody>
          </p:sp>
        </p:grpSp>
        <p:sp>
          <p:nvSpPr>
            <p:cNvPr id="62" name="Line 40"/>
            <p:cNvSpPr>
              <a:spLocks noChangeShapeType="1"/>
            </p:cNvSpPr>
            <p:nvPr/>
          </p:nvSpPr>
          <p:spPr bwMode="auto">
            <a:xfrm>
              <a:off x="8322" y="10550"/>
              <a:ext cx="0" cy="250"/>
            </a:xfrm>
            <a:prstGeom prst="line">
              <a:avLst/>
            </a:prstGeom>
            <a:grpFill/>
            <a:ln w="9525">
              <a:solidFill>
                <a:srgbClr val="000000"/>
              </a:solidFill>
              <a:prstDash val="dash"/>
              <a:round/>
              <a:headEnd/>
              <a:tailEnd/>
            </a:ln>
          </p:spPr>
          <p:txBody>
            <a:bodyPr/>
            <a:lstStyle/>
            <a:p>
              <a:endParaRPr lang="zh-CN" altLang="en-US"/>
            </a:p>
          </p:txBody>
        </p:sp>
        <p:grpSp>
          <p:nvGrpSpPr>
            <p:cNvPr id="11" name="Group 41"/>
            <p:cNvGrpSpPr>
              <a:grpSpLocks/>
            </p:cNvGrpSpPr>
            <p:nvPr/>
          </p:nvGrpSpPr>
          <p:grpSpPr bwMode="auto">
            <a:xfrm>
              <a:off x="7843" y="10800"/>
              <a:ext cx="969" cy="538"/>
              <a:chOff x="5508" y="4716"/>
              <a:chExt cx="1044" cy="671"/>
            </a:xfrm>
            <a:grpFill/>
          </p:grpSpPr>
          <p:sp>
            <p:nvSpPr>
              <p:cNvPr id="92" name="Text Box 42"/>
              <p:cNvSpPr txBox="1">
                <a:spLocks noChangeArrowheads="1"/>
              </p:cNvSpPr>
              <p:nvPr/>
            </p:nvSpPr>
            <p:spPr bwMode="auto">
              <a:xfrm>
                <a:off x="5508" y="4716"/>
                <a:ext cx="1044" cy="267"/>
              </a:xfrm>
              <a:prstGeom prst="rect">
                <a:avLst/>
              </a:prstGeom>
              <a:grpFill/>
              <a:ln w="9525">
                <a:solidFill>
                  <a:srgbClr val="000000"/>
                </a:solidFill>
                <a:miter lim="800000"/>
                <a:headEnd/>
                <a:tailEnd/>
              </a:ln>
            </p:spPr>
            <p:txBody>
              <a:bodyPr lIns="0" tIns="0" rIns="0" bIns="0"/>
              <a:lstStyle/>
              <a:p>
                <a:pPr algn="ctr"/>
                <a:r>
                  <a:rPr lang="en-US" altLang="zh-CN" sz="1600" dirty="0" err="1">
                    <a:solidFill>
                      <a:schemeClr val="tx1"/>
                    </a:solidFill>
                    <a:latin typeface="Times New Roman" pitchFamily="18" charset="0"/>
                  </a:rPr>
                  <a:t>RectFactory</a:t>
                </a:r>
                <a:endParaRPr lang="en-US" altLang="zh-CN" sz="1600" dirty="0">
                  <a:solidFill>
                    <a:schemeClr val="tx1"/>
                  </a:solidFill>
                  <a:latin typeface="Times New Roman" pitchFamily="18" charset="0"/>
                </a:endParaRPr>
              </a:p>
              <a:p>
                <a:endParaRPr lang="en-US" altLang="zh-CN" sz="1600" dirty="0">
                  <a:solidFill>
                    <a:schemeClr val="tx1"/>
                  </a:solidFill>
                </a:endParaRPr>
              </a:p>
            </p:txBody>
          </p:sp>
          <p:sp>
            <p:nvSpPr>
              <p:cNvPr id="93" name="Text Box 43"/>
              <p:cNvSpPr txBox="1">
                <a:spLocks noChangeArrowheads="1"/>
              </p:cNvSpPr>
              <p:nvPr/>
            </p:nvSpPr>
            <p:spPr bwMode="auto">
              <a:xfrm>
                <a:off x="5508" y="4981"/>
                <a:ext cx="1044" cy="203"/>
              </a:xfrm>
              <a:prstGeom prst="rect">
                <a:avLst/>
              </a:prstGeom>
              <a:grpFill/>
              <a:ln w="9525">
                <a:solidFill>
                  <a:srgbClr val="000000"/>
                </a:solidFill>
                <a:miter lim="800000"/>
                <a:headEnd/>
                <a:tailEnd/>
              </a:ln>
            </p:spPr>
            <p:txBody>
              <a:bodyPr lIns="0" tIns="0" rIns="0" bIns="0"/>
              <a:lstStyle/>
              <a:p>
                <a:endParaRPr lang="zh-CN" altLang="en-US" sz="1600">
                  <a:solidFill>
                    <a:schemeClr val="bg1"/>
                  </a:solidFill>
                </a:endParaRPr>
              </a:p>
            </p:txBody>
          </p:sp>
          <p:sp>
            <p:nvSpPr>
              <p:cNvPr id="94" name="Text Box 44"/>
              <p:cNvSpPr txBox="1">
                <a:spLocks noChangeArrowheads="1"/>
              </p:cNvSpPr>
              <p:nvPr/>
            </p:nvSpPr>
            <p:spPr bwMode="auto">
              <a:xfrm>
                <a:off x="5508" y="5184"/>
                <a:ext cx="1044" cy="203"/>
              </a:xfrm>
              <a:prstGeom prst="rect">
                <a:avLst/>
              </a:prstGeom>
              <a:grpFill/>
              <a:ln w="9525">
                <a:solidFill>
                  <a:srgbClr val="000000"/>
                </a:solidFill>
                <a:miter lim="800000"/>
                <a:headEnd/>
                <a:tailEnd/>
              </a:ln>
            </p:spPr>
            <p:txBody>
              <a:bodyPr lIns="0" tIns="0" rIns="0" bIns="0"/>
              <a:lstStyle/>
              <a:p>
                <a:endParaRPr lang="zh-CN" altLang="en-US" sz="1600">
                  <a:solidFill>
                    <a:schemeClr val="bg1"/>
                  </a:solidFill>
                </a:endParaRPr>
              </a:p>
            </p:txBody>
          </p:sp>
        </p:grpSp>
        <p:sp>
          <p:nvSpPr>
            <p:cNvPr id="64" name="Line 45"/>
            <p:cNvSpPr>
              <a:spLocks noChangeShapeType="1"/>
            </p:cNvSpPr>
            <p:nvPr/>
          </p:nvSpPr>
          <p:spPr bwMode="auto">
            <a:xfrm>
              <a:off x="6996" y="10636"/>
              <a:ext cx="0" cy="173"/>
            </a:xfrm>
            <a:prstGeom prst="line">
              <a:avLst/>
            </a:prstGeom>
            <a:grpFill/>
            <a:ln w="9525">
              <a:solidFill>
                <a:srgbClr val="000000"/>
              </a:solidFill>
              <a:prstDash val="dash"/>
              <a:round/>
              <a:headEnd/>
              <a:tailEnd/>
            </a:ln>
          </p:spPr>
          <p:txBody>
            <a:bodyPr/>
            <a:lstStyle/>
            <a:p>
              <a:endParaRPr lang="zh-CN" altLang="en-US"/>
            </a:p>
          </p:txBody>
        </p:sp>
        <p:grpSp>
          <p:nvGrpSpPr>
            <p:cNvPr id="12" name="Group 46"/>
            <p:cNvGrpSpPr>
              <a:grpSpLocks/>
            </p:cNvGrpSpPr>
            <p:nvPr/>
          </p:nvGrpSpPr>
          <p:grpSpPr bwMode="auto">
            <a:xfrm>
              <a:off x="6506" y="10800"/>
              <a:ext cx="969" cy="538"/>
              <a:chOff x="5508" y="4716"/>
              <a:chExt cx="1044" cy="671"/>
            </a:xfrm>
            <a:grpFill/>
          </p:grpSpPr>
          <p:sp>
            <p:nvSpPr>
              <p:cNvPr id="89" name="Text Box 47"/>
              <p:cNvSpPr txBox="1">
                <a:spLocks noChangeArrowheads="1"/>
              </p:cNvSpPr>
              <p:nvPr/>
            </p:nvSpPr>
            <p:spPr bwMode="auto">
              <a:xfrm>
                <a:off x="5508" y="4716"/>
                <a:ext cx="1044" cy="267"/>
              </a:xfrm>
              <a:prstGeom prst="rect">
                <a:avLst/>
              </a:prstGeom>
              <a:grpFill/>
              <a:ln w="9525">
                <a:solidFill>
                  <a:srgbClr val="000000"/>
                </a:solidFill>
                <a:miter lim="800000"/>
                <a:headEnd/>
                <a:tailEnd/>
              </a:ln>
            </p:spPr>
            <p:txBody>
              <a:bodyPr lIns="0" tIns="0" rIns="0" bIns="0"/>
              <a:lstStyle/>
              <a:p>
                <a:pPr algn="ctr"/>
                <a:r>
                  <a:rPr lang="en-US" altLang="zh-CN" sz="1600" dirty="0" err="1" smtClean="0">
                    <a:solidFill>
                      <a:schemeClr val="tx1"/>
                    </a:solidFill>
                    <a:latin typeface="Times New Roman" pitchFamily="18" charset="0"/>
                  </a:rPr>
                  <a:t>CircFactry</a:t>
                </a:r>
                <a:endParaRPr lang="en-US" altLang="zh-CN" sz="1600" dirty="0">
                  <a:solidFill>
                    <a:schemeClr val="tx1"/>
                  </a:solidFill>
                </a:endParaRPr>
              </a:p>
            </p:txBody>
          </p:sp>
          <p:sp>
            <p:nvSpPr>
              <p:cNvPr id="90" name="Text Box 48"/>
              <p:cNvSpPr txBox="1">
                <a:spLocks noChangeArrowheads="1"/>
              </p:cNvSpPr>
              <p:nvPr/>
            </p:nvSpPr>
            <p:spPr bwMode="auto">
              <a:xfrm>
                <a:off x="5508" y="4981"/>
                <a:ext cx="1044" cy="203"/>
              </a:xfrm>
              <a:prstGeom prst="rect">
                <a:avLst/>
              </a:prstGeom>
              <a:grpFill/>
              <a:ln w="9525">
                <a:solidFill>
                  <a:srgbClr val="000000"/>
                </a:solidFill>
                <a:miter lim="800000"/>
                <a:headEnd/>
                <a:tailEnd/>
              </a:ln>
            </p:spPr>
            <p:txBody>
              <a:bodyPr lIns="0" tIns="0" rIns="0" bIns="0"/>
              <a:lstStyle/>
              <a:p>
                <a:endParaRPr lang="zh-CN" altLang="en-US" sz="1600">
                  <a:solidFill>
                    <a:schemeClr val="bg1"/>
                  </a:solidFill>
                </a:endParaRPr>
              </a:p>
            </p:txBody>
          </p:sp>
          <p:sp>
            <p:nvSpPr>
              <p:cNvPr id="91" name="Text Box 49"/>
              <p:cNvSpPr txBox="1">
                <a:spLocks noChangeArrowheads="1"/>
              </p:cNvSpPr>
              <p:nvPr/>
            </p:nvSpPr>
            <p:spPr bwMode="auto">
              <a:xfrm>
                <a:off x="5508" y="5184"/>
                <a:ext cx="1044" cy="203"/>
              </a:xfrm>
              <a:prstGeom prst="rect">
                <a:avLst/>
              </a:prstGeom>
              <a:grpFill/>
              <a:ln w="9525">
                <a:solidFill>
                  <a:srgbClr val="000000"/>
                </a:solidFill>
                <a:miter lim="800000"/>
                <a:headEnd/>
                <a:tailEnd/>
              </a:ln>
            </p:spPr>
            <p:txBody>
              <a:bodyPr lIns="0" tIns="0" rIns="0" bIns="0"/>
              <a:lstStyle/>
              <a:p>
                <a:endParaRPr lang="zh-CN" altLang="en-US" sz="1600">
                  <a:solidFill>
                    <a:schemeClr val="bg1"/>
                  </a:solidFill>
                </a:endParaRPr>
              </a:p>
            </p:txBody>
          </p:sp>
        </p:grpSp>
        <p:grpSp>
          <p:nvGrpSpPr>
            <p:cNvPr id="13" name="Group 50"/>
            <p:cNvGrpSpPr>
              <a:grpSpLocks/>
            </p:cNvGrpSpPr>
            <p:nvPr/>
          </p:nvGrpSpPr>
          <p:grpSpPr bwMode="auto">
            <a:xfrm>
              <a:off x="9180" y="10800"/>
              <a:ext cx="970" cy="538"/>
              <a:chOff x="5508" y="4716"/>
              <a:chExt cx="1044" cy="671"/>
            </a:xfrm>
            <a:grpFill/>
          </p:grpSpPr>
          <p:sp>
            <p:nvSpPr>
              <p:cNvPr id="86" name="Text Box 51"/>
              <p:cNvSpPr txBox="1">
                <a:spLocks noChangeArrowheads="1"/>
              </p:cNvSpPr>
              <p:nvPr/>
            </p:nvSpPr>
            <p:spPr bwMode="auto">
              <a:xfrm>
                <a:off x="5508" y="4716"/>
                <a:ext cx="1044" cy="267"/>
              </a:xfrm>
              <a:prstGeom prst="rect">
                <a:avLst/>
              </a:prstGeom>
              <a:grpFill/>
              <a:ln w="9525">
                <a:solidFill>
                  <a:srgbClr val="000000"/>
                </a:solidFill>
                <a:miter lim="800000"/>
                <a:headEnd/>
                <a:tailEnd/>
              </a:ln>
            </p:spPr>
            <p:txBody>
              <a:bodyPr lIns="0" tIns="0" rIns="0" bIns="0"/>
              <a:lstStyle/>
              <a:p>
                <a:pPr algn="ctr"/>
                <a:r>
                  <a:rPr lang="en-US" altLang="zh-CN" sz="1600" dirty="0" err="1" smtClean="0">
                    <a:solidFill>
                      <a:schemeClr val="tx1"/>
                    </a:solidFill>
                    <a:latin typeface="Times New Roman" pitchFamily="18" charset="0"/>
                  </a:rPr>
                  <a:t>TrianFactory</a:t>
                </a:r>
                <a:endParaRPr lang="en-US" altLang="zh-CN" sz="1600" dirty="0">
                  <a:solidFill>
                    <a:schemeClr val="tx1"/>
                  </a:solidFill>
                  <a:latin typeface="Times New Roman" pitchFamily="18" charset="0"/>
                </a:endParaRPr>
              </a:p>
              <a:p>
                <a:endParaRPr lang="en-US" altLang="zh-CN" sz="1600" dirty="0">
                  <a:solidFill>
                    <a:schemeClr val="tx1"/>
                  </a:solidFill>
                </a:endParaRPr>
              </a:p>
            </p:txBody>
          </p:sp>
          <p:sp>
            <p:nvSpPr>
              <p:cNvPr id="87" name="Text Box 52"/>
              <p:cNvSpPr txBox="1">
                <a:spLocks noChangeArrowheads="1"/>
              </p:cNvSpPr>
              <p:nvPr/>
            </p:nvSpPr>
            <p:spPr bwMode="auto">
              <a:xfrm>
                <a:off x="5508" y="4981"/>
                <a:ext cx="1044" cy="203"/>
              </a:xfrm>
              <a:prstGeom prst="rect">
                <a:avLst/>
              </a:prstGeom>
              <a:grpFill/>
              <a:ln w="9525">
                <a:solidFill>
                  <a:srgbClr val="000000"/>
                </a:solidFill>
                <a:miter lim="800000"/>
                <a:headEnd/>
                <a:tailEnd/>
              </a:ln>
            </p:spPr>
            <p:txBody>
              <a:bodyPr lIns="0" tIns="0" rIns="0" bIns="0"/>
              <a:lstStyle/>
              <a:p>
                <a:endParaRPr lang="zh-CN" altLang="en-US" sz="1600">
                  <a:solidFill>
                    <a:schemeClr val="bg1"/>
                  </a:solidFill>
                </a:endParaRPr>
              </a:p>
            </p:txBody>
          </p:sp>
          <p:sp>
            <p:nvSpPr>
              <p:cNvPr id="88" name="Text Box 53"/>
              <p:cNvSpPr txBox="1">
                <a:spLocks noChangeArrowheads="1"/>
              </p:cNvSpPr>
              <p:nvPr/>
            </p:nvSpPr>
            <p:spPr bwMode="auto">
              <a:xfrm>
                <a:off x="5508" y="5184"/>
                <a:ext cx="1044" cy="203"/>
              </a:xfrm>
              <a:prstGeom prst="rect">
                <a:avLst/>
              </a:prstGeom>
              <a:grpFill/>
              <a:ln w="9525">
                <a:solidFill>
                  <a:srgbClr val="000000"/>
                </a:solidFill>
                <a:miter lim="800000"/>
                <a:headEnd/>
                <a:tailEnd/>
              </a:ln>
            </p:spPr>
            <p:txBody>
              <a:bodyPr lIns="0" tIns="0" rIns="0" bIns="0"/>
              <a:lstStyle/>
              <a:p>
                <a:endParaRPr lang="zh-CN" altLang="en-US" sz="1600">
                  <a:solidFill>
                    <a:schemeClr val="bg1"/>
                  </a:solidFill>
                </a:endParaRPr>
              </a:p>
            </p:txBody>
          </p:sp>
        </p:grpSp>
        <p:sp>
          <p:nvSpPr>
            <p:cNvPr id="67" name="Line 54"/>
            <p:cNvSpPr>
              <a:spLocks noChangeShapeType="1"/>
            </p:cNvSpPr>
            <p:nvPr/>
          </p:nvSpPr>
          <p:spPr bwMode="auto">
            <a:xfrm>
              <a:off x="9681" y="10636"/>
              <a:ext cx="0" cy="173"/>
            </a:xfrm>
            <a:prstGeom prst="line">
              <a:avLst/>
            </a:prstGeom>
            <a:grpFill/>
            <a:ln w="9525">
              <a:solidFill>
                <a:srgbClr val="000000"/>
              </a:solidFill>
              <a:prstDash val="dash"/>
              <a:round/>
              <a:headEnd/>
              <a:tailEnd/>
            </a:ln>
          </p:spPr>
          <p:txBody>
            <a:bodyPr/>
            <a:lstStyle/>
            <a:p>
              <a:endParaRPr lang="zh-CN" altLang="en-US"/>
            </a:p>
          </p:txBody>
        </p:sp>
        <p:sp>
          <p:nvSpPr>
            <p:cNvPr id="68" name="Line 55"/>
            <p:cNvSpPr>
              <a:spLocks noChangeShapeType="1"/>
            </p:cNvSpPr>
            <p:nvPr/>
          </p:nvSpPr>
          <p:spPr bwMode="auto">
            <a:xfrm>
              <a:off x="7020" y="11316"/>
              <a:ext cx="0" cy="156"/>
            </a:xfrm>
            <a:prstGeom prst="line">
              <a:avLst/>
            </a:prstGeom>
            <a:grpFill/>
            <a:ln w="9525">
              <a:solidFill>
                <a:srgbClr val="000000"/>
              </a:solidFill>
              <a:prstDash val="dash"/>
              <a:round/>
              <a:headEnd/>
              <a:tailEnd/>
            </a:ln>
          </p:spPr>
          <p:txBody>
            <a:bodyPr/>
            <a:lstStyle/>
            <a:p>
              <a:endParaRPr lang="zh-CN" altLang="en-US"/>
            </a:p>
          </p:txBody>
        </p:sp>
        <p:sp>
          <p:nvSpPr>
            <p:cNvPr id="69" name="Line 56"/>
            <p:cNvSpPr>
              <a:spLocks noChangeShapeType="1"/>
            </p:cNvSpPr>
            <p:nvPr/>
          </p:nvSpPr>
          <p:spPr bwMode="auto">
            <a:xfrm flipH="1">
              <a:off x="3021" y="11460"/>
              <a:ext cx="3969" cy="0"/>
            </a:xfrm>
            <a:prstGeom prst="line">
              <a:avLst/>
            </a:prstGeom>
            <a:grpFill/>
            <a:ln w="9525">
              <a:solidFill>
                <a:srgbClr val="000000"/>
              </a:solidFill>
              <a:prstDash val="dash"/>
              <a:round/>
              <a:headEnd/>
              <a:tailEnd/>
            </a:ln>
          </p:spPr>
          <p:txBody>
            <a:bodyPr/>
            <a:lstStyle/>
            <a:p>
              <a:endParaRPr lang="zh-CN" altLang="en-US"/>
            </a:p>
          </p:txBody>
        </p:sp>
        <p:sp>
          <p:nvSpPr>
            <p:cNvPr id="70" name="Line 57"/>
            <p:cNvSpPr>
              <a:spLocks noChangeShapeType="1"/>
            </p:cNvSpPr>
            <p:nvPr/>
          </p:nvSpPr>
          <p:spPr bwMode="auto">
            <a:xfrm flipH="1">
              <a:off x="8328" y="11328"/>
              <a:ext cx="0" cy="300"/>
            </a:xfrm>
            <a:prstGeom prst="line">
              <a:avLst/>
            </a:prstGeom>
            <a:grpFill/>
            <a:ln w="9525">
              <a:solidFill>
                <a:srgbClr val="000000"/>
              </a:solidFill>
              <a:prstDash val="dash"/>
              <a:round/>
              <a:headEnd/>
              <a:tailEnd/>
            </a:ln>
          </p:spPr>
          <p:txBody>
            <a:bodyPr/>
            <a:lstStyle/>
            <a:p>
              <a:endParaRPr lang="zh-CN" altLang="en-US"/>
            </a:p>
          </p:txBody>
        </p:sp>
        <p:sp>
          <p:nvSpPr>
            <p:cNvPr id="71" name="Line 58"/>
            <p:cNvSpPr>
              <a:spLocks noChangeShapeType="1"/>
            </p:cNvSpPr>
            <p:nvPr/>
          </p:nvSpPr>
          <p:spPr bwMode="auto">
            <a:xfrm flipH="1">
              <a:off x="4356" y="11592"/>
              <a:ext cx="3969" cy="0"/>
            </a:xfrm>
            <a:prstGeom prst="line">
              <a:avLst/>
            </a:prstGeom>
            <a:grpFill/>
            <a:ln w="9525">
              <a:solidFill>
                <a:srgbClr val="000000"/>
              </a:solidFill>
              <a:prstDash val="dash"/>
              <a:round/>
              <a:headEnd/>
              <a:tailEnd/>
            </a:ln>
          </p:spPr>
          <p:txBody>
            <a:bodyPr/>
            <a:lstStyle/>
            <a:p>
              <a:endParaRPr lang="zh-CN" altLang="en-US"/>
            </a:p>
          </p:txBody>
        </p:sp>
        <p:sp>
          <p:nvSpPr>
            <p:cNvPr id="72" name="Line 59"/>
            <p:cNvSpPr>
              <a:spLocks noChangeShapeType="1"/>
            </p:cNvSpPr>
            <p:nvPr/>
          </p:nvSpPr>
          <p:spPr bwMode="auto">
            <a:xfrm flipH="1">
              <a:off x="4320" y="11292"/>
              <a:ext cx="0" cy="300"/>
            </a:xfrm>
            <a:prstGeom prst="line">
              <a:avLst/>
            </a:prstGeom>
            <a:grpFill/>
            <a:ln w="9525">
              <a:solidFill>
                <a:srgbClr val="000000"/>
              </a:solidFill>
              <a:prstDash val="dash"/>
              <a:round/>
              <a:headEnd/>
              <a:tailEnd/>
            </a:ln>
          </p:spPr>
          <p:txBody>
            <a:bodyPr/>
            <a:lstStyle/>
            <a:p>
              <a:endParaRPr lang="zh-CN" altLang="en-US"/>
            </a:p>
          </p:txBody>
        </p:sp>
        <p:sp>
          <p:nvSpPr>
            <p:cNvPr id="73" name="Line 60"/>
            <p:cNvSpPr>
              <a:spLocks noChangeShapeType="1"/>
            </p:cNvSpPr>
            <p:nvPr/>
          </p:nvSpPr>
          <p:spPr bwMode="auto">
            <a:xfrm>
              <a:off x="3012" y="11292"/>
              <a:ext cx="0" cy="156"/>
            </a:xfrm>
            <a:prstGeom prst="line">
              <a:avLst/>
            </a:prstGeom>
            <a:grpFill/>
            <a:ln w="9525">
              <a:solidFill>
                <a:srgbClr val="000000"/>
              </a:solidFill>
              <a:prstDash val="dash"/>
              <a:round/>
              <a:headEnd/>
              <a:tailEnd/>
            </a:ln>
          </p:spPr>
          <p:txBody>
            <a:bodyPr/>
            <a:lstStyle/>
            <a:p>
              <a:endParaRPr lang="zh-CN" altLang="en-US"/>
            </a:p>
          </p:txBody>
        </p:sp>
        <p:sp>
          <p:nvSpPr>
            <p:cNvPr id="74" name="Line 61"/>
            <p:cNvSpPr>
              <a:spLocks noChangeShapeType="1"/>
            </p:cNvSpPr>
            <p:nvPr/>
          </p:nvSpPr>
          <p:spPr bwMode="auto">
            <a:xfrm flipH="1">
              <a:off x="9720" y="11292"/>
              <a:ext cx="0" cy="456"/>
            </a:xfrm>
            <a:prstGeom prst="line">
              <a:avLst/>
            </a:prstGeom>
            <a:grpFill/>
            <a:ln w="9525">
              <a:solidFill>
                <a:srgbClr val="000000"/>
              </a:solidFill>
              <a:prstDash val="dash"/>
              <a:round/>
              <a:headEnd/>
              <a:tailEnd/>
            </a:ln>
          </p:spPr>
          <p:txBody>
            <a:bodyPr/>
            <a:lstStyle/>
            <a:p>
              <a:endParaRPr lang="zh-CN" altLang="en-US"/>
            </a:p>
          </p:txBody>
        </p:sp>
        <p:sp>
          <p:nvSpPr>
            <p:cNvPr id="75" name="Line 62"/>
            <p:cNvSpPr>
              <a:spLocks noChangeShapeType="1"/>
            </p:cNvSpPr>
            <p:nvPr/>
          </p:nvSpPr>
          <p:spPr bwMode="auto">
            <a:xfrm flipH="1">
              <a:off x="5760" y="11736"/>
              <a:ext cx="3969" cy="0"/>
            </a:xfrm>
            <a:prstGeom prst="line">
              <a:avLst/>
            </a:prstGeom>
            <a:grpFill/>
            <a:ln w="9525">
              <a:solidFill>
                <a:srgbClr val="000000"/>
              </a:solidFill>
              <a:prstDash val="dash"/>
              <a:round/>
              <a:headEnd/>
              <a:tailEnd/>
            </a:ln>
          </p:spPr>
          <p:txBody>
            <a:bodyPr/>
            <a:lstStyle/>
            <a:p>
              <a:endParaRPr lang="zh-CN" altLang="en-US"/>
            </a:p>
          </p:txBody>
        </p:sp>
        <p:sp>
          <p:nvSpPr>
            <p:cNvPr id="76" name="Line 63"/>
            <p:cNvSpPr>
              <a:spLocks noChangeShapeType="1"/>
            </p:cNvSpPr>
            <p:nvPr/>
          </p:nvSpPr>
          <p:spPr bwMode="auto">
            <a:xfrm flipH="1">
              <a:off x="5700" y="11292"/>
              <a:ext cx="0" cy="456"/>
            </a:xfrm>
            <a:prstGeom prst="line">
              <a:avLst/>
            </a:prstGeom>
            <a:grpFill/>
            <a:ln w="9525">
              <a:solidFill>
                <a:srgbClr val="000000"/>
              </a:solidFill>
              <a:prstDash val="dash"/>
              <a:round/>
              <a:headEnd/>
              <a:tailEnd/>
            </a:ln>
          </p:spPr>
          <p:txBody>
            <a:bodyPr/>
            <a:lstStyle/>
            <a:p>
              <a:endParaRPr lang="zh-CN" altLang="en-US"/>
            </a:p>
          </p:txBody>
        </p:sp>
        <p:grpSp>
          <p:nvGrpSpPr>
            <p:cNvPr id="14" name="Group 64"/>
            <p:cNvGrpSpPr>
              <a:grpSpLocks/>
            </p:cNvGrpSpPr>
            <p:nvPr/>
          </p:nvGrpSpPr>
          <p:grpSpPr bwMode="auto">
            <a:xfrm>
              <a:off x="5628" y="11292"/>
              <a:ext cx="102" cy="112"/>
              <a:chOff x="3276" y="12738"/>
              <a:chExt cx="234" cy="180"/>
            </a:xfrm>
            <a:grpFill/>
          </p:grpSpPr>
          <p:sp>
            <p:nvSpPr>
              <p:cNvPr id="84" name="Line 65"/>
              <p:cNvSpPr>
                <a:spLocks noChangeShapeType="1"/>
              </p:cNvSpPr>
              <p:nvPr/>
            </p:nvSpPr>
            <p:spPr bwMode="auto">
              <a:xfrm rot="18900000">
                <a:off x="3276" y="12828"/>
                <a:ext cx="180" cy="0"/>
              </a:xfrm>
              <a:prstGeom prst="line">
                <a:avLst/>
              </a:prstGeom>
              <a:grpFill/>
              <a:ln w="9525">
                <a:solidFill>
                  <a:srgbClr val="000000"/>
                </a:solidFill>
                <a:round/>
                <a:headEnd/>
                <a:tailEnd/>
              </a:ln>
            </p:spPr>
            <p:txBody>
              <a:bodyPr/>
              <a:lstStyle/>
              <a:p>
                <a:endParaRPr lang="zh-CN" altLang="en-US"/>
              </a:p>
            </p:txBody>
          </p:sp>
          <p:sp>
            <p:nvSpPr>
              <p:cNvPr id="85" name="Line 66"/>
              <p:cNvSpPr>
                <a:spLocks noChangeShapeType="1"/>
              </p:cNvSpPr>
              <p:nvPr/>
            </p:nvSpPr>
            <p:spPr bwMode="auto">
              <a:xfrm rot="2700000">
                <a:off x="3420" y="12828"/>
                <a:ext cx="180" cy="0"/>
              </a:xfrm>
              <a:prstGeom prst="line">
                <a:avLst/>
              </a:prstGeom>
              <a:grpFill/>
              <a:ln w="9525">
                <a:solidFill>
                  <a:srgbClr val="000000"/>
                </a:solidFill>
                <a:round/>
                <a:headEnd/>
                <a:tailEnd/>
              </a:ln>
            </p:spPr>
            <p:txBody>
              <a:bodyPr/>
              <a:lstStyle/>
              <a:p>
                <a:endParaRPr lang="zh-CN" altLang="en-US"/>
              </a:p>
            </p:txBody>
          </p:sp>
        </p:grpSp>
        <p:grpSp>
          <p:nvGrpSpPr>
            <p:cNvPr id="15" name="Group 67"/>
            <p:cNvGrpSpPr>
              <a:grpSpLocks/>
            </p:cNvGrpSpPr>
            <p:nvPr/>
          </p:nvGrpSpPr>
          <p:grpSpPr bwMode="auto">
            <a:xfrm>
              <a:off x="2940" y="11292"/>
              <a:ext cx="102" cy="112"/>
              <a:chOff x="3276" y="12738"/>
              <a:chExt cx="234" cy="180"/>
            </a:xfrm>
            <a:grpFill/>
          </p:grpSpPr>
          <p:sp>
            <p:nvSpPr>
              <p:cNvPr id="82" name="Line 68"/>
              <p:cNvSpPr>
                <a:spLocks noChangeShapeType="1"/>
              </p:cNvSpPr>
              <p:nvPr/>
            </p:nvSpPr>
            <p:spPr bwMode="auto">
              <a:xfrm rot="18900000">
                <a:off x="3276" y="12828"/>
                <a:ext cx="180" cy="0"/>
              </a:xfrm>
              <a:prstGeom prst="line">
                <a:avLst/>
              </a:prstGeom>
              <a:grpFill/>
              <a:ln w="9525">
                <a:solidFill>
                  <a:srgbClr val="000000"/>
                </a:solidFill>
                <a:round/>
                <a:headEnd/>
                <a:tailEnd/>
              </a:ln>
            </p:spPr>
            <p:txBody>
              <a:bodyPr/>
              <a:lstStyle/>
              <a:p>
                <a:endParaRPr lang="zh-CN" altLang="en-US"/>
              </a:p>
            </p:txBody>
          </p:sp>
          <p:sp>
            <p:nvSpPr>
              <p:cNvPr id="83" name="Line 69"/>
              <p:cNvSpPr>
                <a:spLocks noChangeShapeType="1"/>
              </p:cNvSpPr>
              <p:nvPr/>
            </p:nvSpPr>
            <p:spPr bwMode="auto">
              <a:xfrm rot="2700000">
                <a:off x="3420" y="12828"/>
                <a:ext cx="180" cy="0"/>
              </a:xfrm>
              <a:prstGeom prst="line">
                <a:avLst/>
              </a:prstGeom>
              <a:grpFill/>
              <a:ln w="9525">
                <a:solidFill>
                  <a:srgbClr val="000000"/>
                </a:solidFill>
                <a:round/>
                <a:headEnd/>
                <a:tailEnd/>
              </a:ln>
            </p:spPr>
            <p:txBody>
              <a:bodyPr/>
              <a:lstStyle/>
              <a:p>
                <a:endParaRPr lang="zh-CN" altLang="en-US"/>
              </a:p>
            </p:txBody>
          </p:sp>
        </p:grpSp>
        <p:grpSp>
          <p:nvGrpSpPr>
            <p:cNvPr id="16" name="Group 70"/>
            <p:cNvGrpSpPr>
              <a:grpSpLocks/>
            </p:cNvGrpSpPr>
            <p:nvPr/>
          </p:nvGrpSpPr>
          <p:grpSpPr bwMode="auto">
            <a:xfrm>
              <a:off x="4260" y="11280"/>
              <a:ext cx="102" cy="112"/>
              <a:chOff x="3276" y="12738"/>
              <a:chExt cx="234" cy="180"/>
            </a:xfrm>
            <a:grpFill/>
          </p:grpSpPr>
          <p:sp>
            <p:nvSpPr>
              <p:cNvPr id="80" name="Line 71"/>
              <p:cNvSpPr>
                <a:spLocks noChangeShapeType="1"/>
              </p:cNvSpPr>
              <p:nvPr/>
            </p:nvSpPr>
            <p:spPr bwMode="auto">
              <a:xfrm rot="18900000">
                <a:off x="3276" y="12828"/>
                <a:ext cx="180" cy="0"/>
              </a:xfrm>
              <a:prstGeom prst="line">
                <a:avLst/>
              </a:prstGeom>
              <a:grpFill/>
              <a:ln w="9525">
                <a:solidFill>
                  <a:srgbClr val="000000"/>
                </a:solidFill>
                <a:round/>
                <a:headEnd/>
                <a:tailEnd/>
              </a:ln>
            </p:spPr>
            <p:txBody>
              <a:bodyPr/>
              <a:lstStyle/>
              <a:p>
                <a:endParaRPr lang="zh-CN" altLang="en-US"/>
              </a:p>
            </p:txBody>
          </p:sp>
          <p:sp>
            <p:nvSpPr>
              <p:cNvPr id="81" name="Line 72"/>
              <p:cNvSpPr>
                <a:spLocks noChangeShapeType="1"/>
              </p:cNvSpPr>
              <p:nvPr/>
            </p:nvSpPr>
            <p:spPr bwMode="auto">
              <a:xfrm rot="2700000">
                <a:off x="3420" y="12828"/>
                <a:ext cx="180" cy="0"/>
              </a:xfrm>
              <a:prstGeom prst="line">
                <a:avLst/>
              </a:prstGeom>
              <a:grpFill/>
              <a:ln w="9525">
                <a:solidFill>
                  <a:srgbClr val="000000"/>
                </a:solidFill>
                <a:round/>
                <a:headEnd/>
                <a:tailEnd/>
              </a:ln>
            </p:spPr>
            <p:txBody>
              <a:bodyPr/>
              <a:lstStyle/>
              <a:p>
                <a:endParaRPr lang="zh-CN" altLang="en-US"/>
              </a:p>
            </p:txBody>
          </p:sp>
        </p:grpSp>
      </p:grpSp>
      <p:sp>
        <p:nvSpPr>
          <p:cNvPr id="116" name="Text Box 35"/>
          <p:cNvSpPr txBox="1">
            <a:spLocks noChangeArrowheads="1"/>
          </p:cNvSpPr>
          <p:nvPr/>
        </p:nvSpPr>
        <p:spPr bwMode="auto">
          <a:xfrm>
            <a:off x="5724922" y="692696"/>
            <a:ext cx="1728192" cy="360040"/>
          </a:xfrm>
          <a:prstGeom prst="rect">
            <a:avLst/>
          </a:prstGeom>
          <a:solidFill>
            <a:schemeClr val="bg1"/>
          </a:solidFill>
          <a:ln w="9525">
            <a:solidFill>
              <a:srgbClr val="000000"/>
            </a:solidFill>
            <a:miter lim="800000"/>
            <a:headEnd/>
            <a:tailEnd/>
          </a:ln>
        </p:spPr>
        <p:txBody>
          <a:bodyPr lIns="0" tIns="0" rIns="0" bIns="0"/>
          <a:lstStyle/>
          <a:p>
            <a:endParaRPr lang="zh-CN" altLang="en-US" sz="1600">
              <a:solidFill>
                <a:schemeClr val="bg1"/>
              </a:solidFill>
            </a:endParaRPr>
          </a:p>
        </p:txBody>
      </p:sp>
      <p:sp>
        <p:nvSpPr>
          <p:cNvPr id="117" name="TextBox 116"/>
          <p:cNvSpPr txBox="1"/>
          <p:nvPr/>
        </p:nvSpPr>
        <p:spPr>
          <a:xfrm>
            <a:off x="323528" y="3243748"/>
            <a:ext cx="8496944" cy="3477875"/>
          </a:xfrm>
          <a:prstGeom prst="rect">
            <a:avLst/>
          </a:prstGeom>
          <a:noFill/>
        </p:spPr>
        <p:txBody>
          <a:bodyPr wrap="square" rtlCol="0">
            <a:spAutoFit/>
          </a:bodyPr>
          <a:lstStyle/>
          <a:p>
            <a:pPr>
              <a:lnSpc>
                <a:spcPts val="2200"/>
              </a:lnSpc>
            </a:pPr>
            <a:r>
              <a:rPr lang="en-US" altLang="zh-CN" sz="2000" dirty="0" smtClean="0">
                <a:solidFill>
                  <a:schemeClr val="tx1"/>
                </a:solidFill>
              </a:rPr>
              <a:t>// </a:t>
            </a:r>
            <a:r>
              <a:rPr lang="zh-CN" altLang="en-US" sz="2000" dirty="0" smtClean="0">
                <a:solidFill>
                  <a:schemeClr val="tx1"/>
                </a:solidFill>
              </a:rPr>
              <a:t>文件路径名</a:t>
            </a:r>
            <a:r>
              <a:rPr lang="en-US" altLang="zh-CN" sz="2000" dirty="0" smtClean="0">
                <a:solidFill>
                  <a:schemeClr val="tx1"/>
                </a:solidFill>
              </a:rPr>
              <a:t>:s6_9\main_6_9.cpp</a:t>
            </a:r>
          </a:p>
          <a:p>
            <a:pPr>
              <a:lnSpc>
                <a:spcPts val="2200"/>
              </a:lnSpc>
            </a:pPr>
            <a:r>
              <a:rPr lang="en-US" altLang="zh-CN" sz="2000" dirty="0" smtClean="0"/>
              <a:t>#include &lt;</a:t>
            </a:r>
            <a:r>
              <a:rPr lang="en-US" altLang="zh-CN" sz="2000" dirty="0" err="1" smtClean="0"/>
              <a:t>iostream</a:t>
            </a:r>
            <a:r>
              <a:rPr lang="en-US" altLang="zh-CN" sz="2000" dirty="0" smtClean="0"/>
              <a:t>&gt;               			</a:t>
            </a:r>
            <a:r>
              <a:rPr lang="en-US" altLang="zh-CN" sz="2000" dirty="0" smtClean="0">
                <a:solidFill>
                  <a:schemeClr val="tx1"/>
                </a:solidFill>
              </a:rPr>
              <a:t>// </a:t>
            </a:r>
            <a:r>
              <a:rPr lang="zh-CN" altLang="en-US" sz="2000" dirty="0" smtClean="0">
                <a:solidFill>
                  <a:schemeClr val="tx1"/>
                </a:solidFill>
              </a:rPr>
              <a:t>编译预处理命令</a:t>
            </a:r>
          </a:p>
          <a:p>
            <a:pPr>
              <a:lnSpc>
                <a:spcPts val="2200"/>
              </a:lnSpc>
            </a:pPr>
            <a:r>
              <a:rPr lang="en-US" altLang="zh-CN" sz="2000" dirty="0" smtClean="0"/>
              <a:t>using namespace std;				</a:t>
            </a:r>
            <a:r>
              <a:rPr lang="en-US" altLang="zh-CN" sz="2000" dirty="0" smtClean="0">
                <a:solidFill>
                  <a:schemeClr val="tx1"/>
                </a:solidFill>
              </a:rPr>
              <a:t>// </a:t>
            </a:r>
            <a:r>
              <a:rPr lang="zh-CN" altLang="en-US" sz="2000" dirty="0" smtClean="0">
                <a:solidFill>
                  <a:schemeClr val="tx1"/>
                </a:solidFill>
              </a:rPr>
              <a:t>使用命名空间</a:t>
            </a:r>
            <a:r>
              <a:rPr lang="en-US" altLang="zh-CN" sz="2000" dirty="0" smtClean="0">
                <a:solidFill>
                  <a:schemeClr val="tx1"/>
                </a:solidFill>
              </a:rPr>
              <a:t>std </a:t>
            </a:r>
          </a:p>
          <a:p>
            <a:pPr>
              <a:lnSpc>
                <a:spcPts val="2200"/>
              </a:lnSpc>
            </a:pPr>
            <a:endParaRPr lang="en-US" altLang="zh-CN" sz="2000" dirty="0" smtClean="0"/>
          </a:p>
          <a:p>
            <a:pPr>
              <a:lnSpc>
                <a:spcPts val="2200"/>
              </a:lnSpc>
            </a:pPr>
            <a:r>
              <a:rPr lang="en-US" altLang="zh-CN" sz="2000" dirty="0" smtClean="0">
                <a:solidFill>
                  <a:schemeClr val="tx1"/>
                </a:solidFill>
              </a:rPr>
              <a:t>// </a:t>
            </a:r>
            <a:r>
              <a:rPr lang="zh-CN" altLang="en-US" sz="2000" dirty="0" smtClean="0">
                <a:solidFill>
                  <a:schemeClr val="tx1"/>
                </a:solidFill>
              </a:rPr>
              <a:t>声明形状类</a:t>
            </a:r>
            <a:r>
              <a:rPr lang="en-US" altLang="zh-CN" sz="2000" dirty="0" smtClean="0">
                <a:solidFill>
                  <a:schemeClr val="tx1"/>
                </a:solidFill>
              </a:rPr>
              <a:t>Shape——</a:t>
            </a:r>
            <a:r>
              <a:rPr lang="zh-CN" altLang="en-US" sz="2000" dirty="0" smtClean="0">
                <a:solidFill>
                  <a:schemeClr val="tx1"/>
                </a:solidFill>
              </a:rPr>
              <a:t>抽象类</a:t>
            </a:r>
          </a:p>
          <a:p>
            <a:pPr>
              <a:lnSpc>
                <a:spcPts val="2200"/>
              </a:lnSpc>
            </a:pPr>
            <a:r>
              <a:rPr lang="en-US" altLang="zh-CN" sz="2000" dirty="0" smtClean="0"/>
              <a:t>class Shape</a:t>
            </a:r>
          </a:p>
          <a:p>
            <a:pPr>
              <a:lnSpc>
                <a:spcPts val="2200"/>
              </a:lnSpc>
            </a:pPr>
            <a:r>
              <a:rPr lang="en-US" altLang="zh-CN" sz="2000" dirty="0" smtClean="0"/>
              <a:t>{</a:t>
            </a:r>
          </a:p>
          <a:p>
            <a:pPr>
              <a:lnSpc>
                <a:spcPts val="2200"/>
              </a:lnSpc>
            </a:pPr>
            <a:r>
              <a:rPr lang="en-US" altLang="zh-CN" sz="2000" dirty="0" smtClean="0"/>
              <a:t>public:</a:t>
            </a:r>
          </a:p>
          <a:p>
            <a:pPr>
              <a:lnSpc>
                <a:spcPts val="2200"/>
              </a:lnSpc>
            </a:pPr>
            <a:r>
              <a:rPr lang="en-US" altLang="zh-CN" sz="2000" dirty="0" smtClean="0">
                <a:solidFill>
                  <a:schemeClr val="tx1"/>
                </a:solidFill>
              </a:rPr>
              <a:t>// </a:t>
            </a:r>
            <a:r>
              <a:rPr lang="zh-CN" altLang="en-US" sz="2000" dirty="0" smtClean="0">
                <a:solidFill>
                  <a:schemeClr val="tx1"/>
                </a:solidFill>
              </a:rPr>
              <a:t>公有成员</a:t>
            </a:r>
            <a:r>
              <a:rPr lang="en-US" altLang="zh-CN" sz="2000" dirty="0" smtClean="0">
                <a:solidFill>
                  <a:schemeClr val="tx1"/>
                </a:solidFill>
              </a:rPr>
              <a:t>:</a:t>
            </a:r>
          </a:p>
          <a:p>
            <a:pPr>
              <a:lnSpc>
                <a:spcPts val="2200"/>
              </a:lnSpc>
            </a:pPr>
            <a:r>
              <a:rPr lang="en-US" altLang="zh-CN" sz="2000" dirty="0" smtClean="0"/>
              <a:t>	virtual ~Shape() { }			</a:t>
            </a:r>
            <a:r>
              <a:rPr lang="en-US" altLang="zh-CN" sz="2000" dirty="0" smtClean="0">
                <a:solidFill>
                  <a:schemeClr val="tx1"/>
                </a:solidFill>
              </a:rPr>
              <a:t>// </a:t>
            </a:r>
            <a:r>
              <a:rPr lang="zh-CN" altLang="en-US" sz="2000" dirty="0" smtClean="0">
                <a:solidFill>
                  <a:schemeClr val="tx1"/>
                </a:solidFill>
              </a:rPr>
              <a:t>析构函数</a:t>
            </a:r>
          </a:p>
          <a:p>
            <a:pPr>
              <a:lnSpc>
                <a:spcPts val="2200"/>
              </a:lnSpc>
            </a:pPr>
            <a:r>
              <a:rPr lang="zh-CN" altLang="en-US" sz="2000" dirty="0" smtClean="0"/>
              <a:t>	</a:t>
            </a:r>
            <a:r>
              <a:rPr lang="en-US" altLang="zh-CN" sz="2000" dirty="0" smtClean="0"/>
              <a:t>virtual void Draw() const =0;		</a:t>
            </a:r>
            <a:r>
              <a:rPr lang="en-US" altLang="zh-CN" sz="2000" dirty="0" smtClean="0">
                <a:solidFill>
                  <a:schemeClr val="tx1"/>
                </a:solidFill>
              </a:rPr>
              <a:t>// </a:t>
            </a:r>
            <a:r>
              <a:rPr lang="zh-CN" altLang="en-US" sz="2000" dirty="0" smtClean="0">
                <a:solidFill>
                  <a:schemeClr val="tx1"/>
                </a:solidFill>
              </a:rPr>
              <a:t>画图形</a:t>
            </a:r>
          </a:p>
          <a:p>
            <a:pPr>
              <a:lnSpc>
                <a:spcPts val="2200"/>
              </a:lnSpc>
            </a:pPr>
            <a:r>
              <a:rPr lang="en-US" altLang="zh-CN" sz="2000" dirty="0" smtClean="0"/>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371797"/>
            <a:ext cx="8784976" cy="5649491"/>
          </a:xfrm>
        </p:spPr>
        <p:txBody>
          <a:bodyPr/>
          <a:lstStyle/>
          <a:p>
            <a:r>
              <a:rPr lang="zh-CN" altLang="en-US" dirty="0" smtClean="0"/>
              <a:t>教授问：这个设计有什么好？</a:t>
            </a:r>
          </a:p>
          <a:p>
            <a:r>
              <a:rPr lang="zh-CN" altLang="en-US" dirty="0" smtClean="0"/>
              <a:t>王彩：因为继承是一种基于已知类（父类）来定义新类（子类）的方法，它的最大好处是带来</a:t>
            </a:r>
            <a:r>
              <a:rPr lang="zh-CN" altLang="en-US" dirty="0" smtClean="0">
                <a:solidFill>
                  <a:srgbClr val="FF0000"/>
                </a:solidFill>
              </a:rPr>
              <a:t>可重用</a:t>
            </a:r>
            <a:r>
              <a:rPr lang="zh-CN" altLang="en-US" dirty="0" smtClean="0"/>
              <a:t>。而软件重用能节约软件开发成本，真正有效地提高软件生产效率。</a:t>
            </a:r>
          </a:p>
          <a:p>
            <a:r>
              <a:rPr lang="zh-CN" altLang="en-US" dirty="0" smtClean="0"/>
              <a:t>教授：除了继承，还有</a:t>
            </a:r>
            <a:r>
              <a:rPr lang="zh-CN" altLang="en-US" dirty="0" smtClean="0">
                <a:solidFill>
                  <a:srgbClr val="FF0000"/>
                </a:solidFill>
              </a:rPr>
              <a:t>别的重用</a:t>
            </a:r>
            <a:r>
              <a:rPr lang="zh-CN" altLang="en-US" dirty="0" smtClean="0"/>
              <a:t>方式吗？</a:t>
            </a:r>
          </a:p>
          <a:p>
            <a:r>
              <a:rPr lang="zh-CN" altLang="en-US" dirty="0" smtClean="0"/>
              <a:t>王彩：</a:t>
            </a:r>
            <a:r>
              <a:rPr lang="en-US" altLang="zh-CN" dirty="0" smtClean="0"/>
              <a:t>……</a:t>
            </a:r>
            <a:r>
              <a:rPr lang="zh-CN" altLang="en-US" dirty="0" smtClean="0"/>
              <a:t>（一下子答不上来）。</a:t>
            </a:r>
          </a:p>
          <a:p>
            <a:r>
              <a:rPr lang="zh-CN" altLang="en-US" dirty="0" smtClean="0"/>
              <a:t>教授：好吧，你先就座吧。</a:t>
            </a:r>
          </a:p>
          <a:p>
            <a:r>
              <a:rPr lang="zh-CN" altLang="en-US" dirty="0" smtClean="0"/>
              <a:t>说着，教授打开投影，投影屏上显示出一行字：</a:t>
            </a:r>
            <a:endParaRPr lang="en-US" altLang="zh-CN" dirty="0" smtClean="0"/>
          </a:p>
          <a:p>
            <a:pPr lvl="1">
              <a:buNone/>
            </a:pPr>
            <a:r>
              <a:rPr lang="zh-CN" altLang="en-US" dirty="0" smtClean="0"/>
              <a:t>合成</a:t>
            </a:r>
            <a:r>
              <a:rPr lang="en-US" altLang="zh-CN" dirty="0" smtClean="0"/>
              <a:t>/</a:t>
            </a:r>
            <a:r>
              <a:rPr lang="zh-CN" altLang="en-US" dirty="0" smtClean="0"/>
              <a:t>聚合优先原则</a:t>
            </a:r>
          </a:p>
          <a:p>
            <a:endParaRPr lang="zh-CN" altLang="en-US" dirty="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extBox 116"/>
          <p:cNvSpPr txBox="1"/>
          <p:nvPr/>
        </p:nvSpPr>
        <p:spPr>
          <a:xfrm>
            <a:off x="323528" y="0"/>
            <a:ext cx="8496944" cy="6760825"/>
          </a:xfrm>
          <a:prstGeom prst="rect">
            <a:avLst/>
          </a:prstGeom>
          <a:noFill/>
        </p:spPr>
        <p:txBody>
          <a:bodyPr wrap="square" rtlCol="0">
            <a:spAutoFit/>
          </a:bodyPr>
          <a:lstStyle/>
          <a:p>
            <a:pPr>
              <a:lnSpc>
                <a:spcPts val="2000"/>
              </a:lnSpc>
            </a:pPr>
            <a:r>
              <a:rPr lang="en-US" altLang="zh-CN" sz="2000" dirty="0" smtClean="0">
                <a:solidFill>
                  <a:schemeClr val="tx1"/>
                </a:solidFill>
              </a:rPr>
              <a:t>// </a:t>
            </a:r>
            <a:r>
              <a:rPr lang="zh-CN" altLang="en-US" sz="2000" dirty="0" smtClean="0">
                <a:solidFill>
                  <a:schemeClr val="tx1"/>
                </a:solidFill>
              </a:rPr>
              <a:t>声明圆类</a:t>
            </a:r>
            <a:r>
              <a:rPr lang="en-US" altLang="zh-CN" sz="2000" dirty="0" smtClean="0">
                <a:solidFill>
                  <a:schemeClr val="tx1"/>
                </a:solidFill>
              </a:rPr>
              <a:t>Circle</a:t>
            </a:r>
          </a:p>
          <a:p>
            <a:pPr>
              <a:lnSpc>
                <a:spcPts val="2000"/>
              </a:lnSpc>
            </a:pPr>
            <a:r>
              <a:rPr lang="en-US" altLang="zh-CN" sz="2000" dirty="0" smtClean="0"/>
              <a:t>class Circle: public Shape </a:t>
            </a:r>
          </a:p>
          <a:p>
            <a:pPr>
              <a:lnSpc>
                <a:spcPts val="2000"/>
              </a:lnSpc>
            </a:pPr>
            <a:r>
              <a:rPr lang="en-US" altLang="zh-CN" sz="2000" dirty="0" smtClean="0"/>
              <a:t>{</a:t>
            </a:r>
          </a:p>
          <a:p>
            <a:pPr>
              <a:lnSpc>
                <a:spcPts val="2000"/>
              </a:lnSpc>
            </a:pPr>
            <a:r>
              <a:rPr lang="en-US" altLang="zh-CN" sz="2000" dirty="0" smtClean="0"/>
              <a:t>public:</a:t>
            </a:r>
          </a:p>
          <a:p>
            <a:pPr>
              <a:lnSpc>
                <a:spcPts val="2000"/>
              </a:lnSpc>
            </a:pPr>
            <a:r>
              <a:rPr lang="en-US" altLang="zh-CN" sz="2000" dirty="0" smtClean="0">
                <a:solidFill>
                  <a:schemeClr val="tx1"/>
                </a:solidFill>
              </a:rPr>
              <a:t>// </a:t>
            </a:r>
            <a:r>
              <a:rPr lang="zh-CN" altLang="en-US" sz="2000" dirty="0" smtClean="0">
                <a:solidFill>
                  <a:schemeClr val="tx1"/>
                </a:solidFill>
              </a:rPr>
              <a:t>公有成员</a:t>
            </a:r>
            <a:r>
              <a:rPr lang="en-US" altLang="zh-CN" sz="2000" dirty="0" smtClean="0">
                <a:solidFill>
                  <a:schemeClr val="tx1"/>
                </a:solidFill>
              </a:rPr>
              <a:t>:</a:t>
            </a:r>
          </a:p>
          <a:p>
            <a:pPr>
              <a:lnSpc>
                <a:spcPts val="2000"/>
              </a:lnSpc>
            </a:pPr>
            <a:r>
              <a:rPr lang="en-US" altLang="zh-CN" sz="2000" dirty="0" smtClean="0"/>
              <a:t>	virtual ~Circle() { }				</a:t>
            </a:r>
            <a:r>
              <a:rPr lang="en-US" altLang="zh-CN" sz="2000" dirty="0" smtClean="0">
                <a:solidFill>
                  <a:schemeClr val="tx1"/>
                </a:solidFill>
              </a:rPr>
              <a:t>// </a:t>
            </a:r>
            <a:r>
              <a:rPr lang="zh-CN" altLang="en-US" sz="2000" dirty="0" smtClean="0">
                <a:solidFill>
                  <a:schemeClr val="tx1"/>
                </a:solidFill>
              </a:rPr>
              <a:t>析构函数</a:t>
            </a:r>
          </a:p>
          <a:p>
            <a:pPr>
              <a:lnSpc>
                <a:spcPts val="2000"/>
              </a:lnSpc>
            </a:pPr>
            <a:r>
              <a:rPr lang="zh-CN" altLang="en-US" sz="2000" dirty="0" smtClean="0"/>
              <a:t>	</a:t>
            </a:r>
            <a:r>
              <a:rPr lang="en-US" altLang="zh-CN" sz="2000" dirty="0" smtClean="0"/>
              <a:t>void Draw() const { </a:t>
            </a:r>
            <a:r>
              <a:rPr lang="en-US" altLang="zh-CN" sz="2000" dirty="0" err="1" smtClean="0"/>
              <a:t>cout</a:t>
            </a:r>
            <a:r>
              <a:rPr lang="en-US" altLang="zh-CN" sz="2000" dirty="0" smtClean="0"/>
              <a:t> &lt;&lt; "</a:t>
            </a:r>
            <a:r>
              <a:rPr lang="zh-CN" altLang="en-US" sz="2000" dirty="0" smtClean="0"/>
              <a:t>画圆</a:t>
            </a:r>
            <a:r>
              <a:rPr lang="en-US" altLang="zh-CN" sz="2000" dirty="0" smtClean="0"/>
              <a:t>" &lt;&lt; </a:t>
            </a:r>
            <a:r>
              <a:rPr lang="en-US" altLang="zh-CN" sz="2000" dirty="0" err="1" smtClean="0"/>
              <a:t>endl</a:t>
            </a:r>
            <a:r>
              <a:rPr lang="en-US" altLang="zh-CN" sz="2000" dirty="0" smtClean="0"/>
              <a:t>; }	</a:t>
            </a:r>
            <a:r>
              <a:rPr lang="en-US" altLang="zh-CN" sz="2000" dirty="0" smtClean="0">
                <a:solidFill>
                  <a:schemeClr val="tx1"/>
                </a:solidFill>
              </a:rPr>
              <a:t>// </a:t>
            </a:r>
            <a:r>
              <a:rPr lang="zh-CN" altLang="en-US" sz="2000" dirty="0" smtClean="0">
                <a:solidFill>
                  <a:schemeClr val="tx1"/>
                </a:solidFill>
              </a:rPr>
              <a:t>画圆 </a:t>
            </a:r>
          </a:p>
          <a:p>
            <a:pPr>
              <a:lnSpc>
                <a:spcPts val="2000"/>
              </a:lnSpc>
            </a:pPr>
            <a:r>
              <a:rPr lang="en-US" altLang="zh-CN" sz="2000" dirty="0" smtClean="0"/>
              <a:t>};</a:t>
            </a:r>
          </a:p>
          <a:p>
            <a:pPr>
              <a:lnSpc>
                <a:spcPts val="2000"/>
              </a:lnSpc>
            </a:pPr>
            <a:endParaRPr lang="en-US" altLang="zh-CN" sz="2000" dirty="0" smtClean="0"/>
          </a:p>
          <a:p>
            <a:pPr>
              <a:lnSpc>
                <a:spcPts val="2000"/>
              </a:lnSpc>
            </a:pPr>
            <a:r>
              <a:rPr lang="en-US" altLang="zh-CN" sz="2000" dirty="0" smtClean="0">
                <a:solidFill>
                  <a:schemeClr val="tx1"/>
                </a:solidFill>
              </a:rPr>
              <a:t>// </a:t>
            </a:r>
            <a:r>
              <a:rPr lang="zh-CN" altLang="en-US" sz="2000" dirty="0" smtClean="0">
                <a:solidFill>
                  <a:schemeClr val="tx1"/>
                </a:solidFill>
              </a:rPr>
              <a:t>声明矩形类</a:t>
            </a:r>
            <a:r>
              <a:rPr lang="en-US" altLang="zh-CN" sz="2000" dirty="0" smtClean="0">
                <a:solidFill>
                  <a:schemeClr val="tx1"/>
                </a:solidFill>
              </a:rPr>
              <a:t>Rectangle</a:t>
            </a:r>
          </a:p>
          <a:p>
            <a:pPr>
              <a:lnSpc>
                <a:spcPts val="2000"/>
              </a:lnSpc>
            </a:pPr>
            <a:r>
              <a:rPr lang="en-US" altLang="zh-CN" sz="2000" dirty="0" smtClean="0"/>
              <a:t>class Rectangle: public Shape </a:t>
            </a:r>
          </a:p>
          <a:p>
            <a:pPr>
              <a:lnSpc>
                <a:spcPts val="2000"/>
              </a:lnSpc>
            </a:pPr>
            <a:r>
              <a:rPr lang="en-US" altLang="zh-CN" sz="2000" dirty="0" smtClean="0"/>
              <a:t>{</a:t>
            </a:r>
          </a:p>
          <a:p>
            <a:pPr>
              <a:lnSpc>
                <a:spcPts val="2000"/>
              </a:lnSpc>
            </a:pPr>
            <a:r>
              <a:rPr lang="en-US" altLang="zh-CN" sz="2000" dirty="0" smtClean="0"/>
              <a:t>public:</a:t>
            </a:r>
          </a:p>
          <a:p>
            <a:pPr>
              <a:lnSpc>
                <a:spcPts val="2000"/>
              </a:lnSpc>
            </a:pPr>
            <a:r>
              <a:rPr lang="en-US" altLang="zh-CN" sz="2000" dirty="0" smtClean="0">
                <a:solidFill>
                  <a:schemeClr val="tx1"/>
                </a:solidFill>
              </a:rPr>
              <a:t>// </a:t>
            </a:r>
            <a:r>
              <a:rPr lang="zh-CN" altLang="en-US" sz="2000" dirty="0" smtClean="0">
                <a:solidFill>
                  <a:schemeClr val="tx1"/>
                </a:solidFill>
              </a:rPr>
              <a:t>公有成员</a:t>
            </a:r>
            <a:r>
              <a:rPr lang="en-US" altLang="zh-CN" sz="2000" dirty="0" smtClean="0">
                <a:solidFill>
                  <a:schemeClr val="tx1"/>
                </a:solidFill>
              </a:rPr>
              <a:t>:</a:t>
            </a:r>
          </a:p>
          <a:p>
            <a:pPr>
              <a:lnSpc>
                <a:spcPts val="2000"/>
              </a:lnSpc>
            </a:pPr>
            <a:r>
              <a:rPr lang="en-US" altLang="zh-CN" sz="2000" dirty="0" smtClean="0"/>
              <a:t>	virtual ~Rectangle() { }				</a:t>
            </a:r>
            <a:r>
              <a:rPr lang="en-US" altLang="zh-CN" sz="2000" dirty="0" smtClean="0">
                <a:solidFill>
                  <a:schemeClr val="tx1"/>
                </a:solidFill>
              </a:rPr>
              <a:t>// </a:t>
            </a:r>
            <a:r>
              <a:rPr lang="zh-CN" altLang="en-US" sz="2000" dirty="0" smtClean="0">
                <a:solidFill>
                  <a:schemeClr val="tx1"/>
                </a:solidFill>
              </a:rPr>
              <a:t>析构函数</a:t>
            </a:r>
          </a:p>
          <a:p>
            <a:pPr>
              <a:lnSpc>
                <a:spcPts val="2000"/>
              </a:lnSpc>
            </a:pPr>
            <a:r>
              <a:rPr lang="zh-CN" altLang="en-US" sz="2000" dirty="0" smtClean="0"/>
              <a:t>	</a:t>
            </a:r>
            <a:r>
              <a:rPr lang="en-US" altLang="zh-CN" sz="2000" dirty="0" smtClean="0"/>
              <a:t>void Draw() const { </a:t>
            </a:r>
            <a:r>
              <a:rPr lang="en-US" altLang="zh-CN" sz="2000" dirty="0" err="1" smtClean="0"/>
              <a:t>cout</a:t>
            </a:r>
            <a:r>
              <a:rPr lang="en-US" altLang="zh-CN" sz="2000" dirty="0" smtClean="0"/>
              <a:t> &lt;&lt; "</a:t>
            </a:r>
            <a:r>
              <a:rPr lang="zh-CN" altLang="en-US" sz="2000" dirty="0" smtClean="0"/>
              <a:t>画矩形</a:t>
            </a:r>
            <a:r>
              <a:rPr lang="en-US" altLang="zh-CN" sz="2000" dirty="0" smtClean="0"/>
              <a:t>" &lt;&lt; </a:t>
            </a:r>
            <a:r>
              <a:rPr lang="en-US" altLang="zh-CN" sz="2000" dirty="0" err="1" smtClean="0"/>
              <a:t>endl</a:t>
            </a:r>
            <a:r>
              <a:rPr lang="en-US" altLang="zh-CN" sz="2000" dirty="0" smtClean="0"/>
              <a:t>; }</a:t>
            </a:r>
            <a:r>
              <a:rPr lang="en-US" altLang="zh-CN" sz="2000" dirty="0" smtClean="0">
                <a:solidFill>
                  <a:schemeClr val="tx1"/>
                </a:solidFill>
              </a:rPr>
              <a:t>// </a:t>
            </a:r>
            <a:r>
              <a:rPr lang="zh-CN" altLang="en-US" sz="2000" dirty="0" smtClean="0">
                <a:solidFill>
                  <a:schemeClr val="tx1"/>
                </a:solidFill>
              </a:rPr>
              <a:t>画矩形 </a:t>
            </a:r>
          </a:p>
          <a:p>
            <a:pPr>
              <a:lnSpc>
                <a:spcPts val="2000"/>
              </a:lnSpc>
            </a:pPr>
            <a:r>
              <a:rPr lang="en-US" altLang="zh-CN" sz="2000" dirty="0" smtClean="0"/>
              <a:t>};</a:t>
            </a:r>
          </a:p>
          <a:p>
            <a:pPr>
              <a:lnSpc>
                <a:spcPts val="2000"/>
              </a:lnSpc>
            </a:pPr>
            <a:endParaRPr lang="en-US" altLang="zh-CN" sz="2000" dirty="0" smtClean="0"/>
          </a:p>
          <a:p>
            <a:pPr>
              <a:lnSpc>
                <a:spcPts val="2000"/>
              </a:lnSpc>
            </a:pPr>
            <a:r>
              <a:rPr lang="en-US" altLang="zh-CN" sz="2000" dirty="0" smtClean="0">
                <a:solidFill>
                  <a:schemeClr val="tx1"/>
                </a:solidFill>
              </a:rPr>
              <a:t>// </a:t>
            </a:r>
            <a:r>
              <a:rPr lang="zh-CN" altLang="en-US" sz="2000" dirty="0" smtClean="0">
                <a:solidFill>
                  <a:schemeClr val="tx1"/>
                </a:solidFill>
              </a:rPr>
              <a:t>声明三角形类</a:t>
            </a:r>
            <a:r>
              <a:rPr lang="en-US" altLang="zh-CN" sz="2000" dirty="0" smtClean="0">
                <a:solidFill>
                  <a:schemeClr val="tx1"/>
                </a:solidFill>
              </a:rPr>
              <a:t>Triangle</a:t>
            </a:r>
          </a:p>
          <a:p>
            <a:pPr>
              <a:lnSpc>
                <a:spcPts val="2000"/>
              </a:lnSpc>
            </a:pPr>
            <a:r>
              <a:rPr lang="en-US" altLang="zh-CN" sz="2000" dirty="0" smtClean="0"/>
              <a:t>class Triangle: public Shape </a:t>
            </a:r>
          </a:p>
          <a:p>
            <a:pPr>
              <a:lnSpc>
                <a:spcPts val="2000"/>
              </a:lnSpc>
            </a:pPr>
            <a:r>
              <a:rPr lang="en-US" altLang="zh-CN" sz="2000" dirty="0" smtClean="0"/>
              <a:t>{</a:t>
            </a:r>
          </a:p>
          <a:p>
            <a:pPr>
              <a:lnSpc>
                <a:spcPts val="2000"/>
              </a:lnSpc>
            </a:pPr>
            <a:r>
              <a:rPr lang="en-US" altLang="zh-CN" sz="2000" dirty="0" smtClean="0"/>
              <a:t>public:</a:t>
            </a:r>
          </a:p>
          <a:p>
            <a:pPr>
              <a:lnSpc>
                <a:spcPts val="2000"/>
              </a:lnSpc>
            </a:pPr>
            <a:r>
              <a:rPr lang="en-US" altLang="zh-CN" sz="2000" dirty="0" smtClean="0">
                <a:solidFill>
                  <a:schemeClr val="tx1"/>
                </a:solidFill>
              </a:rPr>
              <a:t>// </a:t>
            </a:r>
            <a:r>
              <a:rPr lang="zh-CN" altLang="en-US" sz="2000" dirty="0" smtClean="0">
                <a:solidFill>
                  <a:schemeClr val="tx1"/>
                </a:solidFill>
              </a:rPr>
              <a:t>公有成员</a:t>
            </a:r>
            <a:r>
              <a:rPr lang="en-US" altLang="zh-CN" sz="2000" dirty="0" smtClean="0">
                <a:solidFill>
                  <a:schemeClr val="tx1"/>
                </a:solidFill>
              </a:rPr>
              <a:t>:</a:t>
            </a:r>
          </a:p>
          <a:p>
            <a:pPr>
              <a:lnSpc>
                <a:spcPts val="2000"/>
              </a:lnSpc>
            </a:pPr>
            <a:r>
              <a:rPr lang="en-US" altLang="zh-CN" sz="2000" dirty="0" smtClean="0"/>
              <a:t>	virtual ~Triangle() { }				</a:t>
            </a:r>
            <a:r>
              <a:rPr lang="en-US" altLang="zh-CN" sz="2000" dirty="0" smtClean="0">
                <a:solidFill>
                  <a:schemeClr val="tx1"/>
                </a:solidFill>
              </a:rPr>
              <a:t>// </a:t>
            </a:r>
            <a:r>
              <a:rPr lang="zh-CN" altLang="en-US" sz="2000" dirty="0" smtClean="0">
                <a:solidFill>
                  <a:schemeClr val="tx1"/>
                </a:solidFill>
              </a:rPr>
              <a:t>析构函数</a:t>
            </a:r>
          </a:p>
          <a:p>
            <a:pPr>
              <a:lnSpc>
                <a:spcPts val="2000"/>
              </a:lnSpc>
            </a:pPr>
            <a:r>
              <a:rPr lang="zh-CN" altLang="en-US" sz="2000" dirty="0" smtClean="0"/>
              <a:t>	</a:t>
            </a:r>
            <a:r>
              <a:rPr lang="en-US" altLang="zh-CN" sz="2000" dirty="0" smtClean="0"/>
              <a:t>void Draw() const { </a:t>
            </a:r>
            <a:r>
              <a:rPr lang="en-US" altLang="zh-CN" sz="2000" dirty="0" err="1" smtClean="0"/>
              <a:t>cout</a:t>
            </a:r>
            <a:r>
              <a:rPr lang="en-US" altLang="zh-CN" sz="2000" dirty="0" smtClean="0"/>
              <a:t> &lt;&lt; "</a:t>
            </a:r>
            <a:r>
              <a:rPr lang="zh-CN" altLang="en-US" sz="2000" dirty="0" smtClean="0"/>
              <a:t>画三角形</a:t>
            </a:r>
            <a:r>
              <a:rPr lang="en-US" altLang="zh-CN" sz="2000" dirty="0" smtClean="0"/>
              <a:t>" &lt;&lt; </a:t>
            </a:r>
            <a:r>
              <a:rPr lang="en-US" altLang="zh-CN" sz="2000" dirty="0" err="1" smtClean="0"/>
              <a:t>endl</a:t>
            </a:r>
            <a:r>
              <a:rPr lang="en-US" altLang="zh-CN" sz="2000" dirty="0" smtClean="0"/>
              <a:t>; }</a:t>
            </a:r>
            <a:r>
              <a:rPr lang="en-US" altLang="zh-CN" sz="2000" dirty="0" smtClean="0">
                <a:solidFill>
                  <a:schemeClr val="tx1"/>
                </a:solidFill>
              </a:rPr>
              <a:t>// </a:t>
            </a:r>
            <a:r>
              <a:rPr lang="zh-CN" altLang="en-US" sz="2000" dirty="0" smtClean="0">
                <a:solidFill>
                  <a:schemeClr val="tx1"/>
                </a:solidFill>
              </a:rPr>
              <a:t>画三角形 </a:t>
            </a:r>
          </a:p>
          <a:p>
            <a:pPr>
              <a:lnSpc>
                <a:spcPts val="2000"/>
              </a:lnSpc>
            </a:pPr>
            <a:r>
              <a:rPr lang="en-US" altLang="zh-CN" sz="2000" dirty="0" smtClean="0"/>
              <a:t>};</a:t>
            </a:r>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extBox 116"/>
          <p:cNvSpPr txBox="1"/>
          <p:nvPr/>
        </p:nvSpPr>
        <p:spPr>
          <a:xfrm>
            <a:off x="0" y="0"/>
            <a:ext cx="9144000" cy="6760825"/>
          </a:xfrm>
          <a:prstGeom prst="rect">
            <a:avLst/>
          </a:prstGeom>
          <a:noFill/>
        </p:spPr>
        <p:txBody>
          <a:bodyPr wrap="square" rtlCol="0">
            <a:spAutoFit/>
          </a:bodyPr>
          <a:lstStyle/>
          <a:p>
            <a:pPr>
              <a:lnSpc>
                <a:spcPts val="2000"/>
              </a:lnSpc>
            </a:pPr>
            <a:r>
              <a:rPr lang="en-US" altLang="zh-CN" sz="2000" dirty="0" smtClean="0">
                <a:solidFill>
                  <a:schemeClr val="tx1"/>
                </a:solidFill>
              </a:rPr>
              <a:t>// </a:t>
            </a:r>
            <a:r>
              <a:rPr lang="zh-CN" altLang="en-US" sz="2000" dirty="0" smtClean="0">
                <a:solidFill>
                  <a:schemeClr val="tx1"/>
                </a:solidFill>
              </a:rPr>
              <a:t>声明圆工厂类</a:t>
            </a:r>
            <a:r>
              <a:rPr lang="en-US" altLang="zh-CN" sz="2000" dirty="0" err="1" smtClean="0">
                <a:solidFill>
                  <a:schemeClr val="tx1"/>
                </a:solidFill>
              </a:rPr>
              <a:t>ShapeFactory</a:t>
            </a:r>
            <a:endParaRPr lang="en-US" altLang="zh-CN" sz="2000" dirty="0" smtClean="0">
              <a:solidFill>
                <a:schemeClr val="tx1"/>
              </a:solidFill>
            </a:endParaRPr>
          </a:p>
          <a:p>
            <a:pPr>
              <a:lnSpc>
                <a:spcPts val="2000"/>
              </a:lnSpc>
            </a:pPr>
            <a:r>
              <a:rPr lang="en-US" altLang="zh-CN" sz="2000" dirty="0" smtClean="0"/>
              <a:t>class </a:t>
            </a:r>
            <a:r>
              <a:rPr lang="en-US" altLang="zh-CN" sz="2000" dirty="0" err="1" smtClean="0"/>
              <a:t>ShapeFactory</a:t>
            </a:r>
            <a:r>
              <a:rPr lang="en-US" altLang="zh-CN" sz="2000" dirty="0" smtClean="0"/>
              <a:t> </a:t>
            </a:r>
          </a:p>
          <a:p>
            <a:pPr>
              <a:lnSpc>
                <a:spcPts val="2000"/>
              </a:lnSpc>
            </a:pPr>
            <a:r>
              <a:rPr lang="en-US" altLang="zh-CN" sz="2000" dirty="0" smtClean="0"/>
              <a:t>{</a:t>
            </a:r>
          </a:p>
          <a:p>
            <a:pPr>
              <a:lnSpc>
                <a:spcPts val="2000"/>
              </a:lnSpc>
            </a:pPr>
            <a:r>
              <a:rPr lang="en-US" altLang="zh-CN" sz="2000" dirty="0" smtClean="0"/>
              <a:t>public:</a:t>
            </a:r>
          </a:p>
          <a:p>
            <a:pPr>
              <a:lnSpc>
                <a:spcPts val="2000"/>
              </a:lnSpc>
            </a:pPr>
            <a:r>
              <a:rPr lang="en-US" altLang="zh-CN" sz="2000" dirty="0" smtClean="0">
                <a:solidFill>
                  <a:schemeClr val="tx1"/>
                </a:solidFill>
              </a:rPr>
              <a:t>// </a:t>
            </a:r>
            <a:r>
              <a:rPr lang="zh-CN" altLang="en-US" sz="2000" dirty="0" smtClean="0">
                <a:solidFill>
                  <a:schemeClr val="tx1"/>
                </a:solidFill>
              </a:rPr>
              <a:t>公有成员</a:t>
            </a:r>
            <a:r>
              <a:rPr lang="en-US" altLang="zh-CN" sz="2000" dirty="0" smtClean="0">
                <a:solidFill>
                  <a:schemeClr val="tx1"/>
                </a:solidFill>
              </a:rPr>
              <a:t>:</a:t>
            </a:r>
          </a:p>
          <a:p>
            <a:pPr>
              <a:lnSpc>
                <a:spcPts val="2000"/>
              </a:lnSpc>
            </a:pPr>
            <a:r>
              <a:rPr lang="en-US" altLang="zh-CN" sz="2000" dirty="0" smtClean="0"/>
              <a:t>	virtual ~</a:t>
            </a:r>
            <a:r>
              <a:rPr lang="en-US" altLang="zh-CN" sz="2000" dirty="0" err="1" smtClean="0"/>
              <a:t>ShapeFactory</a:t>
            </a:r>
            <a:r>
              <a:rPr lang="en-US" altLang="zh-CN" sz="2000" dirty="0" smtClean="0"/>
              <a:t>() { }		</a:t>
            </a:r>
            <a:r>
              <a:rPr lang="en-US" altLang="zh-CN" sz="2000" dirty="0" smtClean="0">
                <a:solidFill>
                  <a:schemeClr val="tx1"/>
                </a:solidFill>
              </a:rPr>
              <a:t>// </a:t>
            </a:r>
            <a:r>
              <a:rPr lang="zh-CN" altLang="en-US" sz="2000" dirty="0" smtClean="0">
                <a:solidFill>
                  <a:schemeClr val="tx1"/>
                </a:solidFill>
              </a:rPr>
              <a:t>析构函数</a:t>
            </a:r>
          </a:p>
          <a:p>
            <a:pPr>
              <a:lnSpc>
                <a:spcPts val="2000"/>
              </a:lnSpc>
            </a:pPr>
            <a:r>
              <a:rPr lang="zh-CN" altLang="en-US" sz="2000" dirty="0" smtClean="0"/>
              <a:t>	</a:t>
            </a:r>
            <a:r>
              <a:rPr lang="en-US" altLang="zh-CN" sz="2000" dirty="0" smtClean="0"/>
              <a:t>virtual Shape* </a:t>
            </a:r>
            <a:r>
              <a:rPr lang="en-US" altLang="zh-CN" sz="2000" dirty="0" err="1" smtClean="0"/>
              <a:t>MakeShape</a:t>
            </a:r>
            <a:r>
              <a:rPr lang="en-US" altLang="zh-CN" sz="2000" dirty="0" smtClean="0"/>
              <a:t>() = 0;	</a:t>
            </a:r>
            <a:r>
              <a:rPr lang="en-US" altLang="zh-CN" sz="2000" dirty="0" smtClean="0">
                <a:solidFill>
                  <a:schemeClr val="tx1"/>
                </a:solidFill>
              </a:rPr>
              <a:t>// </a:t>
            </a:r>
            <a:r>
              <a:rPr lang="zh-CN" altLang="en-US" sz="2000" dirty="0" smtClean="0">
                <a:solidFill>
                  <a:schemeClr val="tx1"/>
                </a:solidFill>
              </a:rPr>
              <a:t>返回实例对象指针</a:t>
            </a:r>
          </a:p>
          <a:p>
            <a:pPr>
              <a:lnSpc>
                <a:spcPts val="2000"/>
              </a:lnSpc>
            </a:pPr>
            <a:r>
              <a:rPr lang="en-US" altLang="zh-CN" sz="2000" dirty="0" smtClean="0"/>
              <a:t>};</a:t>
            </a:r>
          </a:p>
          <a:p>
            <a:pPr>
              <a:lnSpc>
                <a:spcPts val="2000"/>
              </a:lnSpc>
            </a:pPr>
            <a:endParaRPr lang="en-US" altLang="zh-CN" sz="2000" dirty="0" smtClean="0"/>
          </a:p>
          <a:p>
            <a:pPr>
              <a:lnSpc>
                <a:spcPts val="2000"/>
              </a:lnSpc>
            </a:pPr>
            <a:r>
              <a:rPr lang="en-US" altLang="zh-CN" sz="2000" dirty="0" smtClean="0">
                <a:solidFill>
                  <a:schemeClr val="tx1"/>
                </a:solidFill>
              </a:rPr>
              <a:t>// </a:t>
            </a:r>
            <a:r>
              <a:rPr lang="zh-CN" altLang="en-US" sz="2000" dirty="0" smtClean="0">
                <a:solidFill>
                  <a:schemeClr val="tx1"/>
                </a:solidFill>
              </a:rPr>
              <a:t>声明圆工厂类</a:t>
            </a:r>
            <a:r>
              <a:rPr lang="en-US" altLang="zh-CN" sz="2000" dirty="0" err="1" smtClean="0">
                <a:solidFill>
                  <a:schemeClr val="tx1"/>
                </a:solidFill>
              </a:rPr>
              <a:t>CircleFactory</a:t>
            </a:r>
            <a:endParaRPr lang="en-US" altLang="zh-CN" sz="2000" dirty="0" smtClean="0">
              <a:solidFill>
                <a:schemeClr val="tx1"/>
              </a:solidFill>
            </a:endParaRPr>
          </a:p>
          <a:p>
            <a:pPr>
              <a:lnSpc>
                <a:spcPts val="2000"/>
              </a:lnSpc>
            </a:pPr>
            <a:r>
              <a:rPr lang="en-US" altLang="zh-CN" sz="2000" dirty="0" smtClean="0"/>
              <a:t>class </a:t>
            </a:r>
            <a:r>
              <a:rPr lang="en-US" altLang="zh-CN" sz="2000" dirty="0" err="1" smtClean="0"/>
              <a:t>CircleFactory</a:t>
            </a:r>
            <a:r>
              <a:rPr lang="en-US" altLang="zh-CN" sz="2000" dirty="0" smtClean="0"/>
              <a:t>: public </a:t>
            </a:r>
            <a:r>
              <a:rPr lang="en-US" altLang="zh-CN" sz="2000" dirty="0" err="1" smtClean="0"/>
              <a:t>ShapeFactory</a:t>
            </a:r>
            <a:r>
              <a:rPr lang="en-US" altLang="zh-CN" sz="2000" dirty="0" smtClean="0"/>
              <a:t> </a:t>
            </a:r>
          </a:p>
          <a:p>
            <a:pPr>
              <a:lnSpc>
                <a:spcPts val="2000"/>
              </a:lnSpc>
            </a:pPr>
            <a:r>
              <a:rPr lang="en-US" altLang="zh-CN" sz="2000" dirty="0" smtClean="0"/>
              <a:t>{</a:t>
            </a:r>
          </a:p>
          <a:p>
            <a:pPr>
              <a:lnSpc>
                <a:spcPts val="2000"/>
              </a:lnSpc>
            </a:pPr>
            <a:r>
              <a:rPr lang="en-US" altLang="zh-CN" sz="2000" dirty="0" smtClean="0"/>
              <a:t>public:</a:t>
            </a:r>
          </a:p>
          <a:p>
            <a:pPr>
              <a:lnSpc>
                <a:spcPts val="2000"/>
              </a:lnSpc>
            </a:pPr>
            <a:r>
              <a:rPr lang="en-US" altLang="zh-CN" sz="2000" dirty="0" smtClean="0">
                <a:solidFill>
                  <a:schemeClr val="tx1"/>
                </a:solidFill>
              </a:rPr>
              <a:t>// </a:t>
            </a:r>
            <a:r>
              <a:rPr lang="zh-CN" altLang="en-US" sz="2000" dirty="0" smtClean="0">
                <a:solidFill>
                  <a:schemeClr val="tx1"/>
                </a:solidFill>
              </a:rPr>
              <a:t>公有成员</a:t>
            </a:r>
            <a:r>
              <a:rPr lang="en-US" altLang="zh-CN" sz="2000" dirty="0" smtClean="0">
                <a:solidFill>
                  <a:schemeClr val="tx1"/>
                </a:solidFill>
              </a:rPr>
              <a:t>:</a:t>
            </a:r>
          </a:p>
          <a:p>
            <a:pPr>
              <a:lnSpc>
                <a:spcPts val="2000"/>
              </a:lnSpc>
            </a:pPr>
            <a:r>
              <a:rPr lang="en-US" altLang="zh-CN" sz="2000" dirty="0" smtClean="0"/>
              <a:t>	virtual ~</a:t>
            </a:r>
            <a:r>
              <a:rPr lang="en-US" altLang="zh-CN" sz="2000" dirty="0" err="1" smtClean="0"/>
              <a:t>CircleFactory</a:t>
            </a:r>
            <a:r>
              <a:rPr lang="en-US" altLang="zh-CN" sz="2000" dirty="0" smtClean="0"/>
              <a:t>() { }		</a:t>
            </a:r>
            <a:r>
              <a:rPr lang="en-US" altLang="zh-CN" sz="2000" dirty="0" smtClean="0">
                <a:solidFill>
                  <a:schemeClr val="tx1"/>
                </a:solidFill>
              </a:rPr>
              <a:t>// </a:t>
            </a:r>
            <a:r>
              <a:rPr lang="zh-CN" altLang="en-US" sz="2000" dirty="0" smtClean="0">
                <a:solidFill>
                  <a:schemeClr val="tx1"/>
                </a:solidFill>
              </a:rPr>
              <a:t>析构函数</a:t>
            </a:r>
          </a:p>
          <a:p>
            <a:pPr>
              <a:lnSpc>
                <a:spcPts val="2000"/>
              </a:lnSpc>
            </a:pPr>
            <a:r>
              <a:rPr lang="zh-CN" altLang="en-US" sz="2000" dirty="0" smtClean="0"/>
              <a:t>	</a:t>
            </a:r>
            <a:r>
              <a:rPr lang="en-US" altLang="zh-CN" sz="2000" dirty="0" smtClean="0"/>
              <a:t>Shape* </a:t>
            </a:r>
            <a:r>
              <a:rPr lang="en-US" altLang="zh-CN" sz="2000" dirty="0" err="1" smtClean="0"/>
              <a:t>MakeShape</a:t>
            </a:r>
            <a:r>
              <a:rPr lang="en-US" altLang="zh-CN" sz="2000" dirty="0" smtClean="0"/>
              <a:t>() { return new Circle; }</a:t>
            </a:r>
            <a:r>
              <a:rPr lang="en-US" altLang="zh-CN" sz="2000" dirty="0" smtClean="0">
                <a:solidFill>
                  <a:schemeClr val="tx1"/>
                </a:solidFill>
              </a:rPr>
              <a:t>// </a:t>
            </a:r>
            <a:r>
              <a:rPr lang="zh-CN" altLang="en-US" sz="2000" dirty="0" smtClean="0">
                <a:solidFill>
                  <a:schemeClr val="tx1"/>
                </a:solidFill>
              </a:rPr>
              <a:t>返回实例对象指针</a:t>
            </a:r>
          </a:p>
          <a:p>
            <a:pPr>
              <a:lnSpc>
                <a:spcPts val="2000"/>
              </a:lnSpc>
            </a:pPr>
            <a:r>
              <a:rPr lang="en-US" altLang="zh-CN" sz="2000" dirty="0" smtClean="0"/>
              <a:t>};</a:t>
            </a:r>
          </a:p>
          <a:p>
            <a:pPr>
              <a:lnSpc>
                <a:spcPts val="2000"/>
              </a:lnSpc>
            </a:pPr>
            <a:endParaRPr lang="en-US" altLang="zh-CN" sz="2000" dirty="0" smtClean="0"/>
          </a:p>
          <a:p>
            <a:pPr>
              <a:lnSpc>
                <a:spcPts val="2000"/>
              </a:lnSpc>
            </a:pPr>
            <a:r>
              <a:rPr lang="en-US" altLang="zh-CN" sz="2000" dirty="0" smtClean="0">
                <a:solidFill>
                  <a:schemeClr val="tx1"/>
                </a:solidFill>
              </a:rPr>
              <a:t>// </a:t>
            </a:r>
            <a:r>
              <a:rPr lang="zh-CN" altLang="en-US" sz="2000" dirty="0" smtClean="0">
                <a:solidFill>
                  <a:schemeClr val="tx1"/>
                </a:solidFill>
              </a:rPr>
              <a:t>声明矩形工厂类</a:t>
            </a:r>
            <a:r>
              <a:rPr lang="en-US" altLang="zh-CN" sz="2000" dirty="0" err="1" smtClean="0">
                <a:solidFill>
                  <a:schemeClr val="tx1"/>
                </a:solidFill>
              </a:rPr>
              <a:t>RectangleFactory</a:t>
            </a:r>
            <a:endParaRPr lang="en-US" altLang="zh-CN" sz="2000" dirty="0" smtClean="0">
              <a:solidFill>
                <a:schemeClr val="tx1"/>
              </a:solidFill>
            </a:endParaRPr>
          </a:p>
          <a:p>
            <a:pPr>
              <a:lnSpc>
                <a:spcPts val="2000"/>
              </a:lnSpc>
            </a:pPr>
            <a:r>
              <a:rPr lang="en-US" altLang="zh-CN" sz="2000" dirty="0" smtClean="0"/>
              <a:t>class </a:t>
            </a:r>
            <a:r>
              <a:rPr lang="en-US" altLang="zh-CN" sz="2000" dirty="0" err="1" smtClean="0"/>
              <a:t>RectangleFactory</a:t>
            </a:r>
            <a:r>
              <a:rPr lang="en-US" altLang="zh-CN" sz="2000" dirty="0" smtClean="0"/>
              <a:t>: public </a:t>
            </a:r>
            <a:r>
              <a:rPr lang="en-US" altLang="zh-CN" sz="2000" dirty="0" err="1" smtClean="0"/>
              <a:t>ShapeFactory</a:t>
            </a:r>
            <a:r>
              <a:rPr lang="en-US" altLang="zh-CN" sz="2000" dirty="0" smtClean="0"/>
              <a:t> </a:t>
            </a:r>
          </a:p>
          <a:p>
            <a:pPr>
              <a:lnSpc>
                <a:spcPts val="2000"/>
              </a:lnSpc>
            </a:pPr>
            <a:r>
              <a:rPr lang="en-US" altLang="zh-CN" sz="2000" dirty="0" smtClean="0"/>
              <a:t>{</a:t>
            </a:r>
          </a:p>
          <a:p>
            <a:pPr>
              <a:lnSpc>
                <a:spcPts val="2000"/>
              </a:lnSpc>
            </a:pPr>
            <a:r>
              <a:rPr lang="en-US" altLang="zh-CN" sz="2000" dirty="0" smtClean="0"/>
              <a:t>public:</a:t>
            </a:r>
          </a:p>
          <a:p>
            <a:pPr>
              <a:lnSpc>
                <a:spcPts val="2000"/>
              </a:lnSpc>
            </a:pPr>
            <a:r>
              <a:rPr lang="en-US" altLang="zh-CN" sz="2000" dirty="0" smtClean="0">
                <a:solidFill>
                  <a:schemeClr val="tx1"/>
                </a:solidFill>
              </a:rPr>
              <a:t>// </a:t>
            </a:r>
            <a:r>
              <a:rPr lang="zh-CN" altLang="en-US" sz="2000" dirty="0" smtClean="0">
                <a:solidFill>
                  <a:schemeClr val="tx1"/>
                </a:solidFill>
              </a:rPr>
              <a:t>公有成员</a:t>
            </a:r>
            <a:r>
              <a:rPr lang="en-US" altLang="zh-CN" sz="2000" dirty="0" smtClean="0">
                <a:solidFill>
                  <a:schemeClr val="tx1"/>
                </a:solidFill>
              </a:rPr>
              <a:t>:</a:t>
            </a:r>
          </a:p>
          <a:p>
            <a:pPr>
              <a:lnSpc>
                <a:spcPts val="2000"/>
              </a:lnSpc>
            </a:pPr>
            <a:r>
              <a:rPr lang="en-US" altLang="zh-CN" sz="2000" dirty="0" smtClean="0"/>
              <a:t>	virtual ~</a:t>
            </a:r>
            <a:r>
              <a:rPr lang="en-US" altLang="zh-CN" sz="2000" dirty="0" err="1" smtClean="0"/>
              <a:t>RectangleFactory</a:t>
            </a:r>
            <a:r>
              <a:rPr lang="en-US" altLang="zh-CN" sz="2000" dirty="0" smtClean="0"/>
              <a:t>() { }		</a:t>
            </a:r>
            <a:r>
              <a:rPr lang="en-US" altLang="zh-CN" sz="2000" dirty="0" smtClean="0">
                <a:solidFill>
                  <a:schemeClr val="tx1"/>
                </a:solidFill>
              </a:rPr>
              <a:t>// </a:t>
            </a:r>
            <a:r>
              <a:rPr lang="zh-CN" altLang="en-US" sz="2000" dirty="0" smtClean="0">
                <a:solidFill>
                  <a:schemeClr val="tx1"/>
                </a:solidFill>
              </a:rPr>
              <a:t>析构函数</a:t>
            </a:r>
          </a:p>
          <a:p>
            <a:pPr>
              <a:lnSpc>
                <a:spcPts val="2000"/>
              </a:lnSpc>
            </a:pPr>
            <a:r>
              <a:rPr lang="zh-CN" altLang="en-US" sz="2000" dirty="0" smtClean="0"/>
              <a:t>	</a:t>
            </a:r>
            <a:r>
              <a:rPr lang="en-US" altLang="zh-CN" sz="2000" dirty="0" smtClean="0"/>
              <a:t>Shape* </a:t>
            </a:r>
            <a:r>
              <a:rPr lang="en-US" altLang="zh-CN" sz="2000" dirty="0" err="1" smtClean="0"/>
              <a:t>MakeShape</a:t>
            </a:r>
            <a:r>
              <a:rPr lang="en-US" altLang="zh-CN" sz="2000" dirty="0" smtClean="0"/>
              <a:t>() { return new Rectangle; }</a:t>
            </a:r>
            <a:r>
              <a:rPr lang="en-US" altLang="zh-CN" sz="2000" dirty="0" smtClean="0">
                <a:solidFill>
                  <a:schemeClr val="tx1"/>
                </a:solidFill>
              </a:rPr>
              <a:t>// </a:t>
            </a:r>
            <a:r>
              <a:rPr lang="zh-CN" altLang="en-US" sz="2000" dirty="0" smtClean="0">
                <a:solidFill>
                  <a:schemeClr val="tx1"/>
                </a:solidFill>
              </a:rPr>
              <a:t>返回实例对象指针</a:t>
            </a:r>
          </a:p>
          <a:p>
            <a:pPr>
              <a:lnSpc>
                <a:spcPts val="2000"/>
              </a:lnSpc>
            </a:pPr>
            <a:r>
              <a:rPr lang="en-US" altLang="zh-CN" sz="2000" dirty="0" smtClean="0"/>
              <a:t>};</a:t>
            </a: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extBox 116"/>
          <p:cNvSpPr txBox="1"/>
          <p:nvPr/>
        </p:nvSpPr>
        <p:spPr>
          <a:xfrm>
            <a:off x="0" y="0"/>
            <a:ext cx="9144000" cy="6247864"/>
          </a:xfrm>
          <a:prstGeom prst="rect">
            <a:avLst/>
          </a:prstGeom>
          <a:noFill/>
        </p:spPr>
        <p:txBody>
          <a:bodyPr wrap="square" rtlCol="0">
            <a:spAutoFit/>
          </a:bodyPr>
          <a:lstStyle/>
          <a:p>
            <a:r>
              <a:rPr lang="en-US" altLang="zh-CN" sz="2000" dirty="0" smtClean="0">
                <a:solidFill>
                  <a:schemeClr val="tx1"/>
                </a:solidFill>
              </a:rPr>
              <a:t>// </a:t>
            </a:r>
            <a:r>
              <a:rPr lang="zh-CN" altLang="en-US" sz="2000" dirty="0" smtClean="0">
                <a:solidFill>
                  <a:schemeClr val="tx1"/>
                </a:solidFill>
              </a:rPr>
              <a:t>声明三角形工厂类</a:t>
            </a:r>
            <a:r>
              <a:rPr lang="en-US" altLang="zh-CN" sz="2000" dirty="0" err="1" smtClean="0">
                <a:solidFill>
                  <a:schemeClr val="tx1"/>
                </a:solidFill>
              </a:rPr>
              <a:t>TriangleFactory</a:t>
            </a:r>
            <a:endParaRPr lang="en-US" altLang="zh-CN" sz="2000" dirty="0" smtClean="0">
              <a:solidFill>
                <a:schemeClr val="tx1"/>
              </a:solidFill>
            </a:endParaRPr>
          </a:p>
          <a:p>
            <a:r>
              <a:rPr lang="en-US" altLang="zh-CN" sz="2000" dirty="0" smtClean="0"/>
              <a:t>class </a:t>
            </a:r>
            <a:r>
              <a:rPr lang="en-US" altLang="zh-CN" sz="2000" dirty="0" err="1" smtClean="0"/>
              <a:t>TriangleFactory</a:t>
            </a:r>
            <a:r>
              <a:rPr lang="en-US" altLang="zh-CN" sz="2000" dirty="0" smtClean="0"/>
              <a:t>: public </a:t>
            </a:r>
            <a:r>
              <a:rPr lang="en-US" altLang="zh-CN" sz="2000" dirty="0" err="1" smtClean="0"/>
              <a:t>ShapeFactory</a:t>
            </a:r>
            <a:r>
              <a:rPr lang="en-US" altLang="zh-CN" sz="2000" dirty="0" smtClean="0"/>
              <a:t> </a:t>
            </a:r>
          </a:p>
          <a:p>
            <a:r>
              <a:rPr lang="en-US" altLang="zh-CN" sz="2000" dirty="0" smtClean="0"/>
              <a:t>{</a:t>
            </a:r>
          </a:p>
          <a:p>
            <a:r>
              <a:rPr lang="en-US" altLang="zh-CN" sz="2000" dirty="0" smtClean="0"/>
              <a:t>public:</a:t>
            </a:r>
          </a:p>
          <a:p>
            <a:r>
              <a:rPr lang="en-US" altLang="zh-CN" sz="2000" dirty="0" smtClean="0">
                <a:solidFill>
                  <a:schemeClr val="tx1"/>
                </a:solidFill>
              </a:rPr>
              <a:t>// </a:t>
            </a:r>
            <a:r>
              <a:rPr lang="zh-CN" altLang="en-US" sz="2000" dirty="0" smtClean="0">
                <a:solidFill>
                  <a:schemeClr val="tx1"/>
                </a:solidFill>
              </a:rPr>
              <a:t>公有成员</a:t>
            </a:r>
            <a:r>
              <a:rPr lang="en-US" altLang="zh-CN" sz="2000" dirty="0" smtClean="0">
                <a:solidFill>
                  <a:schemeClr val="tx1"/>
                </a:solidFill>
              </a:rPr>
              <a:t>:</a:t>
            </a:r>
          </a:p>
          <a:p>
            <a:r>
              <a:rPr lang="en-US" altLang="zh-CN" sz="2000" dirty="0" smtClean="0"/>
              <a:t>	virtual ~</a:t>
            </a:r>
            <a:r>
              <a:rPr lang="en-US" altLang="zh-CN" sz="2000" dirty="0" err="1" smtClean="0"/>
              <a:t>TriangleFactory</a:t>
            </a:r>
            <a:r>
              <a:rPr lang="en-US" altLang="zh-CN" sz="2000" dirty="0" smtClean="0"/>
              <a:t>() { }			</a:t>
            </a:r>
            <a:r>
              <a:rPr lang="en-US" altLang="zh-CN" sz="2000" dirty="0" smtClean="0">
                <a:solidFill>
                  <a:schemeClr val="tx1"/>
                </a:solidFill>
              </a:rPr>
              <a:t>// </a:t>
            </a:r>
            <a:r>
              <a:rPr lang="zh-CN" altLang="en-US" sz="2000" dirty="0" smtClean="0">
                <a:solidFill>
                  <a:schemeClr val="tx1"/>
                </a:solidFill>
              </a:rPr>
              <a:t>析构函数</a:t>
            </a:r>
          </a:p>
          <a:p>
            <a:r>
              <a:rPr lang="zh-CN" altLang="en-US" sz="2000" dirty="0" smtClean="0"/>
              <a:t>	</a:t>
            </a:r>
            <a:r>
              <a:rPr lang="en-US" altLang="zh-CN" sz="2000" dirty="0" smtClean="0"/>
              <a:t>Shape* </a:t>
            </a:r>
            <a:r>
              <a:rPr lang="en-US" altLang="zh-CN" sz="2000" dirty="0" err="1" smtClean="0"/>
              <a:t>MakeShape</a:t>
            </a:r>
            <a:r>
              <a:rPr lang="en-US" altLang="zh-CN" sz="2000" dirty="0" smtClean="0"/>
              <a:t>() { return new Triangle; }	</a:t>
            </a:r>
            <a:r>
              <a:rPr lang="en-US" altLang="zh-CN" sz="2000" dirty="0" smtClean="0">
                <a:solidFill>
                  <a:schemeClr val="tx1"/>
                </a:solidFill>
              </a:rPr>
              <a:t>// </a:t>
            </a:r>
            <a:r>
              <a:rPr lang="zh-CN" altLang="en-US" sz="2000" dirty="0" smtClean="0">
                <a:solidFill>
                  <a:schemeClr val="tx1"/>
                </a:solidFill>
              </a:rPr>
              <a:t>返回实例对象指针</a:t>
            </a:r>
          </a:p>
          <a:p>
            <a:r>
              <a:rPr lang="en-US" altLang="zh-CN" sz="2000" dirty="0" smtClean="0"/>
              <a:t>};</a:t>
            </a:r>
          </a:p>
          <a:p>
            <a:endParaRPr lang="en-US" altLang="zh-CN" sz="2000" dirty="0" smtClean="0"/>
          </a:p>
          <a:p>
            <a:r>
              <a:rPr lang="en-US" altLang="zh-CN" sz="2000" dirty="0" err="1" smtClean="0"/>
              <a:t>int</a:t>
            </a:r>
            <a:r>
              <a:rPr lang="en-US" altLang="zh-CN" sz="2000" dirty="0" smtClean="0"/>
              <a:t> main()						</a:t>
            </a:r>
            <a:r>
              <a:rPr lang="en-US" altLang="zh-CN" sz="2000" dirty="0" smtClean="0">
                <a:solidFill>
                  <a:schemeClr val="tx1"/>
                </a:solidFill>
              </a:rPr>
              <a:t>// </a:t>
            </a:r>
            <a:r>
              <a:rPr lang="zh-CN" altLang="en-US" sz="2000" dirty="0" smtClean="0">
                <a:solidFill>
                  <a:schemeClr val="tx1"/>
                </a:solidFill>
              </a:rPr>
              <a:t>主函数</a:t>
            </a:r>
            <a:r>
              <a:rPr lang="en-US" altLang="zh-CN" sz="2000" dirty="0" smtClean="0">
                <a:solidFill>
                  <a:schemeClr val="tx1"/>
                </a:solidFill>
              </a:rPr>
              <a:t>main()</a:t>
            </a:r>
          </a:p>
          <a:p>
            <a:r>
              <a:rPr lang="en-US" altLang="zh-CN" sz="2000" dirty="0" smtClean="0"/>
              <a:t>{</a:t>
            </a:r>
          </a:p>
          <a:p>
            <a:r>
              <a:rPr lang="en-US" altLang="zh-CN" sz="2000" dirty="0" smtClean="0"/>
              <a:t>	</a:t>
            </a:r>
            <a:r>
              <a:rPr lang="en-US" altLang="zh-CN" sz="2000" dirty="0" err="1" smtClean="0"/>
              <a:t>int</a:t>
            </a:r>
            <a:r>
              <a:rPr lang="en-US" altLang="zh-CN" sz="2000" dirty="0" smtClean="0"/>
              <a:t> select = 0;					</a:t>
            </a:r>
            <a:r>
              <a:rPr lang="en-US" altLang="zh-CN" sz="2000" dirty="0" smtClean="0">
                <a:solidFill>
                  <a:schemeClr val="tx1"/>
                </a:solidFill>
              </a:rPr>
              <a:t>// </a:t>
            </a:r>
            <a:r>
              <a:rPr lang="zh-CN" altLang="en-US" sz="2000" dirty="0" smtClean="0">
                <a:solidFill>
                  <a:schemeClr val="tx1"/>
                </a:solidFill>
              </a:rPr>
              <a:t>选择变量</a:t>
            </a:r>
          </a:p>
          <a:p>
            <a:endParaRPr lang="zh-CN" altLang="en-US" sz="2000" dirty="0" smtClean="0"/>
          </a:p>
          <a:p>
            <a:r>
              <a:rPr lang="zh-CN" altLang="en-US" sz="2000" dirty="0" smtClean="0"/>
              <a:t>	</a:t>
            </a:r>
            <a:r>
              <a:rPr lang="en-US" altLang="zh-CN" sz="2000" dirty="0" smtClean="0"/>
              <a:t>do</a:t>
            </a:r>
          </a:p>
          <a:p>
            <a:r>
              <a:rPr lang="en-US" altLang="zh-CN" sz="2000" dirty="0" smtClean="0"/>
              <a:t>	{</a:t>
            </a:r>
          </a:p>
          <a:p>
            <a:r>
              <a:rPr lang="en-US" altLang="zh-CN" sz="2000" dirty="0" smtClean="0"/>
              <a:t>		</a:t>
            </a:r>
            <a:r>
              <a:rPr lang="en-US" altLang="zh-CN" sz="2000" dirty="0" err="1" smtClean="0"/>
              <a:t>cout</a:t>
            </a:r>
            <a:r>
              <a:rPr lang="en-US" altLang="zh-CN" sz="2000" dirty="0" smtClean="0"/>
              <a:t> &lt;&lt; "</a:t>
            </a:r>
            <a:r>
              <a:rPr lang="zh-CN" altLang="en-US" sz="2000" dirty="0" smtClean="0"/>
              <a:t>请选择</a:t>
            </a:r>
            <a:r>
              <a:rPr lang="en-US" altLang="zh-CN" sz="2000" dirty="0" smtClean="0"/>
              <a:t>" &lt;&lt; </a:t>
            </a:r>
            <a:r>
              <a:rPr lang="en-US" altLang="zh-CN" sz="2000" dirty="0" err="1" smtClean="0"/>
              <a:t>endl</a:t>
            </a:r>
            <a:r>
              <a:rPr lang="en-US" altLang="zh-CN" sz="2000" dirty="0" smtClean="0"/>
              <a:t>;</a:t>
            </a:r>
          </a:p>
          <a:p>
            <a:r>
              <a:rPr lang="en-US" altLang="zh-CN" sz="2000" dirty="0" smtClean="0"/>
              <a:t>		</a:t>
            </a:r>
            <a:r>
              <a:rPr lang="en-US" altLang="zh-CN" sz="2000" dirty="0" err="1" smtClean="0"/>
              <a:t>cout</a:t>
            </a:r>
            <a:r>
              <a:rPr lang="en-US" altLang="zh-CN" sz="2000" dirty="0" smtClean="0"/>
              <a:t> &lt;&lt; "1: </a:t>
            </a:r>
            <a:r>
              <a:rPr lang="zh-CN" altLang="en-US" sz="2000" dirty="0" smtClean="0"/>
              <a:t>画圆</a:t>
            </a:r>
            <a:r>
              <a:rPr lang="en-US" altLang="zh-CN" sz="2000" dirty="0" smtClean="0"/>
              <a:t>" &lt;&lt; </a:t>
            </a:r>
            <a:r>
              <a:rPr lang="en-US" altLang="zh-CN" sz="2000" dirty="0" err="1" smtClean="0"/>
              <a:t>endl</a:t>
            </a:r>
            <a:r>
              <a:rPr lang="en-US" altLang="zh-CN" sz="2000" dirty="0" smtClean="0"/>
              <a:t>;		</a:t>
            </a:r>
          </a:p>
          <a:p>
            <a:r>
              <a:rPr lang="en-US" altLang="zh-CN" sz="2000" dirty="0" smtClean="0"/>
              <a:t>		</a:t>
            </a:r>
            <a:r>
              <a:rPr lang="en-US" altLang="zh-CN" sz="2000" dirty="0" err="1" smtClean="0"/>
              <a:t>cout</a:t>
            </a:r>
            <a:r>
              <a:rPr lang="en-US" altLang="zh-CN" sz="2000" dirty="0" smtClean="0"/>
              <a:t> &lt;&lt; "2: </a:t>
            </a:r>
            <a:r>
              <a:rPr lang="zh-CN" altLang="en-US" sz="2000" dirty="0" smtClean="0"/>
              <a:t>画矩形</a:t>
            </a:r>
            <a:r>
              <a:rPr lang="en-US" altLang="zh-CN" sz="2000" dirty="0" smtClean="0"/>
              <a:t>" &lt;&lt; </a:t>
            </a:r>
            <a:r>
              <a:rPr lang="en-US" altLang="zh-CN" sz="2000" dirty="0" err="1" smtClean="0"/>
              <a:t>endl</a:t>
            </a:r>
            <a:r>
              <a:rPr lang="en-US" altLang="zh-CN" sz="2000" dirty="0" smtClean="0"/>
              <a:t>;		</a:t>
            </a:r>
          </a:p>
          <a:p>
            <a:r>
              <a:rPr lang="en-US" altLang="zh-CN" sz="2000" dirty="0" smtClean="0"/>
              <a:t>		</a:t>
            </a:r>
            <a:r>
              <a:rPr lang="en-US" altLang="zh-CN" sz="2000" dirty="0" err="1" smtClean="0"/>
              <a:t>cout</a:t>
            </a:r>
            <a:r>
              <a:rPr lang="en-US" altLang="zh-CN" sz="2000" dirty="0" smtClean="0"/>
              <a:t> &lt;&lt; "3: </a:t>
            </a:r>
            <a:r>
              <a:rPr lang="zh-CN" altLang="en-US" sz="2000" dirty="0" smtClean="0"/>
              <a:t>画三角形</a:t>
            </a:r>
            <a:r>
              <a:rPr lang="en-US" altLang="zh-CN" sz="2000" dirty="0" smtClean="0"/>
              <a:t>" &lt;&lt; </a:t>
            </a:r>
            <a:r>
              <a:rPr lang="en-US" altLang="zh-CN" sz="2000" dirty="0" err="1" smtClean="0"/>
              <a:t>endl</a:t>
            </a:r>
            <a:r>
              <a:rPr lang="en-US" altLang="zh-CN" sz="2000" dirty="0" smtClean="0"/>
              <a:t>;		</a:t>
            </a:r>
          </a:p>
          <a:p>
            <a:r>
              <a:rPr lang="en-US" altLang="zh-CN" sz="2000" dirty="0" smtClean="0"/>
              <a:t>		</a:t>
            </a:r>
            <a:r>
              <a:rPr lang="en-US" altLang="zh-CN" sz="2000" dirty="0" err="1" smtClean="0"/>
              <a:t>cout</a:t>
            </a:r>
            <a:r>
              <a:rPr lang="en-US" altLang="zh-CN" sz="2000" dirty="0" smtClean="0"/>
              <a:t> &lt;&lt; "4: </a:t>
            </a:r>
            <a:r>
              <a:rPr lang="zh-CN" altLang="en-US" sz="2000" dirty="0" smtClean="0"/>
              <a:t>退出</a:t>
            </a:r>
            <a:r>
              <a:rPr lang="en-US" altLang="zh-CN" sz="2000" dirty="0" smtClean="0"/>
              <a:t>" &lt;&lt; </a:t>
            </a:r>
            <a:r>
              <a:rPr lang="en-US" altLang="zh-CN" sz="2000" dirty="0" err="1" smtClean="0"/>
              <a:t>endl</a:t>
            </a:r>
            <a:r>
              <a:rPr lang="en-US" altLang="zh-CN" sz="2000" dirty="0" smtClean="0"/>
              <a:t>;</a:t>
            </a: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extBox 116"/>
          <p:cNvSpPr txBox="1"/>
          <p:nvPr/>
        </p:nvSpPr>
        <p:spPr>
          <a:xfrm>
            <a:off x="0" y="0"/>
            <a:ext cx="9144000" cy="6555641"/>
          </a:xfrm>
          <a:prstGeom prst="rect">
            <a:avLst/>
          </a:prstGeom>
          <a:noFill/>
        </p:spPr>
        <p:txBody>
          <a:bodyPr wrap="square" rtlCol="0">
            <a:spAutoFit/>
          </a:bodyPr>
          <a:lstStyle/>
          <a:p>
            <a:r>
              <a:rPr lang="en-US" altLang="zh-CN" sz="2000" dirty="0" smtClean="0"/>
              <a:t>		</a:t>
            </a:r>
            <a:r>
              <a:rPr lang="en-US" altLang="zh-CN" sz="2000" dirty="0" err="1" smtClean="0"/>
              <a:t>cout</a:t>
            </a:r>
            <a:r>
              <a:rPr lang="en-US" altLang="zh-CN" sz="2000" dirty="0" smtClean="0"/>
              <a:t> &lt;&lt; "</a:t>
            </a:r>
            <a:r>
              <a:rPr lang="zh-CN" altLang="en-US" sz="2000" dirty="0" smtClean="0"/>
              <a:t>请输入你的选择</a:t>
            </a:r>
            <a:r>
              <a:rPr lang="en-US" altLang="zh-CN" sz="2000" dirty="0" smtClean="0"/>
              <a:t>(1--4):";</a:t>
            </a:r>
          </a:p>
          <a:p>
            <a:r>
              <a:rPr lang="en-US" altLang="zh-CN" sz="2000" dirty="0" smtClean="0"/>
              <a:t>		</a:t>
            </a:r>
            <a:r>
              <a:rPr lang="en-US" altLang="zh-CN" sz="2000" dirty="0" err="1" smtClean="0"/>
              <a:t>cin</a:t>
            </a:r>
            <a:r>
              <a:rPr lang="en-US" altLang="zh-CN" sz="2000" dirty="0" smtClean="0"/>
              <a:t> &gt;&gt; select;				</a:t>
            </a:r>
            <a:r>
              <a:rPr lang="en-US" altLang="zh-CN" sz="2000" dirty="0" smtClean="0">
                <a:solidFill>
                  <a:schemeClr val="tx1"/>
                </a:solidFill>
              </a:rPr>
              <a:t>// </a:t>
            </a:r>
            <a:r>
              <a:rPr lang="zh-CN" altLang="en-US" sz="2000" dirty="0" smtClean="0">
                <a:solidFill>
                  <a:schemeClr val="tx1"/>
                </a:solidFill>
              </a:rPr>
              <a:t>输入选择变量</a:t>
            </a:r>
          </a:p>
          <a:p>
            <a:endParaRPr lang="zh-CN" altLang="en-US" sz="2000" dirty="0" smtClean="0"/>
          </a:p>
          <a:p>
            <a:r>
              <a:rPr lang="zh-CN" altLang="en-US" sz="2000" dirty="0" smtClean="0"/>
              <a:t>		</a:t>
            </a:r>
            <a:r>
              <a:rPr lang="en-US" altLang="zh-CN" sz="2000" dirty="0" err="1" smtClean="0"/>
              <a:t>ShapeFactory</a:t>
            </a:r>
            <a:r>
              <a:rPr lang="en-US" altLang="zh-CN" sz="2000" dirty="0" smtClean="0"/>
              <a:t> *p;			</a:t>
            </a:r>
            <a:r>
              <a:rPr lang="en-US" altLang="zh-CN" sz="2000" dirty="0" smtClean="0">
                <a:solidFill>
                  <a:schemeClr val="tx1"/>
                </a:solidFill>
              </a:rPr>
              <a:t>// </a:t>
            </a:r>
            <a:r>
              <a:rPr lang="zh-CN" altLang="en-US" sz="2000" dirty="0" smtClean="0">
                <a:solidFill>
                  <a:schemeClr val="tx1"/>
                </a:solidFill>
              </a:rPr>
              <a:t>基类指针</a:t>
            </a:r>
          </a:p>
          <a:p>
            <a:r>
              <a:rPr lang="zh-CN" altLang="en-US" sz="2000" dirty="0" smtClean="0"/>
              <a:t>		</a:t>
            </a:r>
            <a:r>
              <a:rPr lang="en-US" altLang="zh-CN" sz="2000" dirty="0" smtClean="0"/>
              <a:t>switch(select)		</a:t>
            </a:r>
            <a:r>
              <a:rPr lang="en-US" altLang="zh-CN" sz="2000" dirty="0" smtClean="0">
                <a:solidFill>
                  <a:schemeClr val="tx1"/>
                </a:solidFill>
              </a:rPr>
              <a:t>// </a:t>
            </a:r>
            <a:r>
              <a:rPr lang="zh-CN" altLang="en-US" sz="2000" dirty="0" smtClean="0">
                <a:solidFill>
                  <a:schemeClr val="tx1"/>
                </a:solidFill>
              </a:rPr>
              <a:t>根据用户选择做相关合成类工作</a:t>
            </a:r>
          </a:p>
          <a:p>
            <a:r>
              <a:rPr lang="zh-CN" altLang="en-US" sz="2000" dirty="0" smtClean="0"/>
              <a:t>		</a:t>
            </a:r>
            <a:r>
              <a:rPr lang="en-US" altLang="zh-CN" sz="2000" dirty="0" smtClean="0"/>
              <a:t>{									</a:t>
            </a:r>
          </a:p>
          <a:p>
            <a:r>
              <a:rPr lang="en-US" altLang="zh-CN" sz="2000" dirty="0" smtClean="0"/>
              <a:t>			case 1: </a:t>
            </a:r>
          </a:p>
          <a:p>
            <a:r>
              <a:rPr lang="en-US" altLang="zh-CN" sz="2000" dirty="0" smtClean="0"/>
              <a:t>				p = new </a:t>
            </a:r>
            <a:r>
              <a:rPr lang="en-US" altLang="zh-CN" sz="2000" dirty="0" err="1" smtClean="0"/>
              <a:t>CircleFactory</a:t>
            </a:r>
            <a:r>
              <a:rPr lang="en-US" altLang="zh-CN" sz="2000" dirty="0" smtClean="0"/>
              <a:t>;	</a:t>
            </a:r>
            <a:r>
              <a:rPr lang="en-US" altLang="zh-CN" sz="2000" dirty="0" smtClean="0">
                <a:solidFill>
                  <a:schemeClr val="tx1"/>
                </a:solidFill>
              </a:rPr>
              <a:t>// </a:t>
            </a:r>
            <a:r>
              <a:rPr lang="zh-CN" altLang="en-US" sz="2000" dirty="0" smtClean="0">
                <a:solidFill>
                  <a:schemeClr val="tx1"/>
                </a:solidFill>
              </a:rPr>
              <a:t>指向实例对象</a:t>
            </a:r>
          </a:p>
          <a:p>
            <a:r>
              <a:rPr lang="zh-CN" altLang="en-US" sz="2000" dirty="0" smtClean="0"/>
              <a:t>				</a:t>
            </a:r>
            <a:r>
              <a:rPr lang="en-US" altLang="zh-CN" sz="2000" dirty="0" smtClean="0"/>
              <a:t>p-&gt;</a:t>
            </a:r>
            <a:r>
              <a:rPr lang="en-US" altLang="zh-CN" sz="2000" dirty="0" err="1" smtClean="0"/>
              <a:t>MakeShape</a:t>
            </a:r>
            <a:r>
              <a:rPr lang="en-US" altLang="zh-CN" sz="2000" dirty="0" smtClean="0"/>
              <a:t>()-&gt;Draw();	</a:t>
            </a:r>
            <a:r>
              <a:rPr lang="en-US" altLang="zh-CN" sz="2000" dirty="0" smtClean="0">
                <a:solidFill>
                  <a:schemeClr val="tx1"/>
                </a:solidFill>
              </a:rPr>
              <a:t>// </a:t>
            </a:r>
            <a:r>
              <a:rPr lang="zh-CN" altLang="en-US" sz="2000" dirty="0" smtClean="0">
                <a:solidFill>
                  <a:schemeClr val="tx1"/>
                </a:solidFill>
              </a:rPr>
              <a:t>画形状</a:t>
            </a:r>
          </a:p>
          <a:p>
            <a:r>
              <a:rPr lang="zh-CN" altLang="en-US" sz="2000" dirty="0" smtClean="0"/>
              <a:t>				</a:t>
            </a:r>
            <a:r>
              <a:rPr lang="en-US" altLang="zh-CN" sz="2000" dirty="0" smtClean="0"/>
              <a:t>delete p-&gt;</a:t>
            </a:r>
            <a:r>
              <a:rPr lang="en-US" altLang="zh-CN" sz="2000" dirty="0" err="1" smtClean="0"/>
              <a:t>MakeShape</a:t>
            </a:r>
            <a:r>
              <a:rPr lang="en-US" altLang="zh-CN" sz="2000" dirty="0" smtClean="0"/>
              <a:t>();</a:t>
            </a:r>
            <a:r>
              <a:rPr lang="en-US" altLang="zh-CN" sz="2000" dirty="0" smtClean="0">
                <a:solidFill>
                  <a:schemeClr val="tx1"/>
                </a:solidFill>
              </a:rPr>
              <a:t>// </a:t>
            </a:r>
            <a:r>
              <a:rPr lang="zh-CN" altLang="en-US" sz="2000" dirty="0" smtClean="0">
                <a:solidFill>
                  <a:schemeClr val="tx1"/>
                </a:solidFill>
              </a:rPr>
              <a:t>释放实例对象</a:t>
            </a:r>
          </a:p>
          <a:p>
            <a:r>
              <a:rPr lang="zh-CN" altLang="en-US" sz="2000" dirty="0" smtClean="0"/>
              <a:t>				</a:t>
            </a:r>
            <a:r>
              <a:rPr lang="en-US" altLang="zh-CN" sz="2000" dirty="0" smtClean="0"/>
              <a:t>delete p;		</a:t>
            </a:r>
            <a:r>
              <a:rPr lang="en-US" altLang="zh-CN" sz="2000" dirty="0" smtClean="0">
                <a:solidFill>
                  <a:schemeClr val="tx1"/>
                </a:solidFill>
              </a:rPr>
              <a:t>// </a:t>
            </a:r>
            <a:r>
              <a:rPr lang="zh-CN" altLang="en-US" sz="2000" dirty="0" smtClean="0">
                <a:solidFill>
                  <a:schemeClr val="tx1"/>
                </a:solidFill>
              </a:rPr>
              <a:t>释放实例对象</a:t>
            </a:r>
          </a:p>
          <a:p>
            <a:r>
              <a:rPr lang="zh-CN" altLang="en-US" sz="2000" dirty="0" smtClean="0"/>
              <a:t>				</a:t>
            </a:r>
            <a:r>
              <a:rPr lang="en-US" altLang="zh-CN" sz="2000" dirty="0" err="1" smtClean="0"/>
              <a:t>cout</a:t>
            </a:r>
            <a:r>
              <a:rPr lang="en-US" altLang="zh-CN" sz="2000" dirty="0" smtClean="0"/>
              <a:t> &lt;&lt; </a:t>
            </a:r>
            <a:r>
              <a:rPr lang="en-US" altLang="zh-CN" sz="2000" dirty="0" err="1" smtClean="0"/>
              <a:t>endl</a:t>
            </a:r>
            <a:r>
              <a:rPr lang="en-US" altLang="zh-CN" sz="2000" dirty="0" smtClean="0"/>
              <a:t>;		</a:t>
            </a:r>
            <a:r>
              <a:rPr lang="en-US" altLang="zh-CN" sz="2000" dirty="0" smtClean="0">
                <a:solidFill>
                  <a:schemeClr val="tx1"/>
                </a:solidFill>
              </a:rPr>
              <a:t>// </a:t>
            </a:r>
            <a:r>
              <a:rPr lang="zh-CN" altLang="en-US" sz="2000" dirty="0" smtClean="0">
                <a:solidFill>
                  <a:schemeClr val="tx1"/>
                </a:solidFill>
              </a:rPr>
              <a:t>换行</a:t>
            </a:r>
          </a:p>
          <a:p>
            <a:r>
              <a:rPr lang="zh-CN" altLang="en-US" sz="2000" dirty="0" smtClean="0"/>
              <a:t>				</a:t>
            </a:r>
            <a:r>
              <a:rPr lang="en-US" altLang="zh-CN" sz="2000" dirty="0" smtClean="0"/>
              <a:t>break;</a:t>
            </a:r>
          </a:p>
          <a:p>
            <a:r>
              <a:rPr lang="en-US" altLang="zh-CN" sz="2000" dirty="0" smtClean="0"/>
              <a:t>			case 2: </a:t>
            </a:r>
          </a:p>
          <a:p>
            <a:r>
              <a:rPr lang="en-US" altLang="zh-CN" sz="2000" dirty="0" smtClean="0"/>
              <a:t>				p = new </a:t>
            </a:r>
            <a:r>
              <a:rPr lang="en-US" altLang="zh-CN" sz="2000" dirty="0" err="1" smtClean="0"/>
              <a:t>RectangleFactory</a:t>
            </a:r>
            <a:r>
              <a:rPr lang="en-US" altLang="zh-CN" sz="2000" dirty="0" smtClean="0"/>
              <a:t>;</a:t>
            </a:r>
            <a:r>
              <a:rPr lang="en-US" altLang="zh-CN" sz="2000" dirty="0" smtClean="0">
                <a:solidFill>
                  <a:schemeClr val="tx1"/>
                </a:solidFill>
              </a:rPr>
              <a:t>// </a:t>
            </a:r>
            <a:r>
              <a:rPr lang="zh-CN" altLang="en-US" sz="2000" dirty="0" smtClean="0">
                <a:solidFill>
                  <a:schemeClr val="tx1"/>
                </a:solidFill>
              </a:rPr>
              <a:t>指向实例对象</a:t>
            </a:r>
          </a:p>
          <a:p>
            <a:r>
              <a:rPr lang="zh-CN" altLang="en-US" sz="2000" dirty="0" smtClean="0"/>
              <a:t>				</a:t>
            </a:r>
            <a:r>
              <a:rPr lang="en-US" altLang="zh-CN" sz="2000" dirty="0" smtClean="0"/>
              <a:t>p-&gt;</a:t>
            </a:r>
            <a:r>
              <a:rPr lang="en-US" altLang="zh-CN" sz="2000" dirty="0" err="1" smtClean="0"/>
              <a:t>MakeShape</a:t>
            </a:r>
            <a:r>
              <a:rPr lang="en-US" altLang="zh-CN" sz="2000" dirty="0" smtClean="0"/>
              <a:t>()-&gt;Draw();</a:t>
            </a:r>
            <a:r>
              <a:rPr lang="en-US" altLang="zh-CN" sz="2000" dirty="0" smtClean="0">
                <a:solidFill>
                  <a:schemeClr val="tx1"/>
                </a:solidFill>
              </a:rPr>
              <a:t>// </a:t>
            </a:r>
            <a:r>
              <a:rPr lang="zh-CN" altLang="en-US" sz="2000" dirty="0" smtClean="0">
                <a:solidFill>
                  <a:schemeClr val="tx1"/>
                </a:solidFill>
              </a:rPr>
              <a:t>画形状</a:t>
            </a:r>
          </a:p>
          <a:p>
            <a:r>
              <a:rPr lang="zh-CN" altLang="en-US" sz="2000" dirty="0" smtClean="0"/>
              <a:t>				</a:t>
            </a:r>
            <a:r>
              <a:rPr lang="en-US" altLang="zh-CN" sz="2000" dirty="0" smtClean="0"/>
              <a:t>delete p-&gt;</a:t>
            </a:r>
            <a:r>
              <a:rPr lang="en-US" altLang="zh-CN" sz="2000" dirty="0" err="1" smtClean="0"/>
              <a:t>MakeShape</a:t>
            </a:r>
            <a:r>
              <a:rPr lang="en-US" altLang="zh-CN" sz="2000" dirty="0" smtClean="0"/>
              <a:t>();</a:t>
            </a:r>
            <a:r>
              <a:rPr lang="en-US" altLang="zh-CN" sz="2000" dirty="0" smtClean="0">
                <a:solidFill>
                  <a:schemeClr val="tx1"/>
                </a:solidFill>
              </a:rPr>
              <a:t>// </a:t>
            </a:r>
            <a:r>
              <a:rPr lang="zh-CN" altLang="en-US" sz="2000" dirty="0" smtClean="0">
                <a:solidFill>
                  <a:schemeClr val="tx1"/>
                </a:solidFill>
              </a:rPr>
              <a:t>释放实例对象</a:t>
            </a:r>
          </a:p>
          <a:p>
            <a:r>
              <a:rPr lang="zh-CN" altLang="en-US" sz="2000" dirty="0" smtClean="0"/>
              <a:t>				</a:t>
            </a:r>
            <a:r>
              <a:rPr lang="en-US" altLang="zh-CN" sz="2000" dirty="0" smtClean="0"/>
              <a:t>delete p;		</a:t>
            </a:r>
            <a:r>
              <a:rPr lang="en-US" altLang="zh-CN" sz="2000" dirty="0" smtClean="0">
                <a:solidFill>
                  <a:schemeClr val="tx1"/>
                </a:solidFill>
              </a:rPr>
              <a:t>// </a:t>
            </a:r>
            <a:r>
              <a:rPr lang="zh-CN" altLang="en-US" sz="2000" dirty="0" smtClean="0">
                <a:solidFill>
                  <a:schemeClr val="tx1"/>
                </a:solidFill>
              </a:rPr>
              <a:t>释放实例对象</a:t>
            </a:r>
          </a:p>
          <a:p>
            <a:r>
              <a:rPr lang="zh-CN" altLang="en-US" sz="2000" dirty="0" smtClean="0"/>
              <a:t>				</a:t>
            </a:r>
            <a:r>
              <a:rPr lang="en-US" altLang="zh-CN" sz="2000" dirty="0" err="1" smtClean="0"/>
              <a:t>cout</a:t>
            </a:r>
            <a:r>
              <a:rPr lang="en-US" altLang="zh-CN" sz="2000" dirty="0" smtClean="0"/>
              <a:t> &lt;&lt; </a:t>
            </a:r>
            <a:r>
              <a:rPr lang="en-US" altLang="zh-CN" sz="2000" dirty="0" err="1" smtClean="0"/>
              <a:t>endl</a:t>
            </a:r>
            <a:r>
              <a:rPr lang="en-US" altLang="zh-CN" sz="2000" dirty="0" smtClean="0"/>
              <a:t>;		</a:t>
            </a:r>
            <a:r>
              <a:rPr lang="en-US" altLang="zh-CN" sz="2000" dirty="0" smtClean="0">
                <a:solidFill>
                  <a:schemeClr val="tx1"/>
                </a:solidFill>
              </a:rPr>
              <a:t>// </a:t>
            </a:r>
            <a:r>
              <a:rPr lang="zh-CN" altLang="en-US" sz="2000" dirty="0" smtClean="0">
                <a:solidFill>
                  <a:schemeClr val="tx1"/>
                </a:solidFill>
              </a:rPr>
              <a:t>换行</a:t>
            </a:r>
          </a:p>
          <a:p>
            <a:r>
              <a:rPr lang="zh-CN" altLang="en-US" sz="2000" dirty="0" smtClean="0"/>
              <a:t>				</a:t>
            </a:r>
            <a:r>
              <a:rPr lang="en-US" altLang="zh-CN" sz="2000" dirty="0" smtClean="0"/>
              <a:t>break;</a:t>
            </a: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extBox 116"/>
          <p:cNvSpPr txBox="1"/>
          <p:nvPr/>
        </p:nvSpPr>
        <p:spPr>
          <a:xfrm>
            <a:off x="0" y="257735"/>
            <a:ext cx="9144000" cy="6555641"/>
          </a:xfrm>
          <a:prstGeom prst="rect">
            <a:avLst/>
          </a:prstGeom>
          <a:noFill/>
        </p:spPr>
        <p:txBody>
          <a:bodyPr wrap="square" rtlCol="0">
            <a:spAutoFit/>
          </a:bodyPr>
          <a:lstStyle/>
          <a:p>
            <a:r>
              <a:rPr lang="en-US" altLang="zh-CN" sz="2000" dirty="0" smtClean="0"/>
              <a:t>			case 3: </a:t>
            </a:r>
          </a:p>
          <a:p>
            <a:r>
              <a:rPr lang="en-US" altLang="zh-CN" sz="2000" dirty="0" smtClean="0"/>
              <a:t>				p = new </a:t>
            </a:r>
            <a:r>
              <a:rPr lang="en-US" altLang="zh-CN" sz="2000" dirty="0" err="1" smtClean="0"/>
              <a:t>TriangleFactory</a:t>
            </a:r>
            <a:r>
              <a:rPr lang="en-US" altLang="zh-CN" sz="2000" dirty="0" smtClean="0"/>
              <a:t>;</a:t>
            </a:r>
            <a:r>
              <a:rPr lang="en-US" altLang="zh-CN" sz="2000" dirty="0" smtClean="0">
                <a:solidFill>
                  <a:schemeClr val="tx1"/>
                </a:solidFill>
              </a:rPr>
              <a:t>// </a:t>
            </a:r>
            <a:r>
              <a:rPr lang="zh-CN" altLang="en-US" sz="2000" dirty="0" smtClean="0">
                <a:solidFill>
                  <a:schemeClr val="tx1"/>
                </a:solidFill>
              </a:rPr>
              <a:t>指向实例对象</a:t>
            </a:r>
          </a:p>
          <a:p>
            <a:r>
              <a:rPr lang="zh-CN" altLang="en-US" sz="2000" dirty="0" smtClean="0"/>
              <a:t>				</a:t>
            </a:r>
            <a:r>
              <a:rPr lang="en-US" altLang="zh-CN" sz="2000" dirty="0" smtClean="0"/>
              <a:t>p-&gt;</a:t>
            </a:r>
            <a:r>
              <a:rPr lang="en-US" altLang="zh-CN" sz="2000" dirty="0" err="1" smtClean="0"/>
              <a:t>MakeShape</a:t>
            </a:r>
            <a:r>
              <a:rPr lang="en-US" altLang="zh-CN" sz="2000" dirty="0" smtClean="0"/>
              <a:t>()-&gt;Draw();</a:t>
            </a:r>
            <a:r>
              <a:rPr lang="en-US" altLang="zh-CN" sz="2000" dirty="0" smtClean="0">
                <a:solidFill>
                  <a:schemeClr val="tx1"/>
                </a:solidFill>
              </a:rPr>
              <a:t>// </a:t>
            </a:r>
            <a:r>
              <a:rPr lang="zh-CN" altLang="en-US" sz="2000" dirty="0" smtClean="0">
                <a:solidFill>
                  <a:schemeClr val="tx1"/>
                </a:solidFill>
              </a:rPr>
              <a:t>画形状</a:t>
            </a:r>
          </a:p>
          <a:p>
            <a:r>
              <a:rPr lang="zh-CN" altLang="en-US" sz="2000" dirty="0" smtClean="0"/>
              <a:t>				</a:t>
            </a:r>
            <a:r>
              <a:rPr lang="en-US" altLang="zh-CN" sz="2000" dirty="0" smtClean="0"/>
              <a:t>delete p-&gt;</a:t>
            </a:r>
            <a:r>
              <a:rPr lang="en-US" altLang="zh-CN" sz="2000" dirty="0" err="1" smtClean="0"/>
              <a:t>MakeShape</a:t>
            </a:r>
            <a:r>
              <a:rPr lang="en-US" altLang="zh-CN" sz="2000" dirty="0" smtClean="0"/>
              <a:t>();</a:t>
            </a:r>
            <a:r>
              <a:rPr lang="en-US" altLang="zh-CN" sz="2000" dirty="0" smtClean="0">
                <a:solidFill>
                  <a:schemeClr val="tx1"/>
                </a:solidFill>
              </a:rPr>
              <a:t>// </a:t>
            </a:r>
            <a:r>
              <a:rPr lang="zh-CN" altLang="en-US" sz="2000" dirty="0" smtClean="0">
                <a:solidFill>
                  <a:schemeClr val="tx1"/>
                </a:solidFill>
              </a:rPr>
              <a:t>释放实例对象</a:t>
            </a:r>
          </a:p>
          <a:p>
            <a:r>
              <a:rPr lang="zh-CN" altLang="en-US" sz="2000" dirty="0" smtClean="0"/>
              <a:t>				</a:t>
            </a:r>
            <a:r>
              <a:rPr lang="en-US" altLang="zh-CN" sz="2000" dirty="0" smtClean="0"/>
              <a:t>delete p;		</a:t>
            </a:r>
            <a:r>
              <a:rPr lang="en-US" altLang="zh-CN" sz="2000" dirty="0" smtClean="0">
                <a:solidFill>
                  <a:schemeClr val="tx1"/>
                </a:solidFill>
              </a:rPr>
              <a:t>// </a:t>
            </a:r>
            <a:r>
              <a:rPr lang="zh-CN" altLang="en-US" sz="2000" dirty="0" smtClean="0">
                <a:solidFill>
                  <a:schemeClr val="tx1"/>
                </a:solidFill>
              </a:rPr>
              <a:t>释放实例对象</a:t>
            </a:r>
          </a:p>
          <a:p>
            <a:r>
              <a:rPr lang="zh-CN" altLang="en-US" sz="2000" dirty="0" smtClean="0"/>
              <a:t>				</a:t>
            </a:r>
            <a:r>
              <a:rPr lang="en-US" altLang="zh-CN" sz="2000" dirty="0" err="1" smtClean="0"/>
              <a:t>cout</a:t>
            </a:r>
            <a:r>
              <a:rPr lang="en-US" altLang="zh-CN" sz="2000" dirty="0" smtClean="0"/>
              <a:t> &lt;&lt; </a:t>
            </a:r>
            <a:r>
              <a:rPr lang="en-US" altLang="zh-CN" sz="2000" dirty="0" err="1" smtClean="0"/>
              <a:t>endl</a:t>
            </a:r>
            <a:r>
              <a:rPr lang="en-US" altLang="zh-CN" sz="2000" dirty="0" smtClean="0"/>
              <a:t>;		</a:t>
            </a:r>
            <a:r>
              <a:rPr lang="en-US" altLang="zh-CN" sz="2000" dirty="0" smtClean="0">
                <a:solidFill>
                  <a:schemeClr val="tx1"/>
                </a:solidFill>
              </a:rPr>
              <a:t>// </a:t>
            </a:r>
            <a:r>
              <a:rPr lang="zh-CN" altLang="en-US" sz="2000" dirty="0" smtClean="0">
                <a:solidFill>
                  <a:schemeClr val="tx1"/>
                </a:solidFill>
              </a:rPr>
              <a:t>换行</a:t>
            </a:r>
          </a:p>
          <a:p>
            <a:r>
              <a:rPr lang="zh-CN" altLang="en-US" sz="2000" dirty="0" smtClean="0"/>
              <a:t>				</a:t>
            </a:r>
            <a:r>
              <a:rPr lang="en-US" altLang="zh-CN" sz="2000" dirty="0" smtClean="0"/>
              <a:t>break;</a:t>
            </a:r>
          </a:p>
          <a:p>
            <a:r>
              <a:rPr lang="en-US" altLang="zh-CN" sz="2000" dirty="0" smtClean="0"/>
              <a:t>			case 4: </a:t>
            </a:r>
          </a:p>
          <a:p>
            <a:r>
              <a:rPr lang="en-US" altLang="zh-CN" sz="2000" dirty="0" smtClean="0"/>
              <a:t>				</a:t>
            </a:r>
            <a:r>
              <a:rPr lang="en-US" altLang="zh-CN" sz="2000" dirty="0" err="1" smtClean="0"/>
              <a:t>cout</a:t>
            </a:r>
            <a:r>
              <a:rPr lang="en-US" altLang="zh-CN" sz="2000" dirty="0" smtClean="0"/>
              <a:t> &lt;&lt; "</a:t>
            </a:r>
            <a:r>
              <a:rPr lang="zh-CN" altLang="en-US" sz="2000" dirty="0" smtClean="0"/>
              <a:t>退出</a:t>
            </a:r>
            <a:r>
              <a:rPr lang="en-US" altLang="zh-CN" sz="2000" dirty="0" smtClean="0"/>
              <a:t>!" &lt;&lt;</a:t>
            </a:r>
            <a:r>
              <a:rPr lang="en-US" altLang="zh-CN" sz="2000" dirty="0" err="1" smtClean="0"/>
              <a:t>endl</a:t>
            </a:r>
            <a:r>
              <a:rPr lang="en-US" altLang="zh-CN" sz="2000" dirty="0" smtClean="0"/>
              <a:t>;</a:t>
            </a:r>
          </a:p>
          <a:p>
            <a:r>
              <a:rPr lang="en-US" altLang="zh-CN" sz="2000" dirty="0" smtClean="0"/>
              <a:t>				</a:t>
            </a:r>
            <a:r>
              <a:rPr lang="en-US" altLang="zh-CN" sz="2000" dirty="0" err="1" smtClean="0"/>
              <a:t>cout</a:t>
            </a:r>
            <a:r>
              <a:rPr lang="en-US" altLang="zh-CN" sz="2000" dirty="0" smtClean="0"/>
              <a:t> &lt;&lt; </a:t>
            </a:r>
            <a:r>
              <a:rPr lang="en-US" altLang="zh-CN" sz="2000" dirty="0" err="1" smtClean="0"/>
              <a:t>endl</a:t>
            </a:r>
            <a:r>
              <a:rPr lang="en-US" altLang="zh-CN" sz="2000" dirty="0" smtClean="0"/>
              <a:t>;		</a:t>
            </a:r>
            <a:r>
              <a:rPr lang="en-US" altLang="zh-CN" sz="2000" dirty="0" smtClean="0">
                <a:solidFill>
                  <a:schemeClr val="tx1"/>
                </a:solidFill>
              </a:rPr>
              <a:t>// </a:t>
            </a:r>
            <a:r>
              <a:rPr lang="zh-CN" altLang="en-US" sz="2000" dirty="0" smtClean="0">
                <a:solidFill>
                  <a:schemeClr val="tx1"/>
                </a:solidFill>
              </a:rPr>
              <a:t>换行</a:t>
            </a:r>
          </a:p>
          <a:p>
            <a:r>
              <a:rPr lang="zh-CN" altLang="en-US" sz="2000" dirty="0" smtClean="0"/>
              <a:t>				</a:t>
            </a:r>
            <a:r>
              <a:rPr lang="en-US" altLang="zh-CN" sz="2000" dirty="0" smtClean="0"/>
              <a:t>break;</a:t>
            </a:r>
          </a:p>
          <a:p>
            <a:r>
              <a:rPr lang="en-US" altLang="zh-CN" sz="2000" dirty="0" smtClean="0"/>
              <a:t>			default:</a:t>
            </a:r>
          </a:p>
          <a:p>
            <a:r>
              <a:rPr lang="en-US" altLang="zh-CN" sz="2000" dirty="0" smtClean="0"/>
              <a:t>				</a:t>
            </a:r>
            <a:r>
              <a:rPr lang="en-US" altLang="zh-CN" sz="2000" dirty="0" err="1" smtClean="0"/>
              <a:t>cout</a:t>
            </a:r>
            <a:r>
              <a:rPr lang="en-US" altLang="zh-CN" sz="2000" dirty="0" smtClean="0"/>
              <a:t> &lt;&lt; "</a:t>
            </a:r>
            <a:r>
              <a:rPr lang="zh-CN" altLang="en-US" sz="2000" dirty="0" smtClean="0"/>
              <a:t>选择有错</a:t>
            </a:r>
            <a:r>
              <a:rPr lang="en-US" altLang="zh-CN" sz="2000" dirty="0" smtClean="0"/>
              <a:t>!" &lt;&lt;</a:t>
            </a:r>
            <a:r>
              <a:rPr lang="en-US" altLang="zh-CN" sz="2000" dirty="0" err="1" smtClean="0"/>
              <a:t>endl</a:t>
            </a:r>
            <a:r>
              <a:rPr lang="en-US" altLang="zh-CN" sz="2000" dirty="0" smtClean="0"/>
              <a:t>;</a:t>
            </a:r>
          </a:p>
          <a:p>
            <a:r>
              <a:rPr lang="en-US" altLang="zh-CN" sz="2000" dirty="0" smtClean="0"/>
              <a:t>				</a:t>
            </a:r>
            <a:r>
              <a:rPr lang="en-US" altLang="zh-CN" sz="2000" dirty="0" err="1" smtClean="0"/>
              <a:t>cout</a:t>
            </a:r>
            <a:r>
              <a:rPr lang="en-US" altLang="zh-CN" sz="2000" dirty="0" smtClean="0"/>
              <a:t> &lt;&lt; </a:t>
            </a:r>
            <a:r>
              <a:rPr lang="en-US" altLang="zh-CN" sz="2000" dirty="0" err="1" smtClean="0"/>
              <a:t>endl</a:t>
            </a:r>
            <a:r>
              <a:rPr lang="en-US" altLang="zh-CN" sz="2000" dirty="0" smtClean="0"/>
              <a:t>;		</a:t>
            </a:r>
            <a:r>
              <a:rPr lang="en-US" altLang="zh-CN" sz="2000" dirty="0" smtClean="0">
                <a:solidFill>
                  <a:schemeClr val="tx1"/>
                </a:solidFill>
              </a:rPr>
              <a:t>// </a:t>
            </a:r>
            <a:r>
              <a:rPr lang="zh-CN" altLang="en-US" sz="2000" dirty="0" smtClean="0">
                <a:solidFill>
                  <a:schemeClr val="tx1"/>
                </a:solidFill>
              </a:rPr>
              <a:t>换行</a:t>
            </a:r>
          </a:p>
          <a:p>
            <a:r>
              <a:rPr lang="zh-CN" altLang="en-US" sz="2000" dirty="0" smtClean="0"/>
              <a:t>				</a:t>
            </a:r>
            <a:r>
              <a:rPr lang="en-US" altLang="zh-CN" sz="2000" dirty="0" smtClean="0"/>
              <a:t>break;</a:t>
            </a:r>
          </a:p>
          <a:p>
            <a:r>
              <a:rPr lang="en-US" altLang="zh-CN" sz="2000" dirty="0" smtClean="0"/>
              <a:t>		}</a:t>
            </a:r>
          </a:p>
          <a:p>
            <a:r>
              <a:rPr lang="en-US" altLang="zh-CN" sz="2000" dirty="0" smtClean="0"/>
              <a:t>	}while (select != 4);</a:t>
            </a:r>
          </a:p>
          <a:p>
            <a:endParaRPr lang="en-US" altLang="zh-CN" sz="2000" dirty="0" smtClean="0"/>
          </a:p>
          <a:p>
            <a:r>
              <a:rPr lang="en-US" altLang="zh-CN" sz="2000" dirty="0" smtClean="0"/>
              <a:t>	return 0;                    				</a:t>
            </a:r>
            <a:r>
              <a:rPr lang="en-US" altLang="zh-CN" sz="2000" dirty="0" smtClean="0">
                <a:solidFill>
                  <a:schemeClr val="tx1"/>
                </a:solidFill>
              </a:rPr>
              <a:t>// </a:t>
            </a:r>
            <a:r>
              <a:rPr lang="zh-CN" altLang="en-US" sz="2000" dirty="0" smtClean="0">
                <a:solidFill>
                  <a:schemeClr val="tx1"/>
                </a:solidFill>
              </a:rPr>
              <a:t>返回操作系统</a:t>
            </a:r>
          </a:p>
          <a:p>
            <a:r>
              <a:rPr lang="en-US" altLang="zh-CN" sz="2000" dirty="0" smtClean="0"/>
              <a:t>}</a:t>
            </a:r>
          </a:p>
          <a:p>
            <a:endParaRPr lang="zh-CN" altLang="en-US" sz="2000" dirty="0"/>
          </a:p>
        </p:txBody>
      </p:sp>
      <p:sp>
        <p:nvSpPr>
          <p:cNvPr id="3" name="矩形 2"/>
          <p:cNvSpPr/>
          <p:nvPr/>
        </p:nvSpPr>
        <p:spPr bwMode="auto">
          <a:xfrm>
            <a:off x="755576" y="332656"/>
            <a:ext cx="7776864" cy="604867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2400" dirty="0" smtClean="0"/>
              <a:t>程序运行时屏幕输出参考如下：</a:t>
            </a:r>
            <a:endParaRPr lang="en-US" altLang="zh-CN" sz="2400" dirty="0" smtClean="0"/>
          </a:p>
          <a:p>
            <a:pPr lvl="1"/>
            <a:r>
              <a:rPr lang="zh-CN" altLang="en-US" sz="2400" dirty="0" smtClean="0">
                <a:solidFill>
                  <a:schemeClr val="tx1"/>
                </a:solidFill>
              </a:rPr>
              <a:t>请选择</a:t>
            </a:r>
          </a:p>
          <a:p>
            <a:pPr lvl="1"/>
            <a:r>
              <a:rPr lang="en-US" altLang="zh-CN" sz="2400" dirty="0" smtClean="0">
                <a:solidFill>
                  <a:schemeClr val="tx1"/>
                </a:solidFill>
              </a:rPr>
              <a:t>1: </a:t>
            </a:r>
            <a:r>
              <a:rPr lang="zh-CN" altLang="en-US" sz="2400" dirty="0" smtClean="0">
                <a:solidFill>
                  <a:schemeClr val="tx1"/>
                </a:solidFill>
              </a:rPr>
              <a:t>画圆</a:t>
            </a:r>
          </a:p>
          <a:p>
            <a:pPr lvl="1"/>
            <a:r>
              <a:rPr lang="en-US" altLang="zh-CN" sz="2400" dirty="0" smtClean="0">
                <a:solidFill>
                  <a:schemeClr val="tx1"/>
                </a:solidFill>
              </a:rPr>
              <a:t>2: </a:t>
            </a:r>
            <a:r>
              <a:rPr lang="zh-CN" altLang="en-US" sz="2400" dirty="0" smtClean="0">
                <a:solidFill>
                  <a:schemeClr val="tx1"/>
                </a:solidFill>
              </a:rPr>
              <a:t>画矩形</a:t>
            </a:r>
          </a:p>
          <a:p>
            <a:pPr lvl="1"/>
            <a:r>
              <a:rPr lang="en-US" altLang="zh-CN" sz="2400" dirty="0" smtClean="0">
                <a:solidFill>
                  <a:schemeClr val="tx1"/>
                </a:solidFill>
              </a:rPr>
              <a:t>3: </a:t>
            </a:r>
            <a:r>
              <a:rPr lang="zh-CN" altLang="en-US" sz="2400" dirty="0" smtClean="0">
                <a:solidFill>
                  <a:schemeClr val="tx1"/>
                </a:solidFill>
              </a:rPr>
              <a:t>画三角形</a:t>
            </a:r>
          </a:p>
          <a:p>
            <a:pPr lvl="1"/>
            <a:r>
              <a:rPr lang="en-US" altLang="zh-CN" sz="2400" dirty="0" smtClean="0">
                <a:solidFill>
                  <a:schemeClr val="tx1"/>
                </a:solidFill>
              </a:rPr>
              <a:t>4: </a:t>
            </a:r>
            <a:r>
              <a:rPr lang="zh-CN" altLang="en-US" sz="2400" dirty="0" smtClean="0">
                <a:solidFill>
                  <a:schemeClr val="tx1"/>
                </a:solidFill>
              </a:rPr>
              <a:t>退出</a:t>
            </a:r>
          </a:p>
          <a:p>
            <a:pPr lvl="1"/>
            <a:r>
              <a:rPr lang="zh-CN" altLang="en-US" sz="2400" dirty="0" smtClean="0">
                <a:solidFill>
                  <a:schemeClr val="tx1"/>
                </a:solidFill>
              </a:rPr>
              <a:t>请输入你的选择</a:t>
            </a:r>
            <a:r>
              <a:rPr lang="en-US" altLang="zh-CN" sz="2400" dirty="0" smtClean="0">
                <a:solidFill>
                  <a:schemeClr val="tx1"/>
                </a:solidFill>
              </a:rPr>
              <a:t>(1--4):1</a:t>
            </a:r>
          </a:p>
          <a:p>
            <a:pPr lvl="1"/>
            <a:r>
              <a:rPr lang="zh-CN" altLang="en-US" sz="2400" dirty="0" smtClean="0">
                <a:solidFill>
                  <a:schemeClr val="tx1"/>
                </a:solidFill>
              </a:rPr>
              <a:t>画圆</a:t>
            </a:r>
          </a:p>
          <a:p>
            <a:pPr lvl="1"/>
            <a:endParaRPr lang="zh-CN" altLang="en-US" sz="2400" dirty="0" smtClean="0">
              <a:solidFill>
                <a:schemeClr val="tx1"/>
              </a:solidFill>
            </a:endParaRPr>
          </a:p>
          <a:p>
            <a:pPr lvl="1"/>
            <a:r>
              <a:rPr lang="zh-CN" altLang="en-US" sz="2400" dirty="0" smtClean="0">
                <a:solidFill>
                  <a:schemeClr val="tx1"/>
                </a:solidFill>
              </a:rPr>
              <a:t>请选择</a:t>
            </a:r>
          </a:p>
          <a:p>
            <a:pPr lvl="1"/>
            <a:r>
              <a:rPr lang="en-US" altLang="zh-CN" sz="2400" dirty="0" smtClean="0">
                <a:solidFill>
                  <a:schemeClr val="tx1"/>
                </a:solidFill>
              </a:rPr>
              <a:t>1: </a:t>
            </a:r>
            <a:r>
              <a:rPr lang="zh-CN" altLang="en-US" sz="2400" dirty="0" smtClean="0">
                <a:solidFill>
                  <a:schemeClr val="tx1"/>
                </a:solidFill>
              </a:rPr>
              <a:t>画圆</a:t>
            </a:r>
          </a:p>
          <a:p>
            <a:pPr lvl="1"/>
            <a:r>
              <a:rPr lang="en-US" altLang="zh-CN" sz="2400" dirty="0" smtClean="0">
                <a:solidFill>
                  <a:schemeClr val="tx1"/>
                </a:solidFill>
              </a:rPr>
              <a:t>2: </a:t>
            </a:r>
            <a:r>
              <a:rPr lang="zh-CN" altLang="en-US" sz="2400" dirty="0" smtClean="0">
                <a:solidFill>
                  <a:schemeClr val="tx1"/>
                </a:solidFill>
              </a:rPr>
              <a:t>画矩形</a:t>
            </a:r>
          </a:p>
          <a:p>
            <a:pPr lvl="1"/>
            <a:r>
              <a:rPr lang="en-US" altLang="zh-CN" sz="2400" dirty="0" smtClean="0">
                <a:solidFill>
                  <a:schemeClr val="tx1"/>
                </a:solidFill>
              </a:rPr>
              <a:t>3: </a:t>
            </a:r>
            <a:r>
              <a:rPr lang="zh-CN" altLang="en-US" sz="2400" dirty="0" smtClean="0">
                <a:solidFill>
                  <a:schemeClr val="tx1"/>
                </a:solidFill>
              </a:rPr>
              <a:t>画三角形</a:t>
            </a:r>
          </a:p>
          <a:p>
            <a:pPr lvl="1"/>
            <a:r>
              <a:rPr lang="en-US" altLang="zh-CN" sz="2400" dirty="0" smtClean="0">
                <a:solidFill>
                  <a:schemeClr val="tx1"/>
                </a:solidFill>
              </a:rPr>
              <a:t>4: </a:t>
            </a:r>
            <a:r>
              <a:rPr lang="zh-CN" altLang="en-US" sz="2400" dirty="0" smtClean="0">
                <a:solidFill>
                  <a:schemeClr val="tx1"/>
                </a:solidFill>
              </a:rPr>
              <a:t>退出</a:t>
            </a:r>
          </a:p>
          <a:p>
            <a:pPr lvl="1"/>
            <a:r>
              <a:rPr lang="zh-CN" altLang="en-US" sz="2400" dirty="0" smtClean="0">
                <a:solidFill>
                  <a:schemeClr val="tx1"/>
                </a:solidFill>
              </a:rPr>
              <a:t>请输入你的选择</a:t>
            </a:r>
            <a:r>
              <a:rPr lang="en-US" altLang="zh-CN" sz="2400" dirty="0" smtClean="0">
                <a:solidFill>
                  <a:schemeClr val="tx1"/>
                </a:solidFill>
              </a:rPr>
              <a:t>(1--4):4</a:t>
            </a:r>
          </a:p>
          <a:p>
            <a:pPr lvl="1"/>
            <a:r>
              <a:rPr lang="zh-CN" altLang="en-US" sz="2400" dirty="0" smtClean="0">
                <a:solidFill>
                  <a:schemeClr val="tx1"/>
                </a:solidFill>
              </a:rPr>
              <a:t>退出</a:t>
            </a:r>
            <a:r>
              <a:rPr lang="en-US" altLang="zh-CN" sz="2400" dirty="0" smtClean="0">
                <a:solidFill>
                  <a:schemeClr val="tx1"/>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57200" y="116632"/>
            <a:ext cx="8229600" cy="1296144"/>
          </a:xfrm>
        </p:spPr>
        <p:txBody>
          <a:bodyPr/>
          <a:lstStyle/>
          <a:p>
            <a:r>
              <a:rPr lang="zh-CN" altLang="en-US" dirty="0" smtClean="0"/>
              <a:t>习题</a:t>
            </a:r>
            <a:r>
              <a:rPr lang="en-US" altLang="zh-CN" dirty="0" smtClean="0"/>
              <a:t>6</a:t>
            </a:r>
            <a:endParaRPr lang="en-US" altLang="zh-CN" dirty="0"/>
          </a:p>
        </p:txBody>
      </p:sp>
      <p:sp>
        <p:nvSpPr>
          <p:cNvPr id="53251" name="Rectangle 3"/>
          <p:cNvSpPr>
            <a:spLocks noGrp="1" noChangeArrowheads="1"/>
          </p:cNvSpPr>
          <p:nvPr>
            <p:ph type="body" idx="1"/>
          </p:nvPr>
        </p:nvSpPr>
        <p:spPr>
          <a:xfrm>
            <a:off x="457200" y="1340768"/>
            <a:ext cx="8229600" cy="4525963"/>
          </a:xfrm>
        </p:spPr>
        <p:txBody>
          <a:bodyPr/>
          <a:lstStyle/>
          <a:p>
            <a:r>
              <a:rPr lang="en-US" altLang="zh-CN" sz="2800" dirty="0" smtClean="0"/>
              <a:t>1</a:t>
            </a:r>
            <a:r>
              <a:rPr lang="zh-CN" altLang="en-US" sz="2800" dirty="0" smtClean="0"/>
              <a:t>．一个计算机系统由硬件和软件两部分组成，因此一个计算机系统的成员是硬件和软件，而硬件与软件又各有自已的成员，请先分别定义硬件和软件类，再在此基础上定义计算机系统类。要求设计相应的测试程序。</a:t>
            </a:r>
            <a:endParaRPr lang="en-US" altLang="zh-CN" sz="2800" dirty="0" smtClean="0"/>
          </a:p>
          <a:p>
            <a:r>
              <a:rPr lang="en-US" altLang="zh-CN" sz="2800" dirty="0" smtClean="0"/>
              <a:t>2</a:t>
            </a:r>
            <a:r>
              <a:rPr lang="zh-CN" altLang="en-US" sz="2800" dirty="0" smtClean="0"/>
              <a:t>．定义一个</a:t>
            </a:r>
            <a:r>
              <a:rPr lang="en-US" altLang="zh-CN" sz="2800" dirty="0" smtClean="0"/>
              <a:t>Person</a:t>
            </a:r>
            <a:r>
              <a:rPr lang="zh-CN" altLang="en-US" sz="2800" dirty="0" smtClean="0"/>
              <a:t>类，除了姓名、性别、身份证号属性外，还包含一个生日属性，而生日是一个</a:t>
            </a:r>
            <a:r>
              <a:rPr lang="en-US" altLang="zh-CN" sz="2800" dirty="0" smtClean="0"/>
              <a:t>Date</a:t>
            </a:r>
            <a:r>
              <a:rPr lang="zh-CN" altLang="en-US" sz="2800" dirty="0" smtClean="0"/>
              <a:t>类的数据。</a:t>
            </a:r>
            <a:r>
              <a:rPr lang="en-US" altLang="zh-CN" sz="2800" dirty="0" smtClean="0"/>
              <a:t>Date</a:t>
            </a:r>
            <a:r>
              <a:rPr lang="zh-CN" altLang="en-US" sz="2800" dirty="0" smtClean="0"/>
              <a:t>类含有年、月、日</a:t>
            </a:r>
            <a:r>
              <a:rPr lang="en-US" altLang="zh-CN" sz="2800" dirty="0" smtClean="0"/>
              <a:t>3</a:t>
            </a:r>
            <a:r>
              <a:rPr lang="zh-CN" altLang="en-US" sz="2800" dirty="0" smtClean="0"/>
              <a:t>个属性。要求设计相应的测试程序。</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z="4800" dirty="0" smtClean="0"/>
              <a:t>6.1 </a:t>
            </a:r>
            <a:r>
              <a:rPr lang="zh-CN" altLang="en-US" sz="4800" dirty="0" smtClean="0"/>
              <a:t>程序设计的基本原则</a:t>
            </a:r>
            <a:endParaRPr lang="zh-CN" altLang="en-US" sz="4800" dirty="0"/>
          </a:p>
        </p:txBody>
      </p:sp>
      <p:sp>
        <p:nvSpPr>
          <p:cNvPr id="3" name="副标题 2"/>
          <p:cNvSpPr>
            <a:spLocks noGrp="1"/>
          </p:cNvSpPr>
          <p:nvPr>
            <p:ph type="subTitle" idx="1"/>
          </p:nvPr>
        </p:nvSpPr>
        <p:spPr/>
        <p:txBody>
          <a:bodyPr/>
          <a:lstStyle/>
          <a:p>
            <a:r>
              <a:rPr lang="en-US" altLang="zh-CN" sz="4400" dirty="0" smtClean="0"/>
              <a:t>6.1.2 </a:t>
            </a:r>
            <a:r>
              <a:rPr lang="zh-CN" altLang="en-US" sz="4400" dirty="0" smtClean="0"/>
              <a:t>从可重用说起：</a:t>
            </a:r>
            <a:br>
              <a:rPr lang="zh-CN" altLang="en-US" sz="4400" dirty="0" smtClean="0"/>
            </a:br>
            <a:r>
              <a:rPr lang="zh-CN" altLang="en-US" sz="4400" dirty="0" smtClean="0"/>
              <a:t>合成</a:t>
            </a:r>
            <a:r>
              <a:rPr lang="en-US" altLang="zh-CN" sz="4400" dirty="0" smtClean="0"/>
              <a:t>/</a:t>
            </a:r>
            <a:r>
              <a:rPr lang="zh-CN" altLang="en-US" sz="4400" dirty="0" smtClean="0"/>
              <a:t>聚合优先原则</a:t>
            </a:r>
            <a:endParaRPr lang="zh-CN" altLang="en-US" sz="4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重用</a:t>
            </a:r>
            <a:endParaRPr lang="zh-CN" altLang="en-US" dirty="0"/>
          </a:p>
        </p:txBody>
      </p:sp>
      <p:sp>
        <p:nvSpPr>
          <p:cNvPr id="3" name="内容占位符 2"/>
          <p:cNvSpPr>
            <a:spLocks noGrp="1"/>
          </p:cNvSpPr>
          <p:nvPr>
            <p:ph idx="1"/>
          </p:nvPr>
        </p:nvSpPr>
        <p:spPr>
          <a:xfrm>
            <a:off x="467544" y="1495325"/>
            <a:ext cx="8352928" cy="4525963"/>
          </a:xfrm>
        </p:spPr>
        <p:txBody>
          <a:bodyPr/>
          <a:lstStyle/>
          <a:p>
            <a:r>
              <a:rPr lang="zh-CN" altLang="en-US" dirty="0" smtClean="0"/>
              <a:t>“重用”</a:t>
            </a:r>
            <a:r>
              <a:rPr lang="en-US" altLang="zh-CN" dirty="0" smtClean="0"/>
              <a:t>(reuse)</a:t>
            </a:r>
            <a:r>
              <a:rPr lang="zh-CN" altLang="en-US" dirty="0" smtClean="0"/>
              <a:t>也被译作“复用”，是重复使用的意思。</a:t>
            </a:r>
            <a:endParaRPr lang="en-US" altLang="zh-CN" dirty="0" smtClean="0"/>
          </a:p>
          <a:p>
            <a:r>
              <a:rPr lang="zh-CN" altLang="en-US" dirty="0" smtClean="0"/>
              <a:t>使用软件重用技术可以减少软件开发活动中大量的重复性工作，这样就能提高软件生产率，降低开发成本，缩短开发周期。</a:t>
            </a:r>
            <a:endParaRPr lang="en-US" altLang="zh-CN" dirty="0" smtClean="0"/>
          </a:p>
          <a:p>
            <a:r>
              <a:rPr lang="zh-CN" altLang="en-US" dirty="0" smtClean="0"/>
              <a:t>由于软构件大都经过严格的质量认证，并在实际运行环境中得到校验，因此，重用软构件有助于改善软件质量。</a:t>
            </a:r>
          </a:p>
          <a:p>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软件重用的三个层次</a:t>
            </a:r>
            <a:endParaRPr lang="zh-CN" altLang="en-US" dirty="0"/>
          </a:p>
        </p:txBody>
      </p:sp>
      <p:sp>
        <p:nvSpPr>
          <p:cNvPr id="3" name="内容占位符 2"/>
          <p:cNvSpPr>
            <a:spLocks noGrp="1"/>
          </p:cNvSpPr>
          <p:nvPr>
            <p:ph idx="1"/>
          </p:nvPr>
        </p:nvSpPr>
        <p:spPr/>
        <p:txBody>
          <a:bodyPr/>
          <a:lstStyle/>
          <a:p>
            <a:r>
              <a:rPr lang="zh-CN" altLang="en-US" dirty="0" smtClean="0"/>
              <a:t>一般说来，软件重用可分为如下三个层次。</a:t>
            </a:r>
          </a:p>
          <a:p>
            <a:pPr marL="971550" lvl="1" indent="-514350">
              <a:buFont typeface="+mj-ea"/>
              <a:buAutoNum type="circleNumDbPlain"/>
            </a:pPr>
            <a:r>
              <a:rPr lang="zh-CN" altLang="en-US" dirty="0" smtClean="0"/>
              <a:t>知识重用（例如，软件工程知识的重用）。 </a:t>
            </a:r>
          </a:p>
          <a:p>
            <a:pPr marL="971550" lvl="1" indent="-514350">
              <a:buFont typeface="+mj-ea"/>
              <a:buAutoNum type="circleNumDbPlain"/>
            </a:pPr>
            <a:r>
              <a:rPr lang="zh-CN" altLang="en-US" dirty="0" smtClean="0"/>
              <a:t>方法和标准的重用（例如，面向对象方法或国家制定的软件开发规范的重用）。 </a:t>
            </a:r>
          </a:p>
          <a:p>
            <a:pPr marL="971550" lvl="1" indent="-514350">
              <a:buFont typeface="+mj-ea"/>
              <a:buAutoNum type="circleNumDbPlain"/>
            </a:pPr>
            <a:r>
              <a:rPr lang="zh-CN" altLang="en-US" dirty="0" smtClean="0"/>
              <a:t>软件成分的重用。 </a:t>
            </a:r>
          </a:p>
          <a:p>
            <a:r>
              <a:rPr lang="zh-CN" altLang="en-US" dirty="0" smtClean="0"/>
              <a:t>下面，主要介绍两种重用机制：</a:t>
            </a:r>
            <a:r>
              <a:rPr lang="zh-CN" altLang="en-US" dirty="0" smtClean="0">
                <a:solidFill>
                  <a:srgbClr val="FF0000"/>
                </a:solidFill>
              </a:rPr>
              <a:t>继承重用</a:t>
            </a:r>
            <a:r>
              <a:rPr lang="zh-CN" altLang="en-US" dirty="0" smtClean="0"/>
              <a:t>和</a:t>
            </a:r>
            <a:r>
              <a:rPr lang="zh-CN" altLang="en-US" dirty="0" smtClean="0">
                <a:solidFill>
                  <a:srgbClr val="FF0000"/>
                </a:solidFill>
              </a:rPr>
              <a:t>合成</a:t>
            </a:r>
            <a:r>
              <a:rPr lang="en-US" altLang="zh-CN" dirty="0" smtClean="0">
                <a:solidFill>
                  <a:srgbClr val="FF0000"/>
                </a:solidFill>
              </a:rPr>
              <a:t>/</a:t>
            </a:r>
            <a:r>
              <a:rPr lang="zh-CN" altLang="en-US" dirty="0" smtClean="0">
                <a:solidFill>
                  <a:srgbClr val="FF0000"/>
                </a:solidFill>
              </a:rPr>
              <a:t>聚合重用</a:t>
            </a:r>
            <a:r>
              <a:rPr lang="zh-CN" altLang="en-US" dirty="0" smtClean="0"/>
              <a:t>。</a:t>
            </a:r>
          </a:p>
          <a:p>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25760"/>
            <a:ext cx="8229600" cy="1143000"/>
          </a:xfrm>
        </p:spPr>
        <p:txBody>
          <a:bodyPr/>
          <a:lstStyle/>
          <a:p>
            <a:r>
              <a:rPr lang="zh-CN" altLang="en-US" dirty="0" smtClean="0"/>
              <a:t>继承重用的特点</a:t>
            </a:r>
            <a:endParaRPr lang="zh-CN" altLang="en-US" dirty="0"/>
          </a:p>
        </p:txBody>
      </p:sp>
      <p:sp>
        <p:nvSpPr>
          <p:cNvPr id="3" name="内容占位符 2"/>
          <p:cNvSpPr>
            <a:spLocks noGrp="1"/>
          </p:cNvSpPr>
          <p:nvPr>
            <p:ph idx="1"/>
          </p:nvPr>
        </p:nvSpPr>
        <p:spPr>
          <a:xfrm>
            <a:off x="72008" y="1196752"/>
            <a:ext cx="8964488" cy="4525963"/>
          </a:xfrm>
        </p:spPr>
        <p:txBody>
          <a:bodyPr/>
          <a:lstStyle/>
          <a:p>
            <a:r>
              <a:rPr lang="zh-CN" altLang="en-US" dirty="0" smtClean="0"/>
              <a:t>继承重用是透明的重用，又称“</a:t>
            </a:r>
            <a:r>
              <a:rPr lang="zh-CN" altLang="en-US" dirty="0" smtClean="0">
                <a:solidFill>
                  <a:srgbClr val="FF0000"/>
                </a:solidFill>
              </a:rPr>
              <a:t>白箱</a:t>
            </a:r>
            <a:r>
              <a:rPr lang="zh-CN" altLang="en-US" dirty="0" smtClean="0"/>
              <a:t>”重用，因为超类</a:t>
            </a:r>
            <a:r>
              <a:rPr lang="en-US" altLang="zh-CN" dirty="0" smtClean="0">
                <a:solidFill>
                  <a:srgbClr val="FF0000"/>
                </a:solidFill>
              </a:rPr>
              <a:t>(</a:t>
            </a:r>
            <a:r>
              <a:rPr lang="zh-CN" altLang="en-US" dirty="0" smtClean="0">
                <a:solidFill>
                  <a:srgbClr val="FF0000"/>
                </a:solidFill>
              </a:rPr>
              <a:t>基类</a:t>
            </a:r>
            <a:r>
              <a:rPr lang="en-US" altLang="zh-CN" dirty="0" smtClean="0">
                <a:solidFill>
                  <a:srgbClr val="FF0000"/>
                </a:solidFill>
              </a:rPr>
              <a:t>)</a:t>
            </a:r>
            <a:r>
              <a:rPr lang="zh-CN" altLang="en-US" dirty="0" smtClean="0"/>
              <a:t>的内部细节常常是对子类</a:t>
            </a:r>
            <a:r>
              <a:rPr lang="en-US" altLang="zh-CN" dirty="0" smtClean="0">
                <a:solidFill>
                  <a:srgbClr val="FF0000"/>
                </a:solidFill>
              </a:rPr>
              <a:t>(</a:t>
            </a:r>
            <a:r>
              <a:rPr lang="zh-CN" altLang="en-US" dirty="0" smtClean="0">
                <a:solidFill>
                  <a:srgbClr val="FF0000"/>
                </a:solidFill>
              </a:rPr>
              <a:t>派生类</a:t>
            </a:r>
            <a:r>
              <a:rPr lang="en-US" altLang="zh-CN" dirty="0" smtClean="0">
                <a:solidFill>
                  <a:srgbClr val="FF0000"/>
                </a:solidFill>
              </a:rPr>
              <a:t>)</a:t>
            </a:r>
            <a:r>
              <a:rPr lang="zh-CN" altLang="en-US" dirty="0" smtClean="0"/>
              <a:t> 透明</a:t>
            </a:r>
            <a:r>
              <a:rPr lang="en-US" altLang="zh-CN" dirty="0" smtClean="0">
                <a:solidFill>
                  <a:srgbClr val="FF0000"/>
                </a:solidFill>
              </a:rPr>
              <a:t>(</a:t>
            </a:r>
            <a:r>
              <a:rPr lang="zh-CN" altLang="en-US" dirty="0" smtClean="0">
                <a:solidFill>
                  <a:srgbClr val="FF0000"/>
                </a:solidFill>
              </a:rPr>
              <a:t>即派生类可看得到基类私有成员之外的信息</a:t>
            </a:r>
            <a:r>
              <a:rPr lang="en-US" altLang="zh-CN" dirty="0" smtClean="0">
                <a:solidFill>
                  <a:srgbClr val="FF0000"/>
                </a:solidFill>
              </a:rPr>
              <a:t>)</a:t>
            </a:r>
            <a:r>
              <a:rPr lang="zh-CN" altLang="en-US" dirty="0" smtClean="0"/>
              <a:t>的。这样就会破坏包装，将超类</a:t>
            </a:r>
            <a:r>
              <a:rPr lang="en-US" altLang="zh-CN" dirty="0" smtClean="0">
                <a:solidFill>
                  <a:srgbClr val="FF0000"/>
                </a:solidFill>
              </a:rPr>
              <a:t>(</a:t>
            </a:r>
            <a:r>
              <a:rPr lang="zh-CN" altLang="en-US" dirty="0" smtClean="0">
                <a:solidFill>
                  <a:srgbClr val="FF0000"/>
                </a:solidFill>
              </a:rPr>
              <a:t>基类</a:t>
            </a:r>
            <a:r>
              <a:rPr lang="en-US" altLang="zh-CN" dirty="0" smtClean="0">
                <a:solidFill>
                  <a:srgbClr val="FF0000"/>
                </a:solidFill>
              </a:rPr>
              <a:t>)</a:t>
            </a:r>
            <a:r>
              <a:rPr lang="zh-CN" altLang="en-US" dirty="0" smtClean="0"/>
              <a:t>的实现细节暴露给子类，继承重用因为继承。</a:t>
            </a:r>
          </a:p>
          <a:p>
            <a:r>
              <a:rPr lang="zh-CN" altLang="en-US" dirty="0" smtClean="0"/>
              <a:t>在一个程序中，类之间的继承关系是在编译时就确定好了，限制了类的灵活性并最后限制了重用性。</a:t>
            </a:r>
          </a:p>
          <a:p>
            <a:r>
              <a:rPr lang="zh-CN" altLang="en-US" dirty="0" smtClean="0"/>
              <a:t>从超类</a:t>
            </a:r>
            <a:r>
              <a:rPr lang="en-US" altLang="zh-CN" dirty="0" smtClean="0">
                <a:solidFill>
                  <a:srgbClr val="FF0000"/>
                </a:solidFill>
              </a:rPr>
              <a:t>(</a:t>
            </a:r>
            <a:r>
              <a:rPr lang="zh-CN" altLang="en-US" dirty="0" smtClean="0">
                <a:solidFill>
                  <a:srgbClr val="FF0000"/>
                </a:solidFill>
              </a:rPr>
              <a:t>基类</a:t>
            </a:r>
            <a:r>
              <a:rPr lang="en-US" altLang="zh-CN" dirty="0" smtClean="0">
                <a:solidFill>
                  <a:srgbClr val="FF0000"/>
                </a:solidFill>
              </a:rPr>
              <a:t>)</a:t>
            </a:r>
            <a:r>
              <a:rPr lang="zh-CN" altLang="en-US" dirty="0" smtClean="0"/>
              <a:t>继承而来的</a:t>
            </a:r>
            <a:r>
              <a:rPr lang="zh-CN" altLang="en-US" dirty="0" smtClean="0">
                <a:solidFill>
                  <a:schemeClr val="accent2"/>
                </a:solidFill>
              </a:rPr>
              <a:t>实现</a:t>
            </a:r>
            <a:r>
              <a:rPr lang="zh-CN" altLang="en-US" dirty="0" smtClean="0"/>
              <a:t>不可能在运行时间内发生改变，因此没有足够的灵活性。</a:t>
            </a:r>
          </a:p>
          <a:p>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1143000"/>
          </a:xfrm>
        </p:spPr>
        <p:txBody>
          <a:bodyPr/>
          <a:lstStyle/>
          <a:p>
            <a:r>
              <a:rPr lang="zh-CN" altLang="en-US" dirty="0" smtClean="0"/>
              <a:t>合成</a:t>
            </a:r>
            <a:r>
              <a:rPr lang="en-US" altLang="zh-CN" dirty="0" smtClean="0"/>
              <a:t>/</a:t>
            </a:r>
            <a:r>
              <a:rPr lang="zh-CN" altLang="en-US" dirty="0" smtClean="0"/>
              <a:t>聚合重用的特点</a:t>
            </a:r>
            <a:endParaRPr lang="zh-CN" altLang="en-US" dirty="0"/>
          </a:p>
        </p:txBody>
      </p:sp>
      <p:sp>
        <p:nvSpPr>
          <p:cNvPr id="3" name="内容占位符 2"/>
          <p:cNvSpPr>
            <a:spLocks noGrp="1"/>
          </p:cNvSpPr>
          <p:nvPr>
            <p:ph idx="1"/>
          </p:nvPr>
        </p:nvSpPr>
        <p:spPr>
          <a:xfrm>
            <a:off x="35496" y="1052736"/>
            <a:ext cx="8964488" cy="4525963"/>
          </a:xfrm>
        </p:spPr>
        <p:txBody>
          <a:bodyPr/>
          <a:lstStyle/>
          <a:p>
            <a:pPr>
              <a:lnSpc>
                <a:spcPts val="3200"/>
              </a:lnSpc>
            </a:pPr>
            <a:r>
              <a:rPr lang="zh-CN" altLang="en-US" dirty="0" smtClean="0"/>
              <a:t>由于</a:t>
            </a:r>
            <a:r>
              <a:rPr lang="zh-CN" altLang="en-US" dirty="0" smtClean="0">
                <a:solidFill>
                  <a:srgbClr val="FF0000"/>
                </a:solidFill>
              </a:rPr>
              <a:t>成员对象</a:t>
            </a:r>
            <a:r>
              <a:rPr lang="en-US" altLang="zh-CN" dirty="0" smtClean="0"/>
              <a:t>(</a:t>
            </a:r>
            <a:r>
              <a:rPr lang="zh-CN" altLang="en-US" dirty="0" smtClean="0">
                <a:solidFill>
                  <a:srgbClr val="FF0000"/>
                </a:solidFill>
              </a:rPr>
              <a:t>合成</a:t>
            </a:r>
            <a:r>
              <a:rPr lang="en-US" altLang="zh-CN" dirty="0" smtClean="0">
                <a:solidFill>
                  <a:srgbClr val="FF0000"/>
                </a:solidFill>
              </a:rPr>
              <a:t>/</a:t>
            </a:r>
            <a:r>
              <a:rPr lang="zh-CN" altLang="en-US" dirty="0" smtClean="0">
                <a:solidFill>
                  <a:srgbClr val="FF0000"/>
                </a:solidFill>
              </a:rPr>
              <a:t>聚合</a:t>
            </a:r>
            <a:r>
              <a:rPr lang="zh-CN" altLang="en-US" dirty="0" smtClean="0"/>
              <a:t>即为拥有</a:t>
            </a:r>
            <a:r>
              <a:rPr lang="zh-CN" altLang="en-US" dirty="0" smtClean="0">
                <a:solidFill>
                  <a:srgbClr val="FF0000"/>
                </a:solidFill>
              </a:rPr>
              <a:t>成员对象</a:t>
            </a:r>
            <a:r>
              <a:rPr lang="zh-CN" altLang="en-US" dirty="0" smtClean="0"/>
              <a:t>的类</a:t>
            </a:r>
            <a:r>
              <a:rPr lang="en-US" altLang="zh-CN" dirty="0" smtClean="0"/>
              <a:t>)</a:t>
            </a:r>
            <a:r>
              <a:rPr lang="zh-CN" altLang="en-US" dirty="0" smtClean="0"/>
              <a:t>的内部细节是新对象所看不见的，所以合成</a:t>
            </a:r>
            <a:r>
              <a:rPr lang="en-US" altLang="zh-CN" dirty="0" smtClean="0"/>
              <a:t>/</a:t>
            </a:r>
            <a:r>
              <a:rPr lang="zh-CN" altLang="en-US" dirty="0" smtClean="0"/>
              <a:t>聚合重用是</a:t>
            </a:r>
            <a:r>
              <a:rPr lang="zh-CN" altLang="en-US" dirty="0" smtClean="0">
                <a:solidFill>
                  <a:srgbClr val="FF0000"/>
                </a:solidFill>
              </a:rPr>
              <a:t>黑箱</a:t>
            </a:r>
            <a:r>
              <a:rPr lang="zh-CN" altLang="en-US" dirty="0" smtClean="0"/>
              <a:t>重用，它的封装性比较好。</a:t>
            </a:r>
          </a:p>
          <a:p>
            <a:pPr>
              <a:lnSpc>
                <a:spcPts val="3200"/>
              </a:lnSpc>
            </a:pPr>
            <a:r>
              <a:rPr lang="zh-CN" altLang="en-US" dirty="0" smtClean="0">
                <a:solidFill>
                  <a:srgbClr val="FF0000"/>
                </a:solidFill>
              </a:rPr>
              <a:t>合成</a:t>
            </a:r>
            <a:r>
              <a:rPr lang="en-US" altLang="zh-CN" dirty="0" smtClean="0">
                <a:solidFill>
                  <a:srgbClr val="FF0000"/>
                </a:solidFill>
              </a:rPr>
              <a:t>/</a:t>
            </a:r>
            <a:r>
              <a:rPr lang="zh-CN" altLang="en-US" dirty="0" smtClean="0">
                <a:solidFill>
                  <a:srgbClr val="FF0000"/>
                </a:solidFill>
              </a:rPr>
              <a:t>聚合</a:t>
            </a:r>
            <a:r>
              <a:rPr lang="zh-CN" altLang="en-US" dirty="0" smtClean="0"/>
              <a:t>重用所需的依赖较少。用合成和聚合的时候新对象和已有对象</a:t>
            </a:r>
            <a:r>
              <a:rPr lang="en-US" altLang="zh-CN" dirty="0" smtClean="0"/>
              <a:t>(</a:t>
            </a:r>
            <a:r>
              <a:rPr lang="zh-CN" altLang="en-US" dirty="0" smtClean="0"/>
              <a:t>即</a:t>
            </a:r>
            <a:r>
              <a:rPr lang="zh-CN" altLang="en-US" dirty="0" smtClean="0">
                <a:solidFill>
                  <a:srgbClr val="FF0000"/>
                </a:solidFill>
              </a:rPr>
              <a:t>成员对</a:t>
            </a:r>
            <a:r>
              <a:rPr lang="zh-CN" altLang="en-US" dirty="0" smtClean="0"/>
              <a:t>象</a:t>
            </a:r>
            <a:r>
              <a:rPr lang="en-US" altLang="zh-CN" dirty="0" smtClean="0"/>
              <a:t>)</a:t>
            </a:r>
            <a:r>
              <a:rPr lang="zh-CN" altLang="en-US" dirty="0" smtClean="0"/>
              <a:t>的交互往往是通过接口</a:t>
            </a:r>
            <a:r>
              <a:rPr lang="en-US" altLang="zh-CN" dirty="0" smtClean="0"/>
              <a:t>(</a:t>
            </a:r>
            <a:r>
              <a:rPr lang="zh-CN" altLang="en-US" dirty="0" smtClean="0"/>
              <a:t>即</a:t>
            </a:r>
            <a:r>
              <a:rPr lang="zh-CN" altLang="en-US" dirty="0" smtClean="0">
                <a:solidFill>
                  <a:srgbClr val="FF0000"/>
                </a:solidFill>
              </a:rPr>
              <a:t>公有函数</a:t>
            </a:r>
            <a:r>
              <a:rPr lang="en-US" altLang="zh-CN" dirty="0" smtClean="0"/>
              <a:t>)</a:t>
            </a:r>
            <a:r>
              <a:rPr lang="zh-CN" altLang="en-US" dirty="0" smtClean="0"/>
              <a:t>或者</a:t>
            </a:r>
            <a:r>
              <a:rPr lang="zh-CN" altLang="en-US" dirty="0" smtClean="0">
                <a:solidFill>
                  <a:srgbClr val="FF0000"/>
                </a:solidFill>
              </a:rPr>
              <a:t>抽象类</a:t>
            </a:r>
            <a:r>
              <a:rPr lang="zh-CN" altLang="en-US" dirty="0" smtClean="0"/>
              <a:t>进行的，这就直接导致了类与类之间的</a:t>
            </a:r>
            <a:r>
              <a:rPr lang="zh-CN" altLang="en-US" dirty="0" smtClean="0">
                <a:solidFill>
                  <a:srgbClr val="FF0000"/>
                </a:solidFill>
              </a:rPr>
              <a:t>低耦合</a:t>
            </a:r>
            <a:r>
              <a:rPr lang="zh-CN" altLang="en-US" dirty="0" smtClean="0"/>
              <a:t>，带来了系统的灵活性。</a:t>
            </a:r>
          </a:p>
          <a:p>
            <a:pPr>
              <a:lnSpc>
                <a:spcPts val="3200"/>
              </a:lnSpc>
            </a:pPr>
            <a:r>
              <a:rPr lang="zh-CN" altLang="en-US" dirty="0" smtClean="0">
                <a:solidFill>
                  <a:srgbClr val="FF0000"/>
                </a:solidFill>
              </a:rPr>
              <a:t>合成</a:t>
            </a:r>
            <a:r>
              <a:rPr lang="en-US" altLang="zh-CN" dirty="0" smtClean="0">
                <a:solidFill>
                  <a:srgbClr val="FF0000"/>
                </a:solidFill>
              </a:rPr>
              <a:t>/</a:t>
            </a:r>
            <a:r>
              <a:rPr lang="zh-CN" altLang="en-US" dirty="0" smtClean="0">
                <a:solidFill>
                  <a:srgbClr val="FF0000"/>
                </a:solidFill>
              </a:rPr>
              <a:t>聚合</a:t>
            </a:r>
            <a:r>
              <a:rPr lang="zh-CN" altLang="en-US" dirty="0" smtClean="0"/>
              <a:t>重用可以让每一个新的类专注于实现自己的任务，符合</a:t>
            </a:r>
            <a:r>
              <a:rPr lang="zh-CN" altLang="en-US" dirty="0" smtClean="0">
                <a:solidFill>
                  <a:srgbClr val="FF0000"/>
                </a:solidFill>
              </a:rPr>
              <a:t>单一职责原则</a:t>
            </a:r>
            <a:r>
              <a:rPr lang="zh-CN" altLang="en-US" dirty="0" smtClean="0"/>
              <a:t>。</a:t>
            </a:r>
          </a:p>
          <a:p>
            <a:pPr>
              <a:lnSpc>
                <a:spcPts val="3200"/>
              </a:lnSpc>
            </a:pPr>
            <a:r>
              <a:rPr lang="zh-CN" altLang="en-US" dirty="0" smtClean="0">
                <a:solidFill>
                  <a:srgbClr val="FF0000"/>
                </a:solidFill>
              </a:rPr>
              <a:t>合成</a:t>
            </a:r>
            <a:r>
              <a:rPr lang="en-US" altLang="zh-CN" dirty="0" smtClean="0">
                <a:solidFill>
                  <a:srgbClr val="FF0000"/>
                </a:solidFill>
              </a:rPr>
              <a:t>/</a:t>
            </a:r>
            <a:r>
              <a:rPr lang="zh-CN" altLang="en-US" dirty="0" smtClean="0">
                <a:solidFill>
                  <a:srgbClr val="FF0000"/>
                </a:solidFill>
              </a:rPr>
              <a:t>聚合</a:t>
            </a:r>
            <a:r>
              <a:rPr lang="zh-CN" altLang="en-US" dirty="0" smtClean="0"/>
              <a:t>重用可以在运行时间内动态</a:t>
            </a:r>
            <a:r>
              <a:rPr lang="en-US" altLang="zh-CN" dirty="0" smtClean="0"/>
              <a:t>(</a:t>
            </a:r>
            <a:r>
              <a:rPr lang="zh-CN" altLang="en-US" dirty="0" smtClean="0"/>
              <a:t>即用</a:t>
            </a:r>
            <a:r>
              <a:rPr lang="zh-CN" altLang="en-US" dirty="0" smtClean="0">
                <a:solidFill>
                  <a:srgbClr val="FF0000"/>
                </a:solidFill>
              </a:rPr>
              <a:t>指针成员通过</a:t>
            </a:r>
            <a:r>
              <a:rPr lang="en-US" altLang="zh-CN" dirty="0" smtClean="0">
                <a:solidFill>
                  <a:srgbClr val="FF0000"/>
                </a:solidFill>
              </a:rPr>
              <a:t>new</a:t>
            </a:r>
            <a:r>
              <a:rPr lang="zh-CN" altLang="en-US" dirty="0" smtClean="0">
                <a:solidFill>
                  <a:srgbClr val="FF0000"/>
                </a:solidFill>
              </a:rPr>
              <a:t>分配新对象</a:t>
            </a:r>
            <a:r>
              <a:rPr lang="en-US" altLang="zh-CN" dirty="0" smtClean="0"/>
              <a:t>)</a:t>
            </a:r>
            <a:r>
              <a:rPr lang="zh-CN" altLang="en-US" dirty="0" smtClean="0"/>
              <a:t>进行。</a:t>
            </a:r>
          </a:p>
          <a:p>
            <a:pPr>
              <a:lnSpc>
                <a:spcPts val="3200"/>
              </a:lnSpc>
            </a:pPr>
            <a:endParaRPr lang="zh-CN" altLang="en-US" dirty="0" smtClean="0"/>
          </a:p>
          <a:p>
            <a:pPr>
              <a:lnSpc>
                <a:spcPts val="3200"/>
              </a:lnSpc>
            </a:pPr>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合成</a:t>
            </a:r>
            <a:r>
              <a:rPr lang="en-US" altLang="zh-CN" dirty="0" smtClean="0"/>
              <a:t>/</a:t>
            </a:r>
            <a:r>
              <a:rPr lang="zh-CN" altLang="en-US" dirty="0" smtClean="0"/>
              <a:t>聚合重用原则</a:t>
            </a:r>
            <a:endParaRPr lang="zh-CN" altLang="en-US" dirty="0"/>
          </a:p>
        </p:txBody>
      </p:sp>
      <p:sp>
        <p:nvSpPr>
          <p:cNvPr id="3" name="内容占位符 2"/>
          <p:cNvSpPr>
            <a:spLocks noGrp="1"/>
          </p:cNvSpPr>
          <p:nvPr>
            <p:ph idx="1"/>
          </p:nvPr>
        </p:nvSpPr>
        <p:spPr/>
        <p:txBody>
          <a:bodyPr/>
          <a:lstStyle/>
          <a:p>
            <a:r>
              <a:rPr lang="zh-CN" altLang="en-US" dirty="0" smtClean="0">
                <a:solidFill>
                  <a:srgbClr val="FF0000"/>
                </a:solidFill>
              </a:rPr>
              <a:t>合成</a:t>
            </a:r>
            <a:r>
              <a:rPr lang="en-US" altLang="zh-CN" dirty="0" smtClean="0">
                <a:solidFill>
                  <a:srgbClr val="FF0000"/>
                </a:solidFill>
              </a:rPr>
              <a:t>/</a:t>
            </a:r>
            <a:r>
              <a:rPr lang="zh-CN" altLang="en-US" dirty="0" smtClean="0">
                <a:solidFill>
                  <a:srgbClr val="FF0000"/>
                </a:solidFill>
              </a:rPr>
              <a:t>聚合</a:t>
            </a:r>
            <a:r>
              <a:rPr lang="zh-CN" altLang="en-US" dirty="0" smtClean="0"/>
              <a:t>重用原则</a:t>
            </a:r>
            <a:r>
              <a:rPr lang="en-US" altLang="zh-CN" dirty="0" smtClean="0"/>
              <a:t>(Composite/Aggregate Reuse Principle ,CARP)</a:t>
            </a:r>
            <a:r>
              <a:rPr lang="zh-CN" altLang="en-US" dirty="0" smtClean="0"/>
              <a:t>经常又叫做</a:t>
            </a:r>
            <a:r>
              <a:rPr lang="zh-CN" altLang="en-US" dirty="0" smtClean="0">
                <a:solidFill>
                  <a:srgbClr val="FF0000"/>
                </a:solidFill>
              </a:rPr>
              <a:t>合成</a:t>
            </a:r>
            <a:r>
              <a:rPr lang="zh-CN" altLang="en-US" dirty="0" smtClean="0"/>
              <a:t>重用原则（</a:t>
            </a:r>
            <a:r>
              <a:rPr lang="en-US" altLang="zh-CN" dirty="0" smtClean="0"/>
              <a:t>Composite Reuse Principle,</a:t>
            </a:r>
            <a:r>
              <a:rPr lang="zh-CN" altLang="en-US" dirty="0" smtClean="0"/>
              <a:t>简称为</a:t>
            </a:r>
            <a:r>
              <a:rPr lang="en-US" altLang="zh-CN" dirty="0" smtClean="0"/>
              <a:t>CRP</a:t>
            </a:r>
            <a:r>
              <a:rPr lang="zh-CN" altLang="en-US" dirty="0" smtClean="0"/>
              <a:t>），更准确地说是合成</a:t>
            </a:r>
            <a:r>
              <a:rPr lang="en-US" altLang="zh-CN" dirty="0" smtClean="0"/>
              <a:t>/</a:t>
            </a:r>
            <a:r>
              <a:rPr lang="zh-CN" altLang="en-US" dirty="0" smtClean="0"/>
              <a:t>聚合优先原则。合成重用原则跟简洁的表述是：</a:t>
            </a:r>
            <a:r>
              <a:rPr lang="zh-CN" altLang="en-US" dirty="0" smtClean="0">
                <a:solidFill>
                  <a:srgbClr val="FF0000"/>
                </a:solidFill>
              </a:rPr>
              <a:t>要尽量使用合成</a:t>
            </a:r>
            <a:r>
              <a:rPr lang="en-US" altLang="zh-CN" dirty="0" smtClean="0">
                <a:solidFill>
                  <a:srgbClr val="FF0000"/>
                </a:solidFill>
              </a:rPr>
              <a:t>/</a:t>
            </a:r>
            <a:r>
              <a:rPr lang="zh-CN" altLang="en-US" dirty="0" smtClean="0">
                <a:solidFill>
                  <a:srgbClr val="FF0000"/>
                </a:solidFill>
              </a:rPr>
              <a:t>聚合，尽量不要使用继承</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607047"/>
            <a:ext cx="7772400" cy="1470025"/>
          </a:xfrm>
        </p:spPr>
        <p:txBody>
          <a:bodyPr/>
          <a:lstStyle/>
          <a:p>
            <a:r>
              <a:rPr lang="en-US" altLang="zh-CN" sz="4800" dirty="0" smtClean="0"/>
              <a:t>6.1 </a:t>
            </a:r>
            <a:r>
              <a:rPr lang="zh-CN" altLang="en-US" sz="4800" dirty="0" smtClean="0"/>
              <a:t>程序设计的基本原则</a:t>
            </a:r>
            <a:endParaRPr lang="zh-CN" altLang="en-US" sz="4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8641"/>
            <a:ext cx="8229600" cy="936104"/>
          </a:xfrm>
        </p:spPr>
        <p:txBody>
          <a:bodyPr/>
          <a:lstStyle/>
          <a:p>
            <a:r>
              <a:rPr lang="zh-CN" altLang="en-US" dirty="0" smtClean="0"/>
              <a:t>听了张教授的课后，王彩深有感悟，下课后立即写出了如下代码。</a:t>
            </a:r>
            <a:endParaRPr lang="zh-CN" altLang="en-US" dirty="0"/>
          </a:p>
        </p:txBody>
      </p:sp>
      <p:sp>
        <p:nvSpPr>
          <p:cNvPr id="4" name="TextBox 3"/>
          <p:cNvSpPr txBox="1"/>
          <p:nvPr/>
        </p:nvSpPr>
        <p:spPr>
          <a:xfrm>
            <a:off x="179512" y="1268760"/>
            <a:ext cx="8820472" cy="5452775"/>
          </a:xfrm>
          <a:prstGeom prst="rect">
            <a:avLst/>
          </a:prstGeom>
          <a:noFill/>
        </p:spPr>
        <p:txBody>
          <a:bodyPr wrap="square" rtlCol="0">
            <a:spAutoFit/>
          </a:bodyPr>
          <a:lstStyle/>
          <a:p>
            <a:pPr>
              <a:lnSpc>
                <a:spcPts val="2200"/>
              </a:lnSpc>
            </a:pPr>
            <a:r>
              <a:rPr lang="en-US" altLang="zh-CN" sz="2000" dirty="0" smtClean="0">
                <a:solidFill>
                  <a:schemeClr val="tx1"/>
                </a:solidFill>
              </a:rPr>
              <a:t>// </a:t>
            </a:r>
            <a:r>
              <a:rPr lang="zh-CN" altLang="en-US" sz="2000" dirty="0" smtClean="0">
                <a:solidFill>
                  <a:schemeClr val="tx1"/>
                </a:solidFill>
              </a:rPr>
              <a:t>文件路径名</a:t>
            </a:r>
            <a:r>
              <a:rPr lang="en-US" altLang="zh-CN" sz="2000" dirty="0" smtClean="0">
                <a:solidFill>
                  <a:schemeClr val="tx1"/>
                </a:solidFill>
              </a:rPr>
              <a:t>:s6_3\main_6_3.cpp</a:t>
            </a:r>
          </a:p>
          <a:p>
            <a:pPr>
              <a:lnSpc>
                <a:spcPts val="2200"/>
              </a:lnSpc>
            </a:pPr>
            <a:r>
              <a:rPr lang="en-US" altLang="zh-CN" sz="2000" dirty="0" smtClean="0"/>
              <a:t>#include &lt;</a:t>
            </a:r>
            <a:r>
              <a:rPr lang="en-US" altLang="zh-CN" sz="2000" dirty="0" err="1" smtClean="0"/>
              <a:t>iostream</a:t>
            </a:r>
            <a:r>
              <a:rPr lang="en-US" altLang="zh-CN" sz="2000" dirty="0" smtClean="0"/>
              <a:t>&gt;               			</a:t>
            </a:r>
            <a:r>
              <a:rPr lang="en-US" altLang="zh-CN" sz="2000" dirty="0" smtClean="0">
                <a:solidFill>
                  <a:schemeClr val="tx1"/>
                </a:solidFill>
              </a:rPr>
              <a:t>// </a:t>
            </a:r>
            <a:r>
              <a:rPr lang="zh-CN" altLang="en-US" sz="2000" dirty="0" smtClean="0">
                <a:solidFill>
                  <a:schemeClr val="tx1"/>
                </a:solidFill>
              </a:rPr>
              <a:t>编译预处理命令</a:t>
            </a:r>
          </a:p>
          <a:p>
            <a:pPr>
              <a:lnSpc>
                <a:spcPts val="2200"/>
              </a:lnSpc>
            </a:pPr>
            <a:r>
              <a:rPr lang="en-US" altLang="zh-CN" sz="2000" dirty="0" smtClean="0"/>
              <a:t>using namespace std;				</a:t>
            </a:r>
            <a:r>
              <a:rPr lang="en-US" altLang="zh-CN" sz="2000" dirty="0" smtClean="0">
                <a:solidFill>
                  <a:schemeClr val="tx1"/>
                </a:solidFill>
              </a:rPr>
              <a:t>// </a:t>
            </a:r>
            <a:r>
              <a:rPr lang="zh-CN" altLang="en-US" sz="2000" dirty="0" smtClean="0">
                <a:solidFill>
                  <a:schemeClr val="tx1"/>
                </a:solidFill>
              </a:rPr>
              <a:t>使用命名空间</a:t>
            </a:r>
            <a:r>
              <a:rPr lang="en-US" altLang="zh-CN" sz="2000" dirty="0" smtClean="0">
                <a:solidFill>
                  <a:schemeClr val="tx1"/>
                </a:solidFill>
              </a:rPr>
              <a:t>std </a:t>
            </a:r>
          </a:p>
          <a:p>
            <a:pPr>
              <a:lnSpc>
                <a:spcPts val="2200"/>
              </a:lnSpc>
            </a:pPr>
            <a:endParaRPr lang="en-US" altLang="zh-CN" sz="2000" dirty="0" smtClean="0"/>
          </a:p>
          <a:p>
            <a:pPr>
              <a:lnSpc>
                <a:spcPts val="2200"/>
              </a:lnSpc>
            </a:pPr>
            <a:r>
              <a:rPr lang="en-US" altLang="zh-CN" sz="2000" dirty="0" smtClean="0"/>
              <a:t>const double PI = 3.1415926;			</a:t>
            </a:r>
            <a:r>
              <a:rPr lang="en-US" altLang="zh-CN" sz="2000" dirty="0" smtClean="0">
                <a:solidFill>
                  <a:schemeClr val="tx1"/>
                </a:solidFill>
              </a:rPr>
              <a:t>// </a:t>
            </a:r>
            <a:r>
              <a:rPr lang="zh-CN" altLang="en-US" sz="2000" dirty="0" smtClean="0">
                <a:solidFill>
                  <a:schemeClr val="tx1"/>
                </a:solidFill>
              </a:rPr>
              <a:t>常量</a:t>
            </a:r>
            <a:r>
              <a:rPr lang="en-US" altLang="zh-CN" sz="2000" dirty="0" smtClean="0">
                <a:solidFill>
                  <a:schemeClr val="tx1"/>
                </a:solidFill>
              </a:rPr>
              <a:t>PI</a:t>
            </a:r>
          </a:p>
          <a:p>
            <a:pPr>
              <a:lnSpc>
                <a:spcPts val="2200"/>
              </a:lnSpc>
            </a:pPr>
            <a:endParaRPr lang="en-US" altLang="zh-CN" sz="2000" dirty="0" smtClean="0"/>
          </a:p>
          <a:p>
            <a:pPr>
              <a:lnSpc>
                <a:spcPts val="2200"/>
              </a:lnSpc>
            </a:pPr>
            <a:r>
              <a:rPr lang="en-US" altLang="zh-CN" sz="2000" dirty="0" smtClean="0">
                <a:solidFill>
                  <a:schemeClr val="tx1"/>
                </a:solidFill>
              </a:rPr>
              <a:t>// </a:t>
            </a:r>
            <a:r>
              <a:rPr lang="zh-CN" altLang="en-US" sz="2000" dirty="0" smtClean="0">
                <a:solidFill>
                  <a:schemeClr val="tx1"/>
                </a:solidFill>
              </a:rPr>
              <a:t>声明圆类</a:t>
            </a:r>
            <a:r>
              <a:rPr lang="en-US" altLang="zh-CN" sz="2000" dirty="0" smtClean="0">
                <a:solidFill>
                  <a:schemeClr val="tx1"/>
                </a:solidFill>
              </a:rPr>
              <a:t>Circle</a:t>
            </a:r>
          </a:p>
          <a:p>
            <a:pPr>
              <a:lnSpc>
                <a:spcPts val="2200"/>
              </a:lnSpc>
            </a:pPr>
            <a:r>
              <a:rPr lang="en-US" altLang="zh-CN" sz="2000" dirty="0" smtClean="0"/>
              <a:t>class Circle </a:t>
            </a:r>
          </a:p>
          <a:p>
            <a:pPr>
              <a:lnSpc>
                <a:spcPts val="2200"/>
              </a:lnSpc>
            </a:pPr>
            <a:r>
              <a:rPr lang="en-US" altLang="zh-CN" sz="2000" dirty="0" smtClean="0"/>
              <a:t>{</a:t>
            </a:r>
          </a:p>
          <a:p>
            <a:pPr>
              <a:lnSpc>
                <a:spcPts val="2200"/>
              </a:lnSpc>
            </a:pPr>
            <a:r>
              <a:rPr lang="en-US" altLang="zh-CN" sz="2000" dirty="0" smtClean="0"/>
              <a:t>private:</a:t>
            </a:r>
          </a:p>
          <a:p>
            <a:pPr>
              <a:lnSpc>
                <a:spcPts val="2200"/>
              </a:lnSpc>
            </a:pPr>
            <a:r>
              <a:rPr lang="en-US" altLang="zh-CN" sz="2000" dirty="0" smtClean="0">
                <a:solidFill>
                  <a:schemeClr val="tx1"/>
                </a:solidFill>
              </a:rPr>
              <a:t>// </a:t>
            </a:r>
            <a:r>
              <a:rPr lang="zh-CN" altLang="en-US" sz="2000" dirty="0" smtClean="0">
                <a:solidFill>
                  <a:schemeClr val="tx1"/>
                </a:solidFill>
              </a:rPr>
              <a:t>私有成员</a:t>
            </a:r>
            <a:r>
              <a:rPr lang="en-US" altLang="zh-CN" sz="2000" dirty="0" smtClean="0">
                <a:solidFill>
                  <a:schemeClr val="tx1"/>
                </a:solidFill>
              </a:rPr>
              <a:t>:</a:t>
            </a:r>
          </a:p>
          <a:p>
            <a:pPr>
              <a:lnSpc>
                <a:spcPts val="2200"/>
              </a:lnSpc>
            </a:pPr>
            <a:r>
              <a:rPr lang="en-US" altLang="zh-CN" sz="2000" dirty="0" smtClean="0"/>
              <a:t>	double radius;				</a:t>
            </a:r>
            <a:r>
              <a:rPr lang="en-US" altLang="zh-CN" sz="2000" dirty="0" smtClean="0">
                <a:solidFill>
                  <a:schemeClr val="tx1"/>
                </a:solidFill>
              </a:rPr>
              <a:t>// </a:t>
            </a:r>
            <a:r>
              <a:rPr lang="zh-CN" altLang="en-US" sz="2000" dirty="0" smtClean="0">
                <a:solidFill>
                  <a:schemeClr val="tx1"/>
                </a:solidFill>
              </a:rPr>
              <a:t>半径</a:t>
            </a:r>
          </a:p>
          <a:p>
            <a:pPr>
              <a:lnSpc>
                <a:spcPts val="2200"/>
              </a:lnSpc>
            </a:pPr>
            <a:endParaRPr lang="zh-CN" altLang="en-US" sz="2000" dirty="0" smtClean="0"/>
          </a:p>
          <a:p>
            <a:pPr>
              <a:lnSpc>
                <a:spcPts val="2200"/>
              </a:lnSpc>
            </a:pPr>
            <a:r>
              <a:rPr lang="en-US" altLang="zh-CN" sz="2000" dirty="0" smtClean="0"/>
              <a:t>public:</a:t>
            </a:r>
          </a:p>
          <a:p>
            <a:pPr>
              <a:lnSpc>
                <a:spcPts val="2200"/>
              </a:lnSpc>
            </a:pPr>
            <a:r>
              <a:rPr lang="en-US" altLang="zh-CN" sz="2000" dirty="0" smtClean="0">
                <a:solidFill>
                  <a:schemeClr val="tx1"/>
                </a:solidFill>
              </a:rPr>
              <a:t>// </a:t>
            </a:r>
            <a:r>
              <a:rPr lang="zh-CN" altLang="en-US" sz="2000" dirty="0" smtClean="0">
                <a:solidFill>
                  <a:schemeClr val="tx1"/>
                </a:solidFill>
              </a:rPr>
              <a:t>公有成员</a:t>
            </a:r>
            <a:r>
              <a:rPr lang="en-US" altLang="zh-CN" sz="2000" dirty="0" smtClean="0">
                <a:solidFill>
                  <a:schemeClr val="tx1"/>
                </a:solidFill>
              </a:rPr>
              <a:t>:</a:t>
            </a:r>
          </a:p>
          <a:p>
            <a:pPr>
              <a:lnSpc>
                <a:spcPts val="2200"/>
              </a:lnSpc>
            </a:pPr>
            <a:r>
              <a:rPr lang="en-US" altLang="zh-CN" sz="2000" dirty="0" smtClean="0"/>
              <a:t>	Circle(double r): radius(r) {}			</a:t>
            </a:r>
            <a:r>
              <a:rPr lang="en-US" altLang="zh-CN" sz="2000" dirty="0" smtClean="0">
                <a:solidFill>
                  <a:schemeClr val="tx1"/>
                </a:solidFill>
              </a:rPr>
              <a:t>// </a:t>
            </a:r>
            <a:r>
              <a:rPr lang="zh-CN" altLang="en-US" sz="2000" dirty="0" smtClean="0">
                <a:solidFill>
                  <a:schemeClr val="tx1"/>
                </a:solidFill>
              </a:rPr>
              <a:t>构造函数</a:t>
            </a:r>
          </a:p>
          <a:p>
            <a:pPr>
              <a:lnSpc>
                <a:spcPts val="2200"/>
              </a:lnSpc>
            </a:pPr>
            <a:r>
              <a:rPr lang="zh-CN" altLang="en-US" sz="2000" dirty="0" smtClean="0"/>
              <a:t>	</a:t>
            </a:r>
            <a:r>
              <a:rPr lang="en-US" altLang="zh-CN" sz="2000" dirty="0" smtClean="0"/>
              <a:t>void Draw() const { </a:t>
            </a:r>
            <a:r>
              <a:rPr lang="en-US" altLang="zh-CN" sz="2000" dirty="0" err="1" smtClean="0"/>
              <a:t>cout</a:t>
            </a:r>
            <a:r>
              <a:rPr lang="en-US" altLang="zh-CN" sz="2000" dirty="0" smtClean="0"/>
              <a:t> &lt;&lt; "</a:t>
            </a:r>
            <a:r>
              <a:rPr lang="zh-CN" altLang="en-US" sz="2000" dirty="0" smtClean="0"/>
              <a:t>圆</a:t>
            </a:r>
            <a:r>
              <a:rPr lang="en-US" altLang="zh-CN" sz="2000" dirty="0" smtClean="0"/>
              <a:t>" &lt;&lt; </a:t>
            </a:r>
            <a:r>
              <a:rPr lang="en-US" altLang="zh-CN" sz="2000" dirty="0" err="1" smtClean="0"/>
              <a:t>endl</a:t>
            </a:r>
            <a:r>
              <a:rPr lang="en-US" altLang="zh-CN" sz="2000" dirty="0" smtClean="0"/>
              <a:t>; }	</a:t>
            </a:r>
            <a:r>
              <a:rPr lang="en-US" altLang="zh-CN" sz="2000" dirty="0" smtClean="0">
                <a:solidFill>
                  <a:schemeClr val="tx1"/>
                </a:solidFill>
              </a:rPr>
              <a:t>// </a:t>
            </a:r>
            <a:r>
              <a:rPr lang="zh-CN" altLang="en-US" sz="2000" dirty="0" smtClean="0">
                <a:solidFill>
                  <a:schemeClr val="tx1"/>
                </a:solidFill>
              </a:rPr>
              <a:t>画图形 </a:t>
            </a:r>
          </a:p>
          <a:p>
            <a:pPr>
              <a:lnSpc>
                <a:spcPts val="2200"/>
              </a:lnSpc>
            </a:pPr>
            <a:r>
              <a:rPr lang="zh-CN" altLang="en-US" sz="2000" dirty="0" smtClean="0"/>
              <a:t>	</a:t>
            </a:r>
            <a:r>
              <a:rPr lang="en-US" altLang="zh-CN" sz="2000" dirty="0" smtClean="0"/>
              <a:t>double </a:t>
            </a:r>
            <a:r>
              <a:rPr lang="en-US" altLang="zh-CN" sz="2000" dirty="0" err="1" smtClean="0"/>
              <a:t>GetArea</a:t>
            </a:r>
            <a:r>
              <a:rPr lang="en-US" altLang="zh-CN" sz="2000" dirty="0" smtClean="0"/>
              <a:t>() const { return PI * radius * radius; } </a:t>
            </a:r>
            <a:r>
              <a:rPr lang="en-US" altLang="zh-CN" sz="2000" dirty="0" smtClean="0">
                <a:solidFill>
                  <a:schemeClr val="tx1"/>
                </a:solidFill>
              </a:rPr>
              <a:t>// </a:t>
            </a:r>
            <a:r>
              <a:rPr lang="zh-CN" altLang="en-US" sz="2000" dirty="0" smtClean="0">
                <a:solidFill>
                  <a:schemeClr val="tx1"/>
                </a:solidFill>
              </a:rPr>
              <a:t>返回面积</a:t>
            </a:r>
          </a:p>
          <a:p>
            <a:pPr>
              <a:lnSpc>
                <a:spcPts val="2200"/>
              </a:lnSpc>
            </a:pPr>
            <a:r>
              <a:rPr lang="en-US" altLang="zh-CN" sz="2000" dirty="0" smtClean="0"/>
              <a: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512" y="332656"/>
            <a:ext cx="9144000" cy="6299160"/>
          </a:xfrm>
          <a:prstGeom prst="rect">
            <a:avLst/>
          </a:prstGeom>
          <a:noFill/>
        </p:spPr>
        <p:txBody>
          <a:bodyPr wrap="square" rtlCol="0">
            <a:spAutoFit/>
          </a:bodyPr>
          <a:lstStyle/>
          <a:p>
            <a:pPr>
              <a:lnSpc>
                <a:spcPts val="2200"/>
              </a:lnSpc>
            </a:pPr>
            <a:r>
              <a:rPr lang="en-US" altLang="zh-CN" sz="2000" dirty="0" smtClean="0">
                <a:solidFill>
                  <a:schemeClr val="tx1"/>
                </a:solidFill>
              </a:rPr>
              <a:t>// </a:t>
            </a:r>
            <a:r>
              <a:rPr lang="zh-CN" altLang="en-US" sz="2000" dirty="0" smtClean="0">
                <a:solidFill>
                  <a:schemeClr val="tx1"/>
                </a:solidFill>
              </a:rPr>
              <a:t>声明圆柱体类</a:t>
            </a:r>
            <a:r>
              <a:rPr lang="en-US" altLang="zh-CN" sz="2000" dirty="0" smtClean="0">
                <a:solidFill>
                  <a:schemeClr val="tx1"/>
                </a:solidFill>
              </a:rPr>
              <a:t>Pillar</a:t>
            </a:r>
          </a:p>
          <a:p>
            <a:pPr>
              <a:lnSpc>
                <a:spcPts val="2200"/>
              </a:lnSpc>
            </a:pPr>
            <a:r>
              <a:rPr lang="en-US" altLang="zh-CN" sz="2000" dirty="0" smtClean="0"/>
              <a:t>class Pillar </a:t>
            </a:r>
          </a:p>
          <a:p>
            <a:pPr>
              <a:lnSpc>
                <a:spcPts val="2200"/>
              </a:lnSpc>
            </a:pPr>
            <a:r>
              <a:rPr lang="en-US" altLang="zh-CN" sz="2000" dirty="0" smtClean="0"/>
              <a:t>{</a:t>
            </a:r>
          </a:p>
          <a:p>
            <a:pPr>
              <a:lnSpc>
                <a:spcPts val="2200"/>
              </a:lnSpc>
            </a:pPr>
            <a:r>
              <a:rPr lang="en-US" altLang="zh-CN" sz="2000" dirty="0" smtClean="0">
                <a:solidFill>
                  <a:schemeClr val="tx1"/>
                </a:solidFill>
              </a:rPr>
              <a:t>// </a:t>
            </a:r>
            <a:r>
              <a:rPr lang="zh-CN" altLang="en-US" sz="2000" dirty="0" smtClean="0">
                <a:solidFill>
                  <a:schemeClr val="tx1"/>
                </a:solidFill>
              </a:rPr>
              <a:t>私有成员</a:t>
            </a:r>
            <a:r>
              <a:rPr lang="en-US" altLang="zh-CN" sz="2000" dirty="0" smtClean="0">
                <a:solidFill>
                  <a:schemeClr val="tx1"/>
                </a:solidFill>
              </a:rPr>
              <a:t>:</a:t>
            </a:r>
          </a:p>
          <a:p>
            <a:pPr>
              <a:lnSpc>
                <a:spcPts val="2200"/>
              </a:lnSpc>
            </a:pPr>
            <a:r>
              <a:rPr lang="en-US" altLang="zh-CN" sz="2000" dirty="0" smtClean="0"/>
              <a:t>private:</a:t>
            </a:r>
          </a:p>
          <a:p>
            <a:pPr>
              <a:lnSpc>
                <a:spcPts val="2200"/>
              </a:lnSpc>
            </a:pPr>
            <a:r>
              <a:rPr lang="en-US" altLang="zh-CN" sz="2000" dirty="0" smtClean="0"/>
              <a:t>	Circle bottom;		</a:t>
            </a:r>
            <a:r>
              <a:rPr lang="en-US" altLang="zh-CN" sz="2000" dirty="0" smtClean="0">
                <a:solidFill>
                  <a:schemeClr val="tx1"/>
                </a:solidFill>
              </a:rPr>
              <a:t>// </a:t>
            </a:r>
            <a:r>
              <a:rPr lang="zh-CN" altLang="en-US" sz="2000" dirty="0" smtClean="0">
                <a:solidFill>
                  <a:schemeClr val="tx1"/>
                </a:solidFill>
              </a:rPr>
              <a:t>底</a:t>
            </a:r>
            <a:r>
              <a:rPr lang="en-US" altLang="zh-CN" sz="2000" dirty="0" smtClean="0">
                <a:solidFill>
                  <a:schemeClr val="tx1"/>
                </a:solidFill>
              </a:rPr>
              <a:t>, </a:t>
            </a:r>
            <a:r>
              <a:rPr lang="zh-CN" altLang="en-US" sz="2000" dirty="0" smtClean="0">
                <a:solidFill>
                  <a:schemeClr val="tx1"/>
                </a:solidFill>
              </a:rPr>
              <a:t>此处就是所谓的“</a:t>
            </a:r>
            <a:r>
              <a:rPr lang="zh-CN" altLang="en-US" sz="2000" dirty="0" smtClean="0">
                <a:solidFill>
                  <a:srgbClr val="FF0000"/>
                </a:solidFill>
              </a:rPr>
              <a:t>合成</a:t>
            </a:r>
            <a:r>
              <a:rPr lang="en-US" altLang="zh-CN" sz="2000" dirty="0" smtClean="0">
                <a:solidFill>
                  <a:srgbClr val="FF0000"/>
                </a:solidFill>
              </a:rPr>
              <a:t>/</a:t>
            </a:r>
            <a:r>
              <a:rPr lang="zh-CN" altLang="en-US" sz="2000" dirty="0" smtClean="0">
                <a:solidFill>
                  <a:srgbClr val="FF0000"/>
                </a:solidFill>
              </a:rPr>
              <a:t>聚合</a:t>
            </a:r>
            <a:r>
              <a:rPr lang="zh-CN" altLang="en-US" sz="2000" dirty="0" smtClean="0">
                <a:solidFill>
                  <a:schemeClr val="tx1"/>
                </a:solidFill>
              </a:rPr>
              <a:t>”重用</a:t>
            </a:r>
          </a:p>
          <a:p>
            <a:pPr>
              <a:lnSpc>
                <a:spcPts val="2200"/>
              </a:lnSpc>
            </a:pPr>
            <a:r>
              <a:rPr lang="zh-CN" altLang="en-US" sz="2000" dirty="0" smtClean="0"/>
              <a:t>	</a:t>
            </a:r>
            <a:r>
              <a:rPr lang="en-US" altLang="zh-CN" sz="2000" dirty="0" smtClean="0"/>
              <a:t>double height;		</a:t>
            </a:r>
            <a:r>
              <a:rPr lang="en-US" altLang="zh-CN" sz="2000" dirty="0" smtClean="0">
                <a:solidFill>
                  <a:schemeClr val="tx1"/>
                </a:solidFill>
              </a:rPr>
              <a:t>// </a:t>
            </a:r>
            <a:r>
              <a:rPr lang="zh-CN" altLang="en-US" sz="2000" dirty="0" smtClean="0">
                <a:solidFill>
                  <a:schemeClr val="tx1"/>
                </a:solidFill>
              </a:rPr>
              <a:t>高</a:t>
            </a:r>
          </a:p>
          <a:p>
            <a:pPr>
              <a:lnSpc>
                <a:spcPts val="2200"/>
              </a:lnSpc>
            </a:pPr>
            <a:endParaRPr lang="zh-CN" altLang="en-US" sz="2000" dirty="0" smtClean="0"/>
          </a:p>
          <a:p>
            <a:pPr>
              <a:lnSpc>
                <a:spcPts val="2200"/>
              </a:lnSpc>
            </a:pPr>
            <a:r>
              <a:rPr lang="en-US" altLang="zh-CN" sz="2000" dirty="0" smtClean="0"/>
              <a:t>public:</a:t>
            </a:r>
          </a:p>
          <a:p>
            <a:pPr>
              <a:lnSpc>
                <a:spcPts val="2200"/>
              </a:lnSpc>
            </a:pPr>
            <a:r>
              <a:rPr lang="en-US" altLang="zh-CN" sz="2000" dirty="0" smtClean="0"/>
              <a:t>// </a:t>
            </a:r>
            <a:r>
              <a:rPr lang="zh-CN" altLang="en-US" sz="2000" dirty="0" smtClean="0"/>
              <a:t>公有成员</a:t>
            </a:r>
            <a:r>
              <a:rPr lang="en-US" altLang="zh-CN" sz="2000" dirty="0" smtClean="0"/>
              <a:t>:</a:t>
            </a:r>
          </a:p>
          <a:p>
            <a:pPr>
              <a:lnSpc>
                <a:spcPts val="2200"/>
              </a:lnSpc>
            </a:pPr>
            <a:r>
              <a:rPr lang="en-US" altLang="zh-CN" sz="2000" dirty="0" smtClean="0"/>
              <a:t>	Pillar(double r, double h): bottom(r), height(h) {}</a:t>
            </a:r>
            <a:r>
              <a:rPr lang="en-US" altLang="zh-CN" sz="2000" dirty="0" smtClean="0">
                <a:solidFill>
                  <a:schemeClr val="tx1"/>
                </a:solidFill>
              </a:rPr>
              <a:t>// </a:t>
            </a:r>
            <a:r>
              <a:rPr lang="zh-CN" altLang="en-US" sz="2000" dirty="0" smtClean="0">
                <a:solidFill>
                  <a:schemeClr val="tx1"/>
                </a:solidFill>
              </a:rPr>
              <a:t>构造函数</a:t>
            </a:r>
          </a:p>
          <a:p>
            <a:pPr>
              <a:lnSpc>
                <a:spcPts val="2200"/>
              </a:lnSpc>
            </a:pPr>
            <a:r>
              <a:rPr lang="zh-CN" altLang="en-US" sz="2000" dirty="0" smtClean="0"/>
              <a:t>	</a:t>
            </a:r>
            <a:r>
              <a:rPr lang="en-US" altLang="zh-CN" sz="2000" dirty="0" smtClean="0"/>
              <a:t>void Draw() const { </a:t>
            </a:r>
            <a:r>
              <a:rPr lang="en-US" altLang="zh-CN" sz="2000" dirty="0" err="1" smtClean="0"/>
              <a:t>cout</a:t>
            </a:r>
            <a:r>
              <a:rPr lang="en-US" altLang="zh-CN" sz="2000" dirty="0" smtClean="0"/>
              <a:t> &lt;&lt; "</a:t>
            </a:r>
            <a:r>
              <a:rPr lang="zh-CN" altLang="en-US" sz="2000" dirty="0" smtClean="0"/>
              <a:t>圆柱体</a:t>
            </a:r>
            <a:r>
              <a:rPr lang="en-US" altLang="zh-CN" sz="2000" dirty="0" smtClean="0"/>
              <a:t>"; }	</a:t>
            </a:r>
            <a:r>
              <a:rPr lang="en-US" altLang="zh-CN" sz="2000" dirty="0" smtClean="0">
                <a:solidFill>
                  <a:schemeClr val="tx1"/>
                </a:solidFill>
              </a:rPr>
              <a:t>// </a:t>
            </a:r>
            <a:r>
              <a:rPr lang="zh-CN" altLang="en-US" sz="2000" dirty="0" smtClean="0">
                <a:solidFill>
                  <a:schemeClr val="tx1"/>
                </a:solidFill>
              </a:rPr>
              <a:t>画图形 </a:t>
            </a:r>
          </a:p>
          <a:p>
            <a:pPr>
              <a:lnSpc>
                <a:spcPts val="2200"/>
              </a:lnSpc>
            </a:pPr>
            <a:r>
              <a:rPr lang="zh-CN" altLang="en-US" sz="2000" dirty="0" smtClean="0"/>
              <a:t>	</a:t>
            </a:r>
            <a:r>
              <a:rPr lang="en-US" altLang="zh-CN" sz="2000" dirty="0" smtClean="0"/>
              <a:t>double </a:t>
            </a:r>
            <a:r>
              <a:rPr lang="en-US" altLang="zh-CN" sz="2000" dirty="0" err="1" smtClean="0"/>
              <a:t>GetVolume</a:t>
            </a:r>
            <a:r>
              <a:rPr lang="en-US" altLang="zh-CN" sz="2000" dirty="0" smtClean="0"/>
              <a:t>() { return </a:t>
            </a:r>
            <a:r>
              <a:rPr lang="en-US" altLang="zh-CN" sz="2000" dirty="0" err="1" smtClean="0"/>
              <a:t>bottom.GetArea</a:t>
            </a:r>
            <a:r>
              <a:rPr lang="en-US" altLang="zh-CN" sz="2000" dirty="0" smtClean="0"/>
              <a:t>() * height; }</a:t>
            </a:r>
            <a:r>
              <a:rPr lang="en-US" altLang="zh-CN" sz="2000" dirty="0" smtClean="0">
                <a:solidFill>
                  <a:schemeClr val="tx1"/>
                </a:solidFill>
              </a:rPr>
              <a:t>// </a:t>
            </a:r>
            <a:r>
              <a:rPr lang="zh-CN" altLang="en-US" sz="2000" dirty="0" smtClean="0">
                <a:solidFill>
                  <a:schemeClr val="tx1"/>
                </a:solidFill>
              </a:rPr>
              <a:t>返回体积</a:t>
            </a:r>
          </a:p>
          <a:p>
            <a:pPr>
              <a:lnSpc>
                <a:spcPts val="2200"/>
              </a:lnSpc>
            </a:pPr>
            <a:r>
              <a:rPr lang="en-US" altLang="zh-CN" sz="2000" dirty="0" smtClean="0"/>
              <a:t>};</a:t>
            </a:r>
          </a:p>
          <a:p>
            <a:pPr>
              <a:lnSpc>
                <a:spcPts val="2200"/>
              </a:lnSpc>
            </a:pPr>
            <a:endParaRPr lang="en-US" altLang="zh-CN" sz="2000" dirty="0" smtClean="0"/>
          </a:p>
          <a:p>
            <a:pPr>
              <a:lnSpc>
                <a:spcPts val="2200"/>
              </a:lnSpc>
            </a:pPr>
            <a:r>
              <a:rPr lang="en-US" altLang="zh-CN" sz="2000" dirty="0" err="1" smtClean="0"/>
              <a:t>int</a:t>
            </a:r>
            <a:r>
              <a:rPr lang="en-US" altLang="zh-CN" sz="2000" dirty="0" smtClean="0"/>
              <a:t> main()					</a:t>
            </a:r>
            <a:r>
              <a:rPr lang="en-US" altLang="zh-CN" sz="2000" dirty="0" smtClean="0">
                <a:solidFill>
                  <a:schemeClr val="tx1"/>
                </a:solidFill>
              </a:rPr>
              <a:t>// </a:t>
            </a:r>
            <a:r>
              <a:rPr lang="zh-CN" altLang="en-US" sz="2000" dirty="0" smtClean="0">
                <a:solidFill>
                  <a:schemeClr val="tx1"/>
                </a:solidFill>
              </a:rPr>
              <a:t>主函数</a:t>
            </a:r>
            <a:r>
              <a:rPr lang="en-US" altLang="zh-CN" sz="2000" dirty="0" smtClean="0">
                <a:solidFill>
                  <a:schemeClr val="tx1"/>
                </a:solidFill>
              </a:rPr>
              <a:t>main()</a:t>
            </a:r>
          </a:p>
          <a:p>
            <a:pPr>
              <a:lnSpc>
                <a:spcPts val="2200"/>
              </a:lnSpc>
            </a:pPr>
            <a:r>
              <a:rPr lang="en-US" altLang="zh-CN" sz="2000" dirty="0" smtClean="0"/>
              <a:t>{</a:t>
            </a:r>
          </a:p>
          <a:p>
            <a:pPr>
              <a:lnSpc>
                <a:spcPts val="2200"/>
              </a:lnSpc>
            </a:pPr>
            <a:r>
              <a:rPr lang="en-US" altLang="zh-CN" sz="2000" dirty="0" smtClean="0"/>
              <a:t>	Pillar p(1.0, 1.8);			</a:t>
            </a:r>
            <a:r>
              <a:rPr lang="en-US" altLang="zh-CN" sz="2000" dirty="0" smtClean="0">
                <a:solidFill>
                  <a:schemeClr val="tx1"/>
                </a:solidFill>
              </a:rPr>
              <a:t>// </a:t>
            </a:r>
            <a:r>
              <a:rPr lang="zh-CN" altLang="en-US" sz="2000" dirty="0" smtClean="0">
                <a:solidFill>
                  <a:schemeClr val="tx1"/>
                </a:solidFill>
              </a:rPr>
              <a:t>定义圆柱体对象</a:t>
            </a:r>
            <a:r>
              <a:rPr lang="en-US" altLang="zh-CN" sz="2000" dirty="0" smtClean="0">
                <a:solidFill>
                  <a:schemeClr val="tx1"/>
                </a:solidFill>
              </a:rPr>
              <a:t>p</a:t>
            </a:r>
          </a:p>
          <a:p>
            <a:pPr>
              <a:lnSpc>
                <a:spcPts val="2200"/>
              </a:lnSpc>
            </a:pPr>
            <a:r>
              <a:rPr lang="en-US" altLang="zh-CN" sz="2000" dirty="0" smtClean="0"/>
              <a:t>	</a:t>
            </a:r>
            <a:r>
              <a:rPr lang="en-US" altLang="zh-CN" sz="2000" dirty="0" err="1" smtClean="0"/>
              <a:t>cout</a:t>
            </a:r>
            <a:r>
              <a:rPr lang="en-US" altLang="zh-CN" sz="2000" dirty="0" smtClean="0"/>
              <a:t> &lt;&lt; </a:t>
            </a:r>
            <a:r>
              <a:rPr lang="en-US" altLang="zh-CN" sz="2000" dirty="0" err="1" smtClean="0"/>
              <a:t>p.GetVolume</a:t>
            </a:r>
            <a:r>
              <a:rPr lang="en-US" altLang="zh-CN" sz="2000" dirty="0" smtClean="0"/>
              <a:t>() &lt;&lt; </a:t>
            </a:r>
            <a:r>
              <a:rPr lang="en-US" altLang="zh-CN" sz="2000" dirty="0" err="1" smtClean="0"/>
              <a:t>endl</a:t>
            </a:r>
            <a:r>
              <a:rPr lang="en-US" altLang="zh-CN" sz="2000" dirty="0" smtClean="0"/>
              <a:t>;	</a:t>
            </a:r>
            <a:r>
              <a:rPr lang="en-US" altLang="zh-CN" sz="2000" dirty="0" smtClean="0">
                <a:solidFill>
                  <a:schemeClr val="tx1"/>
                </a:solidFill>
              </a:rPr>
              <a:t>// </a:t>
            </a:r>
            <a:r>
              <a:rPr lang="zh-CN" altLang="en-US" sz="2000" dirty="0" smtClean="0">
                <a:solidFill>
                  <a:schemeClr val="tx1"/>
                </a:solidFill>
              </a:rPr>
              <a:t>显示相关信息</a:t>
            </a:r>
          </a:p>
          <a:p>
            <a:pPr>
              <a:lnSpc>
                <a:spcPts val="2200"/>
              </a:lnSpc>
            </a:pPr>
            <a:endParaRPr lang="zh-CN" altLang="en-US" sz="2000" dirty="0" smtClean="0"/>
          </a:p>
          <a:p>
            <a:pPr>
              <a:lnSpc>
                <a:spcPts val="2200"/>
              </a:lnSpc>
            </a:pPr>
            <a:r>
              <a:rPr lang="zh-CN" altLang="en-US" sz="2000" dirty="0" smtClean="0"/>
              <a:t>	</a:t>
            </a:r>
            <a:r>
              <a:rPr lang="en-US" altLang="zh-CN" sz="2000" dirty="0" smtClean="0"/>
              <a:t>return 0;                    			</a:t>
            </a:r>
            <a:r>
              <a:rPr lang="en-US" altLang="zh-CN" sz="2000" dirty="0" smtClean="0">
                <a:solidFill>
                  <a:schemeClr val="tx1"/>
                </a:solidFill>
              </a:rPr>
              <a:t>// </a:t>
            </a:r>
            <a:r>
              <a:rPr lang="zh-CN" altLang="en-US" sz="2000" dirty="0" smtClean="0">
                <a:solidFill>
                  <a:schemeClr val="tx1"/>
                </a:solidFill>
              </a:rPr>
              <a:t>返回值</a:t>
            </a:r>
            <a:r>
              <a:rPr lang="en-US" altLang="zh-CN" sz="2000" dirty="0" smtClean="0">
                <a:solidFill>
                  <a:schemeClr val="tx1"/>
                </a:solidFill>
              </a:rPr>
              <a:t>0, </a:t>
            </a:r>
            <a:r>
              <a:rPr lang="zh-CN" altLang="en-US" sz="2000" dirty="0" smtClean="0">
                <a:solidFill>
                  <a:schemeClr val="tx1"/>
                </a:solidFill>
              </a:rPr>
              <a:t>返回操作系统</a:t>
            </a:r>
          </a:p>
          <a:p>
            <a:pPr>
              <a:lnSpc>
                <a:spcPts val="2200"/>
              </a:lnSpc>
            </a:pPr>
            <a:r>
              <a:rPr lang="en-US" altLang="zh-CN" sz="2000" dirty="0" smtClean="0"/>
              <a:t>}</a:t>
            </a:r>
            <a:endParaRPr lang="zh-CN" altLang="en-US" sz="2000" dirty="0"/>
          </a:p>
        </p:txBody>
      </p:sp>
      <p:sp>
        <p:nvSpPr>
          <p:cNvPr id="6" name="矩形 5"/>
          <p:cNvSpPr/>
          <p:nvPr/>
        </p:nvSpPr>
        <p:spPr bwMode="auto">
          <a:xfrm>
            <a:off x="1763688" y="764704"/>
            <a:ext cx="7056784" cy="79208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2400" dirty="0" smtClean="0"/>
              <a:t>程序运行时屏幕输出如下：</a:t>
            </a:r>
            <a:endParaRPr lang="en-US" altLang="zh-CN" sz="2400" dirty="0" smtClean="0"/>
          </a:p>
          <a:p>
            <a:pPr lvl="1"/>
            <a:r>
              <a:rPr lang="en-US" altLang="zh-CN" sz="2400" dirty="0" smtClean="0">
                <a:solidFill>
                  <a:schemeClr val="tx1"/>
                </a:solidFill>
              </a:rPr>
              <a:t>5.65487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87213"/>
            <a:ext cx="8229600" cy="4525963"/>
          </a:xfrm>
        </p:spPr>
        <p:txBody>
          <a:bodyPr/>
          <a:lstStyle/>
          <a:p>
            <a:r>
              <a:rPr lang="zh-CN" altLang="en-US" dirty="0" smtClean="0"/>
              <a:t>带着成功的喜悦，王彩然后神气十足地去找张教授。教授看了说，不错。不过刚才厂长又给了你一个新任务：厂里现在有了一批合同，要生产</a:t>
            </a:r>
            <a:r>
              <a:rPr lang="zh-CN" altLang="en-US" dirty="0" smtClean="0">
                <a:solidFill>
                  <a:srgbClr val="FF0000"/>
                </a:solidFill>
              </a:rPr>
              <a:t>矩形</a:t>
            </a:r>
            <a:r>
              <a:rPr lang="zh-CN" altLang="en-US" dirty="0" smtClean="0"/>
              <a:t>（</a:t>
            </a:r>
            <a:r>
              <a:rPr lang="en-US" altLang="zh-CN" dirty="0" smtClean="0"/>
              <a:t>rectangle</a:t>
            </a:r>
            <a:r>
              <a:rPr lang="zh-CN" altLang="en-US" dirty="0" smtClean="0"/>
              <a:t>）柱体，要你把原来的设计修改一下。你打算如何修改？</a:t>
            </a:r>
          </a:p>
          <a:p>
            <a:r>
              <a:rPr lang="zh-CN" altLang="en-US" dirty="0" smtClean="0"/>
              <a:t>王彩几乎没有思考地说：那很简单，就再增加一个再增加一个</a:t>
            </a:r>
            <a:r>
              <a:rPr lang="en-US" altLang="zh-CN" dirty="0" smtClean="0">
                <a:solidFill>
                  <a:srgbClr val="FF0000"/>
                </a:solidFill>
              </a:rPr>
              <a:t>Rectangle</a:t>
            </a:r>
            <a:r>
              <a:rPr lang="zh-CN" altLang="en-US" dirty="0" smtClean="0"/>
              <a:t>类好了。</a:t>
            </a:r>
          </a:p>
          <a:p>
            <a:r>
              <a:rPr lang="zh-CN" altLang="en-US" dirty="0" smtClean="0"/>
              <a:t>教授：那你回去把代码写出来。</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2008" y="188640"/>
            <a:ext cx="8964488" cy="4525963"/>
          </a:xfrm>
        </p:spPr>
        <p:txBody>
          <a:bodyPr/>
          <a:lstStyle/>
          <a:p>
            <a:r>
              <a:rPr lang="zh-CN" altLang="en-US" dirty="0" smtClean="0"/>
              <a:t>过了几天，又是张教授的课了。王彩胆战心惊地坐在座位上，头也不敢抬，生怕教授提问自己。因为几天了，厂长交给的那个任务还没有完成，程序增加了一个</a:t>
            </a:r>
            <a:r>
              <a:rPr lang="en-US" altLang="zh-CN" dirty="0" smtClean="0"/>
              <a:t>Rectangle</a:t>
            </a:r>
            <a:r>
              <a:rPr lang="zh-CN" altLang="en-US" dirty="0" smtClean="0"/>
              <a:t>类，但是</a:t>
            </a:r>
            <a:r>
              <a:rPr lang="en-US" altLang="zh-CN" dirty="0" smtClean="0"/>
              <a:t>Pillar</a:t>
            </a:r>
            <a:r>
              <a:rPr lang="zh-CN" altLang="en-US" dirty="0" smtClean="0"/>
              <a:t>类的</a:t>
            </a:r>
            <a:r>
              <a:rPr lang="zh-CN" altLang="en-US" dirty="0" smtClean="0">
                <a:solidFill>
                  <a:srgbClr val="FF0000"/>
                </a:solidFill>
              </a:rPr>
              <a:t>修改麻烦得不得</a:t>
            </a:r>
            <a:r>
              <a:rPr lang="zh-CN" altLang="en-US" dirty="0" smtClean="0"/>
              <a:t>了。</a:t>
            </a:r>
            <a:r>
              <a:rPr lang="zh-CN" altLang="en-US" dirty="0" smtClean="0">
                <a:solidFill>
                  <a:srgbClr val="FF0000"/>
                </a:solidFill>
              </a:rPr>
              <a:t>改了这里，那里出错；改了那里，这里又出错</a:t>
            </a:r>
            <a:r>
              <a:rPr lang="zh-CN" altLang="en-US" dirty="0" smtClean="0"/>
              <a:t>。心想，这就是软件工程中讲的</a:t>
            </a:r>
            <a:r>
              <a:rPr lang="zh-CN" altLang="en-US" dirty="0" smtClean="0">
                <a:solidFill>
                  <a:srgbClr val="FF0000"/>
                </a:solidFill>
              </a:rPr>
              <a:t>软件维护</a:t>
            </a:r>
            <a:r>
              <a:rPr lang="zh-CN" altLang="en-US" dirty="0" smtClean="0"/>
              <a:t>。看来，</a:t>
            </a:r>
            <a:r>
              <a:rPr lang="zh-CN" altLang="en-US" dirty="0" smtClean="0">
                <a:solidFill>
                  <a:srgbClr val="FF0000"/>
                </a:solidFill>
              </a:rPr>
              <a:t>设计不容易</a:t>
            </a:r>
            <a:r>
              <a:rPr lang="zh-CN" altLang="en-US" dirty="0" smtClean="0"/>
              <a:t>，</a:t>
            </a:r>
            <a:r>
              <a:rPr lang="zh-CN" altLang="en-US" dirty="0" smtClean="0">
                <a:solidFill>
                  <a:srgbClr val="FF0000"/>
                </a:solidFill>
              </a:rPr>
              <a:t>维护更困难</a:t>
            </a:r>
            <a:r>
              <a:rPr lang="zh-CN" altLang="en-US" dirty="0" smtClean="0"/>
              <a:t>。</a:t>
            </a:r>
            <a:r>
              <a:rPr lang="en-US" altLang="zh-CN" dirty="0" smtClean="0"/>
              <a:t>(</a:t>
            </a:r>
            <a:r>
              <a:rPr lang="zh-CN" altLang="en-US" dirty="0" smtClean="0">
                <a:solidFill>
                  <a:schemeClr val="accent2"/>
                </a:solidFill>
              </a:rPr>
              <a:t>老师认为此处实际上很简单，作者只是要说明问题，显得有些</a:t>
            </a:r>
            <a:r>
              <a:rPr lang="zh-CN" altLang="en-US" dirty="0" smtClean="0">
                <a:solidFill>
                  <a:srgbClr val="FF0000"/>
                </a:solidFill>
              </a:rPr>
              <a:t>无病呻呤</a:t>
            </a:r>
            <a:r>
              <a:rPr lang="zh-CN" altLang="en-US" dirty="0" smtClean="0">
                <a:solidFill>
                  <a:schemeClr val="accent2"/>
                </a:solidFill>
              </a:rPr>
              <a:t>，</a:t>
            </a:r>
            <a:r>
              <a:rPr lang="zh-CN" altLang="en-US" dirty="0" smtClean="0">
                <a:solidFill>
                  <a:srgbClr val="FF0000"/>
                </a:solidFill>
              </a:rPr>
              <a:t>小资情调</a:t>
            </a:r>
            <a:r>
              <a:rPr lang="en-US" altLang="zh-CN" dirty="0" smtClean="0"/>
              <a:t>)</a:t>
            </a:r>
            <a:endParaRPr lang="zh-CN" altLang="en-US" dirty="0" smtClean="0"/>
          </a:p>
          <a:p>
            <a:r>
              <a:rPr lang="zh-CN" altLang="en-US" dirty="0" smtClean="0"/>
              <a:t>想着，想着，上课铃响了。谢天谢地，教授没有提问他，讲起了下面的内容：</a:t>
            </a:r>
            <a:r>
              <a:rPr lang="zh-CN" altLang="en-US" dirty="0" smtClean="0">
                <a:solidFill>
                  <a:srgbClr val="FF0000"/>
                </a:solidFill>
              </a:rPr>
              <a:t>从可维护性说起：开</a:t>
            </a:r>
            <a:r>
              <a:rPr lang="en-US" altLang="zh-CN" dirty="0" smtClean="0">
                <a:solidFill>
                  <a:srgbClr val="FF0000"/>
                </a:solidFill>
              </a:rPr>
              <a:t>-</a:t>
            </a:r>
            <a:r>
              <a:rPr lang="zh-CN" altLang="en-US" dirty="0" smtClean="0">
                <a:solidFill>
                  <a:srgbClr val="FF0000"/>
                </a:solidFill>
              </a:rPr>
              <a:t>闭原则</a:t>
            </a:r>
            <a:endParaRPr lang="zh-CN" altLang="en-US" dirty="0">
              <a:solidFill>
                <a:srgbClr val="FF0000"/>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z="4800" dirty="0" smtClean="0"/>
              <a:t>6.1 </a:t>
            </a:r>
            <a:r>
              <a:rPr lang="zh-CN" altLang="en-US" sz="4800" dirty="0" smtClean="0"/>
              <a:t>程序设计的基本原则</a:t>
            </a:r>
            <a:endParaRPr lang="zh-CN" altLang="en-US" sz="4800" dirty="0"/>
          </a:p>
        </p:txBody>
      </p:sp>
      <p:sp>
        <p:nvSpPr>
          <p:cNvPr id="3" name="副标题 2"/>
          <p:cNvSpPr>
            <a:spLocks noGrp="1"/>
          </p:cNvSpPr>
          <p:nvPr>
            <p:ph type="subTitle" idx="1"/>
          </p:nvPr>
        </p:nvSpPr>
        <p:spPr/>
        <p:txBody>
          <a:bodyPr/>
          <a:lstStyle/>
          <a:p>
            <a:r>
              <a:rPr lang="en-US" altLang="zh-CN" sz="4400" dirty="0" smtClean="0"/>
              <a:t>6.1.3 </a:t>
            </a:r>
            <a:r>
              <a:rPr lang="zh-CN" altLang="en-US" sz="4400" dirty="0" smtClean="0"/>
              <a:t>从可维护性说起：开</a:t>
            </a:r>
            <a:r>
              <a:rPr lang="en-US" altLang="zh-CN" sz="4400" dirty="0" smtClean="0"/>
              <a:t>-</a:t>
            </a:r>
            <a:r>
              <a:rPr lang="zh-CN" altLang="en-US" sz="4400" dirty="0" smtClean="0"/>
              <a:t>闭原则</a:t>
            </a:r>
            <a:endParaRPr lang="zh-CN" altLang="en-US" sz="44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软件的可维护性</a:t>
            </a:r>
            <a:endParaRPr lang="zh-CN" altLang="en-US" dirty="0"/>
          </a:p>
        </p:txBody>
      </p:sp>
      <p:sp>
        <p:nvSpPr>
          <p:cNvPr id="3" name="内容占位符 2"/>
          <p:cNvSpPr>
            <a:spLocks noGrp="1"/>
          </p:cNvSpPr>
          <p:nvPr>
            <p:ph idx="1"/>
          </p:nvPr>
        </p:nvSpPr>
        <p:spPr>
          <a:xfrm>
            <a:off x="457200" y="1484784"/>
            <a:ext cx="8229600" cy="4525963"/>
          </a:xfrm>
        </p:spPr>
        <p:txBody>
          <a:bodyPr/>
          <a:lstStyle/>
          <a:p>
            <a:pPr>
              <a:lnSpc>
                <a:spcPts val="3300"/>
              </a:lnSpc>
            </a:pPr>
            <a:r>
              <a:rPr lang="zh-CN" altLang="en-US" dirty="0" smtClean="0"/>
              <a:t>设计一个程序的目的是满足用户的需求，既要</a:t>
            </a:r>
            <a:r>
              <a:rPr lang="zh-CN" altLang="en-US" dirty="0" smtClean="0">
                <a:solidFill>
                  <a:srgbClr val="FF0000"/>
                </a:solidFill>
              </a:rPr>
              <a:t>满足用户现在的需求</a:t>
            </a:r>
            <a:r>
              <a:rPr lang="zh-CN" altLang="en-US" dirty="0" smtClean="0"/>
              <a:t>，</a:t>
            </a:r>
            <a:r>
              <a:rPr lang="zh-CN" altLang="en-US" dirty="0" smtClean="0">
                <a:solidFill>
                  <a:srgbClr val="FF0000"/>
                </a:solidFill>
              </a:rPr>
              <a:t>也要满足用户将来的需求</a:t>
            </a:r>
            <a:r>
              <a:rPr lang="zh-CN" altLang="en-US" dirty="0" smtClean="0"/>
              <a:t>。</a:t>
            </a:r>
            <a:endParaRPr lang="en-US" altLang="zh-CN" dirty="0" smtClean="0"/>
          </a:p>
          <a:p>
            <a:pPr>
              <a:lnSpc>
                <a:spcPts val="3300"/>
              </a:lnSpc>
            </a:pPr>
            <a:r>
              <a:rPr lang="zh-CN" altLang="en-US" dirty="0" smtClean="0"/>
              <a:t>要做到这一点往往是非常困难的。用户对于需求表达的不完全、不准确因素，也有开发者对于用户需求理解的不完全、不准确因素，还有用户因条件、因认识而做出的需求改变因素。</a:t>
            </a:r>
            <a:endParaRPr lang="en-US" altLang="zh-CN" dirty="0" smtClean="0"/>
          </a:p>
          <a:p>
            <a:pPr>
              <a:lnSpc>
                <a:spcPts val="3300"/>
              </a:lnSpc>
            </a:pPr>
            <a:r>
              <a:rPr lang="zh-CN" altLang="en-US" dirty="0" smtClean="0"/>
              <a:t>一个软件在交付之后还常常需要进行一些修改。这些在软件交付使用之后的修改，就称为软件的</a:t>
            </a:r>
            <a:r>
              <a:rPr lang="zh-CN" altLang="en-US" dirty="0" smtClean="0">
                <a:solidFill>
                  <a:srgbClr val="FF0000"/>
                </a:solidFill>
              </a:rPr>
              <a:t>维护</a:t>
            </a:r>
            <a:r>
              <a:rPr lang="zh-CN" altLang="en-US" dirty="0" smtClean="0"/>
              <a:t>。</a:t>
            </a:r>
          </a:p>
          <a:p>
            <a:pPr>
              <a:lnSpc>
                <a:spcPts val="3300"/>
              </a:lnSpc>
            </a:pPr>
            <a:endParaRPr lang="zh-CN" altLang="en-US" dirty="0" smtClean="0"/>
          </a:p>
          <a:p>
            <a:pPr>
              <a:lnSpc>
                <a:spcPts val="3300"/>
              </a:lnSpc>
            </a:pPr>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2008" y="260648"/>
            <a:ext cx="8892480" cy="5649491"/>
          </a:xfrm>
        </p:spPr>
        <p:txBody>
          <a:bodyPr/>
          <a:lstStyle/>
          <a:p>
            <a:pPr>
              <a:lnSpc>
                <a:spcPts val="3000"/>
              </a:lnSpc>
            </a:pPr>
            <a:r>
              <a:rPr lang="zh-CN" altLang="en-US" dirty="0" smtClean="0"/>
              <a:t>一般说来，软件维护可以有如下</a:t>
            </a:r>
            <a:r>
              <a:rPr lang="en-US" altLang="zh-CN" dirty="0" smtClean="0"/>
              <a:t>4</a:t>
            </a:r>
            <a:r>
              <a:rPr lang="zh-CN" altLang="en-US" dirty="0" smtClean="0"/>
              <a:t>种类型：</a:t>
            </a:r>
            <a:endParaRPr lang="en-US" altLang="zh-CN" dirty="0" smtClean="0"/>
          </a:p>
          <a:p>
            <a:pPr lvl="1">
              <a:lnSpc>
                <a:spcPts val="3000"/>
              </a:lnSpc>
            </a:pPr>
            <a:r>
              <a:rPr lang="zh-CN" altLang="en-US" dirty="0" smtClean="0"/>
              <a:t>校正性维护、适应性维护、完善性维护、预防性维护。</a:t>
            </a:r>
            <a:endParaRPr lang="en-US" altLang="zh-CN" dirty="0" smtClean="0"/>
          </a:p>
          <a:p>
            <a:pPr>
              <a:lnSpc>
                <a:spcPts val="3000"/>
              </a:lnSpc>
            </a:pPr>
            <a:r>
              <a:rPr lang="zh-CN" altLang="en-US" dirty="0" smtClean="0"/>
              <a:t>除校正性维护外，其他都可归结为是为适应需求变化而进行的维护。统计表明，</a:t>
            </a:r>
            <a:r>
              <a:rPr lang="zh-CN" altLang="en-US" dirty="0" smtClean="0">
                <a:solidFill>
                  <a:srgbClr val="FF0000"/>
                </a:solidFill>
              </a:rPr>
              <a:t>软件维护</a:t>
            </a:r>
            <a:r>
              <a:rPr lang="zh-CN" altLang="en-US" dirty="0" smtClean="0"/>
              <a:t>在整个软件开发中的比例占到</a:t>
            </a:r>
            <a:r>
              <a:rPr lang="en-US" altLang="zh-CN" dirty="0" smtClean="0">
                <a:solidFill>
                  <a:srgbClr val="FF0000"/>
                </a:solidFill>
              </a:rPr>
              <a:t>60~70%</a:t>
            </a:r>
            <a:r>
              <a:rPr lang="zh-CN" altLang="en-US" dirty="0" smtClean="0"/>
              <a:t>。</a:t>
            </a:r>
          </a:p>
          <a:p>
            <a:pPr>
              <a:lnSpc>
                <a:spcPts val="3000"/>
              </a:lnSpc>
            </a:pPr>
            <a:endParaRPr lang="zh-CN" altLang="en-US" dirty="0"/>
          </a:p>
        </p:txBody>
      </p:sp>
      <p:grpSp>
        <p:nvGrpSpPr>
          <p:cNvPr id="4" name="Group 4"/>
          <p:cNvGrpSpPr>
            <a:grpSpLocks/>
          </p:cNvGrpSpPr>
          <p:nvPr/>
        </p:nvGrpSpPr>
        <p:grpSpPr bwMode="auto">
          <a:xfrm>
            <a:off x="395536" y="3212976"/>
            <a:ext cx="8496944" cy="3090862"/>
            <a:chOff x="2854" y="3007"/>
            <a:chExt cx="6952" cy="2581"/>
          </a:xfrm>
        </p:grpSpPr>
        <p:pic>
          <p:nvPicPr>
            <p:cNvPr id="5" name="Picture 5" descr="4_7_1"/>
            <p:cNvPicPr>
              <a:picLocks noChangeAspect="1" noChangeArrowheads="1"/>
            </p:cNvPicPr>
            <p:nvPr/>
          </p:nvPicPr>
          <p:blipFill>
            <a:blip r:embed="rId2" cstate="print"/>
            <a:srcRect l="50343"/>
            <a:stretch>
              <a:fillRect/>
            </a:stretch>
          </p:blipFill>
          <p:spPr bwMode="auto">
            <a:xfrm>
              <a:off x="2854" y="3007"/>
              <a:ext cx="2894" cy="2581"/>
            </a:xfrm>
            <a:prstGeom prst="rect">
              <a:avLst/>
            </a:prstGeom>
            <a:noFill/>
            <a:ln w="9525">
              <a:noFill/>
              <a:miter lim="800000"/>
              <a:headEnd/>
              <a:tailEnd/>
            </a:ln>
          </p:spPr>
        </p:pic>
        <p:pic>
          <p:nvPicPr>
            <p:cNvPr id="6" name="Picture 6" descr="4_7_1"/>
            <p:cNvPicPr>
              <a:picLocks noChangeAspect="1" noChangeArrowheads="1"/>
            </p:cNvPicPr>
            <p:nvPr/>
          </p:nvPicPr>
          <p:blipFill>
            <a:blip r:embed="rId2" cstate="print"/>
            <a:srcRect r="51990"/>
            <a:stretch>
              <a:fillRect/>
            </a:stretch>
          </p:blipFill>
          <p:spPr bwMode="auto">
            <a:xfrm>
              <a:off x="7008" y="3007"/>
              <a:ext cx="2798" cy="2581"/>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04664"/>
            <a:ext cx="8229600" cy="4525963"/>
          </a:xfrm>
        </p:spPr>
        <p:txBody>
          <a:bodyPr/>
          <a:lstStyle/>
          <a:p>
            <a:r>
              <a:rPr lang="zh-CN" altLang="en-US" dirty="0" smtClean="0"/>
              <a:t>软件开发的根本目的就是满足用户需求，而用户需求总是在变化并且难以预料。例如：</a:t>
            </a:r>
          </a:p>
          <a:p>
            <a:pPr marL="971550" lvl="1" indent="-514350">
              <a:buFont typeface="+mj-lt"/>
              <a:buAutoNum type="arabicPeriod"/>
            </a:pPr>
            <a:r>
              <a:rPr lang="zh-CN" altLang="en-US" dirty="0" smtClean="0"/>
              <a:t>软件设计的根据是用户需求，而用户对于自己对需求往往不够明确或不周全，特别是对于新的软件的未来运行情形想象不到，需要在应用中遇到问题才能提出。</a:t>
            </a:r>
          </a:p>
          <a:p>
            <a:pPr marL="971550" lvl="1" indent="-514350">
              <a:buFont typeface="+mj-lt"/>
              <a:buAutoNum type="arabicPeriod"/>
            </a:pPr>
            <a:r>
              <a:rPr lang="zh-CN" altLang="en-US" dirty="0" smtClean="0"/>
              <a:t>用户的需求会根据业务流程、业务范围、管理理念等不断变化。</a:t>
            </a:r>
          </a:p>
          <a:p>
            <a:pPr marL="971550" lvl="1" indent="-514350">
              <a:buFont typeface="+mj-lt"/>
              <a:buAutoNum type="arabicPeriod"/>
            </a:pPr>
            <a:r>
              <a:rPr lang="zh-CN" altLang="en-US" dirty="0" smtClean="0"/>
              <a:t>软件设计者对用户需求有误解，而有些误解往往要到实际运行时才能够被发现。</a:t>
            </a:r>
          </a:p>
          <a:p>
            <a:endParaRPr lang="zh-CN" alt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27173"/>
            <a:ext cx="8856984" cy="6326163"/>
          </a:xfrm>
        </p:spPr>
        <p:txBody>
          <a:bodyPr/>
          <a:lstStyle/>
          <a:p>
            <a:r>
              <a:rPr lang="zh-CN" altLang="en-US" dirty="0" smtClean="0">
                <a:latin typeface="Garamond" pitchFamily="18" charset="0"/>
                <a:ea typeface="宋体" pitchFamily="2" charset="-122"/>
              </a:rPr>
              <a:t>不让用户有需求的变化是不可能的。早期的结</a:t>
            </a:r>
            <a:r>
              <a:rPr lang="zh-CN" altLang="en-US" dirty="0" smtClean="0">
                <a:solidFill>
                  <a:srgbClr val="FF0000"/>
                </a:solidFill>
                <a:latin typeface="Garamond" pitchFamily="18" charset="0"/>
                <a:ea typeface="宋体" pitchFamily="2" charset="-122"/>
              </a:rPr>
              <a:t>构化程序设计也注意到了这些变化，不过它要求用户在提出需求以后，便不能再变化，否则“概不负责”</a:t>
            </a:r>
            <a:r>
              <a:rPr lang="zh-CN" altLang="en-US" dirty="0" smtClean="0">
                <a:latin typeface="Garamond" pitchFamily="18" charset="0"/>
                <a:ea typeface="宋体" pitchFamily="2" charset="-122"/>
              </a:rPr>
              <a:t>。</a:t>
            </a:r>
            <a:endParaRPr lang="en-US" altLang="zh-CN" dirty="0" smtClean="0">
              <a:latin typeface="Garamond" pitchFamily="18" charset="0"/>
              <a:ea typeface="宋体" pitchFamily="2" charset="-122"/>
            </a:endParaRPr>
          </a:p>
          <a:p>
            <a:r>
              <a:rPr lang="zh-CN" altLang="en-US" dirty="0" smtClean="0">
                <a:latin typeface="Garamond" pitchFamily="18" charset="0"/>
                <a:ea typeface="宋体" pitchFamily="2" charset="-122"/>
              </a:rPr>
              <a:t>这显然是不符合实际的。这是早期结构化程序设计的局限性。好的程序应当具有适应变化的能力，即要承认变化，并使程序具有应对变化的能力，使软件具有</a:t>
            </a:r>
            <a:r>
              <a:rPr lang="zh-CN" altLang="en-US" dirty="0" smtClean="0">
                <a:solidFill>
                  <a:srgbClr val="FF0000"/>
                </a:solidFill>
                <a:latin typeface="Garamond" pitchFamily="18" charset="0"/>
                <a:ea typeface="宋体" pitchFamily="2" charset="-122"/>
              </a:rPr>
              <a:t>可维护性</a:t>
            </a:r>
            <a:r>
              <a:rPr lang="zh-CN" altLang="en-US" dirty="0" smtClean="0">
                <a:latin typeface="Garamond" pitchFamily="18" charset="0"/>
                <a:ea typeface="宋体" pitchFamily="2" charset="-122"/>
              </a:rPr>
              <a:t>（</a:t>
            </a:r>
            <a:r>
              <a:rPr lang="en-US" altLang="zh-CN" dirty="0" smtClean="0">
                <a:solidFill>
                  <a:srgbClr val="FF0000"/>
                </a:solidFill>
                <a:latin typeface="Garamond" pitchFamily="18" charset="0"/>
                <a:ea typeface="宋体" pitchFamily="2" charset="-122"/>
              </a:rPr>
              <a:t>maintainability</a:t>
            </a:r>
            <a:r>
              <a:rPr lang="zh-CN" altLang="en-US" dirty="0" smtClean="0">
                <a:latin typeface="Garamond" pitchFamily="18" charset="0"/>
                <a:ea typeface="宋体" pitchFamily="2" charset="-122"/>
              </a:rPr>
              <a:t>）。</a:t>
            </a:r>
            <a:endParaRPr lang="en-US" altLang="zh-CN" dirty="0" smtClean="0">
              <a:latin typeface="Garamond" pitchFamily="18" charset="0"/>
              <a:ea typeface="宋体" pitchFamily="2" charset="-122"/>
            </a:endParaRPr>
          </a:p>
          <a:p>
            <a:r>
              <a:rPr lang="zh-CN" altLang="en-US" dirty="0" smtClean="0">
                <a:latin typeface="Garamond" pitchFamily="18" charset="0"/>
                <a:ea typeface="宋体" pitchFamily="2" charset="-122"/>
              </a:rPr>
              <a:t>由于维护在整个软件开发中占有重要地位，因此软件对于维护有无应对能力成为评价软件的一个重要指标。</a:t>
            </a:r>
          </a:p>
          <a:p>
            <a:endParaRPr lang="zh-CN"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88640"/>
            <a:ext cx="9144000" cy="5721499"/>
          </a:xfrm>
        </p:spPr>
        <p:txBody>
          <a:bodyPr/>
          <a:lstStyle/>
          <a:p>
            <a:pPr>
              <a:lnSpc>
                <a:spcPts val="3200"/>
              </a:lnSpc>
            </a:pPr>
            <a:r>
              <a:rPr lang="zh-CN" altLang="en-US" dirty="0" smtClean="0">
                <a:solidFill>
                  <a:srgbClr val="FF0000"/>
                </a:solidFill>
              </a:rPr>
              <a:t>具有可维护性的软件</a:t>
            </a:r>
            <a:r>
              <a:rPr lang="zh-CN" altLang="en-US" dirty="0" smtClean="0"/>
              <a:t>的维护就是软件的</a:t>
            </a:r>
            <a:r>
              <a:rPr lang="zh-CN" altLang="en-US" dirty="0" smtClean="0">
                <a:solidFill>
                  <a:srgbClr val="FF0000"/>
                </a:solidFill>
              </a:rPr>
              <a:t>再生</a:t>
            </a:r>
            <a:r>
              <a:rPr lang="zh-CN" altLang="en-US" dirty="0" smtClean="0"/>
              <a:t>，一个好的软件设计必须能够允许新的设计要求以比较容易和平稳的方式加入到已有的系统中去，从而使这个系统能够不断的焕发青春，它包含了需求变化时的可扩展性</a:t>
            </a:r>
            <a:r>
              <a:rPr lang="en-US" altLang="zh-CN" dirty="0" smtClean="0"/>
              <a:t>(extensibility)</a:t>
            </a:r>
            <a:r>
              <a:rPr lang="zh-CN" altLang="en-US" dirty="0" smtClean="0"/>
              <a:t>、灵活性</a:t>
            </a:r>
            <a:r>
              <a:rPr lang="en-US" altLang="zh-CN" dirty="0" smtClean="0"/>
              <a:t>(flexibility)</a:t>
            </a:r>
            <a:r>
              <a:rPr lang="zh-CN" altLang="en-US" dirty="0" smtClean="0"/>
              <a:t>、可插拔性</a:t>
            </a:r>
            <a:r>
              <a:rPr lang="en-US" altLang="zh-CN" dirty="0" smtClean="0"/>
              <a:t>(</a:t>
            </a:r>
            <a:r>
              <a:rPr lang="en-US" altLang="zh-CN" dirty="0" err="1" smtClean="0"/>
              <a:t>pluggability</a:t>
            </a:r>
            <a:r>
              <a:rPr lang="en-US" altLang="zh-CN" dirty="0" smtClean="0"/>
              <a:t>)</a:t>
            </a:r>
            <a:r>
              <a:rPr lang="zh-CN" altLang="en-US" dirty="0" smtClean="0"/>
              <a:t>和可移植性。</a:t>
            </a:r>
          </a:p>
          <a:p>
            <a:pPr marL="971550" lvl="1" indent="-514350">
              <a:lnSpc>
                <a:spcPts val="3200"/>
              </a:lnSpc>
              <a:buFont typeface="+mj-lt"/>
              <a:buAutoNum type="arabicPeriod"/>
            </a:pPr>
            <a:r>
              <a:rPr lang="zh-CN" altLang="en-US" dirty="0" smtClean="0"/>
              <a:t>可扩展性是指新的性能可以很容易的加入到系统中去。</a:t>
            </a:r>
          </a:p>
          <a:p>
            <a:pPr marL="971550" lvl="1" indent="-514350">
              <a:lnSpc>
                <a:spcPts val="3200"/>
              </a:lnSpc>
              <a:buFont typeface="+mj-lt"/>
              <a:buAutoNum type="arabicPeriod"/>
            </a:pPr>
            <a:r>
              <a:rPr lang="zh-CN" altLang="en-US" dirty="0" smtClean="0"/>
              <a:t>灵活性是指可以允许代码修改平稳地进行，而不会波及到很多其他的模块。</a:t>
            </a:r>
          </a:p>
          <a:p>
            <a:pPr marL="971550" lvl="1" indent="-514350">
              <a:lnSpc>
                <a:spcPts val="3200"/>
              </a:lnSpc>
              <a:buFont typeface="+mj-lt"/>
              <a:buAutoNum type="arabicPeriod"/>
            </a:pPr>
            <a:r>
              <a:rPr lang="zh-CN" altLang="en-US" dirty="0" smtClean="0"/>
              <a:t>可插拔性是指可以很容易地将一个类抽出去，同时将另一个有同样接口的类加入进来。当一部分不再满足需要时，可以将旧的部分拔出，新的部分插入。</a:t>
            </a:r>
          </a:p>
          <a:p>
            <a:pPr marL="971550" lvl="1" indent="-514350">
              <a:lnSpc>
                <a:spcPts val="3200"/>
              </a:lnSpc>
              <a:buFont typeface="+mj-lt"/>
              <a:buAutoNum type="arabicPeriod"/>
            </a:pPr>
            <a:r>
              <a:rPr lang="zh-CN" altLang="en-US" dirty="0" smtClean="0"/>
              <a:t>可移植性则是软件在不同的平台上运行的能力。</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程序设计的基本原则</a:t>
            </a:r>
            <a:endParaRPr lang="zh-CN" altLang="en-US" dirty="0"/>
          </a:p>
        </p:txBody>
      </p:sp>
      <p:sp>
        <p:nvSpPr>
          <p:cNvPr id="3" name="内容占位符 2"/>
          <p:cNvSpPr>
            <a:spLocks noGrp="1"/>
          </p:cNvSpPr>
          <p:nvPr>
            <p:ph idx="1"/>
          </p:nvPr>
        </p:nvSpPr>
        <p:spPr/>
        <p:txBody>
          <a:bodyPr/>
          <a:lstStyle/>
          <a:p>
            <a:r>
              <a:rPr lang="zh-CN" altLang="en-US" dirty="0" smtClean="0"/>
              <a:t>好的程序设计包括了</a:t>
            </a:r>
            <a:r>
              <a:rPr lang="zh-CN" altLang="en-US" dirty="0" smtClean="0">
                <a:solidFill>
                  <a:srgbClr val="FF0000"/>
                </a:solidFill>
              </a:rPr>
              <a:t>设计好的程序</a:t>
            </a:r>
            <a:r>
              <a:rPr lang="zh-CN" altLang="en-US" dirty="0" smtClean="0"/>
              <a:t>和采用</a:t>
            </a:r>
            <a:r>
              <a:rPr lang="zh-CN" altLang="en-US" dirty="0" smtClean="0">
                <a:solidFill>
                  <a:srgbClr val="FF0000"/>
                </a:solidFill>
              </a:rPr>
              <a:t>好的程序设计方法</a:t>
            </a:r>
            <a:r>
              <a:rPr lang="zh-CN" altLang="en-US" dirty="0" smtClean="0"/>
              <a:t>。</a:t>
            </a:r>
            <a:endParaRPr lang="en-US" altLang="zh-CN" dirty="0" smtClean="0"/>
          </a:p>
          <a:p>
            <a:r>
              <a:rPr lang="zh-CN" altLang="en-US" dirty="0" smtClean="0"/>
              <a:t>涉及到</a:t>
            </a:r>
            <a:r>
              <a:rPr lang="zh-CN" altLang="en-US" dirty="0" smtClean="0">
                <a:solidFill>
                  <a:srgbClr val="FF0000"/>
                </a:solidFill>
              </a:rPr>
              <a:t>程序设计方法学</a:t>
            </a:r>
            <a:r>
              <a:rPr lang="zh-CN" altLang="en-US" dirty="0" smtClean="0"/>
              <a:t>和</a:t>
            </a:r>
            <a:r>
              <a:rPr lang="zh-CN" altLang="en-US" dirty="0" smtClean="0">
                <a:solidFill>
                  <a:srgbClr val="FF0000"/>
                </a:solidFill>
              </a:rPr>
              <a:t>软件工程</a:t>
            </a:r>
            <a:r>
              <a:rPr lang="zh-CN" altLang="en-US" dirty="0" smtClean="0"/>
              <a:t>的许多内容，本节仅介绍其中一些</a:t>
            </a:r>
            <a:r>
              <a:rPr lang="zh-CN" altLang="en-US" dirty="0" smtClean="0">
                <a:solidFill>
                  <a:srgbClr val="FF0000"/>
                </a:solidFill>
              </a:rPr>
              <a:t>基本内容</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开闭原则</a:t>
            </a:r>
            <a:endParaRPr lang="zh-CN" altLang="en-US" dirty="0"/>
          </a:p>
        </p:txBody>
      </p:sp>
      <p:sp>
        <p:nvSpPr>
          <p:cNvPr id="3" name="内容占位符 2"/>
          <p:cNvSpPr>
            <a:spLocks noGrp="1"/>
          </p:cNvSpPr>
          <p:nvPr>
            <p:ph idx="1"/>
          </p:nvPr>
        </p:nvSpPr>
        <p:spPr>
          <a:xfrm>
            <a:off x="457200" y="1340768"/>
            <a:ext cx="8229600" cy="4525963"/>
          </a:xfrm>
        </p:spPr>
        <p:txBody>
          <a:bodyPr/>
          <a:lstStyle/>
          <a:p>
            <a:r>
              <a:rPr lang="zh-CN" altLang="en-US" dirty="0" smtClean="0">
                <a:solidFill>
                  <a:srgbClr val="FF0000"/>
                </a:solidFill>
              </a:rPr>
              <a:t>开</a:t>
            </a:r>
            <a:r>
              <a:rPr lang="en-US" altLang="zh-CN" dirty="0" smtClean="0">
                <a:solidFill>
                  <a:srgbClr val="FF0000"/>
                </a:solidFill>
              </a:rPr>
              <a:t>-</a:t>
            </a:r>
            <a:r>
              <a:rPr lang="zh-CN" altLang="en-US" dirty="0" smtClean="0">
                <a:solidFill>
                  <a:srgbClr val="FF0000"/>
                </a:solidFill>
              </a:rPr>
              <a:t>闭</a:t>
            </a:r>
            <a:r>
              <a:rPr lang="zh-CN" altLang="en-US" dirty="0" smtClean="0"/>
              <a:t>原则（</a:t>
            </a:r>
            <a:r>
              <a:rPr lang="en-US" altLang="zh-CN" dirty="0" smtClean="0"/>
              <a:t>open-closed principle</a:t>
            </a:r>
            <a:r>
              <a:rPr lang="zh-CN" altLang="en-US" dirty="0" smtClean="0"/>
              <a:t>，</a:t>
            </a:r>
            <a:r>
              <a:rPr lang="en-US" altLang="zh-CN" dirty="0" smtClean="0"/>
              <a:t>OCP</a:t>
            </a:r>
            <a:r>
              <a:rPr lang="zh-CN" altLang="en-US" dirty="0" smtClean="0"/>
              <a:t>）由</a:t>
            </a:r>
            <a:r>
              <a:rPr lang="en-US" altLang="zh-CN" dirty="0" smtClean="0"/>
              <a:t>Bertrand Meyer</a:t>
            </a:r>
            <a:r>
              <a:rPr lang="zh-CN" altLang="en-US" dirty="0" smtClean="0"/>
              <a:t>于</a:t>
            </a:r>
            <a:r>
              <a:rPr lang="en-US" altLang="zh-CN" dirty="0" smtClean="0"/>
              <a:t>1988</a:t>
            </a:r>
            <a:r>
              <a:rPr lang="zh-CN" altLang="en-US" dirty="0" smtClean="0"/>
              <a:t>年提出。</a:t>
            </a:r>
            <a:endParaRPr lang="en-US" altLang="zh-CN" dirty="0" smtClean="0"/>
          </a:p>
          <a:p>
            <a:r>
              <a:rPr lang="zh-CN" altLang="en-US" dirty="0" smtClean="0"/>
              <a:t>开</a:t>
            </a:r>
            <a:r>
              <a:rPr lang="en-US" altLang="zh-CN" dirty="0" smtClean="0"/>
              <a:t>-</a:t>
            </a:r>
            <a:r>
              <a:rPr lang="zh-CN" altLang="en-US" dirty="0" smtClean="0"/>
              <a:t>闭原则中“</a:t>
            </a:r>
            <a:r>
              <a:rPr lang="zh-CN" altLang="en-US" dirty="0" smtClean="0">
                <a:solidFill>
                  <a:srgbClr val="FF0000"/>
                </a:solidFill>
              </a:rPr>
              <a:t>开</a:t>
            </a:r>
            <a:r>
              <a:rPr lang="zh-CN" altLang="en-US" dirty="0" smtClean="0"/>
              <a:t>”，是指</a:t>
            </a:r>
            <a:r>
              <a:rPr lang="zh-CN" altLang="en-US" dirty="0" smtClean="0">
                <a:solidFill>
                  <a:srgbClr val="FF0000"/>
                </a:solidFill>
              </a:rPr>
              <a:t>对于软件组件的扩展</a:t>
            </a:r>
            <a:r>
              <a:rPr lang="zh-CN" altLang="en-US" dirty="0" smtClean="0"/>
              <a:t>；开</a:t>
            </a:r>
            <a:r>
              <a:rPr lang="en-US" altLang="zh-CN" dirty="0" smtClean="0"/>
              <a:t>-</a:t>
            </a:r>
            <a:r>
              <a:rPr lang="zh-CN" altLang="en-US" dirty="0" smtClean="0"/>
              <a:t>闭原则中“</a:t>
            </a:r>
            <a:r>
              <a:rPr lang="zh-CN" altLang="en-US" dirty="0" smtClean="0">
                <a:solidFill>
                  <a:srgbClr val="FF0000"/>
                </a:solidFill>
              </a:rPr>
              <a:t>闭</a:t>
            </a:r>
            <a:r>
              <a:rPr lang="zh-CN" altLang="en-US" dirty="0" smtClean="0"/>
              <a:t>”，是指</a:t>
            </a:r>
            <a:r>
              <a:rPr lang="zh-CN" altLang="en-US" dirty="0" smtClean="0">
                <a:solidFill>
                  <a:srgbClr val="FF0000"/>
                </a:solidFill>
              </a:rPr>
              <a:t>对于原有代码的修改</a:t>
            </a:r>
            <a:r>
              <a:rPr lang="zh-CN" altLang="en-US" dirty="0" smtClean="0"/>
              <a:t>。它的原文是：“</a:t>
            </a:r>
            <a:r>
              <a:rPr lang="en-US" altLang="zh-CN" dirty="0" smtClean="0"/>
              <a:t>Software entities should be open for </a:t>
            </a:r>
            <a:r>
              <a:rPr lang="en-US" altLang="zh-CN" dirty="0" err="1" smtClean="0"/>
              <a:t>extension,but</a:t>
            </a:r>
            <a:r>
              <a:rPr lang="en-US" altLang="zh-CN" dirty="0" smtClean="0"/>
              <a:t> closed for modification”</a:t>
            </a:r>
            <a:r>
              <a:rPr lang="zh-CN" altLang="en-US" dirty="0" smtClean="0"/>
              <a:t>，即告戒人们，为了便于维护，软件模块的设计应当“</a:t>
            </a:r>
            <a:r>
              <a:rPr lang="zh-CN" altLang="en-US" dirty="0" smtClean="0">
                <a:solidFill>
                  <a:srgbClr val="FF0000"/>
                </a:solidFill>
              </a:rPr>
              <a:t>对于扩展开放</a:t>
            </a:r>
            <a:r>
              <a:rPr lang="zh-CN" altLang="en-US" dirty="0" smtClean="0"/>
              <a:t>（</a:t>
            </a:r>
            <a:r>
              <a:rPr lang="en-US" altLang="zh-CN" dirty="0" smtClean="0"/>
              <a:t>open for extension</a:t>
            </a:r>
            <a:r>
              <a:rPr lang="zh-CN" altLang="en-US" dirty="0" smtClean="0"/>
              <a:t>）”，而“</a:t>
            </a:r>
            <a:r>
              <a:rPr lang="zh-CN" altLang="en-US" dirty="0" smtClean="0">
                <a:solidFill>
                  <a:srgbClr val="FF0000"/>
                </a:solidFill>
              </a:rPr>
              <a:t>对于修改关闭</a:t>
            </a:r>
            <a:r>
              <a:rPr lang="zh-CN" altLang="en-US" dirty="0" smtClean="0"/>
              <a:t>（</a:t>
            </a:r>
            <a:r>
              <a:rPr lang="en-US" altLang="zh-CN" dirty="0" smtClean="0"/>
              <a:t>closed for modification</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48680"/>
            <a:ext cx="8229600" cy="5577483"/>
          </a:xfrm>
        </p:spPr>
        <p:txBody>
          <a:bodyPr/>
          <a:lstStyle/>
          <a:p>
            <a:r>
              <a:rPr lang="zh-CN" altLang="en-US" dirty="0" smtClean="0"/>
              <a:t>开</a:t>
            </a:r>
            <a:r>
              <a:rPr lang="en-US" altLang="zh-CN" dirty="0" smtClean="0"/>
              <a:t>-</a:t>
            </a:r>
            <a:r>
              <a:rPr lang="zh-CN" altLang="en-US" dirty="0" smtClean="0"/>
              <a:t>闭原则要求模块应尽量在不修改原来代码的前提下进行扩展。</a:t>
            </a:r>
            <a:endParaRPr lang="en-US" altLang="zh-CN" dirty="0" smtClean="0"/>
          </a:p>
          <a:p>
            <a:pPr lvl="1"/>
            <a:r>
              <a:rPr lang="zh-CN" altLang="en-US" dirty="0" smtClean="0"/>
              <a:t>例如，一个软件用于画图形的程序，原来为画圆和三角形设计，后来需要增加画矩形和五边形的功能，就是扩展。若进行这一扩展时，不改动原来的代码</a:t>
            </a:r>
            <a:r>
              <a:rPr lang="zh-CN" altLang="en-US" dirty="0" smtClean="0">
                <a:solidFill>
                  <a:srgbClr val="FF0000"/>
                </a:solidFill>
              </a:rPr>
              <a:t>（当然得增加新代码）</a:t>
            </a:r>
            <a:r>
              <a:rPr lang="zh-CN" altLang="en-US" dirty="0" smtClean="0"/>
              <a:t>，就符合了开</a:t>
            </a:r>
            <a:r>
              <a:rPr lang="en-US" altLang="zh-CN" dirty="0" smtClean="0"/>
              <a:t>-</a:t>
            </a:r>
            <a:r>
              <a:rPr lang="zh-CN" altLang="en-US" dirty="0" smtClean="0"/>
              <a:t>闭原则。</a:t>
            </a:r>
          </a:p>
          <a:p>
            <a:r>
              <a:rPr lang="zh-CN" altLang="en-US" dirty="0" smtClean="0"/>
              <a:t>开</a:t>
            </a:r>
            <a:r>
              <a:rPr lang="en-US" altLang="zh-CN" dirty="0" smtClean="0"/>
              <a:t>-</a:t>
            </a:r>
            <a:r>
              <a:rPr lang="zh-CN" altLang="en-US" dirty="0" smtClean="0"/>
              <a:t>闭原则可以充分体现面向对象程序设计的可维护、可扩展、可重用和高灵活性，是面向对象程序设计中可维护性的基石，是对一个设计模式进行评价的重要依据。</a:t>
            </a:r>
          </a:p>
          <a:p>
            <a:endParaRPr lang="zh-CN"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48680"/>
            <a:ext cx="8229600" cy="5577483"/>
          </a:xfrm>
        </p:spPr>
        <p:txBody>
          <a:bodyPr/>
          <a:lstStyle/>
          <a:p>
            <a:r>
              <a:rPr lang="zh-CN" altLang="en-US" dirty="0" smtClean="0"/>
              <a:t>从软件工程的角度来看，一个软件系统符合开</a:t>
            </a:r>
            <a:r>
              <a:rPr lang="en-US" altLang="zh-CN" dirty="0" smtClean="0"/>
              <a:t>-</a:t>
            </a:r>
            <a:r>
              <a:rPr lang="zh-CN" altLang="en-US" dirty="0" smtClean="0"/>
              <a:t>闭原则，至少具有如下的好处。</a:t>
            </a:r>
          </a:p>
          <a:p>
            <a:pPr marL="971550" lvl="1" indent="-514350">
              <a:buFont typeface="+mj-lt"/>
              <a:buAutoNum type="arabicPeriod"/>
            </a:pPr>
            <a:r>
              <a:rPr lang="zh-CN" altLang="en-US" dirty="0" smtClean="0"/>
              <a:t>通过扩展已有的软件系统，可以增添新的行为，以满足用户对于软件的新需求，使变化中的软件系统有一定的适应性和灵活性。</a:t>
            </a:r>
          </a:p>
          <a:p>
            <a:pPr marL="971550" lvl="1" indent="-514350">
              <a:buFont typeface="+mj-lt"/>
              <a:buAutoNum type="arabicPeriod"/>
            </a:pPr>
            <a:r>
              <a:rPr lang="zh-CN" altLang="en-US" dirty="0" smtClean="0"/>
              <a:t>对已有的软件模块，特别是其最重要的抽象层模块（</a:t>
            </a:r>
            <a:r>
              <a:rPr lang="zh-CN" altLang="en-US" dirty="0" smtClean="0">
                <a:solidFill>
                  <a:srgbClr val="FF0000"/>
                </a:solidFill>
              </a:rPr>
              <a:t>也就是被其它模块调用的模块</a:t>
            </a:r>
            <a:r>
              <a:rPr lang="zh-CN" altLang="en-US" dirty="0" smtClean="0"/>
              <a:t>）不能再修改。这就能使变化中的软件系统有一定的稳定性和延续性。</a:t>
            </a:r>
          </a:p>
          <a:p>
            <a:endParaRPr lang="zh-CN"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20688"/>
            <a:ext cx="8229600" cy="5505475"/>
          </a:xfrm>
        </p:spPr>
        <p:txBody>
          <a:bodyPr/>
          <a:lstStyle/>
          <a:p>
            <a:r>
              <a:rPr lang="zh-CN" altLang="en-US" dirty="0" smtClean="0"/>
              <a:t>上完这节课，王彩心里明白了许多：原来我的程序就是</a:t>
            </a:r>
            <a:r>
              <a:rPr lang="zh-CN" altLang="en-US" dirty="0" smtClean="0">
                <a:solidFill>
                  <a:srgbClr val="FF0000"/>
                </a:solidFill>
              </a:rPr>
              <a:t>不符合开</a:t>
            </a:r>
            <a:r>
              <a:rPr lang="en-US" altLang="zh-CN" dirty="0" smtClean="0">
                <a:solidFill>
                  <a:srgbClr val="FF0000"/>
                </a:solidFill>
              </a:rPr>
              <a:t>-</a:t>
            </a:r>
            <a:r>
              <a:rPr lang="zh-CN" altLang="en-US" dirty="0" smtClean="0">
                <a:solidFill>
                  <a:srgbClr val="FF0000"/>
                </a:solidFill>
              </a:rPr>
              <a:t>闭原则</a:t>
            </a:r>
            <a:r>
              <a:rPr lang="zh-CN" altLang="en-US" dirty="0" smtClean="0"/>
              <a:t>，怪不得</a:t>
            </a:r>
            <a:r>
              <a:rPr lang="zh-CN" altLang="en-US" dirty="0" smtClean="0">
                <a:solidFill>
                  <a:srgbClr val="FF0000"/>
                </a:solidFill>
              </a:rPr>
              <a:t>添加一个功能</a:t>
            </a:r>
            <a:r>
              <a:rPr lang="zh-CN" altLang="en-US" dirty="0" smtClean="0"/>
              <a:t>，</a:t>
            </a:r>
            <a:r>
              <a:rPr lang="zh-CN" altLang="en-US" dirty="0" smtClean="0">
                <a:solidFill>
                  <a:srgbClr val="FF0000"/>
                </a:solidFill>
              </a:rPr>
              <a:t>引起了一连串修改</a:t>
            </a:r>
            <a:r>
              <a:rPr lang="zh-CN" altLang="en-US" dirty="0" smtClean="0"/>
              <a:t>。可也有些迷惑。怎么才能做到符合开</a:t>
            </a:r>
            <a:r>
              <a:rPr lang="en-US" altLang="zh-CN" dirty="0" smtClean="0"/>
              <a:t>-</a:t>
            </a:r>
            <a:r>
              <a:rPr lang="zh-CN" altLang="en-US" dirty="0" smtClean="0"/>
              <a:t>闭原则呢？问教授。教授说下节课会告诉你。</a:t>
            </a:r>
          </a:p>
          <a:p>
            <a:r>
              <a:rPr lang="zh-CN" altLang="en-US" dirty="0" smtClean="0"/>
              <a:t>虽然才过了两天，可好像过了很长时间。这一节课终于来到了。王彩早早来到教室，就想知道如何才能做到符合开</a:t>
            </a:r>
            <a:r>
              <a:rPr lang="en-US" altLang="zh-CN" dirty="0" smtClean="0"/>
              <a:t>-</a:t>
            </a:r>
            <a:r>
              <a:rPr lang="zh-CN" altLang="en-US" dirty="0" smtClean="0"/>
              <a:t>闭原则。</a:t>
            </a:r>
          </a:p>
          <a:p>
            <a:r>
              <a:rPr lang="zh-CN" altLang="en-US" dirty="0" smtClean="0"/>
              <a:t>教授今天讲的题目是：</a:t>
            </a:r>
            <a:r>
              <a:rPr lang="zh-CN" altLang="en-US" dirty="0" smtClean="0">
                <a:solidFill>
                  <a:srgbClr val="FF0000"/>
                </a:solidFill>
              </a:rPr>
              <a:t>面向抽象原则</a:t>
            </a:r>
          </a:p>
          <a:p>
            <a:endParaRPr lang="zh-CN"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z="4800" dirty="0" smtClean="0"/>
              <a:t>6.1 </a:t>
            </a:r>
            <a:r>
              <a:rPr lang="zh-CN" altLang="en-US" sz="4800" dirty="0" smtClean="0"/>
              <a:t>程序设计的基本原则</a:t>
            </a:r>
            <a:endParaRPr lang="zh-CN" altLang="en-US" sz="4800" dirty="0"/>
          </a:p>
        </p:txBody>
      </p:sp>
      <p:sp>
        <p:nvSpPr>
          <p:cNvPr id="3" name="副标题 2"/>
          <p:cNvSpPr>
            <a:spLocks noGrp="1"/>
          </p:cNvSpPr>
          <p:nvPr>
            <p:ph type="subTitle" idx="1"/>
          </p:nvPr>
        </p:nvSpPr>
        <p:spPr/>
        <p:txBody>
          <a:bodyPr/>
          <a:lstStyle/>
          <a:p>
            <a:r>
              <a:rPr lang="en-US" altLang="zh-CN" sz="4400" dirty="0" smtClean="0"/>
              <a:t>6.1.4 </a:t>
            </a:r>
            <a:r>
              <a:rPr lang="zh-CN" altLang="en-US" sz="4400" dirty="0" smtClean="0"/>
              <a:t>面向抽象原则 </a:t>
            </a:r>
            <a:endParaRPr lang="zh-CN" altLang="en-US" sz="44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具体与抽象</a:t>
            </a:r>
            <a:endParaRPr lang="zh-CN" altLang="en-US" dirty="0"/>
          </a:p>
        </p:txBody>
      </p:sp>
      <p:sp>
        <p:nvSpPr>
          <p:cNvPr id="3" name="内容占位符 2"/>
          <p:cNvSpPr>
            <a:spLocks noGrp="1"/>
          </p:cNvSpPr>
          <p:nvPr>
            <p:ph idx="1"/>
          </p:nvPr>
        </p:nvSpPr>
        <p:spPr>
          <a:xfrm>
            <a:off x="457200" y="1196752"/>
            <a:ext cx="8229600" cy="4525963"/>
          </a:xfrm>
        </p:spPr>
        <p:txBody>
          <a:bodyPr/>
          <a:lstStyle/>
          <a:p>
            <a:r>
              <a:rPr lang="zh-CN" altLang="en-US" dirty="0" smtClean="0"/>
              <a:t>依赖倒转原则（</a:t>
            </a:r>
            <a:r>
              <a:rPr lang="en-US" altLang="zh-CN" dirty="0" smtClean="0"/>
              <a:t>dependency </a:t>
            </a:r>
            <a:r>
              <a:rPr lang="en-US" altLang="zh-CN" dirty="0" err="1" smtClean="0"/>
              <a:t>invension</a:t>
            </a:r>
            <a:r>
              <a:rPr lang="en-US" altLang="zh-CN" dirty="0" smtClean="0"/>
              <a:t> principle</a:t>
            </a:r>
            <a:r>
              <a:rPr lang="zh-CN" altLang="en-US" dirty="0" smtClean="0"/>
              <a:t>，</a:t>
            </a:r>
            <a:r>
              <a:rPr lang="en-US" altLang="zh-CN" dirty="0" smtClean="0"/>
              <a:t>DIP</a:t>
            </a:r>
            <a:r>
              <a:rPr lang="zh-CN" altLang="en-US" dirty="0" smtClean="0"/>
              <a:t>）是关于具体（细节）与抽象之间关系的规则。</a:t>
            </a:r>
          </a:p>
          <a:p>
            <a:r>
              <a:rPr lang="zh-CN" altLang="en-US" dirty="0" smtClean="0"/>
              <a:t>把具体概念的诸多个性排出，集中描述其共性，就会产生一个抽象性的概念。在程序中，高层模块是低层模块的抽象，低层模块是高层模块的具体；类是对象的抽象，对象是类的实例；父类是子类的抽象，子类是父类的具体；接口类（也就是抽象类）是实例类抽象，实例类是接口类的具体化。</a:t>
            </a:r>
          </a:p>
          <a:p>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依赖倒转原则的内涵</a:t>
            </a:r>
            <a:endParaRPr lang="zh-CN" altLang="en-US" dirty="0"/>
          </a:p>
        </p:txBody>
      </p:sp>
      <p:sp>
        <p:nvSpPr>
          <p:cNvPr id="3" name="内容占位符 2"/>
          <p:cNvSpPr>
            <a:spLocks noGrp="1"/>
          </p:cNvSpPr>
          <p:nvPr>
            <p:ph idx="1"/>
          </p:nvPr>
        </p:nvSpPr>
        <p:spPr/>
        <p:txBody>
          <a:bodyPr/>
          <a:lstStyle/>
          <a:p>
            <a:r>
              <a:rPr lang="zh-CN" altLang="en-US" dirty="0" smtClean="0">
                <a:solidFill>
                  <a:srgbClr val="FF0000"/>
                </a:solidFill>
              </a:rPr>
              <a:t>依赖倒转原则</a:t>
            </a:r>
            <a:r>
              <a:rPr lang="en-US" altLang="zh-CN" dirty="0" smtClean="0"/>
              <a:t>(Dependence Inversion Principle)</a:t>
            </a:r>
            <a:r>
              <a:rPr lang="zh-CN" altLang="en-US" dirty="0" smtClean="0"/>
              <a:t>，就是要把错误的依赖关系再倒转过来。它的基本描述为下面的两句话。</a:t>
            </a:r>
          </a:p>
          <a:p>
            <a:pPr marL="971550" lvl="1" indent="-514350">
              <a:buFont typeface="+mj-lt"/>
              <a:buAutoNum type="arabicPeriod"/>
            </a:pPr>
            <a:r>
              <a:rPr lang="zh-CN" altLang="en-US" dirty="0" smtClean="0"/>
              <a:t>抽象不应该依赖于细节，细节应当依赖于抽象。</a:t>
            </a:r>
          </a:p>
          <a:p>
            <a:pPr marL="971550" lvl="1" indent="-514350">
              <a:buFont typeface="+mj-lt"/>
              <a:buAutoNum type="arabicPeriod"/>
            </a:pPr>
            <a:r>
              <a:rPr lang="zh-CN" altLang="en-US" dirty="0" smtClean="0"/>
              <a:t>高层模块不应该依赖于低层模块。低层模块应依赖于高层模块，高层模块和低层模块都应该依赖于抽象。</a:t>
            </a:r>
            <a:endParaRPr lang="zh-CN" alt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接口与面向接口的编程</a:t>
            </a:r>
            <a:endParaRPr lang="zh-CN" altLang="en-US" dirty="0"/>
          </a:p>
        </p:txBody>
      </p:sp>
      <p:sp>
        <p:nvSpPr>
          <p:cNvPr id="3" name="内容占位符 2"/>
          <p:cNvSpPr>
            <a:spLocks noGrp="1"/>
          </p:cNvSpPr>
          <p:nvPr>
            <p:ph idx="1"/>
          </p:nvPr>
        </p:nvSpPr>
        <p:spPr/>
        <p:txBody>
          <a:bodyPr/>
          <a:lstStyle/>
          <a:p>
            <a:r>
              <a:rPr lang="zh-CN" altLang="en-US" dirty="0" smtClean="0"/>
              <a:t>接口（</a:t>
            </a:r>
            <a:r>
              <a:rPr lang="en-US" altLang="zh-CN" dirty="0" smtClean="0"/>
              <a:t>interface</a:t>
            </a:r>
            <a:r>
              <a:rPr lang="zh-CN" altLang="en-US" dirty="0" smtClean="0"/>
              <a:t>）用来定义组件对外所提供的抽象服务。</a:t>
            </a:r>
            <a:endParaRPr lang="en-US" altLang="zh-CN" dirty="0" smtClean="0"/>
          </a:p>
          <a:p>
            <a:r>
              <a:rPr lang="zh-CN" altLang="en-US" dirty="0" smtClean="0"/>
              <a:t>所谓“抽象服务”，是在程序中接口只指定承担某职责或提供某种服务所必须具备的成员，而不提供它所定义的成员的实现，即不说明这种服务具体如何完成。</a:t>
            </a:r>
            <a:endParaRPr lang="en-US" altLang="zh-CN" dirty="0" smtClean="0"/>
          </a:p>
          <a:p>
            <a:r>
              <a:rPr lang="zh-CN" altLang="en-US" dirty="0" smtClean="0"/>
              <a:t>在</a:t>
            </a:r>
            <a:r>
              <a:rPr lang="en-US" altLang="zh-CN" dirty="0" smtClean="0"/>
              <a:t>C++</a:t>
            </a:r>
            <a:r>
              <a:rPr lang="zh-CN" altLang="en-US" dirty="0" smtClean="0"/>
              <a:t>中接口实际上就是</a:t>
            </a:r>
            <a:r>
              <a:rPr lang="zh-CN" altLang="en-US" dirty="0" smtClean="0">
                <a:solidFill>
                  <a:srgbClr val="FF0000"/>
                </a:solidFill>
              </a:rPr>
              <a:t>抽象基类</a:t>
            </a:r>
            <a:r>
              <a:rPr lang="zh-CN" altLang="en-US" dirty="0" smtClean="0"/>
              <a:t>。</a:t>
            </a:r>
          </a:p>
          <a:p>
            <a:endParaRPr lang="zh-CN" alt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显然，相对于实现，接口具有稳定性和不变性。</a:t>
            </a:r>
            <a:endParaRPr lang="en-US" altLang="zh-CN" dirty="0" smtClean="0"/>
          </a:p>
          <a:p>
            <a:r>
              <a:rPr lang="zh-CN" altLang="en-US" dirty="0" smtClean="0"/>
              <a:t>但是，这并不意味着接口不可发展。</a:t>
            </a:r>
            <a:endParaRPr lang="en-US" altLang="zh-CN" dirty="0" smtClean="0"/>
          </a:p>
          <a:p>
            <a:r>
              <a:rPr lang="zh-CN" altLang="en-US" dirty="0" smtClean="0"/>
              <a:t>类似于类的继承性，接口也可以继承和扩展。接口可以从零或多个接口中继承。此外，和类的继承相似，接口的继承也形成接口之间的层次结构，也形成了不同的抽象粒度。</a:t>
            </a:r>
            <a:endParaRPr lang="zh-CN" alt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依赖倒转原则可以描述为：</a:t>
            </a:r>
            <a:r>
              <a:rPr lang="zh-CN" altLang="en-US" dirty="0" smtClean="0">
                <a:solidFill>
                  <a:srgbClr val="FF0000"/>
                </a:solidFill>
              </a:rPr>
              <a:t>接口或抽象类</a:t>
            </a:r>
            <a:r>
              <a:rPr lang="zh-CN" altLang="en-US" dirty="0" smtClean="0"/>
              <a:t>不应依赖于</a:t>
            </a:r>
            <a:r>
              <a:rPr lang="zh-CN" altLang="en-US" dirty="0" smtClean="0">
                <a:solidFill>
                  <a:srgbClr val="FF0000"/>
                </a:solidFill>
              </a:rPr>
              <a:t>实现类</a:t>
            </a:r>
            <a:r>
              <a:rPr lang="zh-CN" altLang="en-US" dirty="0" smtClean="0"/>
              <a:t>，实现类应依赖接口或抽象类。</a:t>
            </a:r>
            <a:endParaRPr lang="en-US" altLang="zh-CN" dirty="0" smtClean="0"/>
          </a:p>
          <a:p>
            <a:r>
              <a:rPr lang="zh-CN" altLang="en-US" dirty="0" smtClean="0"/>
              <a:t>依赖倒转原更加精简的定义就是“</a:t>
            </a:r>
            <a:r>
              <a:rPr lang="zh-CN" altLang="en-US" dirty="0" smtClean="0">
                <a:solidFill>
                  <a:srgbClr val="FF0000"/>
                </a:solidFill>
              </a:rPr>
              <a:t>面向接口编程</a:t>
            </a:r>
            <a:r>
              <a:rPr lang="zh-CN" altLang="en-US" dirty="0" smtClean="0"/>
              <a:t>”：</a:t>
            </a:r>
            <a:r>
              <a:rPr lang="zh-CN" altLang="en-US" dirty="0" smtClean="0">
                <a:solidFill>
                  <a:srgbClr val="FF0000"/>
                </a:solidFill>
              </a:rPr>
              <a:t>要针对接口编程，而不是针对实现编程</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z="4800" dirty="0" smtClean="0"/>
              <a:t>6.1 </a:t>
            </a:r>
            <a:r>
              <a:rPr lang="zh-CN" altLang="en-US" sz="4800" dirty="0" smtClean="0"/>
              <a:t>程序设计的基本原则</a:t>
            </a:r>
            <a:endParaRPr lang="zh-CN" altLang="en-US" sz="4800" dirty="0"/>
          </a:p>
        </p:txBody>
      </p:sp>
      <p:sp>
        <p:nvSpPr>
          <p:cNvPr id="3" name="副标题 2"/>
          <p:cNvSpPr>
            <a:spLocks noGrp="1"/>
          </p:cNvSpPr>
          <p:nvPr>
            <p:ph type="subTitle" idx="1"/>
          </p:nvPr>
        </p:nvSpPr>
        <p:spPr/>
        <p:txBody>
          <a:bodyPr/>
          <a:lstStyle/>
          <a:p>
            <a:r>
              <a:rPr lang="en-US" altLang="zh-CN" sz="4400" dirty="0" smtClean="0"/>
              <a:t>6.1.1 </a:t>
            </a:r>
            <a:r>
              <a:rPr lang="zh-CN" altLang="en-US" sz="4400" dirty="0" smtClean="0"/>
              <a:t>引言</a:t>
            </a:r>
            <a:endParaRPr lang="zh-CN" altLang="en-US" sz="44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3765"/>
            <a:ext cx="8229600" cy="5649491"/>
          </a:xfrm>
        </p:spPr>
        <p:txBody>
          <a:bodyPr/>
          <a:lstStyle/>
          <a:p>
            <a:r>
              <a:rPr lang="zh-CN" altLang="en-US" dirty="0" smtClean="0"/>
              <a:t>接口是对具体的抽象，并且层次越高的接口抽象度越高。这里所说的“接口”泛指从软件架构的角度、在一个更抽象的层面上，用于隐藏具体底层类和实现多态性的结构部件。对于接口的理解并不完全局限于程序语言上定义的接口概念，还代表了逻辑上的接口概念。</a:t>
            </a:r>
          </a:p>
          <a:p>
            <a:r>
              <a:rPr lang="zh-CN" altLang="en-US" dirty="0" smtClean="0"/>
              <a:t>在面向对象的程序中，有两类重要的接口：</a:t>
            </a:r>
            <a:r>
              <a:rPr lang="zh-CN" altLang="en-US" dirty="0" smtClean="0">
                <a:solidFill>
                  <a:srgbClr val="FF0000"/>
                </a:solidFill>
              </a:rPr>
              <a:t>类接口</a:t>
            </a:r>
            <a:r>
              <a:rPr lang="zh-CN" altLang="en-US" dirty="0" smtClean="0"/>
              <a:t>（</a:t>
            </a:r>
            <a:r>
              <a:rPr lang="en-US" altLang="zh-CN" dirty="0" smtClean="0"/>
              <a:t>class interface</a:t>
            </a:r>
            <a:r>
              <a:rPr lang="zh-CN" altLang="en-US" dirty="0" smtClean="0"/>
              <a:t>）和</a:t>
            </a:r>
            <a:r>
              <a:rPr lang="zh-CN" altLang="en-US" dirty="0" smtClean="0">
                <a:solidFill>
                  <a:srgbClr val="FF0000"/>
                </a:solidFill>
              </a:rPr>
              <a:t>对象接口</a:t>
            </a:r>
            <a:r>
              <a:rPr lang="zh-CN" altLang="en-US" dirty="0" smtClean="0"/>
              <a:t>（</a:t>
            </a:r>
            <a:r>
              <a:rPr lang="en-US" altLang="zh-CN" dirty="0" smtClean="0"/>
              <a:t>object interface</a:t>
            </a:r>
            <a:r>
              <a:rPr lang="zh-CN" altLang="en-US" dirty="0" smtClean="0"/>
              <a:t>）。前面介绍</a:t>
            </a:r>
            <a:r>
              <a:rPr lang="en-US" altLang="zh-CN" dirty="0" smtClean="0"/>
              <a:t>C++</a:t>
            </a:r>
            <a:r>
              <a:rPr lang="zh-CN" altLang="en-US" dirty="0" smtClean="0"/>
              <a:t>的</a:t>
            </a:r>
            <a:r>
              <a:rPr lang="zh-CN" altLang="en-US" dirty="0" smtClean="0">
                <a:solidFill>
                  <a:srgbClr val="FF0000"/>
                </a:solidFill>
              </a:rPr>
              <a:t>抽象类</a:t>
            </a:r>
            <a:r>
              <a:rPr lang="zh-CN" altLang="en-US" dirty="0" smtClean="0"/>
              <a:t>就是一种</a:t>
            </a:r>
            <a:r>
              <a:rPr lang="zh-CN" altLang="en-US" dirty="0" smtClean="0">
                <a:solidFill>
                  <a:srgbClr val="FF0000"/>
                </a:solidFill>
              </a:rPr>
              <a:t>类接口</a:t>
            </a:r>
            <a:r>
              <a:rPr lang="zh-CN" altLang="en-US" dirty="0" smtClean="0"/>
              <a:t>。</a:t>
            </a:r>
            <a:r>
              <a:rPr lang="zh-CN" altLang="en-US" dirty="0" smtClean="0">
                <a:solidFill>
                  <a:srgbClr val="FF0000"/>
                </a:solidFill>
              </a:rPr>
              <a:t>对象接口</a:t>
            </a:r>
            <a:r>
              <a:rPr lang="zh-CN" altLang="en-US" dirty="0" smtClean="0"/>
              <a:t>也称</a:t>
            </a:r>
            <a:r>
              <a:rPr lang="zh-CN" altLang="en-US" dirty="0" smtClean="0">
                <a:solidFill>
                  <a:srgbClr val="FF0000"/>
                </a:solidFill>
              </a:rPr>
              <a:t>实例接口</a:t>
            </a:r>
            <a:r>
              <a:rPr lang="zh-CN" altLang="en-US" dirty="0" smtClean="0"/>
              <a:t>或</a:t>
            </a:r>
            <a:r>
              <a:rPr lang="zh-CN" altLang="en-US" dirty="0" smtClean="0">
                <a:solidFill>
                  <a:srgbClr val="FF0000"/>
                </a:solidFill>
              </a:rPr>
              <a:t>变量接口</a:t>
            </a:r>
            <a:r>
              <a:rPr lang="zh-CN" altLang="en-US" dirty="0" smtClean="0"/>
              <a:t>，就是</a:t>
            </a:r>
            <a:r>
              <a:rPr lang="zh-CN" altLang="en-US" dirty="0" smtClean="0">
                <a:solidFill>
                  <a:srgbClr val="FF0000"/>
                </a:solidFill>
              </a:rPr>
              <a:t>定义对象的类</a:t>
            </a:r>
            <a:r>
              <a:rPr lang="zh-CN" altLang="en-US" dirty="0" smtClean="0"/>
              <a:t>（或定义变量的类型）。</a:t>
            </a:r>
            <a:endParaRPr lang="zh-CN" alt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22114"/>
          </a:xfrm>
        </p:spPr>
        <p:txBody>
          <a:bodyPr/>
          <a:lstStyle/>
          <a:p>
            <a:r>
              <a:rPr lang="zh-CN" altLang="en-US" dirty="0" smtClean="0"/>
              <a:t>面向接口编程应用举例</a:t>
            </a:r>
            <a:endParaRPr lang="zh-CN" altLang="en-US" dirty="0"/>
          </a:p>
        </p:txBody>
      </p:sp>
      <p:sp>
        <p:nvSpPr>
          <p:cNvPr id="3" name="内容占位符 2"/>
          <p:cNvSpPr>
            <a:spLocks noGrp="1"/>
          </p:cNvSpPr>
          <p:nvPr>
            <p:ph idx="1"/>
          </p:nvPr>
        </p:nvSpPr>
        <p:spPr>
          <a:xfrm>
            <a:off x="457200" y="1268760"/>
            <a:ext cx="8229600" cy="4525963"/>
          </a:xfrm>
        </p:spPr>
        <p:txBody>
          <a:bodyPr/>
          <a:lstStyle/>
          <a:p>
            <a:r>
              <a:rPr lang="zh-CN" altLang="en-US" dirty="0" smtClean="0"/>
              <a:t>例</a:t>
            </a:r>
            <a:r>
              <a:rPr lang="en-US" altLang="zh-CN" dirty="0" smtClean="0"/>
              <a:t>6.1 </a:t>
            </a:r>
            <a:r>
              <a:rPr lang="zh-CN" altLang="en-US" dirty="0" smtClean="0"/>
              <a:t>开发一个应用程序，模拟</a:t>
            </a:r>
            <a:r>
              <a:rPr lang="zh-CN" altLang="en-US" dirty="0" smtClean="0">
                <a:solidFill>
                  <a:srgbClr val="FF0000"/>
                </a:solidFill>
              </a:rPr>
              <a:t>计算机</a:t>
            </a:r>
            <a:r>
              <a:rPr lang="zh-CN" altLang="en-US" dirty="0" smtClean="0"/>
              <a:t>（</a:t>
            </a:r>
            <a:r>
              <a:rPr lang="en-US" altLang="zh-CN" dirty="0" smtClean="0"/>
              <a:t>computer</a:t>
            </a:r>
            <a:r>
              <a:rPr lang="zh-CN" altLang="en-US" dirty="0" smtClean="0"/>
              <a:t>）对于</a:t>
            </a:r>
            <a:r>
              <a:rPr lang="zh-CN" altLang="en-US" dirty="0" smtClean="0">
                <a:solidFill>
                  <a:srgbClr val="FF0000"/>
                </a:solidFill>
              </a:rPr>
              <a:t>移动存储设备</a:t>
            </a:r>
            <a:r>
              <a:rPr lang="zh-CN" altLang="en-US" dirty="0" smtClean="0"/>
              <a:t>（</a:t>
            </a:r>
            <a:r>
              <a:rPr lang="en-US" altLang="zh-CN" dirty="0" smtClean="0"/>
              <a:t>mobile storage</a:t>
            </a:r>
            <a:r>
              <a:rPr lang="zh-CN" altLang="en-US" dirty="0" smtClean="0"/>
              <a:t>）的</a:t>
            </a:r>
            <a:r>
              <a:rPr lang="zh-CN" altLang="en-US" dirty="0" smtClean="0">
                <a:solidFill>
                  <a:srgbClr val="FF0000"/>
                </a:solidFill>
              </a:rPr>
              <a:t>读写</a:t>
            </a:r>
            <a:r>
              <a:rPr lang="zh-CN" altLang="en-US" dirty="0" smtClean="0"/>
              <a:t>。现有</a:t>
            </a:r>
            <a:r>
              <a:rPr lang="en-US" altLang="zh-CN" dirty="0" smtClean="0">
                <a:solidFill>
                  <a:srgbClr val="FF0000"/>
                </a:solidFill>
              </a:rPr>
              <a:t>U</a:t>
            </a:r>
            <a:r>
              <a:rPr lang="zh-CN" altLang="en-US" dirty="0" smtClean="0">
                <a:solidFill>
                  <a:srgbClr val="FF0000"/>
                </a:solidFill>
              </a:rPr>
              <a:t>盘</a:t>
            </a:r>
            <a:r>
              <a:rPr lang="zh-CN" altLang="en-US" dirty="0" smtClean="0"/>
              <a:t>（</a:t>
            </a:r>
            <a:r>
              <a:rPr lang="en-US" altLang="zh-CN" dirty="0" smtClean="0"/>
              <a:t>u disk</a:t>
            </a:r>
            <a:r>
              <a:rPr lang="zh-CN" altLang="en-US" dirty="0" smtClean="0"/>
              <a:t>）、</a:t>
            </a:r>
            <a:r>
              <a:rPr lang="en-US" altLang="zh-CN" dirty="0" smtClean="0">
                <a:solidFill>
                  <a:srgbClr val="FF0000"/>
                </a:solidFill>
              </a:rPr>
              <a:t>MP3</a:t>
            </a:r>
            <a:r>
              <a:rPr lang="zh-CN" altLang="en-US" dirty="0" smtClean="0"/>
              <a:t>（</a:t>
            </a:r>
            <a:r>
              <a:rPr lang="en-US" altLang="zh-CN" dirty="0" smtClean="0"/>
              <a:t>MP3 </a:t>
            </a:r>
            <a:r>
              <a:rPr lang="zh-CN" altLang="en-US" dirty="0" smtClean="0"/>
              <a:t>）、</a:t>
            </a:r>
            <a:r>
              <a:rPr lang="zh-CN" altLang="en-US" dirty="0" smtClean="0">
                <a:solidFill>
                  <a:srgbClr val="FF0000"/>
                </a:solidFill>
              </a:rPr>
              <a:t>移动硬盘</a:t>
            </a:r>
            <a:r>
              <a:rPr lang="zh-CN" altLang="en-US" dirty="0" smtClean="0"/>
              <a:t>（</a:t>
            </a:r>
            <a:r>
              <a:rPr lang="en-US" altLang="zh-CN" dirty="0" smtClean="0"/>
              <a:t>mobile hard disk</a:t>
            </a:r>
            <a:r>
              <a:rPr lang="zh-CN" altLang="en-US" dirty="0" smtClean="0"/>
              <a:t>）三种移动存储设备与计算机进行数据交换，以后可能有其他类型的移动存储设备与计算机进行数据交换。</a:t>
            </a:r>
            <a:r>
              <a:rPr lang="zh-CN" altLang="en-US" dirty="0" smtClean="0">
                <a:solidFill>
                  <a:srgbClr val="FF0000"/>
                </a:solidFill>
              </a:rPr>
              <a:t>不同的移动存储设备的读、写的实现操作不同</a:t>
            </a:r>
            <a:r>
              <a:rPr lang="zh-CN" altLang="en-US" dirty="0" smtClean="0"/>
              <a:t>。</a:t>
            </a:r>
            <a:r>
              <a:rPr lang="en-US" altLang="zh-CN" dirty="0" smtClean="0">
                <a:solidFill>
                  <a:srgbClr val="FF0000"/>
                </a:solidFill>
              </a:rPr>
              <a:t>U</a:t>
            </a:r>
            <a:r>
              <a:rPr lang="zh-CN" altLang="en-US" dirty="0" smtClean="0">
                <a:solidFill>
                  <a:srgbClr val="FF0000"/>
                </a:solidFill>
              </a:rPr>
              <a:t>盘</a:t>
            </a:r>
            <a:r>
              <a:rPr lang="zh-CN" altLang="en-US" dirty="0" smtClean="0"/>
              <a:t>和</a:t>
            </a:r>
            <a:r>
              <a:rPr lang="zh-CN" altLang="en-US" dirty="0" smtClean="0">
                <a:solidFill>
                  <a:srgbClr val="FF0000"/>
                </a:solidFill>
              </a:rPr>
              <a:t>移动硬盘</a:t>
            </a:r>
            <a:r>
              <a:rPr lang="zh-CN" altLang="en-US" dirty="0" smtClean="0"/>
              <a:t>只有</a:t>
            </a:r>
            <a:r>
              <a:rPr lang="zh-CN" altLang="en-US" dirty="0" smtClean="0">
                <a:solidFill>
                  <a:srgbClr val="FF0000"/>
                </a:solidFill>
              </a:rPr>
              <a:t>读</a:t>
            </a:r>
            <a:r>
              <a:rPr lang="zh-CN" altLang="en-US" dirty="0" smtClean="0"/>
              <a:t>、</a:t>
            </a:r>
            <a:r>
              <a:rPr lang="zh-CN" altLang="en-US" dirty="0" smtClean="0">
                <a:solidFill>
                  <a:srgbClr val="FF0000"/>
                </a:solidFill>
              </a:rPr>
              <a:t>写</a:t>
            </a:r>
            <a:r>
              <a:rPr lang="zh-CN" altLang="en-US" dirty="0" smtClean="0"/>
              <a:t>两种操作。</a:t>
            </a:r>
            <a:r>
              <a:rPr lang="en-US" altLang="zh-CN" dirty="0" smtClean="0">
                <a:solidFill>
                  <a:srgbClr val="FF0000"/>
                </a:solidFill>
              </a:rPr>
              <a:t>MP3</a:t>
            </a:r>
            <a:r>
              <a:rPr lang="zh-CN" altLang="en-US" dirty="0" smtClean="0"/>
              <a:t>则还有一个</a:t>
            </a:r>
            <a:r>
              <a:rPr lang="zh-CN" altLang="en-US" dirty="0" smtClean="0">
                <a:solidFill>
                  <a:srgbClr val="FF0000"/>
                </a:solidFill>
              </a:rPr>
              <a:t>播放音乐</a:t>
            </a:r>
            <a:r>
              <a:rPr lang="zh-CN" altLang="en-US" dirty="0" smtClean="0"/>
              <a:t>（</a:t>
            </a:r>
            <a:r>
              <a:rPr lang="en-US" altLang="zh-CN" dirty="0" smtClean="0"/>
              <a:t>play music</a:t>
            </a:r>
            <a:r>
              <a:rPr lang="zh-CN" altLang="en-US" dirty="0" smtClean="0"/>
              <a:t>）操作。</a:t>
            </a:r>
          </a:p>
          <a:p>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55165"/>
            <a:ext cx="8784976" cy="2725763"/>
          </a:xfrm>
        </p:spPr>
        <p:txBody>
          <a:bodyPr/>
          <a:lstStyle/>
          <a:p>
            <a:r>
              <a:rPr lang="zh-CN" altLang="en-US" sz="2800" dirty="0" smtClean="0">
                <a:solidFill>
                  <a:srgbClr val="FF0000"/>
                </a:solidFill>
              </a:rPr>
              <a:t>方案</a:t>
            </a:r>
            <a:r>
              <a:rPr lang="en-US" altLang="zh-CN" sz="2800" dirty="0" smtClean="0">
                <a:solidFill>
                  <a:srgbClr val="FF0000"/>
                </a:solidFill>
              </a:rPr>
              <a:t>1</a:t>
            </a:r>
            <a:r>
              <a:rPr lang="zh-CN" altLang="en-US" sz="2800" dirty="0" smtClean="0">
                <a:solidFill>
                  <a:srgbClr val="FF0000"/>
                </a:solidFill>
              </a:rPr>
              <a:t>：</a:t>
            </a:r>
            <a:endParaRPr lang="en-US" altLang="zh-CN" sz="2800" dirty="0" smtClean="0">
              <a:solidFill>
                <a:srgbClr val="FF0000"/>
              </a:solidFill>
            </a:endParaRPr>
          </a:p>
          <a:p>
            <a:pPr lvl="1"/>
            <a:r>
              <a:rPr lang="zh-CN" altLang="en-US" sz="2400" dirty="0" smtClean="0"/>
              <a:t>定义</a:t>
            </a:r>
            <a:r>
              <a:rPr lang="en-US" altLang="zh-CN" sz="2400" dirty="0" err="1" smtClean="0"/>
              <a:t>UDisk</a:t>
            </a:r>
            <a:r>
              <a:rPr lang="zh-CN" altLang="en-US" sz="2400" dirty="0" smtClean="0"/>
              <a:t>、</a:t>
            </a:r>
            <a:r>
              <a:rPr lang="en-US" altLang="zh-CN" sz="2400" dirty="0" smtClean="0"/>
              <a:t>MP3</a:t>
            </a:r>
            <a:r>
              <a:rPr lang="zh-CN" altLang="en-US" sz="2400" dirty="0" smtClean="0"/>
              <a:t>、</a:t>
            </a:r>
            <a:r>
              <a:rPr lang="en-US" altLang="zh-CN" sz="2400" dirty="0" err="1" smtClean="0"/>
              <a:t>MobileHardDisk</a:t>
            </a:r>
            <a:r>
              <a:rPr lang="zh-CN" altLang="en-US" sz="2400" dirty="0" smtClean="0"/>
              <a:t>三个类，然后在</a:t>
            </a:r>
            <a:r>
              <a:rPr lang="en-US" altLang="zh-CN" sz="2400" dirty="0" smtClean="0"/>
              <a:t>Computer</a:t>
            </a:r>
            <a:r>
              <a:rPr lang="zh-CN" altLang="en-US" sz="2400" dirty="0" smtClean="0"/>
              <a:t>类中分别为每个类分别建立读</a:t>
            </a:r>
            <a:r>
              <a:rPr lang="en-US" altLang="zh-CN" sz="2400" dirty="0" smtClean="0"/>
              <a:t>Read()</a:t>
            </a:r>
            <a:r>
              <a:rPr lang="zh-CN" altLang="en-US" sz="2400" dirty="0" smtClean="0"/>
              <a:t>、写</a:t>
            </a:r>
            <a:r>
              <a:rPr lang="en-US" altLang="zh-CN" sz="2400" dirty="0" smtClean="0"/>
              <a:t>Write()</a:t>
            </a:r>
            <a:r>
              <a:rPr lang="zh-CN" altLang="en-US" sz="2400" dirty="0" smtClean="0"/>
              <a:t>成员函数，例如为</a:t>
            </a:r>
            <a:r>
              <a:rPr lang="en-US" altLang="zh-CN" sz="2400" dirty="0" err="1" smtClean="0"/>
              <a:t>FlashDisk</a:t>
            </a:r>
            <a:r>
              <a:rPr lang="zh-CN" altLang="en-US" sz="2400" dirty="0" smtClean="0"/>
              <a:t>建立</a:t>
            </a:r>
            <a:r>
              <a:rPr lang="en-US" altLang="zh-CN" sz="2400" dirty="0" err="1" smtClean="0"/>
              <a:t>ReadFromFlashDisk</a:t>
            </a:r>
            <a:r>
              <a:rPr lang="en-US" altLang="zh-CN" sz="2400" dirty="0" smtClean="0"/>
              <a:t>()</a:t>
            </a:r>
            <a:r>
              <a:rPr lang="zh-CN" altLang="en-US" sz="2400" dirty="0" smtClean="0"/>
              <a:t>、</a:t>
            </a:r>
            <a:r>
              <a:rPr lang="en-US" altLang="zh-CN" sz="2400" dirty="0" err="1" smtClean="0"/>
              <a:t>WriteToFlashDisk</a:t>
            </a:r>
            <a:r>
              <a:rPr lang="en-US" altLang="zh-CN" sz="2400" dirty="0" smtClean="0"/>
              <a:t>()</a:t>
            </a:r>
            <a:r>
              <a:rPr lang="zh-CN" altLang="en-US" sz="2400" dirty="0" smtClean="0"/>
              <a:t>两个成员函数。总共</a:t>
            </a:r>
            <a:r>
              <a:rPr lang="en-US" altLang="zh-CN" sz="2400" dirty="0" smtClean="0"/>
              <a:t>6</a:t>
            </a:r>
            <a:r>
              <a:rPr lang="zh-CN" altLang="en-US" sz="2400" dirty="0" smtClean="0"/>
              <a:t>个成员函数。在每个成员函数中</a:t>
            </a:r>
            <a:r>
              <a:rPr lang="zh-CN" altLang="en-US" sz="2400" dirty="0" smtClean="0">
                <a:solidFill>
                  <a:srgbClr val="FF0000"/>
                </a:solidFill>
              </a:rPr>
              <a:t>实例化相应的类</a:t>
            </a:r>
            <a:r>
              <a:rPr lang="zh-CN" altLang="en-US" sz="2400" dirty="0" smtClean="0"/>
              <a:t>，调用它们的</a:t>
            </a:r>
            <a:r>
              <a:rPr lang="zh-CN" altLang="en-US" sz="2400" dirty="0" smtClean="0">
                <a:solidFill>
                  <a:srgbClr val="FF0000"/>
                </a:solidFill>
              </a:rPr>
              <a:t>读写函数</a:t>
            </a:r>
            <a:r>
              <a:rPr lang="zh-CN" altLang="en-US" sz="2400" dirty="0" smtClean="0"/>
              <a:t>。</a:t>
            </a:r>
          </a:p>
          <a:p>
            <a:endParaRPr lang="zh-CN" altLang="en-US" sz="2800" dirty="0"/>
          </a:p>
        </p:txBody>
      </p:sp>
      <p:sp>
        <p:nvSpPr>
          <p:cNvPr id="4" name="TextBox 3"/>
          <p:cNvSpPr txBox="1"/>
          <p:nvPr/>
        </p:nvSpPr>
        <p:spPr>
          <a:xfrm>
            <a:off x="251520" y="2564904"/>
            <a:ext cx="8712968" cy="4042132"/>
          </a:xfrm>
          <a:prstGeom prst="rect">
            <a:avLst/>
          </a:prstGeom>
          <a:noFill/>
        </p:spPr>
        <p:txBody>
          <a:bodyPr wrap="square" rtlCol="0">
            <a:spAutoFit/>
          </a:bodyPr>
          <a:lstStyle/>
          <a:p>
            <a:pPr>
              <a:lnSpc>
                <a:spcPts val="2200"/>
              </a:lnSpc>
            </a:pPr>
            <a:r>
              <a:rPr lang="en-US" altLang="zh-CN" sz="2000" dirty="0" smtClean="0">
                <a:solidFill>
                  <a:schemeClr val="tx1"/>
                </a:solidFill>
              </a:rPr>
              <a:t>// </a:t>
            </a:r>
            <a:r>
              <a:rPr lang="zh-CN" altLang="en-US" sz="2000" dirty="0" smtClean="0">
                <a:solidFill>
                  <a:schemeClr val="tx1"/>
                </a:solidFill>
              </a:rPr>
              <a:t>文件路径名</a:t>
            </a:r>
            <a:r>
              <a:rPr lang="en-US" altLang="zh-CN" sz="2000" dirty="0" smtClean="0">
                <a:solidFill>
                  <a:schemeClr val="tx1"/>
                </a:solidFill>
              </a:rPr>
              <a:t>:e6_1_1\main_6_1_1.cpp</a:t>
            </a:r>
          </a:p>
          <a:p>
            <a:pPr>
              <a:lnSpc>
                <a:spcPts val="2200"/>
              </a:lnSpc>
            </a:pPr>
            <a:r>
              <a:rPr lang="en-US" altLang="zh-CN" sz="2000" dirty="0" smtClean="0"/>
              <a:t>#include &lt;</a:t>
            </a:r>
            <a:r>
              <a:rPr lang="en-US" altLang="zh-CN" sz="2000" dirty="0" err="1" smtClean="0"/>
              <a:t>iostream</a:t>
            </a:r>
            <a:r>
              <a:rPr lang="en-US" altLang="zh-CN" sz="2000" dirty="0" smtClean="0"/>
              <a:t>&gt;       				</a:t>
            </a:r>
            <a:r>
              <a:rPr lang="en-US" altLang="zh-CN" sz="2000" dirty="0" smtClean="0">
                <a:solidFill>
                  <a:schemeClr val="tx1"/>
                </a:solidFill>
              </a:rPr>
              <a:t>// </a:t>
            </a:r>
            <a:r>
              <a:rPr lang="zh-CN" altLang="en-US" sz="2000" dirty="0" smtClean="0">
                <a:solidFill>
                  <a:schemeClr val="tx1"/>
                </a:solidFill>
              </a:rPr>
              <a:t>编译预处理命令</a:t>
            </a:r>
          </a:p>
          <a:p>
            <a:pPr>
              <a:lnSpc>
                <a:spcPts val="2200"/>
              </a:lnSpc>
            </a:pPr>
            <a:r>
              <a:rPr lang="en-US" altLang="zh-CN" sz="2000" dirty="0" smtClean="0"/>
              <a:t>using namespace std;					</a:t>
            </a:r>
            <a:r>
              <a:rPr lang="en-US" altLang="zh-CN" sz="2000" dirty="0" smtClean="0">
                <a:solidFill>
                  <a:schemeClr val="tx1"/>
                </a:solidFill>
              </a:rPr>
              <a:t>// </a:t>
            </a:r>
            <a:r>
              <a:rPr lang="zh-CN" altLang="en-US" sz="2000" dirty="0" smtClean="0">
                <a:solidFill>
                  <a:schemeClr val="tx1"/>
                </a:solidFill>
              </a:rPr>
              <a:t>使用命名空间</a:t>
            </a:r>
            <a:r>
              <a:rPr lang="en-US" altLang="zh-CN" sz="2000" dirty="0" smtClean="0">
                <a:solidFill>
                  <a:schemeClr val="tx1"/>
                </a:solidFill>
              </a:rPr>
              <a:t>std </a:t>
            </a:r>
          </a:p>
          <a:p>
            <a:pPr>
              <a:lnSpc>
                <a:spcPts val="2200"/>
              </a:lnSpc>
            </a:pPr>
            <a:endParaRPr lang="en-US" altLang="zh-CN" sz="2000" dirty="0" smtClean="0"/>
          </a:p>
          <a:p>
            <a:pPr>
              <a:lnSpc>
                <a:spcPts val="2200"/>
              </a:lnSpc>
            </a:pPr>
            <a:r>
              <a:rPr lang="en-US" altLang="zh-CN" sz="2000" dirty="0" smtClean="0">
                <a:solidFill>
                  <a:schemeClr val="tx1"/>
                </a:solidFill>
              </a:rPr>
              <a:t>// </a:t>
            </a:r>
            <a:r>
              <a:rPr lang="zh-CN" altLang="en-US" sz="2000" dirty="0" smtClean="0">
                <a:solidFill>
                  <a:schemeClr val="tx1"/>
                </a:solidFill>
              </a:rPr>
              <a:t>声明</a:t>
            </a:r>
            <a:r>
              <a:rPr lang="en-US" altLang="zh-CN" sz="2000" dirty="0" smtClean="0">
                <a:solidFill>
                  <a:schemeClr val="tx1"/>
                </a:solidFill>
              </a:rPr>
              <a:t>U</a:t>
            </a:r>
            <a:r>
              <a:rPr lang="zh-CN" altLang="en-US" sz="2000" dirty="0" smtClean="0">
                <a:solidFill>
                  <a:schemeClr val="tx1"/>
                </a:solidFill>
              </a:rPr>
              <a:t>盘类</a:t>
            </a:r>
            <a:r>
              <a:rPr lang="en-US" altLang="zh-CN" sz="2000" dirty="0" err="1" smtClean="0">
                <a:solidFill>
                  <a:schemeClr val="tx1"/>
                </a:solidFill>
              </a:rPr>
              <a:t>UDisk</a:t>
            </a:r>
            <a:endParaRPr lang="en-US" altLang="zh-CN" sz="2000" dirty="0" smtClean="0">
              <a:solidFill>
                <a:schemeClr val="tx1"/>
              </a:solidFill>
            </a:endParaRPr>
          </a:p>
          <a:p>
            <a:pPr>
              <a:lnSpc>
                <a:spcPts val="2200"/>
              </a:lnSpc>
            </a:pPr>
            <a:r>
              <a:rPr lang="en-US" altLang="zh-CN" sz="2000" dirty="0" smtClean="0"/>
              <a:t>class </a:t>
            </a:r>
            <a:r>
              <a:rPr lang="en-US" altLang="zh-CN" sz="2000" dirty="0" err="1" smtClean="0"/>
              <a:t>UDisk</a:t>
            </a:r>
            <a:endParaRPr lang="en-US" altLang="zh-CN" sz="2000" dirty="0" smtClean="0"/>
          </a:p>
          <a:p>
            <a:pPr>
              <a:lnSpc>
                <a:spcPts val="2200"/>
              </a:lnSpc>
            </a:pPr>
            <a:r>
              <a:rPr lang="en-US" altLang="zh-CN" sz="2000" dirty="0" smtClean="0"/>
              <a:t>{</a:t>
            </a:r>
          </a:p>
          <a:p>
            <a:pPr>
              <a:lnSpc>
                <a:spcPts val="2200"/>
              </a:lnSpc>
            </a:pPr>
            <a:r>
              <a:rPr lang="en-US" altLang="zh-CN" sz="2000" dirty="0" smtClean="0"/>
              <a:t>public:</a:t>
            </a:r>
          </a:p>
          <a:p>
            <a:pPr>
              <a:lnSpc>
                <a:spcPts val="2200"/>
              </a:lnSpc>
            </a:pPr>
            <a:r>
              <a:rPr lang="en-US" altLang="zh-CN" sz="2000" dirty="0" smtClean="0">
                <a:solidFill>
                  <a:schemeClr val="tx1"/>
                </a:solidFill>
              </a:rPr>
              <a:t>// </a:t>
            </a:r>
            <a:r>
              <a:rPr lang="zh-CN" altLang="en-US" sz="2000" dirty="0" smtClean="0">
                <a:solidFill>
                  <a:schemeClr val="tx1"/>
                </a:solidFill>
              </a:rPr>
              <a:t>公有成员</a:t>
            </a:r>
            <a:r>
              <a:rPr lang="en-US" altLang="zh-CN" sz="2000" dirty="0" smtClean="0">
                <a:solidFill>
                  <a:schemeClr val="tx1"/>
                </a:solidFill>
              </a:rPr>
              <a:t>:</a:t>
            </a:r>
          </a:p>
          <a:p>
            <a:pPr>
              <a:lnSpc>
                <a:spcPts val="2200"/>
              </a:lnSpc>
            </a:pPr>
            <a:r>
              <a:rPr lang="en-US" altLang="zh-CN" sz="2000" dirty="0" smtClean="0"/>
              <a:t>	</a:t>
            </a:r>
            <a:r>
              <a:rPr lang="en-US" altLang="zh-CN" sz="2000" dirty="0" err="1" smtClean="0"/>
              <a:t>UDisk</a:t>
            </a:r>
            <a:r>
              <a:rPr lang="en-US" altLang="zh-CN" sz="2000" dirty="0" smtClean="0"/>
              <a:t>() { }					</a:t>
            </a:r>
            <a:r>
              <a:rPr lang="en-US" altLang="zh-CN" sz="2000" dirty="0" smtClean="0">
                <a:solidFill>
                  <a:schemeClr val="tx1"/>
                </a:solidFill>
              </a:rPr>
              <a:t>// </a:t>
            </a:r>
            <a:r>
              <a:rPr lang="zh-CN" altLang="en-US" sz="2000" dirty="0" smtClean="0">
                <a:solidFill>
                  <a:schemeClr val="tx1"/>
                </a:solidFill>
              </a:rPr>
              <a:t>构造函数</a:t>
            </a:r>
          </a:p>
          <a:p>
            <a:pPr>
              <a:lnSpc>
                <a:spcPts val="2200"/>
              </a:lnSpc>
            </a:pPr>
            <a:r>
              <a:rPr lang="en-US" altLang="zh-CN" sz="2000" dirty="0" smtClean="0"/>
              <a:t>	virtual ~</a:t>
            </a:r>
            <a:r>
              <a:rPr lang="en-US" altLang="zh-CN" sz="2000" dirty="0" err="1" smtClean="0"/>
              <a:t>UDisk</a:t>
            </a:r>
            <a:r>
              <a:rPr lang="en-US" altLang="zh-CN" sz="2000" dirty="0" smtClean="0"/>
              <a:t>() { }				</a:t>
            </a:r>
            <a:r>
              <a:rPr lang="en-US" altLang="zh-CN" sz="2000" dirty="0" smtClean="0">
                <a:solidFill>
                  <a:schemeClr val="tx1"/>
                </a:solidFill>
              </a:rPr>
              <a:t>// </a:t>
            </a:r>
            <a:r>
              <a:rPr lang="zh-CN" altLang="en-US" sz="2000" dirty="0" smtClean="0">
                <a:solidFill>
                  <a:schemeClr val="tx1"/>
                </a:solidFill>
              </a:rPr>
              <a:t>析构函数</a:t>
            </a:r>
          </a:p>
          <a:p>
            <a:pPr>
              <a:lnSpc>
                <a:spcPts val="2200"/>
              </a:lnSpc>
            </a:pPr>
            <a:r>
              <a:rPr lang="zh-CN" altLang="en-US" sz="2000" dirty="0" smtClean="0"/>
              <a:t>	</a:t>
            </a:r>
            <a:r>
              <a:rPr lang="en-US" altLang="zh-CN" sz="2000" dirty="0" smtClean="0"/>
              <a:t>void Read() const { </a:t>
            </a:r>
            <a:r>
              <a:rPr lang="en-US" altLang="zh-CN" sz="2000" dirty="0" err="1" smtClean="0"/>
              <a:t>cout</a:t>
            </a:r>
            <a:r>
              <a:rPr lang="en-US" altLang="zh-CN" sz="2000" dirty="0" smtClean="0"/>
              <a:t> &lt;&lt; "</a:t>
            </a:r>
            <a:r>
              <a:rPr lang="zh-CN" altLang="en-US" sz="2000" dirty="0" smtClean="0"/>
              <a:t>读</a:t>
            </a:r>
            <a:r>
              <a:rPr lang="en-US" altLang="zh-CN" sz="2000" dirty="0" smtClean="0"/>
              <a:t>U</a:t>
            </a:r>
            <a:r>
              <a:rPr lang="zh-CN" altLang="en-US" sz="2000" dirty="0" smtClean="0"/>
              <a:t>盘</a:t>
            </a:r>
            <a:r>
              <a:rPr lang="en-US" altLang="zh-CN" sz="2000" dirty="0" smtClean="0"/>
              <a:t>" &lt;&lt; </a:t>
            </a:r>
            <a:r>
              <a:rPr lang="en-US" altLang="zh-CN" sz="2000" dirty="0" err="1" smtClean="0"/>
              <a:t>endl</a:t>
            </a:r>
            <a:r>
              <a:rPr lang="en-US" altLang="zh-CN" sz="2000" dirty="0" smtClean="0"/>
              <a:t>; }</a:t>
            </a:r>
            <a:r>
              <a:rPr lang="en-US" altLang="zh-CN" sz="2000" dirty="0" smtClean="0">
                <a:solidFill>
                  <a:schemeClr val="tx1"/>
                </a:solidFill>
              </a:rPr>
              <a:t>// </a:t>
            </a:r>
            <a:r>
              <a:rPr lang="zh-CN" altLang="en-US" sz="2000" dirty="0" smtClean="0">
                <a:solidFill>
                  <a:schemeClr val="tx1"/>
                </a:solidFill>
              </a:rPr>
              <a:t>读</a:t>
            </a:r>
            <a:r>
              <a:rPr lang="en-US" altLang="zh-CN" sz="2000" dirty="0" smtClean="0">
                <a:solidFill>
                  <a:schemeClr val="tx1"/>
                </a:solidFill>
              </a:rPr>
              <a:t>U</a:t>
            </a:r>
            <a:r>
              <a:rPr lang="zh-CN" altLang="en-US" sz="2000" dirty="0" smtClean="0">
                <a:solidFill>
                  <a:schemeClr val="tx1"/>
                </a:solidFill>
              </a:rPr>
              <a:t>盘</a:t>
            </a:r>
          </a:p>
          <a:p>
            <a:pPr>
              <a:lnSpc>
                <a:spcPts val="2200"/>
              </a:lnSpc>
            </a:pPr>
            <a:r>
              <a:rPr lang="zh-CN" altLang="en-US" sz="2000" dirty="0" smtClean="0"/>
              <a:t>	</a:t>
            </a:r>
            <a:r>
              <a:rPr lang="en-US" altLang="zh-CN" sz="2000" dirty="0" smtClean="0"/>
              <a:t>void Write(){ </a:t>
            </a:r>
            <a:r>
              <a:rPr lang="en-US" altLang="zh-CN" sz="2000" dirty="0" err="1" smtClean="0"/>
              <a:t>cout</a:t>
            </a:r>
            <a:r>
              <a:rPr lang="en-US" altLang="zh-CN" sz="2000" dirty="0" smtClean="0"/>
              <a:t> &lt;&lt; "</a:t>
            </a:r>
            <a:r>
              <a:rPr lang="zh-CN" altLang="en-US" sz="2000" dirty="0" smtClean="0"/>
              <a:t>写</a:t>
            </a:r>
            <a:r>
              <a:rPr lang="en-US" altLang="zh-CN" sz="2000" dirty="0" smtClean="0"/>
              <a:t>U</a:t>
            </a:r>
            <a:r>
              <a:rPr lang="zh-CN" altLang="en-US" sz="2000" dirty="0" smtClean="0"/>
              <a:t>盘</a:t>
            </a:r>
            <a:r>
              <a:rPr lang="en-US" altLang="zh-CN" sz="2000" dirty="0" smtClean="0"/>
              <a:t>" &lt;&lt; </a:t>
            </a:r>
            <a:r>
              <a:rPr lang="en-US" altLang="zh-CN" sz="2000" dirty="0" err="1" smtClean="0"/>
              <a:t>endl</a:t>
            </a:r>
            <a:r>
              <a:rPr lang="en-US" altLang="zh-CN" sz="2000" dirty="0" smtClean="0"/>
              <a:t>; }	</a:t>
            </a:r>
            <a:r>
              <a:rPr lang="en-US" altLang="zh-CN" sz="2000" dirty="0" smtClean="0">
                <a:solidFill>
                  <a:schemeClr val="tx1"/>
                </a:solidFill>
              </a:rPr>
              <a:t>// </a:t>
            </a:r>
            <a:r>
              <a:rPr lang="zh-CN" altLang="en-US" sz="2000" dirty="0" smtClean="0">
                <a:solidFill>
                  <a:schemeClr val="tx1"/>
                </a:solidFill>
              </a:rPr>
              <a:t>写</a:t>
            </a:r>
            <a:r>
              <a:rPr lang="en-US" altLang="zh-CN" sz="2000" dirty="0" smtClean="0">
                <a:solidFill>
                  <a:schemeClr val="tx1"/>
                </a:solidFill>
              </a:rPr>
              <a:t>U</a:t>
            </a:r>
            <a:r>
              <a:rPr lang="zh-CN" altLang="en-US" sz="2000" dirty="0" smtClean="0">
                <a:solidFill>
                  <a:schemeClr val="tx1"/>
                </a:solidFill>
              </a:rPr>
              <a:t>盘</a:t>
            </a:r>
          </a:p>
          <a:p>
            <a:pPr>
              <a:lnSpc>
                <a:spcPts val="2200"/>
              </a:lnSpc>
            </a:pPr>
            <a:r>
              <a:rPr lang="en-US" altLang="zh-CN" sz="2000" dirty="0" smtClean="0"/>
              <a: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82168"/>
            <a:ext cx="9144000" cy="6299160"/>
          </a:xfrm>
          <a:prstGeom prst="rect">
            <a:avLst/>
          </a:prstGeom>
          <a:noFill/>
        </p:spPr>
        <p:txBody>
          <a:bodyPr wrap="square" rtlCol="0">
            <a:spAutoFit/>
          </a:bodyPr>
          <a:lstStyle/>
          <a:p>
            <a:pPr>
              <a:lnSpc>
                <a:spcPts val="2200"/>
              </a:lnSpc>
            </a:pPr>
            <a:r>
              <a:rPr lang="en-US" altLang="zh-CN" sz="2000" dirty="0" smtClean="0">
                <a:solidFill>
                  <a:schemeClr val="tx1"/>
                </a:solidFill>
              </a:rPr>
              <a:t>// </a:t>
            </a:r>
            <a:r>
              <a:rPr lang="zh-CN" altLang="en-US" sz="2000" dirty="0" smtClean="0">
                <a:solidFill>
                  <a:schemeClr val="tx1"/>
                </a:solidFill>
              </a:rPr>
              <a:t>声明</a:t>
            </a:r>
            <a:r>
              <a:rPr lang="en-US" altLang="zh-CN" sz="2000" dirty="0" smtClean="0">
                <a:solidFill>
                  <a:schemeClr val="tx1"/>
                </a:solidFill>
              </a:rPr>
              <a:t>MP3</a:t>
            </a:r>
            <a:r>
              <a:rPr lang="zh-CN" altLang="en-US" sz="2000" dirty="0" smtClean="0">
                <a:solidFill>
                  <a:schemeClr val="tx1"/>
                </a:solidFill>
              </a:rPr>
              <a:t>类</a:t>
            </a:r>
            <a:r>
              <a:rPr lang="en-US" altLang="zh-CN" sz="2000" dirty="0" smtClean="0">
                <a:solidFill>
                  <a:schemeClr val="tx1"/>
                </a:solidFill>
              </a:rPr>
              <a:t>MP3</a:t>
            </a:r>
          </a:p>
          <a:p>
            <a:pPr>
              <a:lnSpc>
                <a:spcPts val="2200"/>
              </a:lnSpc>
            </a:pPr>
            <a:r>
              <a:rPr lang="en-US" altLang="zh-CN" sz="2000" dirty="0" smtClean="0"/>
              <a:t>class MP3 </a:t>
            </a:r>
          </a:p>
          <a:p>
            <a:pPr>
              <a:lnSpc>
                <a:spcPts val="2200"/>
              </a:lnSpc>
            </a:pPr>
            <a:r>
              <a:rPr lang="en-US" altLang="zh-CN" sz="2000" dirty="0" smtClean="0"/>
              <a:t>{</a:t>
            </a:r>
          </a:p>
          <a:p>
            <a:pPr>
              <a:lnSpc>
                <a:spcPts val="2200"/>
              </a:lnSpc>
            </a:pPr>
            <a:r>
              <a:rPr lang="en-US" altLang="zh-CN" sz="2000" dirty="0" smtClean="0"/>
              <a:t>public:</a:t>
            </a:r>
          </a:p>
          <a:p>
            <a:pPr>
              <a:lnSpc>
                <a:spcPts val="2200"/>
              </a:lnSpc>
            </a:pPr>
            <a:r>
              <a:rPr lang="en-US" altLang="zh-CN" sz="2000" dirty="0" smtClean="0">
                <a:solidFill>
                  <a:schemeClr val="tx1"/>
                </a:solidFill>
              </a:rPr>
              <a:t>// </a:t>
            </a:r>
            <a:r>
              <a:rPr lang="zh-CN" altLang="en-US" sz="2000" dirty="0" smtClean="0">
                <a:solidFill>
                  <a:schemeClr val="tx1"/>
                </a:solidFill>
              </a:rPr>
              <a:t>公有成员</a:t>
            </a:r>
            <a:r>
              <a:rPr lang="en-US" altLang="zh-CN" sz="2000" dirty="0" smtClean="0">
                <a:solidFill>
                  <a:schemeClr val="tx1"/>
                </a:solidFill>
              </a:rPr>
              <a:t>:</a:t>
            </a:r>
          </a:p>
          <a:p>
            <a:pPr>
              <a:lnSpc>
                <a:spcPts val="2200"/>
              </a:lnSpc>
            </a:pPr>
            <a:r>
              <a:rPr lang="en-US" altLang="zh-CN" sz="2000" dirty="0" smtClean="0"/>
              <a:t>	MP3() { }						</a:t>
            </a:r>
            <a:r>
              <a:rPr lang="en-US" altLang="zh-CN" sz="2000" dirty="0" smtClean="0">
                <a:solidFill>
                  <a:schemeClr val="tx1"/>
                </a:solidFill>
              </a:rPr>
              <a:t>// </a:t>
            </a:r>
            <a:r>
              <a:rPr lang="zh-CN" altLang="en-US" sz="2000" dirty="0" smtClean="0">
                <a:solidFill>
                  <a:schemeClr val="tx1"/>
                </a:solidFill>
              </a:rPr>
              <a:t>构造函数</a:t>
            </a:r>
          </a:p>
          <a:p>
            <a:pPr>
              <a:lnSpc>
                <a:spcPts val="2200"/>
              </a:lnSpc>
            </a:pPr>
            <a:r>
              <a:rPr lang="en-US" altLang="zh-CN" sz="2000" dirty="0" smtClean="0"/>
              <a:t>	virtual ~MP3() { }					</a:t>
            </a:r>
            <a:r>
              <a:rPr lang="en-US" altLang="zh-CN" sz="2000" dirty="0" smtClean="0">
                <a:solidFill>
                  <a:schemeClr val="tx1"/>
                </a:solidFill>
              </a:rPr>
              <a:t>// </a:t>
            </a:r>
            <a:r>
              <a:rPr lang="zh-CN" altLang="en-US" sz="2000" dirty="0" smtClean="0">
                <a:solidFill>
                  <a:schemeClr val="tx1"/>
                </a:solidFill>
              </a:rPr>
              <a:t>析构函数</a:t>
            </a:r>
          </a:p>
          <a:p>
            <a:pPr>
              <a:lnSpc>
                <a:spcPts val="2200"/>
              </a:lnSpc>
            </a:pPr>
            <a:r>
              <a:rPr lang="zh-CN" altLang="en-US" sz="2000" dirty="0" smtClean="0"/>
              <a:t>	</a:t>
            </a:r>
            <a:r>
              <a:rPr lang="en-US" altLang="zh-CN" sz="2000" dirty="0" smtClean="0"/>
              <a:t>void Read() const { </a:t>
            </a:r>
            <a:r>
              <a:rPr lang="en-US" altLang="zh-CN" sz="2000" dirty="0" err="1" smtClean="0"/>
              <a:t>cout</a:t>
            </a:r>
            <a:r>
              <a:rPr lang="en-US" altLang="zh-CN" sz="2000" dirty="0" smtClean="0"/>
              <a:t> &lt;&lt; "</a:t>
            </a:r>
            <a:r>
              <a:rPr lang="zh-CN" altLang="en-US" sz="2000" dirty="0" smtClean="0"/>
              <a:t>读</a:t>
            </a:r>
            <a:r>
              <a:rPr lang="en-US" altLang="zh-CN" sz="2000" dirty="0" smtClean="0"/>
              <a:t>MP3" &lt;&lt; </a:t>
            </a:r>
            <a:r>
              <a:rPr lang="en-US" altLang="zh-CN" sz="2000" dirty="0" err="1" smtClean="0"/>
              <a:t>endl</a:t>
            </a:r>
            <a:r>
              <a:rPr lang="en-US" altLang="zh-CN" sz="2000" dirty="0" smtClean="0"/>
              <a:t>; }	</a:t>
            </a:r>
            <a:r>
              <a:rPr lang="en-US" altLang="zh-CN" sz="2000" dirty="0" smtClean="0">
                <a:solidFill>
                  <a:schemeClr val="tx1"/>
                </a:solidFill>
              </a:rPr>
              <a:t>// </a:t>
            </a:r>
            <a:r>
              <a:rPr lang="zh-CN" altLang="en-US" sz="2000" dirty="0" smtClean="0">
                <a:solidFill>
                  <a:schemeClr val="tx1"/>
                </a:solidFill>
              </a:rPr>
              <a:t>读</a:t>
            </a:r>
            <a:r>
              <a:rPr lang="en-US" altLang="zh-CN" sz="2000" dirty="0" smtClean="0">
                <a:solidFill>
                  <a:schemeClr val="tx1"/>
                </a:solidFill>
              </a:rPr>
              <a:t>MP3</a:t>
            </a:r>
          </a:p>
          <a:p>
            <a:pPr>
              <a:lnSpc>
                <a:spcPts val="2200"/>
              </a:lnSpc>
            </a:pPr>
            <a:r>
              <a:rPr lang="en-US" altLang="zh-CN" sz="2000" dirty="0" smtClean="0"/>
              <a:t>	void Write(){ </a:t>
            </a:r>
            <a:r>
              <a:rPr lang="en-US" altLang="zh-CN" sz="2000" dirty="0" err="1" smtClean="0"/>
              <a:t>cout</a:t>
            </a:r>
            <a:r>
              <a:rPr lang="en-US" altLang="zh-CN" sz="2000" dirty="0" smtClean="0"/>
              <a:t> &lt;&lt; "</a:t>
            </a:r>
            <a:r>
              <a:rPr lang="zh-CN" altLang="en-US" sz="2000" dirty="0" smtClean="0"/>
              <a:t>写</a:t>
            </a:r>
            <a:r>
              <a:rPr lang="en-US" altLang="zh-CN" sz="2000" dirty="0" smtClean="0"/>
              <a:t>MP3" &lt;&lt; </a:t>
            </a:r>
            <a:r>
              <a:rPr lang="en-US" altLang="zh-CN" sz="2000" dirty="0" err="1" smtClean="0"/>
              <a:t>endl</a:t>
            </a:r>
            <a:r>
              <a:rPr lang="en-US" altLang="zh-CN" sz="2000" dirty="0" smtClean="0"/>
              <a:t>; }		</a:t>
            </a:r>
            <a:r>
              <a:rPr lang="en-US" altLang="zh-CN" sz="2000" dirty="0" smtClean="0">
                <a:solidFill>
                  <a:schemeClr val="tx1"/>
                </a:solidFill>
              </a:rPr>
              <a:t>// </a:t>
            </a:r>
            <a:r>
              <a:rPr lang="zh-CN" altLang="en-US" sz="2000" dirty="0" smtClean="0">
                <a:solidFill>
                  <a:schemeClr val="tx1"/>
                </a:solidFill>
              </a:rPr>
              <a:t>写</a:t>
            </a:r>
            <a:r>
              <a:rPr lang="en-US" altLang="zh-CN" sz="2000" dirty="0" smtClean="0">
                <a:solidFill>
                  <a:schemeClr val="tx1"/>
                </a:solidFill>
              </a:rPr>
              <a:t>MP3</a:t>
            </a:r>
          </a:p>
          <a:p>
            <a:pPr>
              <a:lnSpc>
                <a:spcPts val="2200"/>
              </a:lnSpc>
            </a:pPr>
            <a:r>
              <a:rPr lang="en-US" altLang="zh-CN" sz="2000" dirty="0" smtClean="0"/>
              <a:t>	void </a:t>
            </a:r>
            <a:r>
              <a:rPr lang="en-US" altLang="zh-CN" sz="2000" dirty="0" err="1" smtClean="0"/>
              <a:t>PlayMusic</a:t>
            </a:r>
            <a:r>
              <a:rPr lang="en-US" altLang="zh-CN" sz="2000" dirty="0" smtClean="0"/>
              <a:t>() { </a:t>
            </a:r>
            <a:r>
              <a:rPr lang="en-US" altLang="zh-CN" sz="2000" dirty="0" err="1" smtClean="0"/>
              <a:t>cout</a:t>
            </a:r>
            <a:r>
              <a:rPr lang="en-US" altLang="zh-CN" sz="2000" dirty="0" smtClean="0"/>
              <a:t> &lt;&lt; "</a:t>
            </a:r>
            <a:r>
              <a:rPr lang="zh-CN" altLang="en-US" sz="2000" dirty="0" smtClean="0"/>
              <a:t>播放音乐</a:t>
            </a:r>
            <a:r>
              <a:rPr lang="en-US" altLang="zh-CN" sz="2000" dirty="0" smtClean="0"/>
              <a:t>" &lt;&lt; </a:t>
            </a:r>
            <a:r>
              <a:rPr lang="en-US" altLang="zh-CN" sz="2000" dirty="0" err="1" smtClean="0"/>
              <a:t>endl</a:t>
            </a:r>
            <a:r>
              <a:rPr lang="en-US" altLang="zh-CN" sz="2000" dirty="0" smtClean="0"/>
              <a:t>; }	</a:t>
            </a:r>
            <a:r>
              <a:rPr lang="en-US" altLang="zh-CN" sz="2000" dirty="0" smtClean="0">
                <a:solidFill>
                  <a:schemeClr val="tx1"/>
                </a:solidFill>
              </a:rPr>
              <a:t>// </a:t>
            </a:r>
            <a:r>
              <a:rPr lang="zh-CN" altLang="en-US" sz="2000" dirty="0" smtClean="0">
                <a:solidFill>
                  <a:schemeClr val="tx1"/>
                </a:solidFill>
              </a:rPr>
              <a:t>播放音乐</a:t>
            </a:r>
          </a:p>
          <a:p>
            <a:pPr>
              <a:lnSpc>
                <a:spcPts val="2200"/>
              </a:lnSpc>
            </a:pPr>
            <a:r>
              <a:rPr lang="en-US" altLang="zh-CN" sz="2000" dirty="0" smtClean="0"/>
              <a:t>};</a:t>
            </a:r>
          </a:p>
          <a:p>
            <a:pPr>
              <a:lnSpc>
                <a:spcPts val="2200"/>
              </a:lnSpc>
            </a:pPr>
            <a:endParaRPr lang="en-US" altLang="zh-CN" sz="2000" dirty="0" smtClean="0"/>
          </a:p>
          <a:p>
            <a:pPr>
              <a:lnSpc>
                <a:spcPts val="2200"/>
              </a:lnSpc>
            </a:pPr>
            <a:r>
              <a:rPr lang="en-US" altLang="zh-CN" sz="2000" dirty="0" smtClean="0">
                <a:solidFill>
                  <a:schemeClr val="tx1"/>
                </a:solidFill>
              </a:rPr>
              <a:t>// </a:t>
            </a:r>
            <a:r>
              <a:rPr lang="zh-CN" altLang="en-US" sz="2000" dirty="0" smtClean="0">
                <a:solidFill>
                  <a:schemeClr val="tx1"/>
                </a:solidFill>
              </a:rPr>
              <a:t>声明移动硬盘类</a:t>
            </a:r>
            <a:r>
              <a:rPr lang="en-US" altLang="zh-CN" sz="2000" dirty="0" err="1" smtClean="0">
                <a:solidFill>
                  <a:schemeClr val="tx1"/>
                </a:solidFill>
              </a:rPr>
              <a:t>MobileHardDisk</a:t>
            </a:r>
            <a:endParaRPr lang="en-US" altLang="zh-CN" sz="2000" dirty="0" smtClean="0">
              <a:solidFill>
                <a:schemeClr val="tx1"/>
              </a:solidFill>
            </a:endParaRPr>
          </a:p>
          <a:p>
            <a:pPr>
              <a:lnSpc>
                <a:spcPts val="2200"/>
              </a:lnSpc>
            </a:pPr>
            <a:r>
              <a:rPr lang="en-US" altLang="zh-CN" sz="2000" dirty="0" smtClean="0"/>
              <a:t>class </a:t>
            </a:r>
            <a:r>
              <a:rPr lang="en-US" altLang="zh-CN" sz="2000" dirty="0" err="1" smtClean="0"/>
              <a:t>MobileHardDisk</a:t>
            </a:r>
            <a:r>
              <a:rPr lang="en-US" altLang="zh-CN" sz="2000" dirty="0" smtClean="0"/>
              <a:t> </a:t>
            </a:r>
          </a:p>
          <a:p>
            <a:pPr>
              <a:lnSpc>
                <a:spcPts val="2200"/>
              </a:lnSpc>
            </a:pPr>
            <a:r>
              <a:rPr lang="en-US" altLang="zh-CN" sz="2000" dirty="0" smtClean="0"/>
              <a:t>{</a:t>
            </a:r>
          </a:p>
          <a:p>
            <a:pPr>
              <a:lnSpc>
                <a:spcPts val="2200"/>
              </a:lnSpc>
            </a:pPr>
            <a:r>
              <a:rPr lang="en-US" altLang="zh-CN" sz="2000" dirty="0" smtClean="0"/>
              <a:t>public:</a:t>
            </a:r>
          </a:p>
          <a:p>
            <a:pPr>
              <a:lnSpc>
                <a:spcPts val="2200"/>
              </a:lnSpc>
            </a:pPr>
            <a:r>
              <a:rPr lang="en-US" altLang="zh-CN" sz="2000" dirty="0" smtClean="0">
                <a:solidFill>
                  <a:schemeClr val="tx1"/>
                </a:solidFill>
              </a:rPr>
              <a:t>// </a:t>
            </a:r>
            <a:r>
              <a:rPr lang="zh-CN" altLang="en-US" sz="2000" dirty="0" smtClean="0">
                <a:solidFill>
                  <a:schemeClr val="tx1"/>
                </a:solidFill>
              </a:rPr>
              <a:t>公有成员</a:t>
            </a:r>
            <a:r>
              <a:rPr lang="en-US" altLang="zh-CN" sz="2000" dirty="0" smtClean="0">
                <a:solidFill>
                  <a:schemeClr val="tx1"/>
                </a:solidFill>
              </a:rPr>
              <a:t>:</a:t>
            </a:r>
          </a:p>
          <a:p>
            <a:pPr>
              <a:lnSpc>
                <a:spcPts val="2200"/>
              </a:lnSpc>
            </a:pPr>
            <a:r>
              <a:rPr lang="en-US" altLang="zh-CN" sz="2000" dirty="0" smtClean="0"/>
              <a:t>	</a:t>
            </a:r>
            <a:r>
              <a:rPr lang="en-US" altLang="zh-CN" sz="2000" dirty="0" err="1" smtClean="0"/>
              <a:t>MobileHardDisk</a:t>
            </a:r>
            <a:r>
              <a:rPr lang="en-US" altLang="zh-CN" sz="2000" dirty="0" smtClean="0"/>
              <a:t>() { }					</a:t>
            </a:r>
            <a:r>
              <a:rPr lang="en-US" altLang="zh-CN" sz="2000" dirty="0" smtClean="0">
                <a:solidFill>
                  <a:schemeClr val="tx1"/>
                </a:solidFill>
              </a:rPr>
              <a:t>// </a:t>
            </a:r>
            <a:r>
              <a:rPr lang="zh-CN" altLang="en-US" sz="2000" dirty="0" smtClean="0">
                <a:solidFill>
                  <a:schemeClr val="tx1"/>
                </a:solidFill>
              </a:rPr>
              <a:t>构造函数</a:t>
            </a:r>
          </a:p>
          <a:p>
            <a:pPr>
              <a:lnSpc>
                <a:spcPts val="2200"/>
              </a:lnSpc>
            </a:pPr>
            <a:r>
              <a:rPr lang="en-US" altLang="zh-CN" sz="2000" dirty="0" smtClean="0"/>
              <a:t>	virtual ~</a:t>
            </a:r>
            <a:r>
              <a:rPr lang="en-US" altLang="zh-CN" sz="2000" dirty="0" err="1" smtClean="0"/>
              <a:t>MobileHardDisk</a:t>
            </a:r>
            <a:r>
              <a:rPr lang="en-US" altLang="zh-CN" sz="2000" dirty="0" smtClean="0"/>
              <a:t>() { }				</a:t>
            </a:r>
            <a:r>
              <a:rPr lang="en-US" altLang="zh-CN" sz="2000" dirty="0" smtClean="0">
                <a:solidFill>
                  <a:schemeClr val="tx1"/>
                </a:solidFill>
              </a:rPr>
              <a:t>// </a:t>
            </a:r>
            <a:r>
              <a:rPr lang="zh-CN" altLang="en-US" sz="2000" dirty="0" smtClean="0">
                <a:solidFill>
                  <a:schemeClr val="tx1"/>
                </a:solidFill>
              </a:rPr>
              <a:t>析构函数</a:t>
            </a:r>
          </a:p>
          <a:p>
            <a:pPr>
              <a:lnSpc>
                <a:spcPts val="2200"/>
              </a:lnSpc>
            </a:pPr>
            <a:r>
              <a:rPr lang="zh-CN" altLang="en-US" sz="2000" dirty="0" smtClean="0"/>
              <a:t>	</a:t>
            </a:r>
            <a:r>
              <a:rPr lang="en-US" altLang="zh-CN" sz="2000" dirty="0" smtClean="0"/>
              <a:t>void Read() const { </a:t>
            </a:r>
            <a:r>
              <a:rPr lang="en-US" altLang="zh-CN" sz="2000" dirty="0" err="1" smtClean="0"/>
              <a:t>cout</a:t>
            </a:r>
            <a:r>
              <a:rPr lang="en-US" altLang="zh-CN" sz="2000" dirty="0" smtClean="0"/>
              <a:t> &lt;&lt; "</a:t>
            </a:r>
            <a:r>
              <a:rPr lang="zh-CN" altLang="en-US" sz="2000" dirty="0" smtClean="0"/>
              <a:t>读移动硬盘</a:t>
            </a:r>
            <a:r>
              <a:rPr lang="en-US" altLang="zh-CN" sz="2000" dirty="0" smtClean="0"/>
              <a:t>" &lt;&lt; </a:t>
            </a:r>
            <a:r>
              <a:rPr lang="en-US" altLang="zh-CN" sz="2000" dirty="0" err="1" smtClean="0"/>
              <a:t>endl</a:t>
            </a:r>
            <a:r>
              <a:rPr lang="en-US" altLang="zh-CN" sz="2000" dirty="0" smtClean="0"/>
              <a:t>; }	</a:t>
            </a:r>
            <a:r>
              <a:rPr lang="en-US" altLang="zh-CN" sz="2000" dirty="0" smtClean="0">
                <a:solidFill>
                  <a:schemeClr val="tx1"/>
                </a:solidFill>
              </a:rPr>
              <a:t>// </a:t>
            </a:r>
            <a:r>
              <a:rPr lang="zh-CN" altLang="en-US" sz="2000" dirty="0" smtClean="0">
                <a:solidFill>
                  <a:schemeClr val="tx1"/>
                </a:solidFill>
              </a:rPr>
              <a:t>读移动硬盘</a:t>
            </a:r>
          </a:p>
          <a:p>
            <a:pPr>
              <a:lnSpc>
                <a:spcPts val="2200"/>
              </a:lnSpc>
            </a:pPr>
            <a:r>
              <a:rPr lang="zh-CN" altLang="en-US" sz="2000" dirty="0" smtClean="0"/>
              <a:t>	</a:t>
            </a:r>
            <a:r>
              <a:rPr lang="en-US" altLang="zh-CN" sz="2000" dirty="0" smtClean="0"/>
              <a:t>void Write(){ </a:t>
            </a:r>
            <a:r>
              <a:rPr lang="en-US" altLang="zh-CN" sz="2000" dirty="0" err="1" smtClean="0"/>
              <a:t>cout</a:t>
            </a:r>
            <a:r>
              <a:rPr lang="en-US" altLang="zh-CN" sz="2000" dirty="0" smtClean="0"/>
              <a:t> &lt;&lt; "</a:t>
            </a:r>
            <a:r>
              <a:rPr lang="zh-CN" altLang="en-US" sz="2000" dirty="0" smtClean="0"/>
              <a:t>写移动硬盘</a:t>
            </a:r>
            <a:r>
              <a:rPr lang="en-US" altLang="zh-CN" sz="2000" dirty="0" smtClean="0"/>
              <a:t>" &lt;&lt; </a:t>
            </a:r>
            <a:r>
              <a:rPr lang="en-US" altLang="zh-CN" sz="2000" dirty="0" err="1" smtClean="0"/>
              <a:t>endl</a:t>
            </a:r>
            <a:r>
              <a:rPr lang="en-US" altLang="zh-CN" sz="2000" dirty="0" smtClean="0"/>
              <a:t>; }		</a:t>
            </a:r>
            <a:r>
              <a:rPr lang="en-US" altLang="zh-CN" sz="2000" dirty="0" smtClean="0">
                <a:solidFill>
                  <a:schemeClr val="tx1"/>
                </a:solidFill>
              </a:rPr>
              <a:t>// </a:t>
            </a:r>
            <a:r>
              <a:rPr lang="zh-CN" altLang="en-US" sz="2000" dirty="0" smtClean="0">
                <a:solidFill>
                  <a:schemeClr val="tx1"/>
                </a:solidFill>
              </a:rPr>
              <a:t>写移动硬盘</a:t>
            </a:r>
          </a:p>
          <a:p>
            <a:pPr>
              <a:lnSpc>
                <a:spcPts val="2200"/>
              </a:lnSpc>
            </a:pPr>
            <a:r>
              <a:rPr lang="en-US" altLang="zh-CN" sz="2000" dirty="0" smtClean="0"/>
              <a:t>};</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2008" y="70311"/>
            <a:ext cx="8892480" cy="7158370"/>
          </a:xfrm>
          <a:prstGeom prst="rect">
            <a:avLst/>
          </a:prstGeom>
          <a:noFill/>
        </p:spPr>
        <p:txBody>
          <a:bodyPr wrap="square" rtlCol="0">
            <a:spAutoFit/>
          </a:bodyPr>
          <a:lstStyle/>
          <a:p>
            <a:pPr>
              <a:lnSpc>
                <a:spcPts val="1900"/>
              </a:lnSpc>
            </a:pPr>
            <a:r>
              <a:rPr lang="en-US" altLang="zh-CN" sz="2000" dirty="0" smtClean="0">
                <a:solidFill>
                  <a:schemeClr val="tx1"/>
                </a:solidFill>
              </a:rPr>
              <a:t>// </a:t>
            </a:r>
            <a:r>
              <a:rPr lang="zh-CN" altLang="en-US" sz="2000" dirty="0" smtClean="0">
                <a:solidFill>
                  <a:schemeClr val="tx1"/>
                </a:solidFill>
              </a:rPr>
              <a:t>声明计算机类</a:t>
            </a:r>
            <a:r>
              <a:rPr lang="en-US" altLang="zh-CN" sz="2000" dirty="0" smtClean="0">
                <a:solidFill>
                  <a:schemeClr val="tx1"/>
                </a:solidFill>
              </a:rPr>
              <a:t>Computer</a:t>
            </a:r>
          </a:p>
          <a:p>
            <a:pPr>
              <a:lnSpc>
                <a:spcPts val="1900"/>
              </a:lnSpc>
            </a:pPr>
            <a:r>
              <a:rPr lang="en-US" altLang="zh-CN" sz="2000" dirty="0" smtClean="0"/>
              <a:t>class Computer </a:t>
            </a:r>
          </a:p>
          <a:p>
            <a:pPr>
              <a:lnSpc>
                <a:spcPts val="1900"/>
              </a:lnSpc>
            </a:pPr>
            <a:r>
              <a:rPr lang="en-US" altLang="zh-CN" sz="2000" dirty="0" smtClean="0"/>
              <a:t>{</a:t>
            </a:r>
          </a:p>
          <a:p>
            <a:pPr>
              <a:lnSpc>
                <a:spcPts val="1900"/>
              </a:lnSpc>
            </a:pPr>
            <a:r>
              <a:rPr lang="en-US" altLang="zh-CN" sz="2000" dirty="0" smtClean="0"/>
              <a:t>public:</a:t>
            </a:r>
          </a:p>
          <a:p>
            <a:pPr>
              <a:lnSpc>
                <a:spcPts val="1900"/>
              </a:lnSpc>
            </a:pPr>
            <a:r>
              <a:rPr lang="en-US" altLang="zh-CN" sz="2000" dirty="0" smtClean="0">
                <a:solidFill>
                  <a:schemeClr val="tx1"/>
                </a:solidFill>
              </a:rPr>
              <a:t>// </a:t>
            </a:r>
            <a:r>
              <a:rPr lang="zh-CN" altLang="en-US" sz="2000" dirty="0" smtClean="0">
                <a:solidFill>
                  <a:schemeClr val="tx1"/>
                </a:solidFill>
              </a:rPr>
              <a:t>公有成员</a:t>
            </a:r>
            <a:r>
              <a:rPr lang="en-US" altLang="zh-CN" sz="2000" dirty="0" smtClean="0">
                <a:solidFill>
                  <a:schemeClr val="tx1"/>
                </a:solidFill>
              </a:rPr>
              <a:t>:</a:t>
            </a:r>
          </a:p>
          <a:p>
            <a:pPr>
              <a:lnSpc>
                <a:spcPts val="1900"/>
              </a:lnSpc>
            </a:pPr>
            <a:r>
              <a:rPr lang="en-US" altLang="zh-CN" sz="2000" dirty="0" smtClean="0"/>
              <a:t>	Computer() { }					</a:t>
            </a:r>
            <a:r>
              <a:rPr lang="en-US" altLang="zh-CN" sz="2000" dirty="0" smtClean="0">
                <a:solidFill>
                  <a:schemeClr val="tx1"/>
                </a:solidFill>
              </a:rPr>
              <a:t>// </a:t>
            </a:r>
            <a:r>
              <a:rPr lang="zh-CN" altLang="en-US" sz="2000" dirty="0" smtClean="0">
                <a:solidFill>
                  <a:schemeClr val="tx1"/>
                </a:solidFill>
              </a:rPr>
              <a:t>构造函数</a:t>
            </a:r>
          </a:p>
          <a:p>
            <a:pPr>
              <a:lnSpc>
                <a:spcPts val="1900"/>
              </a:lnSpc>
            </a:pPr>
            <a:r>
              <a:rPr lang="en-US" altLang="zh-CN" sz="2000" dirty="0" smtClean="0"/>
              <a:t>	virtual ~Computer() { }				</a:t>
            </a:r>
            <a:r>
              <a:rPr lang="en-US" altLang="zh-CN" sz="2000" dirty="0" smtClean="0">
                <a:solidFill>
                  <a:schemeClr val="tx1"/>
                </a:solidFill>
              </a:rPr>
              <a:t>// </a:t>
            </a:r>
            <a:r>
              <a:rPr lang="zh-CN" altLang="en-US" sz="2000" dirty="0" smtClean="0">
                <a:solidFill>
                  <a:schemeClr val="tx1"/>
                </a:solidFill>
              </a:rPr>
              <a:t>析构函数</a:t>
            </a:r>
          </a:p>
          <a:p>
            <a:pPr>
              <a:lnSpc>
                <a:spcPts val="1900"/>
              </a:lnSpc>
            </a:pPr>
            <a:r>
              <a:rPr lang="zh-CN" altLang="en-US" sz="2000" dirty="0" smtClean="0"/>
              <a:t>	</a:t>
            </a:r>
            <a:r>
              <a:rPr lang="en-US" altLang="zh-CN" sz="2000" dirty="0" smtClean="0"/>
              <a:t>void </a:t>
            </a:r>
            <a:r>
              <a:rPr lang="en-US" altLang="zh-CN" sz="2000" dirty="0" err="1" smtClean="0"/>
              <a:t>ReadFromUDisk</a:t>
            </a:r>
            <a:r>
              <a:rPr lang="en-US" altLang="zh-CN" sz="2000" dirty="0" smtClean="0"/>
              <a:t>() const;			</a:t>
            </a:r>
            <a:r>
              <a:rPr lang="en-US" altLang="zh-CN" sz="2000" dirty="0" smtClean="0">
                <a:solidFill>
                  <a:schemeClr val="tx1"/>
                </a:solidFill>
              </a:rPr>
              <a:t>// </a:t>
            </a:r>
            <a:r>
              <a:rPr lang="zh-CN" altLang="en-US" sz="2000" dirty="0" smtClean="0">
                <a:solidFill>
                  <a:schemeClr val="tx1"/>
                </a:solidFill>
              </a:rPr>
              <a:t>读</a:t>
            </a:r>
            <a:r>
              <a:rPr lang="en-US" altLang="zh-CN" sz="2000" dirty="0" smtClean="0">
                <a:solidFill>
                  <a:schemeClr val="tx1"/>
                </a:solidFill>
              </a:rPr>
              <a:t>U</a:t>
            </a:r>
            <a:r>
              <a:rPr lang="zh-CN" altLang="en-US" sz="2000" dirty="0" smtClean="0">
                <a:solidFill>
                  <a:schemeClr val="tx1"/>
                </a:solidFill>
              </a:rPr>
              <a:t>盘</a:t>
            </a:r>
          </a:p>
          <a:p>
            <a:pPr>
              <a:lnSpc>
                <a:spcPts val="1900"/>
              </a:lnSpc>
            </a:pPr>
            <a:r>
              <a:rPr lang="zh-CN" altLang="en-US" sz="2000" dirty="0" smtClean="0"/>
              <a:t>	</a:t>
            </a:r>
            <a:r>
              <a:rPr lang="en-US" altLang="zh-CN" sz="2000" dirty="0" smtClean="0"/>
              <a:t>void </a:t>
            </a:r>
            <a:r>
              <a:rPr lang="en-US" altLang="zh-CN" sz="2000" dirty="0" err="1" smtClean="0"/>
              <a:t>WriteToUDisk</a:t>
            </a:r>
            <a:r>
              <a:rPr lang="en-US" altLang="zh-CN" sz="2000" dirty="0" smtClean="0"/>
              <a:t>();				</a:t>
            </a:r>
            <a:r>
              <a:rPr lang="en-US" altLang="zh-CN" sz="2000" dirty="0" smtClean="0">
                <a:solidFill>
                  <a:schemeClr val="tx1"/>
                </a:solidFill>
              </a:rPr>
              <a:t>// </a:t>
            </a:r>
            <a:r>
              <a:rPr lang="zh-CN" altLang="en-US" sz="2000" dirty="0" smtClean="0">
                <a:solidFill>
                  <a:schemeClr val="tx1"/>
                </a:solidFill>
              </a:rPr>
              <a:t>写</a:t>
            </a:r>
            <a:r>
              <a:rPr lang="en-US" altLang="zh-CN" sz="2000" dirty="0" smtClean="0">
                <a:solidFill>
                  <a:schemeClr val="tx1"/>
                </a:solidFill>
              </a:rPr>
              <a:t>U</a:t>
            </a:r>
            <a:r>
              <a:rPr lang="zh-CN" altLang="en-US" sz="2000" dirty="0" smtClean="0">
                <a:solidFill>
                  <a:schemeClr val="tx1"/>
                </a:solidFill>
              </a:rPr>
              <a:t>盘</a:t>
            </a:r>
          </a:p>
          <a:p>
            <a:pPr>
              <a:lnSpc>
                <a:spcPts val="1900"/>
              </a:lnSpc>
            </a:pPr>
            <a:r>
              <a:rPr lang="zh-CN" altLang="en-US" sz="2000" dirty="0" smtClean="0"/>
              <a:t>	</a:t>
            </a:r>
            <a:r>
              <a:rPr lang="en-US" altLang="zh-CN" sz="2000" dirty="0" smtClean="0"/>
              <a:t>void ReadFromMP3() const;			</a:t>
            </a:r>
            <a:r>
              <a:rPr lang="en-US" altLang="zh-CN" sz="2000" dirty="0" smtClean="0">
                <a:solidFill>
                  <a:schemeClr val="tx1"/>
                </a:solidFill>
              </a:rPr>
              <a:t>// </a:t>
            </a:r>
            <a:r>
              <a:rPr lang="zh-CN" altLang="en-US" sz="2000" dirty="0" smtClean="0">
                <a:solidFill>
                  <a:schemeClr val="tx1"/>
                </a:solidFill>
              </a:rPr>
              <a:t>读</a:t>
            </a:r>
            <a:r>
              <a:rPr lang="en-US" altLang="zh-CN" sz="2000" dirty="0" smtClean="0">
                <a:solidFill>
                  <a:schemeClr val="tx1"/>
                </a:solidFill>
              </a:rPr>
              <a:t>MP3</a:t>
            </a:r>
          </a:p>
          <a:p>
            <a:pPr>
              <a:lnSpc>
                <a:spcPts val="1900"/>
              </a:lnSpc>
            </a:pPr>
            <a:r>
              <a:rPr lang="en-US" altLang="zh-CN" sz="2000" dirty="0" smtClean="0"/>
              <a:t>	void WriteToMP3();				</a:t>
            </a:r>
            <a:r>
              <a:rPr lang="en-US" altLang="zh-CN" sz="2000" dirty="0" smtClean="0">
                <a:solidFill>
                  <a:schemeClr val="tx1"/>
                </a:solidFill>
              </a:rPr>
              <a:t>// </a:t>
            </a:r>
            <a:r>
              <a:rPr lang="zh-CN" altLang="en-US" sz="2000" dirty="0" smtClean="0">
                <a:solidFill>
                  <a:schemeClr val="tx1"/>
                </a:solidFill>
              </a:rPr>
              <a:t>写</a:t>
            </a:r>
            <a:r>
              <a:rPr lang="en-US" altLang="zh-CN" sz="2000" dirty="0" smtClean="0">
                <a:solidFill>
                  <a:schemeClr val="tx1"/>
                </a:solidFill>
              </a:rPr>
              <a:t>MP3</a:t>
            </a:r>
          </a:p>
          <a:p>
            <a:pPr>
              <a:lnSpc>
                <a:spcPts val="1900"/>
              </a:lnSpc>
            </a:pPr>
            <a:r>
              <a:rPr lang="en-US" altLang="zh-CN" sz="2000" dirty="0" smtClean="0"/>
              <a:t>	void </a:t>
            </a:r>
            <a:r>
              <a:rPr lang="en-US" altLang="zh-CN" sz="2000" dirty="0" err="1" smtClean="0"/>
              <a:t>ReadFromMobileHardDisk</a:t>
            </a:r>
            <a:r>
              <a:rPr lang="en-US" altLang="zh-CN" sz="2000" dirty="0" smtClean="0"/>
              <a:t>() const;	</a:t>
            </a:r>
            <a:r>
              <a:rPr lang="en-US" altLang="zh-CN" sz="2000" dirty="0" smtClean="0">
                <a:solidFill>
                  <a:schemeClr val="tx1"/>
                </a:solidFill>
              </a:rPr>
              <a:t>// </a:t>
            </a:r>
            <a:r>
              <a:rPr lang="zh-CN" altLang="en-US" sz="2000" dirty="0" smtClean="0">
                <a:solidFill>
                  <a:schemeClr val="tx1"/>
                </a:solidFill>
              </a:rPr>
              <a:t>读移动硬盘</a:t>
            </a:r>
          </a:p>
          <a:p>
            <a:pPr>
              <a:lnSpc>
                <a:spcPts val="1900"/>
              </a:lnSpc>
            </a:pPr>
            <a:r>
              <a:rPr lang="zh-CN" altLang="en-US" sz="2000" dirty="0" smtClean="0"/>
              <a:t>	</a:t>
            </a:r>
            <a:r>
              <a:rPr lang="en-US" altLang="zh-CN" sz="2000" dirty="0" smtClean="0"/>
              <a:t>void </a:t>
            </a:r>
            <a:r>
              <a:rPr lang="en-US" altLang="zh-CN" sz="2000" dirty="0" err="1" smtClean="0"/>
              <a:t>WriteToMobileHardDisk</a:t>
            </a:r>
            <a:r>
              <a:rPr lang="en-US" altLang="zh-CN" sz="2000" dirty="0" smtClean="0"/>
              <a:t>();		</a:t>
            </a:r>
            <a:r>
              <a:rPr lang="en-US" altLang="zh-CN" sz="2000" dirty="0" smtClean="0">
                <a:solidFill>
                  <a:schemeClr val="tx1"/>
                </a:solidFill>
              </a:rPr>
              <a:t>// </a:t>
            </a:r>
            <a:r>
              <a:rPr lang="zh-CN" altLang="en-US" sz="2000" dirty="0" smtClean="0">
                <a:solidFill>
                  <a:schemeClr val="tx1"/>
                </a:solidFill>
              </a:rPr>
              <a:t>写移动硬盘</a:t>
            </a:r>
          </a:p>
          <a:p>
            <a:pPr>
              <a:lnSpc>
                <a:spcPts val="1900"/>
              </a:lnSpc>
            </a:pPr>
            <a:r>
              <a:rPr lang="en-US" altLang="zh-CN" sz="2000" dirty="0" smtClean="0"/>
              <a:t>};</a:t>
            </a:r>
          </a:p>
          <a:p>
            <a:pPr>
              <a:lnSpc>
                <a:spcPts val="1900"/>
              </a:lnSpc>
            </a:pPr>
            <a:endParaRPr lang="en-US" altLang="zh-CN" sz="2000" dirty="0" smtClean="0"/>
          </a:p>
          <a:p>
            <a:pPr>
              <a:lnSpc>
                <a:spcPts val="1900"/>
              </a:lnSpc>
            </a:pPr>
            <a:r>
              <a:rPr lang="en-US" altLang="zh-CN" sz="2000" dirty="0" smtClean="0">
                <a:solidFill>
                  <a:schemeClr val="tx1"/>
                </a:solidFill>
              </a:rPr>
              <a:t>// </a:t>
            </a:r>
            <a:r>
              <a:rPr lang="zh-CN" altLang="en-US" sz="2000" dirty="0" smtClean="0">
                <a:solidFill>
                  <a:schemeClr val="tx1"/>
                </a:solidFill>
              </a:rPr>
              <a:t>类成员函数的实现</a:t>
            </a:r>
          </a:p>
          <a:p>
            <a:pPr>
              <a:lnSpc>
                <a:spcPts val="1900"/>
              </a:lnSpc>
            </a:pPr>
            <a:r>
              <a:rPr lang="en-US" altLang="zh-CN" sz="2000" dirty="0" smtClean="0"/>
              <a:t>void Computer::</a:t>
            </a:r>
            <a:r>
              <a:rPr lang="en-US" altLang="zh-CN" sz="2000" dirty="0" err="1" smtClean="0"/>
              <a:t>ReadFromUDisk</a:t>
            </a:r>
            <a:r>
              <a:rPr lang="en-US" altLang="zh-CN" sz="2000" dirty="0" smtClean="0"/>
              <a:t>() const		</a:t>
            </a:r>
            <a:r>
              <a:rPr lang="en-US" altLang="zh-CN" sz="2000" dirty="0" smtClean="0">
                <a:solidFill>
                  <a:schemeClr val="tx1"/>
                </a:solidFill>
              </a:rPr>
              <a:t>// </a:t>
            </a:r>
            <a:r>
              <a:rPr lang="zh-CN" altLang="en-US" sz="2000" dirty="0" smtClean="0">
                <a:solidFill>
                  <a:schemeClr val="tx1"/>
                </a:solidFill>
              </a:rPr>
              <a:t>读</a:t>
            </a:r>
            <a:r>
              <a:rPr lang="en-US" altLang="zh-CN" sz="2000" dirty="0" smtClean="0">
                <a:solidFill>
                  <a:schemeClr val="tx1"/>
                </a:solidFill>
              </a:rPr>
              <a:t>U</a:t>
            </a:r>
            <a:r>
              <a:rPr lang="zh-CN" altLang="en-US" sz="2000" dirty="0" smtClean="0">
                <a:solidFill>
                  <a:schemeClr val="tx1"/>
                </a:solidFill>
              </a:rPr>
              <a:t>盘</a:t>
            </a:r>
          </a:p>
          <a:p>
            <a:pPr>
              <a:lnSpc>
                <a:spcPts val="1900"/>
              </a:lnSpc>
            </a:pPr>
            <a:r>
              <a:rPr lang="en-US" altLang="zh-CN" sz="2000" dirty="0" smtClean="0"/>
              <a:t>{</a:t>
            </a:r>
          </a:p>
          <a:p>
            <a:pPr>
              <a:lnSpc>
                <a:spcPts val="1900"/>
              </a:lnSpc>
            </a:pPr>
            <a:r>
              <a:rPr lang="en-US" altLang="zh-CN" sz="2000" dirty="0" smtClean="0"/>
              <a:t>	</a:t>
            </a:r>
            <a:r>
              <a:rPr lang="en-US" altLang="zh-CN" sz="2000" dirty="0" err="1" smtClean="0"/>
              <a:t>UDisk</a:t>
            </a:r>
            <a:r>
              <a:rPr lang="en-US" altLang="zh-CN" sz="2000" dirty="0" smtClean="0"/>
              <a:t> </a:t>
            </a:r>
            <a:r>
              <a:rPr lang="en-US" altLang="zh-CN" sz="2000" dirty="0" err="1" smtClean="0"/>
              <a:t>ud</a:t>
            </a:r>
            <a:r>
              <a:rPr lang="en-US" altLang="zh-CN" sz="2000" dirty="0" smtClean="0"/>
              <a:t>;					</a:t>
            </a:r>
            <a:r>
              <a:rPr lang="en-US" altLang="zh-CN" sz="2000" dirty="0" smtClean="0">
                <a:solidFill>
                  <a:schemeClr val="tx1"/>
                </a:solidFill>
              </a:rPr>
              <a:t>// </a:t>
            </a:r>
            <a:r>
              <a:rPr lang="zh-CN" altLang="en-US" sz="2000" dirty="0" smtClean="0">
                <a:solidFill>
                  <a:schemeClr val="tx1"/>
                </a:solidFill>
              </a:rPr>
              <a:t>实例化</a:t>
            </a:r>
            <a:r>
              <a:rPr lang="en-US" altLang="zh-CN" sz="2000" dirty="0" err="1" smtClean="0">
                <a:solidFill>
                  <a:schemeClr val="tx1"/>
                </a:solidFill>
              </a:rPr>
              <a:t>UDisk</a:t>
            </a:r>
            <a:endParaRPr lang="en-US" altLang="zh-CN" sz="2000" dirty="0" smtClean="0">
              <a:solidFill>
                <a:schemeClr val="tx1"/>
              </a:solidFill>
            </a:endParaRPr>
          </a:p>
          <a:p>
            <a:pPr>
              <a:lnSpc>
                <a:spcPts val="1900"/>
              </a:lnSpc>
            </a:pPr>
            <a:r>
              <a:rPr lang="en-US" altLang="zh-CN" sz="2000" dirty="0" smtClean="0"/>
              <a:t>	</a:t>
            </a:r>
            <a:r>
              <a:rPr lang="en-US" altLang="zh-CN" sz="2000" dirty="0" err="1" smtClean="0"/>
              <a:t>ud.Read</a:t>
            </a:r>
            <a:r>
              <a:rPr lang="en-US" altLang="zh-CN" sz="2000" dirty="0" smtClean="0"/>
              <a:t>();					</a:t>
            </a:r>
            <a:r>
              <a:rPr lang="en-US" altLang="zh-CN" sz="2000" dirty="0" smtClean="0">
                <a:solidFill>
                  <a:schemeClr val="tx1"/>
                </a:solidFill>
              </a:rPr>
              <a:t>// </a:t>
            </a:r>
            <a:r>
              <a:rPr lang="zh-CN" altLang="en-US" sz="2000" dirty="0" smtClean="0">
                <a:solidFill>
                  <a:schemeClr val="tx1"/>
                </a:solidFill>
              </a:rPr>
              <a:t>读</a:t>
            </a:r>
            <a:r>
              <a:rPr lang="en-US" altLang="zh-CN" sz="2000" dirty="0" smtClean="0">
                <a:solidFill>
                  <a:schemeClr val="tx1"/>
                </a:solidFill>
              </a:rPr>
              <a:t>U</a:t>
            </a:r>
            <a:r>
              <a:rPr lang="zh-CN" altLang="en-US" sz="2000" dirty="0" smtClean="0">
                <a:solidFill>
                  <a:schemeClr val="tx1"/>
                </a:solidFill>
              </a:rPr>
              <a:t>盘</a:t>
            </a:r>
          </a:p>
          <a:p>
            <a:pPr>
              <a:lnSpc>
                <a:spcPts val="1900"/>
              </a:lnSpc>
            </a:pPr>
            <a:r>
              <a:rPr lang="en-US" altLang="zh-CN" sz="2000" dirty="0" smtClean="0"/>
              <a:t>}</a:t>
            </a:r>
          </a:p>
          <a:p>
            <a:pPr>
              <a:lnSpc>
                <a:spcPts val="1900"/>
              </a:lnSpc>
            </a:pPr>
            <a:endParaRPr lang="en-US" altLang="zh-CN" sz="2000" dirty="0" smtClean="0"/>
          </a:p>
          <a:p>
            <a:pPr>
              <a:lnSpc>
                <a:spcPts val="1900"/>
              </a:lnSpc>
            </a:pPr>
            <a:r>
              <a:rPr lang="en-US" altLang="zh-CN" sz="2000" dirty="0" smtClean="0"/>
              <a:t>void Computer::</a:t>
            </a:r>
            <a:r>
              <a:rPr lang="en-US" altLang="zh-CN" sz="2000" dirty="0" err="1" smtClean="0"/>
              <a:t>WriteToUDisk</a:t>
            </a:r>
            <a:r>
              <a:rPr lang="en-US" altLang="zh-CN" sz="2000" dirty="0" smtClean="0"/>
              <a:t>()			</a:t>
            </a:r>
            <a:r>
              <a:rPr lang="en-US" altLang="zh-CN" sz="2000" dirty="0" smtClean="0">
                <a:solidFill>
                  <a:schemeClr val="tx1"/>
                </a:solidFill>
              </a:rPr>
              <a:t>// </a:t>
            </a:r>
            <a:r>
              <a:rPr lang="zh-CN" altLang="en-US" sz="2000" dirty="0" smtClean="0">
                <a:solidFill>
                  <a:schemeClr val="tx1"/>
                </a:solidFill>
              </a:rPr>
              <a:t>写</a:t>
            </a:r>
            <a:r>
              <a:rPr lang="en-US" altLang="zh-CN" sz="2000" dirty="0" smtClean="0">
                <a:solidFill>
                  <a:schemeClr val="tx1"/>
                </a:solidFill>
              </a:rPr>
              <a:t>U</a:t>
            </a:r>
            <a:r>
              <a:rPr lang="zh-CN" altLang="en-US" sz="2000" dirty="0" smtClean="0">
                <a:solidFill>
                  <a:schemeClr val="tx1"/>
                </a:solidFill>
              </a:rPr>
              <a:t>盘</a:t>
            </a:r>
          </a:p>
          <a:p>
            <a:pPr>
              <a:lnSpc>
                <a:spcPts val="1900"/>
              </a:lnSpc>
            </a:pPr>
            <a:r>
              <a:rPr lang="en-US" altLang="zh-CN" sz="2000" dirty="0" smtClean="0"/>
              <a:t>{</a:t>
            </a:r>
          </a:p>
          <a:p>
            <a:pPr>
              <a:lnSpc>
                <a:spcPts val="1900"/>
              </a:lnSpc>
            </a:pPr>
            <a:r>
              <a:rPr lang="en-US" altLang="zh-CN" sz="2000" dirty="0" smtClean="0"/>
              <a:t>	</a:t>
            </a:r>
            <a:r>
              <a:rPr lang="en-US" altLang="zh-CN" sz="2000" dirty="0" err="1" smtClean="0"/>
              <a:t>UDisk</a:t>
            </a:r>
            <a:r>
              <a:rPr lang="en-US" altLang="zh-CN" sz="2000" dirty="0" smtClean="0"/>
              <a:t> </a:t>
            </a:r>
            <a:r>
              <a:rPr lang="en-US" altLang="zh-CN" sz="2000" dirty="0" err="1" smtClean="0"/>
              <a:t>ud</a:t>
            </a:r>
            <a:r>
              <a:rPr lang="en-US" altLang="zh-CN" sz="2000" dirty="0" smtClean="0"/>
              <a:t>;					</a:t>
            </a:r>
            <a:r>
              <a:rPr lang="en-US" altLang="zh-CN" sz="2000" dirty="0" smtClean="0">
                <a:solidFill>
                  <a:schemeClr val="tx1"/>
                </a:solidFill>
              </a:rPr>
              <a:t>// </a:t>
            </a:r>
            <a:r>
              <a:rPr lang="zh-CN" altLang="en-US" sz="2000" dirty="0" smtClean="0">
                <a:solidFill>
                  <a:schemeClr val="tx1"/>
                </a:solidFill>
              </a:rPr>
              <a:t>实例化</a:t>
            </a:r>
            <a:r>
              <a:rPr lang="en-US" altLang="zh-CN" sz="2000" dirty="0" err="1" smtClean="0">
                <a:solidFill>
                  <a:schemeClr val="tx1"/>
                </a:solidFill>
              </a:rPr>
              <a:t>UDisk</a:t>
            </a:r>
            <a:endParaRPr lang="en-US" altLang="zh-CN" sz="2000" dirty="0" smtClean="0">
              <a:solidFill>
                <a:schemeClr val="tx1"/>
              </a:solidFill>
            </a:endParaRPr>
          </a:p>
          <a:p>
            <a:pPr>
              <a:lnSpc>
                <a:spcPts val="1900"/>
              </a:lnSpc>
            </a:pPr>
            <a:r>
              <a:rPr lang="en-US" altLang="zh-CN" sz="2000" dirty="0" smtClean="0"/>
              <a:t>	</a:t>
            </a:r>
            <a:r>
              <a:rPr lang="en-US" altLang="zh-CN" sz="2000" dirty="0" err="1" smtClean="0"/>
              <a:t>ud.Write</a:t>
            </a:r>
            <a:r>
              <a:rPr lang="en-US" altLang="zh-CN" sz="2000" dirty="0" smtClean="0"/>
              <a:t>();					</a:t>
            </a:r>
            <a:r>
              <a:rPr lang="en-US" altLang="zh-CN" sz="2000" dirty="0" smtClean="0">
                <a:solidFill>
                  <a:schemeClr val="tx1"/>
                </a:solidFill>
              </a:rPr>
              <a:t>// </a:t>
            </a:r>
            <a:r>
              <a:rPr lang="zh-CN" altLang="en-US" sz="2000" dirty="0" smtClean="0">
                <a:solidFill>
                  <a:schemeClr val="tx1"/>
                </a:solidFill>
              </a:rPr>
              <a:t>写</a:t>
            </a:r>
            <a:r>
              <a:rPr lang="en-US" altLang="zh-CN" sz="2000" dirty="0" smtClean="0">
                <a:solidFill>
                  <a:schemeClr val="tx1"/>
                </a:solidFill>
              </a:rPr>
              <a:t>U</a:t>
            </a:r>
            <a:r>
              <a:rPr lang="zh-CN" altLang="en-US" sz="2000" dirty="0" smtClean="0">
                <a:solidFill>
                  <a:schemeClr val="tx1"/>
                </a:solidFill>
              </a:rPr>
              <a:t>盘</a:t>
            </a:r>
          </a:p>
          <a:p>
            <a:pPr>
              <a:lnSpc>
                <a:spcPts val="1900"/>
              </a:lnSpc>
            </a:pPr>
            <a:r>
              <a:rPr lang="en-US" altLang="zh-CN" sz="2000" dirty="0" smtClean="0"/>
              <a:t>}</a:t>
            </a:r>
          </a:p>
          <a:p>
            <a:pPr>
              <a:lnSpc>
                <a:spcPts val="1900"/>
              </a:lnSpc>
            </a:pPr>
            <a:endParaRPr lang="en-US" altLang="zh-CN" sz="2000" dirty="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504" y="44624"/>
            <a:ext cx="8928992" cy="5991384"/>
          </a:xfrm>
          <a:prstGeom prst="rect">
            <a:avLst/>
          </a:prstGeom>
          <a:noFill/>
        </p:spPr>
        <p:txBody>
          <a:bodyPr wrap="square" rtlCol="0">
            <a:spAutoFit/>
          </a:bodyPr>
          <a:lstStyle/>
          <a:p>
            <a:pPr>
              <a:lnSpc>
                <a:spcPts val="2000"/>
              </a:lnSpc>
            </a:pPr>
            <a:r>
              <a:rPr lang="en-US" altLang="zh-CN" sz="2000" dirty="0" smtClean="0"/>
              <a:t>void Computer::ReadFromMP3() const	</a:t>
            </a:r>
            <a:r>
              <a:rPr lang="en-US" altLang="zh-CN" sz="2000" dirty="0" smtClean="0">
                <a:solidFill>
                  <a:schemeClr val="tx1"/>
                </a:solidFill>
              </a:rPr>
              <a:t>// </a:t>
            </a:r>
            <a:r>
              <a:rPr lang="zh-CN" altLang="en-US" sz="2000" dirty="0" smtClean="0">
                <a:solidFill>
                  <a:schemeClr val="tx1"/>
                </a:solidFill>
              </a:rPr>
              <a:t>读</a:t>
            </a:r>
            <a:r>
              <a:rPr lang="en-US" altLang="zh-CN" sz="2000" dirty="0" smtClean="0">
                <a:solidFill>
                  <a:schemeClr val="tx1"/>
                </a:solidFill>
              </a:rPr>
              <a:t>MP3</a:t>
            </a:r>
          </a:p>
          <a:p>
            <a:pPr>
              <a:lnSpc>
                <a:spcPts val="2000"/>
              </a:lnSpc>
            </a:pPr>
            <a:r>
              <a:rPr lang="en-US" altLang="zh-CN" sz="2000" dirty="0" smtClean="0"/>
              <a:t>{</a:t>
            </a:r>
          </a:p>
          <a:p>
            <a:pPr>
              <a:lnSpc>
                <a:spcPts val="2000"/>
              </a:lnSpc>
            </a:pPr>
            <a:r>
              <a:rPr lang="en-US" altLang="zh-CN" sz="2000" dirty="0" smtClean="0"/>
              <a:t>	MP3 </a:t>
            </a:r>
            <a:r>
              <a:rPr lang="en-US" altLang="zh-CN" sz="2000" dirty="0" err="1" smtClean="0"/>
              <a:t>mp3</a:t>
            </a:r>
            <a:r>
              <a:rPr lang="en-US" altLang="zh-CN" sz="2000" dirty="0" smtClean="0"/>
              <a:t>;				</a:t>
            </a:r>
            <a:r>
              <a:rPr lang="en-US" altLang="zh-CN" sz="2000" dirty="0" smtClean="0">
                <a:solidFill>
                  <a:schemeClr val="tx1"/>
                </a:solidFill>
              </a:rPr>
              <a:t>// </a:t>
            </a:r>
            <a:r>
              <a:rPr lang="zh-CN" altLang="en-US" sz="2000" dirty="0" smtClean="0">
                <a:solidFill>
                  <a:schemeClr val="tx1"/>
                </a:solidFill>
              </a:rPr>
              <a:t>实例化</a:t>
            </a:r>
            <a:r>
              <a:rPr lang="en-US" altLang="zh-CN" sz="2000" dirty="0" smtClean="0">
                <a:solidFill>
                  <a:schemeClr val="tx1"/>
                </a:solidFill>
              </a:rPr>
              <a:t>MP3</a:t>
            </a:r>
          </a:p>
          <a:p>
            <a:pPr>
              <a:lnSpc>
                <a:spcPts val="2000"/>
              </a:lnSpc>
            </a:pPr>
            <a:r>
              <a:rPr lang="en-US" altLang="zh-CN" sz="2000" dirty="0" smtClean="0"/>
              <a:t>	mp3.Read();				</a:t>
            </a:r>
            <a:r>
              <a:rPr lang="en-US" altLang="zh-CN" sz="2000" dirty="0" smtClean="0">
                <a:solidFill>
                  <a:schemeClr val="tx1"/>
                </a:solidFill>
              </a:rPr>
              <a:t>// </a:t>
            </a:r>
            <a:r>
              <a:rPr lang="zh-CN" altLang="en-US" sz="2000" dirty="0" smtClean="0">
                <a:solidFill>
                  <a:schemeClr val="tx1"/>
                </a:solidFill>
              </a:rPr>
              <a:t>读</a:t>
            </a:r>
            <a:r>
              <a:rPr lang="en-US" altLang="zh-CN" sz="2000" dirty="0" smtClean="0">
                <a:solidFill>
                  <a:schemeClr val="tx1"/>
                </a:solidFill>
              </a:rPr>
              <a:t>MP3</a:t>
            </a:r>
          </a:p>
          <a:p>
            <a:pPr>
              <a:lnSpc>
                <a:spcPts val="2000"/>
              </a:lnSpc>
            </a:pPr>
            <a:r>
              <a:rPr lang="en-US" altLang="zh-CN" sz="2000" dirty="0" smtClean="0"/>
              <a:t>}</a:t>
            </a:r>
          </a:p>
          <a:p>
            <a:pPr>
              <a:lnSpc>
                <a:spcPts val="2000"/>
              </a:lnSpc>
            </a:pPr>
            <a:endParaRPr lang="en-US" altLang="zh-CN" sz="2000" dirty="0" smtClean="0"/>
          </a:p>
          <a:p>
            <a:pPr>
              <a:lnSpc>
                <a:spcPts val="2000"/>
              </a:lnSpc>
            </a:pPr>
            <a:r>
              <a:rPr lang="en-US" altLang="zh-CN" sz="2000" dirty="0" smtClean="0"/>
              <a:t>void Computer::WriteToMP3()			</a:t>
            </a:r>
            <a:r>
              <a:rPr lang="en-US" altLang="zh-CN" sz="2000" dirty="0" smtClean="0">
                <a:solidFill>
                  <a:schemeClr val="tx1"/>
                </a:solidFill>
              </a:rPr>
              <a:t>// </a:t>
            </a:r>
            <a:r>
              <a:rPr lang="zh-CN" altLang="en-US" sz="2000" dirty="0" smtClean="0">
                <a:solidFill>
                  <a:schemeClr val="tx1"/>
                </a:solidFill>
              </a:rPr>
              <a:t>写</a:t>
            </a:r>
            <a:r>
              <a:rPr lang="en-US" altLang="zh-CN" sz="2000" dirty="0" smtClean="0">
                <a:solidFill>
                  <a:schemeClr val="tx1"/>
                </a:solidFill>
              </a:rPr>
              <a:t>MP3</a:t>
            </a:r>
          </a:p>
          <a:p>
            <a:pPr>
              <a:lnSpc>
                <a:spcPts val="2000"/>
              </a:lnSpc>
            </a:pPr>
            <a:r>
              <a:rPr lang="en-US" altLang="zh-CN" sz="2000" dirty="0" smtClean="0"/>
              <a:t>{</a:t>
            </a:r>
          </a:p>
          <a:p>
            <a:pPr>
              <a:lnSpc>
                <a:spcPts val="2000"/>
              </a:lnSpc>
            </a:pPr>
            <a:r>
              <a:rPr lang="en-US" altLang="zh-CN" sz="2000" dirty="0" smtClean="0"/>
              <a:t>	MP3 </a:t>
            </a:r>
            <a:r>
              <a:rPr lang="en-US" altLang="zh-CN" sz="2000" dirty="0" err="1" smtClean="0"/>
              <a:t>mp3</a:t>
            </a:r>
            <a:r>
              <a:rPr lang="en-US" altLang="zh-CN" sz="2000" dirty="0" smtClean="0"/>
              <a:t>;				</a:t>
            </a:r>
            <a:r>
              <a:rPr lang="en-US" altLang="zh-CN" sz="2000" dirty="0" smtClean="0">
                <a:solidFill>
                  <a:schemeClr val="tx1"/>
                </a:solidFill>
              </a:rPr>
              <a:t>// </a:t>
            </a:r>
            <a:r>
              <a:rPr lang="zh-CN" altLang="en-US" sz="2000" dirty="0" smtClean="0">
                <a:solidFill>
                  <a:schemeClr val="tx1"/>
                </a:solidFill>
              </a:rPr>
              <a:t>实例化</a:t>
            </a:r>
            <a:r>
              <a:rPr lang="en-US" altLang="zh-CN" sz="2000" dirty="0" smtClean="0">
                <a:solidFill>
                  <a:schemeClr val="tx1"/>
                </a:solidFill>
              </a:rPr>
              <a:t>MP3</a:t>
            </a:r>
          </a:p>
          <a:p>
            <a:pPr>
              <a:lnSpc>
                <a:spcPts val="2000"/>
              </a:lnSpc>
            </a:pPr>
            <a:r>
              <a:rPr lang="en-US" altLang="zh-CN" sz="2000" dirty="0" smtClean="0"/>
              <a:t>	mp3.Write();				</a:t>
            </a:r>
            <a:r>
              <a:rPr lang="en-US" altLang="zh-CN" sz="2000" dirty="0" smtClean="0">
                <a:solidFill>
                  <a:schemeClr val="tx1"/>
                </a:solidFill>
              </a:rPr>
              <a:t>// </a:t>
            </a:r>
            <a:r>
              <a:rPr lang="zh-CN" altLang="en-US" sz="2000" dirty="0" smtClean="0">
                <a:solidFill>
                  <a:schemeClr val="tx1"/>
                </a:solidFill>
              </a:rPr>
              <a:t>写</a:t>
            </a:r>
            <a:r>
              <a:rPr lang="en-US" altLang="zh-CN" sz="2000" dirty="0" smtClean="0">
                <a:solidFill>
                  <a:schemeClr val="tx1"/>
                </a:solidFill>
              </a:rPr>
              <a:t>MP3</a:t>
            </a:r>
          </a:p>
          <a:p>
            <a:pPr>
              <a:lnSpc>
                <a:spcPts val="2000"/>
              </a:lnSpc>
            </a:pPr>
            <a:r>
              <a:rPr lang="en-US" altLang="zh-CN" sz="2000" dirty="0" smtClean="0"/>
              <a:t>}</a:t>
            </a:r>
          </a:p>
          <a:p>
            <a:pPr>
              <a:lnSpc>
                <a:spcPts val="2000"/>
              </a:lnSpc>
            </a:pPr>
            <a:endParaRPr lang="en-US" altLang="zh-CN" sz="2000" dirty="0" smtClean="0"/>
          </a:p>
          <a:p>
            <a:pPr>
              <a:lnSpc>
                <a:spcPts val="2000"/>
              </a:lnSpc>
            </a:pPr>
            <a:r>
              <a:rPr lang="en-US" altLang="zh-CN" sz="2000" dirty="0" smtClean="0"/>
              <a:t>void Computer::</a:t>
            </a:r>
            <a:r>
              <a:rPr lang="en-US" altLang="zh-CN" sz="2000" dirty="0" err="1" smtClean="0"/>
              <a:t>ReadFromMobileHardDisk</a:t>
            </a:r>
            <a:r>
              <a:rPr lang="en-US" altLang="zh-CN" sz="2000" dirty="0" smtClean="0"/>
              <a:t>() const	</a:t>
            </a:r>
            <a:r>
              <a:rPr lang="en-US" altLang="zh-CN" sz="2000" dirty="0" smtClean="0">
                <a:solidFill>
                  <a:schemeClr val="tx1"/>
                </a:solidFill>
              </a:rPr>
              <a:t>// </a:t>
            </a:r>
            <a:r>
              <a:rPr lang="zh-CN" altLang="en-US" sz="2000" dirty="0" smtClean="0">
                <a:solidFill>
                  <a:schemeClr val="tx1"/>
                </a:solidFill>
              </a:rPr>
              <a:t>读移动硬盘</a:t>
            </a:r>
          </a:p>
          <a:p>
            <a:pPr>
              <a:lnSpc>
                <a:spcPts val="2000"/>
              </a:lnSpc>
            </a:pPr>
            <a:r>
              <a:rPr lang="en-US" altLang="zh-CN" sz="2000" dirty="0" smtClean="0"/>
              <a:t>{</a:t>
            </a:r>
          </a:p>
          <a:p>
            <a:pPr>
              <a:lnSpc>
                <a:spcPts val="2000"/>
              </a:lnSpc>
            </a:pPr>
            <a:r>
              <a:rPr lang="en-US" altLang="zh-CN" sz="2000" dirty="0" smtClean="0"/>
              <a:t>	</a:t>
            </a:r>
            <a:r>
              <a:rPr lang="en-US" altLang="zh-CN" sz="2000" dirty="0" err="1" smtClean="0"/>
              <a:t>MobileHardDisk</a:t>
            </a:r>
            <a:r>
              <a:rPr lang="en-US" altLang="zh-CN" sz="2000" dirty="0" smtClean="0"/>
              <a:t> </a:t>
            </a:r>
            <a:r>
              <a:rPr lang="en-US" altLang="zh-CN" sz="2000" dirty="0" err="1" smtClean="0"/>
              <a:t>mhd</a:t>
            </a:r>
            <a:r>
              <a:rPr lang="en-US" altLang="zh-CN" sz="2000" dirty="0" smtClean="0"/>
              <a:t>;			</a:t>
            </a:r>
            <a:r>
              <a:rPr lang="en-US" altLang="zh-CN" sz="2000" dirty="0" smtClean="0">
                <a:solidFill>
                  <a:schemeClr val="tx1"/>
                </a:solidFill>
              </a:rPr>
              <a:t>// </a:t>
            </a:r>
            <a:r>
              <a:rPr lang="zh-CN" altLang="en-US" sz="2000" dirty="0" smtClean="0">
                <a:solidFill>
                  <a:schemeClr val="tx1"/>
                </a:solidFill>
              </a:rPr>
              <a:t>实例化</a:t>
            </a:r>
            <a:r>
              <a:rPr lang="en-US" altLang="zh-CN" sz="2000" dirty="0" err="1" smtClean="0">
                <a:solidFill>
                  <a:schemeClr val="tx1"/>
                </a:solidFill>
              </a:rPr>
              <a:t>MobileHardDisk</a:t>
            </a:r>
            <a:endParaRPr lang="en-US" altLang="zh-CN" sz="2000" dirty="0" smtClean="0">
              <a:solidFill>
                <a:schemeClr val="tx1"/>
              </a:solidFill>
            </a:endParaRPr>
          </a:p>
          <a:p>
            <a:pPr>
              <a:lnSpc>
                <a:spcPts val="2000"/>
              </a:lnSpc>
            </a:pPr>
            <a:r>
              <a:rPr lang="en-US" altLang="zh-CN" sz="2000" dirty="0" smtClean="0"/>
              <a:t>	</a:t>
            </a:r>
            <a:r>
              <a:rPr lang="en-US" altLang="zh-CN" sz="2000" dirty="0" err="1" smtClean="0"/>
              <a:t>mhd.Read</a:t>
            </a:r>
            <a:r>
              <a:rPr lang="en-US" altLang="zh-CN" sz="2000" dirty="0" smtClean="0"/>
              <a:t>();				</a:t>
            </a:r>
            <a:r>
              <a:rPr lang="en-US" altLang="zh-CN" sz="2000" dirty="0" smtClean="0">
                <a:solidFill>
                  <a:schemeClr val="tx1"/>
                </a:solidFill>
              </a:rPr>
              <a:t>// </a:t>
            </a:r>
            <a:r>
              <a:rPr lang="zh-CN" altLang="en-US" sz="2000" dirty="0" smtClean="0">
                <a:solidFill>
                  <a:schemeClr val="tx1"/>
                </a:solidFill>
              </a:rPr>
              <a:t>读移动硬盘</a:t>
            </a:r>
          </a:p>
          <a:p>
            <a:pPr>
              <a:lnSpc>
                <a:spcPts val="2000"/>
              </a:lnSpc>
            </a:pPr>
            <a:r>
              <a:rPr lang="en-US" altLang="zh-CN" sz="2000" dirty="0" smtClean="0"/>
              <a:t>}</a:t>
            </a:r>
          </a:p>
          <a:p>
            <a:pPr>
              <a:lnSpc>
                <a:spcPts val="2000"/>
              </a:lnSpc>
            </a:pPr>
            <a:endParaRPr lang="en-US" altLang="zh-CN" sz="2000" dirty="0" smtClean="0"/>
          </a:p>
          <a:p>
            <a:pPr>
              <a:lnSpc>
                <a:spcPts val="2000"/>
              </a:lnSpc>
            </a:pPr>
            <a:r>
              <a:rPr lang="en-US" altLang="zh-CN" sz="2000" dirty="0" smtClean="0"/>
              <a:t>void Computer::</a:t>
            </a:r>
            <a:r>
              <a:rPr lang="en-US" altLang="zh-CN" sz="2000" dirty="0" err="1" smtClean="0"/>
              <a:t>WriteToMobileHardDisk</a:t>
            </a:r>
            <a:r>
              <a:rPr lang="en-US" altLang="zh-CN" sz="2000" dirty="0" smtClean="0"/>
              <a:t>()	</a:t>
            </a:r>
            <a:r>
              <a:rPr lang="en-US" altLang="zh-CN" sz="2000" dirty="0" smtClean="0">
                <a:solidFill>
                  <a:schemeClr val="tx1"/>
                </a:solidFill>
              </a:rPr>
              <a:t>// </a:t>
            </a:r>
            <a:r>
              <a:rPr lang="zh-CN" altLang="en-US" sz="2000" dirty="0" smtClean="0">
                <a:solidFill>
                  <a:schemeClr val="tx1"/>
                </a:solidFill>
              </a:rPr>
              <a:t>写移动硬盘</a:t>
            </a:r>
          </a:p>
          <a:p>
            <a:pPr>
              <a:lnSpc>
                <a:spcPts val="2000"/>
              </a:lnSpc>
            </a:pPr>
            <a:r>
              <a:rPr lang="en-US" altLang="zh-CN" sz="2000" dirty="0" smtClean="0"/>
              <a:t>{</a:t>
            </a:r>
          </a:p>
          <a:p>
            <a:pPr>
              <a:lnSpc>
                <a:spcPts val="2000"/>
              </a:lnSpc>
            </a:pPr>
            <a:r>
              <a:rPr lang="en-US" altLang="zh-CN" sz="2000" dirty="0" smtClean="0"/>
              <a:t>	</a:t>
            </a:r>
            <a:r>
              <a:rPr lang="en-US" altLang="zh-CN" sz="2000" dirty="0" err="1" smtClean="0"/>
              <a:t>MobileHardDisk</a:t>
            </a:r>
            <a:r>
              <a:rPr lang="en-US" altLang="zh-CN" sz="2000" dirty="0" smtClean="0"/>
              <a:t> </a:t>
            </a:r>
            <a:r>
              <a:rPr lang="en-US" altLang="zh-CN" sz="2000" dirty="0" err="1" smtClean="0"/>
              <a:t>mhd</a:t>
            </a:r>
            <a:r>
              <a:rPr lang="en-US" altLang="zh-CN" sz="2000" dirty="0" smtClean="0"/>
              <a:t>;			</a:t>
            </a:r>
            <a:r>
              <a:rPr lang="en-US" altLang="zh-CN" sz="2000" dirty="0" smtClean="0">
                <a:solidFill>
                  <a:schemeClr val="tx1"/>
                </a:solidFill>
              </a:rPr>
              <a:t>// </a:t>
            </a:r>
            <a:r>
              <a:rPr lang="zh-CN" altLang="en-US" sz="2000" dirty="0" smtClean="0">
                <a:solidFill>
                  <a:schemeClr val="tx1"/>
                </a:solidFill>
              </a:rPr>
              <a:t>实例化</a:t>
            </a:r>
            <a:r>
              <a:rPr lang="en-US" altLang="zh-CN" sz="2000" dirty="0" err="1" smtClean="0">
                <a:solidFill>
                  <a:schemeClr val="tx1"/>
                </a:solidFill>
              </a:rPr>
              <a:t>MobileHardDisk</a:t>
            </a:r>
            <a:endParaRPr lang="en-US" altLang="zh-CN" sz="2000" dirty="0" smtClean="0">
              <a:solidFill>
                <a:schemeClr val="tx1"/>
              </a:solidFill>
            </a:endParaRPr>
          </a:p>
          <a:p>
            <a:pPr>
              <a:lnSpc>
                <a:spcPts val="2000"/>
              </a:lnSpc>
            </a:pPr>
            <a:r>
              <a:rPr lang="en-US" altLang="zh-CN" sz="2000" dirty="0" smtClean="0"/>
              <a:t>	</a:t>
            </a:r>
            <a:r>
              <a:rPr lang="en-US" altLang="zh-CN" sz="2000" dirty="0" err="1" smtClean="0"/>
              <a:t>mhd.Write</a:t>
            </a:r>
            <a:r>
              <a:rPr lang="en-US" altLang="zh-CN" sz="2000" dirty="0" smtClean="0"/>
              <a:t>();				</a:t>
            </a:r>
            <a:r>
              <a:rPr lang="en-US" altLang="zh-CN" sz="2000" dirty="0" smtClean="0">
                <a:solidFill>
                  <a:schemeClr val="tx1"/>
                </a:solidFill>
              </a:rPr>
              <a:t>// </a:t>
            </a:r>
            <a:r>
              <a:rPr lang="zh-CN" altLang="en-US" sz="2000" dirty="0" smtClean="0">
                <a:solidFill>
                  <a:schemeClr val="tx1"/>
                </a:solidFill>
              </a:rPr>
              <a:t>写移动硬盘</a:t>
            </a:r>
          </a:p>
          <a:p>
            <a:pPr>
              <a:lnSpc>
                <a:spcPts val="2000"/>
              </a:lnSpc>
            </a:pPr>
            <a:r>
              <a:rPr lang="en-US" altLang="zh-CN" sz="2000" dirty="0" smtClean="0"/>
              <a:t>}</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504" y="65524"/>
            <a:ext cx="8928992" cy="3939540"/>
          </a:xfrm>
          <a:prstGeom prst="rect">
            <a:avLst/>
          </a:prstGeom>
          <a:noFill/>
        </p:spPr>
        <p:txBody>
          <a:bodyPr wrap="square" rtlCol="0">
            <a:spAutoFit/>
          </a:bodyPr>
          <a:lstStyle/>
          <a:p>
            <a:pPr>
              <a:lnSpc>
                <a:spcPts val="2000"/>
              </a:lnSpc>
            </a:pPr>
            <a:r>
              <a:rPr lang="en-US" altLang="zh-CN" sz="2000" dirty="0" err="1" smtClean="0"/>
              <a:t>int</a:t>
            </a:r>
            <a:r>
              <a:rPr lang="en-US" altLang="zh-CN" sz="2000" dirty="0" smtClean="0"/>
              <a:t> main()					</a:t>
            </a:r>
            <a:r>
              <a:rPr lang="en-US" altLang="zh-CN" sz="2000" dirty="0" smtClean="0">
                <a:solidFill>
                  <a:schemeClr val="tx1"/>
                </a:solidFill>
              </a:rPr>
              <a:t>// </a:t>
            </a:r>
            <a:r>
              <a:rPr lang="zh-CN" altLang="en-US" sz="2000" dirty="0" smtClean="0">
                <a:solidFill>
                  <a:schemeClr val="tx1"/>
                </a:solidFill>
              </a:rPr>
              <a:t>主函数</a:t>
            </a:r>
            <a:r>
              <a:rPr lang="en-US" altLang="zh-CN" sz="2000" dirty="0" smtClean="0">
                <a:solidFill>
                  <a:schemeClr val="tx1"/>
                </a:solidFill>
              </a:rPr>
              <a:t>main()</a:t>
            </a:r>
          </a:p>
          <a:p>
            <a:pPr>
              <a:lnSpc>
                <a:spcPts val="2000"/>
              </a:lnSpc>
            </a:pPr>
            <a:r>
              <a:rPr lang="en-US" altLang="zh-CN" sz="2000" dirty="0" smtClean="0"/>
              <a:t>{</a:t>
            </a:r>
          </a:p>
          <a:p>
            <a:pPr>
              <a:lnSpc>
                <a:spcPts val="2000"/>
              </a:lnSpc>
            </a:pPr>
            <a:r>
              <a:rPr lang="en-US" altLang="zh-CN" sz="2000" dirty="0" smtClean="0"/>
              <a:t>	Computer c;				</a:t>
            </a:r>
            <a:r>
              <a:rPr lang="en-US" altLang="zh-CN" sz="2000" dirty="0" smtClean="0">
                <a:solidFill>
                  <a:schemeClr val="tx1"/>
                </a:solidFill>
              </a:rPr>
              <a:t>// </a:t>
            </a:r>
            <a:r>
              <a:rPr lang="zh-CN" altLang="en-US" sz="2000" dirty="0" smtClean="0">
                <a:solidFill>
                  <a:schemeClr val="tx1"/>
                </a:solidFill>
              </a:rPr>
              <a:t>实例化</a:t>
            </a:r>
            <a:r>
              <a:rPr lang="en-US" altLang="zh-CN" sz="2000" dirty="0" smtClean="0">
                <a:solidFill>
                  <a:schemeClr val="tx1"/>
                </a:solidFill>
              </a:rPr>
              <a:t>Computer</a:t>
            </a:r>
          </a:p>
          <a:p>
            <a:pPr>
              <a:lnSpc>
                <a:spcPts val="2000"/>
              </a:lnSpc>
            </a:pPr>
            <a:r>
              <a:rPr lang="en-US" altLang="zh-CN" sz="2000" dirty="0" smtClean="0"/>
              <a:t>	</a:t>
            </a:r>
            <a:r>
              <a:rPr lang="en-US" altLang="zh-CN" sz="2000" dirty="0" err="1" smtClean="0"/>
              <a:t>c.ReadFromUDisk</a:t>
            </a:r>
            <a:r>
              <a:rPr lang="en-US" altLang="zh-CN" sz="2000" dirty="0" smtClean="0"/>
              <a:t>();			</a:t>
            </a:r>
            <a:r>
              <a:rPr lang="en-US" altLang="zh-CN" sz="2000" dirty="0" smtClean="0">
                <a:solidFill>
                  <a:schemeClr val="tx1"/>
                </a:solidFill>
              </a:rPr>
              <a:t>// </a:t>
            </a:r>
            <a:r>
              <a:rPr lang="zh-CN" altLang="en-US" sz="2000" dirty="0" smtClean="0">
                <a:solidFill>
                  <a:schemeClr val="tx1"/>
                </a:solidFill>
              </a:rPr>
              <a:t>读</a:t>
            </a:r>
            <a:r>
              <a:rPr lang="en-US" altLang="zh-CN" sz="2000" dirty="0" smtClean="0">
                <a:solidFill>
                  <a:schemeClr val="tx1"/>
                </a:solidFill>
              </a:rPr>
              <a:t>U</a:t>
            </a:r>
            <a:r>
              <a:rPr lang="zh-CN" altLang="en-US" sz="2000" dirty="0" smtClean="0">
                <a:solidFill>
                  <a:schemeClr val="tx1"/>
                </a:solidFill>
              </a:rPr>
              <a:t>盘</a:t>
            </a:r>
          </a:p>
          <a:p>
            <a:pPr>
              <a:lnSpc>
                <a:spcPts val="2000"/>
              </a:lnSpc>
            </a:pPr>
            <a:r>
              <a:rPr lang="zh-CN" altLang="en-US" sz="2000" dirty="0" smtClean="0"/>
              <a:t>	</a:t>
            </a:r>
            <a:r>
              <a:rPr lang="en-US" altLang="zh-CN" sz="2000" dirty="0" err="1" smtClean="0"/>
              <a:t>c.WriteToUDisk</a:t>
            </a:r>
            <a:r>
              <a:rPr lang="en-US" altLang="zh-CN" sz="2000" dirty="0" smtClean="0"/>
              <a:t>();			</a:t>
            </a:r>
            <a:r>
              <a:rPr lang="en-US" altLang="zh-CN" sz="2000" dirty="0" smtClean="0">
                <a:solidFill>
                  <a:schemeClr val="tx1"/>
                </a:solidFill>
              </a:rPr>
              <a:t>// </a:t>
            </a:r>
            <a:r>
              <a:rPr lang="zh-CN" altLang="en-US" sz="2000" dirty="0" smtClean="0">
                <a:solidFill>
                  <a:schemeClr val="tx1"/>
                </a:solidFill>
              </a:rPr>
              <a:t>写</a:t>
            </a:r>
            <a:r>
              <a:rPr lang="en-US" altLang="zh-CN" sz="2000" dirty="0" smtClean="0">
                <a:solidFill>
                  <a:schemeClr val="tx1"/>
                </a:solidFill>
              </a:rPr>
              <a:t>U</a:t>
            </a:r>
            <a:r>
              <a:rPr lang="zh-CN" altLang="en-US" sz="2000" dirty="0" smtClean="0">
                <a:solidFill>
                  <a:schemeClr val="tx1"/>
                </a:solidFill>
              </a:rPr>
              <a:t>盘</a:t>
            </a:r>
          </a:p>
          <a:p>
            <a:pPr>
              <a:lnSpc>
                <a:spcPts val="2000"/>
              </a:lnSpc>
            </a:pPr>
            <a:r>
              <a:rPr lang="zh-CN" altLang="en-US" sz="2000" dirty="0" smtClean="0"/>
              <a:t>	</a:t>
            </a:r>
          </a:p>
          <a:p>
            <a:pPr>
              <a:lnSpc>
                <a:spcPts val="2000"/>
              </a:lnSpc>
            </a:pPr>
            <a:r>
              <a:rPr lang="zh-CN" altLang="en-US" sz="2000" dirty="0" smtClean="0"/>
              <a:t>	</a:t>
            </a:r>
            <a:r>
              <a:rPr lang="en-US" altLang="zh-CN" sz="2000" dirty="0" smtClean="0"/>
              <a:t>c.ReadFromMP3();			</a:t>
            </a:r>
            <a:r>
              <a:rPr lang="en-US" altLang="zh-CN" sz="2000" dirty="0" smtClean="0">
                <a:solidFill>
                  <a:schemeClr val="tx1"/>
                </a:solidFill>
              </a:rPr>
              <a:t>// </a:t>
            </a:r>
            <a:r>
              <a:rPr lang="zh-CN" altLang="en-US" sz="2000" dirty="0" smtClean="0">
                <a:solidFill>
                  <a:schemeClr val="tx1"/>
                </a:solidFill>
              </a:rPr>
              <a:t>读</a:t>
            </a:r>
            <a:r>
              <a:rPr lang="en-US" altLang="zh-CN" sz="2000" dirty="0" smtClean="0">
                <a:solidFill>
                  <a:schemeClr val="tx1"/>
                </a:solidFill>
              </a:rPr>
              <a:t>MP3</a:t>
            </a:r>
          </a:p>
          <a:p>
            <a:pPr>
              <a:lnSpc>
                <a:spcPts val="2000"/>
              </a:lnSpc>
            </a:pPr>
            <a:r>
              <a:rPr lang="en-US" altLang="zh-CN" sz="2000" dirty="0" smtClean="0"/>
              <a:t>	c.WriteToMP3();			</a:t>
            </a:r>
            <a:r>
              <a:rPr lang="en-US" altLang="zh-CN" sz="2000" dirty="0" smtClean="0">
                <a:solidFill>
                  <a:schemeClr val="tx1"/>
                </a:solidFill>
              </a:rPr>
              <a:t>// </a:t>
            </a:r>
            <a:r>
              <a:rPr lang="zh-CN" altLang="en-US" sz="2000" dirty="0" smtClean="0">
                <a:solidFill>
                  <a:schemeClr val="tx1"/>
                </a:solidFill>
              </a:rPr>
              <a:t>写</a:t>
            </a:r>
            <a:r>
              <a:rPr lang="en-US" altLang="zh-CN" sz="2000" dirty="0" smtClean="0">
                <a:solidFill>
                  <a:schemeClr val="tx1"/>
                </a:solidFill>
              </a:rPr>
              <a:t>MP3</a:t>
            </a:r>
          </a:p>
          <a:p>
            <a:pPr>
              <a:lnSpc>
                <a:spcPts val="2000"/>
              </a:lnSpc>
            </a:pPr>
            <a:r>
              <a:rPr lang="en-US" altLang="zh-CN" sz="2000" dirty="0" smtClean="0"/>
              <a:t>	</a:t>
            </a:r>
          </a:p>
          <a:p>
            <a:pPr>
              <a:lnSpc>
                <a:spcPts val="2000"/>
              </a:lnSpc>
            </a:pPr>
            <a:r>
              <a:rPr lang="en-US" altLang="zh-CN" sz="2000" dirty="0" smtClean="0"/>
              <a:t>	</a:t>
            </a:r>
            <a:r>
              <a:rPr lang="en-US" altLang="zh-CN" sz="2000" dirty="0" err="1" smtClean="0"/>
              <a:t>c.ReadFromMobileHardDisk</a:t>
            </a:r>
            <a:r>
              <a:rPr lang="en-US" altLang="zh-CN" sz="2000" dirty="0" smtClean="0"/>
              <a:t>();		</a:t>
            </a:r>
            <a:r>
              <a:rPr lang="en-US" altLang="zh-CN" sz="2000" dirty="0" smtClean="0">
                <a:solidFill>
                  <a:schemeClr val="tx1"/>
                </a:solidFill>
              </a:rPr>
              <a:t>// </a:t>
            </a:r>
            <a:r>
              <a:rPr lang="zh-CN" altLang="en-US" sz="2000" dirty="0" smtClean="0">
                <a:solidFill>
                  <a:schemeClr val="tx1"/>
                </a:solidFill>
              </a:rPr>
              <a:t>读移动硬盘</a:t>
            </a:r>
          </a:p>
          <a:p>
            <a:pPr>
              <a:lnSpc>
                <a:spcPts val="2000"/>
              </a:lnSpc>
            </a:pPr>
            <a:r>
              <a:rPr lang="zh-CN" altLang="en-US" sz="2000" dirty="0" smtClean="0"/>
              <a:t>	</a:t>
            </a:r>
            <a:r>
              <a:rPr lang="en-US" altLang="zh-CN" sz="2000" dirty="0" err="1" smtClean="0"/>
              <a:t>c.WriteToMobileHardDisk</a:t>
            </a:r>
            <a:r>
              <a:rPr lang="en-US" altLang="zh-CN" sz="2000" dirty="0" smtClean="0"/>
              <a:t>();		</a:t>
            </a:r>
            <a:r>
              <a:rPr lang="en-US" altLang="zh-CN" sz="2000" dirty="0" smtClean="0">
                <a:solidFill>
                  <a:schemeClr val="tx1"/>
                </a:solidFill>
              </a:rPr>
              <a:t>// </a:t>
            </a:r>
            <a:r>
              <a:rPr lang="zh-CN" altLang="en-US" sz="2000" dirty="0" smtClean="0">
                <a:solidFill>
                  <a:schemeClr val="tx1"/>
                </a:solidFill>
              </a:rPr>
              <a:t>写移动硬盘</a:t>
            </a:r>
          </a:p>
          <a:p>
            <a:pPr>
              <a:lnSpc>
                <a:spcPts val="2000"/>
              </a:lnSpc>
            </a:pPr>
            <a:r>
              <a:rPr lang="zh-CN" altLang="en-US" sz="2000" dirty="0" smtClean="0"/>
              <a:t>	</a:t>
            </a:r>
          </a:p>
          <a:p>
            <a:pPr>
              <a:lnSpc>
                <a:spcPts val="2000"/>
              </a:lnSpc>
            </a:pPr>
            <a:r>
              <a:rPr lang="zh-CN" altLang="en-US" sz="2000" dirty="0" smtClean="0"/>
              <a:t>	</a:t>
            </a:r>
            <a:r>
              <a:rPr lang="en-US" altLang="zh-CN" sz="2000" dirty="0" smtClean="0"/>
              <a:t>return 0;                    			</a:t>
            </a:r>
            <a:r>
              <a:rPr lang="en-US" altLang="zh-CN" sz="2000" dirty="0" smtClean="0">
                <a:solidFill>
                  <a:schemeClr val="tx1"/>
                </a:solidFill>
              </a:rPr>
              <a:t>// </a:t>
            </a:r>
            <a:r>
              <a:rPr lang="zh-CN" altLang="en-US" sz="2000" dirty="0" smtClean="0">
                <a:solidFill>
                  <a:schemeClr val="tx1"/>
                </a:solidFill>
              </a:rPr>
              <a:t>返回值</a:t>
            </a:r>
            <a:r>
              <a:rPr lang="en-US" altLang="zh-CN" sz="2000" dirty="0" smtClean="0">
                <a:solidFill>
                  <a:schemeClr val="tx1"/>
                </a:solidFill>
              </a:rPr>
              <a:t>0, </a:t>
            </a:r>
            <a:r>
              <a:rPr lang="zh-CN" altLang="en-US" sz="2000" dirty="0" smtClean="0">
                <a:solidFill>
                  <a:schemeClr val="tx1"/>
                </a:solidFill>
              </a:rPr>
              <a:t>返回操作系统</a:t>
            </a:r>
          </a:p>
          <a:p>
            <a:pPr>
              <a:lnSpc>
                <a:spcPts val="2000"/>
              </a:lnSpc>
            </a:pPr>
            <a:r>
              <a:rPr lang="en-US" altLang="zh-CN" sz="2000" dirty="0" smtClean="0"/>
              <a:t>}</a:t>
            </a:r>
          </a:p>
          <a:p>
            <a:pPr>
              <a:lnSpc>
                <a:spcPts val="2000"/>
              </a:lnSpc>
            </a:pPr>
            <a:endParaRPr lang="zh-CN" altLang="en-US" sz="2000" dirty="0"/>
          </a:p>
        </p:txBody>
      </p:sp>
      <p:sp>
        <p:nvSpPr>
          <p:cNvPr id="3" name="矩形 2"/>
          <p:cNvSpPr/>
          <p:nvPr/>
        </p:nvSpPr>
        <p:spPr bwMode="auto">
          <a:xfrm>
            <a:off x="611560" y="3717032"/>
            <a:ext cx="8136904" cy="273630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2400" dirty="0" smtClean="0"/>
              <a:t>程序运行时屏幕输出如下：</a:t>
            </a:r>
            <a:endParaRPr lang="en-US" altLang="zh-CN" sz="2400" dirty="0" smtClean="0"/>
          </a:p>
          <a:p>
            <a:pPr lvl="1"/>
            <a:r>
              <a:rPr lang="zh-CN" altLang="en-US" sz="2400" dirty="0" smtClean="0">
                <a:solidFill>
                  <a:schemeClr val="tx1"/>
                </a:solidFill>
              </a:rPr>
              <a:t>读</a:t>
            </a:r>
            <a:r>
              <a:rPr lang="en-US" altLang="zh-CN" sz="2400" dirty="0" smtClean="0">
                <a:solidFill>
                  <a:schemeClr val="tx1"/>
                </a:solidFill>
              </a:rPr>
              <a:t>U</a:t>
            </a:r>
            <a:r>
              <a:rPr lang="zh-CN" altLang="en-US" sz="2400" dirty="0" smtClean="0">
                <a:solidFill>
                  <a:schemeClr val="tx1"/>
                </a:solidFill>
              </a:rPr>
              <a:t>盘</a:t>
            </a:r>
          </a:p>
          <a:p>
            <a:pPr lvl="1"/>
            <a:r>
              <a:rPr lang="zh-CN" altLang="en-US" sz="2400" dirty="0" smtClean="0">
                <a:solidFill>
                  <a:schemeClr val="tx1"/>
                </a:solidFill>
              </a:rPr>
              <a:t>写</a:t>
            </a:r>
            <a:r>
              <a:rPr lang="en-US" altLang="zh-CN" sz="2400" dirty="0" smtClean="0">
                <a:solidFill>
                  <a:schemeClr val="tx1"/>
                </a:solidFill>
              </a:rPr>
              <a:t>U</a:t>
            </a:r>
            <a:r>
              <a:rPr lang="zh-CN" altLang="en-US" sz="2400" dirty="0" smtClean="0">
                <a:solidFill>
                  <a:schemeClr val="tx1"/>
                </a:solidFill>
              </a:rPr>
              <a:t>盘</a:t>
            </a:r>
          </a:p>
          <a:p>
            <a:pPr lvl="1"/>
            <a:r>
              <a:rPr lang="zh-CN" altLang="en-US" sz="2400" dirty="0" smtClean="0">
                <a:solidFill>
                  <a:schemeClr val="tx1"/>
                </a:solidFill>
              </a:rPr>
              <a:t>读</a:t>
            </a:r>
            <a:r>
              <a:rPr lang="en-US" altLang="zh-CN" sz="2400" dirty="0" smtClean="0">
                <a:solidFill>
                  <a:schemeClr val="tx1"/>
                </a:solidFill>
              </a:rPr>
              <a:t>MP3</a:t>
            </a:r>
          </a:p>
          <a:p>
            <a:pPr lvl="1"/>
            <a:r>
              <a:rPr lang="zh-CN" altLang="en-US" sz="2400" dirty="0" smtClean="0">
                <a:solidFill>
                  <a:schemeClr val="tx1"/>
                </a:solidFill>
              </a:rPr>
              <a:t>写</a:t>
            </a:r>
            <a:r>
              <a:rPr lang="en-US" altLang="zh-CN" sz="2400" dirty="0" smtClean="0">
                <a:solidFill>
                  <a:schemeClr val="tx1"/>
                </a:solidFill>
              </a:rPr>
              <a:t>MP3</a:t>
            </a:r>
          </a:p>
          <a:p>
            <a:pPr lvl="1"/>
            <a:r>
              <a:rPr lang="zh-CN" altLang="en-US" sz="2400" dirty="0" smtClean="0">
                <a:solidFill>
                  <a:schemeClr val="tx1"/>
                </a:solidFill>
              </a:rPr>
              <a:t>读移动硬盘</a:t>
            </a:r>
          </a:p>
          <a:p>
            <a:pPr lvl="1"/>
            <a:r>
              <a:rPr lang="zh-CN" altLang="en-US" sz="2400" dirty="0" smtClean="0">
                <a:solidFill>
                  <a:schemeClr val="tx1"/>
                </a:solidFill>
              </a:rPr>
              <a:t>写移动硬盘</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145435"/>
          </a:xfrm>
        </p:spPr>
        <p:txBody>
          <a:bodyPr/>
          <a:lstStyle/>
          <a:p>
            <a:r>
              <a:rPr lang="zh-CN" altLang="en-US" dirty="0" smtClean="0">
                <a:solidFill>
                  <a:srgbClr val="FF0000"/>
                </a:solidFill>
              </a:rPr>
              <a:t>分析：</a:t>
            </a:r>
            <a:endParaRPr lang="en-US" altLang="zh-CN" dirty="0" smtClean="0">
              <a:solidFill>
                <a:srgbClr val="FF0000"/>
              </a:solidFill>
            </a:endParaRPr>
          </a:p>
          <a:p>
            <a:pPr marL="971550" lvl="1" indent="-514350">
              <a:buFont typeface="+mj-ea"/>
              <a:buAutoNum type="circleNumDbPlain"/>
            </a:pPr>
            <a:r>
              <a:rPr lang="zh-CN" altLang="en-US" dirty="0" smtClean="0"/>
              <a:t>这个方案最直白，</a:t>
            </a:r>
            <a:r>
              <a:rPr lang="zh-CN" altLang="en-US" dirty="0" smtClean="0">
                <a:solidFill>
                  <a:srgbClr val="FF0000"/>
                </a:solidFill>
              </a:rPr>
              <a:t>逻辑关系最简单</a:t>
            </a:r>
            <a:r>
              <a:rPr lang="zh-CN" altLang="en-US" dirty="0" smtClean="0"/>
              <a:t>。但是它</a:t>
            </a:r>
            <a:r>
              <a:rPr lang="zh-CN" altLang="en-US" dirty="0" smtClean="0">
                <a:solidFill>
                  <a:srgbClr val="FF0000"/>
                </a:solidFill>
              </a:rPr>
              <a:t>可扩展性差</a:t>
            </a:r>
            <a:r>
              <a:rPr lang="zh-CN" altLang="en-US" dirty="0" smtClean="0"/>
              <a:t>。</a:t>
            </a:r>
            <a:endParaRPr lang="en-US" altLang="zh-CN" dirty="0" smtClean="0"/>
          </a:p>
          <a:p>
            <a:pPr marL="971550" lvl="1" indent="-514350">
              <a:buFont typeface="+mj-ea"/>
              <a:buAutoNum type="circleNumDbPlain"/>
            </a:pPr>
            <a:r>
              <a:rPr lang="zh-CN" altLang="en-US" dirty="0" smtClean="0"/>
              <a:t>若再要扩展其他移动存储设备时，必须对</a:t>
            </a:r>
            <a:r>
              <a:rPr lang="en-US" altLang="zh-CN" dirty="0" smtClean="0"/>
              <a:t>Computer</a:t>
            </a:r>
            <a:r>
              <a:rPr lang="zh-CN" altLang="en-US" dirty="0" smtClean="0"/>
              <a:t>进行修改，</a:t>
            </a:r>
            <a:r>
              <a:rPr lang="zh-CN" altLang="en-US" dirty="0" smtClean="0">
                <a:solidFill>
                  <a:srgbClr val="FF0000"/>
                </a:solidFill>
              </a:rPr>
              <a:t>不符合</a:t>
            </a:r>
            <a:r>
              <a:rPr lang="zh-CN" altLang="en-US" dirty="0" smtClean="0"/>
              <a:t>“</a:t>
            </a:r>
            <a:r>
              <a:rPr lang="zh-CN" altLang="en-US" dirty="0" smtClean="0">
                <a:solidFill>
                  <a:srgbClr val="FF0000"/>
                </a:solidFill>
              </a:rPr>
              <a:t>开</a:t>
            </a:r>
            <a:r>
              <a:rPr lang="en-US" altLang="zh-CN" dirty="0" smtClean="0">
                <a:solidFill>
                  <a:srgbClr val="FF0000"/>
                </a:solidFill>
              </a:rPr>
              <a:t>-</a:t>
            </a:r>
            <a:r>
              <a:rPr lang="zh-CN" altLang="en-US" dirty="0" smtClean="0">
                <a:solidFill>
                  <a:srgbClr val="FF0000"/>
                </a:solidFill>
              </a:rPr>
              <a:t>闭原则</a:t>
            </a:r>
            <a:r>
              <a:rPr lang="zh-CN" altLang="en-US" dirty="0" smtClean="0"/>
              <a:t>”。</a:t>
            </a:r>
            <a:endParaRPr lang="en-US" altLang="zh-CN" dirty="0" smtClean="0"/>
          </a:p>
          <a:p>
            <a:pPr marL="971550" lvl="1" indent="-514350">
              <a:buFont typeface="+mj-ea"/>
              <a:buAutoNum type="circleNumDbPlain"/>
            </a:pPr>
            <a:r>
              <a:rPr lang="zh-CN" altLang="en-US" dirty="0" smtClean="0"/>
              <a:t>此外，该方案冗余代码多。若有</a:t>
            </a:r>
            <a:r>
              <a:rPr lang="en-US" altLang="zh-CN" dirty="0" smtClean="0"/>
              <a:t>100</a:t>
            </a:r>
            <a:r>
              <a:rPr lang="zh-CN" altLang="en-US" dirty="0" smtClean="0"/>
              <a:t>种移动存储，</a:t>
            </a:r>
            <a:r>
              <a:rPr lang="en-US" altLang="zh-CN" dirty="0" smtClean="0"/>
              <a:t>Computer</a:t>
            </a:r>
            <a:r>
              <a:rPr lang="zh-CN" altLang="en-US" dirty="0" smtClean="0"/>
              <a:t>中就至少要写</a:t>
            </a:r>
            <a:r>
              <a:rPr lang="en-US" altLang="zh-CN" dirty="0" smtClean="0"/>
              <a:t>200</a:t>
            </a:r>
            <a:r>
              <a:rPr lang="zh-CN" altLang="en-US" dirty="0" smtClean="0"/>
              <a:t>个成员函数。</a:t>
            </a:r>
            <a:endParaRPr lang="zh-CN" alt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496" y="44625"/>
            <a:ext cx="9036496" cy="3456383"/>
          </a:xfrm>
        </p:spPr>
        <p:txBody>
          <a:bodyPr/>
          <a:lstStyle/>
          <a:p>
            <a:pPr>
              <a:lnSpc>
                <a:spcPts val="3200"/>
              </a:lnSpc>
              <a:spcBef>
                <a:spcPts val="100"/>
              </a:spcBef>
              <a:spcAft>
                <a:spcPts val="100"/>
              </a:spcAft>
            </a:pPr>
            <a:r>
              <a:rPr lang="zh-CN" altLang="en-US" dirty="0" smtClean="0"/>
              <a:t>方案</a:t>
            </a:r>
            <a:r>
              <a:rPr lang="en-US" altLang="zh-CN" dirty="0" smtClean="0"/>
              <a:t>2</a:t>
            </a:r>
            <a:r>
              <a:rPr lang="zh-CN" altLang="en-US" dirty="0" smtClean="0"/>
              <a:t>：</a:t>
            </a:r>
            <a:endParaRPr lang="en-US" altLang="zh-CN" dirty="0" smtClean="0"/>
          </a:p>
          <a:p>
            <a:pPr marL="971550" lvl="1" indent="-514350">
              <a:lnSpc>
                <a:spcPts val="3100"/>
              </a:lnSpc>
              <a:spcBef>
                <a:spcPts val="100"/>
              </a:spcBef>
              <a:spcAft>
                <a:spcPts val="100"/>
              </a:spcAft>
              <a:buFont typeface="+mj-ea"/>
              <a:buAutoNum type="circleNumDbPlain"/>
            </a:pPr>
            <a:r>
              <a:rPr lang="zh-CN" altLang="en-US" dirty="0" smtClean="0"/>
              <a:t>定义一个抽象类</a:t>
            </a:r>
            <a:r>
              <a:rPr lang="en-US" altLang="zh-CN" dirty="0" err="1" smtClean="0"/>
              <a:t>MobileStorage</a:t>
            </a:r>
            <a:r>
              <a:rPr lang="zh-CN" altLang="en-US" dirty="0" smtClean="0"/>
              <a:t>，在里面写纯虚函数</a:t>
            </a:r>
            <a:r>
              <a:rPr lang="en-US" altLang="zh-CN" dirty="0" smtClean="0"/>
              <a:t>Read()</a:t>
            </a:r>
            <a:r>
              <a:rPr lang="zh-CN" altLang="en-US" dirty="0" smtClean="0"/>
              <a:t>和</a:t>
            </a:r>
            <a:r>
              <a:rPr lang="en-US" altLang="zh-CN" dirty="0" smtClean="0"/>
              <a:t>Write()</a:t>
            </a:r>
            <a:r>
              <a:rPr lang="zh-CN" altLang="en-US" dirty="0" smtClean="0"/>
              <a:t>，三个存储设备继承此抽象类，并重写</a:t>
            </a:r>
            <a:r>
              <a:rPr lang="en-US" altLang="zh-CN" dirty="0" smtClean="0"/>
              <a:t>Read()</a:t>
            </a:r>
            <a:r>
              <a:rPr lang="zh-CN" altLang="en-US" dirty="0" smtClean="0"/>
              <a:t>和</a:t>
            </a:r>
            <a:r>
              <a:rPr lang="en-US" altLang="zh-CN" dirty="0" smtClean="0"/>
              <a:t>Write()</a:t>
            </a:r>
            <a:r>
              <a:rPr lang="zh-CN" altLang="en-US" dirty="0" smtClean="0"/>
              <a:t>。</a:t>
            </a:r>
            <a:endParaRPr lang="en-US" altLang="zh-CN" dirty="0" smtClean="0"/>
          </a:p>
          <a:p>
            <a:pPr marL="971550" lvl="1" indent="-514350">
              <a:lnSpc>
                <a:spcPts val="3200"/>
              </a:lnSpc>
              <a:spcBef>
                <a:spcPts val="100"/>
              </a:spcBef>
              <a:spcAft>
                <a:spcPts val="100"/>
              </a:spcAft>
              <a:buFont typeface="+mj-ea"/>
              <a:buAutoNum type="circleNumDbPlain"/>
            </a:pPr>
            <a:r>
              <a:rPr lang="en-US" altLang="zh-CN" dirty="0" smtClean="0"/>
              <a:t>Computer</a:t>
            </a:r>
            <a:r>
              <a:rPr lang="zh-CN" altLang="en-US" dirty="0" smtClean="0"/>
              <a:t>类中包含一个类型为</a:t>
            </a:r>
            <a:r>
              <a:rPr lang="en-US" altLang="zh-CN" dirty="0" err="1" smtClean="0"/>
              <a:t>MobileStorage</a:t>
            </a:r>
            <a:r>
              <a:rPr lang="zh-CN" altLang="en-US" dirty="0" smtClean="0"/>
              <a:t>的成员对象，并为其编写</a:t>
            </a:r>
            <a:r>
              <a:rPr lang="en-US" altLang="zh-CN" dirty="0" smtClean="0"/>
              <a:t>Set</a:t>
            </a:r>
            <a:r>
              <a:rPr lang="zh-CN" altLang="en-US" dirty="0" smtClean="0"/>
              <a:t>成员函数。这样</a:t>
            </a:r>
            <a:r>
              <a:rPr lang="en-US" altLang="zh-CN" dirty="0" smtClean="0"/>
              <a:t>Computer</a:t>
            </a:r>
            <a:r>
              <a:rPr lang="zh-CN" altLang="en-US" dirty="0" smtClean="0"/>
              <a:t>中只需要两个成员函数</a:t>
            </a:r>
            <a:r>
              <a:rPr lang="en-US" altLang="zh-CN" dirty="0" smtClean="0"/>
              <a:t>Read( )</a:t>
            </a:r>
            <a:r>
              <a:rPr lang="zh-CN" altLang="en-US" dirty="0" smtClean="0"/>
              <a:t>和</a:t>
            </a:r>
            <a:r>
              <a:rPr lang="en-US" altLang="zh-CN" dirty="0" smtClean="0"/>
              <a:t>Write ( )</a:t>
            </a:r>
            <a:r>
              <a:rPr lang="zh-CN" altLang="en-US" dirty="0" smtClean="0"/>
              <a:t>，通过动态多态性模拟不同移动设备的读写。</a:t>
            </a:r>
            <a:endParaRPr lang="zh-CN" altLang="en-US" dirty="0"/>
          </a:p>
        </p:txBody>
      </p:sp>
      <p:sp>
        <p:nvSpPr>
          <p:cNvPr id="4" name="TextBox 3"/>
          <p:cNvSpPr txBox="1"/>
          <p:nvPr/>
        </p:nvSpPr>
        <p:spPr>
          <a:xfrm>
            <a:off x="179512" y="3356993"/>
            <a:ext cx="8784976" cy="3503523"/>
          </a:xfrm>
          <a:prstGeom prst="rect">
            <a:avLst/>
          </a:prstGeom>
          <a:noFill/>
        </p:spPr>
        <p:txBody>
          <a:bodyPr wrap="square" rtlCol="0">
            <a:spAutoFit/>
          </a:bodyPr>
          <a:lstStyle/>
          <a:p>
            <a:pPr>
              <a:lnSpc>
                <a:spcPts val="1900"/>
              </a:lnSpc>
            </a:pPr>
            <a:r>
              <a:rPr lang="en-US" altLang="zh-CN" sz="2000" dirty="0" smtClean="0">
                <a:solidFill>
                  <a:schemeClr val="tx1"/>
                </a:solidFill>
              </a:rPr>
              <a:t>// </a:t>
            </a:r>
            <a:r>
              <a:rPr lang="zh-CN" altLang="en-US" sz="2000" dirty="0" smtClean="0">
                <a:solidFill>
                  <a:schemeClr val="tx1"/>
                </a:solidFill>
              </a:rPr>
              <a:t>文件路径名</a:t>
            </a:r>
            <a:r>
              <a:rPr lang="en-US" altLang="zh-CN" sz="2000" dirty="0" smtClean="0">
                <a:solidFill>
                  <a:schemeClr val="tx1"/>
                </a:solidFill>
              </a:rPr>
              <a:t>:e6_1_2\main_6_1_2.cpp</a:t>
            </a:r>
          </a:p>
          <a:p>
            <a:pPr>
              <a:lnSpc>
                <a:spcPts val="1900"/>
              </a:lnSpc>
            </a:pPr>
            <a:r>
              <a:rPr lang="en-US" altLang="zh-CN" sz="2000" dirty="0" smtClean="0"/>
              <a:t>#include &lt;</a:t>
            </a:r>
            <a:r>
              <a:rPr lang="en-US" altLang="zh-CN" sz="2000" dirty="0" err="1" smtClean="0"/>
              <a:t>iostream</a:t>
            </a:r>
            <a:r>
              <a:rPr lang="en-US" altLang="zh-CN" sz="2000" dirty="0" smtClean="0"/>
              <a:t>&gt;               			</a:t>
            </a:r>
            <a:r>
              <a:rPr lang="en-US" altLang="zh-CN" sz="2000" dirty="0" smtClean="0">
                <a:solidFill>
                  <a:schemeClr val="tx1"/>
                </a:solidFill>
              </a:rPr>
              <a:t>// </a:t>
            </a:r>
            <a:r>
              <a:rPr lang="zh-CN" altLang="en-US" sz="2000" dirty="0" smtClean="0">
                <a:solidFill>
                  <a:schemeClr val="tx1"/>
                </a:solidFill>
              </a:rPr>
              <a:t>编译预处理命令</a:t>
            </a:r>
          </a:p>
          <a:p>
            <a:pPr>
              <a:lnSpc>
                <a:spcPts val="1900"/>
              </a:lnSpc>
            </a:pPr>
            <a:r>
              <a:rPr lang="en-US" altLang="zh-CN" sz="2000" dirty="0" smtClean="0"/>
              <a:t>using namespace std;				</a:t>
            </a:r>
            <a:r>
              <a:rPr lang="en-US" altLang="zh-CN" sz="2000" dirty="0" smtClean="0">
                <a:solidFill>
                  <a:schemeClr val="tx1"/>
                </a:solidFill>
              </a:rPr>
              <a:t>// </a:t>
            </a:r>
            <a:r>
              <a:rPr lang="zh-CN" altLang="en-US" sz="2000" dirty="0" smtClean="0">
                <a:solidFill>
                  <a:schemeClr val="tx1"/>
                </a:solidFill>
              </a:rPr>
              <a:t>使用命名空间</a:t>
            </a:r>
            <a:r>
              <a:rPr lang="en-US" altLang="zh-CN" sz="2000" dirty="0" smtClean="0">
                <a:solidFill>
                  <a:schemeClr val="tx1"/>
                </a:solidFill>
              </a:rPr>
              <a:t>std </a:t>
            </a:r>
          </a:p>
          <a:p>
            <a:pPr>
              <a:lnSpc>
                <a:spcPts val="1900"/>
              </a:lnSpc>
            </a:pPr>
            <a:endParaRPr lang="en-US" altLang="zh-CN" sz="2000" dirty="0" smtClean="0"/>
          </a:p>
          <a:p>
            <a:pPr>
              <a:lnSpc>
                <a:spcPts val="1900"/>
              </a:lnSpc>
            </a:pPr>
            <a:r>
              <a:rPr lang="en-US" altLang="zh-CN" sz="2000" dirty="0" smtClean="0">
                <a:solidFill>
                  <a:schemeClr val="tx1"/>
                </a:solidFill>
              </a:rPr>
              <a:t>// </a:t>
            </a:r>
            <a:r>
              <a:rPr lang="zh-CN" altLang="en-US" sz="2000" dirty="0" smtClean="0">
                <a:solidFill>
                  <a:schemeClr val="tx1"/>
                </a:solidFill>
              </a:rPr>
              <a:t>声明移动存储设备类</a:t>
            </a:r>
            <a:r>
              <a:rPr lang="en-US" altLang="zh-CN" sz="2000" dirty="0" err="1" smtClean="0">
                <a:solidFill>
                  <a:schemeClr val="tx1"/>
                </a:solidFill>
              </a:rPr>
              <a:t>MobileStorage</a:t>
            </a:r>
            <a:endParaRPr lang="en-US" altLang="zh-CN" sz="2000" dirty="0" smtClean="0">
              <a:solidFill>
                <a:schemeClr val="tx1"/>
              </a:solidFill>
            </a:endParaRPr>
          </a:p>
          <a:p>
            <a:pPr>
              <a:lnSpc>
                <a:spcPts val="1900"/>
              </a:lnSpc>
            </a:pPr>
            <a:r>
              <a:rPr lang="en-US" altLang="zh-CN" sz="2000" dirty="0" smtClean="0"/>
              <a:t>class </a:t>
            </a:r>
            <a:r>
              <a:rPr lang="en-US" altLang="zh-CN" sz="2000" dirty="0" err="1" smtClean="0"/>
              <a:t>MobileStorage</a:t>
            </a:r>
            <a:endParaRPr lang="en-US" altLang="zh-CN" sz="2000" dirty="0" smtClean="0"/>
          </a:p>
          <a:p>
            <a:pPr>
              <a:lnSpc>
                <a:spcPts val="1900"/>
              </a:lnSpc>
            </a:pPr>
            <a:r>
              <a:rPr lang="en-US" altLang="zh-CN" sz="2000" dirty="0" smtClean="0"/>
              <a:t>{</a:t>
            </a:r>
          </a:p>
          <a:p>
            <a:pPr>
              <a:lnSpc>
                <a:spcPts val="1900"/>
              </a:lnSpc>
            </a:pPr>
            <a:r>
              <a:rPr lang="en-US" altLang="zh-CN" sz="2000" dirty="0" smtClean="0"/>
              <a:t>public:</a:t>
            </a:r>
          </a:p>
          <a:p>
            <a:pPr>
              <a:lnSpc>
                <a:spcPts val="1900"/>
              </a:lnSpc>
            </a:pPr>
            <a:r>
              <a:rPr lang="en-US" altLang="zh-CN" sz="2000" dirty="0" smtClean="0">
                <a:solidFill>
                  <a:schemeClr val="tx1"/>
                </a:solidFill>
              </a:rPr>
              <a:t>// </a:t>
            </a:r>
            <a:r>
              <a:rPr lang="zh-CN" altLang="en-US" sz="2000" dirty="0" smtClean="0">
                <a:solidFill>
                  <a:schemeClr val="tx1"/>
                </a:solidFill>
              </a:rPr>
              <a:t>公有成员</a:t>
            </a:r>
            <a:r>
              <a:rPr lang="en-US" altLang="zh-CN" sz="2000" dirty="0" smtClean="0">
                <a:solidFill>
                  <a:schemeClr val="tx1"/>
                </a:solidFill>
              </a:rPr>
              <a:t>:</a:t>
            </a:r>
          </a:p>
          <a:p>
            <a:pPr>
              <a:lnSpc>
                <a:spcPts val="1900"/>
              </a:lnSpc>
            </a:pPr>
            <a:r>
              <a:rPr lang="en-US" altLang="zh-CN" sz="2000" dirty="0" smtClean="0"/>
              <a:t>	</a:t>
            </a:r>
            <a:r>
              <a:rPr lang="en-US" altLang="zh-CN" sz="2000" dirty="0" err="1" smtClean="0"/>
              <a:t>MobileStorage</a:t>
            </a:r>
            <a:r>
              <a:rPr lang="en-US" altLang="zh-CN" sz="2000" dirty="0" smtClean="0"/>
              <a:t>() { }			</a:t>
            </a:r>
            <a:r>
              <a:rPr lang="en-US" altLang="zh-CN" sz="2000" dirty="0" smtClean="0">
                <a:solidFill>
                  <a:schemeClr val="tx1"/>
                </a:solidFill>
              </a:rPr>
              <a:t>// </a:t>
            </a:r>
            <a:r>
              <a:rPr lang="zh-CN" altLang="en-US" sz="2000" dirty="0" smtClean="0">
                <a:solidFill>
                  <a:schemeClr val="tx1"/>
                </a:solidFill>
              </a:rPr>
              <a:t>构造函数</a:t>
            </a:r>
          </a:p>
          <a:p>
            <a:pPr>
              <a:lnSpc>
                <a:spcPts val="1900"/>
              </a:lnSpc>
            </a:pPr>
            <a:r>
              <a:rPr lang="zh-CN" altLang="en-US" sz="2000" dirty="0" smtClean="0"/>
              <a:t>	</a:t>
            </a:r>
            <a:r>
              <a:rPr lang="en-US" altLang="zh-CN" sz="2000" dirty="0" smtClean="0"/>
              <a:t>virtual ~</a:t>
            </a:r>
            <a:r>
              <a:rPr lang="en-US" altLang="zh-CN" sz="2000" dirty="0" err="1" smtClean="0"/>
              <a:t>MobileStorage</a:t>
            </a:r>
            <a:r>
              <a:rPr lang="en-US" altLang="zh-CN" sz="2000" dirty="0" smtClean="0"/>
              <a:t>() { }		</a:t>
            </a:r>
            <a:r>
              <a:rPr lang="en-US" altLang="zh-CN" sz="2000" dirty="0" smtClean="0">
                <a:solidFill>
                  <a:schemeClr val="tx1"/>
                </a:solidFill>
              </a:rPr>
              <a:t>// </a:t>
            </a:r>
            <a:r>
              <a:rPr lang="zh-CN" altLang="en-US" sz="2000" dirty="0" smtClean="0">
                <a:solidFill>
                  <a:schemeClr val="tx1"/>
                </a:solidFill>
              </a:rPr>
              <a:t>析构函数 </a:t>
            </a:r>
          </a:p>
          <a:p>
            <a:pPr>
              <a:lnSpc>
                <a:spcPts val="1900"/>
              </a:lnSpc>
            </a:pPr>
            <a:r>
              <a:rPr lang="zh-CN" altLang="en-US" sz="2000" dirty="0" smtClean="0"/>
              <a:t>	</a:t>
            </a:r>
            <a:r>
              <a:rPr lang="en-US" altLang="zh-CN" sz="2000" dirty="0" smtClean="0"/>
              <a:t>virtual void Read() const = 0;		</a:t>
            </a:r>
            <a:r>
              <a:rPr lang="en-US" altLang="zh-CN" sz="2000" dirty="0" smtClean="0">
                <a:solidFill>
                  <a:schemeClr val="tx1"/>
                </a:solidFill>
              </a:rPr>
              <a:t>// </a:t>
            </a:r>
            <a:r>
              <a:rPr lang="zh-CN" altLang="en-US" sz="2000" dirty="0" smtClean="0">
                <a:solidFill>
                  <a:schemeClr val="tx1"/>
                </a:solidFill>
              </a:rPr>
              <a:t>纯虚函数</a:t>
            </a:r>
          </a:p>
          <a:p>
            <a:pPr>
              <a:lnSpc>
                <a:spcPts val="1900"/>
              </a:lnSpc>
            </a:pPr>
            <a:r>
              <a:rPr lang="zh-CN" altLang="en-US" sz="2000" dirty="0" smtClean="0"/>
              <a:t>	</a:t>
            </a:r>
            <a:r>
              <a:rPr lang="en-US" altLang="zh-CN" sz="2000" dirty="0" smtClean="0"/>
              <a:t>virtual void Write() = 0;			</a:t>
            </a:r>
            <a:r>
              <a:rPr lang="en-US" altLang="zh-CN" sz="2000" dirty="0" smtClean="0">
                <a:solidFill>
                  <a:schemeClr val="tx1"/>
                </a:solidFill>
              </a:rPr>
              <a:t>// </a:t>
            </a:r>
            <a:r>
              <a:rPr lang="zh-CN" altLang="en-US" sz="2000" dirty="0" smtClean="0">
                <a:solidFill>
                  <a:schemeClr val="tx1"/>
                </a:solidFill>
              </a:rPr>
              <a:t>纯虚函数</a:t>
            </a:r>
          </a:p>
          <a:p>
            <a:pPr>
              <a:lnSpc>
                <a:spcPts val="1900"/>
              </a:lnSpc>
            </a:pPr>
            <a:r>
              <a:rPr lang="en-US" altLang="zh-CN" sz="2000" dirty="0" smtClean="0"/>
              <a:t>};</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88640"/>
            <a:ext cx="8784976" cy="6299160"/>
          </a:xfrm>
          <a:prstGeom prst="rect">
            <a:avLst/>
          </a:prstGeom>
          <a:noFill/>
        </p:spPr>
        <p:txBody>
          <a:bodyPr wrap="square" rtlCol="0">
            <a:spAutoFit/>
          </a:bodyPr>
          <a:lstStyle/>
          <a:p>
            <a:pPr>
              <a:lnSpc>
                <a:spcPts val="2200"/>
              </a:lnSpc>
            </a:pPr>
            <a:r>
              <a:rPr lang="en-US" altLang="zh-CN" sz="2000" dirty="0" smtClean="0">
                <a:solidFill>
                  <a:schemeClr val="tx1"/>
                </a:solidFill>
              </a:rPr>
              <a:t>// </a:t>
            </a:r>
            <a:r>
              <a:rPr lang="zh-CN" altLang="en-US" sz="2000" dirty="0" smtClean="0">
                <a:solidFill>
                  <a:schemeClr val="tx1"/>
                </a:solidFill>
              </a:rPr>
              <a:t>声明</a:t>
            </a:r>
            <a:r>
              <a:rPr lang="en-US" altLang="zh-CN" sz="2000" dirty="0" smtClean="0">
                <a:solidFill>
                  <a:schemeClr val="tx1"/>
                </a:solidFill>
              </a:rPr>
              <a:t>U</a:t>
            </a:r>
            <a:r>
              <a:rPr lang="zh-CN" altLang="en-US" sz="2000" dirty="0" smtClean="0">
                <a:solidFill>
                  <a:schemeClr val="tx1"/>
                </a:solidFill>
              </a:rPr>
              <a:t>盘类</a:t>
            </a:r>
            <a:r>
              <a:rPr lang="en-US" altLang="zh-CN" sz="2000" dirty="0" err="1" smtClean="0">
                <a:solidFill>
                  <a:schemeClr val="tx1"/>
                </a:solidFill>
              </a:rPr>
              <a:t>UDisk</a:t>
            </a:r>
            <a:endParaRPr lang="en-US" altLang="zh-CN" sz="2000" dirty="0" smtClean="0">
              <a:solidFill>
                <a:schemeClr val="tx1"/>
              </a:solidFill>
            </a:endParaRPr>
          </a:p>
          <a:p>
            <a:pPr>
              <a:lnSpc>
                <a:spcPts val="2200"/>
              </a:lnSpc>
            </a:pPr>
            <a:r>
              <a:rPr lang="en-US" altLang="zh-CN" sz="2000" dirty="0" smtClean="0"/>
              <a:t>class </a:t>
            </a:r>
            <a:r>
              <a:rPr lang="en-US" altLang="zh-CN" sz="2000" dirty="0" err="1" smtClean="0"/>
              <a:t>UDisk</a:t>
            </a:r>
            <a:r>
              <a:rPr lang="en-US" altLang="zh-CN" sz="2000" dirty="0" smtClean="0"/>
              <a:t>: public </a:t>
            </a:r>
            <a:r>
              <a:rPr lang="en-US" altLang="zh-CN" sz="2000" dirty="0" err="1" smtClean="0"/>
              <a:t>MobileStorage</a:t>
            </a:r>
            <a:r>
              <a:rPr lang="en-US" altLang="zh-CN" sz="2000" dirty="0" smtClean="0"/>
              <a:t> </a:t>
            </a:r>
          </a:p>
          <a:p>
            <a:pPr>
              <a:lnSpc>
                <a:spcPts val="2200"/>
              </a:lnSpc>
            </a:pPr>
            <a:r>
              <a:rPr lang="en-US" altLang="zh-CN" sz="2000" dirty="0" smtClean="0"/>
              <a:t>{</a:t>
            </a:r>
          </a:p>
          <a:p>
            <a:pPr>
              <a:lnSpc>
                <a:spcPts val="2200"/>
              </a:lnSpc>
            </a:pPr>
            <a:r>
              <a:rPr lang="en-US" altLang="zh-CN" sz="2000" dirty="0" smtClean="0"/>
              <a:t>public:</a:t>
            </a:r>
          </a:p>
          <a:p>
            <a:pPr>
              <a:lnSpc>
                <a:spcPts val="2200"/>
              </a:lnSpc>
            </a:pPr>
            <a:r>
              <a:rPr lang="en-US" altLang="zh-CN" sz="2000" dirty="0" smtClean="0">
                <a:solidFill>
                  <a:schemeClr val="tx1"/>
                </a:solidFill>
              </a:rPr>
              <a:t>// </a:t>
            </a:r>
            <a:r>
              <a:rPr lang="zh-CN" altLang="en-US" sz="2000" dirty="0" smtClean="0">
                <a:solidFill>
                  <a:schemeClr val="tx1"/>
                </a:solidFill>
              </a:rPr>
              <a:t>公有成员</a:t>
            </a:r>
            <a:r>
              <a:rPr lang="en-US" altLang="zh-CN" sz="2000" dirty="0" smtClean="0">
                <a:solidFill>
                  <a:schemeClr val="tx1"/>
                </a:solidFill>
              </a:rPr>
              <a:t>:</a:t>
            </a:r>
          </a:p>
          <a:p>
            <a:pPr>
              <a:lnSpc>
                <a:spcPts val="2200"/>
              </a:lnSpc>
            </a:pPr>
            <a:r>
              <a:rPr lang="en-US" altLang="zh-CN" sz="2000" dirty="0" smtClean="0"/>
              <a:t>	</a:t>
            </a:r>
            <a:r>
              <a:rPr lang="en-US" altLang="zh-CN" sz="2000" dirty="0" err="1" smtClean="0"/>
              <a:t>UDisk</a:t>
            </a:r>
            <a:r>
              <a:rPr lang="en-US" altLang="zh-CN" sz="2000" dirty="0" smtClean="0"/>
              <a:t>() { }						</a:t>
            </a:r>
            <a:r>
              <a:rPr lang="en-US" altLang="zh-CN" sz="2000" dirty="0" smtClean="0">
                <a:solidFill>
                  <a:schemeClr val="tx1"/>
                </a:solidFill>
              </a:rPr>
              <a:t>// </a:t>
            </a:r>
            <a:r>
              <a:rPr lang="zh-CN" altLang="en-US" sz="2000" dirty="0" smtClean="0">
                <a:solidFill>
                  <a:schemeClr val="tx1"/>
                </a:solidFill>
              </a:rPr>
              <a:t>构造函数</a:t>
            </a:r>
          </a:p>
          <a:p>
            <a:pPr>
              <a:lnSpc>
                <a:spcPts val="2200"/>
              </a:lnSpc>
            </a:pPr>
            <a:r>
              <a:rPr lang="zh-CN" altLang="en-US" sz="2000" dirty="0" smtClean="0"/>
              <a:t>	</a:t>
            </a:r>
            <a:r>
              <a:rPr lang="en-US" altLang="zh-CN" sz="2000" dirty="0" smtClean="0"/>
              <a:t>virtual ~</a:t>
            </a:r>
            <a:r>
              <a:rPr lang="en-US" altLang="zh-CN" sz="2000" dirty="0" err="1" smtClean="0"/>
              <a:t>UDisk</a:t>
            </a:r>
            <a:r>
              <a:rPr lang="en-US" altLang="zh-CN" sz="2000" dirty="0" smtClean="0"/>
              <a:t>() { }					</a:t>
            </a:r>
            <a:r>
              <a:rPr lang="en-US" altLang="zh-CN" sz="2000" dirty="0" smtClean="0">
                <a:solidFill>
                  <a:schemeClr val="tx1"/>
                </a:solidFill>
              </a:rPr>
              <a:t>// </a:t>
            </a:r>
            <a:r>
              <a:rPr lang="zh-CN" altLang="en-US" sz="2000" dirty="0" smtClean="0">
                <a:solidFill>
                  <a:schemeClr val="tx1"/>
                </a:solidFill>
              </a:rPr>
              <a:t>析构函数</a:t>
            </a:r>
          </a:p>
          <a:p>
            <a:pPr>
              <a:lnSpc>
                <a:spcPts val="2200"/>
              </a:lnSpc>
            </a:pPr>
            <a:r>
              <a:rPr lang="zh-CN" altLang="en-US" sz="2000" dirty="0" smtClean="0"/>
              <a:t>	</a:t>
            </a:r>
            <a:r>
              <a:rPr lang="en-US" altLang="zh-CN" sz="2000" dirty="0" smtClean="0"/>
              <a:t>void Read() const { </a:t>
            </a:r>
            <a:r>
              <a:rPr lang="en-US" altLang="zh-CN" sz="2000" dirty="0" err="1" smtClean="0"/>
              <a:t>cout</a:t>
            </a:r>
            <a:r>
              <a:rPr lang="en-US" altLang="zh-CN" sz="2000" dirty="0" smtClean="0"/>
              <a:t> &lt;&lt; "</a:t>
            </a:r>
            <a:r>
              <a:rPr lang="zh-CN" altLang="en-US" sz="2000" dirty="0" smtClean="0"/>
              <a:t>读</a:t>
            </a:r>
            <a:r>
              <a:rPr lang="en-US" altLang="zh-CN" sz="2000" dirty="0" smtClean="0"/>
              <a:t>U</a:t>
            </a:r>
            <a:r>
              <a:rPr lang="zh-CN" altLang="en-US" sz="2000" dirty="0" smtClean="0"/>
              <a:t>盘</a:t>
            </a:r>
            <a:r>
              <a:rPr lang="en-US" altLang="zh-CN" sz="2000" dirty="0" smtClean="0"/>
              <a:t>" &lt;&lt; </a:t>
            </a:r>
            <a:r>
              <a:rPr lang="en-US" altLang="zh-CN" sz="2000" dirty="0" err="1" smtClean="0"/>
              <a:t>endl</a:t>
            </a:r>
            <a:r>
              <a:rPr lang="en-US" altLang="zh-CN" sz="2000" dirty="0" smtClean="0"/>
              <a:t>; }	</a:t>
            </a:r>
            <a:r>
              <a:rPr lang="en-US" altLang="zh-CN" sz="2000" dirty="0" smtClean="0">
                <a:solidFill>
                  <a:schemeClr val="tx1"/>
                </a:solidFill>
              </a:rPr>
              <a:t>// </a:t>
            </a:r>
            <a:r>
              <a:rPr lang="zh-CN" altLang="en-US" sz="2000" dirty="0" smtClean="0">
                <a:solidFill>
                  <a:schemeClr val="tx1"/>
                </a:solidFill>
              </a:rPr>
              <a:t>读</a:t>
            </a:r>
            <a:r>
              <a:rPr lang="en-US" altLang="zh-CN" sz="2000" dirty="0" smtClean="0">
                <a:solidFill>
                  <a:schemeClr val="tx1"/>
                </a:solidFill>
              </a:rPr>
              <a:t>U</a:t>
            </a:r>
            <a:r>
              <a:rPr lang="zh-CN" altLang="en-US" sz="2000" dirty="0" smtClean="0">
                <a:solidFill>
                  <a:schemeClr val="tx1"/>
                </a:solidFill>
              </a:rPr>
              <a:t>盘</a:t>
            </a:r>
          </a:p>
          <a:p>
            <a:pPr>
              <a:lnSpc>
                <a:spcPts val="2200"/>
              </a:lnSpc>
            </a:pPr>
            <a:r>
              <a:rPr lang="zh-CN" altLang="en-US" sz="2000" dirty="0" smtClean="0"/>
              <a:t>	</a:t>
            </a:r>
            <a:r>
              <a:rPr lang="en-US" altLang="zh-CN" sz="2000" dirty="0" smtClean="0"/>
              <a:t>void Write(){ </a:t>
            </a:r>
            <a:r>
              <a:rPr lang="en-US" altLang="zh-CN" sz="2000" dirty="0" err="1" smtClean="0"/>
              <a:t>cout</a:t>
            </a:r>
            <a:r>
              <a:rPr lang="en-US" altLang="zh-CN" sz="2000" dirty="0" smtClean="0"/>
              <a:t> &lt;&lt; "</a:t>
            </a:r>
            <a:r>
              <a:rPr lang="zh-CN" altLang="en-US" sz="2000" dirty="0" smtClean="0"/>
              <a:t>写</a:t>
            </a:r>
            <a:r>
              <a:rPr lang="en-US" altLang="zh-CN" sz="2000" dirty="0" smtClean="0"/>
              <a:t>U</a:t>
            </a:r>
            <a:r>
              <a:rPr lang="zh-CN" altLang="en-US" sz="2000" dirty="0" smtClean="0"/>
              <a:t>盘</a:t>
            </a:r>
            <a:r>
              <a:rPr lang="en-US" altLang="zh-CN" sz="2000" dirty="0" smtClean="0"/>
              <a:t>" &lt;&lt; </a:t>
            </a:r>
            <a:r>
              <a:rPr lang="en-US" altLang="zh-CN" sz="2000" dirty="0" err="1" smtClean="0"/>
              <a:t>endl</a:t>
            </a:r>
            <a:r>
              <a:rPr lang="en-US" altLang="zh-CN" sz="2000" dirty="0" smtClean="0"/>
              <a:t>; }		</a:t>
            </a:r>
            <a:r>
              <a:rPr lang="en-US" altLang="zh-CN" sz="2000" dirty="0" smtClean="0">
                <a:solidFill>
                  <a:schemeClr val="tx1"/>
                </a:solidFill>
              </a:rPr>
              <a:t>// </a:t>
            </a:r>
            <a:r>
              <a:rPr lang="zh-CN" altLang="en-US" sz="2000" dirty="0" smtClean="0">
                <a:solidFill>
                  <a:schemeClr val="tx1"/>
                </a:solidFill>
              </a:rPr>
              <a:t>写</a:t>
            </a:r>
            <a:r>
              <a:rPr lang="en-US" altLang="zh-CN" sz="2000" dirty="0" smtClean="0">
                <a:solidFill>
                  <a:schemeClr val="tx1"/>
                </a:solidFill>
              </a:rPr>
              <a:t>U</a:t>
            </a:r>
            <a:r>
              <a:rPr lang="zh-CN" altLang="en-US" sz="2000" dirty="0" smtClean="0">
                <a:solidFill>
                  <a:schemeClr val="tx1"/>
                </a:solidFill>
              </a:rPr>
              <a:t>盘</a:t>
            </a:r>
          </a:p>
          <a:p>
            <a:pPr>
              <a:lnSpc>
                <a:spcPts val="2200"/>
              </a:lnSpc>
            </a:pPr>
            <a:r>
              <a:rPr lang="en-US" altLang="zh-CN" sz="2000" dirty="0" smtClean="0"/>
              <a:t>};</a:t>
            </a:r>
          </a:p>
          <a:p>
            <a:pPr>
              <a:lnSpc>
                <a:spcPts val="2200"/>
              </a:lnSpc>
            </a:pPr>
            <a:endParaRPr lang="en-US" altLang="zh-CN" sz="2000" dirty="0" smtClean="0"/>
          </a:p>
          <a:p>
            <a:pPr>
              <a:lnSpc>
                <a:spcPts val="2200"/>
              </a:lnSpc>
            </a:pPr>
            <a:r>
              <a:rPr lang="en-US" altLang="zh-CN" sz="2000" dirty="0" smtClean="0">
                <a:solidFill>
                  <a:schemeClr val="tx1"/>
                </a:solidFill>
              </a:rPr>
              <a:t>// </a:t>
            </a:r>
            <a:r>
              <a:rPr lang="zh-CN" altLang="en-US" sz="2000" dirty="0" smtClean="0">
                <a:solidFill>
                  <a:schemeClr val="tx1"/>
                </a:solidFill>
              </a:rPr>
              <a:t>声明</a:t>
            </a:r>
            <a:r>
              <a:rPr lang="en-US" altLang="zh-CN" sz="2000" dirty="0" smtClean="0">
                <a:solidFill>
                  <a:schemeClr val="tx1"/>
                </a:solidFill>
              </a:rPr>
              <a:t>MP3</a:t>
            </a:r>
            <a:r>
              <a:rPr lang="zh-CN" altLang="en-US" sz="2000" dirty="0" smtClean="0">
                <a:solidFill>
                  <a:schemeClr val="tx1"/>
                </a:solidFill>
              </a:rPr>
              <a:t>类</a:t>
            </a:r>
            <a:r>
              <a:rPr lang="en-US" altLang="zh-CN" sz="2000" dirty="0" smtClean="0">
                <a:solidFill>
                  <a:schemeClr val="tx1"/>
                </a:solidFill>
              </a:rPr>
              <a:t>MP3</a:t>
            </a:r>
          </a:p>
          <a:p>
            <a:pPr>
              <a:lnSpc>
                <a:spcPts val="2200"/>
              </a:lnSpc>
            </a:pPr>
            <a:r>
              <a:rPr lang="en-US" altLang="zh-CN" sz="2000" dirty="0" smtClean="0"/>
              <a:t>class MP3: public </a:t>
            </a:r>
            <a:r>
              <a:rPr lang="en-US" altLang="zh-CN" sz="2000" dirty="0" err="1" smtClean="0"/>
              <a:t>MobileStorage</a:t>
            </a:r>
            <a:r>
              <a:rPr lang="en-US" altLang="zh-CN" sz="2000" dirty="0" smtClean="0"/>
              <a:t> </a:t>
            </a:r>
          </a:p>
          <a:p>
            <a:pPr>
              <a:lnSpc>
                <a:spcPts val="2200"/>
              </a:lnSpc>
            </a:pPr>
            <a:r>
              <a:rPr lang="en-US" altLang="zh-CN" sz="2000" dirty="0" smtClean="0"/>
              <a:t>{</a:t>
            </a:r>
          </a:p>
          <a:p>
            <a:pPr>
              <a:lnSpc>
                <a:spcPts val="2200"/>
              </a:lnSpc>
            </a:pPr>
            <a:r>
              <a:rPr lang="en-US" altLang="zh-CN" sz="2000" dirty="0" smtClean="0"/>
              <a:t>public:</a:t>
            </a:r>
          </a:p>
          <a:p>
            <a:pPr>
              <a:lnSpc>
                <a:spcPts val="2200"/>
              </a:lnSpc>
            </a:pPr>
            <a:r>
              <a:rPr lang="en-US" altLang="zh-CN" sz="2000" dirty="0" smtClean="0">
                <a:solidFill>
                  <a:schemeClr val="tx1"/>
                </a:solidFill>
              </a:rPr>
              <a:t>// </a:t>
            </a:r>
            <a:r>
              <a:rPr lang="zh-CN" altLang="en-US" sz="2000" dirty="0" smtClean="0">
                <a:solidFill>
                  <a:schemeClr val="tx1"/>
                </a:solidFill>
              </a:rPr>
              <a:t>公有成员</a:t>
            </a:r>
            <a:r>
              <a:rPr lang="en-US" altLang="zh-CN" sz="2000" dirty="0" smtClean="0">
                <a:solidFill>
                  <a:schemeClr val="tx1"/>
                </a:solidFill>
              </a:rPr>
              <a:t>:</a:t>
            </a:r>
          </a:p>
          <a:p>
            <a:pPr>
              <a:lnSpc>
                <a:spcPts val="2200"/>
              </a:lnSpc>
            </a:pPr>
            <a:r>
              <a:rPr lang="en-US" altLang="zh-CN" sz="2000" dirty="0" smtClean="0"/>
              <a:t>	MP3() { }						</a:t>
            </a:r>
            <a:r>
              <a:rPr lang="en-US" altLang="zh-CN" sz="2000" dirty="0" smtClean="0">
                <a:solidFill>
                  <a:schemeClr val="tx1"/>
                </a:solidFill>
              </a:rPr>
              <a:t>// </a:t>
            </a:r>
            <a:r>
              <a:rPr lang="zh-CN" altLang="en-US" sz="2000" dirty="0" smtClean="0">
                <a:solidFill>
                  <a:schemeClr val="tx1"/>
                </a:solidFill>
              </a:rPr>
              <a:t>构造函数</a:t>
            </a:r>
          </a:p>
          <a:p>
            <a:pPr>
              <a:lnSpc>
                <a:spcPts val="2200"/>
              </a:lnSpc>
            </a:pPr>
            <a:r>
              <a:rPr lang="zh-CN" altLang="en-US" sz="2000" dirty="0" smtClean="0"/>
              <a:t>	</a:t>
            </a:r>
            <a:r>
              <a:rPr lang="en-US" altLang="zh-CN" sz="2000" dirty="0" smtClean="0"/>
              <a:t>virtual ~MP3() { }					</a:t>
            </a:r>
            <a:r>
              <a:rPr lang="en-US" altLang="zh-CN" sz="2000" dirty="0" smtClean="0">
                <a:solidFill>
                  <a:schemeClr val="tx1"/>
                </a:solidFill>
              </a:rPr>
              <a:t>// </a:t>
            </a:r>
            <a:r>
              <a:rPr lang="zh-CN" altLang="en-US" sz="2000" dirty="0" smtClean="0">
                <a:solidFill>
                  <a:schemeClr val="tx1"/>
                </a:solidFill>
              </a:rPr>
              <a:t>析构函数</a:t>
            </a:r>
          </a:p>
          <a:p>
            <a:pPr>
              <a:lnSpc>
                <a:spcPts val="2200"/>
              </a:lnSpc>
            </a:pPr>
            <a:r>
              <a:rPr lang="zh-CN" altLang="en-US" sz="2000" dirty="0" smtClean="0"/>
              <a:t>	</a:t>
            </a:r>
            <a:r>
              <a:rPr lang="en-US" altLang="zh-CN" sz="2000" dirty="0" smtClean="0"/>
              <a:t>void Read() const { </a:t>
            </a:r>
            <a:r>
              <a:rPr lang="en-US" altLang="zh-CN" sz="2000" dirty="0" err="1" smtClean="0"/>
              <a:t>cout</a:t>
            </a:r>
            <a:r>
              <a:rPr lang="en-US" altLang="zh-CN" sz="2000" dirty="0" smtClean="0"/>
              <a:t> &lt;&lt; "</a:t>
            </a:r>
            <a:r>
              <a:rPr lang="zh-CN" altLang="en-US" sz="2000" dirty="0" smtClean="0"/>
              <a:t>读</a:t>
            </a:r>
            <a:r>
              <a:rPr lang="en-US" altLang="zh-CN" sz="2000" dirty="0" smtClean="0"/>
              <a:t>MP3" &lt;&lt; </a:t>
            </a:r>
            <a:r>
              <a:rPr lang="en-US" altLang="zh-CN" sz="2000" dirty="0" err="1" smtClean="0"/>
              <a:t>endl</a:t>
            </a:r>
            <a:r>
              <a:rPr lang="en-US" altLang="zh-CN" sz="2000" dirty="0" smtClean="0"/>
              <a:t>; }	</a:t>
            </a:r>
            <a:r>
              <a:rPr lang="en-US" altLang="zh-CN" sz="2000" dirty="0" smtClean="0">
                <a:solidFill>
                  <a:schemeClr val="tx1"/>
                </a:solidFill>
              </a:rPr>
              <a:t>// </a:t>
            </a:r>
            <a:r>
              <a:rPr lang="zh-CN" altLang="en-US" sz="2000" dirty="0" smtClean="0">
                <a:solidFill>
                  <a:schemeClr val="tx1"/>
                </a:solidFill>
              </a:rPr>
              <a:t>读</a:t>
            </a:r>
            <a:r>
              <a:rPr lang="en-US" altLang="zh-CN" sz="2000" dirty="0" smtClean="0">
                <a:solidFill>
                  <a:schemeClr val="tx1"/>
                </a:solidFill>
              </a:rPr>
              <a:t>MP3</a:t>
            </a:r>
          </a:p>
          <a:p>
            <a:pPr>
              <a:lnSpc>
                <a:spcPts val="2200"/>
              </a:lnSpc>
            </a:pPr>
            <a:r>
              <a:rPr lang="en-US" altLang="zh-CN" sz="2000" dirty="0" smtClean="0"/>
              <a:t>	void Write(){ </a:t>
            </a:r>
            <a:r>
              <a:rPr lang="en-US" altLang="zh-CN" sz="2000" dirty="0" err="1" smtClean="0"/>
              <a:t>cout</a:t>
            </a:r>
            <a:r>
              <a:rPr lang="en-US" altLang="zh-CN" sz="2000" dirty="0" smtClean="0"/>
              <a:t> &lt;&lt; "</a:t>
            </a:r>
            <a:r>
              <a:rPr lang="zh-CN" altLang="en-US" sz="2000" dirty="0" smtClean="0"/>
              <a:t>写</a:t>
            </a:r>
            <a:r>
              <a:rPr lang="en-US" altLang="zh-CN" sz="2000" dirty="0" smtClean="0"/>
              <a:t>MP3" &lt;&lt; </a:t>
            </a:r>
            <a:r>
              <a:rPr lang="en-US" altLang="zh-CN" sz="2000" dirty="0" err="1" smtClean="0"/>
              <a:t>endl</a:t>
            </a:r>
            <a:r>
              <a:rPr lang="en-US" altLang="zh-CN" sz="2000" dirty="0" smtClean="0"/>
              <a:t>; }		</a:t>
            </a:r>
            <a:r>
              <a:rPr lang="en-US" altLang="zh-CN" sz="2000" dirty="0" smtClean="0">
                <a:solidFill>
                  <a:schemeClr val="tx1"/>
                </a:solidFill>
              </a:rPr>
              <a:t>// </a:t>
            </a:r>
            <a:r>
              <a:rPr lang="zh-CN" altLang="en-US" sz="2000" dirty="0" smtClean="0">
                <a:solidFill>
                  <a:schemeClr val="tx1"/>
                </a:solidFill>
              </a:rPr>
              <a:t>写</a:t>
            </a:r>
            <a:r>
              <a:rPr lang="en-US" altLang="zh-CN" sz="2000" dirty="0" smtClean="0">
                <a:solidFill>
                  <a:schemeClr val="tx1"/>
                </a:solidFill>
              </a:rPr>
              <a:t>MP3</a:t>
            </a:r>
          </a:p>
          <a:p>
            <a:pPr>
              <a:lnSpc>
                <a:spcPts val="2200"/>
              </a:lnSpc>
            </a:pPr>
            <a:r>
              <a:rPr lang="en-US" altLang="zh-CN" sz="2000" dirty="0" smtClean="0"/>
              <a:t>	void </a:t>
            </a:r>
            <a:r>
              <a:rPr lang="en-US" altLang="zh-CN" sz="2000" dirty="0" err="1" smtClean="0"/>
              <a:t>PlayMusic</a:t>
            </a:r>
            <a:r>
              <a:rPr lang="en-US" altLang="zh-CN" sz="2000" dirty="0" smtClean="0"/>
              <a:t>() { </a:t>
            </a:r>
            <a:r>
              <a:rPr lang="en-US" altLang="zh-CN" sz="2000" dirty="0" err="1" smtClean="0"/>
              <a:t>cout</a:t>
            </a:r>
            <a:r>
              <a:rPr lang="en-US" altLang="zh-CN" sz="2000" dirty="0" smtClean="0"/>
              <a:t> &lt;&lt; "</a:t>
            </a:r>
            <a:r>
              <a:rPr lang="zh-CN" altLang="en-US" sz="2000" dirty="0" smtClean="0"/>
              <a:t>播放音乐</a:t>
            </a:r>
            <a:r>
              <a:rPr lang="en-US" altLang="zh-CN" sz="2000" dirty="0" smtClean="0"/>
              <a:t>" &lt;&lt; </a:t>
            </a:r>
            <a:r>
              <a:rPr lang="en-US" altLang="zh-CN" sz="2000" dirty="0" err="1" smtClean="0"/>
              <a:t>endl</a:t>
            </a:r>
            <a:r>
              <a:rPr lang="en-US" altLang="zh-CN" sz="2000" dirty="0" smtClean="0"/>
              <a:t>; }	</a:t>
            </a:r>
            <a:r>
              <a:rPr lang="en-US" altLang="zh-CN" sz="2000" dirty="0" smtClean="0">
                <a:solidFill>
                  <a:schemeClr val="tx1"/>
                </a:solidFill>
              </a:rPr>
              <a:t>// </a:t>
            </a:r>
            <a:r>
              <a:rPr lang="zh-CN" altLang="en-US" sz="2000" dirty="0" smtClean="0">
                <a:solidFill>
                  <a:schemeClr val="tx1"/>
                </a:solidFill>
              </a:rPr>
              <a:t>播放音乐</a:t>
            </a:r>
          </a:p>
          <a:p>
            <a:pPr>
              <a:lnSpc>
                <a:spcPts val="2200"/>
              </a:lnSpc>
            </a:pPr>
            <a:r>
              <a:rPr lang="en-US" altLang="zh-CN" sz="2000" dirty="0" smtClean="0"/>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引言</a:t>
            </a:r>
            <a:endParaRPr lang="zh-CN" altLang="en-US" dirty="0"/>
          </a:p>
        </p:txBody>
      </p:sp>
      <p:sp>
        <p:nvSpPr>
          <p:cNvPr id="3" name="内容占位符 2"/>
          <p:cNvSpPr>
            <a:spLocks noGrp="1"/>
          </p:cNvSpPr>
          <p:nvPr>
            <p:ph idx="1"/>
          </p:nvPr>
        </p:nvSpPr>
        <p:spPr/>
        <p:txBody>
          <a:bodyPr/>
          <a:lstStyle/>
          <a:p>
            <a:r>
              <a:rPr lang="zh-CN" altLang="en-US" dirty="0" smtClean="0"/>
              <a:t>王彩同学是计算机软件专业大三的同学，正在学习</a:t>
            </a:r>
            <a:r>
              <a:rPr lang="en-US" altLang="zh-CN" dirty="0" smtClean="0"/>
              <a:t>C++</a:t>
            </a:r>
            <a:r>
              <a:rPr lang="zh-CN" altLang="en-US" dirty="0" smtClean="0"/>
              <a:t>面向对象的程序设计课程。一天，张教授将他请到办公室，说附近一家民营小厂信息化启步，希望能有学计算机软件的同学到厂里帮忙。问他愿意不愿意去。王彩说，我没有经验，怕承担不了。教授说，不怕，有问题我们一起解决。于是王彩欣然同意。故事也就开始了。</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88640"/>
            <a:ext cx="9144000" cy="6427401"/>
          </a:xfrm>
          <a:prstGeom prst="rect">
            <a:avLst/>
          </a:prstGeom>
          <a:noFill/>
        </p:spPr>
        <p:txBody>
          <a:bodyPr wrap="square" rtlCol="0">
            <a:spAutoFit/>
          </a:bodyPr>
          <a:lstStyle/>
          <a:p>
            <a:pPr>
              <a:lnSpc>
                <a:spcPts val="1900"/>
              </a:lnSpc>
            </a:pPr>
            <a:r>
              <a:rPr lang="en-US" altLang="zh-CN" sz="2000" dirty="0" smtClean="0">
                <a:solidFill>
                  <a:schemeClr val="tx1"/>
                </a:solidFill>
              </a:rPr>
              <a:t>// </a:t>
            </a:r>
            <a:r>
              <a:rPr lang="zh-CN" altLang="en-US" sz="2000" dirty="0" smtClean="0">
                <a:solidFill>
                  <a:schemeClr val="tx1"/>
                </a:solidFill>
              </a:rPr>
              <a:t>声明移动硬盘类</a:t>
            </a:r>
            <a:r>
              <a:rPr lang="en-US" altLang="zh-CN" sz="2000" dirty="0" err="1" smtClean="0">
                <a:solidFill>
                  <a:schemeClr val="tx1"/>
                </a:solidFill>
              </a:rPr>
              <a:t>MobileHardDisk</a:t>
            </a:r>
            <a:endParaRPr lang="en-US" altLang="zh-CN" sz="2000" dirty="0" smtClean="0">
              <a:solidFill>
                <a:schemeClr val="tx1"/>
              </a:solidFill>
            </a:endParaRPr>
          </a:p>
          <a:p>
            <a:pPr>
              <a:lnSpc>
                <a:spcPts val="1900"/>
              </a:lnSpc>
            </a:pPr>
            <a:r>
              <a:rPr lang="en-US" altLang="zh-CN" sz="2000" dirty="0" smtClean="0"/>
              <a:t>class </a:t>
            </a:r>
            <a:r>
              <a:rPr lang="en-US" altLang="zh-CN" sz="2000" dirty="0" err="1" smtClean="0"/>
              <a:t>MobileHardDisk</a:t>
            </a:r>
            <a:r>
              <a:rPr lang="en-US" altLang="zh-CN" sz="2000" dirty="0" smtClean="0"/>
              <a:t>: public </a:t>
            </a:r>
            <a:r>
              <a:rPr lang="en-US" altLang="zh-CN" sz="2000" dirty="0" err="1" smtClean="0"/>
              <a:t>MobileStorage</a:t>
            </a:r>
            <a:r>
              <a:rPr lang="en-US" altLang="zh-CN" sz="2000" dirty="0" smtClean="0"/>
              <a:t> </a:t>
            </a:r>
          </a:p>
          <a:p>
            <a:pPr>
              <a:lnSpc>
                <a:spcPts val="1900"/>
              </a:lnSpc>
            </a:pPr>
            <a:r>
              <a:rPr lang="en-US" altLang="zh-CN" sz="2000" dirty="0" smtClean="0"/>
              <a:t>{</a:t>
            </a:r>
          </a:p>
          <a:p>
            <a:pPr>
              <a:lnSpc>
                <a:spcPts val="1900"/>
              </a:lnSpc>
            </a:pPr>
            <a:r>
              <a:rPr lang="en-US" altLang="zh-CN" sz="2000" dirty="0" smtClean="0"/>
              <a:t>public:</a:t>
            </a:r>
          </a:p>
          <a:p>
            <a:pPr>
              <a:lnSpc>
                <a:spcPts val="1900"/>
              </a:lnSpc>
            </a:pPr>
            <a:r>
              <a:rPr lang="en-US" altLang="zh-CN" sz="2000" dirty="0" smtClean="0">
                <a:solidFill>
                  <a:schemeClr val="tx1"/>
                </a:solidFill>
              </a:rPr>
              <a:t>// </a:t>
            </a:r>
            <a:r>
              <a:rPr lang="zh-CN" altLang="en-US" sz="2000" dirty="0" smtClean="0">
                <a:solidFill>
                  <a:schemeClr val="tx1"/>
                </a:solidFill>
              </a:rPr>
              <a:t>公有成员</a:t>
            </a:r>
            <a:r>
              <a:rPr lang="en-US" altLang="zh-CN" sz="2000" dirty="0" smtClean="0">
                <a:solidFill>
                  <a:schemeClr val="tx1"/>
                </a:solidFill>
              </a:rPr>
              <a:t>:</a:t>
            </a:r>
          </a:p>
          <a:p>
            <a:pPr>
              <a:lnSpc>
                <a:spcPts val="1900"/>
              </a:lnSpc>
            </a:pPr>
            <a:r>
              <a:rPr lang="en-US" altLang="zh-CN" sz="2000" dirty="0" smtClean="0"/>
              <a:t>	</a:t>
            </a:r>
            <a:r>
              <a:rPr lang="en-US" altLang="zh-CN" sz="2000" dirty="0" err="1" smtClean="0"/>
              <a:t>MobileHardDisk</a:t>
            </a:r>
            <a:r>
              <a:rPr lang="en-US" altLang="zh-CN" sz="2000" dirty="0" smtClean="0"/>
              <a:t>() { }					</a:t>
            </a:r>
            <a:r>
              <a:rPr lang="en-US" altLang="zh-CN" sz="2000" dirty="0" smtClean="0">
                <a:solidFill>
                  <a:schemeClr val="tx1"/>
                </a:solidFill>
              </a:rPr>
              <a:t>// </a:t>
            </a:r>
            <a:r>
              <a:rPr lang="zh-CN" altLang="en-US" sz="2000" dirty="0" smtClean="0">
                <a:solidFill>
                  <a:schemeClr val="tx1"/>
                </a:solidFill>
              </a:rPr>
              <a:t>构造函数</a:t>
            </a:r>
          </a:p>
          <a:p>
            <a:pPr>
              <a:lnSpc>
                <a:spcPts val="1900"/>
              </a:lnSpc>
            </a:pPr>
            <a:r>
              <a:rPr lang="zh-CN" altLang="en-US" sz="2000" dirty="0" smtClean="0"/>
              <a:t>	</a:t>
            </a:r>
            <a:r>
              <a:rPr lang="en-US" altLang="zh-CN" sz="2000" dirty="0" smtClean="0"/>
              <a:t>virtual ~</a:t>
            </a:r>
            <a:r>
              <a:rPr lang="en-US" altLang="zh-CN" sz="2000" dirty="0" err="1" smtClean="0"/>
              <a:t>MobileHardDisk</a:t>
            </a:r>
            <a:r>
              <a:rPr lang="en-US" altLang="zh-CN" sz="2000" dirty="0" smtClean="0"/>
              <a:t>() { }				</a:t>
            </a:r>
            <a:r>
              <a:rPr lang="en-US" altLang="zh-CN" sz="2000" dirty="0" smtClean="0">
                <a:solidFill>
                  <a:schemeClr val="tx1"/>
                </a:solidFill>
              </a:rPr>
              <a:t>// </a:t>
            </a:r>
            <a:r>
              <a:rPr lang="zh-CN" altLang="en-US" sz="2000" dirty="0" smtClean="0">
                <a:solidFill>
                  <a:schemeClr val="tx1"/>
                </a:solidFill>
              </a:rPr>
              <a:t>析构函数</a:t>
            </a:r>
          </a:p>
          <a:p>
            <a:pPr>
              <a:lnSpc>
                <a:spcPts val="1900"/>
              </a:lnSpc>
            </a:pPr>
            <a:r>
              <a:rPr lang="zh-CN" altLang="en-US" sz="2000" dirty="0" smtClean="0"/>
              <a:t>	</a:t>
            </a:r>
            <a:r>
              <a:rPr lang="en-US" altLang="zh-CN" sz="2000" dirty="0" smtClean="0"/>
              <a:t>void Read() const { </a:t>
            </a:r>
            <a:r>
              <a:rPr lang="en-US" altLang="zh-CN" sz="2000" dirty="0" err="1" smtClean="0"/>
              <a:t>cout</a:t>
            </a:r>
            <a:r>
              <a:rPr lang="en-US" altLang="zh-CN" sz="2000" dirty="0" smtClean="0"/>
              <a:t> &lt;&lt; "</a:t>
            </a:r>
            <a:r>
              <a:rPr lang="zh-CN" altLang="en-US" sz="2000" dirty="0" smtClean="0"/>
              <a:t>读移动硬盘</a:t>
            </a:r>
            <a:r>
              <a:rPr lang="en-US" altLang="zh-CN" sz="2000" dirty="0" smtClean="0"/>
              <a:t>" &lt;&lt; </a:t>
            </a:r>
            <a:r>
              <a:rPr lang="en-US" altLang="zh-CN" sz="2000" dirty="0" err="1" smtClean="0"/>
              <a:t>endl</a:t>
            </a:r>
            <a:r>
              <a:rPr lang="en-US" altLang="zh-CN" sz="2000" dirty="0" smtClean="0"/>
              <a:t>; }	</a:t>
            </a:r>
            <a:r>
              <a:rPr lang="en-US" altLang="zh-CN" sz="2000" dirty="0" smtClean="0">
                <a:solidFill>
                  <a:schemeClr val="tx1"/>
                </a:solidFill>
              </a:rPr>
              <a:t>// </a:t>
            </a:r>
            <a:r>
              <a:rPr lang="zh-CN" altLang="en-US" sz="2000" dirty="0" smtClean="0">
                <a:solidFill>
                  <a:schemeClr val="tx1"/>
                </a:solidFill>
              </a:rPr>
              <a:t>读移动硬盘</a:t>
            </a:r>
          </a:p>
          <a:p>
            <a:pPr>
              <a:lnSpc>
                <a:spcPts val="1900"/>
              </a:lnSpc>
            </a:pPr>
            <a:r>
              <a:rPr lang="zh-CN" altLang="en-US" sz="2000" dirty="0" smtClean="0"/>
              <a:t>	</a:t>
            </a:r>
            <a:r>
              <a:rPr lang="en-US" altLang="zh-CN" sz="2000" dirty="0" smtClean="0"/>
              <a:t>void Write(){ </a:t>
            </a:r>
            <a:r>
              <a:rPr lang="en-US" altLang="zh-CN" sz="2000" dirty="0" err="1" smtClean="0"/>
              <a:t>cout</a:t>
            </a:r>
            <a:r>
              <a:rPr lang="en-US" altLang="zh-CN" sz="2000" dirty="0" smtClean="0"/>
              <a:t> &lt;&lt; "</a:t>
            </a:r>
            <a:r>
              <a:rPr lang="zh-CN" altLang="en-US" sz="2000" dirty="0" smtClean="0"/>
              <a:t>写移动硬盘</a:t>
            </a:r>
            <a:r>
              <a:rPr lang="en-US" altLang="zh-CN" sz="2000" dirty="0" smtClean="0"/>
              <a:t>" &lt;&lt; </a:t>
            </a:r>
            <a:r>
              <a:rPr lang="en-US" altLang="zh-CN" sz="2000" dirty="0" err="1" smtClean="0"/>
              <a:t>endl</a:t>
            </a:r>
            <a:r>
              <a:rPr lang="en-US" altLang="zh-CN" sz="2000" dirty="0" smtClean="0"/>
              <a:t>; }		</a:t>
            </a:r>
            <a:r>
              <a:rPr lang="en-US" altLang="zh-CN" sz="2000" dirty="0" smtClean="0">
                <a:solidFill>
                  <a:schemeClr val="tx1"/>
                </a:solidFill>
              </a:rPr>
              <a:t>// </a:t>
            </a:r>
            <a:r>
              <a:rPr lang="zh-CN" altLang="en-US" sz="2000" dirty="0" smtClean="0">
                <a:solidFill>
                  <a:schemeClr val="tx1"/>
                </a:solidFill>
              </a:rPr>
              <a:t>写移动硬盘</a:t>
            </a:r>
          </a:p>
          <a:p>
            <a:pPr>
              <a:lnSpc>
                <a:spcPts val="1900"/>
              </a:lnSpc>
            </a:pPr>
            <a:r>
              <a:rPr lang="en-US" altLang="zh-CN" sz="2000" dirty="0" smtClean="0"/>
              <a:t>};</a:t>
            </a:r>
          </a:p>
          <a:p>
            <a:pPr>
              <a:lnSpc>
                <a:spcPts val="1900"/>
              </a:lnSpc>
            </a:pPr>
            <a:endParaRPr lang="en-US" altLang="zh-CN" sz="2000" dirty="0" smtClean="0"/>
          </a:p>
          <a:p>
            <a:pPr>
              <a:lnSpc>
                <a:spcPts val="1900"/>
              </a:lnSpc>
            </a:pPr>
            <a:r>
              <a:rPr lang="en-US" altLang="zh-CN" sz="2000" dirty="0" smtClean="0">
                <a:solidFill>
                  <a:schemeClr val="tx1"/>
                </a:solidFill>
              </a:rPr>
              <a:t>// </a:t>
            </a:r>
            <a:r>
              <a:rPr lang="zh-CN" altLang="en-US" sz="2000" dirty="0" smtClean="0">
                <a:solidFill>
                  <a:schemeClr val="tx1"/>
                </a:solidFill>
              </a:rPr>
              <a:t>声明计算机类</a:t>
            </a:r>
            <a:r>
              <a:rPr lang="en-US" altLang="zh-CN" sz="2000" dirty="0" smtClean="0">
                <a:solidFill>
                  <a:schemeClr val="tx1"/>
                </a:solidFill>
              </a:rPr>
              <a:t>Computer</a:t>
            </a:r>
          </a:p>
          <a:p>
            <a:pPr>
              <a:lnSpc>
                <a:spcPts val="1900"/>
              </a:lnSpc>
            </a:pPr>
            <a:r>
              <a:rPr lang="en-US" altLang="zh-CN" sz="2000" dirty="0" smtClean="0"/>
              <a:t>class Computer </a:t>
            </a:r>
          </a:p>
          <a:p>
            <a:pPr>
              <a:lnSpc>
                <a:spcPts val="1900"/>
              </a:lnSpc>
            </a:pPr>
            <a:r>
              <a:rPr lang="en-US" altLang="zh-CN" sz="2000" dirty="0" smtClean="0"/>
              <a:t>{</a:t>
            </a:r>
          </a:p>
          <a:p>
            <a:pPr>
              <a:lnSpc>
                <a:spcPts val="1900"/>
              </a:lnSpc>
            </a:pPr>
            <a:r>
              <a:rPr lang="en-US" altLang="zh-CN" sz="2000" dirty="0" smtClean="0"/>
              <a:t>private:</a:t>
            </a:r>
          </a:p>
          <a:p>
            <a:pPr>
              <a:lnSpc>
                <a:spcPts val="1900"/>
              </a:lnSpc>
            </a:pPr>
            <a:r>
              <a:rPr lang="en-US" altLang="zh-CN" sz="2000" dirty="0" smtClean="0">
                <a:solidFill>
                  <a:schemeClr val="tx1"/>
                </a:solidFill>
              </a:rPr>
              <a:t>// </a:t>
            </a:r>
            <a:r>
              <a:rPr lang="zh-CN" altLang="en-US" sz="2000" dirty="0" smtClean="0">
                <a:solidFill>
                  <a:schemeClr val="tx1"/>
                </a:solidFill>
              </a:rPr>
              <a:t>私有成员</a:t>
            </a:r>
            <a:r>
              <a:rPr lang="en-US" altLang="zh-CN" sz="2000" dirty="0" smtClean="0">
                <a:solidFill>
                  <a:schemeClr val="tx1"/>
                </a:solidFill>
              </a:rPr>
              <a:t>:</a:t>
            </a:r>
          </a:p>
          <a:p>
            <a:pPr>
              <a:lnSpc>
                <a:spcPts val="1900"/>
              </a:lnSpc>
            </a:pPr>
            <a:r>
              <a:rPr lang="en-US" altLang="zh-CN" sz="2000" dirty="0" smtClean="0"/>
              <a:t>	</a:t>
            </a:r>
            <a:r>
              <a:rPr lang="en-US" altLang="zh-CN" sz="2000" dirty="0" err="1" smtClean="0"/>
              <a:t>MobileStorage</a:t>
            </a:r>
            <a:r>
              <a:rPr lang="en-US" altLang="zh-CN" sz="2000" dirty="0" smtClean="0"/>
              <a:t> *</a:t>
            </a:r>
            <a:r>
              <a:rPr lang="en-US" altLang="zh-CN" sz="2000" dirty="0" err="1" smtClean="0"/>
              <a:t>ptrMS</a:t>
            </a:r>
            <a:r>
              <a:rPr lang="en-US" altLang="zh-CN" sz="2000" dirty="0" smtClean="0"/>
              <a:t>;			</a:t>
            </a:r>
            <a:r>
              <a:rPr lang="en-US" altLang="zh-CN" sz="2000" dirty="0" smtClean="0">
                <a:solidFill>
                  <a:schemeClr val="tx1"/>
                </a:solidFill>
              </a:rPr>
              <a:t>// </a:t>
            </a:r>
            <a:r>
              <a:rPr lang="zh-CN" altLang="en-US" sz="2000" dirty="0" smtClean="0">
                <a:solidFill>
                  <a:schemeClr val="tx1"/>
                </a:solidFill>
              </a:rPr>
              <a:t>移动存储设备</a:t>
            </a:r>
          </a:p>
          <a:p>
            <a:pPr>
              <a:lnSpc>
                <a:spcPts val="1900"/>
              </a:lnSpc>
            </a:pPr>
            <a:endParaRPr lang="zh-CN" altLang="en-US" sz="2000" dirty="0" smtClean="0"/>
          </a:p>
          <a:p>
            <a:pPr>
              <a:lnSpc>
                <a:spcPts val="1900"/>
              </a:lnSpc>
            </a:pPr>
            <a:r>
              <a:rPr lang="en-US" altLang="zh-CN" sz="2000" dirty="0" smtClean="0"/>
              <a:t>public:</a:t>
            </a:r>
          </a:p>
          <a:p>
            <a:pPr>
              <a:lnSpc>
                <a:spcPts val="1900"/>
              </a:lnSpc>
            </a:pPr>
            <a:r>
              <a:rPr lang="en-US" altLang="zh-CN" sz="2000" dirty="0" smtClean="0">
                <a:solidFill>
                  <a:schemeClr val="tx1"/>
                </a:solidFill>
              </a:rPr>
              <a:t>// </a:t>
            </a:r>
            <a:r>
              <a:rPr lang="zh-CN" altLang="en-US" sz="2000" dirty="0" smtClean="0">
                <a:solidFill>
                  <a:schemeClr val="tx1"/>
                </a:solidFill>
              </a:rPr>
              <a:t>公有成员</a:t>
            </a:r>
            <a:r>
              <a:rPr lang="en-US" altLang="zh-CN" sz="2000" dirty="0" smtClean="0">
                <a:solidFill>
                  <a:schemeClr val="tx1"/>
                </a:solidFill>
              </a:rPr>
              <a:t>:</a:t>
            </a:r>
          </a:p>
          <a:p>
            <a:pPr>
              <a:lnSpc>
                <a:spcPts val="1900"/>
              </a:lnSpc>
            </a:pPr>
            <a:r>
              <a:rPr lang="en-US" altLang="zh-CN" sz="2000" dirty="0" smtClean="0"/>
              <a:t>	Computer() { }				</a:t>
            </a:r>
            <a:r>
              <a:rPr lang="en-US" altLang="zh-CN" sz="2000" dirty="0" smtClean="0">
                <a:solidFill>
                  <a:schemeClr val="tx1"/>
                </a:solidFill>
              </a:rPr>
              <a:t>// </a:t>
            </a:r>
            <a:r>
              <a:rPr lang="zh-CN" altLang="en-US" sz="2000" dirty="0" smtClean="0">
                <a:solidFill>
                  <a:schemeClr val="tx1"/>
                </a:solidFill>
              </a:rPr>
              <a:t>构造函数</a:t>
            </a:r>
          </a:p>
          <a:p>
            <a:pPr>
              <a:lnSpc>
                <a:spcPts val="1900"/>
              </a:lnSpc>
            </a:pPr>
            <a:r>
              <a:rPr lang="zh-CN" altLang="en-US" sz="2000" dirty="0" smtClean="0"/>
              <a:t>	</a:t>
            </a:r>
            <a:r>
              <a:rPr lang="en-US" altLang="zh-CN" sz="2000" dirty="0" smtClean="0"/>
              <a:t>virtual ~Computer() { }			</a:t>
            </a:r>
            <a:r>
              <a:rPr lang="en-US" altLang="zh-CN" sz="2000" dirty="0" smtClean="0">
                <a:solidFill>
                  <a:schemeClr val="tx1"/>
                </a:solidFill>
              </a:rPr>
              <a:t>// </a:t>
            </a:r>
            <a:r>
              <a:rPr lang="zh-CN" altLang="en-US" sz="2000" dirty="0" smtClean="0">
                <a:solidFill>
                  <a:schemeClr val="tx1"/>
                </a:solidFill>
              </a:rPr>
              <a:t>析构函数</a:t>
            </a:r>
          </a:p>
          <a:p>
            <a:pPr>
              <a:lnSpc>
                <a:spcPts val="1900"/>
              </a:lnSpc>
            </a:pPr>
            <a:r>
              <a:rPr lang="zh-CN" altLang="en-US" sz="2000" dirty="0" smtClean="0"/>
              <a:t>	</a:t>
            </a:r>
            <a:r>
              <a:rPr lang="en-US" altLang="zh-CN" sz="2000" dirty="0" smtClean="0"/>
              <a:t>void Set(</a:t>
            </a:r>
            <a:r>
              <a:rPr lang="en-US" altLang="zh-CN" sz="2000" dirty="0" err="1" smtClean="0"/>
              <a:t>MobileStorage</a:t>
            </a:r>
            <a:r>
              <a:rPr lang="en-US" altLang="zh-CN" sz="2000" dirty="0" smtClean="0"/>
              <a:t> *</a:t>
            </a:r>
            <a:r>
              <a:rPr lang="en-US" altLang="zh-CN" sz="2000" dirty="0" err="1" smtClean="0"/>
              <a:t>pMS</a:t>
            </a:r>
            <a:r>
              <a:rPr lang="en-US" altLang="zh-CN" sz="2000" dirty="0" smtClean="0"/>
              <a:t>) { </a:t>
            </a:r>
            <a:r>
              <a:rPr lang="en-US" altLang="zh-CN" sz="2000" dirty="0" err="1" smtClean="0"/>
              <a:t>ptrMS</a:t>
            </a:r>
            <a:r>
              <a:rPr lang="en-US" altLang="zh-CN" sz="2000" dirty="0" smtClean="0"/>
              <a:t> = </a:t>
            </a:r>
            <a:r>
              <a:rPr lang="en-US" altLang="zh-CN" sz="2000" dirty="0" err="1" smtClean="0"/>
              <a:t>pMS</a:t>
            </a:r>
            <a:r>
              <a:rPr lang="en-US" altLang="zh-CN" sz="2000" dirty="0" smtClean="0"/>
              <a:t>; }</a:t>
            </a:r>
            <a:r>
              <a:rPr lang="en-US" altLang="zh-CN" sz="2000" dirty="0" smtClean="0">
                <a:solidFill>
                  <a:schemeClr val="tx1"/>
                </a:solidFill>
              </a:rPr>
              <a:t>// </a:t>
            </a:r>
            <a:r>
              <a:rPr lang="zh-CN" altLang="en-US" sz="2000" dirty="0" smtClean="0">
                <a:solidFill>
                  <a:schemeClr val="tx1"/>
                </a:solidFill>
              </a:rPr>
              <a:t>设置移动存储设备</a:t>
            </a:r>
          </a:p>
          <a:p>
            <a:pPr>
              <a:lnSpc>
                <a:spcPts val="1900"/>
              </a:lnSpc>
            </a:pPr>
            <a:r>
              <a:rPr lang="zh-CN" altLang="en-US" sz="2000" dirty="0" smtClean="0"/>
              <a:t>	</a:t>
            </a:r>
            <a:r>
              <a:rPr lang="en-US" altLang="zh-CN" sz="2000" dirty="0" smtClean="0"/>
              <a:t>void Read()const { </a:t>
            </a:r>
            <a:r>
              <a:rPr lang="en-US" altLang="zh-CN" sz="2000" dirty="0" err="1" smtClean="0"/>
              <a:t>ptrMS</a:t>
            </a:r>
            <a:r>
              <a:rPr lang="en-US" altLang="zh-CN" sz="2000" dirty="0" smtClean="0"/>
              <a:t>-&gt;Read(); }	</a:t>
            </a:r>
            <a:r>
              <a:rPr lang="en-US" altLang="zh-CN" sz="2000" dirty="0" smtClean="0">
                <a:solidFill>
                  <a:schemeClr val="tx1"/>
                </a:solidFill>
              </a:rPr>
              <a:t>// </a:t>
            </a:r>
            <a:r>
              <a:rPr lang="zh-CN" altLang="en-US" sz="2000" dirty="0" smtClean="0">
                <a:solidFill>
                  <a:schemeClr val="tx1"/>
                </a:solidFill>
              </a:rPr>
              <a:t>读移动存储设备</a:t>
            </a:r>
          </a:p>
          <a:p>
            <a:pPr>
              <a:lnSpc>
                <a:spcPts val="1900"/>
              </a:lnSpc>
            </a:pPr>
            <a:r>
              <a:rPr lang="zh-CN" altLang="en-US" sz="2000" dirty="0" smtClean="0"/>
              <a:t>	</a:t>
            </a:r>
            <a:r>
              <a:rPr lang="en-US" altLang="zh-CN" sz="2000" dirty="0" smtClean="0"/>
              <a:t>void Write() { </a:t>
            </a:r>
            <a:r>
              <a:rPr lang="en-US" altLang="zh-CN" sz="2000" dirty="0" err="1" smtClean="0"/>
              <a:t>ptrMS</a:t>
            </a:r>
            <a:r>
              <a:rPr lang="en-US" altLang="zh-CN" sz="2000" dirty="0" smtClean="0"/>
              <a:t>-&gt;Write(); }		</a:t>
            </a:r>
            <a:r>
              <a:rPr lang="en-US" altLang="zh-CN" sz="2000" dirty="0" smtClean="0">
                <a:solidFill>
                  <a:schemeClr val="tx1"/>
                </a:solidFill>
              </a:rPr>
              <a:t>// </a:t>
            </a:r>
            <a:r>
              <a:rPr lang="zh-CN" altLang="en-US" sz="2000" dirty="0" smtClean="0">
                <a:solidFill>
                  <a:schemeClr val="tx1"/>
                </a:solidFill>
              </a:rPr>
              <a:t>写移动存储设备</a:t>
            </a:r>
          </a:p>
          <a:p>
            <a:pPr>
              <a:lnSpc>
                <a:spcPts val="1900"/>
              </a:lnSpc>
            </a:pPr>
            <a:r>
              <a:rPr lang="en-US" altLang="zh-CN" sz="2000" dirty="0" smtClean="0"/>
              <a:t>};</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88640"/>
            <a:ext cx="9144000" cy="6555641"/>
          </a:xfrm>
          <a:prstGeom prst="rect">
            <a:avLst/>
          </a:prstGeom>
          <a:noFill/>
        </p:spPr>
        <p:txBody>
          <a:bodyPr wrap="square" rtlCol="0">
            <a:spAutoFit/>
          </a:bodyPr>
          <a:lstStyle/>
          <a:p>
            <a:r>
              <a:rPr lang="en-US" altLang="zh-CN" sz="2000" dirty="0" err="1" smtClean="0"/>
              <a:t>int</a:t>
            </a:r>
            <a:r>
              <a:rPr lang="en-US" altLang="zh-CN" sz="2000" dirty="0" smtClean="0"/>
              <a:t> main()				</a:t>
            </a:r>
            <a:r>
              <a:rPr lang="en-US" altLang="zh-CN" sz="2000" dirty="0" smtClean="0">
                <a:solidFill>
                  <a:schemeClr val="tx1"/>
                </a:solidFill>
              </a:rPr>
              <a:t>// </a:t>
            </a:r>
            <a:r>
              <a:rPr lang="zh-CN" altLang="en-US" sz="2000" dirty="0" smtClean="0">
                <a:solidFill>
                  <a:schemeClr val="tx1"/>
                </a:solidFill>
              </a:rPr>
              <a:t>主函数</a:t>
            </a:r>
            <a:r>
              <a:rPr lang="en-US" altLang="zh-CN" sz="2000" dirty="0" smtClean="0">
                <a:solidFill>
                  <a:schemeClr val="tx1"/>
                </a:solidFill>
              </a:rPr>
              <a:t>main()</a:t>
            </a:r>
          </a:p>
          <a:p>
            <a:r>
              <a:rPr lang="en-US" altLang="zh-CN" sz="2000" dirty="0" smtClean="0"/>
              <a:t>{</a:t>
            </a:r>
          </a:p>
          <a:p>
            <a:r>
              <a:rPr lang="en-US" altLang="zh-CN" sz="2000" dirty="0" smtClean="0"/>
              <a:t>	Computer c;			</a:t>
            </a:r>
            <a:r>
              <a:rPr lang="en-US" altLang="zh-CN" sz="2000" dirty="0" smtClean="0">
                <a:solidFill>
                  <a:schemeClr val="tx1"/>
                </a:solidFill>
              </a:rPr>
              <a:t>// </a:t>
            </a:r>
            <a:r>
              <a:rPr lang="zh-CN" altLang="en-US" sz="2000" dirty="0" smtClean="0">
                <a:solidFill>
                  <a:schemeClr val="tx1"/>
                </a:solidFill>
              </a:rPr>
              <a:t>实例化</a:t>
            </a:r>
            <a:r>
              <a:rPr lang="en-US" altLang="zh-CN" sz="2000" dirty="0" smtClean="0">
                <a:solidFill>
                  <a:schemeClr val="tx1"/>
                </a:solidFill>
              </a:rPr>
              <a:t>Computer</a:t>
            </a:r>
          </a:p>
          <a:p>
            <a:endParaRPr lang="en-US" altLang="zh-CN" sz="2000" dirty="0" smtClean="0"/>
          </a:p>
          <a:p>
            <a:r>
              <a:rPr lang="en-US" altLang="zh-CN" sz="2000" dirty="0" smtClean="0"/>
              <a:t>	</a:t>
            </a:r>
            <a:r>
              <a:rPr lang="en-US" altLang="zh-CN" sz="2000" dirty="0" err="1" smtClean="0"/>
              <a:t>UDisk</a:t>
            </a:r>
            <a:r>
              <a:rPr lang="en-US" altLang="zh-CN" sz="2000" dirty="0" smtClean="0"/>
              <a:t> </a:t>
            </a:r>
            <a:r>
              <a:rPr lang="en-US" altLang="zh-CN" sz="2000" dirty="0" err="1" smtClean="0"/>
              <a:t>ud</a:t>
            </a:r>
            <a:r>
              <a:rPr lang="en-US" altLang="zh-CN" sz="2000" dirty="0" smtClean="0"/>
              <a:t>;			</a:t>
            </a:r>
            <a:r>
              <a:rPr lang="en-US" altLang="zh-CN" sz="2000" dirty="0" smtClean="0">
                <a:solidFill>
                  <a:schemeClr val="tx1"/>
                </a:solidFill>
              </a:rPr>
              <a:t>// </a:t>
            </a:r>
            <a:r>
              <a:rPr lang="zh-CN" altLang="en-US" sz="2000" dirty="0" smtClean="0">
                <a:solidFill>
                  <a:schemeClr val="tx1"/>
                </a:solidFill>
              </a:rPr>
              <a:t>实例化</a:t>
            </a:r>
            <a:r>
              <a:rPr lang="en-US" altLang="zh-CN" sz="2000" dirty="0" err="1" smtClean="0">
                <a:solidFill>
                  <a:schemeClr val="tx1"/>
                </a:solidFill>
              </a:rPr>
              <a:t>UDisk</a:t>
            </a:r>
            <a:endParaRPr lang="en-US" altLang="zh-CN" sz="2000" dirty="0" smtClean="0">
              <a:solidFill>
                <a:schemeClr val="tx1"/>
              </a:solidFill>
            </a:endParaRPr>
          </a:p>
          <a:p>
            <a:r>
              <a:rPr lang="en-US" altLang="zh-CN" sz="2000" dirty="0" smtClean="0"/>
              <a:t>	</a:t>
            </a:r>
            <a:r>
              <a:rPr lang="en-US" altLang="zh-CN" sz="2000" dirty="0" err="1" smtClean="0"/>
              <a:t>c.Set</a:t>
            </a:r>
            <a:r>
              <a:rPr lang="en-US" altLang="zh-CN" sz="2000" dirty="0" smtClean="0"/>
              <a:t>(&amp;</a:t>
            </a:r>
            <a:r>
              <a:rPr lang="en-US" altLang="zh-CN" sz="2000" dirty="0" err="1" smtClean="0"/>
              <a:t>ud</a:t>
            </a:r>
            <a:r>
              <a:rPr lang="en-US" altLang="zh-CN" sz="2000" dirty="0" smtClean="0"/>
              <a:t>);			</a:t>
            </a:r>
            <a:r>
              <a:rPr lang="en-US" altLang="zh-CN" sz="2000" dirty="0" smtClean="0">
                <a:solidFill>
                  <a:schemeClr val="tx1"/>
                </a:solidFill>
              </a:rPr>
              <a:t>// </a:t>
            </a:r>
            <a:r>
              <a:rPr lang="zh-CN" altLang="en-US" sz="2000" dirty="0" smtClean="0">
                <a:solidFill>
                  <a:schemeClr val="tx1"/>
                </a:solidFill>
              </a:rPr>
              <a:t>设置移动存储设备</a:t>
            </a:r>
          </a:p>
          <a:p>
            <a:r>
              <a:rPr lang="zh-CN" altLang="en-US" sz="2000" dirty="0" smtClean="0"/>
              <a:t>	</a:t>
            </a:r>
            <a:r>
              <a:rPr lang="en-US" altLang="zh-CN" sz="2000" dirty="0" err="1" smtClean="0"/>
              <a:t>c.Read</a:t>
            </a:r>
            <a:r>
              <a:rPr lang="en-US" altLang="zh-CN" sz="2000" dirty="0" smtClean="0"/>
              <a:t>();			</a:t>
            </a:r>
            <a:r>
              <a:rPr lang="en-US" altLang="zh-CN" sz="2000" dirty="0" smtClean="0">
                <a:solidFill>
                  <a:schemeClr val="tx1"/>
                </a:solidFill>
              </a:rPr>
              <a:t>// </a:t>
            </a:r>
            <a:r>
              <a:rPr lang="zh-CN" altLang="en-US" sz="2000" dirty="0" smtClean="0">
                <a:solidFill>
                  <a:schemeClr val="tx1"/>
                </a:solidFill>
              </a:rPr>
              <a:t>读移动存储设备</a:t>
            </a:r>
          </a:p>
          <a:p>
            <a:r>
              <a:rPr lang="zh-CN" altLang="en-US" sz="2000" dirty="0" smtClean="0"/>
              <a:t>	</a:t>
            </a:r>
            <a:r>
              <a:rPr lang="en-US" altLang="zh-CN" sz="2000" dirty="0" err="1" smtClean="0"/>
              <a:t>c.Write</a:t>
            </a:r>
            <a:r>
              <a:rPr lang="en-US" altLang="zh-CN" sz="2000" dirty="0" smtClean="0"/>
              <a:t>();			</a:t>
            </a:r>
            <a:r>
              <a:rPr lang="en-US" altLang="zh-CN" sz="2000" dirty="0" smtClean="0">
                <a:solidFill>
                  <a:schemeClr val="tx1"/>
                </a:solidFill>
              </a:rPr>
              <a:t>// </a:t>
            </a:r>
            <a:r>
              <a:rPr lang="zh-CN" altLang="en-US" sz="2000" dirty="0" smtClean="0">
                <a:solidFill>
                  <a:schemeClr val="tx1"/>
                </a:solidFill>
              </a:rPr>
              <a:t>写移动存储设备</a:t>
            </a:r>
          </a:p>
          <a:p>
            <a:r>
              <a:rPr lang="zh-CN" altLang="en-US" sz="2000" dirty="0" smtClean="0"/>
              <a:t>	</a:t>
            </a:r>
          </a:p>
          <a:p>
            <a:r>
              <a:rPr lang="zh-CN" altLang="en-US" sz="2000" dirty="0" smtClean="0"/>
              <a:t>	</a:t>
            </a:r>
            <a:r>
              <a:rPr lang="en-US" altLang="zh-CN" sz="2000" dirty="0" smtClean="0"/>
              <a:t>MP3 </a:t>
            </a:r>
            <a:r>
              <a:rPr lang="en-US" altLang="zh-CN" sz="2000" dirty="0" err="1" smtClean="0"/>
              <a:t>mp3</a:t>
            </a:r>
            <a:r>
              <a:rPr lang="en-US" altLang="zh-CN" sz="2000" dirty="0" smtClean="0"/>
              <a:t>;			</a:t>
            </a:r>
            <a:r>
              <a:rPr lang="en-US" altLang="zh-CN" sz="2000" dirty="0" smtClean="0">
                <a:solidFill>
                  <a:schemeClr val="tx1"/>
                </a:solidFill>
              </a:rPr>
              <a:t>// </a:t>
            </a:r>
            <a:r>
              <a:rPr lang="zh-CN" altLang="en-US" sz="2000" dirty="0" smtClean="0">
                <a:solidFill>
                  <a:schemeClr val="tx1"/>
                </a:solidFill>
              </a:rPr>
              <a:t>实例化</a:t>
            </a:r>
            <a:r>
              <a:rPr lang="en-US" altLang="zh-CN" sz="2000" dirty="0" smtClean="0">
                <a:solidFill>
                  <a:schemeClr val="tx1"/>
                </a:solidFill>
              </a:rPr>
              <a:t>MP3</a:t>
            </a:r>
          </a:p>
          <a:p>
            <a:r>
              <a:rPr lang="en-US" altLang="zh-CN" sz="2000" dirty="0" smtClean="0"/>
              <a:t>	</a:t>
            </a:r>
            <a:r>
              <a:rPr lang="en-US" altLang="zh-CN" sz="2000" dirty="0" err="1" smtClean="0"/>
              <a:t>c.Set</a:t>
            </a:r>
            <a:r>
              <a:rPr lang="en-US" altLang="zh-CN" sz="2000" dirty="0" smtClean="0"/>
              <a:t>(&amp;mp3);			</a:t>
            </a:r>
            <a:r>
              <a:rPr lang="en-US" altLang="zh-CN" sz="2000" dirty="0" smtClean="0">
                <a:solidFill>
                  <a:schemeClr val="tx1"/>
                </a:solidFill>
              </a:rPr>
              <a:t>// </a:t>
            </a:r>
            <a:r>
              <a:rPr lang="zh-CN" altLang="en-US" sz="2000" dirty="0" smtClean="0">
                <a:solidFill>
                  <a:schemeClr val="tx1"/>
                </a:solidFill>
              </a:rPr>
              <a:t>设置移动存储设备</a:t>
            </a:r>
          </a:p>
          <a:p>
            <a:r>
              <a:rPr lang="zh-CN" altLang="en-US" sz="2000" dirty="0" smtClean="0"/>
              <a:t>	</a:t>
            </a:r>
            <a:r>
              <a:rPr lang="en-US" altLang="zh-CN" sz="2000" dirty="0" err="1" smtClean="0"/>
              <a:t>c.Read</a:t>
            </a:r>
            <a:r>
              <a:rPr lang="en-US" altLang="zh-CN" sz="2000" dirty="0" smtClean="0"/>
              <a:t>();			</a:t>
            </a:r>
            <a:r>
              <a:rPr lang="en-US" altLang="zh-CN" sz="2000" dirty="0" smtClean="0">
                <a:solidFill>
                  <a:schemeClr val="tx1"/>
                </a:solidFill>
              </a:rPr>
              <a:t>// </a:t>
            </a:r>
            <a:r>
              <a:rPr lang="zh-CN" altLang="en-US" sz="2000" dirty="0" smtClean="0">
                <a:solidFill>
                  <a:schemeClr val="tx1"/>
                </a:solidFill>
              </a:rPr>
              <a:t>读移动存储设备</a:t>
            </a:r>
          </a:p>
          <a:p>
            <a:r>
              <a:rPr lang="zh-CN" altLang="en-US" sz="2000" dirty="0" smtClean="0"/>
              <a:t>	</a:t>
            </a:r>
            <a:r>
              <a:rPr lang="en-US" altLang="zh-CN" sz="2000" dirty="0" err="1" smtClean="0"/>
              <a:t>c.Write</a:t>
            </a:r>
            <a:r>
              <a:rPr lang="en-US" altLang="zh-CN" sz="2000" dirty="0" smtClean="0"/>
              <a:t>();			</a:t>
            </a:r>
            <a:r>
              <a:rPr lang="en-US" altLang="zh-CN" sz="2000" dirty="0" smtClean="0">
                <a:solidFill>
                  <a:schemeClr val="tx1"/>
                </a:solidFill>
              </a:rPr>
              <a:t>// </a:t>
            </a:r>
            <a:r>
              <a:rPr lang="zh-CN" altLang="en-US" sz="2000" dirty="0" smtClean="0">
                <a:solidFill>
                  <a:schemeClr val="tx1"/>
                </a:solidFill>
              </a:rPr>
              <a:t>写移动存储设备</a:t>
            </a:r>
          </a:p>
          <a:p>
            <a:endParaRPr lang="zh-CN" altLang="en-US" sz="2000" dirty="0" smtClean="0"/>
          </a:p>
          <a:p>
            <a:r>
              <a:rPr lang="zh-CN" altLang="en-US" sz="2000" dirty="0" smtClean="0"/>
              <a:t>	</a:t>
            </a:r>
            <a:r>
              <a:rPr lang="en-US" altLang="zh-CN" sz="2000" dirty="0" err="1" smtClean="0"/>
              <a:t>MobileHardDisk</a:t>
            </a:r>
            <a:r>
              <a:rPr lang="en-US" altLang="zh-CN" sz="2000" dirty="0" smtClean="0"/>
              <a:t> </a:t>
            </a:r>
            <a:r>
              <a:rPr lang="en-US" altLang="zh-CN" sz="2000" dirty="0" err="1" smtClean="0"/>
              <a:t>mhd</a:t>
            </a:r>
            <a:r>
              <a:rPr lang="en-US" altLang="zh-CN" sz="2000" dirty="0" smtClean="0"/>
              <a:t>;		</a:t>
            </a:r>
            <a:r>
              <a:rPr lang="en-US" altLang="zh-CN" sz="2000" dirty="0" smtClean="0">
                <a:solidFill>
                  <a:schemeClr val="tx1"/>
                </a:solidFill>
              </a:rPr>
              <a:t>// </a:t>
            </a:r>
            <a:r>
              <a:rPr lang="zh-CN" altLang="en-US" sz="2000" dirty="0" smtClean="0">
                <a:solidFill>
                  <a:schemeClr val="tx1"/>
                </a:solidFill>
              </a:rPr>
              <a:t>实例化</a:t>
            </a:r>
            <a:r>
              <a:rPr lang="en-US" altLang="zh-CN" sz="2000" dirty="0" err="1" smtClean="0">
                <a:solidFill>
                  <a:schemeClr val="tx1"/>
                </a:solidFill>
              </a:rPr>
              <a:t>MobileHardDisk</a:t>
            </a:r>
            <a:endParaRPr lang="en-US" altLang="zh-CN" sz="2000" dirty="0" smtClean="0">
              <a:solidFill>
                <a:schemeClr val="tx1"/>
              </a:solidFill>
            </a:endParaRPr>
          </a:p>
          <a:p>
            <a:r>
              <a:rPr lang="en-US" altLang="zh-CN" sz="2000" dirty="0" smtClean="0"/>
              <a:t>	</a:t>
            </a:r>
            <a:r>
              <a:rPr lang="en-US" altLang="zh-CN" sz="2000" dirty="0" err="1" smtClean="0"/>
              <a:t>c.Set</a:t>
            </a:r>
            <a:r>
              <a:rPr lang="en-US" altLang="zh-CN" sz="2000" dirty="0" smtClean="0"/>
              <a:t>(&amp;</a:t>
            </a:r>
            <a:r>
              <a:rPr lang="en-US" altLang="zh-CN" sz="2000" dirty="0" err="1" smtClean="0"/>
              <a:t>mhd</a:t>
            </a:r>
            <a:r>
              <a:rPr lang="en-US" altLang="zh-CN" sz="2000" dirty="0" smtClean="0"/>
              <a:t>);			</a:t>
            </a:r>
            <a:r>
              <a:rPr lang="en-US" altLang="zh-CN" sz="2000" dirty="0" smtClean="0">
                <a:solidFill>
                  <a:schemeClr val="tx1"/>
                </a:solidFill>
              </a:rPr>
              <a:t>// </a:t>
            </a:r>
            <a:r>
              <a:rPr lang="zh-CN" altLang="en-US" sz="2000" dirty="0" smtClean="0">
                <a:solidFill>
                  <a:schemeClr val="tx1"/>
                </a:solidFill>
              </a:rPr>
              <a:t>设置移动存储设备</a:t>
            </a:r>
          </a:p>
          <a:p>
            <a:r>
              <a:rPr lang="zh-CN" altLang="en-US" sz="2000" dirty="0" smtClean="0"/>
              <a:t>	</a:t>
            </a:r>
            <a:r>
              <a:rPr lang="en-US" altLang="zh-CN" sz="2000" dirty="0" err="1" smtClean="0"/>
              <a:t>c.Read</a:t>
            </a:r>
            <a:r>
              <a:rPr lang="en-US" altLang="zh-CN" sz="2000" dirty="0" smtClean="0"/>
              <a:t>();			</a:t>
            </a:r>
            <a:r>
              <a:rPr lang="en-US" altLang="zh-CN" sz="2000" dirty="0" smtClean="0">
                <a:solidFill>
                  <a:schemeClr val="tx1"/>
                </a:solidFill>
              </a:rPr>
              <a:t>// </a:t>
            </a:r>
            <a:r>
              <a:rPr lang="zh-CN" altLang="en-US" sz="2000" dirty="0" smtClean="0">
                <a:solidFill>
                  <a:schemeClr val="tx1"/>
                </a:solidFill>
              </a:rPr>
              <a:t>读移动存储设备</a:t>
            </a:r>
          </a:p>
          <a:p>
            <a:r>
              <a:rPr lang="zh-CN" altLang="en-US" sz="2000" dirty="0" smtClean="0"/>
              <a:t>	</a:t>
            </a:r>
            <a:r>
              <a:rPr lang="en-US" altLang="zh-CN" sz="2000" dirty="0" err="1" smtClean="0"/>
              <a:t>c.Write</a:t>
            </a:r>
            <a:r>
              <a:rPr lang="en-US" altLang="zh-CN" sz="2000" dirty="0" smtClean="0"/>
              <a:t>();			</a:t>
            </a:r>
            <a:r>
              <a:rPr lang="en-US" altLang="zh-CN" sz="2000" dirty="0" smtClean="0">
                <a:solidFill>
                  <a:schemeClr val="tx1"/>
                </a:solidFill>
              </a:rPr>
              <a:t>// </a:t>
            </a:r>
            <a:r>
              <a:rPr lang="zh-CN" altLang="en-US" sz="2000" dirty="0" smtClean="0">
                <a:solidFill>
                  <a:schemeClr val="tx1"/>
                </a:solidFill>
              </a:rPr>
              <a:t>写移动存储设备</a:t>
            </a:r>
          </a:p>
          <a:p>
            <a:r>
              <a:rPr lang="zh-CN" altLang="en-US" sz="2000" dirty="0" smtClean="0"/>
              <a:t>	</a:t>
            </a:r>
          </a:p>
          <a:p>
            <a:r>
              <a:rPr lang="zh-CN" altLang="en-US" sz="2000" dirty="0" smtClean="0"/>
              <a:t>	</a:t>
            </a:r>
            <a:r>
              <a:rPr lang="en-US" altLang="zh-CN" sz="2000" dirty="0" smtClean="0"/>
              <a:t>return 0;                    		</a:t>
            </a:r>
            <a:r>
              <a:rPr lang="en-US" altLang="zh-CN" sz="2000" dirty="0" smtClean="0">
                <a:solidFill>
                  <a:schemeClr val="tx1"/>
                </a:solidFill>
              </a:rPr>
              <a:t>// </a:t>
            </a:r>
            <a:r>
              <a:rPr lang="zh-CN" altLang="en-US" sz="2000" dirty="0" smtClean="0">
                <a:solidFill>
                  <a:schemeClr val="tx1"/>
                </a:solidFill>
              </a:rPr>
              <a:t>返回值</a:t>
            </a:r>
            <a:r>
              <a:rPr lang="en-US" altLang="zh-CN" sz="2000" dirty="0" smtClean="0">
                <a:solidFill>
                  <a:schemeClr val="tx1"/>
                </a:solidFill>
              </a:rPr>
              <a:t>0, </a:t>
            </a:r>
            <a:r>
              <a:rPr lang="zh-CN" altLang="en-US" sz="2000" dirty="0" smtClean="0">
                <a:solidFill>
                  <a:schemeClr val="tx1"/>
                </a:solidFill>
              </a:rPr>
              <a:t>返回操作系统</a:t>
            </a:r>
          </a:p>
          <a:p>
            <a:r>
              <a:rPr lang="en-US" altLang="zh-CN" sz="2000" dirty="0" smtClean="0"/>
              <a:t>}</a:t>
            </a:r>
          </a:p>
        </p:txBody>
      </p:sp>
      <p:sp>
        <p:nvSpPr>
          <p:cNvPr id="3" name="矩形 2"/>
          <p:cNvSpPr/>
          <p:nvPr/>
        </p:nvSpPr>
        <p:spPr bwMode="auto">
          <a:xfrm>
            <a:off x="2699792" y="764704"/>
            <a:ext cx="6192688" cy="273630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2400" dirty="0" smtClean="0"/>
              <a:t>程序运行时屏幕输出如下：</a:t>
            </a:r>
            <a:endParaRPr lang="en-US" altLang="zh-CN" sz="2400" dirty="0" smtClean="0"/>
          </a:p>
          <a:p>
            <a:pPr lvl="1"/>
            <a:r>
              <a:rPr lang="zh-CN" altLang="en-US" sz="2400" dirty="0" smtClean="0">
                <a:solidFill>
                  <a:schemeClr val="tx1"/>
                </a:solidFill>
              </a:rPr>
              <a:t>读</a:t>
            </a:r>
            <a:r>
              <a:rPr lang="en-US" altLang="zh-CN" sz="2400" dirty="0" smtClean="0">
                <a:solidFill>
                  <a:schemeClr val="tx1"/>
                </a:solidFill>
              </a:rPr>
              <a:t>U</a:t>
            </a:r>
            <a:r>
              <a:rPr lang="zh-CN" altLang="en-US" sz="2400" dirty="0" smtClean="0">
                <a:solidFill>
                  <a:schemeClr val="tx1"/>
                </a:solidFill>
              </a:rPr>
              <a:t>盘</a:t>
            </a:r>
          </a:p>
          <a:p>
            <a:pPr lvl="1"/>
            <a:r>
              <a:rPr lang="zh-CN" altLang="en-US" sz="2400" dirty="0" smtClean="0">
                <a:solidFill>
                  <a:schemeClr val="tx1"/>
                </a:solidFill>
              </a:rPr>
              <a:t>写</a:t>
            </a:r>
            <a:r>
              <a:rPr lang="en-US" altLang="zh-CN" sz="2400" dirty="0" smtClean="0">
                <a:solidFill>
                  <a:schemeClr val="tx1"/>
                </a:solidFill>
              </a:rPr>
              <a:t>U</a:t>
            </a:r>
            <a:r>
              <a:rPr lang="zh-CN" altLang="en-US" sz="2400" dirty="0" smtClean="0">
                <a:solidFill>
                  <a:schemeClr val="tx1"/>
                </a:solidFill>
              </a:rPr>
              <a:t>盘</a:t>
            </a:r>
          </a:p>
          <a:p>
            <a:pPr lvl="1"/>
            <a:r>
              <a:rPr lang="zh-CN" altLang="en-US" sz="2400" dirty="0" smtClean="0">
                <a:solidFill>
                  <a:schemeClr val="tx1"/>
                </a:solidFill>
              </a:rPr>
              <a:t>读</a:t>
            </a:r>
            <a:r>
              <a:rPr lang="en-US" altLang="zh-CN" sz="2400" dirty="0" smtClean="0">
                <a:solidFill>
                  <a:schemeClr val="tx1"/>
                </a:solidFill>
              </a:rPr>
              <a:t>MP3</a:t>
            </a:r>
          </a:p>
          <a:p>
            <a:pPr lvl="1"/>
            <a:r>
              <a:rPr lang="zh-CN" altLang="en-US" sz="2400" dirty="0" smtClean="0">
                <a:solidFill>
                  <a:schemeClr val="tx1"/>
                </a:solidFill>
              </a:rPr>
              <a:t>写</a:t>
            </a:r>
            <a:r>
              <a:rPr lang="en-US" altLang="zh-CN" sz="2400" dirty="0" smtClean="0">
                <a:solidFill>
                  <a:schemeClr val="tx1"/>
                </a:solidFill>
              </a:rPr>
              <a:t>MP3</a:t>
            </a:r>
          </a:p>
          <a:p>
            <a:pPr lvl="1"/>
            <a:r>
              <a:rPr lang="zh-CN" altLang="en-US" sz="2400" dirty="0" smtClean="0">
                <a:solidFill>
                  <a:schemeClr val="tx1"/>
                </a:solidFill>
              </a:rPr>
              <a:t>读移动硬盘</a:t>
            </a:r>
          </a:p>
          <a:p>
            <a:pPr lvl="1"/>
            <a:r>
              <a:rPr lang="zh-CN" altLang="en-US" sz="2400" dirty="0" smtClean="0">
                <a:solidFill>
                  <a:schemeClr val="tx1"/>
                </a:solidFill>
              </a:rPr>
              <a:t>写移动硬盘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91269"/>
            <a:ext cx="8229600" cy="4525963"/>
          </a:xfrm>
        </p:spPr>
        <p:txBody>
          <a:bodyPr/>
          <a:lstStyle/>
          <a:p>
            <a:r>
              <a:rPr lang="zh-CN" altLang="en-US" dirty="0" smtClean="0"/>
              <a:t>分析：</a:t>
            </a:r>
            <a:endParaRPr lang="en-US" altLang="zh-CN" dirty="0" smtClean="0"/>
          </a:p>
          <a:p>
            <a:pPr marL="971550" lvl="1" indent="-514350">
              <a:buFont typeface="+mj-ea"/>
              <a:buAutoNum type="circleNumDbPlain"/>
            </a:pPr>
            <a:r>
              <a:rPr lang="zh-CN" altLang="en-US" dirty="0" smtClean="0"/>
              <a:t>在这个方案中，实现了面向接口（抽象类</a:t>
            </a:r>
            <a:r>
              <a:rPr lang="en-US" altLang="zh-CN" dirty="0" err="1" smtClean="0"/>
              <a:t>MobileStorage</a:t>
            </a:r>
            <a:r>
              <a:rPr lang="zh-CN" altLang="en-US" dirty="0" smtClean="0"/>
              <a:t>）的编程。</a:t>
            </a:r>
            <a:endParaRPr lang="en-US" altLang="zh-CN" dirty="0" smtClean="0"/>
          </a:p>
          <a:p>
            <a:pPr marL="971550" lvl="1" indent="-514350">
              <a:buFont typeface="+mj-ea"/>
              <a:buAutoNum type="circleNumDbPlain"/>
            </a:pPr>
            <a:r>
              <a:rPr lang="zh-CN" altLang="en-US" dirty="0" smtClean="0"/>
              <a:t>程序中，在类</a:t>
            </a:r>
            <a:r>
              <a:rPr lang="en-US" altLang="zh-CN" dirty="0" smtClean="0"/>
              <a:t>Computer</a:t>
            </a:r>
            <a:r>
              <a:rPr lang="zh-CN" altLang="en-US" dirty="0" smtClean="0"/>
              <a:t>中，把原来需要具体的类的地方都用接口</a:t>
            </a:r>
            <a:r>
              <a:rPr lang="en-US" altLang="zh-CN" dirty="0" err="1" smtClean="0"/>
              <a:t>MobileStorage</a:t>
            </a:r>
            <a:r>
              <a:rPr lang="zh-CN" altLang="en-US" dirty="0" smtClean="0"/>
              <a:t>代替。这样首先解决了代码冗余的问题，不管有多少种移动设备，都可以通过多态性动态地替换，使</a:t>
            </a:r>
            <a:r>
              <a:rPr lang="en-US" altLang="zh-CN" dirty="0" smtClean="0"/>
              <a:t>Computer</a:t>
            </a:r>
            <a:r>
              <a:rPr lang="zh-CN" altLang="en-US" dirty="0" smtClean="0"/>
              <a:t>与移动存储器类之间的耦合度大大下降。</a:t>
            </a:r>
          </a:p>
          <a:p>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60648"/>
            <a:ext cx="8229600" cy="3201219"/>
          </a:xfrm>
        </p:spPr>
        <p:txBody>
          <a:bodyPr/>
          <a:lstStyle/>
          <a:p>
            <a:pPr>
              <a:lnSpc>
                <a:spcPts val="3500"/>
              </a:lnSpc>
              <a:spcBef>
                <a:spcPts val="200"/>
              </a:spcBef>
              <a:spcAft>
                <a:spcPts val="200"/>
              </a:spcAft>
            </a:pPr>
            <a:r>
              <a:rPr lang="zh-CN" altLang="en-US" dirty="0" smtClean="0"/>
              <a:t>听着，听着，王彩茅塞顿开。要不是在课堂上，他一定会大喊着跳起来。</a:t>
            </a:r>
            <a:endParaRPr lang="en-US" altLang="zh-CN" dirty="0" smtClean="0"/>
          </a:p>
          <a:p>
            <a:pPr>
              <a:lnSpc>
                <a:spcPts val="3500"/>
              </a:lnSpc>
              <a:spcBef>
                <a:spcPts val="200"/>
              </a:spcBef>
              <a:spcAft>
                <a:spcPts val="200"/>
              </a:spcAft>
            </a:pPr>
            <a:r>
              <a:rPr lang="zh-CN" altLang="en-US" dirty="0" smtClean="0"/>
              <a:t>这时，解决方案已经在他脑子里形成（如下图所示）。心里想，不要说增添一个矩形，再增加一个三角形或其他形状的柱底都不会再修改其他部分了。下课以后，不到</a:t>
            </a:r>
            <a:r>
              <a:rPr lang="en-US" altLang="zh-CN" dirty="0" smtClean="0"/>
              <a:t>20</a:t>
            </a:r>
            <a:r>
              <a:rPr lang="zh-CN" altLang="en-US" dirty="0" smtClean="0"/>
              <a:t>分钟，程序就写成并测试成功。</a:t>
            </a:r>
            <a:endParaRPr lang="zh-CN" altLang="en-US" dirty="0"/>
          </a:p>
        </p:txBody>
      </p:sp>
      <p:grpSp>
        <p:nvGrpSpPr>
          <p:cNvPr id="4" name="Group 49"/>
          <p:cNvGrpSpPr>
            <a:grpSpLocks noChangeAspect="1"/>
          </p:cNvGrpSpPr>
          <p:nvPr/>
        </p:nvGrpSpPr>
        <p:grpSpPr bwMode="auto">
          <a:xfrm>
            <a:off x="683568" y="3645024"/>
            <a:ext cx="7345362" cy="2756368"/>
            <a:chOff x="2357" y="7585"/>
            <a:chExt cx="6762" cy="2542"/>
          </a:xfrm>
        </p:grpSpPr>
        <p:sp>
          <p:nvSpPr>
            <p:cNvPr id="5" name="AutoShape 50"/>
            <p:cNvSpPr>
              <a:spLocks noChangeAspect="1" noChangeArrowheads="1"/>
            </p:cNvSpPr>
            <p:nvPr/>
          </p:nvSpPr>
          <p:spPr bwMode="auto">
            <a:xfrm>
              <a:off x="2357" y="7585"/>
              <a:ext cx="6762" cy="2524"/>
            </a:xfrm>
            <a:prstGeom prst="rect">
              <a:avLst/>
            </a:prstGeom>
            <a:noFill/>
            <a:ln w="9525">
              <a:noFill/>
              <a:miter lim="800000"/>
              <a:headEnd/>
              <a:tailEnd/>
            </a:ln>
          </p:spPr>
          <p:txBody>
            <a:bodyPr/>
            <a:lstStyle/>
            <a:p>
              <a:endParaRPr lang="zh-CN" altLang="en-US"/>
            </a:p>
          </p:txBody>
        </p:sp>
        <p:sp>
          <p:nvSpPr>
            <p:cNvPr id="6" name="Line 51"/>
            <p:cNvSpPr>
              <a:spLocks noChangeShapeType="1"/>
            </p:cNvSpPr>
            <p:nvPr/>
          </p:nvSpPr>
          <p:spPr bwMode="auto">
            <a:xfrm>
              <a:off x="3196" y="8641"/>
              <a:ext cx="3380" cy="0"/>
            </a:xfrm>
            <a:prstGeom prst="line">
              <a:avLst/>
            </a:prstGeom>
            <a:noFill/>
            <a:ln w="9525">
              <a:solidFill>
                <a:srgbClr val="000000"/>
              </a:solidFill>
              <a:prstDash val="dash"/>
              <a:round/>
              <a:headEnd/>
              <a:tailEnd/>
            </a:ln>
          </p:spPr>
          <p:txBody>
            <a:bodyPr/>
            <a:lstStyle/>
            <a:p>
              <a:endParaRPr lang="zh-CN" altLang="en-US"/>
            </a:p>
          </p:txBody>
        </p:sp>
        <p:sp>
          <p:nvSpPr>
            <p:cNvPr id="7" name="Text Box 52"/>
            <p:cNvSpPr txBox="1">
              <a:spLocks noChangeArrowheads="1"/>
            </p:cNvSpPr>
            <p:nvPr/>
          </p:nvSpPr>
          <p:spPr bwMode="auto">
            <a:xfrm>
              <a:off x="7859" y="7651"/>
              <a:ext cx="1226" cy="332"/>
            </a:xfrm>
            <a:prstGeom prst="rect">
              <a:avLst/>
            </a:prstGeom>
            <a:solidFill>
              <a:srgbClr val="FFFFFF"/>
            </a:solidFill>
            <a:ln w="9525">
              <a:solidFill>
                <a:srgbClr val="000000"/>
              </a:solidFill>
              <a:miter lim="800000"/>
              <a:headEnd/>
              <a:tailEnd/>
            </a:ln>
          </p:spPr>
          <p:txBody>
            <a:bodyPr lIns="0" tIns="0" rIns="0" bIns="0"/>
            <a:lstStyle/>
            <a:p>
              <a:pPr algn="ctr"/>
              <a:r>
                <a:rPr lang="en-US" altLang="zh-CN" sz="2000" dirty="0">
                  <a:solidFill>
                    <a:schemeClr val="tx1"/>
                  </a:solidFill>
                </a:rPr>
                <a:t>Pillar</a:t>
              </a:r>
            </a:p>
          </p:txBody>
        </p:sp>
        <p:sp>
          <p:nvSpPr>
            <p:cNvPr id="8" name="Line 53"/>
            <p:cNvSpPr>
              <a:spLocks noChangeShapeType="1"/>
            </p:cNvSpPr>
            <p:nvPr/>
          </p:nvSpPr>
          <p:spPr bwMode="auto">
            <a:xfrm flipV="1">
              <a:off x="5535" y="7784"/>
              <a:ext cx="2258" cy="2"/>
            </a:xfrm>
            <a:prstGeom prst="line">
              <a:avLst/>
            </a:prstGeom>
            <a:noFill/>
            <a:ln w="9525">
              <a:solidFill>
                <a:srgbClr val="000000"/>
              </a:solidFill>
              <a:prstDash val="dash"/>
              <a:round/>
              <a:headEnd/>
              <a:tailEnd/>
            </a:ln>
          </p:spPr>
          <p:txBody>
            <a:bodyPr/>
            <a:lstStyle/>
            <a:p>
              <a:endParaRPr lang="zh-CN" altLang="en-US"/>
            </a:p>
          </p:txBody>
        </p:sp>
        <p:grpSp>
          <p:nvGrpSpPr>
            <p:cNvPr id="9" name="Group 54"/>
            <p:cNvGrpSpPr>
              <a:grpSpLocks/>
            </p:cNvGrpSpPr>
            <p:nvPr/>
          </p:nvGrpSpPr>
          <p:grpSpPr bwMode="auto">
            <a:xfrm>
              <a:off x="5492" y="7729"/>
              <a:ext cx="123" cy="129"/>
              <a:chOff x="4320" y="3936"/>
              <a:chExt cx="360" cy="624"/>
            </a:xfrm>
          </p:grpSpPr>
          <p:sp>
            <p:nvSpPr>
              <p:cNvPr id="47" name="Line 55"/>
              <p:cNvSpPr>
                <a:spLocks noChangeShapeType="1"/>
              </p:cNvSpPr>
              <p:nvPr/>
            </p:nvSpPr>
            <p:spPr bwMode="auto">
              <a:xfrm flipH="1">
                <a:off x="4320" y="3936"/>
                <a:ext cx="360" cy="312"/>
              </a:xfrm>
              <a:prstGeom prst="line">
                <a:avLst/>
              </a:prstGeom>
              <a:noFill/>
              <a:ln w="9525">
                <a:solidFill>
                  <a:srgbClr val="000000"/>
                </a:solidFill>
                <a:round/>
                <a:headEnd/>
                <a:tailEnd/>
              </a:ln>
            </p:spPr>
            <p:txBody>
              <a:bodyPr/>
              <a:lstStyle/>
              <a:p>
                <a:endParaRPr lang="zh-CN" altLang="en-US"/>
              </a:p>
            </p:txBody>
          </p:sp>
          <p:sp>
            <p:nvSpPr>
              <p:cNvPr id="48" name="Line 56"/>
              <p:cNvSpPr>
                <a:spLocks noChangeShapeType="1"/>
              </p:cNvSpPr>
              <p:nvPr/>
            </p:nvSpPr>
            <p:spPr bwMode="auto">
              <a:xfrm>
                <a:off x="4320" y="4248"/>
                <a:ext cx="360" cy="312"/>
              </a:xfrm>
              <a:prstGeom prst="line">
                <a:avLst/>
              </a:prstGeom>
              <a:noFill/>
              <a:ln w="9525">
                <a:solidFill>
                  <a:srgbClr val="000000"/>
                </a:solidFill>
                <a:round/>
                <a:headEnd/>
                <a:tailEnd/>
              </a:ln>
            </p:spPr>
            <p:txBody>
              <a:bodyPr/>
              <a:lstStyle/>
              <a:p>
                <a:endParaRPr lang="zh-CN" altLang="en-US"/>
              </a:p>
            </p:txBody>
          </p:sp>
        </p:grpSp>
        <p:sp>
          <p:nvSpPr>
            <p:cNvPr id="10" name="Text Box 57"/>
            <p:cNvSpPr txBox="1">
              <a:spLocks noChangeArrowheads="1"/>
            </p:cNvSpPr>
            <p:nvPr/>
          </p:nvSpPr>
          <p:spPr bwMode="auto">
            <a:xfrm>
              <a:off x="7859" y="7917"/>
              <a:ext cx="1226" cy="199"/>
            </a:xfrm>
            <a:prstGeom prst="rect">
              <a:avLst/>
            </a:prstGeom>
            <a:solidFill>
              <a:srgbClr val="FFFFFF"/>
            </a:solidFill>
            <a:ln w="9525">
              <a:solidFill>
                <a:srgbClr val="000000"/>
              </a:solidFill>
              <a:miter lim="800000"/>
              <a:headEnd/>
              <a:tailEnd/>
            </a:ln>
          </p:spPr>
          <p:txBody>
            <a:bodyPr lIns="0" tIns="0" rIns="0" bIns="0"/>
            <a:lstStyle/>
            <a:p>
              <a:endParaRPr lang="zh-CN" altLang="en-US" sz="1400">
                <a:solidFill>
                  <a:schemeClr val="bg2"/>
                </a:solidFill>
              </a:endParaRPr>
            </a:p>
          </p:txBody>
        </p:sp>
        <p:grpSp>
          <p:nvGrpSpPr>
            <p:cNvPr id="11" name="Group 58"/>
            <p:cNvGrpSpPr>
              <a:grpSpLocks/>
            </p:cNvGrpSpPr>
            <p:nvPr/>
          </p:nvGrpSpPr>
          <p:grpSpPr bwMode="auto">
            <a:xfrm>
              <a:off x="3171" y="9850"/>
              <a:ext cx="5880" cy="277"/>
              <a:chOff x="4032" y="6984"/>
              <a:chExt cx="5009" cy="288"/>
            </a:xfrm>
          </p:grpSpPr>
          <p:grpSp>
            <p:nvGrpSpPr>
              <p:cNvPr id="37" name="Group 59"/>
              <p:cNvGrpSpPr>
                <a:grpSpLocks/>
              </p:cNvGrpSpPr>
              <p:nvPr/>
            </p:nvGrpSpPr>
            <p:grpSpPr bwMode="auto">
              <a:xfrm>
                <a:off x="4032" y="6995"/>
                <a:ext cx="3941" cy="277"/>
                <a:chOff x="3780" y="7256"/>
                <a:chExt cx="3941" cy="277"/>
              </a:xfrm>
            </p:grpSpPr>
            <p:grpSp>
              <p:nvGrpSpPr>
                <p:cNvPr id="39" name="Group 60"/>
                <p:cNvGrpSpPr>
                  <a:grpSpLocks/>
                </p:cNvGrpSpPr>
                <p:nvPr/>
              </p:nvGrpSpPr>
              <p:grpSpPr bwMode="auto">
                <a:xfrm>
                  <a:off x="3780" y="7292"/>
                  <a:ext cx="870" cy="134"/>
                  <a:chOff x="7380" y="3708"/>
                  <a:chExt cx="900" cy="156"/>
                </a:xfrm>
              </p:grpSpPr>
              <p:sp>
                <p:nvSpPr>
                  <p:cNvPr id="43" name="Line 61"/>
                  <p:cNvSpPr>
                    <a:spLocks noChangeShapeType="1"/>
                  </p:cNvSpPr>
                  <p:nvPr/>
                </p:nvSpPr>
                <p:spPr bwMode="auto">
                  <a:xfrm>
                    <a:off x="7380" y="3780"/>
                    <a:ext cx="900" cy="0"/>
                  </a:xfrm>
                  <a:prstGeom prst="line">
                    <a:avLst/>
                  </a:prstGeom>
                  <a:noFill/>
                  <a:ln w="9525">
                    <a:solidFill>
                      <a:srgbClr val="000000"/>
                    </a:solidFill>
                    <a:prstDash val="dash"/>
                    <a:round/>
                    <a:headEnd/>
                    <a:tailEnd/>
                  </a:ln>
                </p:spPr>
                <p:txBody>
                  <a:bodyPr/>
                  <a:lstStyle/>
                  <a:p>
                    <a:endParaRPr lang="zh-CN" altLang="en-US"/>
                  </a:p>
                </p:txBody>
              </p:sp>
              <p:grpSp>
                <p:nvGrpSpPr>
                  <p:cNvPr id="44" name="Group 62"/>
                  <p:cNvGrpSpPr>
                    <a:grpSpLocks/>
                  </p:cNvGrpSpPr>
                  <p:nvPr/>
                </p:nvGrpSpPr>
                <p:grpSpPr bwMode="auto">
                  <a:xfrm>
                    <a:off x="7380" y="3708"/>
                    <a:ext cx="108" cy="156"/>
                    <a:chOff x="4320" y="3936"/>
                    <a:chExt cx="360" cy="624"/>
                  </a:xfrm>
                </p:grpSpPr>
                <p:sp>
                  <p:nvSpPr>
                    <p:cNvPr id="45" name="Line 63"/>
                    <p:cNvSpPr>
                      <a:spLocks noChangeShapeType="1"/>
                    </p:cNvSpPr>
                    <p:nvPr/>
                  </p:nvSpPr>
                  <p:spPr bwMode="auto">
                    <a:xfrm flipH="1">
                      <a:off x="4320" y="3936"/>
                      <a:ext cx="360" cy="312"/>
                    </a:xfrm>
                    <a:prstGeom prst="line">
                      <a:avLst/>
                    </a:prstGeom>
                    <a:noFill/>
                    <a:ln w="9525">
                      <a:solidFill>
                        <a:srgbClr val="000000"/>
                      </a:solidFill>
                      <a:round/>
                      <a:headEnd/>
                      <a:tailEnd/>
                    </a:ln>
                  </p:spPr>
                  <p:txBody>
                    <a:bodyPr/>
                    <a:lstStyle/>
                    <a:p>
                      <a:endParaRPr lang="zh-CN" altLang="en-US"/>
                    </a:p>
                  </p:txBody>
                </p:sp>
                <p:sp>
                  <p:nvSpPr>
                    <p:cNvPr id="46" name="Line 64"/>
                    <p:cNvSpPr>
                      <a:spLocks noChangeShapeType="1"/>
                    </p:cNvSpPr>
                    <p:nvPr/>
                  </p:nvSpPr>
                  <p:spPr bwMode="auto">
                    <a:xfrm>
                      <a:off x="4320" y="4248"/>
                      <a:ext cx="360" cy="312"/>
                    </a:xfrm>
                    <a:prstGeom prst="line">
                      <a:avLst/>
                    </a:prstGeom>
                    <a:noFill/>
                    <a:ln w="9525">
                      <a:solidFill>
                        <a:srgbClr val="000000"/>
                      </a:solidFill>
                      <a:round/>
                      <a:headEnd/>
                      <a:tailEnd/>
                    </a:ln>
                  </p:spPr>
                  <p:txBody>
                    <a:bodyPr/>
                    <a:lstStyle/>
                    <a:p>
                      <a:endParaRPr lang="zh-CN" altLang="en-US"/>
                    </a:p>
                  </p:txBody>
                </p:sp>
              </p:grpSp>
            </p:grpSp>
            <p:sp>
              <p:nvSpPr>
                <p:cNvPr id="40" name="Text Box 65"/>
                <p:cNvSpPr txBox="1">
                  <a:spLocks noChangeArrowheads="1"/>
                </p:cNvSpPr>
                <p:nvPr/>
              </p:nvSpPr>
              <p:spPr bwMode="auto">
                <a:xfrm>
                  <a:off x="4781" y="7256"/>
                  <a:ext cx="705" cy="277"/>
                </a:xfrm>
                <a:prstGeom prst="rect">
                  <a:avLst/>
                </a:prstGeom>
                <a:solidFill>
                  <a:srgbClr val="FFFFFF"/>
                </a:solidFill>
                <a:ln w="9525">
                  <a:noFill/>
                  <a:miter lim="800000"/>
                  <a:headEnd/>
                  <a:tailEnd/>
                </a:ln>
              </p:spPr>
              <p:txBody>
                <a:bodyPr lIns="0" tIns="0" rIns="0" bIns="0"/>
                <a:lstStyle/>
                <a:p>
                  <a:pPr algn="ctr"/>
                  <a:r>
                    <a:rPr lang="zh-CN" altLang="en-US" sz="2000" dirty="0">
                      <a:solidFill>
                        <a:schemeClr val="tx1"/>
                      </a:solidFill>
                      <a:latin typeface="Times New Roman" pitchFamily="18" charset="0"/>
                    </a:rPr>
                    <a:t>依赖</a:t>
                  </a:r>
                  <a:endParaRPr lang="zh-CN" altLang="en-US" sz="2000" dirty="0">
                    <a:solidFill>
                      <a:schemeClr val="tx1"/>
                    </a:solidFill>
                  </a:endParaRPr>
                </a:p>
              </p:txBody>
            </p:sp>
            <p:sp>
              <p:nvSpPr>
                <p:cNvPr id="41" name="AutoShape 66"/>
                <p:cNvSpPr>
                  <a:spLocks noChangeArrowheads="1"/>
                </p:cNvSpPr>
                <p:nvPr/>
              </p:nvSpPr>
              <p:spPr bwMode="auto">
                <a:xfrm rot="-5400000">
                  <a:off x="6842" y="7290"/>
                  <a:ext cx="169" cy="138"/>
                </a:xfrm>
                <a:prstGeom prst="triangle">
                  <a:avLst>
                    <a:gd name="adj" fmla="val 50000"/>
                  </a:avLst>
                </a:prstGeom>
                <a:solidFill>
                  <a:srgbClr val="FFFFFF"/>
                </a:solidFill>
                <a:ln w="9525">
                  <a:solidFill>
                    <a:srgbClr val="000000"/>
                  </a:solidFill>
                  <a:miter lim="800000"/>
                  <a:headEnd/>
                  <a:tailEnd/>
                </a:ln>
              </p:spPr>
              <p:txBody>
                <a:bodyPr/>
                <a:lstStyle/>
                <a:p>
                  <a:endParaRPr lang="zh-CN" altLang="en-US"/>
                </a:p>
              </p:txBody>
            </p:sp>
            <p:sp>
              <p:nvSpPr>
                <p:cNvPr id="42" name="Line 67"/>
                <p:cNvSpPr>
                  <a:spLocks noChangeShapeType="1"/>
                </p:cNvSpPr>
                <p:nvPr/>
              </p:nvSpPr>
              <p:spPr bwMode="auto">
                <a:xfrm>
                  <a:off x="7001" y="7356"/>
                  <a:ext cx="720" cy="0"/>
                </a:xfrm>
                <a:prstGeom prst="line">
                  <a:avLst/>
                </a:prstGeom>
                <a:noFill/>
                <a:ln w="9525">
                  <a:solidFill>
                    <a:srgbClr val="000000"/>
                  </a:solidFill>
                  <a:prstDash val="dash"/>
                  <a:round/>
                  <a:headEnd/>
                  <a:tailEnd/>
                </a:ln>
              </p:spPr>
              <p:txBody>
                <a:bodyPr/>
                <a:lstStyle/>
                <a:p>
                  <a:endParaRPr lang="zh-CN" altLang="en-US"/>
                </a:p>
              </p:txBody>
            </p:sp>
          </p:grpSp>
          <p:sp>
            <p:nvSpPr>
              <p:cNvPr id="38" name="Text Box 68"/>
              <p:cNvSpPr txBox="1">
                <a:spLocks noChangeArrowheads="1"/>
              </p:cNvSpPr>
              <p:nvPr/>
            </p:nvSpPr>
            <p:spPr bwMode="auto">
              <a:xfrm>
                <a:off x="8025" y="6984"/>
                <a:ext cx="1016" cy="276"/>
              </a:xfrm>
              <a:prstGeom prst="rect">
                <a:avLst/>
              </a:prstGeom>
              <a:solidFill>
                <a:srgbClr val="FFFFFF"/>
              </a:solidFill>
              <a:ln w="9525">
                <a:noFill/>
                <a:miter lim="800000"/>
                <a:headEnd/>
                <a:tailEnd/>
              </a:ln>
            </p:spPr>
            <p:txBody>
              <a:bodyPr lIns="0" tIns="0" rIns="0" bIns="0"/>
              <a:lstStyle/>
              <a:p>
                <a:pPr algn="ctr"/>
                <a:r>
                  <a:rPr lang="zh-CN" altLang="en-US" sz="2000" dirty="0">
                    <a:solidFill>
                      <a:schemeClr val="tx1"/>
                    </a:solidFill>
                    <a:latin typeface="Times New Roman" pitchFamily="18" charset="0"/>
                  </a:rPr>
                  <a:t>接口继承</a:t>
                </a:r>
                <a:endParaRPr lang="zh-CN" altLang="en-US" sz="2000" dirty="0">
                  <a:solidFill>
                    <a:schemeClr val="tx1"/>
                  </a:solidFill>
                </a:endParaRPr>
              </a:p>
            </p:txBody>
          </p:sp>
        </p:grpSp>
        <p:grpSp>
          <p:nvGrpSpPr>
            <p:cNvPr id="12" name="Group 69"/>
            <p:cNvGrpSpPr>
              <a:grpSpLocks/>
            </p:cNvGrpSpPr>
            <p:nvPr/>
          </p:nvGrpSpPr>
          <p:grpSpPr bwMode="auto">
            <a:xfrm>
              <a:off x="4253" y="7661"/>
              <a:ext cx="1225" cy="903"/>
              <a:chOff x="5508" y="4716"/>
              <a:chExt cx="1044" cy="940"/>
            </a:xfrm>
          </p:grpSpPr>
          <p:grpSp>
            <p:nvGrpSpPr>
              <p:cNvPr id="30" name="Group 70"/>
              <p:cNvGrpSpPr>
                <a:grpSpLocks/>
              </p:cNvGrpSpPr>
              <p:nvPr/>
            </p:nvGrpSpPr>
            <p:grpSpPr bwMode="auto">
              <a:xfrm>
                <a:off x="5949" y="5389"/>
                <a:ext cx="174" cy="267"/>
                <a:chOff x="5949" y="5785"/>
                <a:chExt cx="174" cy="267"/>
              </a:xfrm>
            </p:grpSpPr>
            <p:sp>
              <p:nvSpPr>
                <p:cNvPr id="35" name="Line 71"/>
                <p:cNvSpPr>
                  <a:spLocks noChangeShapeType="1"/>
                </p:cNvSpPr>
                <p:nvPr/>
              </p:nvSpPr>
              <p:spPr bwMode="auto">
                <a:xfrm>
                  <a:off x="6030" y="5785"/>
                  <a:ext cx="0" cy="267"/>
                </a:xfrm>
                <a:prstGeom prst="line">
                  <a:avLst/>
                </a:prstGeom>
                <a:noFill/>
                <a:ln w="9525">
                  <a:solidFill>
                    <a:srgbClr val="000000"/>
                  </a:solidFill>
                  <a:prstDash val="dash"/>
                  <a:round/>
                  <a:headEnd/>
                  <a:tailEnd/>
                </a:ln>
              </p:spPr>
              <p:txBody>
                <a:bodyPr/>
                <a:lstStyle/>
                <a:p>
                  <a:endParaRPr lang="zh-CN" altLang="en-US"/>
                </a:p>
              </p:txBody>
            </p:sp>
            <p:sp>
              <p:nvSpPr>
                <p:cNvPr id="36" name="AutoShape 72"/>
                <p:cNvSpPr>
                  <a:spLocks noChangeArrowheads="1"/>
                </p:cNvSpPr>
                <p:nvPr/>
              </p:nvSpPr>
              <p:spPr bwMode="auto">
                <a:xfrm>
                  <a:off x="5949" y="5785"/>
                  <a:ext cx="174" cy="134"/>
                </a:xfrm>
                <a:prstGeom prst="triangle">
                  <a:avLst>
                    <a:gd name="adj" fmla="val 50000"/>
                  </a:avLst>
                </a:prstGeom>
                <a:solidFill>
                  <a:srgbClr val="FFFFFF"/>
                </a:solidFill>
                <a:ln w="9525">
                  <a:solidFill>
                    <a:srgbClr val="000000"/>
                  </a:solidFill>
                  <a:miter lim="800000"/>
                  <a:headEnd/>
                  <a:tailEnd/>
                </a:ln>
              </p:spPr>
              <p:txBody>
                <a:bodyPr/>
                <a:lstStyle/>
                <a:p>
                  <a:endParaRPr lang="zh-CN" altLang="en-US"/>
                </a:p>
              </p:txBody>
            </p:sp>
          </p:grpSp>
          <p:grpSp>
            <p:nvGrpSpPr>
              <p:cNvPr id="31" name="Group 73"/>
              <p:cNvGrpSpPr>
                <a:grpSpLocks/>
              </p:cNvGrpSpPr>
              <p:nvPr/>
            </p:nvGrpSpPr>
            <p:grpSpPr bwMode="auto">
              <a:xfrm>
                <a:off x="5508" y="4716"/>
                <a:ext cx="1044" cy="671"/>
                <a:chOff x="5508" y="4716"/>
                <a:chExt cx="1044" cy="671"/>
              </a:xfrm>
            </p:grpSpPr>
            <p:sp>
              <p:nvSpPr>
                <p:cNvPr id="32" name="Text Box 74"/>
                <p:cNvSpPr txBox="1">
                  <a:spLocks noChangeArrowheads="1"/>
                </p:cNvSpPr>
                <p:nvPr/>
              </p:nvSpPr>
              <p:spPr bwMode="auto">
                <a:xfrm>
                  <a:off x="5508" y="4716"/>
                  <a:ext cx="1044" cy="267"/>
                </a:xfrm>
                <a:prstGeom prst="rect">
                  <a:avLst/>
                </a:prstGeom>
                <a:solidFill>
                  <a:srgbClr val="CCFFFF"/>
                </a:solidFill>
                <a:ln w="9525">
                  <a:solidFill>
                    <a:srgbClr val="000000"/>
                  </a:solidFill>
                  <a:miter lim="800000"/>
                  <a:headEnd/>
                  <a:tailEnd/>
                </a:ln>
              </p:spPr>
              <p:txBody>
                <a:bodyPr lIns="0" tIns="0" rIns="0" bIns="0"/>
                <a:lstStyle/>
                <a:p>
                  <a:pPr algn="ctr"/>
                  <a:r>
                    <a:rPr lang="en-US" altLang="zh-CN" sz="2000" dirty="0" smtClean="0">
                      <a:solidFill>
                        <a:schemeClr val="tx1"/>
                      </a:solidFill>
                      <a:latin typeface="Times New Roman" pitchFamily="18" charset="0"/>
                    </a:rPr>
                    <a:t>Shape</a:t>
                  </a:r>
                  <a:endParaRPr lang="en-US" altLang="zh-CN" sz="2000" dirty="0">
                    <a:solidFill>
                      <a:schemeClr val="tx1"/>
                    </a:solidFill>
                    <a:latin typeface="Times New Roman" pitchFamily="18" charset="0"/>
                  </a:endParaRPr>
                </a:p>
                <a:p>
                  <a:endParaRPr lang="en-US" altLang="zh-CN" sz="1400" dirty="0">
                    <a:solidFill>
                      <a:schemeClr val="bg2"/>
                    </a:solidFill>
                  </a:endParaRPr>
                </a:p>
              </p:txBody>
            </p:sp>
            <p:sp>
              <p:nvSpPr>
                <p:cNvPr id="33" name="Text Box 75"/>
                <p:cNvSpPr txBox="1">
                  <a:spLocks noChangeArrowheads="1"/>
                </p:cNvSpPr>
                <p:nvPr/>
              </p:nvSpPr>
              <p:spPr bwMode="auto">
                <a:xfrm>
                  <a:off x="5508" y="4981"/>
                  <a:ext cx="1044" cy="203"/>
                </a:xfrm>
                <a:prstGeom prst="rect">
                  <a:avLst/>
                </a:prstGeom>
                <a:solidFill>
                  <a:srgbClr val="CCFFFF"/>
                </a:solidFill>
                <a:ln w="9525">
                  <a:solidFill>
                    <a:srgbClr val="000000"/>
                  </a:solidFill>
                  <a:miter lim="800000"/>
                  <a:headEnd/>
                  <a:tailEnd/>
                </a:ln>
              </p:spPr>
              <p:txBody>
                <a:bodyPr lIns="0" tIns="0" rIns="0" bIns="0"/>
                <a:lstStyle/>
                <a:p>
                  <a:endParaRPr lang="zh-CN" altLang="en-US" sz="1400">
                    <a:solidFill>
                      <a:schemeClr val="bg2"/>
                    </a:solidFill>
                  </a:endParaRPr>
                </a:p>
              </p:txBody>
            </p:sp>
            <p:sp>
              <p:nvSpPr>
                <p:cNvPr id="34" name="Text Box 76"/>
                <p:cNvSpPr txBox="1">
                  <a:spLocks noChangeArrowheads="1"/>
                </p:cNvSpPr>
                <p:nvPr/>
              </p:nvSpPr>
              <p:spPr bwMode="auto">
                <a:xfrm>
                  <a:off x="5508" y="5184"/>
                  <a:ext cx="1044" cy="203"/>
                </a:xfrm>
                <a:prstGeom prst="rect">
                  <a:avLst/>
                </a:prstGeom>
                <a:solidFill>
                  <a:srgbClr val="CCFFFF"/>
                </a:solidFill>
                <a:ln w="9525">
                  <a:solidFill>
                    <a:srgbClr val="000000"/>
                  </a:solidFill>
                  <a:miter lim="800000"/>
                  <a:headEnd/>
                  <a:tailEnd/>
                </a:ln>
              </p:spPr>
              <p:txBody>
                <a:bodyPr lIns="0" tIns="0" rIns="0" bIns="0"/>
                <a:lstStyle/>
                <a:p>
                  <a:endParaRPr lang="zh-CN" altLang="en-US" sz="1400">
                    <a:solidFill>
                      <a:schemeClr val="bg2"/>
                    </a:solidFill>
                  </a:endParaRPr>
                </a:p>
              </p:txBody>
            </p:sp>
          </p:grpSp>
        </p:grpSp>
        <p:sp>
          <p:nvSpPr>
            <p:cNvPr id="13" name="Line 77"/>
            <p:cNvSpPr>
              <a:spLocks noChangeShapeType="1"/>
            </p:cNvSpPr>
            <p:nvPr/>
          </p:nvSpPr>
          <p:spPr bwMode="auto">
            <a:xfrm>
              <a:off x="4858" y="8560"/>
              <a:ext cx="0" cy="300"/>
            </a:xfrm>
            <a:prstGeom prst="line">
              <a:avLst/>
            </a:prstGeom>
            <a:noFill/>
            <a:ln w="9525">
              <a:solidFill>
                <a:srgbClr val="000000"/>
              </a:solidFill>
              <a:prstDash val="dash"/>
              <a:round/>
              <a:headEnd/>
              <a:tailEnd/>
            </a:ln>
          </p:spPr>
          <p:txBody>
            <a:bodyPr/>
            <a:lstStyle/>
            <a:p>
              <a:endParaRPr lang="zh-CN" altLang="en-US"/>
            </a:p>
          </p:txBody>
        </p:sp>
        <p:grpSp>
          <p:nvGrpSpPr>
            <p:cNvPr id="14" name="Group 78"/>
            <p:cNvGrpSpPr>
              <a:grpSpLocks/>
            </p:cNvGrpSpPr>
            <p:nvPr/>
          </p:nvGrpSpPr>
          <p:grpSpPr bwMode="auto">
            <a:xfrm>
              <a:off x="4253" y="8860"/>
              <a:ext cx="1225" cy="645"/>
              <a:chOff x="5508" y="4716"/>
              <a:chExt cx="1044" cy="671"/>
            </a:xfrm>
          </p:grpSpPr>
          <p:sp>
            <p:nvSpPr>
              <p:cNvPr id="27" name="Text Box 79"/>
              <p:cNvSpPr txBox="1">
                <a:spLocks noChangeArrowheads="1"/>
              </p:cNvSpPr>
              <p:nvPr/>
            </p:nvSpPr>
            <p:spPr bwMode="auto">
              <a:xfrm>
                <a:off x="5508" y="4716"/>
                <a:ext cx="1044" cy="267"/>
              </a:xfrm>
              <a:prstGeom prst="rect">
                <a:avLst/>
              </a:prstGeom>
              <a:solidFill>
                <a:srgbClr val="CCFFFF"/>
              </a:solidFill>
              <a:ln w="9525">
                <a:solidFill>
                  <a:srgbClr val="000000"/>
                </a:solidFill>
                <a:miter lim="800000"/>
                <a:headEnd/>
                <a:tailEnd/>
              </a:ln>
            </p:spPr>
            <p:txBody>
              <a:bodyPr lIns="0" tIns="0" rIns="0" bIns="0"/>
              <a:lstStyle/>
              <a:p>
                <a:pPr algn="ctr"/>
                <a:r>
                  <a:rPr lang="en-US" altLang="zh-CN" sz="2000" dirty="0">
                    <a:solidFill>
                      <a:schemeClr val="tx1"/>
                    </a:solidFill>
                    <a:latin typeface="Times New Roman" pitchFamily="18" charset="0"/>
                  </a:rPr>
                  <a:t>Rectangle</a:t>
                </a:r>
                <a:endParaRPr lang="en-US" altLang="zh-CN" sz="2000" dirty="0">
                  <a:solidFill>
                    <a:schemeClr val="tx1"/>
                  </a:solidFill>
                </a:endParaRPr>
              </a:p>
            </p:txBody>
          </p:sp>
          <p:sp>
            <p:nvSpPr>
              <p:cNvPr id="28" name="Text Box 80"/>
              <p:cNvSpPr txBox="1">
                <a:spLocks noChangeArrowheads="1"/>
              </p:cNvSpPr>
              <p:nvPr/>
            </p:nvSpPr>
            <p:spPr bwMode="auto">
              <a:xfrm>
                <a:off x="5508" y="4981"/>
                <a:ext cx="1044" cy="203"/>
              </a:xfrm>
              <a:prstGeom prst="rect">
                <a:avLst/>
              </a:prstGeom>
              <a:solidFill>
                <a:srgbClr val="CCFFFF"/>
              </a:solidFill>
              <a:ln w="9525">
                <a:solidFill>
                  <a:srgbClr val="000000"/>
                </a:solidFill>
                <a:miter lim="800000"/>
                <a:headEnd/>
                <a:tailEnd/>
              </a:ln>
            </p:spPr>
            <p:txBody>
              <a:bodyPr lIns="0" tIns="0" rIns="0" bIns="0"/>
              <a:lstStyle/>
              <a:p>
                <a:endParaRPr lang="zh-CN" altLang="en-US" sz="1400">
                  <a:solidFill>
                    <a:schemeClr val="bg2"/>
                  </a:solidFill>
                </a:endParaRPr>
              </a:p>
            </p:txBody>
          </p:sp>
          <p:sp>
            <p:nvSpPr>
              <p:cNvPr id="29" name="Text Box 81"/>
              <p:cNvSpPr txBox="1">
                <a:spLocks noChangeArrowheads="1"/>
              </p:cNvSpPr>
              <p:nvPr/>
            </p:nvSpPr>
            <p:spPr bwMode="auto">
              <a:xfrm>
                <a:off x="5508" y="5184"/>
                <a:ext cx="1044" cy="203"/>
              </a:xfrm>
              <a:prstGeom prst="rect">
                <a:avLst/>
              </a:prstGeom>
              <a:solidFill>
                <a:srgbClr val="CCFFFF"/>
              </a:solidFill>
              <a:ln w="9525">
                <a:solidFill>
                  <a:srgbClr val="000000"/>
                </a:solidFill>
                <a:miter lim="800000"/>
                <a:headEnd/>
                <a:tailEnd/>
              </a:ln>
            </p:spPr>
            <p:txBody>
              <a:bodyPr lIns="0" tIns="0" rIns="0" bIns="0"/>
              <a:lstStyle/>
              <a:p>
                <a:endParaRPr lang="zh-CN" altLang="en-US" sz="1400">
                  <a:solidFill>
                    <a:schemeClr val="bg2"/>
                  </a:solidFill>
                </a:endParaRPr>
              </a:p>
            </p:txBody>
          </p:sp>
        </p:grpSp>
        <p:sp>
          <p:nvSpPr>
            <p:cNvPr id="15" name="Line 82"/>
            <p:cNvSpPr>
              <a:spLocks noChangeShapeType="1"/>
            </p:cNvSpPr>
            <p:nvPr/>
          </p:nvSpPr>
          <p:spPr bwMode="auto">
            <a:xfrm>
              <a:off x="3182" y="8663"/>
              <a:ext cx="0" cy="208"/>
            </a:xfrm>
            <a:prstGeom prst="line">
              <a:avLst/>
            </a:prstGeom>
            <a:noFill/>
            <a:ln w="9525">
              <a:solidFill>
                <a:srgbClr val="000000"/>
              </a:solidFill>
              <a:prstDash val="dash"/>
              <a:round/>
              <a:headEnd/>
              <a:tailEnd/>
            </a:ln>
          </p:spPr>
          <p:txBody>
            <a:bodyPr/>
            <a:lstStyle/>
            <a:p>
              <a:endParaRPr lang="zh-CN" altLang="en-US"/>
            </a:p>
          </p:txBody>
        </p:sp>
        <p:grpSp>
          <p:nvGrpSpPr>
            <p:cNvPr id="16" name="Group 83"/>
            <p:cNvGrpSpPr>
              <a:grpSpLocks/>
            </p:cNvGrpSpPr>
            <p:nvPr/>
          </p:nvGrpSpPr>
          <p:grpSpPr bwMode="auto">
            <a:xfrm>
              <a:off x="2563" y="8860"/>
              <a:ext cx="1224" cy="645"/>
              <a:chOff x="5508" y="4716"/>
              <a:chExt cx="1044" cy="671"/>
            </a:xfrm>
          </p:grpSpPr>
          <p:sp>
            <p:nvSpPr>
              <p:cNvPr id="24" name="Text Box 84"/>
              <p:cNvSpPr txBox="1">
                <a:spLocks noChangeArrowheads="1"/>
              </p:cNvSpPr>
              <p:nvPr/>
            </p:nvSpPr>
            <p:spPr bwMode="auto">
              <a:xfrm>
                <a:off x="5508" y="4716"/>
                <a:ext cx="1044" cy="267"/>
              </a:xfrm>
              <a:prstGeom prst="rect">
                <a:avLst/>
              </a:prstGeom>
              <a:solidFill>
                <a:srgbClr val="CCFFFF"/>
              </a:solidFill>
              <a:ln w="9525">
                <a:solidFill>
                  <a:srgbClr val="000000"/>
                </a:solidFill>
                <a:miter lim="800000"/>
                <a:headEnd/>
                <a:tailEnd/>
              </a:ln>
            </p:spPr>
            <p:txBody>
              <a:bodyPr lIns="0" tIns="0" rIns="0" bIns="0"/>
              <a:lstStyle/>
              <a:p>
                <a:pPr algn="ctr"/>
                <a:r>
                  <a:rPr lang="en-US" altLang="zh-CN" sz="2000" dirty="0">
                    <a:solidFill>
                      <a:schemeClr val="tx1"/>
                    </a:solidFill>
                    <a:latin typeface="Times New Roman" pitchFamily="18" charset="0"/>
                  </a:rPr>
                  <a:t>Circle</a:t>
                </a:r>
                <a:endParaRPr lang="en-US" altLang="zh-CN" sz="2000" dirty="0">
                  <a:solidFill>
                    <a:schemeClr val="tx1"/>
                  </a:solidFill>
                </a:endParaRPr>
              </a:p>
            </p:txBody>
          </p:sp>
          <p:sp>
            <p:nvSpPr>
              <p:cNvPr id="25" name="Text Box 85"/>
              <p:cNvSpPr txBox="1">
                <a:spLocks noChangeArrowheads="1"/>
              </p:cNvSpPr>
              <p:nvPr/>
            </p:nvSpPr>
            <p:spPr bwMode="auto">
              <a:xfrm>
                <a:off x="5508" y="4981"/>
                <a:ext cx="1044" cy="203"/>
              </a:xfrm>
              <a:prstGeom prst="rect">
                <a:avLst/>
              </a:prstGeom>
              <a:solidFill>
                <a:srgbClr val="CCFFFF"/>
              </a:solidFill>
              <a:ln w="9525">
                <a:solidFill>
                  <a:srgbClr val="000000"/>
                </a:solidFill>
                <a:miter lim="800000"/>
                <a:headEnd/>
                <a:tailEnd/>
              </a:ln>
            </p:spPr>
            <p:txBody>
              <a:bodyPr lIns="0" tIns="0" rIns="0" bIns="0"/>
              <a:lstStyle/>
              <a:p>
                <a:endParaRPr lang="zh-CN" altLang="en-US" sz="1400">
                  <a:solidFill>
                    <a:schemeClr val="bg2"/>
                  </a:solidFill>
                </a:endParaRPr>
              </a:p>
            </p:txBody>
          </p:sp>
          <p:sp>
            <p:nvSpPr>
              <p:cNvPr id="26" name="Text Box 86"/>
              <p:cNvSpPr txBox="1">
                <a:spLocks noChangeArrowheads="1"/>
              </p:cNvSpPr>
              <p:nvPr/>
            </p:nvSpPr>
            <p:spPr bwMode="auto">
              <a:xfrm>
                <a:off x="5508" y="5184"/>
                <a:ext cx="1044" cy="203"/>
              </a:xfrm>
              <a:prstGeom prst="rect">
                <a:avLst/>
              </a:prstGeom>
              <a:solidFill>
                <a:srgbClr val="CCFFFF"/>
              </a:solidFill>
              <a:ln w="9525">
                <a:solidFill>
                  <a:srgbClr val="000000"/>
                </a:solidFill>
                <a:miter lim="800000"/>
                <a:headEnd/>
                <a:tailEnd/>
              </a:ln>
            </p:spPr>
            <p:txBody>
              <a:bodyPr lIns="0" tIns="0" rIns="0" bIns="0"/>
              <a:lstStyle/>
              <a:p>
                <a:endParaRPr lang="zh-CN" altLang="en-US" sz="1400">
                  <a:solidFill>
                    <a:schemeClr val="bg2"/>
                  </a:solidFill>
                </a:endParaRPr>
              </a:p>
            </p:txBody>
          </p:sp>
        </p:grpSp>
        <p:grpSp>
          <p:nvGrpSpPr>
            <p:cNvPr id="17" name="Group 87"/>
            <p:cNvGrpSpPr>
              <a:grpSpLocks/>
            </p:cNvGrpSpPr>
            <p:nvPr/>
          </p:nvGrpSpPr>
          <p:grpSpPr bwMode="auto">
            <a:xfrm>
              <a:off x="5942" y="8860"/>
              <a:ext cx="1226" cy="645"/>
              <a:chOff x="5508" y="4716"/>
              <a:chExt cx="1044" cy="671"/>
            </a:xfrm>
          </p:grpSpPr>
          <p:sp>
            <p:nvSpPr>
              <p:cNvPr id="21" name="Text Box 88"/>
              <p:cNvSpPr txBox="1">
                <a:spLocks noChangeArrowheads="1"/>
              </p:cNvSpPr>
              <p:nvPr/>
            </p:nvSpPr>
            <p:spPr bwMode="auto">
              <a:xfrm>
                <a:off x="5508" y="4716"/>
                <a:ext cx="1044" cy="267"/>
              </a:xfrm>
              <a:prstGeom prst="rect">
                <a:avLst/>
              </a:prstGeom>
              <a:solidFill>
                <a:srgbClr val="CCFFFF"/>
              </a:solidFill>
              <a:ln w="9525">
                <a:solidFill>
                  <a:srgbClr val="000000"/>
                </a:solidFill>
                <a:miter lim="800000"/>
                <a:headEnd/>
                <a:tailEnd/>
              </a:ln>
            </p:spPr>
            <p:txBody>
              <a:bodyPr lIns="0" tIns="0" rIns="0" bIns="0"/>
              <a:lstStyle/>
              <a:p>
                <a:pPr algn="ctr"/>
                <a:r>
                  <a:rPr lang="en-US" altLang="zh-CN" sz="2000" dirty="0">
                    <a:solidFill>
                      <a:schemeClr val="tx1"/>
                    </a:solidFill>
                    <a:latin typeface="Times New Roman" pitchFamily="18" charset="0"/>
                  </a:rPr>
                  <a:t>Triangle</a:t>
                </a:r>
                <a:endParaRPr lang="en-US" altLang="zh-CN" sz="2000" dirty="0">
                  <a:solidFill>
                    <a:schemeClr val="tx1"/>
                  </a:solidFill>
                </a:endParaRPr>
              </a:p>
            </p:txBody>
          </p:sp>
          <p:sp>
            <p:nvSpPr>
              <p:cNvPr id="22" name="Text Box 89"/>
              <p:cNvSpPr txBox="1">
                <a:spLocks noChangeArrowheads="1"/>
              </p:cNvSpPr>
              <p:nvPr/>
            </p:nvSpPr>
            <p:spPr bwMode="auto">
              <a:xfrm>
                <a:off x="5508" y="4981"/>
                <a:ext cx="1044" cy="203"/>
              </a:xfrm>
              <a:prstGeom prst="rect">
                <a:avLst/>
              </a:prstGeom>
              <a:solidFill>
                <a:srgbClr val="CCFFFF"/>
              </a:solidFill>
              <a:ln w="9525">
                <a:solidFill>
                  <a:srgbClr val="000000"/>
                </a:solidFill>
                <a:miter lim="800000"/>
                <a:headEnd/>
                <a:tailEnd/>
              </a:ln>
            </p:spPr>
            <p:txBody>
              <a:bodyPr lIns="0" tIns="0" rIns="0" bIns="0"/>
              <a:lstStyle/>
              <a:p>
                <a:endParaRPr lang="zh-CN" altLang="en-US" sz="1400">
                  <a:solidFill>
                    <a:schemeClr val="bg2"/>
                  </a:solidFill>
                </a:endParaRPr>
              </a:p>
            </p:txBody>
          </p:sp>
          <p:sp>
            <p:nvSpPr>
              <p:cNvPr id="23" name="Text Box 90"/>
              <p:cNvSpPr txBox="1">
                <a:spLocks noChangeArrowheads="1"/>
              </p:cNvSpPr>
              <p:nvPr/>
            </p:nvSpPr>
            <p:spPr bwMode="auto">
              <a:xfrm>
                <a:off x="5508" y="5184"/>
                <a:ext cx="1044" cy="203"/>
              </a:xfrm>
              <a:prstGeom prst="rect">
                <a:avLst/>
              </a:prstGeom>
              <a:solidFill>
                <a:srgbClr val="CCFFFF"/>
              </a:solidFill>
              <a:ln w="9525">
                <a:solidFill>
                  <a:srgbClr val="000000"/>
                </a:solidFill>
                <a:miter lim="800000"/>
                <a:headEnd/>
                <a:tailEnd/>
              </a:ln>
            </p:spPr>
            <p:txBody>
              <a:bodyPr lIns="0" tIns="0" rIns="0" bIns="0"/>
              <a:lstStyle/>
              <a:p>
                <a:endParaRPr lang="zh-CN" altLang="en-US" sz="1400">
                  <a:solidFill>
                    <a:schemeClr val="bg2"/>
                  </a:solidFill>
                </a:endParaRPr>
              </a:p>
            </p:txBody>
          </p:sp>
        </p:grpSp>
        <p:sp>
          <p:nvSpPr>
            <p:cNvPr id="18" name="Line 91"/>
            <p:cNvSpPr>
              <a:spLocks noChangeShapeType="1"/>
            </p:cNvSpPr>
            <p:nvPr/>
          </p:nvSpPr>
          <p:spPr bwMode="auto">
            <a:xfrm>
              <a:off x="6576" y="8663"/>
              <a:ext cx="0" cy="208"/>
            </a:xfrm>
            <a:prstGeom prst="line">
              <a:avLst/>
            </a:prstGeom>
            <a:noFill/>
            <a:ln w="9525">
              <a:solidFill>
                <a:srgbClr val="000000"/>
              </a:solidFill>
              <a:prstDash val="dash"/>
              <a:round/>
              <a:headEnd/>
              <a:tailEnd/>
            </a:ln>
          </p:spPr>
          <p:txBody>
            <a:bodyPr/>
            <a:lstStyle/>
            <a:p>
              <a:endParaRPr lang="zh-CN" altLang="en-US"/>
            </a:p>
          </p:txBody>
        </p:sp>
        <p:sp>
          <p:nvSpPr>
            <p:cNvPr id="19" name="Rectangle 92"/>
            <p:cNvSpPr>
              <a:spLocks noChangeArrowheads="1"/>
            </p:cNvSpPr>
            <p:nvPr/>
          </p:nvSpPr>
          <p:spPr bwMode="auto">
            <a:xfrm>
              <a:off x="2357" y="7585"/>
              <a:ext cx="4994" cy="2026"/>
            </a:xfrm>
            <a:prstGeom prst="rect">
              <a:avLst/>
            </a:prstGeom>
            <a:noFill/>
            <a:ln w="3175">
              <a:solidFill>
                <a:srgbClr val="000000"/>
              </a:solidFill>
              <a:prstDash val="dashDot"/>
              <a:miter lim="800000"/>
              <a:headEnd/>
              <a:tailEnd/>
            </a:ln>
          </p:spPr>
          <p:txBody>
            <a:bodyPr/>
            <a:lstStyle/>
            <a:p>
              <a:endParaRPr lang="zh-CN" altLang="en-US"/>
            </a:p>
          </p:txBody>
        </p:sp>
        <p:sp>
          <p:nvSpPr>
            <p:cNvPr id="20" name="Text Box 93"/>
            <p:cNvSpPr txBox="1">
              <a:spLocks noChangeArrowheads="1"/>
            </p:cNvSpPr>
            <p:nvPr/>
          </p:nvSpPr>
          <p:spPr bwMode="auto">
            <a:xfrm>
              <a:off x="7859" y="8116"/>
              <a:ext cx="1224" cy="199"/>
            </a:xfrm>
            <a:prstGeom prst="rect">
              <a:avLst/>
            </a:prstGeom>
            <a:solidFill>
              <a:srgbClr val="FFFFFF"/>
            </a:solidFill>
            <a:ln w="9525">
              <a:solidFill>
                <a:srgbClr val="000000"/>
              </a:solidFill>
              <a:miter lim="800000"/>
              <a:headEnd/>
              <a:tailEnd/>
            </a:ln>
          </p:spPr>
          <p:txBody>
            <a:bodyPr lIns="0" tIns="0" rIns="0" bIns="0"/>
            <a:lstStyle/>
            <a:p>
              <a:endParaRPr lang="zh-CN" altLang="en-US" sz="1400">
                <a:solidFill>
                  <a:schemeClr val="bg2"/>
                </a:solidFill>
              </a:endParaRPr>
            </a:p>
          </p:txBody>
        </p:sp>
      </p:gr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788506"/>
            <a:ext cx="8712968" cy="5016758"/>
          </a:xfrm>
          <a:prstGeom prst="rect">
            <a:avLst/>
          </a:prstGeom>
          <a:noFill/>
        </p:spPr>
        <p:txBody>
          <a:bodyPr wrap="square" rtlCol="0">
            <a:spAutoFit/>
          </a:bodyPr>
          <a:lstStyle/>
          <a:p>
            <a:r>
              <a:rPr lang="en-US" altLang="zh-CN" sz="2000" dirty="0" smtClean="0">
                <a:solidFill>
                  <a:schemeClr val="tx1"/>
                </a:solidFill>
              </a:rPr>
              <a:t>// </a:t>
            </a:r>
            <a:r>
              <a:rPr lang="zh-CN" altLang="en-US" sz="2000" dirty="0" smtClean="0">
                <a:solidFill>
                  <a:schemeClr val="tx1"/>
                </a:solidFill>
              </a:rPr>
              <a:t>文件路径名</a:t>
            </a:r>
            <a:r>
              <a:rPr lang="en-US" altLang="zh-CN" sz="2000" dirty="0" smtClean="0">
                <a:solidFill>
                  <a:schemeClr val="tx1"/>
                </a:solidFill>
              </a:rPr>
              <a:t>:s6_4\main_6_4.cpp</a:t>
            </a:r>
          </a:p>
          <a:p>
            <a:r>
              <a:rPr lang="en-US" altLang="zh-CN" sz="2000" dirty="0" smtClean="0"/>
              <a:t>#include &lt;</a:t>
            </a:r>
            <a:r>
              <a:rPr lang="en-US" altLang="zh-CN" sz="2000" dirty="0" err="1" smtClean="0"/>
              <a:t>iostream</a:t>
            </a:r>
            <a:r>
              <a:rPr lang="en-US" altLang="zh-CN" sz="2000" dirty="0" smtClean="0"/>
              <a:t>&gt;               			</a:t>
            </a:r>
            <a:r>
              <a:rPr lang="en-US" altLang="zh-CN" sz="2000" dirty="0" smtClean="0">
                <a:solidFill>
                  <a:schemeClr val="tx1"/>
                </a:solidFill>
              </a:rPr>
              <a:t>// </a:t>
            </a:r>
            <a:r>
              <a:rPr lang="zh-CN" altLang="en-US" sz="2000" dirty="0" smtClean="0">
                <a:solidFill>
                  <a:schemeClr val="tx1"/>
                </a:solidFill>
              </a:rPr>
              <a:t>编译预处理命令</a:t>
            </a:r>
          </a:p>
          <a:p>
            <a:r>
              <a:rPr lang="en-US" altLang="zh-CN" sz="2000" dirty="0" smtClean="0"/>
              <a:t>using namespace std;				</a:t>
            </a:r>
            <a:r>
              <a:rPr lang="en-US" altLang="zh-CN" sz="2000" dirty="0" smtClean="0">
                <a:solidFill>
                  <a:schemeClr val="tx1"/>
                </a:solidFill>
              </a:rPr>
              <a:t>// </a:t>
            </a:r>
            <a:r>
              <a:rPr lang="zh-CN" altLang="en-US" sz="2000" dirty="0" smtClean="0">
                <a:solidFill>
                  <a:schemeClr val="tx1"/>
                </a:solidFill>
              </a:rPr>
              <a:t>使用命名空间</a:t>
            </a:r>
            <a:r>
              <a:rPr lang="en-US" altLang="zh-CN" sz="2000" dirty="0" smtClean="0">
                <a:solidFill>
                  <a:schemeClr val="tx1"/>
                </a:solidFill>
              </a:rPr>
              <a:t>std </a:t>
            </a:r>
          </a:p>
          <a:p>
            <a:endParaRPr lang="en-US" altLang="zh-CN" sz="2000" dirty="0" smtClean="0"/>
          </a:p>
          <a:p>
            <a:r>
              <a:rPr lang="en-US" altLang="zh-CN" sz="2000" dirty="0" smtClean="0"/>
              <a:t>const double PI = 3.1415926;			</a:t>
            </a:r>
            <a:r>
              <a:rPr lang="en-US" altLang="zh-CN" sz="2000" dirty="0" smtClean="0">
                <a:solidFill>
                  <a:schemeClr val="tx1"/>
                </a:solidFill>
              </a:rPr>
              <a:t>// </a:t>
            </a:r>
            <a:r>
              <a:rPr lang="zh-CN" altLang="en-US" sz="2000" dirty="0" smtClean="0">
                <a:solidFill>
                  <a:schemeClr val="tx1"/>
                </a:solidFill>
              </a:rPr>
              <a:t>常量</a:t>
            </a:r>
            <a:r>
              <a:rPr lang="en-US" altLang="zh-CN" sz="2000" dirty="0" smtClean="0">
                <a:solidFill>
                  <a:schemeClr val="tx1"/>
                </a:solidFill>
              </a:rPr>
              <a:t>PI</a:t>
            </a:r>
          </a:p>
          <a:p>
            <a:endParaRPr lang="en-US" altLang="zh-CN" sz="2000" dirty="0" smtClean="0"/>
          </a:p>
          <a:p>
            <a:r>
              <a:rPr lang="en-US" altLang="zh-CN" sz="2000" dirty="0" smtClean="0">
                <a:solidFill>
                  <a:schemeClr val="tx1"/>
                </a:solidFill>
              </a:rPr>
              <a:t>// </a:t>
            </a:r>
            <a:r>
              <a:rPr lang="zh-CN" altLang="en-US" sz="2000" dirty="0" smtClean="0">
                <a:solidFill>
                  <a:schemeClr val="tx1"/>
                </a:solidFill>
              </a:rPr>
              <a:t>声明形状类</a:t>
            </a:r>
            <a:r>
              <a:rPr lang="en-US" altLang="zh-CN" sz="2000" dirty="0" smtClean="0">
                <a:solidFill>
                  <a:schemeClr val="tx1"/>
                </a:solidFill>
              </a:rPr>
              <a:t>Shape——</a:t>
            </a:r>
            <a:r>
              <a:rPr lang="zh-CN" altLang="en-US" sz="2000" dirty="0" smtClean="0">
                <a:solidFill>
                  <a:schemeClr val="tx1"/>
                </a:solidFill>
              </a:rPr>
              <a:t>抽象类</a:t>
            </a:r>
          </a:p>
          <a:p>
            <a:r>
              <a:rPr lang="en-US" altLang="zh-CN" sz="2000" dirty="0" smtClean="0"/>
              <a:t>class Shape</a:t>
            </a:r>
          </a:p>
          <a:p>
            <a:r>
              <a:rPr lang="en-US" altLang="zh-CN" sz="2000" dirty="0" smtClean="0"/>
              <a:t>{</a:t>
            </a:r>
          </a:p>
          <a:p>
            <a:r>
              <a:rPr lang="en-US" altLang="zh-CN" sz="2000" dirty="0" smtClean="0"/>
              <a:t>public:</a:t>
            </a:r>
          </a:p>
          <a:p>
            <a:r>
              <a:rPr lang="en-US" altLang="zh-CN" sz="2000" dirty="0" smtClean="0">
                <a:solidFill>
                  <a:schemeClr val="tx1"/>
                </a:solidFill>
              </a:rPr>
              <a:t>// </a:t>
            </a:r>
            <a:r>
              <a:rPr lang="zh-CN" altLang="en-US" sz="2000" dirty="0" smtClean="0">
                <a:solidFill>
                  <a:schemeClr val="tx1"/>
                </a:solidFill>
              </a:rPr>
              <a:t>公有成员</a:t>
            </a:r>
            <a:r>
              <a:rPr lang="en-US" altLang="zh-CN" sz="2000" dirty="0" smtClean="0">
                <a:solidFill>
                  <a:schemeClr val="tx1"/>
                </a:solidFill>
              </a:rPr>
              <a:t>:</a:t>
            </a:r>
          </a:p>
          <a:p>
            <a:r>
              <a:rPr lang="en-US" altLang="zh-CN" sz="2000" dirty="0" smtClean="0"/>
              <a:t>	Shape() { }				</a:t>
            </a:r>
            <a:r>
              <a:rPr lang="en-US" altLang="zh-CN" sz="2000" dirty="0" smtClean="0">
                <a:solidFill>
                  <a:schemeClr val="tx1"/>
                </a:solidFill>
              </a:rPr>
              <a:t>// </a:t>
            </a:r>
            <a:r>
              <a:rPr lang="zh-CN" altLang="en-US" sz="2000" dirty="0" smtClean="0">
                <a:solidFill>
                  <a:schemeClr val="tx1"/>
                </a:solidFill>
              </a:rPr>
              <a:t>构造函数</a:t>
            </a:r>
          </a:p>
          <a:p>
            <a:r>
              <a:rPr lang="zh-CN" altLang="en-US" sz="2000" dirty="0" smtClean="0"/>
              <a:t>	</a:t>
            </a:r>
            <a:r>
              <a:rPr lang="en-US" altLang="zh-CN" sz="2000" dirty="0" smtClean="0"/>
              <a:t>virtual ~Shape() { }			</a:t>
            </a:r>
            <a:r>
              <a:rPr lang="en-US" altLang="zh-CN" sz="2000" dirty="0" smtClean="0">
                <a:solidFill>
                  <a:schemeClr val="tx1"/>
                </a:solidFill>
              </a:rPr>
              <a:t>// </a:t>
            </a:r>
            <a:r>
              <a:rPr lang="zh-CN" altLang="en-US" sz="2000" dirty="0" smtClean="0">
                <a:solidFill>
                  <a:schemeClr val="tx1"/>
                </a:solidFill>
              </a:rPr>
              <a:t>析构函数</a:t>
            </a:r>
          </a:p>
          <a:p>
            <a:r>
              <a:rPr lang="zh-CN" altLang="en-US" sz="2000" dirty="0" smtClean="0"/>
              <a:t>	</a:t>
            </a:r>
            <a:r>
              <a:rPr lang="en-US" altLang="zh-CN" sz="2000" dirty="0" smtClean="0"/>
              <a:t>virtual void Draw() const =0;		</a:t>
            </a:r>
            <a:r>
              <a:rPr lang="en-US" altLang="zh-CN" sz="2000" dirty="0" smtClean="0">
                <a:solidFill>
                  <a:schemeClr val="tx1"/>
                </a:solidFill>
              </a:rPr>
              <a:t>// </a:t>
            </a:r>
            <a:r>
              <a:rPr lang="zh-CN" altLang="en-US" sz="2000" dirty="0" smtClean="0">
                <a:solidFill>
                  <a:schemeClr val="tx1"/>
                </a:solidFill>
              </a:rPr>
              <a:t>画图形</a:t>
            </a:r>
          </a:p>
          <a:p>
            <a:r>
              <a:rPr lang="zh-CN" altLang="en-US" sz="2000" dirty="0" smtClean="0"/>
              <a:t>	</a:t>
            </a:r>
            <a:r>
              <a:rPr lang="en-US" altLang="zh-CN" sz="2000" dirty="0" smtClean="0"/>
              <a:t>virtual double </a:t>
            </a:r>
            <a:r>
              <a:rPr lang="en-US" altLang="zh-CN" sz="2000" dirty="0" err="1" smtClean="0"/>
              <a:t>GetArea</a:t>
            </a:r>
            <a:r>
              <a:rPr lang="en-US" altLang="zh-CN" sz="2000" dirty="0" smtClean="0"/>
              <a:t>() const =0;	</a:t>
            </a:r>
            <a:r>
              <a:rPr lang="en-US" altLang="zh-CN" sz="2000" dirty="0" smtClean="0">
                <a:solidFill>
                  <a:schemeClr val="tx1"/>
                </a:solidFill>
              </a:rPr>
              <a:t>// </a:t>
            </a:r>
            <a:r>
              <a:rPr lang="zh-CN" altLang="en-US" sz="2000" dirty="0" smtClean="0">
                <a:solidFill>
                  <a:schemeClr val="tx1"/>
                </a:solidFill>
              </a:rPr>
              <a:t>返回面积</a:t>
            </a:r>
          </a:p>
          <a:p>
            <a:r>
              <a:rPr lang="en-US" altLang="zh-CN" sz="2000" dirty="0" smtClean="0"/>
              <a:t>};</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60648"/>
            <a:ext cx="9144000" cy="6427401"/>
          </a:xfrm>
          <a:prstGeom prst="rect">
            <a:avLst/>
          </a:prstGeom>
          <a:noFill/>
        </p:spPr>
        <p:txBody>
          <a:bodyPr wrap="square" rtlCol="0">
            <a:spAutoFit/>
          </a:bodyPr>
          <a:lstStyle/>
          <a:p>
            <a:pPr>
              <a:lnSpc>
                <a:spcPts val="1900"/>
              </a:lnSpc>
            </a:pPr>
            <a:r>
              <a:rPr lang="en-US" altLang="zh-CN" sz="2000" dirty="0" smtClean="0">
                <a:solidFill>
                  <a:schemeClr val="tx1"/>
                </a:solidFill>
              </a:rPr>
              <a:t>// </a:t>
            </a:r>
            <a:r>
              <a:rPr lang="zh-CN" altLang="en-US" sz="2000" dirty="0" smtClean="0">
                <a:solidFill>
                  <a:schemeClr val="tx1"/>
                </a:solidFill>
              </a:rPr>
              <a:t>声明圆类</a:t>
            </a:r>
            <a:r>
              <a:rPr lang="en-US" altLang="zh-CN" sz="2000" dirty="0" smtClean="0">
                <a:solidFill>
                  <a:schemeClr val="tx1"/>
                </a:solidFill>
              </a:rPr>
              <a:t>Circle</a:t>
            </a:r>
          </a:p>
          <a:p>
            <a:pPr>
              <a:lnSpc>
                <a:spcPts val="1900"/>
              </a:lnSpc>
            </a:pPr>
            <a:r>
              <a:rPr lang="en-US" altLang="zh-CN" sz="2000" dirty="0" smtClean="0"/>
              <a:t>class Circle: public Shape </a:t>
            </a:r>
          </a:p>
          <a:p>
            <a:pPr>
              <a:lnSpc>
                <a:spcPts val="1900"/>
              </a:lnSpc>
            </a:pPr>
            <a:r>
              <a:rPr lang="en-US" altLang="zh-CN" sz="2000" dirty="0" smtClean="0"/>
              <a:t>{</a:t>
            </a:r>
          </a:p>
          <a:p>
            <a:pPr>
              <a:lnSpc>
                <a:spcPts val="1900"/>
              </a:lnSpc>
            </a:pPr>
            <a:r>
              <a:rPr lang="en-US" altLang="zh-CN" sz="2000" dirty="0" smtClean="0"/>
              <a:t>private:</a:t>
            </a:r>
          </a:p>
          <a:p>
            <a:pPr>
              <a:lnSpc>
                <a:spcPts val="1900"/>
              </a:lnSpc>
            </a:pPr>
            <a:r>
              <a:rPr lang="en-US" altLang="zh-CN" sz="2000" dirty="0" smtClean="0">
                <a:solidFill>
                  <a:schemeClr val="tx1"/>
                </a:solidFill>
              </a:rPr>
              <a:t>// </a:t>
            </a:r>
            <a:r>
              <a:rPr lang="zh-CN" altLang="en-US" sz="2000" dirty="0" smtClean="0">
                <a:solidFill>
                  <a:schemeClr val="tx1"/>
                </a:solidFill>
              </a:rPr>
              <a:t>私有成员</a:t>
            </a:r>
            <a:r>
              <a:rPr lang="en-US" altLang="zh-CN" sz="2000" dirty="0" smtClean="0">
                <a:solidFill>
                  <a:schemeClr val="tx1"/>
                </a:solidFill>
              </a:rPr>
              <a:t>:</a:t>
            </a:r>
          </a:p>
          <a:p>
            <a:pPr>
              <a:lnSpc>
                <a:spcPts val="1900"/>
              </a:lnSpc>
            </a:pPr>
            <a:r>
              <a:rPr lang="en-US" altLang="zh-CN" sz="2000" dirty="0" smtClean="0"/>
              <a:t>	double radius;					</a:t>
            </a:r>
            <a:r>
              <a:rPr lang="en-US" altLang="zh-CN" sz="2000" dirty="0" smtClean="0">
                <a:solidFill>
                  <a:schemeClr val="tx1"/>
                </a:solidFill>
              </a:rPr>
              <a:t>// </a:t>
            </a:r>
            <a:r>
              <a:rPr lang="zh-CN" altLang="en-US" sz="2000" dirty="0" smtClean="0">
                <a:solidFill>
                  <a:schemeClr val="tx1"/>
                </a:solidFill>
              </a:rPr>
              <a:t>半径</a:t>
            </a:r>
          </a:p>
          <a:p>
            <a:pPr>
              <a:lnSpc>
                <a:spcPts val="1900"/>
              </a:lnSpc>
            </a:pPr>
            <a:r>
              <a:rPr lang="en-US" altLang="zh-CN" sz="2000" dirty="0" smtClean="0"/>
              <a:t>public:</a:t>
            </a:r>
          </a:p>
          <a:p>
            <a:pPr>
              <a:lnSpc>
                <a:spcPts val="1900"/>
              </a:lnSpc>
            </a:pPr>
            <a:r>
              <a:rPr lang="en-US" altLang="zh-CN" sz="2000" dirty="0" smtClean="0">
                <a:solidFill>
                  <a:schemeClr val="tx1"/>
                </a:solidFill>
              </a:rPr>
              <a:t>// </a:t>
            </a:r>
            <a:r>
              <a:rPr lang="zh-CN" altLang="en-US" sz="2000" dirty="0" smtClean="0">
                <a:solidFill>
                  <a:schemeClr val="tx1"/>
                </a:solidFill>
              </a:rPr>
              <a:t>公有成员</a:t>
            </a:r>
            <a:r>
              <a:rPr lang="en-US" altLang="zh-CN" sz="2000" dirty="0" smtClean="0">
                <a:solidFill>
                  <a:schemeClr val="tx1"/>
                </a:solidFill>
              </a:rPr>
              <a:t>:</a:t>
            </a:r>
          </a:p>
          <a:p>
            <a:pPr>
              <a:lnSpc>
                <a:spcPts val="1900"/>
              </a:lnSpc>
            </a:pPr>
            <a:r>
              <a:rPr lang="en-US" altLang="zh-CN" sz="2000" dirty="0" smtClean="0"/>
              <a:t>	Circle(double r): radius(r) {}			</a:t>
            </a:r>
            <a:r>
              <a:rPr lang="en-US" altLang="zh-CN" sz="2000" dirty="0" smtClean="0">
                <a:solidFill>
                  <a:schemeClr val="tx1"/>
                </a:solidFill>
              </a:rPr>
              <a:t>// </a:t>
            </a:r>
            <a:r>
              <a:rPr lang="zh-CN" altLang="en-US" sz="2000" dirty="0" smtClean="0">
                <a:solidFill>
                  <a:schemeClr val="tx1"/>
                </a:solidFill>
              </a:rPr>
              <a:t>构造函数</a:t>
            </a:r>
          </a:p>
          <a:p>
            <a:pPr>
              <a:lnSpc>
                <a:spcPts val="1900"/>
              </a:lnSpc>
            </a:pPr>
            <a:r>
              <a:rPr lang="zh-CN" altLang="en-US" sz="2000" dirty="0" smtClean="0"/>
              <a:t>	</a:t>
            </a:r>
            <a:r>
              <a:rPr lang="en-US" altLang="zh-CN" sz="2000" dirty="0" smtClean="0"/>
              <a:t>void Draw() const { </a:t>
            </a:r>
            <a:r>
              <a:rPr lang="en-US" altLang="zh-CN" sz="2000" dirty="0" err="1" smtClean="0"/>
              <a:t>cout</a:t>
            </a:r>
            <a:r>
              <a:rPr lang="en-US" altLang="zh-CN" sz="2000" dirty="0" smtClean="0"/>
              <a:t> &lt;&lt; "</a:t>
            </a:r>
            <a:r>
              <a:rPr lang="zh-CN" altLang="en-US" sz="2000" dirty="0" smtClean="0"/>
              <a:t>圆</a:t>
            </a:r>
            <a:r>
              <a:rPr lang="en-US" altLang="zh-CN" sz="2000" dirty="0" smtClean="0"/>
              <a:t>" &lt;&lt; </a:t>
            </a:r>
            <a:r>
              <a:rPr lang="en-US" altLang="zh-CN" sz="2000" dirty="0" err="1" smtClean="0"/>
              <a:t>endl</a:t>
            </a:r>
            <a:r>
              <a:rPr lang="en-US" altLang="zh-CN" sz="2000" dirty="0" smtClean="0"/>
              <a:t>; }	</a:t>
            </a:r>
            <a:r>
              <a:rPr lang="en-US" altLang="zh-CN" sz="2000" dirty="0" smtClean="0">
                <a:solidFill>
                  <a:schemeClr val="tx1"/>
                </a:solidFill>
              </a:rPr>
              <a:t>// </a:t>
            </a:r>
            <a:r>
              <a:rPr lang="zh-CN" altLang="en-US" sz="2000" dirty="0" smtClean="0">
                <a:solidFill>
                  <a:schemeClr val="tx1"/>
                </a:solidFill>
              </a:rPr>
              <a:t>画图形 </a:t>
            </a:r>
          </a:p>
          <a:p>
            <a:pPr>
              <a:lnSpc>
                <a:spcPts val="1900"/>
              </a:lnSpc>
            </a:pPr>
            <a:r>
              <a:rPr lang="zh-CN" altLang="en-US" sz="2000" dirty="0" smtClean="0"/>
              <a:t>	</a:t>
            </a:r>
            <a:r>
              <a:rPr lang="en-US" altLang="zh-CN" sz="2000" dirty="0" smtClean="0"/>
              <a:t>double </a:t>
            </a:r>
            <a:r>
              <a:rPr lang="en-US" altLang="zh-CN" sz="2000" dirty="0" err="1" smtClean="0"/>
              <a:t>GetArea</a:t>
            </a:r>
            <a:r>
              <a:rPr lang="en-US" altLang="zh-CN" sz="2000" dirty="0" smtClean="0"/>
              <a:t>() const { return PI * radius * radius; } </a:t>
            </a:r>
            <a:r>
              <a:rPr lang="en-US" altLang="zh-CN" sz="2000" dirty="0" smtClean="0">
                <a:solidFill>
                  <a:schemeClr val="tx1"/>
                </a:solidFill>
              </a:rPr>
              <a:t>// </a:t>
            </a:r>
            <a:r>
              <a:rPr lang="zh-CN" altLang="en-US" sz="2000" dirty="0" smtClean="0">
                <a:solidFill>
                  <a:schemeClr val="tx1"/>
                </a:solidFill>
              </a:rPr>
              <a:t>返回面积</a:t>
            </a:r>
          </a:p>
          <a:p>
            <a:pPr>
              <a:lnSpc>
                <a:spcPts val="1900"/>
              </a:lnSpc>
            </a:pPr>
            <a:r>
              <a:rPr lang="en-US" altLang="zh-CN" sz="2000" dirty="0" smtClean="0"/>
              <a:t>};</a:t>
            </a:r>
          </a:p>
          <a:p>
            <a:pPr>
              <a:lnSpc>
                <a:spcPts val="1900"/>
              </a:lnSpc>
            </a:pPr>
            <a:endParaRPr lang="en-US" altLang="zh-CN" sz="2000" dirty="0" smtClean="0"/>
          </a:p>
          <a:p>
            <a:pPr>
              <a:lnSpc>
                <a:spcPts val="1900"/>
              </a:lnSpc>
            </a:pPr>
            <a:r>
              <a:rPr lang="en-US" altLang="zh-CN" sz="2000" dirty="0" smtClean="0">
                <a:solidFill>
                  <a:schemeClr val="tx1"/>
                </a:solidFill>
              </a:rPr>
              <a:t>// </a:t>
            </a:r>
            <a:r>
              <a:rPr lang="zh-CN" altLang="en-US" sz="2000" dirty="0" smtClean="0">
                <a:solidFill>
                  <a:schemeClr val="tx1"/>
                </a:solidFill>
              </a:rPr>
              <a:t>声明圆柱体类</a:t>
            </a:r>
            <a:r>
              <a:rPr lang="en-US" altLang="zh-CN" sz="2000" dirty="0" smtClean="0">
                <a:solidFill>
                  <a:schemeClr val="tx1"/>
                </a:solidFill>
              </a:rPr>
              <a:t>Pillar</a:t>
            </a:r>
          </a:p>
          <a:p>
            <a:pPr>
              <a:lnSpc>
                <a:spcPts val="1900"/>
              </a:lnSpc>
            </a:pPr>
            <a:r>
              <a:rPr lang="en-US" altLang="zh-CN" sz="2000" dirty="0" smtClean="0"/>
              <a:t>class Pillar </a:t>
            </a:r>
          </a:p>
          <a:p>
            <a:pPr>
              <a:lnSpc>
                <a:spcPts val="1900"/>
              </a:lnSpc>
            </a:pPr>
            <a:r>
              <a:rPr lang="en-US" altLang="zh-CN" sz="2000" dirty="0" smtClean="0"/>
              <a:t>{</a:t>
            </a:r>
          </a:p>
          <a:p>
            <a:pPr>
              <a:lnSpc>
                <a:spcPts val="1900"/>
              </a:lnSpc>
            </a:pPr>
            <a:r>
              <a:rPr lang="en-US" altLang="zh-CN" sz="2000" dirty="0" smtClean="0">
                <a:solidFill>
                  <a:schemeClr val="tx1"/>
                </a:solidFill>
              </a:rPr>
              <a:t>// </a:t>
            </a:r>
            <a:r>
              <a:rPr lang="zh-CN" altLang="en-US" sz="2000" dirty="0" smtClean="0">
                <a:solidFill>
                  <a:schemeClr val="tx1"/>
                </a:solidFill>
              </a:rPr>
              <a:t>私有成员</a:t>
            </a:r>
            <a:r>
              <a:rPr lang="en-US" altLang="zh-CN" sz="2000" dirty="0" smtClean="0">
                <a:solidFill>
                  <a:schemeClr val="tx1"/>
                </a:solidFill>
              </a:rPr>
              <a:t>:</a:t>
            </a:r>
          </a:p>
          <a:p>
            <a:pPr>
              <a:lnSpc>
                <a:spcPts val="1900"/>
              </a:lnSpc>
            </a:pPr>
            <a:r>
              <a:rPr lang="en-US" altLang="zh-CN" sz="2000" dirty="0" smtClean="0"/>
              <a:t>private:</a:t>
            </a:r>
          </a:p>
          <a:p>
            <a:pPr>
              <a:lnSpc>
                <a:spcPts val="1900"/>
              </a:lnSpc>
            </a:pPr>
            <a:r>
              <a:rPr lang="en-US" altLang="zh-CN" sz="2000" dirty="0" smtClean="0"/>
              <a:t>	Shape &amp;bottom;	</a:t>
            </a:r>
            <a:r>
              <a:rPr lang="en-US" altLang="zh-CN" sz="2000" dirty="0" smtClean="0">
                <a:solidFill>
                  <a:schemeClr val="tx1"/>
                </a:solidFill>
              </a:rPr>
              <a:t>// </a:t>
            </a:r>
            <a:r>
              <a:rPr lang="zh-CN" altLang="en-US" sz="2000" dirty="0" smtClean="0">
                <a:solidFill>
                  <a:schemeClr val="tx1"/>
                </a:solidFill>
              </a:rPr>
              <a:t>底</a:t>
            </a:r>
            <a:r>
              <a:rPr lang="en-US" altLang="zh-CN" sz="2000" dirty="0" smtClean="0">
                <a:solidFill>
                  <a:schemeClr val="tx1"/>
                </a:solidFill>
              </a:rPr>
              <a:t>, </a:t>
            </a:r>
            <a:r>
              <a:rPr lang="zh-CN" altLang="en-US" sz="2000" dirty="0" smtClean="0">
                <a:solidFill>
                  <a:schemeClr val="tx1"/>
                </a:solidFill>
              </a:rPr>
              <a:t>此处就是所谓的“合成</a:t>
            </a:r>
            <a:r>
              <a:rPr lang="en-US" altLang="zh-CN" sz="2000" dirty="0" smtClean="0">
                <a:solidFill>
                  <a:schemeClr val="tx1"/>
                </a:solidFill>
              </a:rPr>
              <a:t>/</a:t>
            </a:r>
            <a:r>
              <a:rPr lang="zh-CN" altLang="en-US" sz="2000" dirty="0" smtClean="0">
                <a:solidFill>
                  <a:schemeClr val="tx1"/>
                </a:solidFill>
              </a:rPr>
              <a:t>聚合”重用</a:t>
            </a:r>
          </a:p>
          <a:p>
            <a:pPr>
              <a:lnSpc>
                <a:spcPts val="1900"/>
              </a:lnSpc>
            </a:pPr>
            <a:r>
              <a:rPr lang="zh-CN" altLang="en-US" sz="2000" dirty="0" smtClean="0"/>
              <a:t>	</a:t>
            </a:r>
            <a:r>
              <a:rPr lang="en-US" altLang="zh-CN" sz="2000" dirty="0" smtClean="0"/>
              <a:t>double height;		</a:t>
            </a:r>
            <a:r>
              <a:rPr lang="en-US" altLang="zh-CN" sz="2000" dirty="0" smtClean="0">
                <a:solidFill>
                  <a:schemeClr val="tx1"/>
                </a:solidFill>
              </a:rPr>
              <a:t>// </a:t>
            </a:r>
            <a:r>
              <a:rPr lang="zh-CN" altLang="en-US" sz="2000" dirty="0" smtClean="0">
                <a:solidFill>
                  <a:schemeClr val="tx1"/>
                </a:solidFill>
              </a:rPr>
              <a:t>高</a:t>
            </a:r>
          </a:p>
          <a:p>
            <a:pPr>
              <a:lnSpc>
                <a:spcPts val="1900"/>
              </a:lnSpc>
            </a:pPr>
            <a:r>
              <a:rPr lang="en-US" altLang="zh-CN" sz="2000" dirty="0" smtClean="0"/>
              <a:t>public:</a:t>
            </a:r>
          </a:p>
          <a:p>
            <a:pPr>
              <a:lnSpc>
                <a:spcPts val="1900"/>
              </a:lnSpc>
            </a:pPr>
            <a:r>
              <a:rPr lang="en-US" altLang="zh-CN" sz="2000" dirty="0" smtClean="0">
                <a:solidFill>
                  <a:schemeClr val="tx1"/>
                </a:solidFill>
              </a:rPr>
              <a:t>// </a:t>
            </a:r>
            <a:r>
              <a:rPr lang="zh-CN" altLang="en-US" sz="2000" dirty="0" smtClean="0">
                <a:solidFill>
                  <a:schemeClr val="tx1"/>
                </a:solidFill>
              </a:rPr>
              <a:t>公有成员</a:t>
            </a:r>
            <a:r>
              <a:rPr lang="en-US" altLang="zh-CN" sz="2000" dirty="0" smtClean="0">
                <a:solidFill>
                  <a:schemeClr val="tx1"/>
                </a:solidFill>
              </a:rPr>
              <a:t>:</a:t>
            </a:r>
          </a:p>
          <a:p>
            <a:pPr>
              <a:lnSpc>
                <a:spcPts val="1900"/>
              </a:lnSpc>
            </a:pPr>
            <a:r>
              <a:rPr lang="en-US" altLang="zh-CN" sz="2000" dirty="0" smtClean="0"/>
              <a:t>	Pillar(Shape &amp;b, double h): bottom(b), height(h) { }	</a:t>
            </a:r>
            <a:r>
              <a:rPr lang="en-US" altLang="zh-CN" sz="2000" dirty="0" smtClean="0">
                <a:solidFill>
                  <a:schemeClr val="tx1"/>
                </a:solidFill>
              </a:rPr>
              <a:t>// </a:t>
            </a:r>
            <a:r>
              <a:rPr lang="zh-CN" altLang="en-US" sz="2000" dirty="0" smtClean="0">
                <a:solidFill>
                  <a:schemeClr val="tx1"/>
                </a:solidFill>
              </a:rPr>
              <a:t>构造函数</a:t>
            </a:r>
          </a:p>
          <a:p>
            <a:pPr>
              <a:lnSpc>
                <a:spcPts val="1900"/>
              </a:lnSpc>
            </a:pPr>
            <a:r>
              <a:rPr lang="zh-CN" altLang="en-US" sz="2000" dirty="0" smtClean="0"/>
              <a:t>	</a:t>
            </a:r>
            <a:r>
              <a:rPr lang="en-US" altLang="zh-CN" sz="2000" dirty="0" smtClean="0"/>
              <a:t>void Draw() const { </a:t>
            </a:r>
            <a:r>
              <a:rPr lang="en-US" altLang="zh-CN" sz="2000" dirty="0" err="1" smtClean="0"/>
              <a:t>cout</a:t>
            </a:r>
            <a:r>
              <a:rPr lang="en-US" altLang="zh-CN" sz="2000" dirty="0" smtClean="0"/>
              <a:t> &lt;&lt; "</a:t>
            </a:r>
            <a:r>
              <a:rPr lang="zh-CN" altLang="en-US" sz="2000" dirty="0" smtClean="0"/>
              <a:t>圆柱体</a:t>
            </a:r>
            <a:r>
              <a:rPr lang="en-US" altLang="zh-CN" sz="2000" dirty="0" smtClean="0"/>
              <a:t>"; }		</a:t>
            </a:r>
            <a:r>
              <a:rPr lang="en-US" altLang="zh-CN" sz="2000" dirty="0" smtClean="0">
                <a:solidFill>
                  <a:schemeClr val="tx1"/>
                </a:solidFill>
              </a:rPr>
              <a:t>// </a:t>
            </a:r>
            <a:r>
              <a:rPr lang="zh-CN" altLang="en-US" sz="2000" dirty="0" smtClean="0">
                <a:solidFill>
                  <a:schemeClr val="tx1"/>
                </a:solidFill>
              </a:rPr>
              <a:t>画图形 </a:t>
            </a:r>
          </a:p>
          <a:p>
            <a:pPr>
              <a:lnSpc>
                <a:spcPts val="1900"/>
              </a:lnSpc>
            </a:pPr>
            <a:r>
              <a:rPr lang="zh-CN" altLang="en-US" sz="2000" dirty="0" smtClean="0"/>
              <a:t>	</a:t>
            </a:r>
            <a:r>
              <a:rPr lang="en-US" altLang="zh-CN" sz="2000" dirty="0" smtClean="0"/>
              <a:t>double </a:t>
            </a:r>
            <a:r>
              <a:rPr lang="en-US" altLang="zh-CN" sz="2000" dirty="0" err="1" smtClean="0"/>
              <a:t>GetVolume</a:t>
            </a:r>
            <a:r>
              <a:rPr lang="en-US" altLang="zh-CN" sz="2000" dirty="0" smtClean="0"/>
              <a:t>() { return </a:t>
            </a:r>
            <a:r>
              <a:rPr lang="en-US" altLang="zh-CN" sz="2000" dirty="0" err="1" smtClean="0"/>
              <a:t>bottom.GetArea</a:t>
            </a:r>
            <a:r>
              <a:rPr lang="en-US" altLang="zh-CN" sz="2000" dirty="0" smtClean="0"/>
              <a:t>() * height; }</a:t>
            </a:r>
            <a:r>
              <a:rPr lang="en-US" altLang="zh-CN" sz="2000" dirty="0" smtClean="0">
                <a:solidFill>
                  <a:schemeClr val="tx1"/>
                </a:solidFill>
              </a:rPr>
              <a:t>// </a:t>
            </a:r>
            <a:r>
              <a:rPr lang="zh-CN" altLang="en-US" sz="2000" dirty="0" smtClean="0">
                <a:solidFill>
                  <a:schemeClr val="tx1"/>
                </a:solidFill>
              </a:rPr>
              <a:t>返回体积</a:t>
            </a:r>
          </a:p>
          <a:p>
            <a:pPr>
              <a:lnSpc>
                <a:spcPts val="1900"/>
              </a:lnSpc>
            </a:pPr>
            <a:r>
              <a:rPr lang="en-US" altLang="zh-CN" sz="2000" dirty="0" smtClean="0"/>
              <a:t>};</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008" y="332656"/>
            <a:ext cx="8964488" cy="2862322"/>
          </a:xfrm>
          <a:prstGeom prst="rect">
            <a:avLst/>
          </a:prstGeom>
          <a:noFill/>
        </p:spPr>
        <p:txBody>
          <a:bodyPr wrap="square" rtlCol="0">
            <a:spAutoFit/>
          </a:bodyPr>
          <a:lstStyle/>
          <a:p>
            <a:r>
              <a:rPr lang="en-US" altLang="zh-CN" sz="2000" dirty="0" err="1" smtClean="0"/>
              <a:t>int</a:t>
            </a:r>
            <a:r>
              <a:rPr lang="en-US" altLang="zh-CN" sz="2000" dirty="0" smtClean="0"/>
              <a:t> main()					</a:t>
            </a:r>
            <a:r>
              <a:rPr lang="en-US" altLang="zh-CN" sz="2000" dirty="0" smtClean="0">
                <a:solidFill>
                  <a:schemeClr val="tx1"/>
                </a:solidFill>
              </a:rPr>
              <a:t>// </a:t>
            </a:r>
            <a:r>
              <a:rPr lang="zh-CN" altLang="en-US" sz="2000" dirty="0" smtClean="0">
                <a:solidFill>
                  <a:schemeClr val="tx1"/>
                </a:solidFill>
              </a:rPr>
              <a:t>主函数</a:t>
            </a:r>
            <a:r>
              <a:rPr lang="en-US" altLang="zh-CN" sz="2000" dirty="0" smtClean="0">
                <a:solidFill>
                  <a:schemeClr val="tx1"/>
                </a:solidFill>
              </a:rPr>
              <a:t>main()</a:t>
            </a:r>
          </a:p>
          <a:p>
            <a:r>
              <a:rPr lang="en-US" altLang="zh-CN" sz="2000" dirty="0" smtClean="0"/>
              <a:t>{</a:t>
            </a:r>
          </a:p>
          <a:p>
            <a:r>
              <a:rPr lang="en-US" altLang="zh-CN" sz="2000" dirty="0" smtClean="0"/>
              <a:t>	Circle c(1.0);				</a:t>
            </a:r>
            <a:r>
              <a:rPr lang="en-US" altLang="zh-CN" sz="2000" dirty="0" smtClean="0">
                <a:solidFill>
                  <a:schemeClr val="tx1"/>
                </a:solidFill>
              </a:rPr>
              <a:t>// </a:t>
            </a:r>
            <a:r>
              <a:rPr lang="zh-CN" altLang="en-US" sz="2000" dirty="0" smtClean="0">
                <a:solidFill>
                  <a:schemeClr val="tx1"/>
                </a:solidFill>
              </a:rPr>
              <a:t>定圆对象</a:t>
            </a:r>
            <a:r>
              <a:rPr lang="en-US" altLang="zh-CN" sz="2000" dirty="0" smtClean="0">
                <a:solidFill>
                  <a:schemeClr val="tx1"/>
                </a:solidFill>
              </a:rPr>
              <a:t>c</a:t>
            </a:r>
          </a:p>
          <a:p>
            <a:r>
              <a:rPr lang="en-US" altLang="zh-CN" sz="2000" dirty="0" smtClean="0"/>
              <a:t>	Pillar p(c, 1.8);				</a:t>
            </a:r>
            <a:r>
              <a:rPr lang="en-US" altLang="zh-CN" sz="2000" dirty="0" smtClean="0">
                <a:solidFill>
                  <a:schemeClr val="tx1"/>
                </a:solidFill>
              </a:rPr>
              <a:t>// </a:t>
            </a:r>
            <a:r>
              <a:rPr lang="zh-CN" altLang="en-US" sz="2000" dirty="0" smtClean="0">
                <a:solidFill>
                  <a:schemeClr val="tx1"/>
                </a:solidFill>
              </a:rPr>
              <a:t>定义圆柱体对象</a:t>
            </a:r>
            <a:r>
              <a:rPr lang="en-US" altLang="zh-CN" sz="2000" dirty="0" smtClean="0">
                <a:solidFill>
                  <a:schemeClr val="tx1"/>
                </a:solidFill>
              </a:rPr>
              <a:t>p</a:t>
            </a:r>
          </a:p>
          <a:p>
            <a:r>
              <a:rPr lang="en-US" altLang="zh-CN" sz="2000" dirty="0" smtClean="0"/>
              <a:t>	</a:t>
            </a:r>
            <a:r>
              <a:rPr lang="en-US" altLang="zh-CN" sz="2000" dirty="0" err="1" smtClean="0"/>
              <a:t>cout</a:t>
            </a:r>
            <a:r>
              <a:rPr lang="en-US" altLang="zh-CN" sz="2000" dirty="0" smtClean="0"/>
              <a:t> &lt;&lt; </a:t>
            </a:r>
            <a:r>
              <a:rPr lang="en-US" altLang="zh-CN" sz="2000" dirty="0" err="1" smtClean="0"/>
              <a:t>p.GetVolume</a:t>
            </a:r>
            <a:r>
              <a:rPr lang="en-US" altLang="zh-CN" sz="2000" dirty="0" smtClean="0"/>
              <a:t>() &lt;&lt; </a:t>
            </a:r>
            <a:r>
              <a:rPr lang="en-US" altLang="zh-CN" sz="2000" dirty="0" err="1" smtClean="0"/>
              <a:t>endl</a:t>
            </a:r>
            <a:r>
              <a:rPr lang="en-US" altLang="zh-CN" sz="2000" dirty="0" smtClean="0"/>
              <a:t>;	</a:t>
            </a:r>
            <a:r>
              <a:rPr lang="en-US" altLang="zh-CN" sz="2000" dirty="0" smtClean="0">
                <a:solidFill>
                  <a:schemeClr val="tx1"/>
                </a:solidFill>
              </a:rPr>
              <a:t>// </a:t>
            </a:r>
            <a:r>
              <a:rPr lang="zh-CN" altLang="en-US" sz="2000" dirty="0" smtClean="0">
                <a:solidFill>
                  <a:schemeClr val="tx1"/>
                </a:solidFill>
              </a:rPr>
              <a:t>显示相关信息</a:t>
            </a:r>
          </a:p>
          <a:p>
            <a:endParaRPr lang="zh-CN" altLang="en-US" sz="2000" dirty="0" smtClean="0"/>
          </a:p>
          <a:p>
            <a:r>
              <a:rPr lang="zh-CN" altLang="en-US" sz="2000" dirty="0" smtClean="0"/>
              <a:t>	</a:t>
            </a:r>
            <a:r>
              <a:rPr lang="en-US" altLang="zh-CN" sz="2000" dirty="0" smtClean="0"/>
              <a:t>return 0;                    			</a:t>
            </a:r>
            <a:r>
              <a:rPr lang="en-US" altLang="zh-CN" sz="2000" dirty="0" smtClean="0">
                <a:solidFill>
                  <a:schemeClr val="tx1"/>
                </a:solidFill>
              </a:rPr>
              <a:t>// </a:t>
            </a:r>
            <a:r>
              <a:rPr lang="zh-CN" altLang="en-US" sz="2000" dirty="0" smtClean="0">
                <a:solidFill>
                  <a:schemeClr val="tx1"/>
                </a:solidFill>
              </a:rPr>
              <a:t>返回值</a:t>
            </a:r>
            <a:r>
              <a:rPr lang="en-US" altLang="zh-CN" sz="2000" dirty="0" smtClean="0">
                <a:solidFill>
                  <a:schemeClr val="tx1"/>
                </a:solidFill>
              </a:rPr>
              <a:t>0, </a:t>
            </a:r>
            <a:r>
              <a:rPr lang="zh-CN" altLang="en-US" sz="2000" dirty="0" smtClean="0">
                <a:solidFill>
                  <a:schemeClr val="tx1"/>
                </a:solidFill>
              </a:rPr>
              <a:t>返回操作系统</a:t>
            </a:r>
          </a:p>
          <a:p>
            <a:r>
              <a:rPr lang="en-US" altLang="zh-CN" sz="2000" dirty="0" smtClean="0"/>
              <a:t>}</a:t>
            </a:r>
          </a:p>
          <a:p>
            <a:endParaRPr lang="zh-CN" altLang="en-US" sz="2000" dirty="0"/>
          </a:p>
        </p:txBody>
      </p:sp>
      <p:sp>
        <p:nvSpPr>
          <p:cNvPr id="3" name="矩形 2"/>
          <p:cNvSpPr/>
          <p:nvPr/>
        </p:nvSpPr>
        <p:spPr bwMode="auto">
          <a:xfrm>
            <a:off x="611560" y="3068960"/>
            <a:ext cx="7776864" cy="309634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2400" dirty="0" smtClean="0"/>
              <a:t>程序运行时屏幕输出如下：</a:t>
            </a:r>
            <a:endParaRPr lang="en-US" altLang="zh-CN" sz="2400" dirty="0" smtClean="0"/>
          </a:p>
          <a:p>
            <a:pPr lvl="1"/>
            <a:r>
              <a:rPr lang="en-US" altLang="zh-CN" sz="2400" dirty="0" smtClean="0">
                <a:solidFill>
                  <a:schemeClr val="tx1"/>
                </a:solidFill>
              </a:rPr>
              <a:t>5.65487</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299789"/>
            <a:ext cx="8640960" cy="5793507"/>
          </a:xfrm>
        </p:spPr>
        <p:txBody>
          <a:bodyPr/>
          <a:lstStyle/>
          <a:p>
            <a:r>
              <a:rPr lang="zh-CN" altLang="en-US" dirty="0" smtClean="0"/>
              <a:t>测试完毕，王彩连蹦带跳地唱着歌激动地来到张教授办公室。张教授看了他的程序，轻描淡写地说了声：还可以。这一声，好像一盆凉水从王彩的头顶浇下。</a:t>
            </a:r>
          </a:p>
          <a:p>
            <a:r>
              <a:rPr lang="zh-CN" altLang="en-US" dirty="0" smtClean="0"/>
              <a:t>“不错。还有</a:t>
            </a:r>
            <a:r>
              <a:rPr lang="en-US" altLang="zh-CN" dirty="0" smtClean="0"/>
              <a:t>……</a:t>
            </a:r>
            <a:r>
              <a:rPr lang="zh-CN" altLang="en-US" dirty="0" smtClean="0"/>
              <a:t>，”刚得到教授称赞而放开的心又绷紧了，眼睛盯着教授想听后面的教训。“假如除了计算面积、画图，再增加一个其他功能，该如何修改？</a:t>
            </a:r>
          </a:p>
          <a:p>
            <a:r>
              <a:rPr lang="zh-CN" altLang="en-US" dirty="0" smtClean="0"/>
              <a:t>王彩懵了。</a:t>
            </a:r>
          </a:p>
          <a:p>
            <a:r>
              <a:rPr lang="zh-CN" altLang="en-US" dirty="0" smtClean="0"/>
              <a:t>“不要紧，下次课后你就清楚了。”张教授笑着安慰他。</a:t>
            </a:r>
            <a:endParaRPr lang="zh-CN" alt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z="4800" dirty="0" smtClean="0"/>
              <a:t>6.1 </a:t>
            </a:r>
            <a:r>
              <a:rPr lang="zh-CN" altLang="en-US" sz="4800" dirty="0" smtClean="0"/>
              <a:t>程序设计的基本原则</a:t>
            </a:r>
            <a:endParaRPr lang="zh-CN" altLang="en-US" sz="4800" dirty="0"/>
          </a:p>
        </p:txBody>
      </p:sp>
      <p:sp>
        <p:nvSpPr>
          <p:cNvPr id="3" name="副标题 2"/>
          <p:cNvSpPr>
            <a:spLocks noGrp="1"/>
          </p:cNvSpPr>
          <p:nvPr>
            <p:ph type="subTitle" idx="1"/>
          </p:nvPr>
        </p:nvSpPr>
        <p:spPr/>
        <p:txBody>
          <a:bodyPr/>
          <a:lstStyle/>
          <a:p>
            <a:r>
              <a:rPr lang="en-US" altLang="zh-CN" sz="4400" dirty="0" smtClean="0"/>
              <a:t>6.1.5 </a:t>
            </a:r>
            <a:r>
              <a:rPr lang="zh-CN" altLang="en-US" sz="4400" dirty="0" smtClean="0"/>
              <a:t>单一职责原则</a:t>
            </a:r>
            <a:endParaRPr lang="zh-CN" altLang="en-US" sz="4400"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对象的职责</a:t>
            </a:r>
            <a:endParaRPr lang="zh-CN" altLang="en-US" dirty="0"/>
          </a:p>
        </p:txBody>
      </p:sp>
      <p:sp>
        <p:nvSpPr>
          <p:cNvPr id="3" name="内容占位符 2"/>
          <p:cNvSpPr>
            <a:spLocks noGrp="1"/>
          </p:cNvSpPr>
          <p:nvPr>
            <p:ph idx="1"/>
          </p:nvPr>
        </p:nvSpPr>
        <p:spPr/>
        <p:txBody>
          <a:bodyPr/>
          <a:lstStyle/>
          <a:p>
            <a:r>
              <a:rPr lang="zh-CN" altLang="en-US" dirty="0" smtClean="0"/>
              <a:t>从三个视角观察对象。</a:t>
            </a:r>
          </a:p>
          <a:p>
            <a:pPr marL="971550" lvl="1" indent="-514350">
              <a:buFont typeface="+mj-ea"/>
              <a:buAutoNum type="circleNumDbPlain"/>
            </a:pPr>
            <a:r>
              <a:rPr lang="zh-CN" altLang="en-US" dirty="0" smtClean="0"/>
              <a:t>代码视角：在代码层次上，对于对象，主要关心这些代码是否符合有关语言的描述语法，用于说明描述对象的代码之间是如何交互的。</a:t>
            </a:r>
          </a:p>
          <a:p>
            <a:pPr marL="971550" lvl="1" indent="-514350">
              <a:buFont typeface="+mj-ea"/>
              <a:buAutoNum type="circleNumDbPlain"/>
            </a:pPr>
            <a:r>
              <a:rPr lang="zh-CN" altLang="en-US" dirty="0" smtClean="0"/>
              <a:t>规约视角：在规约层次上，对象被看做是一组可以被其他对象调用或自身调用的方法</a:t>
            </a:r>
            <a:r>
              <a:rPr lang="en-US" altLang="zh-CN" dirty="0" smtClean="0"/>
              <a:t>(</a:t>
            </a:r>
            <a:r>
              <a:rPr lang="zh-CN" altLang="en-US" dirty="0" smtClean="0"/>
              <a:t>即</a:t>
            </a:r>
            <a:r>
              <a:rPr lang="zh-CN" altLang="en-US" dirty="0" smtClean="0">
                <a:solidFill>
                  <a:srgbClr val="FF0000"/>
                </a:solidFill>
              </a:rPr>
              <a:t>公有函数</a:t>
            </a:r>
            <a:r>
              <a:rPr lang="en-US" altLang="zh-CN" dirty="0" smtClean="0"/>
              <a:t>)</a:t>
            </a:r>
            <a:r>
              <a:rPr lang="zh-CN" altLang="en-US" dirty="0" smtClean="0"/>
              <a:t>，用于明确怎样使用软件。</a:t>
            </a:r>
          </a:p>
          <a:p>
            <a:pPr marL="971550" lvl="1" indent="-514350">
              <a:buFont typeface="+mj-ea"/>
              <a:buAutoNum type="circleNumDbPlain"/>
            </a:pPr>
            <a:r>
              <a:rPr lang="zh-CN" altLang="en-US" dirty="0" smtClean="0"/>
              <a:t>概念视角：在概念层次上，理解对象最佳的方式就是将其看作是“具有职责的东西”，即对象是一组职责。</a:t>
            </a:r>
          </a:p>
          <a:p>
            <a:pPr marL="971550" lvl="1" indent="-514350">
              <a:buFont typeface="+mj-ea"/>
              <a:buAutoNum type="circleNumDbPlain"/>
            </a:pP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76672"/>
            <a:ext cx="8229600" cy="5649491"/>
          </a:xfrm>
        </p:spPr>
        <p:txBody>
          <a:bodyPr/>
          <a:lstStyle/>
          <a:p>
            <a:r>
              <a:rPr lang="zh-CN" altLang="en-US" dirty="0" smtClean="0"/>
              <a:t>星期三上午</a:t>
            </a:r>
            <a:r>
              <a:rPr lang="en-US" altLang="zh-CN" dirty="0" smtClean="0"/>
              <a:t>3</a:t>
            </a:r>
            <a:r>
              <a:rPr lang="zh-CN" altLang="en-US" dirty="0" smtClean="0"/>
              <a:t>、</a:t>
            </a:r>
            <a:r>
              <a:rPr lang="en-US" altLang="zh-CN" dirty="0" smtClean="0"/>
              <a:t>4</a:t>
            </a:r>
            <a:r>
              <a:rPr lang="zh-CN" altLang="en-US" dirty="0" smtClean="0"/>
              <a:t>节没课，王彩决定先去厂里看看情况。于是带着自己的笔记本电脑来到厂里。这时，厂长已经在办公室等候。原来这是一家生产圆柱体部件的小厂。厂里为了计算原料，需要计算圆柱体积。计算公式是：</a:t>
            </a:r>
          </a:p>
          <a:p>
            <a:pPr lvl="1">
              <a:buNone/>
            </a:pPr>
            <a:r>
              <a:rPr lang="zh-CN" altLang="en-US" dirty="0" smtClean="0"/>
              <a:t>圆柱（</a:t>
            </a:r>
            <a:r>
              <a:rPr lang="en-US" altLang="zh-CN" dirty="0" smtClean="0">
                <a:solidFill>
                  <a:srgbClr val="FF0000"/>
                </a:solidFill>
              </a:rPr>
              <a:t>pillar</a:t>
            </a:r>
            <a:r>
              <a:rPr lang="zh-CN" altLang="en-US" dirty="0" smtClean="0"/>
              <a:t>）体积（</a:t>
            </a:r>
            <a:r>
              <a:rPr lang="en-US" altLang="zh-CN" dirty="0" smtClean="0">
                <a:solidFill>
                  <a:srgbClr val="FF0000"/>
                </a:solidFill>
              </a:rPr>
              <a:t>volume</a:t>
            </a:r>
            <a:r>
              <a:rPr lang="zh-CN" altLang="en-US" dirty="0" smtClean="0"/>
              <a:t>） </a:t>
            </a:r>
            <a:r>
              <a:rPr lang="en-US" altLang="zh-CN" dirty="0" smtClean="0"/>
              <a:t>= </a:t>
            </a:r>
            <a:r>
              <a:rPr lang="zh-CN" altLang="en-US" dirty="0" smtClean="0"/>
              <a:t>底（</a:t>
            </a:r>
            <a:r>
              <a:rPr lang="en-US" altLang="zh-CN" dirty="0" smtClean="0">
                <a:solidFill>
                  <a:srgbClr val="FF0000"/>
                </a:solidFill>
              </a:rPr>
              <a:t>bottom</a:t>
            </a:r>
            <a:r>
              <a:rPr lang="zh-CN" altLang="en-US" dirty="0" smtClean="0"/>
              <a:t>）面积（</a:t>
            </a:r>
            <a:r>
              <a:rPr lang="en-US" altLang="zh-CN" dirty="0" smtClean="0">
                <a:solidFill>
                  <a:srgbClr val="FF0000"/>
                </a:solidFill>
              </a:rPr>
              <a:t>area</a:t>
            </a:r>
            <a:r>
              <a:rPr lang="zh-CN" altLang="en-US" dirty="0" smtClean="0"/>
              <a:t>）*高（</a:t>
            </a:r>
            <a:r>
              <a:rPr lang="en-US" altLang="zh-CN" dirty="0" smtClean="0">
                <a:solidFill>
                  <a:srgbClr val="FF0000"/>
                </a:solidFill>
              </a:rPr>
              <a:t>height</a:t>
            </a:r>
            <a:r>
              <a:rPr lang="zh-CN" altLang="en-US" dirty="0" smtClean="0"/>
              <a:t>）</a:t>
            </a:r>
          </a:p>
          <a:p>
            <a:endParaRPr lang="zh-CN" alt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92696"/>
            <a:ext cx="8229600" cy="5433467"/>
          </a:xfrm>
        </p:spPr>
        <p:txBody>
          <a:bodyPr/>
          <a:lstStyle/>
          <a:p>
            <a:r>
              <a:rPr lang="zh-CN" altLang="en-US" dirty="0" smtClean="0"/>
              <a:t>所谓职责，职者，职位也；责者，责任也。因此，职责就是在一个位置上做所做的事。</a:t>
            </a:r>
            <a:endParaRPr lang="en-US" altLang="zh-CN" dirty="0" smtClean="0"/>
          </a:p>
          <a:p>
            <a:r>
              <a:rPr lang="zh-CN" altLang="en-US" dirty="0" smtClean="0"/>
              <a:t>在讨论程序构件时，可以认为一个对象或构件的职责包括两个方面：</a:t>
            </a:r>
            <a:endParaRPr lang="en-US" altLang="zh-CN" dirty="0" smtClean="0"/>
          </a:p>
          <a:p>
            <a:pPr marL="971550" lvl="1" indent="-514350">
              <a:buFont typeface="+mj-ea"/>
              <a:buAutoNum type="circleNumDbPlain"/>
            </a:pPr>
            <a:r>
              <a:rPr lang="zh-CN" altLang="en-US" dirty="0" smtClean="0"/>
              <a:t>一个是知道的事，用其属性描述</a:t>
            </a:r>
            <a:r>
              <a:rPr lang="en-US" altLang="zh-CN" dirty="0" smtClean="0"/>
              <a:t>——</a:t>
            </a:r>
            <a:r>
              <a:rPr lang="zh-CN" altLang="en-US" dirty="0" smtClean="0">
                <a:solidFill>
                  <a:srgbClr val="FF0000"/>
                </a:solidFill>
              </a:rPr>
              <a:t>数据成员</a:t>
            </a:r>
            <a:r>
              <a:rPr lang="zh-CN" altLang="en-US" dirty="0" smtClean="0"/>
              <a:t>；</a:t>
            </a:r>
            <a:endParaRPr lang="en-US" altLang="zh-CN" dirty="0" smtClean="0"/>
          </a:p>
          <a:p>
            <a:pPr marL="971550" lvl="1" indent="-514350">
              <a:buFont typeface="+mj-ea"/>
              <a:buAutoNum type="circleNumDbPlain"/>
            </a:pPr>
            <a:r>
              <a:rPr lang="zh-CN" altLang="en-US" dirty="0" smtClean="0"/>
              <a:t>另一个是其可以承担的责任</a:t>
            </a:r>
            <a:r>
              <a:rPr lang="en-US" altLang="zh-CN" dirty="0" smtClean="0"/>
              <a:t>——</a:t>
            </a:r>
            <a:r>
              <a:rPr lang="zh-CN" altLang="en-US" dirty="0" smtClean="0"/>
              <a:t>功能，即其能做的事，用其行为描述</a:t>
            </a:r>
            <a:r>
              <a:rPr lang="en-US" altLang="zh-CN" dirty="0" smtClean="0"/>
              <a:t>——</a:t>
            </a:r>
            <a:r>
              <a:rPr lang="zh-CN" altLang="en-US" dirty="0" smtClean="0">
                <a:solidFill>
                  <a:srgbClr val="FF0000"/>
                </a:solidFill>
              </a:rPr>
              <a:t>成员函数</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18654"/>
            <a:ext cx="8229600" cy="778098"/>
          </a:xfrm>
        </p:spPr>
        <p:txBody>
          <a:bodyPr/>
          <a:lstStyle/>
          <a:p>
            <a:r>
              <a:rPr lang="zh-CN" altLang="en-US" dirty="0" smtClean="0"/>
              <a:t>单一职责原则</a:t>
            </a:r>
            <a:endParaRPr lang="zh-CN" altLang="en-US" dirty="0"/>
          </a:p>
        </p:txBody>
      </p:sp>
      <p:sp>
        <p:nvSpPr>
          <p:cNvPr id="3" name="内容占位符 2"/>
          <p:cNvSpPr>
            <a:spLocks noGrp="1"/>
          </p:cNvSpPr>
          <p:nvPr>
            <p:ph idx="1"/>
          </p:nvPr>
        </p:nvSpPr>
        <p:spPr>
          <a:xfrm>
            <a:off x="457200" y="1495325"/>
            <a:ext cx="8229600" cy="4525963"/>
          </a:xfrm>
        </p:spPr>
        <p:txBody>
          <a:bodyPr/>
          <a:lstStyle/>
          <a:p>
            <a:r>
              <a:rPr lang="zh-CN" altLang="en-US" dirty="0" smtClean="0"/>
              <a:t>用一句话描述：“</a:t>
            </a:r>
            <a:r>
              <a:rPr lang="zh-CN" altLang="en-US" dirty="0" smtClean="0">
                <a:solidFill>
                  <a:srgbClr val="FF0000"/>
                </a:solidFill>
              </a:rPr>
              <a:t>就一个类而言，应该仅有一个引起它变化的原因</a:t>
            </a:r>
            <a:r>
              <a:rPr lang="zh-CN" altLang="en-US" dirty="0" smtClean="0"/>
              <a:t>。”也就是说，</a:t>
            </a:r>
            <a:r>
              <a:rPr lang="zh-CN" altLang="en-US" dirty="0" smtClean="0">
                <a:solidFill>
                  <a:srgbClr val="FF0000"/>
                </a:solidFill>
              </a:rPr>
              <a:t>不要把变化原因各不相同的职责放在一起</a:t>
            </a:r>
            <a:r>
              <a:rPr lang="zh-CN" altLang="en-US" dirty="0" smtClean="0"/>
              <a:t>。</a:t>
            </a:r>
            <a:endParaRPr lang="en-US" altLang="zh-CN" dirty="0" smtClean="0"/>
          </a:p>
          <a:p>
            <a:r>
              <a:rPr lang="zh-CN" altLang="en-US" dirty="0" smtClean="0"/>
              <a:t>如果一个类承担的职责多于一个，那么引起它变化的原因就有多个。当一个职责发生变化时，可能会影响其它的职责。另外，多个职责耦合在一起，会削弱或者抑制类完成其他职责的能力，从而导致脆弱的设计。</a:t>
            </a:r>
            <a:endParaRPr lang="zh-CN" alt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p:spPr>
        <p:txBody>
          <a:bodyPr/>
          <a:lstStyle/>
          <a:p>
            <a:r>
              <a:rPr lang="zh-CN" altLang="en-US" dirty="0" smtClean="0"/>
              <a:t>单一职责原则的好处</a:t>
            </a:r>
            <a:endParaRPr lang="zh-CN" altLang="en-US" dirty="0"/>
          </a:p>
        </p:txBody>
      </p:sp>
      <p:sp>
        <p:nvSpPr>
          <p:cNvPr id="3" name="内容占位符 2"/>
          <p:cNvSpPr>
            <a:spLocks noGrp="1"/>
          </p:cNvSpPr>
          <p:nvPr>
            <p:ph idx="1"/>
          </p:nvPr>
        </p:nvSpPr>
        <p:spPr>
          <a:xfrm>
            <a:off x="323528" y="1207293"/>
            <a:ext cx="8568952" cy="4525963"/>
          </a:xfrm>
        </p:spPr>
        <p:txBody>
          <a:bodyPr/>
          <a:lstStyle/>
          <a:p>
            <a:r>
              <a:rPr lang="zh-CN" altLang="en-US" dirty="0" smtClean="0"/>
              <a:t>可以降低模块的复杂度，提高模块的可读性。</a:t>
            </a:r>
          </a:p>
          <a:p>
            <a:r>
              <a:rPr lang="zh-CN" altLang="en-US" dirty="0" smtClean="0"/>
              <a:t>职责单一可以使编码、测试和维护变得简单。</a:t>
            </a:r>
          </a:p>
          <a:p>
            <a:r>
              <a:rPr lang="zh-CN" altLang="en-US" dirty="0" smtClean="0"/>
              <a:t>降低变更引起的风险。变更是必然的，如果单一职责原则遵守的好，当修改一个功能时，可以显著降低对其他功能的影响。</a:t>
            </a:r>
          </a:p>
          <a:p>
            <a:r>
              <a:rPr lang="zh-CN" altLang="en-US" dirty="0" smtClean="0"/>
              <a:t>将一个个复杂的问题简单化以后，易于代码的重用。</a:t>
            </a:r>
          </a:p>
          <a:p>
            <a:endParaRPr lang="zh-CN" alt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职责驱动</a:t>
            </a:r>
            <a:endParaRPr lang="zh-CN" altLang="en-US" dirty="0"/>
          </a:p>
        </p:txBody>
      </p:sp>
      <p:sp>
        <p:nvSpPr>
          <p:cNvPr id="3" name="内容占位符 2"/>
          <p:cNvSpPr>
            <a:spLocks noGrp="1"/>
          </p:cNvSpPr>
          <p:nvPr>
            <p:ph idx="1"/>
          </p:nvPr>
        </p:nvSpPr>
        <p:spPr>
          <a:xfrm>
            <a:off x="35496" y="1268760"/>
            <a:ext cx="9082336" cy="4525963"/>
          </a:xfrm>
        </p:spPr>
        <p:txBody>
          <a:bodyPr/>
          <a:lstStyle/>
          <a:p>
            <a:r>
              <a:rPr lang="zh-CN" altLang="en-US" dirty="0" smtClean="0"/>
              <a:t>任何软件开发都是从问题的分析开始。对于面向对象的分析设计来说，一个核心原则是以职责为中心。</a:t>
            </a:r>
            <a:endParaRPr lang="en-US" altLang="zh-CN" dirty="0" smtClean="0"/>
          </a:p>
          <a:p>
            <a:r>
              <a:rPr lang="zh-CN" altLang="en-US" dirty="0" smtClean="0"/>
              <a:t>这个原则称为职责驱动设计（</a:t>
            </a:r>
            <a:r>
              <a:rPr lang="en-US" altLang="zh-CN" dirty="0" smtClean="0"/>
              <a:t>responsibility-drive </a:t>
            </a:r>
            <a:r>
              <a:rPr lang="en-US" altLang="zh-CN" dirty="0" err="1" smtClean="0"/>
              <a:t>design,RDD</a:t>
            </a:r>
            <a:r>
              <a:rPr lang="zh-CN" altLang="en-US" dirty="0" smtClean="0"/>
              <a:t>）。</a:t>
            </a:r>
            <a:r>
              <a:rPr lang="en-US" altLang="zh-CN" dirty="0" smtClean="0"/>
              <a:t>RDD</a:t>
            </a:r>
            <a:r>
              <a:rPr lang="zh-CN" altLang="en-US" dirty="0" smtClean="0"/>
              <a:t>要求在分析系统的时候，必须为每一个模块、包、对象类，特别是对象类，定义一个明确的职责。</a:t>
            </a:r>
            <a:endParaRPr lang="en-US" altLang="zh-CN" dirty="0" smtClean="0"/>
          </a:p>
          <a:p>
            <a:r>
              <a:rPr lang="zh-CN" altLang="en-US" dirty="0" smtClean="0"/>
              <a:t>按照这个原则，在定义每一个对象类时都应当为其定义职责，在定义它的行为和属性时，都应当与其职责高度相关。</a:t>
            </a:r>
            <a:endParaRPr lang="zh-CN" alt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z="4800" dirty="0" smtClean="0"/>
              <a:t>6.1 </a:t>
            </a:r>
            <a:r>
              <a:rPr lang="zh-CN" altLang="en-US" sz="4800" dirty="0" smtClean="0"/>
              <a:t>程序设计的基本原则</a:t>
            </a:r>
            <a:endParaRPr lang="zh-CN" altLang="en-US" sz="4800" dirty="0"/>
          </a:p>
        </p:txBody>
      </p:sp>
      <p:sp>
        <p:nvSpPr>
          <p:cNvPr id="3" name="副标题 2"/>
          <p:cNvSpPr>
            <a:spLocks noGrp="1"/>
          </p:cNvSpPr>
          <p:nvPr>
            <p:ph type="subTitle" idx="1"/>
          </p:nvPr>
        </p:nvSpPr>
        <p:spPr/>
        <p:txBody>
          <a:bodyPr/>
          <a:lstStyle/>
          <a:p>
            <a:r>
              <a:rPr lang="en-US" altLang="zh-CN" sz="4400" dirty="0" smtClean="0"/>
              <a:t>6.1.6 </a:t>
            </a:r>
            <a:r>
              <a:rPr lang="zh-CN" altLang="en-US" sz="4400" dirty="0" smtClean="0"/>
              <a:t>接口分离原则</a:t>
            </a:r>
            <a:endParaRPr lang="zh-CN" altLang="en-US" sz="4400"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接口分离原则的基本思想</a:t>
            </a:r>
            <a:endParaRPr lang="zh-CN" altLang="en-US" dirty="0"/>
          </a:p>
        </p:txBody>
      </p:sp>
      <p:sp>
        <p:nvSpPr>
          <p:cNvPr id="3" name="内容占位符 2"/>
          <p:cNvSpPr>
            <a:spLocks noGrp="1"/>
          </p:cNvSpPr>
          <p:nvPr>
            <p:ph idx="1"/>
          </p:nvPr>
        </p:nvSpPr>
        <p:spPr/>
        <p:txBody>
          <a:bodyPr/>
          <a:lstStyle/>
          <a:p>
            <a:r>
              <a:rPr lang="zh-CN" altLang="en-US" dirty="0" smtClean="0"/>
              <a:t>接口分离原则（</a:t>
            </a:r>
            <a:r>
              <a:rPr lang="en-US" altLang="zh-CN" dirty="0" smtClean="0"/>
              <a:t>interface segregation principle, ISP</a:t>
            </a:r>
            <a:r>
              <a:rPr lang="zh-CN" altLang="en-US" dirty="0" smtClean="0"/>
              <a:t>）的基本思想是：</a:t>
            </a:r>
            <a:r>
              <a:rPr lang="zh-CN" altLang="en-US" dirty="0" smtClean="0">
                <a:solidFill>
                  <a:srgbClr val="FF0000"/>
                </a:solidFill>
              </a:rPr>
              <a:t>接口应尽量单纯，不要太臃肿。</a:t>
            </a:r>
            <a:endParaRPr lang="zh-CN" altLang="en-US" dirty="0">
              <a:solidFill>
                <a:srgbClr val="FF0000"/>
              </a:solidFill>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476672"/>
            <a:ext cx="8784976" cy="5016758"/>
          </a:xfrm>
          <a:prstGeom prst="rect">
            <a:avLst/>
          </a:prstGeom>
          <a:noFill/>
        </p:spPr>
        <p:txBody>
          <a:bodyPr wrap="square" rtlCol="0">
            <a:spAutoFit/>
          </a:bodyPr>
          <a:lstStyle/>
          <a:p>
            <a:r>
              <a:rPr lang="zh-CN" altLang="en-US" sz="2000" dirty="0" smtClean="0">
                <a:solidFill>
                  <a:schemeClr val="tx1"/>
                </a:solidFill>
              </a:rPr>
              <a:t>例</a:t>
            </a:r>
            <a:r>
              <a:rPr lang="en-US" altLang="zh-CN" sz="2000" dirty="0" smtClean="0">
                <a:solidFill>
                  <a:schemeClr val="tx1"/>
                </a:solidFill>
              </a:rPr>
              <a:t>6.2 </a:t>
            </a:r>
            <a:r>
              <a:rPr lang="zh-CN" altLang="en-US" sz="2000" dirty="0" smtClean="0">
                <a:solidFill>
                  <a:schemeClr val="tx1"/>
                </a:solidFill>
              </a:rPr>
              <a:t>设计一个软件，进行工人管理，有两种类型的工人：普通的和高效的，他们都能工作，也需要吃饭。于是，可以先建立一个接口（抽象类）</a:t>
            </a:r>
            <a:r>
              <a:rPr lang="en-US" altLang="zh-CN" sz="2000" dirty="0" smtClean="0">
                <a:solidFill>
                  <a:schemeClr val="tx1"/>
                </a:solidFill>
              </a:rPr>
              <a:t>——</a:t>
            </a:r>
            <a:r>
              <a:rPr lang="en-US" altLang="zh-CN" sz="2000" dirty="0" err="1" smtClean="0">
                <a:solidFill>
                  <a:schemeClr val="tx1"/>
                </a:solidFill>
              </a:rPr>
              <a:t>IWorker</a:t>
            </a:r>
            <a:r>
              <a:rPr lang="zh-CN" altLang="en-US" sz="2000" dirty="0" smtClean="0">
                <a:solidFill>
                  <a:schemeClr val="tx1"/>
                </a:solidFill>
              </a:rPr>
              <a:t>，然后派生两个工人类：</a:t>
            </a:r>
            <a:r>
              <a:rPr lang="en-US" altLang="zh-CN" sz="2000" dirty="0" err="1" smtClean="0">
                <a:solidFill>
                  <a:schemeClr val="tx1"/>
                </a:solidFill>
              </a:rPr>
              <a:t>GeneralWorker</a:t>
            </a:r>
            <a:r>
              <a:rPr lang="zh-CN" altLang="en-US" sz="2000" dirty="0" smtClean="0">
                <a:solidFill>
                  <a:schemeClr val="tx1"/>
                </a:solidFill>
              </a:rPr>
              <a:t>类和</a:t>
            </a:r>
            <a:r>
              <a:rPr lang="en-US" altLang="zh-CN" sz="2000" dirty="0" err="1" smtClean="0">
                <a:solidFill>
                  <a:schemeClr val="tx1"/>
                </a:solidFill>
              </a:rPr>
              <a:t>SuperWorker</a:t>
            </a:r>
            <a:r>
              <a:rPr lang="zh-CN" altLang="en-US" sz="2000" dirty="0" smtClean="0">
                <a:solidFill>
                  <a:schemeClr val="tx1"/>
                </a:solidFill>
              </a:rPr>
              <a:t>类。</a:t>
            </a:r>
          </a:p>
          <a:p>
            <a:endParaRPr lang="zh-CN" altLang="en-US" sz="2000" dirty="0" smtClean="0"/>
          </a:p>
          <a:p>
            <a:r>
              <a:rPr lang="en-US" altLang="zh-CN" sz="2000" dirty="0" smtClean="0">
                <a:solidFill>
                  <a:schemeClr val="tx1"/>
                </a:solidFill>
              </a:rPr>
              <a:t>// </a:t>
            </a:r>
            <a:r>
              <a:rPr lang="zh-CN" altLang="en-US" sz="2000" dirty="0" smtClean="0">
                <a:solidFill>
                  <a:schemeClr val="tx1"/>
                </a:solidFill>
              </a:rPr>
              <a:t>文件路径名</a:t>
            </a:r>
            <a:r>
              <a:rPr lang="en-US" altLang="zh-CN" sz="2000" dirty="0" smtClean="0">
                <a:solidFill>
                  <a:schemeClr val="tx1"/>
                </a:solidFill>
              </a:rPr>
              <a:t>:e6_2_1\main_6_2_1.cpp</a:t>
            </a:r>
          </a:p>
          <a:p>
            <a:r>
              <a:rPr lang="en-US" altLang="zh-CN" sz="2000" dirty="0" smtClean="0"/>
              <a:t>#include &lt;</a:t>
            </a:r>
            <a:r>
              <a:rPr lang="en-US" altLang="zh-CN" sz="2000" dirty="0" err="1" smtClean="0"/>
              <a:t>iostream</a:t>
            </a:r>
            <a:r>
              <a:rPr lang="en-US" altLang="zh-CN" sz="2000" dirty="0" smtClean="0"/>
              <a:t>&gt;               			</a:t>
            </a:r>
            <a:r>
              <a:rPr lang="en-US" altLang="zh-CN" sz="2000" dirty="0" smtClean="0">
                <a:solidFill>
                  <a:schemeClr val="tx1"/>
                </a:solidFill>
              </a:rPr>
              <a:t>// </a:t>
            </a:r>
            <a:r>
              <a:rPr lang="zh-CN" altLang="en-US" sz="2000" dirty="0" smtClean="0">
                <a:solidFill>
                  <a:schemeClr val="tx1"/>
                </a:solidFill>
              </a:rPr>
              <a:t>编译预处理命令</a:t>
            </a:r>
          </a:p>
          <a:p>
            <a:r>
              <a:rPr lang="en-US" altLang="zh-CN" sz="2000" dirty="0" smtClean="0"/>
              <a:t>using namespace std;				</a:t>
            </a:r>
            <a:r>
              <a:rPr lang="en-US" altLang="zh-CN" sz="2000" dirty="0" smtClean="0">
                <a:solidFill>
                  <a:schemeClr val="tx1"/>
                </a:solidFill>
              </a:rPr>
              <a:t>// </a:t>
            </a:r>
            <a:r>
              <a:rPr lang="zh-CN" altLang="en-US" sz="2000" dirty="0" smtClean="0">
                <a:solidFill>
                  <a:schemeClr val="tx1"/>
                </a:solidFill>
              </a:rPr>
              <a:t>使用命名空间</a:t>
            </a:r>
            <a:r>
              <a:rPr lang="en-US" altLang="zh-CN" sz="2000" dirty="0" smtClean="0">
                <a:solidFill>
                  <a:schemeClr val="tx1"/>
                </a:solidFill>
              </a:rPr>
              <a:t>std </a:t>
            </a:r>
          </a:p>
          <a:p>
            <a:endParaRPr lang="en-US" altLang="zh-CN" sz="2000" dirty="0" smtClean="0"/>
          </a:p>
          <a:p>
            <a:r>
              <a:rPr lang="en-US" altLang="zh-CN" sz="2000" dirty="0" smtClean="0">
                <a:solidFill>
                  <a:schemeClr val="tx1"/>
                </a:solidFill>
              </a:rPr>
              <a:t>// </a:t>
            </a:r>
            <a:r>
              <a:rPr lang="zh-CN" altLang="en-US" sz="2000" dirty="0" smtClean="0">
                <a:solidFill>
                  <a:schemeClr val="tx1"/>
                </a:solidFill>
              </a:rPr>
              <a:t>声明接口（抽象类）</a:t>
            </a:r>
            <a:r>
              <a:rPr lang="en-US" altLang="zh-CN" sz="2000" dirty="0" err="1" smtClean="0">
                <a:solidFill>
                  <a:schemeClr val="tx1"/>
                </a:solidFill>
              </a:rPr>
              <a:t>IWorker</a:t>
            </a:r>
            <a:endParaRPr lang="en-US" altLang="zh-CN" sz="2000" dirty="0" smtClean="0">
              <a:solidFill>
                <a:schemeClr val="tx1"/>
              </a:solidFill>
            </a:endParaRPr>
          </a:p>
          <a:p>
            <a:r>
              <a:rPr lang="en-US" altLang="zh-CN" sz="2000" dirty="0" smtClean="0"/>
              <a:t>class </a:t>
            </a:r>
            <a:r>
              <a:rPr lang="en-US" altLang="zh-CN" sz="2000" dirty="0" err="1" smtClean="0"/>
              <a:t>IWorker</a:t>
            </a:r>
            <a:r>
              <a:rPr lang="en-US" altLang="zh-CN" sz="2000" dirty="0" smtClean="0"/>
              <a:t> </a:t>
            </a:r>
          </a:p>
          <a:p>
            <a:r>
              <a:rPr lang="en-US" altLang="zh-CN" sz="2000" dirty="0" smtClean="0"/>
              <a:t>{</a:t>
            </a:r>
          </a:p>
          <a:p>
            <a:r>
              <a:rPr lang="en-US" altLang="zh-CN" sz="2000" dirty="0" smtClean="0"/>
              <a:t>public:</a:t>
            </a:r>
          </a:p>
          <a:p>
            <a:r>
              <a:rPr lang="en-US" altLang="zh-CN" sz="2000" dirty="0" smtClean="0">
                <a:solidFill>
                  <a:schemeClr val="tx1"/>
                </a:solidFill>
              </a:rPr>
              <a:t>// </a:t>
            </a:r>
            <a:r>
              <a:rPr lang="zh-CN" altLang="en-US" sz="2000" dirty="0" smtClean="0">
                <a:solidFill>
                  <a:schemeClr val="tx1"/>
                </a:solidFill>
              </a:rPr>
              <a:t>公有成员</a:t>
            </a:r>
            <a:r>
              <a:rPr lang="en-US" altLang="zh-CN" sz="2000" dirty="0" smtClean="0">
                <a:solidFill>
                  <a:schemeClr val="tx1"/>
                </a:solidFill>
              </a:rPr>
              <a:t>:</a:t>
            </a:r>
          </a:p>
          <a:p>
            <a:r>
              <a:rPr lang="en-US" altLang="zh-CN" sz="2000" dirty="0" smtClean="0"/>
              <a:t>	virtual void Work() = 0;			</a:t>
            </a:r>
            <a:r>
              <a:rPr lang="en-US" altLang="zh-CN" sz="2000" dirty="0" smtClean="0">
                <a:solidFill>
                  <a:schemeClr val="tx1"/>
                </a:solidFill>
              </a:rPr>
              <a:t>// </a:t>
            </a:r>
            <a:r>
              <a:rPr lang="zh-CN" altLang="en-US" sz="2000" dirty="0" smtClean="0">
                <a:solidFill>
                  <a:schemeClr val="tx1"/>
                </a:solidFill>
              </a:rPr>
              <a:t>工作</a:t>
            </a:r>
          </a:p>
          <a:p>
            <a:r>
              <a:rPr lang="zh-CN" altLang="en-US" sz="2000" dirty="0" smtClean="0"/>
              <a:t>	</a:t>
            </a:r>
            <a:r>
              <a:rPr lang="en-US" altLang="zh-CN" sz="2000" dirty="0" smtClean="0"/>
              <a:t>virtual void Eat() = 0;			</a:t>
            </a:r>
            <a:r>
              <a:rPr lang="en-US" altLang="zh-CN" sz="2000" dirty="0" smtClean="0">
                <a:solidFill>
                  <a:schemeClr val="tx1"/>
                </a:solidFill>
              </a:rPr>
              <a:t>// </a:t>
            </a:r>
            <a:r>
              <a:rPr lang="zh-CN" altLang="en-US" sz="2000" dirty="0" smtClean="0">
                <a:solidFill>
                  <a:schemeClr val="tx1"/>
                </a:solidFill>
              </a:rPr>
              <a:t>吃饭</a:t>
            </a:r>
          </a:p>
          <a:p>
            <a:r>
              <a:rPr lang="en-US" altLang="zh-CN" sz="2000" dirty="0" smtClean="0"/>
              <a:t>};</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0879"/>
            <a:ext cx="9144000" cy="6636497"/>
          </a:xfrm>
          <a:prstGeom prst="rect">
            <a:avLst/>
          </a:prstGeom>
          <a:noFill/>
        </p:spPr>
        <p:txBody>
          <a:bodyPr wrap="square" rtlCol="0">
            <a:spAutoFit/>
          </a:bodyPr>
          <a:lstStyle/>
          <a:p>
            <a:pPr>
              <a:lnSpc>
                <a:spcPts val="1700"/>
              </a:lnSpc>
            </a:pPr>
            <a:r>
              <a:rPr lang="en-US" altLang="zh-CN" sz="2000" dirty="0" smtClean="0">
                <a:solidFill>
                  <a:schemeClr val="tx1"/>
                </a:solidFill>
              </a:rPr>
              <a:t>// </a:t>
            </a:r>
            <a:r>
              <a:rPr lang="zh-CN" altLang="en-US" sz="2000" dirty="0" smtClean="0">
                <a:solidFill>
                  <a:schemeClr val="tx1"/>
                </a:solidFill>
              </a:rPr>
              <a:t>声明普通的工人类</a:t>
            </a:r>
            <a:r>
              <a:rPr lang="en-US" altLang="zh-CN" sz="2000" dirty="0" err="1" smtClean="0">
                <a:solidFill>
                  <a:schemeClr val="tx1"/>
                </a:solidFill>
              </a:rPr>
              <a:t>GeneralWorker</a:t>
            </a:r>
            <a:endParaRPr lang="en-US" altLang="zh-CN" sz="2000" dirty="0" smtClean="0">
              <a:solidFill>
                <a:schemeClr val="tx1"/>
              </a:solidFill>
            </a:endParaRPr>
          </a:p>
          <a:p>
            <a:pPr>
              <a:lnSpc>
                <a:spcPts val="1700"/>
              </a:lnSpc>
            </a:pPr>
            <a:r>
              <a:rPr lang="en-US" altLang="zh-CN" sz="2000" dirty="0" smtClean="0"/>
              <a:t>class </a:t>
            </a:r>
            <a:r>
              <a:rPr lang="en-US" altLang="zh-CN" sz="2000" dirty="0" err="1" smtClean="0"/>
              <a:t>GeneralWorker</a:t>
            </a:r>
            <a:r>
              <a:rPr lang="en-US" altLang="zh-CN" sz="2000" dirty="0" smtClean="0"/>
              <a:t>: public </a:t>
            </a:r>
            <a:r>
              <a:rPr lang="en-US" altLang="zh-CN" sz="2000" dirty="0" err="1" smtClean="0"/>
              <a:t>IWorker</a:t>
            </a:r>
            <a:r>
              <a:rPr lang="en-US" altLang="zh-CN" sz="2000" dirty="0" smtClean="0"/>
              <a:t> </a:t>
            </a:r>
          </a:p>
          <a:p>
            <a:pPr>
              <a:lnSpc>
                <a:spcPts val="1700"/>
              </a:lnSpc>
            </a:pPr>
            <a:r>
              <a:rPr lang="en-US" altLang="zh-CN" sz="2000" dirty="0" smtClean="0"/>
              <a:t>{</a:t>
            </a:r>
          </a:p>
          <a:p>
            <a:pPr>
              <a:lnSpc>
                <a:spcPts val="1700"/>
              </a:lnSpc>
            </a:pPr>
            <a:r>
              <a:rPr lang="en-US" altLang="zh-CN" sz="2000" dirty="0" smtClean="0"/>
              <a:t>public:</a:t>
            </a:r>
          </a:p>
          <a:p>
            <a:pPr>
              <a:lnSpc>
                <a:spcPts val="1700"/>
              </a:lnSpc>
            </a:pPr>
            <a:r>
              <a:rPr lang="en-US" altLang="zh-CN" sz="2000" dirty="0" smtClean="0">
                <a:solidFill>
                  <a:schemeClr val="tx1"/>
                </a:solidFill>
              </a:rPr>
              <a:t>// </a:t>
            </a:r>
            <a:r>
              <a:rPr lang="zh-CN" altLang="en-US" sz="2000" dirty="0" smtClean="0">
                <a:solidFill>
                  <a:schemeClr val="tx1"/>
                </a:solidFill>
              </a:rPr>
              <a:t>公有成员</a:t>
            </a:r>
            <a:r>
              <a:rPr lang="en-US" altLang="zh-CN" sz="2000" dirty="0" smtClean="0">
                <a:solidFill>
                  <a:schemeClr val="tx1"/>
                </a:solidFill>
              </a:rPr>
              <a:t>:</a:t>
            </a:r>
          </a:p>
          <a:p>
            <a:pPr>
              <a:lnSpc>
                <a:spcPts val="1700"/>
              </a:lnSpc>
            </a:pPr>
            <a:r>
              <a:rPr lang="en-US" altLang="zh-CN" sz="2000" dirty="0" smtClean="0"/>
              <a:t>	void Work() { </a:t>
            </a:r>
            <a:r>
              <a:rPr lang="en-US" altLang="zh-CN" sz="2000" dirty="0" err="1" smtClean="0"/>
              <a:t>cout</a:t>
            </a:r>
            <a:r>
              <a:rPr lang="en-US" altLang="zh-CN" sz="2000" dirty="0" smtClean="0"/>
              <a:t> &lt;&lt; "</a:t>
            </a:r>
            <a:r>
              <a:rPr lang="zh-CN" altLang="en-US" sz="2000" dirty="0" smtClean="0"/>
              <a:t>普通的工人在工作</a:t>
            </a:r>
            <a:r>
              <a:rPr lang="en-US" altLang="zh-CN" sz="2000" dirty="0" smtClean="0"/>
              <a:t>" &lt;&lt; </a:t>
            </a:r>
            <a:r>
              <a:rPr lang="en-US" altLang="zh-CN" sz="2000" dirty="0" err="1" smtClean="0"/>
              <a:t>endl</a:t>
            </a:r>
            <a:r>
              <a:rPr lang="en-US" altLang="zh-CN" sz="2000" dirty="0" smtClean="0"/>
              <a:t>; }	</a:t>
            </a:r>
            <a:r>
              <a:rPr lang="en-US" altLang="zh-CN" sz="2000" dirty="0" smtClean="0">
                <a:solidFill>
                  <a:schemeClr val="tx1"/>
                </a:solidFill>
              </a:rPr>
              <a:t>// </a:t>
            </a:r>
            <a:r>
              <a:rPr lang="zh-CN" altLang="en-US" sz="2000" dirty="0" smtClean="0">
                <a:solidFill>
                  <a:schemeClr val="tx1"/>
                </a:solidFill>
              </a:rPr>
              <a:t>工作</a:t>
            </a:r>
          </a:p>
          <a:p>
            <a:pPr>
              <a:lnSpc>
                <a:spcPts val="1700"/>
              </a:lnSpc>
            </a:pPr>
            <a:r>
              <a:rPr lang="zh-CN" altLang="en-US" sz="2000" dirty="0" smtClean="0"/>
              <a:t>	</a:t>
            </a:r>
            <a:r>
              <a:rPr lang="en-US" altLang="zh-CN" sz="2000" dirty="0" smtClean="0"/>
              <a:t>void Eat() { </a:t>
            </a:r>
            <a:r>
              <a:rPr lang="en-US" altLang="zh-CN" sz="2000" dirty="0" err="1" smtClean="0"/>
              <a:t>cout</a:t>
            </a:r>
            <a:r>
              <a:rPr lang="en-US" altLang="zh-CN" sz="2000" dirty="0" smtClean="0"/>
              <a:t> &lt;&lt; "</a:t>
            </a:r>
            <a:r>
              <a:rPr lang="zh-CN" altLang="en-US" sz="2000" dirty="0" smtClean="0"/>
              <a:t>普通的工人在吃饭</a:t>
            </a:r>
            <a:r>
              <a:rPr lang="en-US" altLang="zh-CN" sz="2000" dirty="0" smtClean="0"/>
              <a:t>" &lt;&lt; </a:t>
            </a:r>
            <a:r>
              <a:rPr lang="en-US" altLang="zh-CN" sz="2000" dirty="0" err="1" smtClean="0"/>
              <a:t>endl</a:t>
            </a:r>
            <a:r>
              <a:rPr lang="en-US" altLang="zh-CN" sz="2000" dirty="0" smtClean="0"/>
              <a:t>; } 	</a:t>
            </a:r>
            <a:r>
              <a:rPr lang="en-US" altLang="zh-CN" sz="2000" dirty="0" smtClean="0">
                <a:solidFill>
                  <a:schemeClr val="tx1"/>
                </a:solidFill>
              </a:rPr>
              <a:t>// </a:t>
            </a:r>
            <a:r>
              <a:rPr lang="zh-CN" altLang="en-US" sz="2000" dirty="0" smtClean="0">
                <a:solidFill>
                  <a:schemeClr val="tx1"/>
                </a:solidFill>
              </a:rPr>
              <a:t>吃饭</a:t>
            </a:r>
          </a:p>
          <a:p>
            <a:pPr>
              <a:lnSpc>
                <a:spcPts val="1700"/>
              </a:lnSpc>
            </a:pPr>
            <a:r>
              <a:rPr lang="en-US" altLang="zh-CN" sz="2000" dirty="0" smtClean="0"/>
              <a:t>};</a:t>
            </a:r>
          </a:p>
          <a:p>
            <a:pPr>
              <a:lnSpc>
                <a:spcPts val="1700"/>
              </a:lnSpc>
            </a:pPr>
            <a:r>
              <a:rPr lang="en-US" altLang="zh-CN" sz="2000" dirty="0" smtClean="0">
                <a:solidFill>
                  <a:schemeClr val="tx1"/>
                </a:solidFill>
              </a:rPr>
              <a:t>// </a:t>
            </a:r>
            <a:r>
              <a:rPr lang="zh-CN" altLang="en-US" sz="2000" dirty="0" smtClean="0">
                <a:solidFill>
                  <a:schemeClr val="tx1"/>
                </a:solidFill>
              </a:rPr>
              <a:t>声明高效的工人类</a:t>
            </a:r>
            <a:r>
              <a:rPr lang="en-US" altLang="zh-CN" sz="2000" dirty="0" err="1" smtClean="0">
                <a:solidFill>
                  <a:schemeClr val="tx1"/>
                </a:solidFill>
              </a:rPr>
              <a:t>SuperWorker</a:t>
            </a:r>
            <a:endParaRPr lang="en-US" altLang="zh-CN" sz="2000" dirty="0" smtClean="0">
              <a:solidFill>
                <a:schemeClr val="tx1"/>
              </a:solidFill>
            </a:endParaRPr>
          </a:p>
          <a:p>
            <a:pPr>
              <a:lnSpc>
                <a:spcPts val="1700"/>
              </a:lnSpc>
            </a:pPr>
            <a:r>
              <a:rPr lang="en-US" altLang="zh-CN" sz="2000" dirty="0" smtClean="0"/>
              <a:t>class </a:t>
            </a:r>
            <a:r>
              <a:rPr lang="en-US" altLang="zh-CN" sz="2000" dirty="0" err="1" smtClean="0"/>
              <a:t>SuperWorker:public</a:t>
            </a:r>
            <a:r>
              <a:rPr lang="en-US" altLang="zh-CN" sz="2000" dirty="0" smtClean="0"/>
              <a:t> </a:t>
            </a:r>
            <a:r>
              <a:rPr lang="en-US" altLang="zh-CN" sz="2000" dirty="0" err="1" smtClean="0"/>
              <a:t>Iworker</a:t>
            </a:r>
            <a:endParaRPr lang="en-US" altLang="zh-CN" sz="2000" dirty="0" smtClean="0"/>
          </a:p>
          <a:p>
            <a:pPr>
              <a:lnSpc>
                <a:spcPts val="1700"/>
              </a:lnSpc>
            </a:pPr>
            <a:r>
              <a:rPr lang="en-US" altLang="zh-CN" sz="2000" dirty="0" smtClean="0"/>
              <a:t>{	</a:t>
            </a:r>
          </a:p>
          <a:p>
            <a:pPr>
              <a:lnSpc>
                <a:spcPts val="1700"/>
              </a:lnSpc>
            </a:pPr>
            <a:r>
              <a:rPr lang="en-US" altLang="zh-CN" sz="2000" dirty="0" smtClean="0"/>
              <a:t>public:</a:t>
            </a:r>
          </a:p>
          <a:p>
            <a:pPr>
              <a:lnSpc>
                <a:spcPts val="1700"/>
              </a:lnSpc>
            </a:pPr>
            <a:r>
              <a:rPr lang="en-US" altLang="zh-CN" sz="2000" dirty="0" smtClean="0"/>
              <a:t>	void Work() { </a:t>
            </a:r>
            <a:r>
              <a:rPr lang="en-US" altLang="zh-CN" sz="2000" dirty="0" err="1" smtClean="0"/>
              <a:t>cout</a:t>
            </a:r>
            <a:r>
              <a:rPr lang="en-US" altLang="zh-CN" sz="2000" dirty="0" smtClean="0"/>
              <a:t> &lt;&lt; "</a:t>
            </a:r>
            <a:r>
              <a:rPr lang="zh-CN" altLang="en-US" sz="2000" dirty="0" smtClean="0"/>
              <a:t>高效的工人在工作</a:t>
            </a:r>
            <a:r>
              <a:rPr lang="en-US" altLang="zh-CN" sz="2000" dirty="0" smtClean="0"/>
              <a:t>" &lt;&lt; </a:t>
            </a:r>
            <a:r>
              <a:rPr lang="en-US" altLang="zh-CN" sz="2000" dirty="0" err="1" smtClean="0"/>
              <a:t>endl</a:t>
            </a:r>
            <a:r>
              <a:rPr lang="en-US" altLang="zh-CN" sz="2000" dirty="0" smtClean="0"/>
              <a:t>; }	</a:t>
            </a:r>
            <a:r>
              <a:rPr lang="en-US" altLang="zh-CN" sz="2000" dirty="0" smtClean="0">
                <a:solidFill>
                  <a:schemeClr val="tx1"/>
                </a:solidFill>
              </a:rPr>
              <a:t>// </a:t>
            </a:r>
            <a:r>
              <a:rPr lang="zh-CN" altLang="en-US" sz="2000" dirty="0" smtClean="0">
                <a:solidFill>
                  <a:schemeClr val="tx1"/>
                </a:solidFill>
              </a:rPr>
              <a:t>工作</a:t>
            </a:r>
          </a:p>
          <a:p>
            <a:pPr>
              <a:lnSpc>
                <a:spcPts val="1700"/>
              </a:lnSpc>
            </a:pPr>
            <a:r>
              <a:rPr lang="zh-CN" altLang="en-US" sz="2000" dirty="0" smtClean="0"/>
              <a:t>	</a:t>
            </a:r>
            <a:r>
              <a:rPr lang="en-US" altLang="zh-CN" sz="2000" dirty="0" smtClean="0"/>
              <a:t>void Eat() { </a:t>
            </a:r>
            <a:r>
              <a:rPr lang="en-US" altLang="zh-CN" sz="2000" dirty="0" err="1" smtClean="0"/>
              <a:t>cout</a:t>
            </a:r>
            <a:r>
              <a:rPr lang="en-US" altLang="zh-CN" sz="2000" dirty="0" smtClean="0"/>
              <a:t> &lt;&lt; "</a:t>
            </a:r>
            <a:r>
              <a:rPr lang="zh-CN" altLang="en-US" sz="2000" dirty="0" smtClean="0"/>
              <a:t>高效的工人在吃饭</a:t>
            </a:r>
            <a:r>
              <a:rPr lang="en-US" altLang="zh-CN" sz="2000" dirty="0" smtClean="0"/>
              <a:t>" &lt;&lt; </a:t>
            </a:r>
            <a:r>
              <a:rPr lang="en-US" altLang="zh-CN" sz="2000" dirty="0" err="1" smtClean="0"/>
              <a:t>endl</a:t>
            </a:r>
            <a:r>
              <a:rPr lang="en-US" altLang="zh-CN" sz="2000" dirty="0" smtClean="0"/>
              <a:t>; } 	</a:t>
            </a:r>
            <a:r>
              <a:rPr lang="en-US" altLang="zh-CN" sz="2000" dirty="0" smtClean="0">
                <a:solidFill>
                  <a:schemeClr val="tx1"/>
                </a:solidFill>
              </a:rPr>
              <a:t>// </a:t>
            </a:r>
            <a:r>
              <a:rPr lang="zh-CN" altLang="en-US" sz="2000" dirty="0" smtClean="0">
                <a:solidFill>
                  <a:schemeClr val="tx1"/>
                </a:solidFill>
              </a:rPr>
              <a:t>吃饭</a:t>
            </a:r>
          </a:p>
          <a:p>
            <a:pPr>
              <a:lnSpc>
                <a:spcPts val="1700"/>
              </a:lnSpc>
            </a:pPr>
            <a:r>
              <a:rPr lang="en-US" altLang="zh-CN" sz="2000" dirty="0" smtClean="0"/>
              <a:t>};</a:t>
            </a:r>
          </a:p>
          <a:p>
            <a:pPr>
              <a:lnSpc>
                <a:spcPts val="1700"/>
              </a:lnSpc>
            </a:pPr>
            <a:r>
              <a:rPr lang="en-US" altLang="zh-CN" sz="2000" dirty="0" smtClean="0">
                <a:solidFill>
                  <a:schemeClr val="tx1"/>
                </a:solidFill>
              </a:rPr>
              <a:t>// </a:t>
            </a:r>
            <a:r>
              <a:rPr lang="zh-CN" altLang="en-US" sz="2000" dirty="0" smtClean="0">
                <a:solidFill>
                  <a:schemeClr val="tx1"/>
                </a:solidFill>
              </a:rPr>
              <a:t>声明经理类</a:t>
            </a:r>
            <a:r>
              <a:rPr lang="en-US" altLang="zh-CN" sz="2000" dirty="0" smtClean="0">
                <a:solidFill>
                  <a:schemeClr val="tx1"/>
                </a:solidFill>
              </a:rPr>
              <a:t>Manager</a:t>
            </a:r>
          </a:p>
          <a:p>
            <a:pPr>
              <a:lnSpc>
                <a:spcPts val="1700"/>
              </a:lnSpc>
            </a:pPr>
            <a:r>
              <a:rPr lang="en-US" altLang="zh-CN" sz="2000" dirty="0" smtClean="0"/>
              <a:t>class Manager </a:t>
            </a:r>
          </a:p>
          <a:p>
            <a:pPr>
              <a:lnSpc>
                <a:spcPts val="1700"/>
              </a:lnSpc>
            </a:pPr>
            <a:r>
              <a:rPr lang="en-US" altLang="zh-CN" sz="2000" dirty="0" smtClean="0"/>
              <a:t>{ </a:t>
            </a:r>
          </a:p>
          <a:p>
            <a:pPr>
              <a:lnSpc>
                <a:spcPts val="1700"/>
              </a:lnSpc>
            </a:pPr>
            <a:r>
              <a:rPr lang="en-US" altLang="zh-CN" sz="2000" dirty="0" smtClean="0"/>
              <a:t>private:</a:t>
            </a:r>
          </a:p>
          <a:p>
            <a:pPr>
              <a:lnSpc>
                <a:spcPts val="1700"/>
              </a:lnSpc>
            </a:pPr>
            <a:r>
              <a:rPr lang="en-US" altLang="zh-CN" sz="2000" dirty="0" smtClean="0">
                <a:solidFill>
                  <a:schemeClr val="tx1"/>
                </a:solidFill>
              </a:rPr>
              <a:t>// </a:t>
            </a:r>
            <a:r>
              <a:rPr lang="zh-CN" altLang="en-US" sz="2000" dirty="0" smtClean="0">
                <a:solidFill>
                  <a:schemeClr val="tx1"/>
                </a:solidFill>
              </a:rPr>
              <a:t>私有成员</a:t>
            </a:r>
            <a:r>
              <a:rPr lang="en-US" altLang="zh-CN" sz="2000" dirty="0" smtClean="0">
                <a:solidFill>
                  <a:schemeClr val="tx1"/>
                </a:solidFill>
              </a:rPr>
              <a:t>: </a:t>
            </a:r>
          </a:p>
          <a:p>
            <a:pPr>
              <a:lnSpc>
                <a:spcPts val="1700"/>
              </a:lnSpc>
            </a:pPr>
            <a:r>
              <a:rPr lang="en-US" altLang="zh-CN" sz="2000" dirty="0" smtClean="0"/>
              <a:t>	</a:t>
            </a:r>
            <a:r>
              <a:rPr lang="en-US" altLang="zh-CN" sz="2000" dirty="0" err="1" smtClean="0"/>
              <a:t>IWorker</a:t>
            </a:r>
            <a:r>
              <a:rPr lang="en-US" altLang="zh-CN" sz="2000" dirty="0" smtClean="0"/>
              <a:t> &amp;worker; 			</a:t>
            </a:r>
            <a:r>
              <a:rPr lang="en-US" altLang="zh-CN" sz="2000" dirty="0" smtClean="0">
                <a:solidFill>
                  <a:schemeClr val="tx1"/>
                </a:solidFill>
              </a:rPr>
              <a:t>// (</a:t>
            </a:r>
            <a:r>
              <a:rPr lang="zh-CN" altLang="en-US" sz="2000" dirty="0" smtClean="0">
                <a:solidFill>
                  <a:srgbClr val="FF0000"/>
                </a:solidFill>
              </a:rPr>
              <a:t>面向接口</a:t>
            </a:r>
            <a:r>
              <a:rPr lang="en-US" altLang="zh-CN" sz="2000" dirty="0" smtClean="0">
                <a:solidFill>
                  <a:schemeClr val="tx1"/>
                </a:solidFill>
              </a:rPr>
              <a:t>)</a:t>
            </a:r>
            <a:r>
              <a:rPr lang="zh-CN" altLang="en-US" sz="2000" dirty="0" smtClean="0">
                <a:solidFill>
                  <a:schemeClr val="tx1"/>
                </a:solidFill>
              </a:rPr>
              <a:t>引用成员对象</a:t>
            </a:r>
            <a:r>
              <a:rPr lang="en-US" altLang="zh-CN" sz="2000" dirty="0" smtClean="0"/>
              <a:t>public:</a:t>
            </a:r>
          </a:p>
          <a:p>
            <a:pPr>
              <a:lnSpc>
                <a:spcPts val="1700"/>
              </a:lnSpc>
            </a:pPr>
            <a:r>
              <a:rPr lang="en-US" altLang="zh-CN" sz="2000" dirty="0" smtClean="0">
                <a:solidFill>
                  <a:schemeClr val="tx1"/>
                </a:solidFill>
              </a:rPr>
              <a:t>// </a:t>
            </a:r>
            <a:r>
              <a:rPr lang="zh-CN" altLang="en-US" sz="2000" dirty="0" smtClean="0">
                <a:solidFill>
                  <a:schemeClr val="tx1"/>
                </a:solidFill>
              </a:rPr>
              <a:t>公有成员</a:t>
            </a:r>
            <a:r>
              <a:rPr lang="en-US" altLang="zh-CN" sz="2000" dirty="0" smtClean="0">
                <a:solidFill>
                  <a:schemeClr val="tx1"/>
                </a:solidFill>
              </a:rPr>
              <a:t>:</a:t>
            </a:r>
          </a:p>
          <a:p>
            <a:pPr>
              <a:lnSpc>
                <a:spcPts val="1700"/>
              </a:lnSpc>
            </a:pPr>
            <a:r>
              <a:rPr lang="en-US" altLang="zh-CN" sz="2000" dirty="0" smtClean="0"/>
              <a:t>	Manager(</a:t>
            </a:r>
            <a:r>
              <a:rPr lang="en-US" altLang="zh-CN" sz="2000" dirty="0" err="1" smtClean="0"/>
              <a:t>IWorker</a:t>
            </a:r>
            <a:r>
              <a:rPr lang="en-US" altLang="zh-CN" sz="2000" dirty="0" smtClean="0"/>
              <a:t> &amp;</a:t>
            </a:r>
            <a:r>
              <a:rPr lang="en-US" altLang="zh-CN" sz="2000" dirty="0" err="1" smtClean="0"/>
              <a:t>wr</a:t>
            </a:r>
            <a:r>
              <a:rPr lang="en-US" altLang="zh-CN" sz="2000" dirty="0" smtClean="0"/>
              <a:t>): worker(</a:t>
            </a:r>
            <a:r>
              <a:rPr lang="en-US" altLang="zh-CN" sz="2000" dirty="0" err="1" smtClean="0"/>
              <a:t>wr</a:t>
            </a:r>
            <a:r>
              <a:rPr lang="en-US" altLang="zh-CN" sz="2000" dirty="0" smtClean="0"/>
              <a:t>) {}	</a:t>
            </a:r>
            <a:r>
              <a:rPr lang="en-US" altLang="zh-CN" sz="2000" dirty="0" smtClean="0">
                <a:solidFill>
                  <a:schemeClr val="tx1"/>
                </a:solidFill>
              </a:rPr>
              <a:t>// </a:t>
            </a:r>
            <a:r>
              <a:rPr lang="zh-CN" altLang="en-US" sz="2000" dirty="0" smtClean="0">
                <a:solidFill>
                  <a:schemeClr val="tx1"/>
                </a:solidFill>
              </a:rPr>
              <a:t>构造函数</a:t>
            </a:r>
          </a:p>
          <a:p>
            <a:pPr>
              <a:lnSpc>
                <a:spcPts val="1700"/>
              </a:lnSpc>
            </a:pPr>
            <a:r>
              <a:rPr lang="zh-CN" altLang="en-US" sz="2000" dirty="0" smtClean="0"/>
              <a:t>	</a:t>
            </a:r>
            <a:r>
              <a:rPr lang="en-US" altLang="zh-CN" sz="2000" dirty="0" smtClean="0"/>
              <a:t>void Manage()				</a:t>
            </a:r>
            <a:r>
              <a:rPr lang="en-US" altLang="zh-CN" sz="2000" dirty="0" smtClean="0">
                <a:solidFill>
                  <a:schemeClr val="tx1"/>
                </a:solidFill>
              </a:rPr>
              <a:t>// </a:t>
            </a:r>
            <a:r>
              <a:rPr lang="zh-CN" altLang="en-US" sz="2000" dirty="0" smtClean="0">
                <a:solidFill>
                  <a:schemeClr val="tx1"/>
                </a:solidFill>
              </a:rPr>
              <a:t>经理日常上班</a:t>
            </a:r>
          </a:p>
          <a:p>
            <a:pPr>
              <a:lnSpc>
                <a:spcPts val="1700"/>
              </a:lnSpc>
            </a:pPr>
            <a:r>
              <a:rPr lang="zh-CN" altLang="en-US" sz="2000" dirty="0" smtClean="0"/>
              <a:t>	</a:t>
            </a:r>
            <a:r>
              <a:rPr lang="en-US" altLang="zh-CN" sz="2000" dirty="0" smtClean="0"/>
              <a:t>{</a:t>
            </a:r>
          </a:p>
          <a:p>
            <a:pPr>
              <a:lnSpc>
                <a:spcPts val="1700"/>
              </a:lnSpc>
            </a:pPr>
            <a:r>
              <a:rPr lang="en-US" altLang="zh-CN" sz="2000" dirty="0" smtClean="0"/>
              <a:t>		</a:t>
            </a:r>
            <a:r>
              <a:rPr lang="en-US" altLang="zh-CN" sz="2000" dirty="0" err="1" smtClean="0"/>
              <a:t>worker.Work</a:t>
            </a:r>
            <a:r>
              <a:rPr lang="en-US" altLang="zh-CN" sz="2000" dirty="0" smtClean="0"/>
              <a:t>();			</a:t>
            </a:r>
            <a:r>
              <a:rPr lang="en-US" altLang="zh-CN" sz="2000" dirty="0" smtClean="0">
                <a:solidFill>
                  <a:schemeClr val="tx1"/>
                </a:solidFill>
              </a:rPr>
              <a:t>// </a:t>
            </a:r>
            <a:r>
              <a:rPr lang="zh-CN" altLang="en-US" sz="2000" dirty="0" smtClean="0">
                <a:solidFill>
                  <a:schemeClr val="tx1"/>
                </a:solidFill>
              </a:rPr>
              <a:t>工作	</a:t>
            </a:r>
            <a:r>
              <a:rPr lang="zh-CN" altLang="en-US" sz="2000" dirty="0" smtClean="0"/>
              <a:t>		</a:t>
            </a:r>
            <a:r>
              <a:rPr lang="en-US" altLang="zh-CN" sz="2000" dirty="0" smtClean="0"/>
              <a:t>		</a:t>
            </a:r>
            <a:r>
              <a:rPr lang="en-US" altLang="zh-CN" sz="2000" dirty="0" err="1" smtClean="0"/>
              <a:t>worker.Eat</a:t>
            </a:r>
            <a:r>
              <a:rPr lang="en-US" altLang="zh-CN" sz="2000" dirty="0" smtClean="0"/>
              <a:t>();			</a:t>
            </a:r>
            <a:r>
              <a:rPr lang="en-US" altLang="zh-CN" sz="2000" dirty="0" smtClean="0">
                <a:solidFill>
                  <a:schemeClr val="tx1"/>
                </a:solidFill>
              </a:rPr>
              <a:t>// </a:t>
            </a:r>
            <a:r>
              <a:rPr lang="zh-CN" altLang="en-US" sz="2000" dirty="0" smtClean="0">
                <a:solidFill>
                  <a:schemeClr val="tx1"/>
                </a:solidFill>
              </a:rPr>
              <a:t>吃饭</a:t>
            </a:r>
          </a:p>
          <a:p>
            <a:pPr>
              <a:lnSpc>
                <a:spcPts val="1700"/>
              </a:lnSpc>
            </a:pPr>
            <a:r>
              <a:rPr lang="zh-CN" altLang="en-US" sz="2000" dirty="0" smtClean="0"/>
              <a:t>	</a:t>
            </a:r>
            <a:r>
              <a:rPr lang="en-US" altLang="zh-CN" sz="2000" dirty="0" smtClean="0"/>
              <a:t>}</a:t>
            </a:r>
          </a:p>
          <a:p>
            <a:pPr>
              <a:lnSpc>
                <a:spcPts val="1700"/>
              </a:lnSpc>
            </a:pPr>
            <a:r>
              <a:rPr lang="en-US" altLang="zh-CN" sz="2000" dirty="0" smtClean="0"/>
              <a:t>};</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170621"/>
            <a:ext cx="8784976" cy="2862322"/>
          </a:xfrm>
          <a:prstGeom prst="rect">
            <a:avLst/>
          </a:prstGeom>
          <a:noFill/>
        </p:spPr>
        <p:txBody>
          <a:bodyPr wrap="square" rtlCol="0">
            <a:spAutoFit/>
          </a:bodyPr>
          <a:lstStyle/>
          <a:p>
            <a:r>
              <a:rPr lang="en-US" altLang="zh-CN" sz="2000" dirty="0" err="1" smtClean="0"/>
              <a:t>int</a:t>
            </a:r>
            <a:r>
              <a:rPr lang="en-US" altLang="zh-CN" sz="2000" dirty="0" smtClean="0"/>
              <a:t> main()					</a:t>
            </a:r>
            <a:r>
              <a:rPr lang="en-US" altLang="zh-CN" sz="2000" dirty="0" smtClean="0">
                <a:solidFill>
                  <a:schemeClr val="tx1"/>
                </a:solidFill>
              </a:rPr>
              <a:t>// </a:t>
            </a:r>
            <a:r>
              <a:rPr lang="zh-CN" altLang="en-US" sz="2000" dirty="0" smtClean="0">
                <a:solidFill>
                  <a:schemeClr val="tx1"/>
                </a:solidFill>
              </a:rPr>
              <a:t>主函数</a:t>
            </a:r>
            <a:r>
              <a:rPr lang="en-US" altLang="zh-CN" sz="2000" dirty="0" smtClean="0">
                <a:solidFill>
                  <a:schemeClr val="tx1"/>
                </a:solidFill>
              </a:rPr>
              <a:t>main()</a:t>
            </a:r>
          </a:p>
          <a:p>
            <a:r>
              <a:rPr lang="en-US" altLang="zh-CN" sz="2000" dirty="0" smtClean="0"/>
              <a:t>{</a:t>
            </a:r>
          </a:p>
          <a:p>
            <a:r>
              <a:rPr lang="en-US" altLang="zh-CN" sz="2000" dirty="0" smtClean="0"/>
              <a:t>	</a:t>
            </a:r>
            <a:r>
              <a:rPr lang="en-US" altLang="zh-CN" sz="2000" dirty="0" err="1" smtClean="0"/>
              <a:t>SuperWorker</a:t>
            </a:r>
            <a:r>
              <a:rPr lang="en-US" altLang="zh-CN" sz="2000" dirty="0" smtClean="0"/>
              <a:t> s;			</a:t>
            </a:r>
            <a:r>
              <a:rPr lang="en-US" altLang="zh-CN" sz="2000" dirty="0" smtClean="0">
                <a:solidFill>
                  <a:schemeClr val="tx1"/>
                </a:solidFill>
              </a:rPr>
              <a:t>// </a:t>
            </a:r>
            <a:r>
              <a:rPr lang="zh-CN" altLang="en-US" sz="2000" dirty="0" smtClean="0">
                <a:solidFill>
                  <a:schemeClr val="tx1"/>
                </a:solidFill>
              </a:rPr>
              <a:t>实例化</a:t>
            </a:r>
            <a:r>
              <a:rPr lang="en-US" altLang="zh-CN" sz="2000" dirty="0" err="1" smtClean="0">
                <a:solidFill>
                  <a:schemeClr val="tx1"/>
                </a:solidFill>
              </a:rPr>
              <a:t>SuperWorker</a:t>
            </a:r>
            <a:endParaRPr lang="en-US" altLang="zh-CN" sz="2000" dirty="0" smtClean="0">
              <a:solidFill>
                <a:schemeClr val="tx1"/>
              </a:solidFill>
            </a:endParaRPr>
          </a:p>
          <a:p>
            <a:r>
              <a:rPr lang="en-US" altLang="zh-CN" sz="2000" dirty="0" smtClean="0"/>
              <a:t>	Manager m(s);				</a:t>
            </a:r>
            <a:r>
              <a:rPr lang="en-US" altLang="zh-CN" sz="2000" dirty="0" smtClean="0">
                <a:solidFill>
                  <a:schemeClr val="tx1"/>
                </a:solidFill>
              </a:rPr>
              <a:t>// </a:t>
            </a:r>
            <a:r>
              <a:rPr lang="zh-CN" altLang="en-US" sz="2000" dirty="0" smtClean="0">
                <a:solidFill>
                  <a:schemeClr val="tx1"/>
                </a:solidFill>
              </a:rPr>
              <a:t>实例化</a:t>
            </a:r>
            <a:r>
              <a:rPr lang="en-US" altLang="zh-CN" sz="2000" dirty="0" smtClean="0">
                <a:solidFill>
                  <a:schemeClr val="tx1"/>
                </a:solidFill>
              </a:rPr>
              <a:t>Manager</a:t>
            </a:r>
          </a:p>
          <a:p>
            <a:r>
              <a:rPr lang="en-US" altLang="zh-CN" sz="2000" dirty="0" smtClean="0"/>
              <a:t>	</a:t>
            </a:r>
            <a:r>
              <a:rPr lang="en-US" altLang="zh-CN" sz="2000" dirty="0" err="1" smtClean="0"/>
              <a:t>m.Manage</a:t>
            </a:r>
            <a:r>
              <a:rPr lang="en-US" altLang="zh-CN" sz="2000" dirty="0" smtClean="0"/>
              <a:t>();				</a:t>
            </a:r>
            <a:r>
              <a:rPr lang="en-US" altLang="zh-CN" sz="2000" dirty="0" smtClean="0">
                <a:solidFill>
                  <a:schemeClr val="tx1"/>
                </a:solidFill>
              </a:rPr>
              <a:t>// </a:t>
            </a:r>
            <a:r>
              <a:rPr lang="zh-CN" altLang="en-US" sz="2000" dirty="0" smtClean="0">
                <a:solidFill>
                  <a:schemeClr val="tx1"/>
                </a:solidFill>
              </a:rPr>
              <a:t>经理日常上班</a:t>
            </a:r>
          </a:p>
          <a:p>
            <a:endParaRPr lang="zh-CN" altLang="en-US" sz="2000" dirty="0" smtClean="0"/>
          </a:p>
          <a:p>
            <a:r>
              <a:rPr lang="zh-CN" altLang="en-US" sz="2000" dirty="0" smtClean="0"/>
              <a:t>	</a:t>
            </a:r>
            <a:r>
              <a:rPr lang="en-US" altLang="zh-CN" sz="2000" dirty="0" smtClean="0"/>
              <a:t>return 0;                    			</a:t>
            </a:r>
            <a:r>
              <a:rPr lang="en-US" altLang="zh-CN" sz="2000" dirty="0" smtClean="0">
                <a:solidFill>
                  <a:schemeClr val="tx1"/>
                </a:solidFill>
              </a:rPr>
              <a:t>// </a:t>
            </a:r>
            <a:r>
              <a:rPr lang="zh-CN" altLang="en-US" sz="2000" dirty="0" smtClean="0">
                <a:solidFill>
                  <a:schemeClr val="tx1"/>
                </a:solidFill>
              </a:rPr>
              <a:t>返回值</a:t>
            </a:r>
            <a:r>
              <a:rPr lang="en-US" altLang="zh-CN" sz="2000" dirty="0" smtClean="0">
                <a:solidFill>
                  <a:schemeClr val="tx1"/>
                </a:solidFill>
              </a:rPr>
              <a:t>0, </a:t>
            </a:r>
            <a:r>
              <a:rPr lang="zh-CN" altLang="en-US" sz="2000" dirty="0" smtClean="0">
                <a:solidFill>
                  <a:schemeClr val="tx1"/>
                </a:solidFill>
              </a:rPr>
              <a:t>返回操作系统</a:t>
            </a:r>
          </a:p>
          <a:p>
            <a:r>
              <a:rPr lang="en-US" altLang="zh-CN" sz="2000" dirty="0" smtClean="0"/>
              <a:t>}</a:t>
            </a:r>
          </a:p>
          <a:p>
            <a:endParaRPr lang="zh-CN" altLang="en-US" sz="2000" dirty="0"/>
          </a:p>
        </p:txBody>
      </p:sp>
      <p:sp>
        <p:nvSpPr>
          <p:cNvPr id="3" name="矩形 2"/>
          <p:cNvSpPr/>
          <p:nvPr/>
        </p:nvSpPr>
        <p:spPr bwMode="auto">
          <a:xfrm>
            <a:off x="611560" y="3068960"/>
            <a:ext cx="7776864" cy="309634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2400" dirty="0" smtClean="0"/>
              <a:t>程序运行时屏幕输出如下：</a:t>
            </a:r>
            <a:endParaRPr lang="en-US" altLang="zh-CN" sz="2400" dirty="0" smtClean="0"/>
          </a:p>
          <a:p>
            <a:pPr lvl="1"/>
            <a:r>
              <a:rPr lang="zh-CN" altLang="en-US" sz="2400" dirty="0" smtClean="0">
                <a:solidFill>
                  <a:schemeClr val="tx1"/>
                </a:solidFill>
              </a:rPr>
              <a:t>高效的工人在工作</a:t>
            </a:r>
          </a:p>
          <a:p>
            <a:pPr lvl="1"/>
            <a:r>
              <a:rPr lang="zh-CN" altLang="en-US" sz="2400" dirty="0" smtClean="0">
                <a:solidFill>
                  <a:schemeClr val="tx1"/>
                </a:solidFill>
              </a:rPr>
              <a:t>高效的工人在吃饭</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8640"/>
            <a:ext cx="8229600" cy="5865515"/>
          </a:xfrm>
        </p:spPr>
        <p:txBody>
          <a:bodyPr/>
          <a:lstStyle/>
          <a:p>
            <a:pPr>
              <a:lnSpc>
                <a:spcPts val="3200"/>
              </a:lnSpc>
            </a:pPr>
            <a:r>
              <a:rPr lang="zh-CN" altLang="en-US" dirty="0" smtClean="0"/>
              <a:t>这样一段代码似乎没有问题，并且在</a:t>
            </a:r>
            <a:r>
              <a:rPr lang="en-US" altLang="zh-CN" dirty="0" smtClean="0"/>
              <a:t>Manager</a:t>
            </a:r>
            <a:r>
              <a:rPr lang="zh-CN" altLang="en-US" dirty="0" smtClean="0"/>
              <a:t>类中应用了</a:t>
            </a:r>
            <a:r>
              <a:rPr lang="zh-CN" altLang="en-US" dirty="0" smtClean="0">
                <a:solidFill>
                  <a:srgbClr val="FF0000"/>
                </a:solidFill>
              </a:rPr>
              <a:t>面向接口编程</a:t>
            </a:r>
            <a:r>
              <a:rPr lang="zh-CN" altLang="en-US" dirty="0" smtClean="0"/>
              <a:t>的原则。</a:t>
            </a:r>
            <a:endParaRPr lang="en-US" altLang="zh-CN" dirty="0" smtClean="0"/>
          </a:p>
          <a:p>
            <a:pPr>
              <a:lnSpc>
                <a:spcPts val="3200"/>
              </a:lnSpc>
            </a:pPr>
            <a:r>
              <a:rPr lang="zh-CN" altLang="en-US" dirty="0" smtClean="0"/>
              <a:t>如果现在引进了一批机器人，就有问题了。因为机器人只工作，不吃饭。这时，仍然使用接口</a:t>
            </a:r>
            <a:r>
              <a:rPr lang="en-US" altLang="zh-CN" dirty="0" err="1" smtClean="0"/>
              <a:t>IWorker</a:t>
            </a:r>
            <a:r>
              <a:rPr lang="zh-CN" altLang="en-US" dirty="0" smtClean="0"/>
              <a:t>，就有问题了。为机器人而定义的</a:t>
            </a:r>
            <a:r>
              <a:rPr lang="en-US" altLang="zh-CN" dirty="0" smtClean="0"/>
              <a:t>Robot</a:t>
            </a:r>
            <a:r>
              <a:rPr lang="zh-CN" altLang="en-US" dirty="0" smtClean="0"/>
              <a:t>类将被迫实现</a:t>
            </a:r>
            <a:r>
              <a:rPr lang="en-US" altLang="zh-CN" dirty="0" smtClean="0"/>
              <a:t>Eat()</a:t>
            </a:r>
            <a:r>
              <a:rPr lang="zh-CN" altLang="en-US" dirty="0" smtClean="0"/>
              <a:t>函数。尽管可以让</a:t>
            </a:r>
            <a:r>
              <a:rPr lang="en-US" altLang="zh-CN" dirty="0" smtClean="0"/>
              <a:t>Eat()</a:t>
            </a:r>
            <a:r>
              <a:rPr lang="zh-CN" altLang="en-US" dirty="0" smtClean="0"/>
              <a:t>函数的函数体空，但这可能会对程序造成不可预料的结果，例如管理者可能仍然为每个机器人都准备一份午餐。</a:t>
            </a:r>
            <a:endParaRPr lang="en-US" altLang="zh-CN" dirty="0" smtClean="0"/>
          </a:p>
          <a:p>
            <a:pPr>
              <a:lnSpc>
                <a:spcPts val="3200"/>
              </a:lnSpc>
            </a:pPr>
            <a:r>
              <a:rPr lang="zh-CN" altLang="en-US" dirty="0" smtClean="0"/>
              <a:t>问题在于接口</a:t>
            </a:r>
            <a:r>
              <a:rPr lang="en-US" altLang="zh-CN" dirty="0" err="1" smtClean="0"/>
              <a:t>IWorker</a:t>
            </a:r>
            <a:r>
              <a:rPr lang="zh-CN" altLang="en-US" dirty="0" smtClean="0"/>
              <a:t>企图扮演多种角色。由于每种角色都有对应的函数，所以接口就显得臃肿，称为胖接口（</a:t>
            </a:r>
            <a:r>
              <a:rPr lang="en-US" altLang="zh-CN" dirty="0" smtClean="0"/>
              <a:t>fat interface</a:t>
            </a:r>
            <a:r>
              <a:rPr lang="zh-CN" altLang="en-US" dirty="0" smtClean="0"/>
              <a:t>）。而胖接口的使用，往往会强迫某些类实现它们用</a:t>
            </a:r>
            <a:r>
              <a:rPr lang="zh-CN" altLang="en-US" dirty="0" smtClean="0">
                <a:solidFill>
                  <a:srgbClr val="FF0000"/>
                </a:solidFill>
              </a:rPr>
              <a:t>不着的一些函数</a:t>
            </a:r>
            <a:r>
              <a:rPr lang="zh-CN" altLang="en-US" dirty="0" smtClean="0"/>
              <a:t>。这种现象称为</a:t>
            </a:r>
            <a:r>
              <a:rPr lang="zh-CN" altLang="en-US" dirty="0" smtClean="0">
                <a:solidFill>
                  <a:srgbClr val="FF0000"/>
                </a:solidFill>
              </a:rPr>
              <a:t>接口的污染</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836713"/>
            <a:ext cx="8229600" cy="4248472"/>
          </a:xfrm>
        </p:spPr>
        <p:txBody>
          <a:bodyPr/>
          <a:lstStyle/>
          <a:p>
            <a:r>
              <a:rPr lang="zh-CN" altLang="en-US" dirty="0" smtClean="0">
                <a:latin typeface="楷体_GB2312" pitchFamily="49" charset="-122"/>
                <a:ea typeface="楷体_GB2312" pitchFamily="49" charset="-122"/>
              </a:rPr>
              <a:t>厂长说，现在这些都是用手工计算的。计算中有时候算圆（</a:t>
            </a:r>
            <a:r>
              <a:rPr lang="en-US" altLang="zh-CN" dirty="0" smtClean="0">
                <a:latin typeface="楷体_GB2312" pitchFamily="49" charset="-122"/>
                <a:ea typeface="楷体_GB2312" pitchFamily="49" charset="-122"/>
              </a:rPr>
              <a:t>circle</a:t>
            </a:r>
            <a:r>
              <a:rPr lang="zh-CN" altLang="en-US" dirty="0" smtClean="0">
                <a:latin typeface="楷体_GB2312" pitchFamily="49" charset="-122"/>
                <a:ea typeface="楷体_GB2312" pitchFamily="49" charset="-122"/>
              </a:rPr>
              <a:t>）底的面积时会出错，能不能先设计一个一个计算圆面积的程序？王彩心想，</a:t>
            </a:r>
            <a:r>
              <a:rPr lang="zh-CN" altLang="en-US" dirty="0" smtClean="0">
                <a:latin typeface="Garamond" pitchFamily="18" charset="0"/>
                <a:ea typeface="楷体_GB2312" pitchFamily="49" charset="-122"/>
              </a:rPr>
              <a:t>“</a:t>
            </a:r>
            <a:r>
              <a:rPr lang="zh-CN" altLang="en-US" dirty="0" smtClean="0">
                <a:latin typeface="楷体_GB2312" pitchFamily="49" charset="-122"/>
                <a:ea typeface="楷体_GB2312" pitchFamily="49" charset="-122"/>
              </a:rPr>
              <a:t>小菜一碟！</a:t>
            </a:r>
            <a:r>
              <a:rPr lang="zh-CN" altLang="en-US" dirty="0" smtClean="0">
                <a:latin typeface="Garamond" pitchFamily="18" charset="0"/>
                <a:ea typeface="楷体_GB2312" pitchFamily="49" charset="-122"/>
              </a:rPr>
              <a:t>”</a:t>
            </a:r>
            <a:r>
              <a:rPr lang="zh-CN" altLang="en-US" dirty="0" smtClean="0">
                <a:latin typeface="楷体_GB2312" pitchFamily="49" charset="-122"/>
                <a:ea typeface="楷体_GB2312" pitchFamily="49" charset="-122"/>
              </a:rPr>
              <a:t>。于是打开笔记本电脑，三下五除二，马上就设计出来，为了讨厂长喜欢，还增加了一个画图功能。</a:t>
            </a:r>
            <a:r>
              <a:rPr lang="zh-CN" altLang="en-US" dirty="0" smtClean="0">
                <a:latin typeface="Garamond" pitchFamily="18" charset="0"/>
                <a:ea typeface="宋体" pitchFamily="2" charset="-122"/>
              </a:rPr>
              <a:t> </a:t>
            </a:r>
            <a:endParaRPr lang="en-US" altLang="zh-CN" dirty="0" smtClean="0">
              <a:latin typeface="Garamond" pitchFamily="18" charset="0"/>
              <a:ea typeface="宋体" pitchFamily="2" charset="-122"/>
            </a:endParaRPr>
          </a:p>
          <a:p>
            <a:r>
              <a:rPr lang="zh-CN" altLang="en-US" dirty="0" smtClean="0">
                <a:latin typeface="Garamond" pitchFamily="18" charset="0"/>
                <a:ea typeface="宋体" pitchFamily="2" charset="-122"/>
              </a:rPr>
              <a:t>王彩设计的计算圆面积的</a:t>
            </a:r>
            <a:r>
              <a:rPr lang="en-US" altLang="zh-CN" dirty="0" smtClean="0">
                <a:latin typeface="Garamond" pitchFamily="18" charset="0"/>
                <a:ea typeface="宋体" pitchFamily="2" charset="-122"/>
              </a:rPr>
              <a:t>C++</a:t>
            </a:r>
            <a:r>
              <a:rPr lang="zh-CN" altLang="en-US" dirty="0" smtClean="0">
                <a:latin typeface="Garamond" pitchFamily="18" charset="0"/>
                <a:ea typeface="宋体" pitchFamily="2" charset="-122"/>
              </a:rPr>
              <a:t>程序：</a:t>
            </a:r>
          </a:p>
          <a:p>
            <a:endParaRPr lang="zh-CN" altLang="en-US" dirty="0"/>
          </a:p>
        </p:txBody>
      </p:sp>
      <p:sp>
        <p:nvSpPr>
          <p:cNvPr id="4" name="TextBox 3"/>
          <p:cNvSpPr txBox="1"/>
          <p:nvPr/>
        </p:nvSpPr>
        <p:spPr>
          <a:xfrm>
            <a:off x="539552" y="5229200"/>
            <a:ext cx="8064896" cy="1200329"/>
          </a:xfrm>
          <a:prstGeom prst="rect">
            <a:avLst/>
          </a:prstGeom>
          <a:noFill/>
        </p:spPr>
        <p:txBody>
          <a:bodyPr wrap="square" rtlCol="0">
            <a:spAutoFit/>
          </a:bodyPr>
          <a:lstStyle/>
          <a:p>
            <a:r>
              <a:rPr lang="en-US" altLang="zh-CN" sz="2400" dirty="0" smtClean="0">
                <a:solidFill>
                  <a:schemeClr val="tx1"/>
                </a:solidFill>
              </a:rPr>
              <a:t>// </a:t>
            </a:r>
            <a:r>
              <a:rPr lang="zh-CN" altLang="en-US" sz="2400" dirty="0" smtClean="0">
                <a:solidFill>
                  <a:schemeClr val="tx1"/>
                </a:solidFill>
              </a:rPr>
              <a:t>文件路径名</a:t>
            </a:r>
            <a:r>
              <a:rPr lang="en-US" altLang="zh-CN" sz="2400" dirty="0" smtClean="0">
                <a:solidFill>
                  <a:schemeClr val="tx1"/>
                </a:solidFill>
              </a:rPr>
              <a:t>:s6_1\main_6_1.cpp</a:t>
            </a:r>
          </a:p>
          <a:p>
            <a:r>
              <a:rPr lang="en-US" altLang="zh-CN" sz="2400" dirty="0" smtClean="0"/>
              <a:t>#include &lt;</a:t>
            </a:r>
            <a:r>
              <a:rPr lang="en-US" altLang="zh-CN" sz="2400" dirty="0" err="1" smtClean="0"/>
              <a:t>iostream</a:t>
            </a:r>
            <a:r>
              <a:rPr lang="en-US" altLang="zh-CN" sz="2400" dirty="0" smtClean="0"/>
              <a:t>&gt;               	</a:t>
            </a:r>
            <a:r>
              <a:rPr lang="en-US" altLang="zh-CN" sz="2400" dirty="0" smtClean="0">
                <a:solidFill>
                  <a:schemeClr val="tx1"/>
                </a:solidFill>
              </a:rPr>
              <a:t>// </a:t>
            </a:r>
            <a:r>
              <a:rPr lang="zh-CN" altLang="en-US" sz="2400" dirty="0" smtClean="0">
                <a:solidFill>
                  <a:schemeClr val="tx1"/>
                </a:solidFill>
              </a:rPr>
              <a:t>编译预处理命令</a:t>
            </a:r>
          </a:p>
          <a:p>
            <a:r>
              <a:rPr lang="en-US" altLang="zh-CN" sz="2400" dirty="0" smtClean="0"/>
              <a:t>using namespace std;		</a:t>
            </a:r>
            <a:r>
              <a:rPr lang="en-US" altLang="zh-CN" sz="2400" dirty="0" smtClean="0">
                <a:solidFill>
                  <a:schemeClr val="tx1"/>
                </a:solidFill>
              </a:rPr>
              <a:t>// </a:t>
            </a:r>
            <a:r>
              <a:rPr lang="zh-CN" altLang="en-US" sz="2400" dirty="0" smtClean="0">
                <a:solidFill>
                  <a:schemeClr val="tx1"/>
                </a:solidFill>
              </a:rPr>
              <a:t>使用命名空间</a:t>
            </a:r>
            <a:r>
              <a:rPr lang="en-US" altLang="zh-CN" sz="2400" dirty="0" smtClean="0">
                <a:solidFill>
                  <a:schemeClr val="tx1"/>
                </a:solidFill>
              </a:rPr>
              <a:t>std </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4016" y="404664"/>
            <a:ext cx="8964488" cy="6299160"/>
          </a:xfrm>
          <a:prstGeom prst="rect">
            <a:avLst/>
          </a:prstGeom>
          <a:noFill/>
        </p:spPr>
        <p:txBody>
          <a:bodyPr wrap="square" rtlCol="0">
            <a:spAutoFit/>
          </a:bodyPr>
          <a:lstStyle/>
          <a:p>
            <a:pPr>
              <a:lnSpc>
                <a:spcPts val="2200"/>
              </a:lnSpc>
            </a:pPr>
            <a:r>
              <a:rPr lang="en-US" altLang="zh-CN" sz="2000" dirty="0" smtClean="0">
                <a:solidFill>
                  <a:schemeClr val="tx1"/>
                </a:solidFill>
              </a:rPr>
              <a:t>// </a:t>
            </a:r>
            <a:r>
              <a:rPr lang="zh-CN" altLang="en-US" sz="2000" dirty="0" smtClean="0">
                <a:solidFill>
                  <a:schemeClr val="tx1"/>
                </a:solidFill>
              </a:rPr>
              <a:t>文件路径名</a:t>
            </a:r>
            <a:r>
              <a:rPr lang="en-US" altLang="zh-CN" sz="2000" dirty="0" smtClean="0">
                <a:solidFill>
                  <a:schemeClr val="tx1"/>
                </a:solidFill>
              </a:rPr>
              <a:t>:e6_2_2\main_6_2_2.cpp</a:t>
            </a:r>
          </a:p>
          <a:p>
            <a:pPr>
              <a:lnSpc>
                <a:spcPts val="2200"/>
              </a:lnSpc>
            </a:pPr>
            <a:r>
              <a:rPr lang="en-US" altLang="zh-CN" sz="2000" dirty="0" smtClean="0"/>
              <a:t>#include &lt;</a:t>
            </a:r>
            <a:r>
              <a:rPr lang="en-US" altLang="zh-CN" sz="2000" dirty="0" err="1" smtClean="0"/>
              <a:t>iostream</a:t>
            </a:r>
            <a:r>
              <a:rPr lang="en-US" altLang="zh-CN" sz="2000" dirty="0" smtClean="0"/>
              <a:t>&gt;               			</a:t>
            </a:r>
            <a:r>
              <a:rPr lang="en-US" altLang="zh-CN" sz="2000" dirty="0" smtClean="0">
                <a:solidFill>
                  <a:schemeClr val="tx1"/>
                </a:solidFill>
              </a:rPr>
              <a:t>// </a:t>
            </a:r>
            <a:r>
              <a:rPr lang="zh-CN" altLang="en-US" sz="2000" dirty="0" smtClean="0">
                <a:solidFill>
                  <a:schemeClr val="tx1"/>
                </a:solidFill>
              </a:rPr>
              <a:t>编译预处理命令</a:t>
            </a:r>
          </a:p>
          <a:p>
            <a:pPr>
              <a:lnSpc>
                <a:spcPts val="2200"/>
              </a:lnSpc>
            </a:pPr>
            <a:r>
              <a:rPr lang="en-US" altLang="zh-CN" sz="2000" dirty="0" smtClean="0"/>
              <a:t>using namespace std;				</a:t>
            </a:r>
            <a:r>
              <a:rPr lang="en-US" altLang="zh-CN" sz="2000" dirty="0" smtClean="0">
                <a:solidFill>
                  <a:schemeClr val="tx1"/>
                </a:solidFill>
              </a:rPr>
              <a:t>// </a:t>
            </a:r>
            <a:r>
              <a:rPr lang="zh-CN" altLang="en-US" sz="2000" dirty="0" smtClean="0">
                <a:solidFill>
                  <a:schemeClr val="tx1"/>
                </a:solidFill>
              </a:rPr>
              <a:t>使用命名空间</a:t>
            </a:r>
            <a:r>
              <a:rPr lang="en-US" altLang="zh-CN" sz="2000" dirty="0" smtClean="0">
                <a:solidFill>
                  <a:schemeClr val="tx1"/>
                </a:solidFill>
              </a:rPr>
              <a:t>std </a:t>
            </a:r>
          </a:p>
          <a:p>
            <a:pPr>
              <a:lnSpc>
                <a:spcPts val="2200"/>
              </a:lnSpc>
            </a:pPr>
            <a:endParaRPr lang="en-US" altLang="zh-CN" sz="2000" dirty="0" smtClean="0"/>
          </a:p>
          <a:p>
            <a:pPr>
              <a:lnSpc>
                <a:spcPts val="2200"/>
              </a:lnSpc>
            </a:pPr>
            <a:r>
              <a:rPr lang="en-US" altLang="zh-CN" sz="2000" dirty="0" smtClean="0">
                <a:solidFill>
                  <a:schemeClr val="tx2"/>
                </a:solidFill>
              </a:rPr>
              <a:t>// </a:t>
            </a:r>
            <a:r>
              <a:rPr lang="zh-CN" altLang="en-US" sz="2000" dirty="0" smtClean="0">
                <a:solidFill>
                  <a:schemeClr val="tx2"/>
                </a:solidFill>
              </a:rPr>
              <a:t>声明工作接口（抽象类）</a:t>
            </a:r>
            <a:r>
              <a:rPr lang="en-US" altLang="zh-CN" sz="2000" dirty="0" err="1" smtClean="0">
                <a:solidFill>
                  <a:schemeClr val="tx2"/>
                </a:solidFill>
              </a:rPr>
              <a:t>IWorkable</a:t>
            </a:r>
            <a:endParaRPr lang="en-US" altLang="zh-CN" sz="2000" dirty="0" smtClean="0">
              <a:solidFill>
                <a:schemeClr val="tx2"/>
              </a:solidFill>
            </a:endParaRPr>
          </a:p>
          <a:p>
            <a:pPr>
              <a:lnSpc>
                <a:spcPts val="2200"/>
              </a:lnSpc>
            </a:pPr>
            <a:r>
              <a:rPr lang="en-US" altLang="zh-CN" sz="2000" dirty="0" smtClean="0"/>
              <a:t>class </a:t>
            </a:r>
            <a:r>
              <a:rPr lang="en-US" altLang="zh-CN" sz="2000" dirty="0" err="1" smtClean="0"/>
              <a:t>IWorkable</a:t>
            </a:r>
            <a:r>
              <a:rPr lang="en-US" altLang="zh-CN" sz="2000" dirty="0" smtClean="0"/>
              <a:t> </a:t>
            </a:r>
          </a:p>
          <a:p>
            <a:pPr>
              <a:lnSpc>
                <a:spcPts val="2200"/>
              </a:lnSpc>
            </a:pPr>
            <a:r>
              <a:rPr lang="en-US" altLang="zh-CN" sz="2000" dirty="0" smtClean="0"/>
              <a:t>{	</a:t>
            </a:r>
          </a:p>
          <a:p>
            <a:pPr>
              <a:lnSpc>
                <a:spcPts val="2200"/>
              </a:lnSpc>
            </a:pPr>
            <a:r>
              <a:rPr lang="en-US" altLang="zh-CN" sz="2000" dirty="0" smtClean="0"/>
              <a:t>public:</a:t>
            </a:r>
          </a:p>
          <a:p>
            <a:pPr>
              <a:lnSpc>
                <a:spcPts val="2200"/>
              </a:lnSpc>
            </a:pPr>
            <a:r>
              <a:rPr lang="en-US" altLang="zh-CN" sz="2000" dirty="0" smtClean="0">
                <a:solidFill>
                  <a:schemeClr val="tx2"/>
                </a:solidFill>
              </a:rPr>
              <a:t>// </a:t>
            </a:r>
            <a:r>
              <a:rPr lang="zh-CN" altLang="en-US" sz="2000" dirty="0" smtClean="0">
                <a:solidFill>
                  <a:schemeClr val="tx2"/>
                </a:solidFill>
              </a:rPr>
              <a:t>公有成员</a:t>
            </a:r>
            <a:r>
              <a:rPr lang="en-US" altLang="zh-CN" sz="2000" dirty="0" smtClean="0">
                <a:solidFill>
                  <a:schemeClr val="tx2"/>
                </a:solidFill>
              </a:rPr>
              <a:t>:</a:t>
            </a:r>
          </a:p>
          <a:p>
            <a:pPr>
              <a:lnSpc>
                <a:spcPts val="2200"/>
              </a:lnSpc>
            </a:pPr>
            <a:r>
              <a:rPr lang="en-US" altLang="zh-CN" sz="2000" dirty="0" smtClean="0"/>
              <a:t>	virtual void Work() = 0;			</a:t>
            </a:r>
            <a:r>
              <a:rPr lang="en-US" altLang="zh-CN" sz="2000" dirty="0" smtClean="0">
                <a:solidFill>
                  <a:schemeClr val="tx2"/>
                </a:solidFill>
              </a:rPr>
              <a:t>// </a:t>
            </a:r>
            <a:r>
              <a:rPr lang="zh-CN" altLang="en-US" sz="2000" dirty="0" smtClean="0">
                <a:solidFill>
                  <a:schemeClr val="tx2"/>
                </a:solidFill>
              </a:rPr>
              <a:t>工作</a:t>
            </a:r>
          </a:p>
          <a:p>
            <a:pPr>
              <a:lnSpc>
                <a:spcPts val="2200"/>
              </a:lnSpc>
            </a:pPr>
            <a:r>
              <a:rPr lang="en-US" altLang="zh-CN" sz="2000" dirty="0" smtClean="0"/>
              <a:t>};</a:t>
            </a:r>
          </a:p>
          <a:p>
            <a:pPr>
              <a:lnSpc>
                <a:spcPts val="2200"/>
              </a:lnSpc>
            </a:pPr>
            <a:endParaRPr lang="en-US" altLang="zh-CN" sz="2000" dirty="0" smtClean="0"/>
          </a:p>
          <a:p>
            <a:pPr>
              <a:lnSpc>
                <a:spcPts val="2200"/>
              </a:lnSpc>
            </a:pPr>
            <a:r>
              <a:rPr lang="en-US" altLang="zh-CN" sz="2000" dirty="0" smtClean="0">
                <a:solidFill>
                  <a:schemeClr val="tx2"/>
                </a:solidFill>
              </a:rPr>
              <a:t>// </a:t>
            </a:r>
            <a:r>
              <a:rPr lang="zh-CN" altLang="en-US" sz="2000" dirty="0" smtClean="0">
                <a:solidFill>
                  <a:schemeClr val="tx2"/>
                </a:solidFill>
              </a:rPr>
              <a:t>声明吃饭接口（抽象类）</a:t>
            </a:r>
            <a:r>
              <a:rPr lang="en-US" altLang="zh-CN" sz="2000" dirty="0" err="1" smtClean="0">
                <a:solidFill>
                  <a:schemeClr val="tx2"/>
                </a:solidFill>
              </a:rPr>
              <a:t>IFeedable</a:t>
            </a:r>
            <a:endParaRPr lang="en-US" altLang="zh-CN" sz="2000" dirty="0" smtClean="0">
              <a:solidFill>
                <a:schemeClr val="tx2"/>
              </a:solidFill>
            </a:endParaRPr>
          </a:p>
          <a:p>
            <a:pPr>
              <a:lnSpc>
                <a:spcPts val="2200"/>
              </a:lnSpc>
            </a:pPr>
            <a:r>
              <a:rPr lang="en-US" altLang="zh-CN" sz="2000" dirty="0" smtClean="0"/>
              <a:t>class </a:t>
            </a:r>
            <a:r>
              <a:rPr lang="en-US" altLang="zh-CN" sz="2000" dirty="0" err="1" smtClean="0"/>
              <a:t>IFeedable</a:t>
            </a:r>
            <a:endParaRPr lang="en-US" altLang="zh-CN" sz="2000" dirty="0" smtClean="0"/>
          </a:p>
          <a:p>
            <a:pPr>
              <a:lnSpc>
                <a:spcPts val="2200"/>
              </a:lnSpc>
            </a:pPr>
            <a:r>
              <a:rPr lang="en-US" altLang="zh-CN" sz="2000" dirty="0" smtClean="0"/>
              <a:t>{</a:t>
            </a:r>
          </a:p>
          <a:p>
            <a:pPr>
              <a:lnSpc>
                <a:spcPts val="2200"/>
              </a:lnSpc>
            </a:pPr>
            <a:r>
              <a:rPr lang="en-US" altLang="zh-CN" sz="2000" dirty="0" smtClean="0"/>
              <a:t>public:</a:t>
            </a:r>
          </a:p>
          <a:p>
            <a:pPr>
              <a:lnSpc>
                <a:spcPts val="2200"/>
              </a:lnSpc>
            </a:pPr>
            <a:r>
              <a:rPr lang="en-US" altLang="zh-CN" sz="2000" dirty="0" smtClean="0">
                <a:solidFill>
                  <a:schemeClr val="tx2"/>
                </a:solidFill>
              </a:rPr>
              <a:t>// </a:t>
            </a:r>
            <a:r>
              <a:rPr lang="zh-CN" altLang="en-US" sz="2000" dirty="0" smtClean="0">
                <a:solidFill>
                  <a:schemeClr val="tx2"/>
                </a:solidFill>
              </a:rPr>
              <a:t>公有成员</a:t>
            </a:r>
            <a:r>
              <a:rPr lang="en-US" altLang="zh-CN" sz="2000" dirty="0" smtClean="0">
                <a:solidFill>
                  <a:schemeClr val="tx2"/>
                </a:solidFill>
              </a:rPr>
              <a:t>:</a:t>
            </a:r>
          </a:p>
          <a:p>
            <a:pPr>
              <a:lnSpc>
                <a:spcPts val="2200"/>
              </a:lnSpc>
            </a:pPr>
            <a:r>
              <a:rPr lang="en-US" altLang="zh-CN" sz="2000" dirty="0" smtClean="0"/>
              <a:t>	virtual void Eat() = 0;			</a:t>
            </a:r>
            <a:r>
              <a:rPr lang="en-US" altLang="zh-CN" sz="2000" dirty="0" smtClean="0">
                <a:solidFill>
                  <a:schemeClr val="tx2"/>
                </a:solidFill>
              </a:rPr>
              <a:t>// </a:t>
            </a:r>
            <a:r>
              <a:rPr lang="zh-CN" altLang="en-US" sz="2000" dirty="0" smtClean="0">
                <a:solidFill>
                  <a:schemeClr val="tx2"/>
                </a:solidFill>
              </a:rPr>
              <a:t>吃饭</a:t>
            </a:r>
          </a:p>
          <a:p>
            <a:pPr>
              <a:lnSpc>
                <a:spcPts val="2200"/>
              </a:lnSpc>
            </a:pPr>
            <a:r>
              <a:rPr lang="en-US" altLang="zh-CN" sz="2000" dirty="0" smtClean="0"/>
              <a:t>};</a:t>
            </a:r>
          </a:p>
          <a:p>
            <a:pPr>
              <a:lnSpc>
                <a:spcPts val="2200"/>
              </a:lnSpc>
            </a:pPr>
            <a:endParaRPr lang="en-US" altLang="zh-CN" sz="2000" dirty="0" smtClean="0"/>
          </a:p>
          <a:p>
            <a:pPr>
              <a:lnSpc>
                <a:spcPts val="2200"/>
              </a:lnSpc>
            </a:pPr>
            <a:r>
              <a:rPr lang="en-US" altLang="zh-CN" sz="2000" dirty="0" smtClean="0">
                <a:solidFill>
                  <a:schemeClr val="tx2"/>
                </a:solidFill>
              </a:rPr>
              <a:t>// </a:t>
            </a:r>
            <a:r>
              <a:rPr lang="zh-CN" altLang="en-US" sz="2000" dirty="0" smtClean="0">
                <a:solidFill>
                  <a:schemeClr val="tx2"/>
                </a:solidFill>
              </a:rPr>
              <a:t>声明接口（抽象类）</a:t>
            </a:r>
            <a:r>
              <a:rPr lang="en-US" altLang="zh-CN" sz="2000" dirty="0" err="1" smtClean="0">
                <a:solidFill>
                  <a:schemeClr val="tx2"/>
                </a:solidFill>
              </a:rPr>
              <a:t>IWorker</a:t>
            </a:r>
            <a:endParaRPr lang="en-US" altLang="zh-CN" sz="2000" dirty="0" smtClean="0">
              <a:solidFill>
                <a:schemeClr val="tx2"/>
              </a:solidFill>
            </a:endParaRPr>
          </a:p>
          <a:p>
            <a:pPr>
              <a:lnSpc>
                <a:spcPts val="2200"/>
              </a:lnSpc>
            </a:pPr>
            <a:r>
              <a:rPr lang="en-US" altLang="zh-CN" sz="2000" dirty="0" smtClean="0"/>
              <a:t>class </a:t>
            </a:r>
            <a:r>
              <a:rPr lang="en-US" altLang="zh-CN" sz="2000" dirty="0" err="1" smtClean="0"/>
              <a:t>IWorker</a:t>
            </a:r>
            <a:r>
              <a:rPr lang="en-US" altLang="zh-CN" sz="2000" dirty="0" smtClean="0"/>
              <a:t>: public </a:t>
            </a:r>
            <a:r>
              <a:rPr lang="en-US" altLang="zh-CN" sz="2000" dirty="0" err="1" smtClean="0"/>
              <a:t>IWorkable</a:t>
            </a:r>
            <a:r>
              <a:rPr lang="en-US" altLang="zh-CN" sz="2000" dirty="0" smtClean="0"/>
              <a:t>, public </a:t>
            </a:r>
            <a:r>
              <a:rPr lang="en-US" altLang="zh-CN" sz="2000" dirty="0" err="1" smtClean="0"/>
              <a:t>IFeedable</a:t>
            </a:r>
            <a:r>
              <a:rPr lang="en-US" altLang="zh-CN" sz="2000" dirty="0" smtClean="0"/>
              <a:t> {};</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0879"/>
            <a:ext cx="9144000" cy="6636497"/>
          </a:xfrm>
          <a:prstGeom prst="rect">
            <a:avLst/>
          </a:prstGeom>
          <a:noFill/>
        </p:spPr>
        <p:txBody>
          <a:bodyPr wrap="square" rtlCol="0">
            <a:spAutoFit/>
          </a:bodyPr>
          <a:lstStyle/>
          <a:p>
            <a:pPr>
              <a:lnSpc>
                <a:spcPts val="1700"/>
              </a:lnSpc>
            </a:pPr>
            <a:r>
              <a:rPr lang="en-US" altLang="zh-CN" sz="2000" dirty="0" smtClean="0">
                <a:solidFill>
                  <a:schemeClr val="tx1"/>
                </a:solidFill>
              </a:rPr>
              <a:t>// </a:t>
            </a:r>
            <a:r>
              <a:rPr lang="zh-CN" altLang="en-US" sz="2000" dirty="0" smtClean="0">
                <a:solidFill>
                  <a:schemeClr val="tx1"/>
                </a:solidFill>
              </a:rPr>
              <a:t>声明普通的工人类</a:t>
            </a:r>
            <a:r>
              <a:rPr lang="en-US" altLang="zh-CN" sz="2000" dirty="0" err="1" smtClean="0">
                <a:solidFill>
                  <a:schemeClr val="tx1"/>
                </a:solidFill>
              </a:rPr>
              <a:t>GeneralWorker</a:t>
            </a:r>
            <a:endParaRPr lang="en-US" altLang="zh-CN" sz="2000" dirty="0" smtClean="0">
              <a:solidFill>
                <a:schemeClr val="tx1"/>
              </a:solidFill>
            </a:endParaRPr>
          </a:p>
          <a:p>
            <a:pPr>
              <a:lnSpc>
                <a:spcPts val="1700"/>
              </a:lnSpc>
            </a:pPr>
            <a:r>
              <a:rPr lang="en-US" altLang="zh-CN" sz="2000" dirty="0" smtClean="0"/>
              <a:t>class </a:t>
            </a:r>
            <a:r>
              <a:rPr lang="en-US" altLang="zh-CN" sz="2000" dirty="0" err="1" smtClean="0"/>
              <a:t>GeneralWorker</a:t>
            </a:r>
            <a:r>
              <a:rPr lang="en-US" altLang="zh-CN" sz="2000" dirty="0" smtClean="0"/>
              <a:t>: public </a:t>
            </a:r>
            <a:r>
              <a:rPr lang="en-US" altLang="zh-CN" sz="2000" dirty="0" err="1" smtClean="0"/>
              <a:t>IWorker</a:t>
            </a:r>
            <a:r>
              <a:rPr lang="en-US" altLang="zh-CN" sz="2000" dirty="0" smtClean="0"/>
              <a:t> </a:t>
            </a:r>
          </a:p>
          <a:p>
            <a:pPr>
              <a:lnSpc>
                <a:spcPts val="1700"/>
              </a:lnSpc>
            </a:pPr>
            <a:r>
              <a:rPr lang="en-US" altLang="zh-CN" sz="2000" dirty="0" smtClean="0"/>
              <a:t>{</a:t>
            </a:r>
          </a:p>
          <a:p>
            <a:pPr>
              <a:lnSpc>
                <a:spcPts val="1700"/>
              </a:lnSpc>
            </a:pPr>
            <a:r>
              <a:rPr lang="en-US" altLang="zh-CN" sz="2000" dirty="0" smtClean="0"/>
              <a:t>public:</a:t>
            </a:r>
          </a:p>
          <a:p>
            <a:pPr>
              <a:lnSpc>
                <a:spcPts val="1700"/>
              </a:lnSpc>
            </a:pPr>
            <a:r>
              <a:rPr lang="en-US" altLang="zh-CN" sz="2000" dirty="0" smtClean="0">
                <a:solidFill>
                  <a:schemeClr val="tx1"/>
                </a:solidFill>
              </a:rPr>
              <a:t>// </a:t>
            </a:r>
            <a:r>
              <a:rPr lang="zh-CN" altLang="en-US" sz="2000" dirty="0" smtClean="0">
                <a:solidFill>
                  <a:schemeClr val="tx1"/>
                </a:solidFill>
              </a:rPr>
              <a:t>公有成员</a:t>
            </a:r>
            <a:r>
              <a:rPr lang="en-US" altLang="zh-CN" sz="2000" dirty="0" smtClean="0">
                <a:solidFill>
                  <a:schemeClr val="tx1"/>
                </a:solidFill>
              </a:rPr>
              <a:t>:</a:t>
            </a:r>
          </a:p>
          <a:p>
            <a:pPr>
              <a:lnSpc>
                <a:spcPts val="1700"/>
              </a:lnSpc>
            </a:pPr>
            <a:r>
              <a:rPr lang="en-US" altLang="zh-CN" sz="2000" dirty="0" smtClean="0"/>
              <a:t>	void Work() { </a:t>
            </a:r>
            <a:r>
              <a:rPr lang="en-US" altLang="zh-CN" sz="2000" dirty="0" err="1" smtClean="0"/>
              <a:t>cout</a:t>
            </a:r>
            <a:r>
              <a:rPr lang="en-US" altLang="zh-CN" sz="2000" dirty="0" smtClean="0"/>
              <a:t> &lt;&lt; "</a:t>
            </a:r>
            <a:r>
              <a:rPr lang="zh-CN" altLang="en-US" sz="2000" dirty="0" smtClean="0"/>
              <a:t>普通的工人在工作</a:t>
            </a:r>
            <a:r>
              <a:rPr lang="en-US" altLang="zh-CN" sz="2000" dirty="0" smtClean="0"/>
              <a:t>" &lt;&lt; </a:t>
            </a:r>
            <a:r>
              <a:rPr lang="en-US" altLang="zh-CN" sz="2000" dirty="0" err="1" smtClean="0"/>
              <a:t>endl</a:t>
            </a:r>
            <a:r>
              <a:rPr lang="en-US" altLang="zh-CN" sz="2000" dirty="0" smtClean="0"/>
              <a:t>; }	</a:t>
            </a:r>
            <a:r>
              <a:rPr lang="en-US" altLang="zh-CN" sz="2000" dirty="0" smtClean="0">
                <a:solidFill>
                  <a:schemeClr val="tx1"/>
                </a:solidFill>
              </a:rPr>
              <a:t>// </a:t>
            </a:r>
            <a:r>
              <a:rPr lang="zh-CN" altLang="en-US" sz="2000" dirty="0" smtClean="0">
                <a:solidFill>
                  <a:schemeClr val="tx1"/>
                </a:solidFill>
              </a:rPr>
              <a:t>工作</a:t>
            </a:r>
          </a:p>
          <a:p>
            <a:pPr>
              <a:lnSpc>
                <a:spcPts val="1700"/>
              </a:lnSpc>
            </a:pPr>
            <a:r>
              <a:rPr lang="zh-CN" altLang="en-US" sz="2000" dirty="0" smtClean="0"/>
              <a:t>	</a:t>
            </a:r>
            <a:r>
              <a:rPr lang="en-US" altLang="zh-CN" sz="2000" dirty="0" smtClean="0"/>
              <a:t>void Eat() { </a:t>
            </a:r>
            <a:r>
              <a:rPr lang="en-US" altLang="zh-CN" sz="2000" dirty="0" err="1" smtClean="0"/>
              <a:t>cout</a:t>
            </a:r>
            <a:r>
              <a:rPr lang="en-US" altLang="zh-CN" sz="2000" dirty="0" smtClean="0"/>
              <a:t> &lt;&lt; "</a:t>
            </a:r>
            <a:r>
              <a:rPr lang="zh-CN" altLang="en-US" sz="2000" dirty="0" smtClean="0"/>
              <a:t>普通的工人在吃饭</a:t>
            </a:r>
            <a:r>
              <a:rPr lang="en-US" altLang="zh-CN" sz="2000" dirty="0" smtClean="0"/>
              <a:t>" &lt;&lt; </a:t>
            </a:r>
            <a:r>
              <a:rPr lang="en-US" altLang="zh-CN" sz="2000" dirty="0" err="1" smtClean="0"/>
              <a:t>endl</a:t>
            </a:r>
            <a:r>
              <a:rPr lang="en-US" altLang="zh-CN" sz="2000" dirty="0" smtClean="0"/>
              <a:t>; } 	</a:t>
            </a:r>
            <a:r>
              <a:rPr lang="en-US" altLang="zh-CN" sz="2000" dirty="0" smtClean="0">
                <a:solidFill>
                  <a:schemeClr val="tx1"/>
                </a:solidFill>
              </a:rPr>
              <a:t>// </a:t>
            </a:r>
            <a:r>
              <a:rPr lang="zh-CN" altLang="en-US" sz="2000" dirty="0" smtClean="0">
                <a:solidFill>
                  <a:schemeClr val="tx1"/>
                </a:solidFill>
              </a:rPr>
              <a:t>吃饭</a:t>
            </a:r>
          </a:p>
          <a:p>
            <a:pPr>
              <a:lnSpc>
                <a:spcPts val="1700"/>
              </a:lnSpc>
            </a:pPr>
            <a:r>
              <a:rPr lang="en-US" altLang="zh-CN" sz="2000" dirty="0" smtClean="0"/>
              <a:t>};</a:t>
            </a:r>
          </a:p>
          <a:p>
            <a:pPr>
              <a:lnSpc>
                <a:spcPts val="1700"/>
              </a:lnSpc>
            </a:pPr>
            <a:r>
              <a:rPr lang="en-US" altLang="zh-CN" sz="2000" dirty="0" smtClean="0">
                <a:solidFill>
                  <a:schemeClr val="tx1"/>
                </a:solidFill>
              </a:rPr>
              <a:t>// </a:t>
            </a:r>
            <a:r>
              <a:rPr lang="zh-CN" altLang="en-US" sz="2000" dirty="0" smtClean="0">
                <a:solidFill>
                  <a:schemeClr val="tx1"/>
                </a:solidFill>
              </a:rPr>
              <a:t>声明高效的工人类</a:t>
            </a:r>
            <a:r>
              <a:rPr lang="en-US" altLang="zh-CN" sz="2000" dirty="0" err="1" smtClean="0">
                <a:solidFill>
                  <a:schemeClr val="tx1"/>
                </a:solidFill>
              </a:rPr>
              <a:t>SuperWorker</a:t>
            </a:r>
            <a:endParaRPr lang="en-US" altLang="zh-CN" sz="2000" dirty="0" smtClean="0">
              <a:solidFill>
                <a:schemeClr val="tx1"/>
              </a:solidFill>
            </a:endParaRPr>
          </a:p>
          <a:p>
            <a:pPr>
              <a:lnSpc>
                <a:spcPts val="1700"/>
              </a:lnSpc>
            </a:pPr>
            <a:r>
              <a:rPr lang="en-US" altLang="zh-CN" sz="2000" dirty="0" smtClean="0"/>
              <a:t>class </a:t>
            </a:r>
            <a:r>
              <a:rPr lang="en-US" altLang="zh-CN" sz="2000" dirty="0" err="1" smtClean="0"/>
              <a:t>SuperWorker:public</a:t>
            </a:r>
            <a:r>
              <a:rPr lang="en-US" altLang="zh-CN" sz="2000" dirty="0" smtClean="0"/>
              <a:t> </a:t>
            </a:r>
            <a:r>
              <a:rPr lang="en-US" altLang="zh-CN" sz="2000" dirty="0" err="1" smtClean="0"/>
              <a:t>Iworker</a:t>
            </a:r>
            <a:endParaRPr lang="en-US" altLang="zh-CN" sz="2000" dirty="0" smtClean="0"/>
          </a:p>
          <a:p>
            <a:pPr>
              <a:lnSpc>
                <a:spcPts val="1700"/>
              </a:lnSpc>
            </a:pPr>
            <a:r>
              <a:rPr lang="en-US" altLang="zh-CN" sz="2000" dirty="0" smtClean="0"/>
              <a:t>{	</a:t>
            </a:r>
          </a:p>
          <a:p>
            <a:pPr>
              <a:lnSpc>
                <a:spcPts val="1700"/>
              </a:lnSpc>
            </a:pPr>
            <a:r>
              <a:rPr lang="en-US" altLang="zh-CN" sz="2000" dirty="0" smtClean="0"/>
              <a:t>public:</a:t>
            </a:r>
          </a:p>
          <a:p>
            <a:pPr>
              <a:lnSpc>
                <a:spcPts val="1700"/>
              </a:lnSpc>
            </a:pPr>
            <a:r>
              <a:rPr lang="en-US" altLang="zh-CN" sz="2000" dirty="0" smtClean="0"/>
              <a:t>	void Work() { </a:t>
            </a:r>
            <a:r>
              <a:rPr lang="en-US" altLang="zh-CN" sz="2000" dirty="0" err="1" smtClean="0"/>
              <a:t>cout</a:t>
            </a:r>
            <a:r>
              <a:rPr lang="en-US" altLang="zh-CN" sz="2000" dirty="0" smtClean="0"/>
              <a:t> &lt;&lt; "</a:t>
            </a:r>
            <a:r>
              <a:rPr lang="zh-CN" altLang="en-US" sz="2000" dirty="0" smtClean="0"/>
              <a:t>高效的工人在工作</a:t>
            </a:r>
            <a:r>
              <a:rPr lang="en-US" altLang="zh-CN" sz="2000" dirty="0" smtClean="0"/>
              <a:t>" &lt;&lt; </a:t>
            </a:r>
            <a:r>
              <a:rPr lang="en-US" altLang="zh-CN" sz="2000" dirty="0" err="1" smtClean="0"/>
              <a:t>endl</a:t>
            </a:r>
            <a:r>
              <a:rPr lang="en-US" altLang="zh-CN" sz="2000" dirty="0" smtClean="0"/>
              <a:t>; }	</a:t>
            </a:r>
            <a:r>
              <a:rPr lang="en-US" altLang="zh-CN" sz="2000" dirty="0" smtClean="0">
                <a:solidFill>
                  <a:schemeClr val="tx1"/>
                </a:solidFill>
              </a:rPr>
              <a:t>// </a:t>
            </a:r>
            <a:r>
              <a:rPr lang="zh-CN" altLang="en-US" sz="2000" dirty="0" smtClean="0">
                <a:solidFill>
                  <a:schemeClr val="tx1"/>
                </a:solidFill>
              </a:rPr>
              <a:t>工作</a:t>
            </a:r>
          </a:p>
          <a:p>
            <a:pPr>
              <a:lnSpc>
                <a:spcPts val="1700"/>
              </a:lnSpc>
            </a:pPr>
            <a:r>
              <a:rPr lang="zh-CN" altLang="en-US" sz="2000" dirty="0" smtClean="0"/>
              <a:t>	</a:t>
            </a:r>
            <a:r>
              <a:rPr lang="en-US" altLang="zh-CN" sz="2000" dirty="0" smtClean="0"/>
              <a:t>void Eat() { </a:t>
            </a:r>
            <a:r>
              <a:rPr lang="en-US" altLang="zh-CN" sz="2000" dirty="0" err="1" smtClean="0"/>
              <a:t>cout</a:t>
            </a:r>
            <a:r>
              <a:rPr lang="en-US" altLang="zh-CN" sz="2000" dirty="0" smtClean="0"/>
              <a:t> &lt;&lt; "</a:t>
            </a:r>
            <a:r>
              <a:rPr lang="zh-CN" altLang="en-US" sz="2000" dirty="0" smtClean="0"/>
              <a:t>高效的工人在吃饭</a:t>
            </a:r>
            <a:r>
              <a:rPr lang="en-US" altLang="zh-CN" sz="2000" dirty="0" smtClean="0"/>
              <a:t>" &lt;&lt; </a:t>
            </a:r>
            <a:r>
              <a:rPr lang="en-US" altLang="zh-CN" sz="2000" dirty="0" err="1" smtClean="0"/>
              <a:t>endl</a:t>
            </a:r>
            <a:r>
              <a:rPr lang="en-US" altLang="zh-CN" sz="2000" dirty="0" smtClean="0"/>
              <a:t>; } 	</a:t>
            </a:r>
            <a:r>
              <a:rPr lang="en-US" altLang="zh-CN" sz="2000" dirty="0" smtClean="0">
                <a:solidFill>
                  <a:schemeClr val="tx1"/>
                </a:solidFill>
              </a:rPr>
              <a:t>// </a:t>
            </a:r>
            <a:r>
              <a:rPr lang="zh-CN" altLang="en-US" sz="2000" dirty="0" smtClean="0">
                <a:solidFill>
                  <a:schemeClr val="tx1"/>
                </a:solidFill>
              </a:rPr>
              <a:t>吃饭</a:t>
            </a:r>
          </a:p>
          <a:p>
            <a:pPr>
              <a:lnSpc>
                <a:spcPts val="1700"/>
              </a:lnSpc>
            </a:pPr>
            <a:r>
              <a:rPr lang="en-US" altLang="zh-CN" sz="2000" dirty="0" smtClean="0"/>
              <a:t>};</a:t>
            </a:r>
          </a:p>
          <a:p>
            <a:pPr>
              <a:lnSpc>
                <a:spcPts val="1700"/>
              </a:lnSpc>
            </a:pPr>
            <a:r>
              <a:rPr lang="en-US" altLang="zh-CN" sz="2000" dirty="0" smtClean="0">
                <a:solidFill>
                  <a:schemeClr val="tx1"/>
                </a:solidFill>
              </a:rPr>
              <a:t>// </a:t>
            </a:r>
            <a:r>
              <a:rPr lang="zh-CN" altLang="en-US" sz="2000" dirty="0" smtClean="0">
                <a:solidFill>
                  <a:schemeClr val="tx1"/>
                </a:solidFill>
              </a:rPr>
              <a:t>声明经理类</a:t>
            </a:r>
            <a:r>
              <a:rPr lang="en-US" altLang="zh-CN" sz="2000" dirty="0" smtClean="0">
                <a:solidFill>
                  <a:schemeClr val="tx1"/>
                </a:solidFill>
              </a:rPr>
              <a:t>Manager</a:t>
            </a:r>
          </a:p>
          <a:p>
            <a:pPr>
              <a:lnSpc>
                <a:spcPts val="1700"/>
              </a:lnSpc>
            </a:pPr>
            <a:r>
              <a:rPr lang="en-US" altLang="zh-CN" sz="2000" dirty="0" smtClean="0"/>
              <a:t>class Manager </a:t>
            </a:r>
          </a:p>
          <a:p>
            <a:pPr>
              <a:lnSpc>
                <a:spcPts val="1700"/>
              </a:lnSpc>
            </a:pPr>
            <a:r>
              <a:rPr lang="en-US" altLang="zh-CN" sz="2000" dirty="0" smtClean="0"/>
              <a:t>{ </a:t>
            </a:r>
          </a:p>
          <a:p>
            <a:pPr>
              <a:lnSpc>
                <a:spcPts val="1700"/>
              </a:lnSpc>
            </a:pPr>
            <a:r>
              <a:rPr lang="en-US" altLang="zh-CN" sz="2000" dirty="0" smtClean="0"/>
              <a:t>private:</a:t>
            </a:r>
          </a:p>
          <a:p>
            <a:pPr>
              <a:lnSpc>
                <a:spcPts val="1700"/>
              </a:lnSpc>
            </a:pPr>
            <a:r>
              <a:rPr lang="en-US" altLang="zh-CN" sz="2000" dirty="0" smtClean="0">
                <a:solidFill>
                  <a:schemeClr val="tx1"/>
                </a:solidFill>
              </a:rPr>
              <a:t>// </a:t>
            </a:r>
            <a:r>
              <a:rPr lang="zh-CN" altLang="en-US" sz="2000" dirty="0" smtClean="0">
                <a:solidFill>
                  <a:schemeClr val="tx1"/>
                </a:solidFill>
              </a:rPr>
              <a:t>私有成员</a:t>
            </a:r>
            <a:r>
              <a:rPr lang="en-US" altLang="zh-CN" sz="2000" dirty="0" smtClean="0">
                <a:solidFill>
                  <a:schemeClr val="tx1"/>
                </a:solidFill>
              </a:rPr>
              <a:t>: </a:t>
            </a:r>
          </a:p>
          <a:p>
            <a:pPr>
              <a:lnSpc>
                <a:spcPts val="1700"/>
              </a:lnSpc>
            </a:pPr>
            <a:r>
              <a:rPr lang="en-US" altLang="zh-CN" sz="2000" dirty="0" smtClean="0"/>
              <a:t>	</a:t>
            </a:r>
            <a:r>
              <a:rPr lang="en-US" altLang="zh-CN" sz="2000" dirty="0" err="1" smtClean="0"/>
              <a:t>IWorker</a:t>
            </a:r>
            <a:r>
              <a:rPr lang="en-US" altLang="zh-CN" sz="2000" dirty="0" smtClean="0"/>
              <a:t> &amp;worker; 			</a:t>
            </a:r>
            <a:r>
              <a:rPr lang="en-US" altLang="zh-CN" sz="2000" dirty="0" smtClean="0">
                <a:solidFill>
                  <a:schemeClr val="tx1"/>
                </a:solidFill>
              </a:rPr>
              <a:t>// (</a:t>
            </a:r>
            <a:r>
              <a:rPr lang="zh-CN" altLang="en-US" sz="2000" dirty="0" smtClean="0">
                <a:solidFill>
                  <a:srgbClr val="FF0000"/>
                </a:solidFill>
              </a:rPr>
              <a:t>面向接口</a:t>
            </a:r>
            <a:r>
              <a:rPr lang="en-US" altLang="zh-CN" sz="2000" dirty="0" smtClean="0">
                <a:solidFill>
                  <a:schemeClr val="tx1"/>
                </a:solidFill>
              </a:rPr>
              <a:t>)</a:t>
            </a:r>
            <a:r>
              <a:rPr lang="zh-CN" altLang="en-US" sz="2000" dirty="0" smtClean="0">
                <a:solidFill>
                  <a:schemeClr val="tx1"/>
                </a:solidFill>
              </a:rPr>
              <a:t>引用成员对象</a:t>
            </a:r>
            <a:r>
              <a:rPr lang="en-US" altLang="zh-CN" sz="2000" dirty="0" smtClean="0"/>
              <a:t>public:</a:t>
            </a:r>
          </a:p>
          <a:p>
            <a:pPr>
              <a:lnSpc>
                <a:spcPts val="1700"/>
              </a:lnSpc>
            </a:pPr>
            <a:r>
              <a:rPr lang="en-US" altLang="zh-CN" sz="2000" dirty="0" smtClean="0">
                <a:solidFill>
                  <a:schemeClr val="tx1"/>
                </a:solidFill>
              </a:rPr>
              <a:t>// </a:t>
            </a:r>
            <a:r>
              <a:rPr lang="zh-CN" altLang="en-US" sz="2000" dirty="0" smtClean="0">
                <a:solidFill>
                  <a:schemeClr val="tx1"/>
                </a:solidFill>
              </a:rPr>
              <a:t>公有成员</a:t>
            </a:r>
            <a:r>
              <a:rPr lang="en-US" altLang="zh-CN" sz="2000" dirty="0" smtClean="0">
                <a:solidFill>
                  <a:schemeClr val="tx1"/>
                </a:solidFill>
              </a:rPr>
              <a:t>:</a:t>
            </a:r>
          </a:p>
          <a:p>
            <a:pPr>
              <a:lnSpc>
                <a:spcPts val="1700"/>
              </a:lnSpc>
            </a:pPr>
            <a:r>
              <a:rPr lang="en-US" altLang="zh-CN" sz="2000" dirty="0" smtClean="0"/>
              <a:t>	Manager(</a:t>
            </a:r>
            <a:r>
              <a:rPr lang="en-US" altLang="zh-CN" sz="2000" dirty="0" err="1" smtClean="0"/>
              <a:t>IWorker</a:t>
            </a:r>
            <a:r>
              <a:rPr lang="en-US" altLang="zh-CN" sz="2000" dirty="0" smtClean="0"/>
              <a:t> &amp;</a:t>
            </a:r>
            <a:r>
              <a:rPr lang="en-US" altLang="zh-CN" sz="2000" dirty="0" err="1" smtClean="0"/>
              <a:t>wr</a:t>
            </a:r>
            <a:r>
              <a:rPr lang="en-US" altLang="zh-CN" sz="2000" dirty="0" smtClean="0"/>
              <a:t>): worker(</a:t>
            </a:r>
            <a:r>
              <a:rPr lang="en-US" altLang="zh-CN" sz="2000" dirty="0" err="1" smtClean="0"/>
              <a:t>wr</a:t>
            </a:r>
            <a:r>
              <a:rPr lang="en-US" altLang="zh-CN" sz="2000" dirty="0" smtClean="0"/>
              <a:t>) {}	</a:t>
            </a:r>
            <a:r>
              <a:rPr lang="en-US" altLang="zh-CN" sz="2000" dirty="0" smtClean="0">
                <a:solidFill>
                  <a:schemeClr val="tx1"/>
                </a:solidFill>
              </a:rPr>
              <a:t>// </a:t>
            </a:r>
            <a:r>
              <a:rPr lang="zh-CN" altLang="en-US" sz="2000" dirty="0" smtClean="0">
                <a:solidFill>
                  <a:schemeClr val="tx1"/>
                </a:solidFill>
              </a:rPr>
              <a:t>构造函数</a:t>
            </a:r>
          </a:p>
          <a:p>
            <a:pPr>
              <a:lnSpc>
                <a:spcPts val="1700"/>
              </a:lnSpc>
            </a:pPr>
            <a:r>
              <a:rPr lang="zh-CN" altLang="en-US" sz="2000" dirty="0" smtClean="0"/>
              <a:t>	</a:t>
            </a:r>
            <a:r>
              <a:rPr lang="en-US" altLang="zh-CN" sz="2000" dirty="0" smtClean="0"/>
              <a:t>void Manage()				</a:t>
            </a:r>
            <a:r>
              <a:rPr lang="en-US" altLang="zh-CN" sz="2000" dirty="0" smtClean="0">
                <a:solidFill>
                  <a:schemeClr val="tx1"/>
                </a:solidFill>
              </a:rPr>
              <a:t>// </a:t>
            </a:r>
            <a:r>
              <a:rPr lang="zh-CN" altLang="en-US" sz="2000" dirty="0" smtClean="0">
                <a:solidFill>
                  <a:schemeClr val="tx1"/>
                </a:solidFill>
              </a:rPr>
              <a:t>经理日常上班</a:t>
            </a:r>
          </a:p>
          <a:p>
            <a:pPr>
              <a:lnSpc>
                <a:spcPts val="1700"/>
              </a:lnSpc>
            </a:pPr>
            <a:r>
              <a:rPr lang="zh-CN" altLang="en-US" sz="2000" dirty="0" smtClean="0"/>
              <a:t>	</a:t>
            </a:r>
            <a:r>
              <a:rPr lang="en-US" altLang="zh-CN" sz="2000" dirty="0" smtClean="0"/>
              <a:t>{</a:t>
            </a:r>
          </a:p>
          <a:p>
            <a:pPr>
              <a:lnSpc>
                <a:spcPts val="1700"/>
              </a:lnSpc>
            </a:pPr>
            <a:r>
              <a:rPr lang="en-US" altLang="zh-CN" sz="2000" dirty="0" smtClean="0"/>
              <a:t>		</a:t>
            </a:r>
            <a:r>
              <a:rPr lang="en-US" altLang="zh-CN" sz="2000" dirty="0" err="1" smtClean="0"/>
              <a:t>worker.Work</a:t>
            </a:r>
            <a:r>
              <a:rPr lang="en-US" altLang="zh-CN" sz="2000" dirty="0" smtClean="0"/>
              <a:t>();			</a:t>
            </a:r>
            <a:r>
              <a:rPr lang="en-US" altLang="zh-CN" sz="2000" dirty="0" smtClean="0">
                <a:solidFill>
                  <a:schemeClr val="tx1"/>
                </a:solidFill>
              </a:rPr>
              <a:t>// </a:t>
            </a:r>
            <a:r>
              <a:rPr lang="zh-CN" altLang="en-US" sz="2000" dirty="0" smtClean="0">
                <a:solidFill>
                  <a:schemeClr val="tx1"/>
                </a:solidFill>
              </a:rPr>
              <a:t>工作	</a:t>
            </a:r>
            <a:r>
              <a:rPr lang="zh-CN" altLang="en-US" sz="2000" dirty="0" smtClean="0"/>
              <a:t>		</a:t>
            </a:r>
            <a:r>
              <a:rPr lang="en-US" altLang="zh-CN" sz="2000" dirty="0" smtClean="0"/>
              <a:t>		</a:t>
            </a:r>
            <a:r>
              <a:rPr lang="en-US" altLang="zh-CN" sz="2000" dirty="0" err="1" smtClean="0"/>
              <a:t>worker.Eat</a:t>
            </a:r>
            <a:r>
              <a:rPr lang="en-US" altLang="zh-CN" sz="2000" dirty="0" smtClean="0"/>
              <a:t>();			</a:t>
            </a:r>
            <a:r>
              <a:rPr lang="en-US" altLang="zh-CN" sz="2000" dirty="0" smtClean="0">
                <a:solidFill>
                  <a:schemeClr val="tx1"/>
                </a:solidFill>
              </a:rPr>
              <a:t>// </a:t>
            </a:r>
            <a:r>
              <a:rPr lang="zh-CN" altLang="en-US" sz="2000" dirty="0" smtClean="0">
                <a:solidFill>
                  <a:schemeClr val="tx1"/>
                </a:solidFill>
              </a:rPr>
              <a:t>吃饭</a:t>
            </a:r>
          </a:p>
          <a:p>
            <a:pPr>
              <a:lnSpc>
                <a:spcPts val="1700"/>
              </a:lnSpc>
            </a:pPr>
            <a:r>
              <a:rPr lang="zh-CN" altLang="en-US" sz="2000" dirty="0" smtClean="0"/>
              <a:t>	</a:t>
            </a:r>
            <a:r>
              <a:rPr lang="en-US" altLang="zh-CN" sz="2000" dirty="0" smtClean="0"/>
              <a:t>}</a:t>
            </a:r>
          </a:p>
          <a:p>
            <a:pPr>
              <a:lnSpc>
                <a:spcPts val="1700"/>
              </a:lnSpc>
            </a:pPr>
            <a:r>
              <a:rPr lang="en-US" altLang="zh-CN" sz="2000" dirty="0" smtClean="0"/>
              <a:t>};</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170621"/>
            <a:ext cx="8784976" cy="2862322"/>
          </a:xfrm>
          <a:prstGeom prst="rect">
            <a:avLst/>
          </a:prstGeom>
          <a:noFill/>
        </p:spPr>
        <p:txBody>
          <a:bodyPr wrap="square" rtlCol="0">
            <a:spAutoFit/>
          </a:bodyPr>
          <a:lstStyle/>
          <a:p>
            <a:r>
              <a:rPr lang="en-US" altLang="zh-CN" sz="2000" dirty="0" err="1" smtClean="0"/>
              <a:t>int</a:t>
            </a:r>
            <a:r>
              <a:rPr lang="en-US" altLang="zh-CN" sz="2000" dirty="0" smtClean="0"/>
              <a:t> main()					</a:t>
            </a:r>
            <a:r>
              <a:rPr lang="en-US" altLang="zh-CN" sz="2000" dirty="0" smtClean="0">
                <a:solidFill>
                  <a:schemeClr val="tx1"/>
                </a:solidFill>
              </a:rPr>
              <a:t>// </a:t>
            </a:r>
            <a:r>
              <a:rPr lang="zh-CN" altLang="en-US" sz="2000" dirty="0" smtClean="0">
                <a:solidFill>
                  <a:schemeClr val="tx1"/>
                </a:solidFill>
              </a:rPr>
              <a:t>主函数</a:t>
            </a:r>
            <a:r>
              <a:rPr lang="en-US" altLang="zh-CN" sz="2000" dirty="0" smtClean="0">
                <a:solidFill>
                  <a:schemeClr val="tx1"/>
                </a:solidFill>
              </a:rPr>
              <a:t>main()</a:t>
            </a:r>
          </a:p>
          <a:p>
            <a:r>
              <a:rPr lang="en-US" altLang="zh-CN" sz="2000" dirty="0" smtClean="0"/>
              <a:t>{</a:t>
            </a:r>
          </a:p>
          <a:p>
            <a:r>
              <a:rPr lang="en-US" altLang="zh-CN" sz="2000" dirty="0" smtClean="0"/>
              <a:t>	</a:t>
            </a:r>
            <a:r>
              <a:rPr lang="en-US" altLang="zh-CN" sz="2000" dirty="0" err="1" smtClean="0"/>
              <a:t>SuperWorker</a:t>
            </a:r>
            <a:r>
              <a:rPr lang="en-US" altLang="zh-CN" sz="2000" dirty="0" smtClean="0"/>
              <a:t> s;			</a:t>
            </a:r>
            <a:r>
              <a:rPr lang="en-US" altLang="zh-CN" sz="2000" dirty="0" smtClean="0">
                <a:solidFill>
                  <a:schemeClr val="tx1"/>
                </a:solidFill>
              </a:rPr>
              <a:t>// </a:t>
            </a:r>
            <a:r>
              <a:rPr lang="zh-CN" altLang="en-US" sz="2000" dirty="0" smtClean="0">
                <a:solidFill>
                  <a:schemeClr val="tx1"/>
                </a:solidFill>
              </a:rPr>
              <a:t>实例化</a:t>
            </a:r>
            <a:r>
              <a:rPr lang="en-US" altLang="zh-CN" sz="2000" dirty="0" err="1" smtClean="0">
                <a:solidFill>
                  <a:schemeClr val="tx1"/>
                </a:solidFill>
              </a:rPr>
              <a:t>SuperWorker</a:t>
            </a:r>
            <a:endParaRPr lang="en-US" altLang="zh-CN" sz="2000" dirty="0" smtClean="0">
              <a:solidFill>
                <a:schemeClr val="tx1"/>
              </a:solidFill>
            </a:endParaRPr>
          </a:p>
          <a:p>
            <a:r>
              <a:rPr lang="en-US" altLang="zh-CN" sz="2000" dirty="0" smtClean="0"/>
              <a:t>	Manager m(s);				</a:t>
            </a:r>
            <a:r>
              <a:rPr lang="en-US" altLang="zh-CN" sz="2000" dirty="0" smtClean="0">
                <a:solidFill>
                  <a:schemeClr val="tx1"/>
                </a:solidFill>
              </a:rPr>
              <a:t>// </a:t>
            </a:r>
            <a:r>
              <a:rPr lang="zh-CN" altLang="en-US" sz="2000" dirty="0" smtClean="0">
                <a:solidFill>
                  <a:schemeClr val="tx1"/>
                </a:solidFill>
              </a:rPr>
              <a:t>实例化</a:t>
            </a:r>
            <a:r>
              <a:rPr lang="en-US" altLang="zh-CN" sz="2000" dirty="0" smtClean="0">
                <a:solidFill>
                  <a:schemeClr val="tx1"/>
                </a:solidFill>
              </a:rPr>
              <a:t>Manager</a:t>
            </a:r>
          </a:p>
          <a:p>
            <a:r>
              <a:rPr lang="en-US" altLang="zh-CN" sz="2000" dirty="0" smtClean="0"/>
              <a:t>	</a:t>
            </a:r>
            <a:r>
              <a:rPr lang="en-US" altLang="zh-CN" sz="2000" dirty="0" err="1" smtClean="0"/>
              <a:t>m.Manage</a:t>
            </a:r>
            <a:r>
              <a:rPr lang="en-US" altLang="zh-CN" sz="2000" dirty="0" smtClean="0"/>
              <a:t>();				</a:t>
            </a:r>
            <a:r>
              <a:rPr lang="en-US" altLang="zh-CN" sz="2000" dirty="0" smtClean="0">
                <a:solidFill>
                  <a:schemeClr val="tx1"/>
                </a:solidFill>
              </a:rPr>
              <a:t>// </a:t>
            </a:r>
            <a:r>
              <a:rPr lang="zh-CN" altLang="en-US" sz="2000" dirty="0" smtClean="0">
                <a:solidFill>
                  <a:schemeClr val="tx1"/>
                </a:solidFill>
              </a:rPr>
              <a:t>经理日常上班</a:t>
            </a:r>
          </a:p>
          <a:p>
            <a:endParaRPr lang="zh-CN" altLang="en-US" sz="2000" dirty="0" smtClean="0"/>
          </a:p>
          <a:p>
            <a:r>
              <a:rPr lang="zh-CN" altLang="en-US" sz="2000" dirty="0" smtClean="0"/>
              <a:t>	</a:t>
            </a:r>
            <a:r>
              <a:rPr lang="en-US" altLang="zh-CN" sz="2000" dirty="0" smtClean="0"/>
              <a:t>return 0;                    			</a:t>
            </a:r>
            <a:r>
              <a:rPr lang="en-US" altLang="zh-CN" sz="2000" dirty="0" smtClean="0">
                <a:solidFill>
                  <a:schemeClr val="tx1"/>
                </a:solidFill>
              </a:rPr>
              <a:t>// </a:t>
            </a:r>
            <a:r>
              <a:rPr lang="zh-CN" altLang="en-US" sz="2000" dirty="0" smtClean="0">
                <a:solidFill>
                  <a:schemeClr val="tx1"/>
                </a:solidFill>
              </a:rPr>
              <a:t>返回值</a:t>
            </a:r>
            <a:r>
              <a:rPr lang="en-US" altLang="zh-CN" sz="2000" dirty="0" smtClean="0">
                <a:solidFill>
                  <a:schemeClr val="tx1"/>
                </a:solidFill>
              </a:rPr>
              <a:t>0, </a:t>
            </a:r>
            <a:r>
              <a:rPr lang="zh-CN" altLang="en-US" sz="2000" dirty="0" smtClean="0">
                <a:solidFill>
                  <a:schemeClr val="tx1"/>
                </a:solidFill>
              </a:rPr>
              <a:t>返回操作系统</a:t>
            </a:r>
          </a:p>
          <a:p>
            <a:r>
              <a:rPr lang="en-US" altLang="zh-CN" sz="2000" dirty="0" smtClean="0"/>
              <a:t>}</a:t>
            </a:r>
          </a:p>
          <a:p>
            <a:endParaRPr lang="zh-CN" altLang="en-US" sz="2000" dirty="0"/>
          </a:p>
        </p:txBody>
      </p:sp>
      <p:sp>
        <p:nvSpPr>
          <p:cNvPr id="3" name="矩形 2"/>
          <p:cNvSpPr/>
          <p:nvPr/>
        </p:nvSpPr>
        <p:spPr bwMode="auto">
          <a:xfrm>
            <a:off x="611560" y="3068960"/>
            <a:ext cx="7776864" cy="309634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2400" dirty="0" smtClean="0"/>
              <a:t>程序运行时屏幕输出如下：</a:t>
            </a:r>
            <a:endParaRPr lang="en-US" altLang="zh-CN" sz="2400" dirty="0" smtClean="0"/>
          </a:p>
          <a:p>
            <a:pPr lvl="1"/>
            <a:r>
              <a:rPr lang="zh-CN" altLang="en-US" sz="2400" dirty="0" smtClean="0">
                <a:solidFill>
                  <a:schemeClr val="tx1"/>
                </a:solidFill>
              </a:rPr>
              <a:t>高效的工人在工作</a:t>
            </a:r>
          </a:p>
          <a:p>
            <a:pPr lvl="1"/>
            <a:r>
              <a:rPr lang="zh-CN" altLang="en-US" sz="2400" dirty="0" smtClean="0">
                <a:solidFill>
                  <a:schemeClr val="tx1"/>
                </a:solidFill>
              </a:rPr>
              <a:t>高效的工人在吃饭</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接口分离原则的定义</a:t>
            </a:r>
            <a:endParaRPr lang="zh-CN" altLang="en-US" dirty="0"/>
          </a:p>
        </p:txBody>
      </p:sp>
      <p:sp>
        <p:nvSpPr>
          <p:cNvPr id="3" name="内容占位符 2"/>
          <p:cNvSpPr>
            <a:spLocks noGrp="1"/>
          </p:cNvSpPr>
          <p:nvPr>
            <p:ph idx="1"/>
          </p:nvPr>
        </p:nvSpPr>
        <p:spPr>
          <a:xfrm>
            <a:off x="205680" y="1340768"/>
            <a:ext cx="8686800" cy="4525963"/>
          </a:xfrm>
        </p:spPr>
        <p:txBody>
          <a:bodyPr/>
          <a:lstStyle/>
          <a:p>
            <a:pPr marL="514350" indent="-514350">
              <a:buFont typeface="+mj-lt"/>
              <a:buAutoNum type="arabicPeriod"/>
            </a:pPr>
            <a:r>
              <a:rPr lang="en-US" altLang="zh-CN" dirty="0" smtClean="0"/>
              <a:t>Clients should not be forced to depend upon interfaces that they don’ t use.(</a:t>
            </a:r>
            <a:r>
              <a:rPr lang="zh-CN" altLang="en-US" dirty="0" smtClean="0"/>
              <a:t>客户端不应该被强行依赖于它不需要的接口</a:t>
            </a:r>
            <a:r>
              <a:rPr lang="en-US" altLang="zh-CN" dirty="0" smtClean="0"/>
              <a:t>)</a:t>
            </a:r>
            <a:r>
              <a:rPr lang="zh-CN" altLang="en-US" dirty="0" smtClean="0"/>
              <a:t>。</a:t>
            </a:r>
          </a:p>
          <a:p>
            <a:pPr marL="514350" indent="-514350">
              <a:buFont typeface="+mj-lt"/>
              <a:buAutoNum type="arabicPeriod"/>
            </a:pPr>
            <a:r>
              <a:rPr lang="en-US" altLang="zh-CN" dirty="0" smtClean="0"/>
              <a:t>The dependency of one class to another one should depend on the smallest possible interface.</a:t>
            </a:r>
            <a:r>
              <a:rPr lang="zh-CN" altLang="en-US" dirty="0" smtClean="0"/>
              <a:t>（一个类对另一个类的依赖应该建立在最小的接口上）。</a:t>
            </a:r>
          </a:p>
          <a:p>
            <a:r>
              <a:rPr lang="zh-CN" altLang="en-US" dirty="0" smtClean="0"/>
              <a:t>客户端不应该依赖那些它不需要的接口。</a:t>
            </a:r>
          </a:p>
          <a:p>
            <a:endParaRPr lang="zh-CN" alt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接口分离原则使用规范</a:t>
            </a:r>
            <a:endParaRPr lang="zh-CN" altLang="en-US" dirty="0"/>
          </a:p>
        </p:txBody>
      </p:sp>
      <p:sp>
        <p:nvSpPr>
          <p:cNvPr id="3" name="内容占位符 2"/>
          <p:cNvSpPr>
            <a:spLocks noGrp="1"/>
          </p:cNvSpPr>
          <p:nvPr>
            <p:ph idx="1"/>
          </p:nvPr>
        </p:nvSpPr>
        <p:spPr>
          <a:xfrm>
            <a:off x="457200" y="1196752"/>
            <a:ext cx="8229600" cy="4525963"/>
          </a:xfrm>
        </p:spPr>
        <p:txBody>
          <a:bodyPr/>
          <a:lstStyle/>
          <a:p>
            <a:pPr marL="514350" indent="-514350">
              <a:buFont typeface="+mj-ea"/>
              <a:buAutoNum type="circleNumDbPlain"/>
            </a:pPr>
            <a:r>
              <a:rPr lang="zh-CN" altLang="en-US" sz="2400" dirty="0" smtClean="0">
                <a:solidFill>
                  <a:srgbClr val="FF0000"/>
                </a:solidFill>
              </a:rPr>
              <a:t>接口尽量小</a:t>
            </a:r>
            <a:r>
              <a:rPr lang="zh-CN" altLang="en-US" sz="2400" dirty="0" smtClean="0"/>
              <a:t>。接口尽量小主要是为了保证一个接口只服务一个子模块或者一个业务逻辑。因为若在接口中定义了太多逻辑</a:t>
            </a:r>
            <a:r>
              <a:rPr lang="en-US" altLang="zh-CN" sz="2400" dirty="0" smtClean="0"/>
              <a:t>——</a:t>
            </a:r>
            <a:r>
              <a:rPr lang="zh-CN" altLang="en-US" sz="2400" dirty="0" smtClean="0"/>
              <a:t>函数，就会赋予该接口太多的角色。这样，一方面在其所有实现类中都不得不实现它定义的所有纯虚函数，导致的实现类很庞大，灵活性较差，如果出现大量的空函数，将导致系统中产生大量的无用代码，影响代码质量；另一方面，由于客户端针对大接口编程，将在一定程序上破坏程序的封装性，客户端看到了不应该看到的函数。因此需要将该接口按照接口分离原则和单一职责原则进行重构，将其中的一些角色封装在不同的小接口中，确保每一个接口使用起来都较为方便，并都承担某一单一角色，每个接口中只包含一个客户端（如模块或类）所需的函数即可。所以，这个原则也可以叫做“角色隔离原则”。</a:t>
            </a:r>
            <a:endParaRPr lang="zh-CN" altLang="en-US" sz="2400"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4016" y="764705"/>
            <a:ext cx="8820472" cy="5040560"/>
          </a:xfrm>
        </p:spPr>
        <p:txBody>
          <a:bodyPr/>
          <a:lstStyle/>
          <a:p>
            <a:pPr marL="514350" indent="-514350">
              <a:buFont typeface="+mj-ea"/>
              <a:buAutoNum type="circleNumDbPlain" startAt="2"/>
            </a:pPr>
            <a:r>
              <a:rPr lang="zh-CN" altLang="en-US" sz="2400" dirty="0" smtClean="0">
                <a:solidFill>
                  <a:srgbClr val="FF0000"/>
                </a:solidFill>
              </a:rPr>
              <a:t>定制服务</a:t>
            </a:r>
            <a:r>
              <a:rPr lang="zh-CN" altLang="en-US" sz="2400" dirty="0" smtClean="0"/>
              <a:t>。定制服务就是单独为一个个体提供优良的服务。例如一个理发店，可以为顾客提供寸头、平头、分头、大背头等发式。可是对于一个具体的顾客来说，只能说其中一种发式比较适合他，但不是最适合他，只有单独为他设计的发式才是最适合他的。这种</a:t>
            </a:r>
            <a:r>
              <a:rPr lang="zh-CN" altLang="en-US" sz="2400" dirty="0" smtClean="0">
                <a:solidFill>
                  <a:srgbClr val="FF0000"/>
                </a:solidFill>
              </a:rPr>
              <a:t>单独为每位顾客设计发式的服务就是定制服务</a:t>
            </a:r>
            <a:r>
              <a:rPr lang="zh-CN" altLang="en-US" sz="2400" dirty="0" smtClean="0"/>
              <a:t>。对于软件系统设计来说，最适合的接口是采用定制服务。采用定制服务就必然有一个要求：只提供访问者需要的角色推出为依赖接口的类定制服务，只暴露给调用的类它需要的方法，它不需要的方法则隐藏起来。只有专注地为一个模块提供定制服务，才能建立最小的依赖关系，所以强调接口要小而专用。这时接口分离原则可以描述为：“</a:t>
            </a:r>
            <a:r>
              <a:rPr lang="zh-CN" altLang="en-US" sz="2400" dirty="0" smtClean="0">
                <a:solidFill>
                  <a:srgbClr val="FF0000"/>
                </a:solidFill>
              </a:rPr>
              <a:t>使用多个专门的接口比使用单一的总接口要好</a:t>
            </a:r>
            <a:r>
              <a:rPr lang="zh-CN" altLang="en-US" sz="2400" dirty="0" smtClean="0"/>
              <a:t>”。。为了更强调接口的专用是针对客户的，接口分离原则还可以描述为： “</a:t>
            </a:r>
            <a:r>
              <a:rPr lang="zh-CN" altLang="en-US" sz="2400" dirty="0" smtClean="0">
                <a:solidFill>
                  <a:srgbClr val="FF0000"/>
                </a:solidFill>
              </a:rPr>
              <a:t>不应该强迫客户依赖于它们不用的方法。接口属于客户，不属于它所在的类层次结构。</a:t>
            </a:r>
            <a:r>
              <a:rPr lang="zh-CN" altLang="en-US" sz="2400" dirty="0" smtClean="0"/>
              <a:t>”</a:t>
            </a:r>
            <a:endParaRPr lang="zh-CN" altLang="en-US" sz="2400"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548680"/>
            <a:ext cx="8820472" cy="5040560"/>
          </a:xfrm>
        </p:spPr>
        <p:txBody>
          <a:bodyPr/>
          <a:lstStyle/>
          <a:p>
            <a:pPr marL="514350" indent="-514350">
              <a:buFont typeface="+mj-ea"/>
              <a:buAutoNum type="circleNumDbPlain" startAt="3"/>
            </a:pPr>
            <a:r>
              <a:rPr lang="zh-CN" altLang="en-US" sz="3600" dirty="0" smtClean="0">
                <a:solidFill>
                  <a:srgbClr val="FF0000"/>
                </a:solidFill>
              </a:rPr>
              <a:t>接口要高内聚。</a:t>
            </a:r>
            <a:r>
              <a:rPr lang="zh-CN" altLang="en-US" sz="3600" dirty="0" smtClean="0"/>
              <a:t>接口是对外的承诺，承诺越少对系统的开发越有利，变更的风险也就越少，同时也有利于降低成本。高内聚就是提高接口、类、模块的</a:t>
            </a:r>
            <a:r>
              <a:rPr lang="zh-CN" altLang="en-US" sz="3600" dirty="0" smtClean="0">
                <a:solidFill>
                  <a:srgbClr val="FF0000"/>
                </a:solidFill>
              </a:rPr>
              <a:t>内部</a:t>
            </a:r>
            <a:r>
              <a:rPr lang="zh-CN" altLang="en-US" sz="3600" dirty="0" smtClean="0"/>
              <a:t>处理能力，减少对外的交互。具体到接口分离原则就是，要求在</a:t>
            </a:r>
            <a:r>
              <a:rPr lang="zh-CN" altLang="en-US" sz="3600" dirty="0" smtClean="0">
                <a:solidFill>
                  <a:srgbClr val="FF0000"/>
                </a:solidFill>
              </a:rPr>
              <a:t>接口中尽量少公布</a:t>
            </a:r>
            <a:r>
              <a:rPr lang="en-US" altLang="zh-CN" sz="3600" dirty="0" smtClean="0">
                <a:solidFill>
                  <a:srgbClr val="FF0000"/>
                </a:solidFill>
              </a:rPr>
              <a:t>public</a:t>
            </a:r>
            <a:r>
              <a:rPr lang="zh-CN" altLang="en-US" sz="3600" dirty="0" smtClean="0">
                <a:solidFill>
                  <a:srgbClr val="FF0000"/>
                </a:solidFill>
              </a:rPr>
              <a:t>成员，使接口用最少的角色去完成最多的事情</a:t>
            </a:r>
            <a:r>
              <a:rPr lang="zh-CN" altLang="en-US" sz="3600" dirty="0" smtClean="0"/>
              <a:t>。</a:t>
            </a:r>
          </a:p>
          <a:p>
            <a:pPr marL="514350" indent="-514350">
              <a:buFont typeface="+mj-ea"/>
              <a:buAutoNum type="circleNumDbPlain" startAt="3"/>
            </a:pPr>
            <a:r>
              <a:rPr lang="zh-CN" altLang="en-US" sz="3600" dirty="0" smtClean="0"/>
              <a:t>根据接口分离原则进行拆分的时候，首先必须满足</a:t>
            </a:r>
            <a:r>
              <a:rPr lang="zh-CN" altLang="en-US" sz="3600" dirty="0" smtClean="0">
                <a:solidFill>
                  <a:srgbClr val="FF0000"/>
                </a:solidFill>
              </a:rPr>
              <a:t>单一职责</a:t>
            </a:r>
            <a:r>
              <a:rPr lang="zh-CN" altLang="en-US" sz="3600" dirty="0" smtClean="0"/>
              <a:t>原则。</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548680"/>
            <a:ext cx="8820472" cy="5040560"/>
          </a:xfrm>
        </p:spPr>
        <p:txBody>
          <a:bodyPr/>
          <a:lstStyle/>
          <a:p>
            <a:pPr marL="742950" indent="-742950">
              <a:buFont typeface="+mj-ea"/>
              <a:buAutoNum type="circleNumDbPlain" startAt="5"/>
            </a:pPr>
            <a:r>
              <a:rPr lang="zh-CN" altLang="en-US" sz="3600" dirty="0" smtClean="0">
                <a:solidFill>
                  <a:srgbClr val="FF0000"/>
                </a:solidFill>
              </a:rPr>
              <a:t>有限度的设计</a:t>
            </a:r>
            <a:r>
              <a:rPr lang="zh-CN" altLang="en-US" sz="3600" dirty="0" smtClean="0"/>
              <a:t>。接口的设计粒度越小，系统越灵活，这是不争的事实。但是如果完全遵循接口分离原则的话，接口的设计粒度会越来越小，考虑灵活性的同时造成了接口数量剧增、系统复杂度急剧增大、结构复杂化的现象，开发难度增加，可维护性降低。而这不是真实项目所需要的。所以接口设计要适度。但是这个“度”只能根据经验和常识判断，还没有一个定式和可评价的标准。</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16632"/>
            <a:ext cx="8784976" cy="5865515"/>
          </a:xfrm>
        </p:spPr>
        <p:txBody>
          <a:bodyPr/>
          <a:lstStyle/>
          <a:p>
            <a:pPr>
              <a:lnSpc>
                <a:spcPts val="3300"/>
              </a:lnSpc>
            </a:pPr>
            <a:r>
              <a:rPr lang="zh-CN" altLang="en-US" dirty="0" smtClean="0"/>
              <a:t>“教授，那接口分离原则，不就是单一职责原则的一个具体化吗？”</a:t>
            </a:r>
            <a:r>
              <a:rPr lang="en-US" altLang="zh-CN" dirty="0" smtClean="0"/>
              <a:t>,</a:t>
            </a:r>
            <a:r>
              <a:rPr lang="zh-CN" altLang="en-US" dirty="0" smtClean="0"/>
              <a:t>王彩忍耐不住自己的表现欲，还使用了一个专业术语。</a:t>
            </a:r>
          </a:p>
          <a:p>
            <a:pPr>
              <a:lnSpc>
                <a:spcPts val="3300"/>
              </a:lnSpc>
            </a:pPr>
            <a:r>
              <a:rPr lang="zh-CN" altLang="en-US" dirty="0" smtClean="0"/>
              <a:t>“是的，”教授微笑着说“似乎接口分离原则与单一职责原则有些相似，不过在审视角度上它们不甚相同：</a:t>
            </a:r>
            <a:r>
              <a:rPr lang="zh-CN" altLang="en-US" dirty="0" smtClean="0">
                <a:solidFill>
                  <a:srgbClr val="FF0000"/>
                </a:solidFill>
              </a:rPr>
              <a:t>单一职责原则注重的是职责，是业务逻辑上的划分</a:t>
            </a:r>
            <a:r>
              <a:rPr lang="zh-CN" altLang="en-US" dirty="0" smtClean="0"/>
              <a:t>；而</a:t>
            </a:r>
            <a:r>
              <a:rPr lang="zh-CN" altLang="en-US" dirty="0" smtClean="0">
                <a:solidFill>
                  <a:srgbClr val="FF0000"/>
                </a:solidFill>
              </a:rPr>
              <a:t>接口分离原则是针对抽象、针对程序整体框架的构建约束接口，要求接口的角色（函数）尽量少，尽量单纯、有用（针对一个模块）</a:t>
            </a:r>
            <a:r>
              <a:rPr lang="zh-CN" altLang="en-US" dirty="0" smtClean="0"/>
              <a:t>。”</a:t>
            </a:r>
          </a:p>
          <a:p>
            <a:pPr>
              <a:lnSpc>
                <a:spcPts val="3300"/>
              </a:lnSpc>
            </a:pPr>
            <a:r>
              <a:rPr lang="zh-CN" altLang="en-US" dirty="0" smtClean="0"/>
              <a:t>“好了，今天就讲到这里。王彩好像有了新想法，把你的新设计思路说给大家看看。”</a:t>
            </a:r>
          </a:p>
          <a:p>
            <a:pPr>
              <a:lnSpc>
                <a:spcPts val="3300"/>
              </a:lnSpc>
            </a:pPr>
            <a:r>
              <a:rPr lang="zh-CN" altLang="en-US" dirty="0" smtClean="0"/>
              <a:t>“好！”王彩早就等着这一机会了，马上走到讲台上，画出了自己设计的类图。</a:t>
            </a:r>
          </a:p>
          <a:p>
            <a:pPr>
              <a:lnSpc>
                <a:spcPts val="3300"/>
              </a:lnSpc>
            </a:pPr>
            <a:endParaRPr lang="zh-CN" alt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9"/>
          <p:cNvGrpSpPr>
            <a:grpSpLocks noChangeAspect="1"/>
          </p:cNvGrpSpPr>
          <p:nvPr/>
        </p:nvGrpSpPr>
        <p:grpSpPr bwMode="auto">
          <a:xfrm>
            <a:off x="899046" y="980488"/>
            <a:ext cx="7345362" cy="4680760"/>
            <a:chOff x="2357" y="6124"/>
            <a:chExt cx="6762" cy="4003"/>
          </a:xfrm>
        </p:grpSpPr>
        <p:sp>
          <p:nvSpPr>
            <p:cNvPr id="3" name="AutoShape 50"/>
            <p:cNvSpPr>
              <a:spLocks noChangeAspect="1" noChangeArrowheads="1"/>
            </p:cNvSpPr>
            <p:nvPr/>
          </p:nvSpPr>
          <p:spPr bwMode="auto">
            <a:xfrm>
              <a:off x="2357" y="7585"/>
              <a:ext cx="6762" cy="2524"/>
            </a:xfrm>
            <a:prstGeom prst="rect">
              <a:avLst/>
            </a:prstGeom>
            <a:noFill/>
            <a:ln w="9525">
              <a:noFill/>
              <a:miter lim="800000"/>
              <a:headEnd/>
              <a:tailEnd/>
            </a:ln>
          </p:spPr>
          <p:txBody>
            <a:bodyPr/>
            <a:lstStyle/>
            <a:p>
              <a:endParaRPr lang="zh-CN" altLang="en-US"/>
            </a:p>
          </p:txBody>
        </p:sp>
        <p:sp>
          <p:nvSpPr>
            <p:cNvPr id="4" name="Line 51"/>
            <p:cNvSpPr>
              <a:spLocks noChangeShapeType="1"/>
            </p:cNvSpPr>
            <p:nvPr/>
          </p:nvSpPr>
          <p:spPr bwMode="auto">
            <a:xfrm>
              <a:off x="3196" y="8641"/>
              <a:ext cx="3380" cy="0"/>
            </a:xfrm>
            <a:prstGeom prst="line">
              <a:avLst/>
            </a:prstGeom>
            <a:noFill/>
            <a:ln w="9525">
              <a:solidFill>
                <a:srgbClr val="000000"/>
              </a:solidFill>
              <a:prstDash val="dash"/>
              <a:round/>
              <a:headEnd/>
              <a:tailEnd/>
            </a:ln>
          </p:spPr>
          <p:txBody>
            <a:bodyPr/>
            <a:lstStyle/>
            <a:p>
              <a:endParaRPr lang="zh-CN" altLang="en-US"/>
            </a:p>
          </p:txBody>
        </p:sp>
        <p:sp>
          <p:nvSpPr>
            <p:cNvPr id="5" name="Text Box 52"/>
            <p:cNvSpPr txBox="1">
              <a:spLocks noChangeArrowheads="1"/>
            </p:cNvSpPr>
            <p:nvPr/>
          </p:nvSpPr>
          <p:spPr bwMode="auto">
            <a:xfrm>
              <a:off x="7859" y="7651"/>
              <a:ext cx="1226" cy="332"/>
            </a:xfrm>
            <a:prstGeom prst="rect">
              <a:avLst/>
            </a:prstGeom>
            <a:solidFill>
              <a:srgbClr val="FFFFFF"/>
            </a:solidFill>
            <a:ln w="9525">
              <a:solidFill>
                <a:srgbClr val="000000"/>
              </a:solidFill>
              <a:miter lim="800000"/>
              <a:headEnd/>
              <a:tailEnd/>
            </a:ln>
          </p:spPr>
          <p:txBody>
            <a:bodyPr lIns="0" tIns="0" rIns="0" bIns="0"/>
            <a:lstStyle/>
            <a:p>
              <a:pPr algn="ctr"/>
              <a:r>
                <a:rPr lang="en-US" altLang="zh-CN" sz="2000" dirty="0">
                  <a:solidFill>
                    <a:schemeClr val="tx1"/>
                  </a:solidFill>
                </a:rPr>
                <a:t>Pillar</a:t>
              </a:r>
            </a:p>
          </p:txBody>
        </p:sp>
        <p:sp>
          <p:nvSpPr>
            <p:cNvPr id="6" name="Line 53"/>
            <p:cNvSpPr>
              <a:spLocks noChangeShapeType="1"/>
            </p:cNvSpPr>
            <p:nvPr/>
          </p:nvSpPr>
          <p:spPr bwMode="auto">
            <a:xfrm flipV="1">
              <a:off x="5535" y="7784"/>
              <a:ext cx="2258" cy="2"/>
            </a:xfrm>
            <a:prstGeom prst="line">
              <a:avLst/>
            </a:prstGeom>
            <a:noFill/>
            <a:ln w="9525">
              <a:solidFill>
                <a:srgbClr val="000000"/>
              </a:solidFill>
              <a:prstDash val="dash"/>
              <a:round/>
              <a:headEnd/>
              <a:tailEnd/>
            </a:ln>
          </p:spPr>
          <p:txBody>
            <a:bodyPr/>
            <a:lstStyle/>
            <a:p>
              <a:endParaRPr lang="zh-CN" altLang="en-US"/>
            </a:p>
          </p:txBody>
        </p:sp>
        <p:grpSp>
          <p:nvGrpSpPr>
            <p:cNvPr id="7" name="Group 54"/>
            <p:cNvGrpSpPr>
              <a:grpSpLocks/>
            </p:cNvGrpSpPr>
            <p:nvPr/>
          </p:nvGrpSpPr>
          <p:grpSpPr bwMode="auto">
            <a:xfrm>
              <a:off x="5492" y="7729"/>
              <a:ext cx="123" cy="129"/>
              <a:chOff x="4320" y="3936"/>
              <a:chExt cx="360" cy="624"/>
            </a:xfrm>
          </p:grpSpPr>
          <p:sp>
            <p:nvSpPr>
              <p:cNvPr id="45" name="Line 55"/>
              <p:cNvSpPr>
                <a:spLocks noChangeShapeType="1"/>
              </p:cNvSpPr>
              <p:nvPr/>
            </p:nvSpPr>
            <p:spPr bwMode="auto">
              <a:xfrm flipH="1">
                <a:off x="4320" y="3936"/>
                <a:ext cx="360" cy="312"/>
              </a:xfrm>
              <a:prstGeom prst="line">
                <a:avLst/>
              </a:prstGeom>
              <a:noFill/>
              <a:ln w="9525">
                <a:solidFill>
                  <a:srgbClr val="000000"/>
                </a:solidFill>
                <a:round/>
                <a:headEnd/>
                <a:tailEnd/>
              </a:ln>
            </p:spPr>
            <p:txBody>
              <a:bodyPr/>
              <a:lstStyle/>
              <a:p>
                <a:endParaRPr lang="zh-CN" altLang="en-US"/>
              </a:p>
            </p:txBody>
          </p:sp>
          <p:sp>
            <p:nvSpPr>
              <p:cNvPr id="46" name="Line 56"/>
              <p:cNvSpPr>
                <a:spLocks noChangeShapeType="1"/>
              </p:cNvSpPr>
              <p:nvPr/>
            </p:nvSpPr>
            <p:spPr bwMode="auto">
              <a:xfrm>
                <a:off x="4320" y="4248"/>
                <a:ext cx="360" cy="312"/>
              </a:xfrm>
              <a:prstGeom prst="line">
                <a:avLst/>
              </a:prstGeom>
              <a:noFill/>
              <a:ln w="9525">
                <a:solidFill>
                  <a:srgbClr val="000000"/>
                </a:solidFill>
                <a:round/>
                <a:headEnd/>
                <a:tailEnd/>
              </a:ln>
            </p:spPr>
            <p:txBody>
              <a:bodyPr/>
              <a:lstStyle/>
              <a:p>
                <a:endParaRPr lang="zh-CN" altLang="en-US"/>
              </a:p>
            </p:txBody>
          </p:sp>
        </p:grpSp>
        <p:sp>
          <p:nvSpPr>
            <p:cNvPr id="8" name="Text Box 57"/>
            <p:cNvSpPr txBox="1">
              <a:spLocks noChangeArrowheads="1"/>
            </p:cNvSpPr>
            <p:nvPr/>
          </p:nvSpPr>
          <p:spPr bwMode="auto">
            <a:xfrm>
              <a:off x="7859" y="7917"/>
              <a:ext cx="1226" cy="199"/>
            </a:xfrm>
            <a:prstGeom prst="rect">
              <a:avLst/>
            </a:prstGeom>
            <a:solidFill>
              <a:srgbClr val="FFFFFF"/>
            </a:solidFill>
            <a:ln w="9525">
              <a:solidFill>
                <a:srgbClr val="000000"/>
              </a:solidFill>
              <a:miter lim="800000"/>
              <a:headEnd/>
              <a:tailEnd/>
            </a:ln>
          </p:spPr>
          <p:txBody>
            <a:bodyPr lIns="0" tIns="0" rIns="0" bIns="0"/>
            <a:lstStyle/>
            <a:p>
              <a:endParaRPr lang="zh-CN" altLang="en-US" sz="1400">
                <a:solidFill>
                  <a:schemeClr val="bg2"/>
                </a:solidFill>
              </a:endParaRPr>
            </a:p>
          </p:txBody>
        </p:sp>
        <p:grpSp>
          <p:nvGrpSpPr>
            <p:cNvPr id="9" name="Group 58"/>
            <p:cNvGrpSpPr>
              <a:grpSpLocks/>
            </p:cNvGrpSpPr>
            <p:nvPr/>
          </p:nvGrpSpPr>
          <p:grpSpPr bwMode="auto">
            <a:xfrm>
              <a:off x="3171" y="9850"/>
              <a:ext cx="5880" cy="277"/>
              <a:chOff x="4032" y="6984"/>
              <a:chExt cx="5009" cy="288"/>
            </a:xfrm>
          </p:grpSpPr>
          <p:grpSp>
            <p:nvGrpSpPr>
              <p:cNvPr id="35" name="Group 59"/>
              <p:cNvGrpSpPr>
                <a:grpSpLocks/>
              </p:cNvGrpSpPr>
              <p:nvPr/>
            </p:nvGrpSpPr>
            <p:grpSpPr bwMode="auto">
              <a:xfrm>
                <a:off x="4032" y="6995"/>
                <a:ext cx="3941" cy="277"/>
                <a:chOff x="3780" y="7256"/>
                <a:chExt cx="3941" cy="277"/>
              </a:xfrm>
            </p:grpSpPr>
            <p:grpSp>
              <p:nvGrpSpPr>
                <p:cNvPr id="37" name="Group 60"/>
                <p:cNvGrpSpPr>
                  <a:grpSpLocks/>
                </p:cNvGrpSpPr>
                <p:nvPr/>
              </p:nvGrpSpPr>
              <p:grpSpPr bwMode="auto">
                <a:xfrm>
                  <a:off x="3780" y="7292"/>
                  <a:ext cx="870" cy="134"/>
                  <a:chOff x="7380" y="3708"/>
                  <a:chExt cx="900" cy="156"/>
                </a:xfrm>
              </p:grpSpPr>
              <p:sp>
                <p:nvSpPr>
                  <p:cNvPr id="41" name="Line 61"/>
                  <p:cNvSpPr>
                    <a:spLocks noChangeShapeType="1"/>
                  </p:cNvSpPr>
                  <p:nvPr/>
                </p:nvSpPr>
                <p:spPr bwMode="auto">
                  <a:xfrm>
                    <a:off x="7380" y="3780"/>
                    <a:ext cx="900" cy="0"/>
                  </a:xfrm>
                  <a:prstGeom prst="line">
                    <a:avLst/>
                  </a:prstGeom>
                  <a:noFill/>
                  <a:ln w="9525">
                    <a:solidFill>
                      <a:srgbClr val="000000"/>
                    </a:solidFill>
                    <a:prstDash val="dash"/>
                    <a:round/>
                    <a:headEnd/>
                    <a:tailEnd/>
                  </a:ln>
                </p:spPr>
                <p:txBody>
                  <a:bodyPr/>
                  <a:lstStyle/>
                  <a:p>
                    <a:endParaRPr lang="zh-CN" altLang="en-US"/>
                  </a:p>
                </p:txBody>
              </p:sp>
              <p:grpSp>
                <p:nvGrpSpPr>
                  <p:cNvPr id="42" name="Group 62"/>
                  <p:cNvGrpSpPr>
                    <a:grpSpLocks/>
                  </p:cNvGrpSpPr>
                  <p:nvPr/>
                </p:nvGrpSpPr>
                <p:grpSpPr bwMode="auto">
                  <a:xfrm>
                    <a:off x="7380" y="3708"/>
                    <a:ext cx="108" cy="156"/>
                    <a:chOff x="4320" y="3936"/>
                    <a:chExt cx="360" cy="624"/>
                  </a:xfrm>
                </p:grpSpPr>
                <p:sp>
                  <p:nvSpPr>
                    <p:cNvPr id="43" name="Line 63"/>
                    <p:cNvSpPr>
                      <a:spLocks noChangeShapeType="1"/>
                    </p:cNvSpPr>
                    <p:nvPr/>
                  </p:nvSpPr>
                  <p:spPr bwMode="auto">
                    <a:xfrm flipH="1">
                      <a:off x="4320" y="3936"/>
                      <a:ext cx="360" cy="312"/>
                    </a:xfrm>
                    <a:prstGeom prst="line">
                      <a:avLst/>
                    </a:prstGeom>
                    <a:noFill/>
                    <a:ln w="9525">
                      <a:solidFill>
                        <a:srgbClr val="000000"/>
                      </a:solidFill>
                      <a:round/>
                      <a:headEnd/>
                      <a:tailEnd/>
                    </a:ln>
                  </p:spPr>
                  <p:txBody>
                    <a:bodyPr/>
                    <a:lstStyle/>
                    <a:p>
                      <a:endParaRPr lang="zh-CN" altLang="en-US"/>
                    </a:p>
                  </p:txBody>
                </p:sp>
                <p:sp>
                  <p:nvSpPr>
                    <p:cNvPr id="44" name="Line 64"/>
                    <p:cNvSpPr>
                      <a:spLocks noChangeShapeType="1"/>
                    </p:cNvSpPr>
                    <p:nvPr/>
                  </p:nvSpPr>
                  <p:spPr bwMode="auto">
                    <a:xfrm>
                      <a:off x="4320" y="4248"/>
                      <a:ext cx="360" cy="312"/>
                    </a:xfrm>
                    <a:prstGeom prst="line">
                      <a:avLst/>
                    </a:prstGeom>
                    <a:noFill/>
                    <a:ln w="9525">
                      <a:solidFill>
                        <a:srgbClr val="000000"/>
                      </a:solidFill>
                      <a:round/>
                      <a:headEnd/>
                      <a:tailEnd/>
                    </a:ln>
                  </p:spPr>
                  <p:txBody>
                    <a:bodyPr/>
                    <a:lstStyle/>
                    <a:p>
                      <a:endParaRPr lang="zh-CN" altLang="en-US"/>
                    </a:p>
                  </p:txBody>
                </p:sp>
              </p:grpSp>
            </p:grpSp>
            <p:sp>
              <p:nvSpPr>
                <p:cNvPr id="38" name="Text Box 65"/>
                <p:cNvSpPr txBox="1">
                  <a:spLocks noChangeArrowheads="1"/>
                </p:cNvSpPr>
                <p:nvPr/>
              </p:nvSpPr>
              <p:spPr bwMode="auto">
                <a:xfrm>
                  <a:off x="4781" y="7256"/>
                  <a:ext cx="705" cy="277"/>
                </a:xfrm>
                <a:prstGeom prst="rect">
                  <a:avLst/>
                </a:prstGeom>
                <a:solidFill>
                  <a:srgbClr val="FFFFFF"/>
                </a:solidFill>
                <a:ln w="9525">
                  <a:noFill/>
                  <a:miter lim="800000"/>
                  <a:headEnd/>
                  <a:tailEnd/>
                </a:ln>
              </p:spPr>
              <p:txBody>
                <a:bodyPr lIns="0" tIns="0" rIns="0" bIns="0"/>
                <a:lstStyle/>
                <a:p>
                  <a:pPr algn="ctr"/>
                  <a:r>
                    <a:rPr lang="zh-CN" altLang="en-US" sz="2000" dirty="0">
                      <a:solidFill>
                        <a:schemeClr val="tx1"/>
                      </a:solidFill>
                      <a:latin typeface="Times New Roman" pitchFamily="18" charset="0"/>
                    </a:rPr>
                    <a:t>依赖</a:t>
                  </a:r>
                  <a:endParaRPr lang="zh-CN" altLang="en-US" sz="2000" dirty="0">
                    <a:solidFill>
                      <a:schemeClr val="tx1"/>
                    </a:solidFill>
                  </a:endParaRPr>
                </a:p>
              </p:txBody>
            </p:sp>
            <p:sp>
              <p:nvSpPr>
                <p:cNvPr id="39" name="AutoShape 66"/>
                <p:cNvSpPr>
                  <a:spLocks noChangeArrowheads="1"/>
                </p:cNvSpPr>
                <p:nvPr/>
              </p:nvSpPr>
              <p:spPr bwMode="auto">
                <a:xfrm rot="-5400000">
                  <a:off x="6842" y="7290"/>
                  <a:ext cx="169" cy="138"/>
                </a:xfrm>
                <a:prstGeom prst="triangle">
                  <a:avLst>
                    <a:gd name="adj" fmla="val 50000"/>
                  </a:avLst>
                </a:prstGeom>
                <a:solidFill>
                  <a:srgbClr val="FFFFFF"/>
                </a:solidFill>
                <a:ln w="9525">
                  <a:solidFill>
                    <a:srgbClr val="000000"/>
                  </a:solidFill>
                  <a:miter lim="800000"/>
                  <a:headEnd/>
                  <a:tailEnd/>
                </a:ln>
              </p:spPr>
              <p:txBody>
                <a:bodyPr/>
                <a:lstStyle/>
                <a:p>
                  <a:endParaRPr lang="zh-CN" altLang="en-US"/>
                </a:p>
              </p:txBody>
            </p:sp>
            <p:sp>
              <p:nvSpPr>
                <p:cNvPr id="40" name="Line 67"/>
                <p:cNvSpPr>
                  <a:spLocks noChangeShapeType="1"/>
                </p:cNvSpPr>
                <p:nvPr/>
              </p:nvSpPr>
              <p:spPr bwMode="auto">
                <a:xfrm>
                  <a:off x="7001" y="7356"/>
                  <a:ext cx="720" cy="0"/>
                </a:xfrm>
                <a:prstGeom prst="line">
                  <a:avLst/>
                </a:prstGeom>
                <a:noFill/>
                <a:ln w="9525">
                  <a:solidFill>
                    <a:srgbClr val="000000"/>
                  </a:solidFill>
                  <a:prstDash val="dash"/>
                  <a:round/>
                  <a:headEnd/>
                  <a:tailEnd/>
                </a:ln>
              </p:spPr>
              <p:txBody>
                <a:bodyPr/>
                <a:lstStyle/>
                <a:p>
                  <a:endParaRPr lang="zh-CN" altLang="en-US"/>
                </a:p>
              </p:txBody>
            </p:sp>
          </p:grpSp>
          <p:sp>
            <p:nvSpPr>
              <p:cNvPr id="36" name="Text Box 68"/>
              <p:cNvSpPr txBox="1">
                <a:spLocks noChangeArrowheads="1"/>
              </p:cNvSpPr>
              <p:nvPr/>
            </p:nvSpPr>
            <p:spPr bwMode="auto">
              <a:xfrm>
                <a:off x="8025" y="6984"/>
                <a:ext cx="1016" cy="276"/>
              </a:xfrm>
              <a:prstGeom prst="rect">
                <a:avLst/>
              </a:prstGeom>
              <a:solidFill>
                <a:srgbClr val="FFFFFF"/>
              </a:solidFill>
              <a:ln w="9525">
                <a:noFill/>
                <a:miter lim="800000"/>
                <a:headEnd/>
                <a:tailEnd/>
              </a:ln>
            </p:spPr>
            <p:txBody>
              <a:bodyPr lIns="0" tIns="0" rIns="0" bIns="0"/>
              <a:lstStyle/>
              <a:p>
                <a:pPr algn="ctr"/>
                <a:r>
                  <a:rPr lang="zh-CN" altLang="en-US" sz="2000" dirty="0">
                    <a:solidFill>
                      <a:schemeClr val="tx1"/>
                    </a:solidFill>
                    <a:latin typeface="Times New Roman" pitchFamily="18" charset="0"/>
                  </a:rPr>
                  <a:t>接口继承</a:t>
                </a:r>
                <a:endParaRPr lang="zh-CN" altLang="en-US" sz="2000" dirty="0">
                  <a:solidFill>
                    <a:schemeClr val="tx1"/>
                  </a:solidFill>
                </a:endParaRPr>
              </a:p>
            </p:txBody>
          </p:sp>
        </p:grpSp>
        <p:grpSp>
          <p:nvGrpSpPr>
            <p:cNvPr id="10" name="Group 69"/>
            <p:cNvGrpSpPr>
              <a:grpSpLocks/>
            </p:cNvGrpSpPr>
            <p:nvPr/>
          </p:nvGrpSpPr>
          <p:grpSpPr bwMode="auto">
            <a:xfrm>
              <a:off x="4253" y="7661"/>
              <a:ext cx="1225" cy="903"/>
              <a:chOff x="5508" y="4716"/>
              <a:chExt cx="1044" cy="940"/>
            </a:xfrm>
          </p:grpSpPr>
          <p:grpSp>
            <p:nvGrpSpPr>
              <p:cNvPr id="28" name="Group 70"/>
              <p:cNvGrpSpPr>
                <a:grpSpLocks/>
              </p:cNvGrpSpPr>
              <p:nvPr/>
            </p:nvGrpSpPr>
            <p:grpSpPr bwMode="auto">
              <a:xfrm>
                <a:off x="5949" y="5389"/>
                <a:ext cx="174" cy="267"/>
                <a:chOff x="5949" y="5785"/>
                <a:chExt cx="174" cy="267"/>
              </a:xfrm>
            </p:grpSpPr>
            <p:sp>
              <p:nvSpPr>
                <p:cNvPr id="33" name="Line 71"/>
                <p:cNvSpPr>
                  <a:spLocks noChangeShapeType="1"/>
                </p:cNvSpPr>
                <p:nvPr/>
              </p:nvSpPr>
              <p:spPr bwMode="auto">
                <a:xfrm>
                  <a:off x="6030" y="5785"/>
                  <a:ext cx="0" cy="267"/>
                </a:xfrm>
                <a:prstGeom prst="line">
                  <a:avLst/>
                </a:prstGeom>
                <a:noFill/>
                <a:ln w="9525">
                  <a:solidFill>
                    <a:srgbClr val="000000"/>
                  </a:solidFill>
                  <a:prstDash val="dash"/>
                  <a:round/>
                  <a:headEnd/>
                  <a:tailEnd/>
                </a:ln>
              </p:spPr>
              <p:txBody>
                <a:bodyPr/>
                <a:lstStyle/>
                <a:p>
                  <a:endParaRPr lang="zh-CN" altLang="en-US"/>
                </a:p>
              </p:txBody>
            </p:sp>
            <p:sp>
              <p:nvSpPr>
                <p:cNvPr id="34" name="AutoShape 72"/>
                <p:cNvSpPr>
                  <a:spLocks noChangeArrowheads="1"/>
                </p:cNvSpPr>
                <p:nvPr/>
              </p:nvSpPr>
              <p:spPr bwMode="auto">
                <a:xfrm>
                  <a:off x="5949" y="5785"/>
                  <a:ext cx="174" cy="134"/>
                </a:xfrm>
                <a:prstGeom prst="triangle">
                  <a:avLst>
                    <a:gd name="adj" fmla="val 50000"/>
                  </a:avLst>
                </a:prstGeom>
                <a:solidFill>
                  <a:srgbClr val="FFFFFF"/>
                </a:solidFill>
                <a:ln w="9525">
                  <a:solidFill>
                    <a:srgbClr val="000000"/>
                  </a:solidFill>
                  <a:miter lim="800000"/>
                  <a:headEnd/>
                  <a:tailEnd/>
                </a:ln>
              </p:spPr>
              <p:txBody>
                <a:bodyPr/>
                <a:lstStyle/>
                <a:p>
                  <a:endParaRPr lang="zh-CN" altLang="en-US"/>
                </a:p>
              </p:txBody>
            </p:sp>
          </p:grpSp>
          <p:grpSp>
            <p:nvGrpSpPr>
              <p:cNvPr id="29" name="Group 73"/>
              <p:cNvGrpSpPr>
                <a:grpSpLocks/>
              </p:cNvGrpSpPr>
              <p:nvPr/>
            </p:nvGrpSpPr>
            <p:grpSpPr bwMode="auto">
              <a:xfrm>
                <a:off x="5508" y="4716"/>
                <a:ext cx="1044" cy="671"/>
                <a:chOff x="5508" y="4716"/>
                <a:chExt cx="1044" cy="671"/>
              </a:xfrm>
            </p:grpSpPr>
            <p:sp>
              <p:nvSpPr>
                <p:cNvPr id="30" name="Text Box 74"/>
                <p:cNvSpPr txBox="1">
                  <a:spLocks noChangeArrowheads="1"/>
                </p:cNvSpPr>
                <p:nvPr/>
              </p:nvSpPr>
              <p:spPr bwMode="auto">
                <a:xfrm>
                  <a:off x="5508" y="4716"/>
                  <a:ext cx="1044" cy="267"/>
                </a:xfrm>
                <a:prstGeom prst="rect">
                  <a:avLst/>
                </a:prstGeom>
                <a:solidFill>
                  <a:srgbClr val="CCFFFF"/>
                </a:solidFill>
                <a:ln w="9525">
                  <a:solidFill>
                    <a:srgbClr val="000000"/>
                  </a:solidFill>
                  <a:miter lim="800000"/>
                  <a:headEnd/>
                  <a:tailEnd/>
                </a:ln>
              </p:spPr>
              <p:txBody>
                <a:bodyPr lIns="0" tIns="0" rIns="0" bIns="0"/>
                <a:lstStyle/>
                <a:p>
                  <a:pPr algn="ctr"/>
                  <a:r>
                    <a:rPr lang="en-US" altLang="zh-CN" sz="2000" dirty="0" smtClean="0">
                      <a:solidFill>
                        <a:schemeClr val="tx1"/>
                      </a:solidFill>
                      <a:latin typeface="Times New Roman" pitchFamily="18" charset="0"/>
                    </a:rPr>
                    <a:t>Shape</a:t>
                  </a:r>
                  <a:endParaRPr lang="en-US" altLang="zh-CN" sz="2000" dirty="0">
                    <a:solidFill>
                      <a:schemeClr val="tx1"/>
                    </a:solidFill>
                    <a:latin typeface="Times New Roman" pitchFamily="18" charset="0"/>
                  </a:endParaRPr>
                </a:p>
                <a:p>
                  <a:endParaRPr lang="en-US" altLang="zh-CN" sz="1400" dirty="0">
                    <a:solidFill>
                      <a:schemeClr val="bg2"/>
                    </a:solidFill>
                  </a:endParaRPr>
                </a:p>
              </p:txBody>
            </p:sp>
            <p:sp>
              <p:nvSpPr>
                <p:cNvPr id="31" name="Text Box 75"/>
                <p:cNvSpPr txBox="1">
                  <a:spLocks noChangeArrowheads="1"/>
                </p:cNvSpPr>
                <p:nvPr/>
              </p:nvSpPr>
              <p:spPr bwMode="auto">
                <a:xfrm>
                  <a:off x="5508" y="4981"/>
                  <a:ext cx="1044" cy="203"/>
                </a:xfrm>
                <a:prstGeom prst="rect">
                  <a:avLst/>
                </a:prstGeom>
                <a:solidFill>
                  <a:srgbClr val="CCFFFF"/>
                </a:solidFill>
                <a:ln w="9525">
                  <a:solidFill>
                    <a:srgbClr val="000000"/>
                  </a:solidFill>
                  <a:miter lim="800000"/>
                  <a:headEnd/>
                  <a:tailEnd/>
                </a:ln>
              </p:spPr>
              <p:txBody>
                <a:bodyPr lIns="0" tIns="0" rIns="0" bIns="0"/>
                <a:lstStyle/>
                <a:p>
                  <a:endParaRPr lang="zh-CN" altLang="en-US" sz="1400">
                    <a:solidFill>
                      <a:schemeClr val="bg2"/>
                    </a:solidFill>
                  </a:endParaRPr>
                </a:p>
              </p:txBody>
            </p:sp>
            <p:sp>
              <p:nvSpPr>
                <p:cNvPr id="32" name="Text Box 76"/>
                <p:cNvSpPr txBox="1">
                  <a:spLocks noChangeArrowheads="1"/>
                </p:cNvSpPr>
                <p:nvPr/>
              </p:nvSpPr>
              <p:spPr bwMode="auto">
                <a:xfrm>
                  <a:off x="5508" y="5184"/>
                  <a:ext cx="1044" cy="203"/>
                </a:xfrm>
                <a:prstGeom prst="rect">
                  <a:avLst/>
                </a:prstGeom>
                <a:solidFill>
                  <a:srgbClr val="CCFFFF"/>
                </a:solidFill>
                <a:ln w="9525">
                  <a:solidFill>
                    <a:srgbClr val="000000"/>
                  </a:solidFill>
                  <a:miter lim="800000"/>
                  <a:headEnd/>
                  <a:tailEnd/>
                </a:ln>
              </p:spPr>
              <p:txBody>
                <a:bodyPr lIns="0" tIns="0" rIns="0" bIns="0"/>
                <a:lstStyle/>
                <a:p>
                  <a:endParaRPr lang="zh-CN" altLang="en-US" sz="1400">
                    <a:solidFill>
                      <a:schemeClr val="bg2"/>
                    </a:solidFill>
                  </a:endParaRPr>
                </a:p>
              </p:txBody>
            </p:sp>
          </p:grpSp>
        </p:grpSp>
        <p:sp>
          <p:nvSpPr>
            <p:cNvPr id="11" name="Line 77"/>
            <p:cNvSpPr>
              <a:spLocks noChangeShapeType="1"/>
            </p:cNvSpPr>
            <p:nvPr/>
          </p:nvSpPr>
          <p:spPr bwMode="auto">
            <a:xfrm>
              <a:off x="4858" y="8560"/>
              <a:ext cx="0" cy="300"/>
            </a:xfrm>
            <a:prstGeom prst="line">
              <a:avLst/>
            </a:prstGeom>
            <a:noFill/>
            <a:ln w="9525">
              <a:solidFill>
                <a:srgbClr val="000000"/>
              </a:solidFill>
              <a:prstDash val="dash"/>
              <a:round/>
              <a:headEnd/>
              <a:tailEnd/>
            </a:ln>
          </p:spPr>
          <p:txBody>
            <a:bodyPr/>
            <a:lstStyle/>
            <a:p>
              <a:endParaRPr lang="zh-CN" altLang="en-US"/>
            </a:p>
          </p:txBody>
        </p:sp>
        <p:grpSp>
          <p:nvGrpSpPr>
            <p:cNvPr id="12" name="Group 78"/>
            <p:cNvGrpSpPr>
              <a:grpSpLocks/>
            </p:cNvGrpSpPr>
            <p:nvPr/>
          </p:nvGrpSpPr>
          <p:grpSpPr bwMode="auto">
            <a:xfrm>
              <a:off x="4253" y="8860"/>
              <a:ext cx="1225" cy="645"/>
              <a:chOff x="5508" y="4716"/>
              <a:chExt cx="1044" cy="671"/>
            </a:xfrm>
          </p:grpSpPr>
          <p:sp>
            <p:nvSpPr>
              <p:cNvPr id="25" name="Text Box 79"/>
              <p:cNvSpPr txBox="1">
                <a:spLocks noChangeArrowheads="1"/>
              </p:cNvSpPr>
              <p:nvPr/>
            </p:nvSpPr>
            <p:spPr bwMode="auto">
              <a:xfrm>
                <a:off x="5508" y="4716"/>
                <a:ext cx="1044" cy="267"/>
              </a:xfrm>
              <a:prstGeom prst="rect">
                <a:avLst/>
              </a:prstGeom>
              <a:solidFill>
                <a:srgbClr val="CCFFFF"/>
              </a:solidFill>
              <a:ln w="9525">
                <a:solidFill>
                  <a:srgbClr val="000000"/>
                </a:solidFill>
                <a:miter lim="800000"/>
                <a:headEnd/>
                <a:tailEnd/>
              </a:ln>
            </p:spPr>
            <p:txBody>
              <a:bodyPr lIns="0" tIns="0" rIns="0" bIns="0"/>
              <a:lstStyle/>
              <a:p>
                <a:pPr algn="ctr"/>
                <a:r>
                  <a:rPr lang="en-US" altLang="zh-CN" sz="2000" dirty="0">
                    <a:solidFill>
                      <a:schemeClr val="tx1"/>
                    </a:solidFill>
                    <a:latin typeface="Times New Roman" pitchFamily="18" charset="0"/>
                  </a:rPr>
                  <a:t>Rectangle</a:t>
                </a:r>
                <a:endParaRPr lang="en-US" altLang="zh-CN" sz="2000" dirty="0">
                  <a:solidFill>
                    <a:schemeClr val="tx1"/>
                  </a:solidFill>
                </a:endParaRPr>
              </a:p>
            </p:txBody>
          </p:sp>
          <p:sp>
            <p:nvSpPr>
              <p:cNvPr id="26" name="Text Box 80"/>
              <p:cNvSpPr txBox="1">
                <a:spLocks noChangeArrowheads="1"/>
              </p:cNvSpPr>
              <p:nvPr/>
            </p:nvSpPr>
            <p:spPr bwMode="auto">
              <a:xfrm>
                <a:off x="5508" y="4981"/>
                <a:ext cx="1044" cy="203"/>
              </a:xfrm>
              <a:prstGeom prst="rect">
                <a:avLst/>
              </a:prstGeom>
              <a:solidFill>
                <a:srgbClr val="CCFFFF"/>
              </a:solidFill>
              <a:ln w="9525">
                <a:solidFill>
                  <a:srgbClr val="000000"/>
                </a:solidFill>
                <a:miter lim="800000"/>
                <a:headEnd/>
                <a:tailEnd/>
              </a:ln>
            </p:spPr>
            <p:txBody>
              <a:bodyPr lIns="0" tIns="0" rIns="0" bIns="0"/>
              <a:lstStyle/>
              <a:p>
                <a:endParaRPr lang="zh-CN" altLang="en-US" sz="1400">
                  <a:solidFill>
                    <a:schemeClr val="bg2"/>
                  </a:solidFill>
                </a:endParaRPr>
              </a:p>
            </p:txBody>
          </p:sp>
          <p:sp>
            <p:nvSpPr>
              <p:cNvPr id="27" name="Text Box 81"/>
              <p:cNvSpPr txBox="1">
                <a:spLocks noChangeArrowheads="1"/>
              </p:cNvSpPr>
              <p:nvPr/>
            </p:nvSpPr>
            <p:spPr bwMode="auto">
              <a:xfrm>
                <a:off x="5508" y="5184"/>
                <a:ext cx="1044" cy="203"/>
              </a:xfrm>
              <a:prstGeom prst="rect">
                <a:avLst/>
              </a:prstGeom>
              <a:solidFill>
                <a:srgbClr val="CCFFFF"/>
              </a:solidFill>
              <a:ln w="9525">
                <a:solidFill>
                  <a:srgbClr val="000000"/>
                </a:solidFill>
                <a:miter lim="800000"/>
                <a:headEnd/>
                <a:tailEnd/>
              </a:ln>
            </p:spPr>
            <p:txBody>
              <a:bodyPr lIns="0" tIns="0" rIns="0" bIns="0"/>
              <a:lstStyle/>
              <a:p>
                <a:endParaRPr lang="zh-CN" altLang="en-US" sz="1400">
                  <a:solidFill>
                    <a:schemeClr val="bg2"/>
                  </a:solidFill>
                </a:endParaRPr>
              </a:p>
            </p:txBody>
          </p:sp>
        </p:grpSp>
        <p:sp>
          <p:nvSpPr>
            <p:cNvPr id="13" name="Line 82"/>
            <p:cNvSpPr>
              <a:spLocks noChangeShapeType="1"/>
            </p:cNvSpPr>
            <p:nvPr/>
          </p:nvSpPr>
          <p:spPr bwMode="auto">
            <a:xfrm>
              <a:off x="3182" y="8663"/>
              <a:ext cx="0" cy="208"/>
            </a:xfrm>
            <a:prstGeom prst="line">
              <a:avLst/>
            </a:prstGeom>
            <a:noFill/>
            <a:ln w="9525">
              <a:solidFill>
                <a:srgbClr val="000000"/>
              </a:solidFill>
              <a:prstDash val="dash"/>
              <a:round/>
              <a:headEnd/>
              <a:tailEnd/>
            </a:ln>
          </p:spPr>
          <p:txBody>
            <a:bodyPr/>
            <a:lstStyle/>
            <a:p>
              <a:endParaRPr lang="zh-CN" altLang="en-US"/>
            </a:p>
          </p:txBody>
        </p:sp>
        <p:grpSp>
          <p:nvGrpSpPr>
            <p:cNvPr id="14" name="Group 83"/>
            <p:cNvGrpSpPr>
              <a:grpSpLocks/>
            </p:cNvGrpSpPr>
            <p:nvPr/>
          </p:nvGrpSpPr>
          <p:grpSpPr bwMode="auto">
            <a:xfrm>
              <a:off x="2563" y="8860"/>
              <a:ext cx="1224" cy="645"/>
              <a:chOff x="5508" y="4716"/>
              <a:chExt cx="1044" cy="671"/>
            </a:xfrm>
          </p:grpSpPr>
          <p:sp>
            <p:nvSpPr>
              <p:cNvPr id="22" name="Text Box 84"/>
              <p:cNvSpPr txBox="1">
                <a:spLocks noChangeArrowheads="1"/>
              </p:cNvSpPr>
              <p:nvPr/>
            </p:nvSpPr>
            <p:spPr bwMode="auto">
              <a:xfrm>
                <a:off x="5508" y="4716"/>
                <a:ext cx="1044" cy="267"/>
              </a:xfrm>
              <a:prstGeom prst="rect">
                <a:avLst/>
              </a:prstGeom>
              <a:solidFill>
                <a:srgbClr val="CCFFFF"/>
              </a:solidFill>
              <a:ln w="9525">
                <a:solidFill>
                  <a:srgbClr val="000000"/>
                </a:solidFill>
                <a:miter lim="800000"/>
                <a:headEnd/>
                <a:tailEnd/>
              </a:ln>
            </p:spPr>
            <p:txBody>
              <a:bodyPr lIns="0" tIns="0" rIns="0" bIns="0"/>
              <a:lstStyle/>
              <a:p>
                <a:pPr algn="ctr"/>
                <a:r>
                  <a:rPr lang="en-US" altLang="zh-CN" sz="2000" dirty="0">
                    <a:solidFill>
                      <a:schemeClr val="tx1"/>
                    </a:solidFill>
                    <a:latin typeface="Times New Roman" pitchFamily="18" charset="0"/>
                  </a:rPr>
                  <a:t>Circle</a:t>
                </a:r>
                <a:endParaRPr lang="en-US" altLang="zh-CN" sz="2000" dirty="0">
                  <a:solidFill>
                    <a:schemeClr val="tx1"/>
                  </a:solidFill>
                </a:endParaRPr>
              </a:p>
            </p:txBody>
          </p:sp>
          <p:sp>
            <p:nvSpPr>
              <p:cNvPr id="23" name="Text Box 85"/>
              <p:cNvSpPr txBox="1">
                <a:spLocks noChangeArrowheads="1"/>
              </p:cNvSpPr>
              <p:nvPr/>
            </p:nvSpPr>
            <p:spPr bwMode="auto">
              <a:xfrm>
                <a:off x="5508" y="4981"/>
                <a:ext cx="1044" cy="203"/>
              </a:xfrm>
              <a:prstGeom prst="rect">
                <a:avLst/>
              </a:prstGeom>
              <a:solidFill>
                <a:srgbClr val="CCFFFF"/>
              </a:solidFill>
              <a:ln w="9525">
                <a:solidFill>
                  <a:srgbClr val="000000"/>
                </a:solidFill>
                <a:miter lim="800000"/>
                <a:headEnd/>
                <a:tailEnd/>
              </a:ln>
            </p:spPr>
            <p:txBody>
              <a:bodyPr lIns="0" tIns="0" rIns="0" bIns="0"/>
              <a:lstStyle/>
              <a:p>
                <a:endParaRPr lang="zh-CN" altLang="en-US" sz="1400">
                  <a:solidFill>
                    <a:schemeClr val="bg2"/>
                  </a:solidFill>
                </a:endParaRPr>
              </a:p>
            </p:txBody>
          </p:sp>
          <p:sp>
            <p:nvSpPr>
              <p:cNvPr id="24" name="Text Box 86"/>
              <p:cNvSpPr txBox="1">
                <a:spLocks noChangeArrowheads="1"/>
              </p:cNvSpPr>
              <p:nvPr/>
            </p:nvSpPr>
            <p:spPr bwMode="auto">
              <a:xfrm>
                <a:off x="5508" y="5184"/>
                <a:ext cx="1044" cy="203"/>
              </a:xfrm>
              <a:prstGeom prst="rect">
                <a:avLst/>
              </a:prstGeom>
              <a:solidFill>
                <a:srgbClr val="CCFFFF"/>
              </a:solidFill>
              <a:ln w="9525">
                <a:solidFill>
                  <a:srgbClr val="000000"/>
                </a:solidFill>
                <a:miter lim="800000"/>
                <a:headEnd/>
                <a:tailEnd/>
              </a:ln>
            </p:spPr>
            <p:txBody>
              <a:bodyPr lIns="0" tIns="0" rIns="0" bIns="0"/>
              <a:lstStyle/>
              <a:p>
                <a:endParaRPr lang="zh-CN" altLang="en-US" sz="1400">
                  <a:solidFill>
                    <a:schemeClr val="bg2"/>
                  </a:solidFill>
                </a:endParaRPr>
              </a:p>
            </p:txBody>
          </p:sp>
        </p:grpSp>
        <p:grpSp>
          <p:nvGrpSpPr>
            <p:cNvPr id="15" name="Group 87"/>
            <p:cNvGrpSpPr>
              <a:grpSpLocks/>
            </p:cNvGrpSpPr>
            <p:nvPr/>
          </p:nvGrpSpPr>
          <p:grpSpPr bwMode="auto">
            <a:xfrm>
              <a:off x="5942" y="8860"/>
              <a:ext cx="1226" cy="645"/>
              <a:chOff x="5508" y="4716"/>
              <a:chExt cx="1044" cy="671"/>
            </a:xfrm>
          </p:grpSpPr>
          <p:sp>
            <p:nvSpPr>
              <p:cNvPr id="19" name="Text Box 88"/>
              <p:cNvSpPr txBox="1">
                <a:spLocks noChangeArrowheads="1"/>
              </p:cNvSpPr>
              <p:nvPr/>
            </p:nvSpPr>
            <p:spPr bwMode="auto">
              <a:xfrm>
                <a:off x="5508" y="4716"/>
                <a:ext cx="1044" cy="267"/>
              </a:xfrm>
              <a:prstGeom prst="rect">
                <a:avLst/>
              </a:prstGeom>
              <a:solidFill>
                <a:srgbClr val="CCFFFF"/>
              </a:solidFill>
              <a:ln w="9525">
                <a:solidFill>
                  <a:srgbClr val="000000"/>
                </a:solidFill>
                <a:miter lim="800000"/>
                <a:headEnd/>
                <a:tailEnd/>
              </a:ln>
            </p:spPr>
            <p:txBody>
              <a:bodyPr lIns="0" tIns="0" rIns="0" bIns="0"/>
              <a:lstStyle/>
              <a:p>
                <a:pPr algn="ctr"/>
                <a:r>
                  <a:rPr lang="en-US" altLang="zh-CN" sz="2000" dirty="0">
                    <a:solidFill>
                      <a:schemeClr val="tx1"/>
                    </a:solidFill>
                    <a:latin typeface="Times New Roman" pitchFamily="18" charset="0"/>
                  </a:rPr>
                  <a:t>Triangle</a:t>
                </a:r>
                <a:endParaRPr lang="en-US" altLang="zh-CN" sz="2000" dirty="0">
                  <a:solidFill>
                    <a:schemeClr val="tx1"/>
                  </a:solidFill>
                </a:endParaRPr>
              </a:p>
            </p:txBody>
          </p:sp>
          <p:sp>
            <p:nvSpPr>
              <p:cNvPr id="20" name="Text Box 89"/>
              <p:cNvSpPr txBox="1">
                <a:spLocks noChangeArrowheads="1"/>
              </p:cNvSpPr>
              <p:nvPr/>
            </p:nvSpPr>
            <p:spPr bwMode="auto">
              <a:xfrm>
                <a:off x="5508" y="4981"/>
                <a:ext cx="1044" cy="203"/>
              </a:xfrm>
              <a:prstGeom prst="rect">
                <a:avLst/>
              </a:prstGeom>
              <a:solidFill>
                <a:srgbClr val="CCFFFF"/>
              </a:solidFill>
              <a:ln w="9525">
                <a:solidFill>
                  <a:srgbClr val="000000"/>
                </a:solidFill>
                <a:miter lim="800000"/>
                <a:headEnd/>
                <a:tailEnd/>
              </a:ln>
            </p:spPr>
            <p:txBody>
              <a:bodyPr lIns="0" tIns="0" rIns="0" bIns="0"/>
              <a:lstStyle/>
              <a:p>
                <a:endParaRPr lang="zh-CN" altLang="en-US" sz="1400">
                  <a:solidFill>
                    <a:schemeClr val="bg2"/>
                  </a:solidFill>
                </a:endParaRPr>
              </a:p>
            </p:txBody>
          </p:sp>
          <p:sp>
            <p:nvSpPr>
              <p:cNvPr id="21" name="Text Box 90"/>
              <p:cNvSpPr txBox="1">
                <a:spLocks noChangeArrowheads="1"/>
              </p:cNvSpPr>
              <p:nvPr/>
            </p:nvSpPr>
            <p:spPr bwMode="auto">
              <a:xfrm>
                <a:off x="5508" y="5184"/>
                <a:ext cx="1044" cy="203"/>
              </a:xfrm>
              <a:prstGeom prst="rect">
                <a:avLst/>
              </a:prstGeom>
              <a:solidFill>
                <a:srgbClr val="CCFFFF"/>
              </a:solidFill>
              <a:ln w="9525">
                <a:solidFill>
                  <a:srgbClr val="000000"/>
                </a:solidFill>
                <a:miter lim="800000"/>
                <a:headEnd/>
                <a:tailEnd/>
              </a:ln>
            </p:spPr>
            <p:txBody>
              <a:bodyPr lIns="0" tIns="0" rIns="0" bIns="0"/>
              <a:lstStyle/>
              <a:p>
                <a:endParaRPr lang="zh-CN" altLang="en-US" sz="1400">
                  <a:solidFill>
                    <a:schemeClr val="bg2"/>
                  </a:solidFill>
                </a:endParaRPr>
              </a:p>
            </p:txBody>
          </p:sp>
        </p:grpSp>
        <p:sp>
          <p:nvSpPr>
            <p:cNvPr id="16" name="Line 91"/>
            <p:cNvSpPr>
              <a:spLocks noChangeShapeType="1"/>
            </p:cNvSpPr>
            <p:nvPr/>
          </p:nvSpPr>
          <p:spPr bwMode="auto">
            <a:xfrm>
              <a:off x="6576" y="8663"/>
              <a:ext cx="0" cy="208"/>
            </a:xfrm>
            <a:prstGeom prst="line">
              <a:avLst/>
            </a:prstGeom>
            <a:noFill/>
            <a:ln w="9525">
              <a:solidFill>
                <a:srgbClr val="000000"/>
              </a:solidFill>
              <a:prstDash val="dash"/>
              <a:round/>
              <a:headEnd/>
              <a:tailEnd/>
            </a:ln>
          </p:spPr>
          <p:txBody>
            <a:bodyPr/>
            <a:lstStyle/>
            <a:p>
              <a:endParaRPr lang="zh-CN" altLang="en-US"/>
            </a:p>
          </p:txBody>
        </p:sp>
        <p:sp>
          <p:nvSpPr>
            <p:cNvPr id="17" name="Rectangle 92"/>
            <p:cNvSpPr>
              <a:spLocks noChangeArrowheads="1"/>
            </p:cNvSpPr>
            <p:nvPr/>
          </p:nvSpPr>
          <p:spPr bwMode="auto">
            <a:xfrm>
              <a:off x="2357" y="6124"/>
              <a:ext cx="4994" cy="3493"/>
            </a:xfrm>
            <a:prstGeom prst="rect">
              <a:avLst/>
            </a:prstGeom>
            <a:noFill/>
            <a:ln w="3175">
              <a:solidFill>
                <a:srgbClr val="000000"/>
              </a:solidFill>
              <a:prstDash val="dashDot"/>
              <a:miter lim="800000"/>
              <a:headEnd/>
              <a:tailEnd/>
            </a:ln>
          </p:spPr>
          <p:txBody>
            <a:bodyPr/>
            <a:lstStyle/>
            <a:p>
              <a:endParaRPr lang="zh-CN" altLang="en-US"/>
            </a:p>
          </p:txBody>
        </p:sp>
        <p:sp>
          <p:nvSpPr>
            <p:cNvPr id="18" name="Text Box 93"/>
            <p:cNvSpPr txBox="1">
              <a:spLocks noChangeArrowheads="1"/>
            </p:cNvSpPr>
            <p:nvPr/>
          </p:nvSpPr>
          <p:spPr bwMode="auto">
            <a:xfrm>
              <a:off x="7859" y="8116"/>
              <a:ext cx="1224" cy="199"/>
            </a:xfrm>
            <a:prstGeom prst="rect">
              <a:avLst/>
            </a:prstGeom>
            <a:solidFill>
              <a:srgbClr val="FFFFFF"/>
            </a:solidFill>
            <a:ln w="9525">
              <a:solidFill>
                <a:srgbClr val="000000"/>
              </a:solidFill>
              <a:miter lim="800000"/>
              <a:headEnd/>
              <a:tailEnd/>
            </a:ln>
          </p:spPr>
          <p:txBody>
            <a:bodyPr lIns="0" tIns="0" rIns="0" bIns="0"/>
            <a:lstStyle/>
            <a:p>
              <a:endParaRPr lang="zh-CN" altLang="en-US" sz="1400">
                <a:solidFill>
                  <a:schemeClr val="bg2"/>
                </a:solidFill>
              </a:endParaRPr>
            </a:p>
          </p:txBody>
        </p:sp>
      </p:grpSp>
      <p:sp>
        <p:nvSpPr>
          <p:cNvPr id="47" name="Text Box 84"/>
          <p:cNvSpPr txBox="1">
            <a:spLocks noChangeArrowheads="1"/>
          </p:cNvSpPr>
          <p:nvPr/>
        </p:nvSpPr>
        <p:spPr bwMode="auto">
          <a:xfrm>
            <a:off x="1403102" y="1052735"/>
            <a:ext cx="1329595" cy="300109"/>
          </a:xfrm>
          <a:prstGeom prst="rect">
            <a:avLst/>
          </a:prstGeom>
          <a:solidFill>
            <a:srgbClr val="CCFFFF"/>
          </a:solidFill>
          <a:ln w="9525">
            <a:solidFill>
              <a:srgbClr val="000000"/>
            </a:solidFill>
            <a:miter lim="800000"/>
            <a:headEnd/>
            <a:tailEnd/>
          </a:ln>
        </p:spPr>
        <p:txBody>
          <a:bodyPr lIns="0" tIns="0" rIns="0" bIns="0"/>
          <a:lstStyle/>
          <a:p>
            <a:pPr algn="ctr"/>
            <a:r>
              <a:rPr lang="en-US" altLang="zh-CN" sz="2000" dirty="0" err="1" smtClean="0">
                <a:solidFill>
                  <a:schemeClr val="tx1"/>
                </a:solidFill>
                <a:latin typeface="Times New Roman" pitchFamily="18" charset="0"/>
              </a:rPr>
              <a:t>CalcArea</a:t>
            </a:r>
            <a:endParaRPr lang="en-US" altLang="zh-CN" sz="2000" dirty="0">
              <a:solidFill>
                <a:schemeClr val="tx1"/>
              </a:solidFill>
            </a:endParaRPr>
          </a:p>
        </p:txBody>
      </p:sp>
      <p:sp>
        <p:nvSpPr>
          <p:cNvPr id="48" name="Text Box 85"/>
          <p:cNvSpPr txBox="1">
            <a:spLocks noChangeArrowheads="1"/>
          </p:cNvSpPr>
          <p:nvPr/>
        </p:nvSpPr>
        <p:spPr bwMode="auto">
          <a:xfrm>
            <a:off x="1403102" y="1350596"/>
            <a:ext cx="1329595" cy="228173"/>
          </a:xfrm>
          <a:prstGeom prst="rect">
            <a:avLst/>
          </a:prstGeom>
          <a:solidFill>
            <a:srgbClr val="CCFFFF"/>
          </a:solidFill>
          <a:ln w="9525">
            <a:solidFill>
              <a:srgbClr val="000000"/>
            </a:solidFill>
            <a:miter lim="800000"/>
            <a:headEnd/>
            <a:tailEnd/>
          </a:ln>
        </p:spPr>
        <p:txBody>
          <a:bodyPr lIns="0" tIns="0" rIns="0" bIns="0"/>
          <a:lstStyle/>
          <a:p>
            <a:endParaRPr lang="zh-CN" altLang="en-US" sz="1400">
              <a:solidFill>
                <a:schemeClr val="bg2"/>
              </a:solidFill>
            </a:endParaRPr>
          </a:p>
        </p:txBody>
      </p:sp>
      <p:sp>
        <p:nvSpPr>
          <p:cNvPr id="49" name="Text Box 86"/>
          <p:cNvSpPr txBox="1">
            <a:spLocks noChangeArrowheads="1"/>
          </p:cNvSpPr>
          <p:nvPr/>
        </p:nvSpPr>
        <p:spPr bwMode="auto">
          <a:xfrm>
            <a:off x="1403102" y="1578769"/>
            <a:ext cx="1329595" cy="228173"/>
          </a:xfrm>
          <a:prstGeom prst="rect">
            <a:avLst/>
          </a:prstGeom>
          <a:solidFill>
            <a:srgbClr val="CCFFFF"/>
          </a:solidFill>
          <a:ln w="9525">
            <a:solidFill>
              <a:srgbClr val="000000"/>
            </a:solidFill>
            <a:miter lim="800000"/>
            <a:headEnd/>
            <a:tailEnd/>
          </a:ln>
        </p:spPr>
        <p:txBody>
          <a:bodyPr lIns="0" tIns="0" rIns="0" bIns="0"/>
          <a:lstStyle/>
          <a:p>
            <a:endParaRPr lang="zh-CN" altLang="en-US" sz="1400">
              <a:solidFill>
                <a:schemeClr val="bg2"/>
              </a:solidFill>
            </a:endParaRPr>
          </a:p>
        </p:txBody>
      </p:sp>
      <p:sp>
        <p:nvSpPr>
          <p:cNvPr id="50" name="Text Box 88"/>
          <p:cNvSpPr txBox="1">
            <a:spLocks noChangeArrowheads="1"/>
          </p:cNvSpPr>
          <p:nvPr/>
        </p:nvSpPr>
        <p:spPr bwMode="auto">
          <a:xfrm>
            <a:off x="4607838" y="1052735"/>
            <a:ext cx="1331768" cy="300109"/>
          </a:xfrm>
          <a:prstGeom prst="rect">
            <a:avLst/>
          </a:prstGeom>
          <a:solidFill>
            <a:srgbClr val="CCFFFF"/>
          </a:solidFill>
          <a:ln w="9525">
            <a:solidFill>
              <a:srgbClr val="000000"/>
            </a:solidFill>
            <a:miter lim="800000"/>
            <a:headEnd/>
            <a:tailEnd/>
          </a:ln>
        </p:spPr>
        <p:txBody>
          <a:bodyPr lIns="0" tIns="0" rIns="0" bIns="0"/>
          <a:lstStyle/>
          <a:p>
            <a:pPr algn="ctr"/>
            <a:r>
              <a:rPr lang="en-US" altLang="zh-CN" sz="2000" dirty="0" err="1" smtClean="0">
                <a:solidFill>
                  <a:schemeClr val="tx1"/>
                </a:solidFill>
                <a:latin typeface="Times New Roman" pitchFamily="18" charset="0"/>
              </a:rPr>
              <a:t>DrawPhoto</a:t>
            </a:r>
            <a:endParaRPr lang="en-US" altLang="zh-CN" sz="2000" dirty="0">
              <a:solidFill>
                <a:schemeClr val="tx1"/>
              </a:solidFill>
            </a:endParaRPr>
          </a:p>
        </p:txBody>
      </p:sp>
      <p:sp>
        <p:nvSpPr>
          <p:cNvPr id="51" name="Text Box 89"/>
          <p:cNvSpPr txBox="1">
            <a:spLocks noChangeArrowheads="1"/>
          </p:cNvSpPr>
          <p:nvPr/>
        </p:nvSpPr>
        <p:spPr bwMode="auto">
          <a:xfrm>
            <a:off x="4607838" y="1350596"/>
            <a:ext cx="1331768" cy="228173"/>
          </a:xfrm>
          <a:prstGeom prst="rect">
            <a:avLst/>
          </a:prstGeom>
          <a:solidFill>
            <a:srgbClr val="CCFFFF"/>
          </a:solidFill>
          <a:ln w="9525">
            <a:solidFill>
              <a:srgbClr val="000000"/>
            </a:solidFill>
            <a:miter lim="800000"/>
            <a:headEnd/>
            <a:tailEnd/>
          </a:ln>
        </p:spPr>
        <p:txBody>
          <a:bodyPr lIns="0" tIns="0" rIns="0" bIns="0"/>
          <a:lstStyle/>
          <a:p>
            <a:endParaRPr lang="zh-CN" altLang="en-US" sz="1400">
              <a:solidFill>
                <a:schemeClr val="bg2"/>
              </a:solidFill>
            </a:endParaRPr>
          </a:p>
        </p:txBody>
      </p:sp>
      <p:sp>
        <p:nvSpPr>
          <p:cNvPr id="52" name="Text Box 90"/>
          <p:cNvSpPr txBox="1">
            <a:spLocks noChangeArrowheads="1"/>
          </p:cNvSpPr>
          <p:nvPr/>
        </p:nvSpPr>
        <p:spPr bwMode="auto">
          <a:xfrm>
            <a:off x="4607838" y="1578769"/>
            <a:ext cx="1331768" cy="228173"/>
          </a:xfrm>
          <a:prstGeom prst="rect">
            <a:avLst/>
          </a:prstGeom>
          <a:solidFill>
            <a:srgbClr val="CCFFFF"/>
          </a:solidFill>
          <a:ln w="9525">
            <a:solidFill>
              <a:srgbClr val="000000"/>
            </a:solidFill>
            <a:miter lim="800000"/>
            <a:headEnd/>
            <a:tailEnd/>
          </a:ln>
        </p:spPr>
        <p:txBody>
          <a:bodyPr lIns="0" tIns="0" rIns="0" bIns="0"/>
          <a:lstStyle/>
          <a:p>
            <a:endParaRPr lang="zh-CN" altLang="en-US" sz="1400">
              <a:solidFill>
                <a:schemeClr val="bg2"/>
              </a:solidFill>
            </a:endParaRPr>
          </a:p>
        </p:txBody>
      </p:sp>
      <p:sp>
        <p:nvSpPr>
          <p:cNvPr id="53" name="Line 71"/>
          <p:cNvSpPr>
            <a:spLocks noChangeShapeType="1"/>
          </p:cNvSpPr>
          <p:nvPr/>
        </p:nvSpPr>
        <p:spPr bwMode="auto">
          <a:xfrm>
            <a:off x="3635350" y="2276871"/>
            <a:ext cx="0" cy="504056"/>
          </a:xfrm>
          <a:prstGeom prst="line">
            <a:avLst/>
          </a:prstGeom>
          <a:noFill/>
          <a:ln w="9525">
            <a:solidFill>
              <a:srgbClr val="000000"/>
            </a:solidFill>
            <a:prstDash val="dash"/>
            <a:round/>
            <a:headEnd/>
            <a:tailEnd/>
          </a:ln>
        </p:spPr>
        <p:txBody>
          <a:bodyPr/>
          <a:lstStyle/>
          <a:p>
            <a:endParaRPr lang="zh-CN" altLang="en-US"/>
          </a:p>
        </p:txBody>
      </p:sp>
      <p:sp>
        <p:nvSpPr>
          <p:cNvPr id="54" name="AutoShape 72"/>
          <p:cNvSpPr>
            <a:spLocks noChangeArrowheads="1"/>
          </p:cNvSpPr>
          <p:nvPr/>
        </p:nvSpPr>
        <p:spPr bwMode="auto">
          <a:xfrm>
            <a:off x="1973410" y="1838318"/>
            <a:ext cx="221780" cy="150521"/>
          </a:xfrm>
          <a:prstGeom prst="triangle">
            <a:avLst>
              <a:gd name="adj" fmla="val 50000"/>
            </a:avLst>
          </a:prstGeom>
          <a:solidFill>
            <a:srgbClr val="FFFFFF"/>
          </a:solidFill>
          <a:ln w="9525">
            <a:solidFill>
              <a:srgbClr val="000000"/>
            </a:solidFill>
            <a:miter lim="800000"/>
            <a:headEnd/>
            <a:tailEnd/>
          </a:ln>
        </p:spPr>
        <p:txBody>
          <a:bodyPr/>
          <a:lstStyle/>
          <a:p>
            <a:endParaRPr lang="zh-CN" altLang="en-US"/>
          </a:p>
        </p:txBody>
      </p:sp>
      <p:sp>
        <p:nvSpPr>
          <p:cNvPr id="55" name="AutoShape 72"/>
          <p:cNvSpPr>
            <a:spLocks noChangeArrowheads="1"/>
          </p:cNvSpPr>
          <p:nvPr/>
        </p:nvSpPr>
        <p:spPr bwMode="auto">
          <a:xfrm>
            <a:off x="5147518" y="1844823"/>
            <a:ext cx="221780" cy="150521"/>
          </a:xfrm>
          <a:prstGeom prst="triangle">
            <a:avLst>
              <a:gd name="adj" fmla="val 50000"/>
            </a:avLst>
          </a:prstGeom>
          <a:solidFill>
            <a:srgbClr val="FFFFFF"/>
          </a:solidFill>
          <a:ln w="9525">
            <a:solidFill>
              <a:srgbClr val="000000"/>
            </a:solidFill>
            <a:miter lim="800000"/>
            <a:headEnd/>
            <a:tailEnd/>
          </a:ln>
        </p:spPr>
        <p:txBody>
          <a:bodyPr/>
          <a:lstStyle/>
          <a:p>
            <a:endParaRPr lang="zh-CN" altLang="en-US"/>
          </a:p>
        </p:txBody>
      </p:sp>
      <p:sp>
        <p:nvSpPr>
          <p:cNvPr id="56" name="Line 71"/>
          <p:cNvSpPr>
            <a:spLocks noChangeShapeType="1"/>
          </p:cNvSpPr>
          <p:nvPr/>
        </p:nvSpPr>
        <p:spPr bwMode="auto">
          <a:xfrm>
            <a:off x="2051174" y="1988839"/>
            <a:ext cx="0" cy="299918"/>
          </a:xfrm>
          <a:prstGeom prst="line">
            <a:avLst/>
          </a:prstGeom>
          <a:noFill/>
          <a:ln w="9525">
            <a:solidFill>
              <a:srgbClr val="000000"/>
            </a:solidFill>
            <a:prstDash val="dash"/>
            <a:round/>
            <a:headEnd/>
            <a:tailEnd/>
          </a:ln>
        </p:spPr>
        <p:txBody>
          <a:bodyPr/>
          <a:lstStyle/>
          <a:p>
            <a:endParaRPr lang="zh-CN" altLang="en-US"/>
          </a:p>
        </p:txBody>
      </p:sp>
      <p:sp>
        <p:nvSpPr>
          <p:cNvPr id="57" name="Line 71"/>
          <p:cNvSpPr>
            <a:spLocks noChangeShapeType="1"/>
          </p:cNvSpPr>
          <p:nvPr/>
        </p:nvSpPr>
        <p:spPr bwMode="auto">
          <a:xfrm>
            <a:off x="5219526" y="1988839"/>
            <a:ext cx="0" cy="299918"/>
          </a:xfrm>
          <a:prstGeom prst="line">
            <a:avLst/>
          </a:prstGeom>
          <a:noFill/>
          <a:ln w="9525">
            <a:solidFill>
              <a:srgbClr val="000000"/>
            </a:solidFill>
            <a:prstDash val="dash"/>
            <a:round/>
            <a:headEnd/>
            <a:tailEnd/>
          </a:ln>
        </p:spPr>
        <p:txBody>
          <a:bodyPr/>
          <a:lstStyle/>
          <a:p>
            <a:endParaRPr lang="zh-CN" altLang="en-US"/>
          </a:p>
        </p:txBody>
      </p:sp>
      <p:sp>
        <p:nvSpPr>
          <p:cNvPr id="58" name="Line 51"/>
          <p:cNvSpPr>
            <a:spLocks noChangeShapeType="1"/>
          </p:cNvSpPr>
          <p:nvPr/>
        </p:nvSpPr>
        <p:spPr bwMode="auto">
          <a:xfrm>
            <a:off x="2051987" y="2276871"/>
            <a:ext cx="3167539" cy="0"/>
          </a:xfrm>
          <a:prstGeom prst="line">
            <a:avLst/>
          </a:prstGeom>
          <a:noFill/>
          <a:ln w="9525">
            <a:solidFill>
              <a:srgbClr val="000000"/>
            </a:solidFill>
            <a:prstDash val="dash"/>
            <a:round/>
            <a:headEnd/>
            <a:tailEnd/>
          </a:ln>
        </p:spPr>
        <p:txBody>
          <a:bodyPr/>
          <a:lstStyle/>
          <a:p>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8520" y="476672"/>
            <a:ext cx="8855968" cy="6001643"/>
          </a:xfrm>
          <a:prstGeom prst="rect">
            <a:avLst/>
          </a:prstGeom>
          <a:noFill/>
        </p:spPr>
        <p:txBody>
          <a:bodyPr wrap="square" rtlCol="0">
            <a:spAutoFit/>
          </a:bodyPr>
          <a:lstStyle/>
          <a:p>
            <a:r>
              <a:rPr lang="en-US" altLang="zh-CN" sz="2400" dirty="0" smtClean="0"/>
              <a:t>const double PI = 3.1415926;	// </a:t>
            </a:r>
            <a:r>
              <a:rPr lang="zh-CN" altLang="en-US" sz="2400" dirty="0" smtClean="0"/>
              <a:t>常量</a:t>
            </a:r>
            <a:r>
              <a:rPr lang="en-US" altLang="zh-CN" sz="2400" dirty="0" smtClean="0"/>
              <a:t>PI</a:t>
            </a:r>
          </a:p>
          <a:p>
            <a:endParaRPr lang="en-US" altLang="zh-CN" sz="2400" dirty="0" smtClean="0"/>
          </a:p>
          <a:p>
            <a:r>
              <a:rPr lang="en-US" altLang="zh-CN" sz="2400" dirty="0" smtClean="0">
                <a:solidFill>
                  <a:schemeClr val="tx1"/>
                </a:solidFill>
              </a:rPr>
              <a:t>// </a:t>
            </a:r>
            <a:r>
              <a:rPr lang="zh-CN" altLang="en-US" sz="2400" dirty="0" smtClean="0">
                <a:solidFill>
                  <a:schemeClr val="tx1"/>
                </a:solidFill>
              </a:rPr>
              <a:t>声明圆类</a:t>
            </a:r>
            <a:r>
              <a:rPr lang="en-US" altLang="zh-CN" sz="2400" dirty="0" smtClean="0">
                <a:solidFill>
                  <a:schemeClr val="tx1"/>
                </a:solidFill>
              </a:rPr>
              <a:t>Circle</a:t>
            </a:r>
          </a:p>
          <a:p>
            <a:r>
              <a:rPr lang="en-US" altLang="zh-CN" sz="2400" dirty="0" smtClean="0"/>
              <a:t>class Circle </a:t>
            </a:r>
          </a:p>
          <a:p>
            <a:r>
              <a:rPr lang="en-US" altLang="zh-CN" sz="2400" dirty="0" smtClean="0"/>
              <a:t>{</a:t>
            </a:r>
          </a:p>
          <a:p>
            <a:r>
              <a:rPr lang="en-US" altLang="zh-CN" sz="2400" dirty="0" smtClean="0"/>
              <a:t>private:</a:t>
            </a:r>
          </a:p>
          <a:p>
            <a:r>
              <a:rPr lang="en-US" altLang="zh-CN" sz="2400" dirty="0" smtClean="0">
                <a:solidFill>
                  <a:schemeClr val="tx1"/>
                </a:solidFill>
              </a:rPr>
              <a:t>// </a:t>
            </a:r>
            <a:r>
              <a:rPr lang="zh-CN" altLang="en-US" sz="2400" dirty="0" smtClean="0">
                <a:solidFill>
                  <a:schemeClr val="tx1"/>
                </a:solidFill>
              </a:rPr>
              <a:t>私有成员</a:t>
            </a:r>
            <a:r>
              <a:rPr lang="en-US" altLang="zh-CN" sz="2400" dirty="0" smtClean="0">
                <a:solidFill>
                  <a:schemeClr val="tx1"/>
                </a:solidFill>
              </a:rPr>
              <a:t>:</a:t>
            </a:r>
          </a:p>
          <a:p>
            <a:r>
              <a:rPr lang="en-US" altLang="zh-CN" sz="2400" dirty="0" smtClean="0"/>
              <a:t>	double radius;			</a:t>
            </a:r>
            <a:r>
              <a:rPr lang="en-US" altLang="zh-CN" sz="2400" dirty="0" smtClean="0">
                <a:solidFill>
                  <a:schemeClr val="tx1"/>
                </a:solidFill>
              </a:rPr>
              <a:t>// </a:t>
            </a:r>
            <a:r>
              <a:rPr lang="zh-CN" altLang="en-US" sz="2400" dirty="0" smtClean="0">
                <a:solidFill>
                  <a:schemeClr val="tx1"/>
                </a:solidFill>
              </a:rPr>
              <a:t>半径</a:t>
            </a:r>
          </a:p>
          <a:p>
            <a:endParaRPr lang="zh-CN" altLang="en-US" sz="2400" dirty="0" smtClean="0"/>
          </a:p>
          <a:p>
            <a:r>
              <a:rPr lang="en-US" altLang="zh-CN" sz="2400" dirty="0" smtClean="0"/>
              <a:t>public:</a:t>
            </a:r>
          </a:p>
          <a:p>
            <a:r>
              <a:rPr lang="en-US" altLang="zh-CN" sz="2400" dirty="0" smtClean="0">
                <a:solidFill>
                  <a:schemeClr val="tx1"/>
                </a:solidFill>
              </a:rPr>
              <a:t>// </a:t>
            </a:r>
            <a:r>
              <a:rPr lang="zh-CN" altLang="en-US" sz="2400" dirty="0" smtClean="0">
                <a:solidFill>
                  <a:schemeClr val="tx1"/>
                </a:solidFill>
              </a:rPr>
              <a:t>公有成员</a:t>
            </a:r>
            <a:r>
              <a:rPr lang="en-US" altLang="zh-CN" sz="2400" dirty="0" smtClean="0">
                <a:solidFill>
                  <a:schemeClr val="tx1"/>
                </a:solidFill>
              </a:rPr>
              <a:t>:</a:t>
            </a:r>
          </a:p>
          <a:p>
            <a:r>
              <a:rPr lang="en-US" altLang="zh-CN" sz="2400" dirty="0" smtClean="0"/>
              <a:t>	Circle(double r): radius(r) {}	</a:t>
            </a:r>
            <a:r>
              <a:rPr lang="en-US" altLang="zh-CN" sz="2400" dirty="0" smtClean="0">
                <a:solidFill>
                  <a:schemeClr val="tx1"/>
                </a:solidFill>
              </a:rPr>
              <a:t>// </a:t>
            </a:r>
            <a:r>
              <a:rPr lang="zh-CN" altLang="en-US" sz="2400" dirty="0" smtClean="0">
                <a:solidFill>
                  <a:schemeClr val="tx1"/>
                </a:solidFill>
              </a:rPr>
              <a:t>构造函数</a:t>
            </a:r>
          </a:p>
          <a:p>
            <a:r>
              <a:rPr lang="zh-CN" altLang="en-US" sz="2400" dirty="0" smtClean="0"/>
              <a:t>	</a:t>
            </a:r>
            <a:r>
              <a:rPr lang="en-US" altLang="zh-CN" sz="2400" dirty="0" smtClean="0"/>
              <a:t>void Draw() const {</a:t>
            </a:r>
            <a:r>
              <a:rPr lang="en-US" altLang="zh-CN" sz="2400" dirty="0" err="1" smtClean="0"/>
              <a:t>cout</a:t>
            </a:r>
            <a:r>
              <a:rPr lang="en-US" altLang="zh-CN" sz="2400" dirty="0" smtClean="0"/>
              <a:t> &lt;&lt; "</a:t>
            </a:r>
            <a:r>
              <a:rPr lang="zh-CN" altLang="en-US" sz="2400" dirty="0" smtClean="0"/>
              <a:t>圆</a:t>
            </a:r>
            <a:r>
              <a:rPr lang="en-US" altLang="zh-CN" sz="2400" dirty="0" smtClean="0"/>
              <a:t>" &lt;&lt; </a:t>
            </a:r>
            <a:r>
              <a:rPr lang="en-US" altLang="zh-CN" sz="2400" dirty="0" err="1" smtClean="0"/>
              <a:t>endl</a:t>
            </a:r>
            <a:r>
              <a:rPr lang="en-US" altLang="zh-CN" sz="2400" dirty="0" smtClean="0"/>
              <a:t>; }	</a:t>
            </a:r>
            <a:r>
              <a:rPr lang="en-US" altLang="zh-CN" sz="2400" dirty="0" smtClean="0">
                <a:solidFill>
                  <a:schemeClr val="tx1"/>
                </a:solidFill>
              </a:rPr>
              <a:t>// </a:t>
            </a:r>
            <a:r>
              <a:rPr lang="zh-CN" altLang="en-US" sz="2400" dirty="0" smtClean="0">
                <a:solidFill>
                  <a:schemeClr val="tx1"/>
                </a:solidFill>
              </a:rPr>
              <a:t>画图形 </a:t>
            </a:r>
          </a:p>
          <a:p>
            <a:r>
              <a:rPr lang="zh-CN" altLang="en-US" sz="2400" dirty="0" smtClean="0"/>
              <a:t>	</a:t>
            </a:r>
            <a:r>
              <a:rPr lang="en-US" altLang="zh-CN" sz="2400" dirty="0" smtClean="0"/>
              <a:t>double </a:t>
            </a:r>
            <a:r>
              <a:rPr lang="en-US" altLang="zh-CN" sz="2400" dirty="0" err="1" smtClean="0"/>
              <a:t>GetArea</a:t>
            </a:r>
            <a:r>
              <a:rPr lang="en-US" altLang="zh-CN" sz="2400" dirty="0" smtClean="0"/>
              <a:t>() const </a:t>
            </a:r>
          </a:p>
          <a:p>
            <a:r>
              <a:rPr lang="zh-CN" altLang="en-US" sz="2400" dirty="0" smtClean="0"/>
              <a:t>	</a:t>
            </a:r>
            <a:r>
              <a:rPr lang="en-US" altLang="zh-CN" sz="2400" dirty="0" smtClean="0"/>
              <a:t>{ return PI * radius * radius; } 	</a:t>
            </a:r>
            <a:r>
              <a:rPr lang="en-US" altLang="zh-CN" sz="2400" dirty="0" smtClean="0">
                <a:solidFill>
                  <a:schemeClr val="tx1"/>
                </a:solidFill>
              </a:rPr>
              <a:t>// </a:t>
            </a:r>
            <a:r>
              <a:rPr lang="zh-CN" altLang="en-US" sz="2400" dirty="0" smtClean="0">
                <a:solidFill>
                  <a:schemeClr val="tx1"/>
                </a:solidFill>
              </a:rPr>
              <a:t>返回面积</a:t>
            </a:r>
          </a:p>
          <a:p>
            <a:r>
              <a:rPr lang="en-US" altLang="zh-CN" sz="2400" dirty="0" smtClean="0"/>
              <a:t>};</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358654"/>
            <a:ext cx="8712968" cy="6094682"/>
          </a:xfrm>
          <a:prstGeom prst="rect">
            <a:avLst/>
          </a:prstGeom>
          <a:noFill/>
        </p:spPr>
        <p:txBody>
          <a:bodyPr wrap="square" rtlCol="0">
            <a:spAutoFit/>
          </a:bodyPr>
          <a:lstStyle/>
          <a:p>
            <a:pPr>
              <a:lnSpc>
                <a:spcPts val="1800"/>
              </a:lnSpc>
            </a:pPr>
            <a:r>
              <a:rPr lang="en-US" altLang="zh-CN" sz="2000" dirty="0" smtClean="0">
                <a:solidFill>
                  <a:schemeClr val="tx1"/>
                </a:solidFill>
              </a:rPr>
              <a:t>// </a:t>
            </a:r>
            <a:r>
              <a:rPr lang="zh-CN" altLang="en-US" sz="2000" dirty="0" smtClean="0">
                <a:solidFill>
                  <a:schemeClr val="tx1"/>
                </a:solidFill>
              </a:rPr>
              <a:t>文件路径名</a:t>
            </a:r>
            <a:r>
              <a:rPr lang="en-US" altLang="zh-CN" sz="2000" dirty="0" smtClean="0">
                <a:solidFill>
                  <a:schemeClr val="tx1"/>
                </a:solidFill>
              </a:rPr>
              <a:t>:s6_5\main_6_5.cpp</a:t>
            </a:r>
          </a:p>
          <a:p>
            <a:pPr>
              <a:lnSpc>
                <a:spcPts val="1800"/>
              </a:lnSpc>
            </a:pPr>
            <a:r>
              <a:rPr lang="en-US" altLang="zh-CN" sz="2000" dirty="0" smtClean="0"/>
              <a:t>#include &lt;</a:t>
            </a:r>
            <a:r>
              <a:rPr lang="en-US" altLang="zh-CN" sz="2000" dirty="0" err="1" smtClean="0"/>
              <a:t>iostream</a:t>
            </a:r>
            <a:r>
              <a:rPr lang="en-US" altLang="zh-CN" sz="2000" dirty="0" smtClean="0"/>
              <a:t>&gt;               			</a:t>
            </a:r>
            <a:r>
              <a:rPr lang="en-US" altLang="zh-CN" sz="2000" dirty="0" smtClean="0">
                <a:solidFill>
                  <a:schemeClr val="tx1"/>
                </a:solidFill>
              </a:rPr>
              <a:t>// </a:t>
            </a:r>
            <a:r>
              <a:rPr lang="zh-CN" altLang="en-US" sz="2000" dirty="0" smtClean="0">
                <a:solidFill>
                  <a:schemeClr val="tx1"/>
                </a:solidFill>
              </a:rPr>
              <a:t>编译预处理命令</a:t>
            </a:r>
          </a:p>
          <a:p>
            <a:pPr>
              <a:lnSpc>
                <a:spcPts val="1800"/>
              </a:lnSpc>
            </a:pPr>
            <a:r>
              <a:rPr lang="en-US" altLang="zh-CN" sz="2000" dirty="0" smtClean="0"/>
              <a:t>using namespace std;				</a:t>
            </a:r>
            <a:r>
              <a:rPr lang="en-US" altLang="zh-CN" sz="2000" dirty="0" smtClean="0">
                <a:solidFill>
                  <a:schemeClr val="tx1"/>
                </a:solidFill>
              </a:rPr>
              <a:t>// </a:t>
            </a:r>
            <a:r>
              <a:rPr lang="zh-CN" altLang="en-US" sz="2000" dirty="0" smtClean="0">
                <a:solidFill>
                  <a:schemeClr val="tx1"/>
                </a:solidFill>
              </a:rPr>
              <a:t>使用命名空间</a:t>
            </a:r>
            <a:r>
              <a:rPr lang="en-US" altLang="zh-CN" sz="2000" dirty="0" smtClean="0">
                <a:solidFill>
                  <a:schemeClr val="tx1"/>
                </a:solidFill>
              </a:rPr>
              <a:t>std </a:t>
            </a:r>
          </a:p>
          <a:p>
            <a:pPr>
              <a:lnSpc>
                <a:spcPts val="1800"/>
              </a:lnSpc>
            </a:pPr>
            <a:endParaRPr lang="en-US" altLang="zh-CN" sz="2000" dirty="0" smtClean="0"/>
          </a:p>
          <a:p>
            <a:pPr>
              <a:lnSpc>
                <a:spcPts val="1800"/>
              </a:lnSpc>
            </a:pPr>
            <a:r>
              <a:rPr lang="en-US" altLang="zh-CN" sz="2000" dirty="0" smtClean="0"/>
              <a:t>const double PI = 3.1415926;			</a:t>
            </a:r>
            <a:r>
              <a:rPr lang="en-US" altLang="zh-CN" sz="2000" dirty="0" smtClean="0">
                <a:solidFill>
                  <a:schemeClr val="tx1"/>
                </a:solidFill>
              </a:rPr>
              <a:t>// </a:t>
            </a:r>
            <a:r>
              <a:rPr lang="zh-CN" altLang="en-US" sz="2000" dirty="0" smtClean="0">
                <a:solidFill>
                  <a:schemeClr val="tx1"/>
                </a:solidFill>
              </a:rPr>
              <a:t>常量</a:t>
            </a:r>
            <a:r>
              <a:rPr lang="en-US" altLang="zh-CN" sz="2000" dirty="0" smtClean="0">
                <a:solidFill>
                  <a:schemeClr val="tx1"/>
                </a:solidFill>
              </a:rPr>
              <a:t>PI</a:t>
            </a:r>
          </a:p>
          <a:p>
            <a:pPr>
              <a:lnSpc>
                <a:spcPts val="1800"/>
              </a:lnSpc>
            </a:pPr>
            <a:endParaRPr lang="en-US" altLang="zh-CN" sz="2000" dirty="0" smtClean="0"/>
          </a:p>
          <a:p>
            <a:pPr>
              <a:lnSpc>
                <a:spcPts val="1800"/>
              </a:lnSpc>
            </a:pPr>
            <a:r>
              <a:rPr lang="en-US" altLang="zh-CN" sz="2000" dirty="0" smtClean="0">
                <a:solidFill>
                  <a:schemeClr val="tx1"/>
                </a:solidFill>
              </a:rPr>
              <a:t>// </a:t>
            </a:r>
            <a:r>
              <a:rPr lang="zh-CN" altLang="en-US" sz="2000" dirty="0" smtClean="0">
                <a:solidFill>
                  <a:schemeClr val="tx1"/>
                </a:solidFill>
              </a:rPr>
              <a:t>声明计算面积的接口</a:t>
            </a:r>
            <a:r>
              <a:rPr lang="en-US" altLang="zh-CN" sz="2000" dirty="0" err="1" smtClean="0">
                <a:solidFill>
                  <a:schemeClr val="tx1"/>
                </a:solidFill>
              </a:rPr>
              <a:t>CalcArea</a:t>
            </a:r>
            <a:r>
              <a:rPr lang="en-US" altLang="zh-CN" sz="2000" dirty="0" smtClean="0">
                <a:solidFill>
                  <a:schemeClr val="tx1"/>
                </a:solidFill>
              </a:rPr>
              <a:t>——</a:t>
            </a:r>
            <a:r>
              <a:rPr lang="zh-CN" altLang="en-US" sz="2000" dirty="0" smtClean="0">
                <a:solidFill>
                  <a:schemeClr val="tx1"/>
                </a:solidFill>
              </a:rPr>
              <a:t>抽象类</a:t>
            </a:r>
          </a:p>
          <a:p>
            <a:pPr>
              <a:lnSpc>
                <a:spcPts val="1800"/>
              </a:lnSpc>
            </a:pPr>
            <a:r>
              <a:rPr lang="en-US" altLang="zh-CN" sz="2000" dirty="0" smtClean="0"/>
              <a:t>class </a:t>
            </a:r>
            <a:r>
              <a:rPr lang="en-US" altLang="zh-CN" sz="2000" dirty="0" err="1" smtClean="0"/>
              <a:t>CalcArea</a:t>
            </a:r>
            <a:endParaRPr lang="en-US" altLang="zh-CN" sz="2000" dirty="0" smtClean="0"/>
          </a:p>
          <a:p>
            <a:pPr>
              <a:lnSpc>
                <a:spcPts val="1800"/>
              </a:lnSpc>
            </a:pPr>
            <a:r>
              <a:rPr lang="en-US" altLang="zh-CN" sz="2000" dirty="0" smtClean="0"/>
              <a:t>{</a:t>
            </a:r>
          </a:p>
          <a:p>
            <a:pPr>
              <a:lnSpc>
                <a:spcPts val="1800"/>
              </a:lnSpc>
            </a:pPr>
            <a:r>
              <a:rPr lang="en-US" altLang="zh-CN" sz="2000" dirty="0" smtClean="0"/>
              <a:t>public:</a:t>
            </a:r>
          </a:p>
          <a:p>
            <a:pPr>
              <a:lnSpc>
                <a:spcPts val="1800"/>
              </a:lnSpc>
            </a:pPr>
            <a:r>
              <a:rPr lang="en-US" altLang="zh-CN" sz="2000" dirty="0" smtClean="0"/>
              <a:t>// </a:t>
            </a:r>
            <a:r>
              <a:rPr lang="zh-CN" altLang="en-US" sz="2000" dirty="0" smtClean="0"/>
              <a:t>公有成员</a:t>
            </a:r>
            <a:r>
              <a:rPr lang="en-US" altLang="zh-CN" sz="2000" dirty="0" smtClean="0"/>
              <a:t>:</a:t>
            </a:r>
          </a:p>
          <a:p>
            <a:pPr>
              <a:lnSpc>
                <a:spcPts val="1800"/>
              </a:lnSpc>
            </a:pPr>
            <a:r>
              <a:rPr lang="zh-CN" altLang="en-US" sz="2000" dirty="0" smtClean="0"/>
              <a:t>	</a:t>
            </a:r>
            <a:r>
              <a:rPr lang="en-US" altLang="zh-CN" sz="2000" dirty="0" smtClean="0"/>
              <a:t>virtual ~</a:t>
            </a:r>
            <a:r>
              <a:rPr lang="en-US" altLang="zh-CN" sz="2000" dirty="0" err="1" smtClean="0"/>
              <a:t>CalcArea</a:t>
            </a:r>
            <a:r>
              <a:rPr lang="en-US" altLang="zh-CN" sz="2000" dirty="0" smtClean="0"/>
              <a:t>() { }			</a:t>
            </a:r>
            <a:r>
              <a:rPr lang="en-US" altLang="zh-CN" sz="2000" dirty="0" smtClean="0">
                <a:solidFill>
                  <a:schemeClr val="tx1"/>
                </a:solidFill>
              </a:rPr>
              <a:t>// </a:t>
            </a:r>
            <a:r>
              <a:rPr lang="zh-CN" altLang="en-US" sz="2000" dirty="0" smtClean="0">
                <a:solidFill>
                  <a:schemeClr val="tx1"/>
                </a:solidFill>
              </a:rPr>
              <a:t>析构函数</a:t>
            </a:r>
          </a:p>
          <a:p>
            <a:pPr>
              <a:lnSpc>
                <a:spcPts val="1800"/>
              </a:lnSpc>
            </a:pPr>
            <a:r>
              <a:rPr lang="zh-CN" altLang="en-US" sz="2000" dirty="0" smtClean="0"/>
              <a:t>	</a:t>
            </a:r>
            <a:r>
              <a:rPr lang="en-US" altLang="zh-CN" sz="2000" dirty="0" smtClean="0"/>
              <a:t>virtual double </a:t>
            </a:r>
            <a:r>
              <a:rPr lang="en-US" altLang="zh-CN" sz="2000" dirty="0" err="1" smtClean="0"/>
              <a:t>GetArea</a:t>
            </a:r>
            <a:r>
              <a:rPr lang="en-US" altLang="zh-CN" sz="2000" dirty="0" smtClean="0"/>
              <a:t>() const = 0;	</a:t>
            </a:r>
            <a:r>
              <a:rPr lang="en-US" altLang="zh-CN" sz="2000" dirty="0" smtClean="0">
                <a:solidFill>
                  <a:schemeClr val="tx1"/>
                </a:solidFill>
              </a:rPr>
              <a:t>// </a:t>
            </a:r>
            <a:r>
              <a:rPr lang="zh-CN" altLang="en-US" sz="2000" dirty="0" smtClean="0">
                <a:solidFill>
                  <a:schemeClr val="tx1"/>
                </a:solidFill>
              </a:rPr>
              <a:t>返回面积</a:t>
            </a:r>
          </a:p>
          <a:p>
            <a:pPr>
              <a:lnSpc>
                <a:spcPts val="1800"/>
              </a:lnSpc>
            </a:pPr>
            <a:r>
              <a:rPr lang="en-US" altLang="zh-CN" sz="2000" dirty="0" smtClean="0"/>
              <a:t>};</a:t>
            </a:r>
          </a:p>
          <a:p>
            <a:pPr>
              <a:lnSpc>
                <a:spcPts val="1800"/>
              </a:lnSpc>
            </a:pPr>
            <a:endParaRPr lang="en-US" altLang="zh-CN" sz="2000" dirty="0" smtClean="0"/>
          </a:p>
          <a:p>
            <a:pPr>
              <a:lnSpc>
                <a:spcPts val="1800"/>
              </a:lnSpc>
            </a:pPr>
            <a:r>
              <a:rPr lang="en-US" altLang="zh-CN" sz="2000" dirty="0" smtClean="0">
                <a:solidFill>
                  <a:schemeClr val="tx1"/>
                </a:solidFill>
              </a:rPr>
              <a:t>// </a:t>
            </a:r>
            <a:r>
              <a:rPr lang="zh-CN" altLang="en-US" sz="2000" dirty="0" smtClean="0">
                <a:solidFill>
                  <a:schemeClr val="tx1"/>
                </a:solidFill>
              </a:rPr>
              <a:t>声明画图接口</a:t>
            </a:r>
            <a:r>
              <a:rPr lang="en-US" altLang="zh-CN" sz="2000" dirty="0" err="1" smtClean="0">
                <a:solidFill>
                  <a:schemeClr val="tx1"/>
                </a:solidFill>
              </a:rPr>
              <a:t>DrawPhoto</a:t>
            </a:r>
            <a:r>
              <a:rPr lang="en-US" altLang="zh-CN" sz="2000" dirty="0" smtClean="0">
                <a:solidFill>
                  <a:schemeClr val="tx1"/>
                </a:solidFill>
              </a:rPr>
              <a:t>——</a:t>
            </a:r>
            <a:r>
              <a:rPr lang="zh-CN" altLang="en-US" sz="2000" dirty="0" smtClean="0">
                <a:solidFill>
                  <a:schemeClr val="tx1"/>
                </a:solidFill>
              </a:rPr>
              <a:t>抽象类</a:t>
            </a:r>
          </a:p>
          <a:p>
            <a:pPr>
              <a:lnSpc>
                <a:spcPts val="1800"/>
              </a:lnSpc>
            </a:pPr>
            <a:r>
              <a:rPr lang="en-US" altLang="zh-CN" sz="2000" dirty="0" smtClean="0"/>
              <a:t>class </a:t>
            </a:r>
            <a:r>
              <a:rPr lang="en-US" altLang="zh-CN" sz="2000" dirty="0" err="1" smtClean="0"/>
              <a:t>DrawPhoto</a:t>
            </a:r>
            <a:endParaRPr lang="en-US" altLang="zh-CN" sz="2000" dirty="0" smtClean="0"/>
          </a:p>
          <a:p>
            <a:pPr>
              <a:lnSpc>
                <a:spcPts val="1800"/>
              </a:lnSpc>
            </a:pPr>
            <a:r>
              <a:rPr lang="en-US" altLang="zh-CN" sz="2000" dirty="0" smtClean="0"/>
              <a:t>{</a:t>
            </a:r>
          </a:p>
          <a:p>
            <a:pPr>
              <a:lnSpc>
                <a:spcPts val="1800"/>
              </a:lnSpc>
            </a:pPr>
            <a:r>
              <a:rPr lang="en-US" altLang="zh-CN" sz="2000" dirty="0" smtClean="0"/>
              <a:t>public:</a:t>
            </a:r>
          </a:p>
          <a:p>
            <a:pPr>
              <a:lnSpc>
                <a:spcPts val="1800"/>
              </a:lnSpc>
            </a:pPr>
            <a:r>
              <a:rPr lang="en-US" altLang="zh-CN" sz="2000" dirty="0" smtClean="0">
                <a:solidFill>
                  <a:schemeClr val="tx1"/>
                </a:solidFill>
              </a:rPr>
              <a:t>// </a:t>
            </a:r>
            <a:r>
              <a:rPr lang="zh-CN" altLang="en-US" sz="2000" dirty="0" smtClean="0">
                <a:solidFill>
                  <a:schemeClr val="tx1"/>
                </a:solidFill>
              </a:rPr>
              <a:t>公有成员</a:t>
            </a:r>
            <a:r>
              <a:rPr lang="en-US" altLang="zh-CN" sz="2000" dirty="0" smtClean="0">
                <a:solidFill>
                  <a:schemeClr val="tx1"/>
                </a:solidFill>
              </a:rPr>
              <a:t>:</a:t>
            </a:r>
          </a:p>
          <a:p>
            <a:pPr>
              <a:lnSpc>
                <a:spcPts val="1800"/>
              </a:lnSpc>
            </a:pPr>
            <a:r>
              <a:rPr lang="zh-CN" altLang="en-US" sz="2000" dirty="0" smtClean="0"/>
              <a:t>	</a:t>
            </a:r>
            <a:r>
              <a:rPr lang="en-US" altLang="zh-CN" sz="2000" dirty="0" smtClean="0"/>
              <a:t>virtual ~</a:t>
            </a:r>
            <a:r>
              <a:rPr lang="en-US" altLang="zh-CN" sz="2000" dirty="0" err="1" smtClean="0"/>
              <a:t>DrawPhoto</a:t>
            </a:r>
            <a:r>
              <a:rPr lang="en-US" altLang="zh-CN" sz="2000" dirty="0" smtClean="0"/>
              <a:t>() { }		</a:t>
            </a:r>
            <a:r>
              <a:rPr lang="en-US" altLang="zh-CN" sz="2000" dirty="0" smtClean="0">
                <a:solidFill>
                  <a:schemeClr val="tx1"/>
                </a:solidFill>
              </a:rPr>
              <a:t>// </a:t>
            </a:r>
            <a:r>
              <a:rPr lang="zh-CN" altLang="en-US" sz="2000" dirty="0" smtClean="0">
                <a:solidFill>
                  <a:schemeClr val="tx1"/>
                </a:solidFill>
              </a:rPr>
              <a:t>析构函数</a:t>
            </a:r>
          </a:p>
          <a:p>
            <a:pPr>
              <a:lnSpc>
                <a:spcPts val="1800"/>
              </a:lnSpc>
            </a:pPr>
            <a:r>
              <a:rPr lang="zh-CN" altLang="en-US" sz="2000" dirty="0" smtClean="0"/>
              <a:t>	</a:t>
            </a:r>
            <a:r>
              <a:rPr lang="en-US" altLang="zh-CN" sz="2000" dirty="0" smtClean="0"/>
              <a:t>virtual void Draw() const =0;		</a:t>
            </a:r>
            <a:r>
              <a:rPr lang="en-US" altLang="zh-CN" sz="2000" dirty="0" smtClean="0">
                <a:solidFill>
                  <a:schemeClr val="tx1"/>
                </a:solidFill>
              </a:rPr>
              <a:t>// </a:t>
            </a:r>
            <a:r>
              <a:rPr lang="zh-CN" altLang="en-US" sz="2000" dirty="0" smtClean="0">
                <a:solidFill>
                  <a:schemeClr val="tx1"/>
                </a:solidFill>
              </a:rPr>
              <a:t>画图形</a:t>
            </a:r>
          </a:p>
          <a:p>
            <a:pPr>
              <a:lnSpc>
                <a:spcPts val="1800"/>
              </a:lnSpc>
            </a:pPr>
            <a:r>
              <a:rPr lang="en-US" altLang="zh-CN" sz="2000" dirty="0" smtClean="0"/>
              <a:t>};</a:t>
            </a:r>
          </a:p>
          <a:p>
            <a:pPr>
              <a:lnSpc>
                <a:spcPts val="1800"/>
              </a:lnSpc>
            </a:pPr>
            <a:endParaRPr lang="en-US" altLang="zh-CN" sz="2000" dirty="0" smtClean="0"/>
          </a:p>
          <a:p>
            <a:pPr>
              <a:lnSpc>
                <a:spcPts val="1800"/>
              </a:lnSpc>
            </a:pPr>
            <a:r>
              <a:rPr lang="en-US" altLang="zh-CN" sz="2000" dirty="0" smtClean="0">
                <a:solidFill>
                  <a:schemeClr val="tx1"/>
                </a:solidFill>
              </a:rPr>
              <a:t>// </a:t>
            </a:r>
            <a:r>
              <a:rPr lang="zh-CN" altLang="en-US" sz="2000" dirty="0" smtClean="0">
                <a:solidFill>
                  <a:schemeClr val="tx1"/>
                </a:solidFill>
              </a:rPr>
              <a:t>声明形状类</a:t>
            </a:r>
            <a:r>
              <a:rPr lang="en-US" altLang="zh-CN" sz="2000" dirty="0" smtClean="0">
                <a:solidFill>
                  <a:schemeClr val="tx1"/>
                </a:solidFill>
              </a:rPr>
              <a:t>Shape——</a:t>
            </a:r>
            <a:r>
              <a:rPr lang="zh-CN" altLang="en-US" sz="2000" dirty="0" smtClean="0">
                <a:solidFill>
                  <a:schemeClr val="tx1"/>
                </a:solidFill>
              </a:rPr>
              <a:t>抽象类</a:t>
            </a:r>
          </a:p>
          <a:p>
            <a:pPr>
              <a:lnSpc>
                <a:spcPts val="1800"/>
              </a:lnSpc>
            </a:pPr>
            <a:r>
              <a:rPr lang="en-US" altLang="zh-CN" sz="2000" dirty="0" smtClean="0"/>
              <a:t>class Shape: public </a:t>
            </a:r>
            <a:r>
              <a:rPr lang="en-US" altLang="zh-CN" sz="2000" dirty="0" err="1" smtClean="0"/>
              <a:t>CalcArea</a:t>
            </a:r>
            <a:r>
              <a:rPr lang="en-US" altLang="zh-CN" sz="2000" dirty="0" smtClean="0"/>
              <a:t>, public </a:t>
            </a:r>
            <a:r>
              <a:rPr lang="en-US" altLang="zh-CN" sz="2000" dirty="0" err="1" smtClean="0"/>
              <a:t>DrawPhoto</a:t>
            </a:r>
            <a:r>
              <a:rPr lang="en-US" altLang="zh-CN" sz="2000" dirty="0" smtClean="0"/>
              <a:t> {};</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60648"/>
            <a:ext cx="9144000" cy="6427401"/>
          </a:xfrm>
          <a:prstGeom prst="rect">
            <a:avLst/>
          </a:prstGeom>
          <a:noFill/>
        </p:spPr>
        <p:txBody>
          <a:bodyPr wrap="square" rtlCol="0">
            <a:spAutoFit/>
          </a:bodyPr>
          <a:lstStyle/>
          <a:p>
            <a:pPr>
              <a:lnSpc>
                <a:spcPts val="1900"/>
              </a:lnSpc>
            </a:pPr>
            <a:r>
              <a:rPr lang="en-US" altLang="zh-CN" sz="2000" dirty="0" smtClean="0">
                <a:solidFill>
                  <a:schemeClr val="tx1"/>
                </a:solidFill>
              </a:rPr>
              <a:t>// </a:t>
            </a:r>
            <a:r>
              <a:rPr lang="zh-CN" altLang="en-US" sz="2000" dirty="0" smtClean="0">
                <a:solidFill>
                  <a:schemeClr val="tx1"/>
                </a:solidFill>
              </a:rPr>
              <a:t>声明圆类</a:t>
            </a:r>
            <a:r>
              <a:rPr lang="en-US" altLang="zh-CN" sz="2000" dirty="0" smtClean="0">
                <a:solidFill>
                  <a:schemeClr val="tx1"/>
                </a:solidFill>
              </a:rPr>
              <a:t>Circle</a:t>
            </a:r>
          </a:p>
          <a:p>
            <a:pPr>
              <a:lnSpc>
                <a:spcPts val="1900"/>
              </a:lnSpc>
            </a:pPr>
            <a:r>
              <a:rPr lang="en-US" altLang="zh-CN" sz="2000" dirty="0" smtClean="0"/>
              <a:t>class Circle: public Shape </a:t>
            </a:r>
          </a:p>
          <a:p>
            <a:pPr>
              <a:lnSpc>
                <a:spcPts val="1900"/>
              </a:lnSpc>
            </a:pPr>
            <a:r>
              <a:rPr lang="en-US" altLang="zh-CN" sz="2000" dirty="0" smtClean="0"/>
              <a:t>{</a:t>
            </a:r>
          </a:p>
          <a:p>
            <a:pPr>
              <a:lnSpc>
                <a:spcPts val="1900"/>
              </a:lnSpc>
            </a:pPr>
            <a:r>
              <a:rPr lang="en-US" altLang="zh-CN" sz="2000" dirty="0" smtClean="0"/>
              <a:t>private:</a:t>
            </a:r>
          </a:p>
          <a:p>
            <a:pPr>
              <a:lnSpc>
                <a:spcPts val="1900"/>
              </a:lnSpc>
            </a:pPr>
            <a:r>
              <a:rPr lang="en-US" altLang="zh-CN" sz="2000" dirty="0" smtClean="0">
                <a:solidFill>
                  <a:schemeClr val="tx1"/>
                </a:solidFill>
              </a:rPr>
              <a:t>// </a:t>
            </a:r>
            <a:r>
              <a:rPr lang="zh-CN" altLang="en-US" sz="2000" dirty="0" smtClean="0">
                <a:solidFill>
                  <a:schemeClr val="tx1"/>
                </a:solidFill>
              </a:rPr>
              <a:t>私有成员</a:t>
            </a:r>
            <a:r>
              <a:rPr lang="en-US" altLang="zh-CN" sz="2000" dirty="0" smtClean="0">
                <a:solidFill>
                  <a:schemeClr val="tx1"/>
                </a:solidFill>
              </a:rPr>
              <a:t>:</a:t>
            </a:r>
          </a:p>
          <a:p>
            <a:pPr>
              <a:lnSpc>
                <a:spcPts val="1900"/>
              </a:lnSpc>
            </a:pPr>
            <a:r>
              <a:rPr lang="en-US" altLang="zh-CN" sz="2000" dirty="0" smtClean="0"/>
              <a:t>	double radius;					</a:t>
            </a:r>
            <a:r>
              <a:rPr lang="en-US" altLang="zh-CN" sz="2000" dirty="0" smtClean="0">
                <a:solidFill>
                  <a:schemeClr val="tx1"/>
                </a:solidFill>
              </a:rPr>
              <a:t>// </a:t>
            </a:r>
            <a:r>
              <a:rPr lang="zh-CN" altLang="en-US" sz="2000" dirty="0" smtClean="0">
                <a:solidFill>
                  <a:schemeClr val="tx1"/>
                </a:solidFill>
              </a:rPr>
              <a:t>半径</a:t>
            </a:r>
          </a:p>
          <a:p>
            <a:pPr>
              <a:lnSpc>
                <a:spcPts val="1900"/>
              </a:lnSpc>
            </a:pPr>
            <a:r>
              <a:rPr lang="en-US" altLang="zh-CN" sz="2000" dirty="0" smtClean="0"/>
              <a:t>public:</a:t>
            </a:r>
          </a:p>
          <a:p>
            <a:pPr>
              <a:lnSpc>
                <a:spcPts val="1900"/>
              </a:lnSpc>
            </a:pPr>
            <a:r>
              <a:rPr lang="en-US" altLang="zh-CN" sz="2000" dirty="0" smtClean="0">
                <a:solidFill>
                  <a:schemeClr val="tx1"/>
                </a:solidFill>
              </a:rPr>
              <a:t>// </a:t>
            </a:r>
            <a:r>
              <a:rPr lang="zh-CN" altLang="en-US" sz="2000" dirty="0" smtClean="0">
                <a:solidFill>
                  <a:schemeClr val="tx1"/>
                </a:solidFill>
              </a:rPr>
              <a:t>公有成员</a:t>
            </a:r>
            <a:r>
              <a:rPr lang="en-US" altLang="zh-CN" sz="2000" dirty="0" smtClean="0">
                <a:solidFill>
                  <a:schemeClr val="tx1"/>
                </a:solidFill>
              </a:rPr>
              <a:t>:</a:t>
            </a:r>
          </a:p>
          <a:p>
            <a:pPr>
              <a:lnSpc>
                <a:spcPts val="1900"/>
              </a:lnSpc>
            </a:pPr>
            <a:r>
              <a:rPr lang="en-US" altLang="zh-CN" sz="2000" dirty="0" smtClean="0"/>
              <a:t>	Circle(double r): radius(r) {}			</a:t>
            </a:r>
            <a:r>
              <a:rPr lang="en-US" altLang="zh-CN" sz="2000" dirty="0" smtClean="0">
                <a:solidFill>
                  <a:schemeClr val="tx1"/>
                </a:solidFill>
              </a:rPr>
              <a:t>// </a:t>
            </a:r>
            <a:r>
              <a:rPr lang="zh-CN" altLang="en-US" sz="2000" dirty="0" smtClean="0">
                <a:solidFill>
                  <a:schemeClr val="tx1"/>
                </a:solidFill>
              </a:rPr>
              <a:t>构造函数</a:t>
            </a:r>
          </a:p>
          <a:p>
            <a:pPr>
              <a:lnSpc>
                <a:spcPts val="1900"/>
              </a:lnSpc>
            </a:pPr>
            <a:r>
              <a:rPr lang="zh-CN" altLang="en-US" sz="2000" dirty="0" smtClean="0"/>
              <a:t>	</a:t>
            </a:r>
            <a:r>
              <a:rPr lang="en-US" altLang="zh-CN" sz="2000" dirty="0" smtClean="0"/>
              <a:t>void Draw() const { </a:t>
            </a:r>
            <a:r>
              <a:rPr lang="en-US" altLang="zh-CN" sz="2000" dirty="0" err="1" smtClean="0"/>
              <a:t>cout</a:t>
            </a:r>
            <a:r>
              <a:rPr lang="en-US" altLang="zh-CN" sz="2000" dirty="0" smtClean="0"/>
              <a:t> &lt;&lt; "</a:t>
            </a:r>
            <a:r>
              <a:rPr lang="zh-CN" altLang="en-US" sz="2000" dirty="0" smtClean="0"/>
              <a:t>圆</a:t>
            </a:r>
            <a:r>
              <a:rPr lang="en-US" altLang="zh-CN" sz="2000" dirty="0" smtClean="0"/>
              <a:t>" &lt;&lt; </a:t>
            </a:r>
            <a:r>
              <a:rPr lang="en-US" altLang="zh-CN" sz="2000" dirty="0" err="1" smtClean="0"/>
              <a:t>endl</a:t>
            </a:r>
            <a:r>
              <a:rPr lang="en-US" altLang="zh-CN" sz="2000" dirty="0" smtClean="0"/>
              <a:t>; }	</a:t>
            </a:r>
            <a:r>
              <a:rPr lang="en-US" altLang="zh-CN" sz="2000" dirty="0" smtClean="0">
                <a:solidFill>
                  <a:schemeClr val="tx1"/>
                </a:solidFill>
              </a:rPr>
              <a:t>// </a:t>
            </a:r>
            <a:r>
              <a:rPr lang="zh-CN" altLang="en-US" sz="2000" dirty="0" smtClean="0">
                <a:solidFill>
                  <a:schemeClr val="tx1"/>
                </a:solidFill>
              </a:rPr>
              <a:t>画图形 </a:t>
            </a:r>
          </a:p>
          <a:p>
            <a:pPr>
              <a:lnSpc>
                <a:spcPts val="1900"/>
              </a:lnSpc>
            </a:pPr>
            <a:r>
              <a:rPr lang="zh-CN" altLang="en-US" sz="2000" dirty="0" smtClean="0"/>
              <a:t>	</a:t>
            </a:r>
            <a:r>
              <a:rPr lang="en-US" altLang="zh-CN" sz="2000" dirty="0" smtClean="0"/>
              <a:t>double </a:t>
            </a:r>
            <a:r>
              <a:rPr lang="en-US" altLang="zh-CN" sz="2000" dirty="0" err="1" smtClean="0"/>
              <a:t>GetArea</a:t>
            </a:r>
            <a:r>
              <a:rPr lang="en-US" altLang="zh-CN" sz="2000" dirty="0" smtClean="0"/>
              <a:t>() const { return PI * radius * radius; } </a:t>
            </a:r>
            <a:r>
              <a:rPr lang="en-US" altLang="zh-CN" sz="2000" dirty="0" smtClean="0">
                <a:solidFill>
                  <a:schemeClr val="tx1"/>
                </a:solidFill>
              </a:rPr>
              <a:t>// </a:t>
            </a:r>
            <a:r>
              <a:rPr lang="zh-CN" altLang="en-US" sz="2000" dirty="0" smtClean="0">
                <a:solidFill>
                  <a:schemeClr val="tx1"/>
                </a:solidFill>
              </a:rPr>
              <a:t>返回面积</a:t>
            </a:r>
          </a:p>
          <a:p>
            <a:pPr>
              <a:lnSpc>
                <a:spcPts val="1900"/>
              </a:lnSpc>
            </a:pPr>
            <a:r>
              <a:rPr lang="en-US" altLang="zh-CN" sz="2000" dirty="0" smtClean="0"/>
              <a:t>};</a:t>
            </a:r>
          </a:p>
          <a:p>
            <a:pPr>
              <a:lnSpc>
                <a:spcPts val="1900"/>
              </a:lnSpc>
            </a:pPr>
            <a:endParaRPr lang="en-US" altLang="zh-CN" sz="2000" dirty="0" smtClean="0"/>
          </a:p>
          <a:p>
            <a:pPr>
              <a:lnSpc>
                <a:spcPts val="1900"/>
              </a:lnSpc>
            </a:pPr>
            <a:r>
              <a:rPr lang="en-US" altLang="zh-CN" sz="2000" dirty="0" smtClean="0">
                <a:solidFill>
                  <a:schemeClr val="tx1"/>
                </a:solidFill>
              </a:rPr>
              <a:t>// </a:t>
            </a:r>
            <a:r>
              <a:rPr lang="zh-CN" altLang="en-US" sz="2000" dirty="0" smtClean="0">
                <a:solidFill>
                  <a:schemeClr val="tx1"/>
                </a:solidFill>
              </a:rPr>
              <a:t>声明圆柱体类</a:t>
            </a:r>
            <a:r>
              <a:rPr lang="en-US" altLang="zh-CN" sz="2000" dirty="0" smtClean="0">
                <a:solidFill>
                  <a:schemeClr val="tx1"/>
                </a:solidFill>
              </a:rPr>
              <a:t>Pillar</a:t>
            </a:r>
          </a:p>
          <a:p>
            <a:pPr>
              <a:lnSpc>
                <a:spcPts val="1900"/>
              </a:lnSpc>
            </a:pPr>
            <a:r>
              <a:rPr lang="en-US" altLang="zh-CN" sz="2000" dirty="0" smtClean="0"/>
              <a:t>class Pillar </a:t>
            </a:r>
          </a:p>
          <a:p>
            <a:pPr>
              <a:lnSpc>
                <a:spcPts val="1900"/>
              </a:lnSpc>
            </a:pPr>
            <a:r>
              <a:rPr lang="en-US" altLang="zh-CN" sz="2000" dirty="0" smtClean="0"/>
              <a:t>{</a:t>
            </a:r>
          </a:p>
          <a:p>
            <a:pPr>
              <a:lnSpc>
                <a:spcPts val="1900"/>
              </a:lnSpc>
            </a:pPr>
            <a:r>
              <a:rPr lang="en-US" altLang="zh-CN" sz="2000" dirty="0" smtClean="0">
                <a:solidFill>
                  <a:schemeClr val="tx1"/>
                </a:solidFill>
              </a:rPr>
              <a:t>// </a:t>
            </a:r>
            <a:r>
              <a:rPr lang="zh-CN" altLang="en-US" sz="2000" dirty="0" smtClean="0">
                <a:solidFill>
                  <a:schemeClr val="tx1"/>
                </a:solidFill>
              </a:rPr>
              <a:t>私有成员</a:t>
            </a:r>
            <a:r>
              <a:rPr lang="en-US" altLang="zh-CN" sz="2000" dirty="0" smtClean="0">
                <a:solidFill>
                  <a:schemeClr val="tx1"/>
                </a:solidFill>
              </a:rPr>
              <a:t>:</a:t>
            </a:r>
          </a:p>
          <a:p>
            <a:pPr>
              <a:lnSpc>
                <a:spcPts val="1900"/>
              </a:lnSpc>
            </a:pPr>
            <a:r>
              <a:rPr lang="en-US" altLang="zh-CN" sz="2000" dirty="0" smtClean="0"/>
              <a:t>private:</a:t>
            </a:r>
          </a:p>
          <a:p>
            <a:pPr>
              <a:lnSpc>
                <a:spcPts val="1900"/>
              </a:lnSpc>
            </a:pPr>
            <a:r>
              <a:rPr lang="en-US" altLang="zh-CN" sz="2000" dirty="0" smtClean="0"/>
              <a:t>	Shape &amp;bottom;	</a:t>
            </a:r>
            <a:r>
              <a:rPr lang="en-US" altLang="zh-CN" sz="2000" dirty="0" smtClean="0">
                <a:solidFill>
                  <a:schemeClr val="tx1"/>
                </a:solidFill>
              </a:rPr>
              <a:t>// </a:t>
            </a:r>
            <a:r>
              <a:rPr lang="zh-CN" altLang="en-US" sz="2000" dirty="0" smtClean="0">
                <a:solidFill>
                  <a:schemeClr val="tx1"/>
                </a:solidFill>
              </a:rPr>
              <a:t>底</a:t>
            </a:r>
            <a:r>
              <a:rPr lang="en-US" altLang="zh-CN" sz="2000" dirty="0" smtClean="0">
                <a:solidFill>
                  <a:schemeClr val="tx1"/>
                </a:solidFill>
              </a:rPr>
              <a:t>, </a:t>
            </a:r>
            <a:r>
              <a:rPr lang="zh-CN" altLang="en-US" sz="2000" dirty="0" smtClean="0">
                <a:solidFill>
                  <a:schemeClr val="tx1"/>
                </a:solidFill>
              </a:rPr>
              <a:t>此处就是所谓的“合成</a:t>
            </a:r>
            <a:r>
              <a:rPr lang="en-US" altLang="zh-CN" sz="2000" dirty="0" smtClean="0">
                <a:solidFill>
                  <a:schemeClr val="tx1"/>
                </a:solidFill>
              </a:rPr>
              <a:t>/</a:t>
            </a:r>
            <a:r>
              <a:rPr lang="zh-CN" altLang="en-US" sz="2000" dirty="0" smtClean="0">
                <a:solidFill>
                  <a:schemeClr val="tx1"/>
                </a:solidFill>
              </a:rPr>
              <a:t>聚合”重用</a:t>
            </a:r>
          </a:p>
          <a:p>
            <a:pPr>
              <a:lnSpc>
                <a:spcPts val="1900"/>
              </a:lnSpc>
            </a:pPr>
            <a:r>
              <a:rPr lang="zh-CN" altLang="en-US" sz="2000" dirty="0" smtClean="0"/>
              <a:t>	</a:t>
            </a:r>
            <a:r>
              <a:rPr lang="en-US" altLang="zh-CN" sz="2000" dirty="0" smtClean="0"/>
              <a:t>double height;		</a:t>
            </a:r>
            <a:r>
              <a:rPr lang="en-US" altLang="zh-CN" sz="2000" dirty="0" smtClean="0">
                <a:solidFill>
                  <a:schemeClr val="tx1"/>
                </a:solidFill>
              </a:rPr>
              <a:t>// </a:t>
            </a:r>
            <a:r>
              <a:rPr lang="zh-CN" altLang="en-US" sz="2000" dirty="0" smtClean="0">
                <a:solidFill>
                  <a:schemeClr val="tx1"/>
                </a:solidFill>
              </a:rPr>
              <a:t>高</a:t>
            </a:r>
          </a:p>
          <a:p>
            <a:pPr>
              <a:lnSpc>
                <a:spcPts val="1900"/>
              </a:lnSpc>
            </a:pPr>
            <a:r>
              <a:rPr lang="en-US" altLang="zh-CN" sz="2000" dirty="0" smtClean="0"/>
              <a:t>public:</a:t>
            </a:r>
          </a:p>
          <a:p>
            <a:pPr>
              <a:lnSpc>
                <a:spcPts val="1900"/>
              </a:lnSpc>
            </a:pPr>
            <a:r>
              <a:rPr lang="en-US" altLang="zh-CN" sz="2000" dirty="0" smtClean="0">
                <a:solidFill>
                  <a:schemeClr val="tx1"/>
                </a:solidFill>
              </a:rPr>
              <a:t>// </a:t>
            </a:r>
            <a:r>
              <a:rPr lang="zh-CN" altLang="en-US" sz="2000" dirty="0" smtClean="0">
                <a:solidFill>
                  <a:schemeClr val="tx1"/>
                </a:solidFill>
              </a:rPr>
              <a:t>公有成员</a:t>
            </a:r>
            <a:r>
              <a:rPr lang="en-US" altLang="zh-CN" sz="2000" dirty="0" smtClean="0">
                <a:solidFill>
                  <a:schemeClr val="tx1"/>
                </a:solidFill>
              </a:rPr>
              <a:t>:</a:t>
            </a:r>
          </a:p>
          <a:p>
            <a:pPr>
              <a:lnSpc>
                <a:spcPts val="1900"/>
              </a:lnSpc>
            </a:pPr>
            <a:r>
              <a:rPr lang="en-US" altLang="zh-CN" sz="2000" dirty="0" smtClean="0"/>
              <a:t>	Pillar(Shape &amp;b, double h): bottom(b), height(h) { }	</a:t>
            </a:r>
            <a:r>
              <a:rPr lang="en-US" altLang="zh-CN" sz="2000" dirty="0" smtClean="0">
                <a:solidFill>
                  <a:schemeClr val="tx1"/>
                </a:solidFill>
              </a:rPr>
              <a:t>// </a:t>
            </a:r>
            <a:r>
              <a:rPr lang="zh-CN" altLang="en-US" sz="2000" dirty="0" smtClean="0">
                <a:solidFill>
                  <a:schemeClr val="tx1"/>
                </a:solidFill>
              </a:rPr>
              <a:t>构造函数</a:t>
            </a:r>
          </a:p>
          <a:p>
            <a:pPr>
              <a:lnSpc>
                <a:spcPts val="1900"/>
              </a:lnSpc>
            </a:pPr>
            <a:r>
              <a:rPr lang="zh-CN" altLang="en-US" sz="2000" dirty="0" smtClean="0"/>
              <a:t>	</a:t>
            </a:r>
            <a:r>
              <a:rPr lang="en-US" altLang="zh-CN" sz="2000" dirty="0" smtClean="0"/>
              <a:t>void Draw() const { </a:t>
            </a:r>
            <a:r>
              <a:rPr lang="en-US" altLang="zh-CN" sz="2000" dirty="0" err="1" smtClean="0"/>
              <a:t>cout</a:t>
            </a:r>
            <a:r>
              <a:rPr lang="en-US" altLang="zh-CN" sz="2000" dirty="0" smtClean="0"/>
              <a:t> &lt;&lt; "</a:t>
            </a:r>
            <a:r>
              <a:rPr lang="zh-CN" altLang="en-US" sz="2000" dirty="0" smtClean="0"/>
              <a:t>圆柱体</a:t>
            </a:r>
            <a:r>
              <a:rPr lang="en-US" altLang="zh-CN" sz="2000" dirty="0" smtClean="0"/>
              <a:t>"; }		</a:t>
            </a:r>
            <a:r>
              <a:rPr lang="en-US" altLang="zh-CN" sz="2000" dirty="0" smtClean="0">
                <a:solidFill>
                  <a:schemeClr val="tx1"/>
                </a:solidFill>
              </a:rPr>
              <a:t>// </a:t>
            </a:r>
            <a:r>
              <a:rPr lang="zh-CN" altLang="en-US" sz="2000" dirty="0" smtClean="0">
                <a:solidFill>
                  <a:schemeClr val="tx1"/>
                </a:solidFill>
              </a:rPr>
              <a:t>画图形 </a:t>
            </a:r>
          </a:p>
          <a:p>
            <a:pPr>
              <a:lnSpc>
                <a:spcPts val="1900"/>
              </a:lnSpc>
            </a:pPr>
            <a:r>
              <a:rPr lang="zh-CN" altLang="en-US" sz="2000" dirty="0" smtClean="0"/>
              <a:t>	</a:t>
            </a:r>
            <a:r>
              <a:rPr lang="en-US" altLang="zh-CN" sz="2000" dirty="0" smtClean="0"/>
              <a:t>double </a:t>
            </a:r>
            <a:r>
              <a:rPr lang="en-US" altLang="zh-CN" sz="2000" dirty="0" err="1" smtClean="0"/>
              <a:t>GetVolume</a:t>
            </a:r>
            <a:r>
              <a:rPr lang="en-US" altLang="zh-CN" sz="2000" dirty="0" smtClean="0"/>
              <a:t>() { return </a:t>
            </a:r>
            <a:r>
              <a:rPr lang="en-US" altLang="zh-CN" sz="2000" dirty="0" err="1" smtClean="0"/>
              <a:t>bottom.GetArea</a:t>
            </a:r>
            <a:r>
              <a:rPr lang="en-US" altLang="zh-CN" sz="2000" dirty="0" smtClean="0"/>
              <a:t>() * height; }</a:t>
            </a:r>
            <a:r>
              <a:rPr lang="en-US" altLang="zh-CN" sz="2000" dirty="0" smtClean="0">
                <a:solidFill>
                  <a:schemeClr val="tx1"/>
                </a:solidFill>
              </a:rPr>
              <a:t>// </a:t>
            </a:r>
            <a:r>
              <a:rPr lang="zh-CN" altLang="en-US" sz="2000" dirty="0" smtClean="0">
                <a:solidFill>
                  <a:schemeClr val="tx1"/>
                </a:solidFill>
              </a:rPr>
              <a:t>返回体积</a:t>
            </a:r>
          </a:p>
          <a:p>
            <a:pPr>
              <a:lnSpc>
                <a:spcPts val="1900"/>
              </a:lnSpc>
            </a:pPr>
            <a:r>
              <a:rPr lang="en-US" altLang="zh-CN" sz="2000" dirty="0" smtClean="0"/>
              <a:t>};</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008" y="332656"/>
            <a:ext cx="8964488" cy="2862322"/>
          </a:xfrm>
          <a:prstGeom prst="rect">
            <a:avLst/>
          </a:prstGeom>
          <a:noFill/>
        </p:spPr>
        <p:txBody>
          <a:bodyPr wrap="square" rtlCol="0">
            <a:spAutoFit/>
          </a:bodyPr>
          <a:lstStyle/>
          <a:p>
            <a:r>
              <a:rPr lang="en-US" altLang="zh-CN" sz="2000" dirty="0" err="1" smtClean="0"/>
              <a:t>int</a:t>
            </a:r>
            <a:r>
              <a:rPr lang="en-US" altLang="zh-CN" sz="2000" dirty="0" smtClean="0"/>
              <a:t> main()					</a:t>
            </a:r>
            <a:r>
              <a:rPr lang="en-US" altLang="zh-CN" sz="2000" dirty="0" smtClean="0">
                <a:solidFill>
                  <a:schemeClr val="tx1"/>
                </a:solidFill>
              </a:rPr>
              <a:t>// </a:t>
            </a:r>
            <a:r>
              <a:rPr lang="zh-CN" altLang="en-US" sz="2000" dirty="0" smtClean="0">
                <a:solidFill>
                  <a:schemeClr val="tx1"/>
                </a:solidFill>
              </a:rPr>
              <a:t>主函数</a:t>
            </a:r>
            <a:r>
              <a:rPr lang="en-US" altLang="zh-CN" sz="2000" dirty="0" smtClean="0">
                <a:solidFill>
                  <a:schemeClr val="tx1"/>
                </a:solidFill>
              </a:rPr>
              <a:t>main()</a:t>
            </a:r>
          </a:p>
          <a:p>
            <a:r>
              <a:rPr lang="en-US" altLang="zh-CN" sz="2000" dirty="0" smtClean="0"/>
              <a:t>{</a:t>
            </a:r>
          </a:p>
          <a:p>
            <a:r>
              <a:rPr lang="en-US" altLang="zh-CN" sz="2000" dirty="0" smtClean="0"/>
              <a:t>	Circle c(1.0);				</a:t>
            </a:r>
            <a:r>
              <a:rPr lang="en-US" altLang="zh-CN" sz="2000" dirty="0" smtClean="0">
                <a:solidFill>
                  <a:schemeClr val="tx1"/>
                </a:solidFill>
              </a:rPr>
              <a:t>// </a:t>
            </a:r>
            <a:r>
              <a:rPr lang="zh-CN" altLang="en-US" sz="2000" dirty="0" smtClean="0">
                <a:solidFill>
                  <a:schemeClr val="tx1"/>
                </a:solidFill>
              </a:rPr>
              <a:t>定圆对象</a:t>
            </a:r>
            <a:r>
              <a:rPr lang="en-US" altLang="zh-CN" sz="2000" dirty="0" smtClean="0">
                <a:solidFill>
                  <a:schemeClr val="tx1"/>
                </a:solidFill>
              </a:rPr>
              <a:t>c</a:t>
            </a:r>
          </a:p>
          <a:p>
            <a:r>
              <a:rPr lang="en-US" altLang="zh-CN" sz="2000" dirty="0" smtClean="0"/>
              <a:t>	Pillar p(c, 1.8);				</a:t>
            </a:r>
            <a:r>
              <a:rPr lang="en-US" altLang="zh-CN" sz="2000" dirty="0" smtClean="0">
                <a:solidFill>
                  <a:schemeClr val="tx1"/>
                </a:solidFill>
              </a:rPr>
              <a:t>// </a:t>
            </a:r>
            <a:r>
              <a:rPr lang="zh-CN" altLang="en-US" sz="2000" dirty="0" smtClean="0">
                <a:solidFill>
                  <a:schemeClr val="tx1"/>
                </a:solidFill>
              </a:rPr>
              <a:t>定义圆柱体对象</a:t>
            </a:r>
            <a:r>
              <a:rPr lang="en-US" altLang="zh-CN" sz="2000" dirty="0" smtClean="0">
                <a:solidFill>
                  <a:schemeClr val="tx1"/>
                </a:solidFill>
              </a:rPr>
              <a:t>p</a:t>
            </a:r>
          </a:p>
          <a:p>
            <a:r>
              <a:rPr lang="en-US" altLang="zh-CN" sz="2000" dirty="0" smtClean="0"/>
              <a:t>	</a:t>
            </a:r>
            <a:r>
              <a:rPr lang="en-US" altLang="zh-CN" sz="2000" dirty="0" err="1" smtClean="0"/>
              <a:t>cout</a:t>
            </a:r>
            <a:r>
              <a:rPr lang="en-US" altLang="zh-CN" sz="2000" dirty="0" smtClean="0"/>
              <a:t> &lt;&lt; </a:t>
            </a:r>
            <a:r>
              <a:rPr lang="en-US" altLang="zh-CN" sz="2000" dirty="0" err="1" smtClean="0"/>
              <a:t>p.GetVolume</a:t>
            </a:r>
            <a:r>
              <a:rPr lang="en-US" altLang="zh-CN" sz="2000" dirty="0" smtClean="0"/>
              <a:t>() &lt;&lt; </a:t>
            </a:r>
            <a:r>
              <a:rPr lang="en-US" altLang="zh-CN" sz="2000" dirty="0" err="1" smtClean="0"/>
              <a:t>endl</a:t>
            </a:r>
            <a:r>
              <a:rPr lang="en-US" altLang="zh-CN" sz="2000" dirty="0" smtClean="0"/>
              <a:t>;	</a:t>
            </a:r>
            <a:r>
              <a:rPr lang="en-US" altLang="zh-CN" sz="2000" dirty="0" smtClean="0">
                <a:solidFill>
                  <a:schemeClr val="tx1"/>
                </a:solidFill>
              </a:rPr>
              <a:t>// </a:t>
            </a:r>
            <a:r>
              <a:rPr lang="zh-CN" altLang="en-US" sz="2000" dirty="0" smtClean="0">
                <a:solidFill>
                  <a:schemeClr val="tx1"/>
                </a:solidFill>
              </a:rPr>
              <a:t>显示相关信息</a:t>
            </a:r>
          </a:p>
          <a:p>
            <a:endParaRPr lang="zh-CN" altLang="en-US" sz="2000" dirty="0" smtClean="0"/>
          </a:p>
          <a:p>
            <a:r>
              <a:rPr lang="zh-CN" altLang="en-US" sz="2000" dirty="0" smtClean="0"/>
              <a:t>	</a:t>
            </a:r>
            <a:r>
              <a:rPr lang="en-US" altLang="zh-CN" sz="2000" dirty="0" smtClean="0"/>
              <a:t>return 0;                    			</a:t>
            </a:r>
            <a:r>
              <a:rPr lang="en-US" altLang="zh-CN" sz="2000" dirty="0" smtClean="0">
                <a:solidFill>
                  <a:schemeClr val="tx1"/>
                </a:solidFill>
              </a:rPr>
              <a:t>// </a:t>
            </a:r>
            <a:r>
              <a:rPr lang="zh-CN" altLang="en-US" sz="2000" dirty="0" smtClean="0">
                <a:solidFill>
                  <a:schemeClr val="tx1"/>
                </a:solidFill>
              </a:rPr>
              <a:t>返回值</a:t>
            </a:r>
            <a:r>
              <a:rPr lang="en-US" altLang="zh-CN" sz="2000" dirty="0" smtClean="0">
                <a:solidFill>
                  <a:schemeClr val="tx1"/>
                </a:solidFill>
              </a:rPr>
              <a:t>0, </a:t>
            </a:r>
            <a:r>
              <a:rPr lang="zh-CN" altLang="en-US" sz="2000" dirty="0" smtClean="0">
                <a:solidFill>
                  <a:schemeClr val="tx1"/>
                </a:solidFill>
              </a:rPr>
              <a:t>返回操作系统</a:t>
            </a:r>
          </a:p>
          <a:p>
            <a:r>
              <a:rPr lang="en-US" altLang="zh-CN" sz="2000" dirty="0" smtClean="0"/>
              <a:t>}</a:t>
            </a:r>
          </a:p>
          <a:p>
            <a:endParaRPr lang="zh-CN" altLang="en-US" sz="2000" dirty="0"/>
          </a:p>
        </p:txBody>
      </p:sp>
      <p:sp>
        <p:nvSpPr>
          <p:cNvPr id="3" name="矩形 2"/>
          <p:cNvSpPr/>
          <p:nvPr/>
        </p:nvSpPr>
        <p:spPr bwMode="auto">
          <a:xfrm>
            <a:off x="611560" y="3068960"/>
            <a:ext cx="7776864" cy="309634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2400" dirty="0" smtClean="0"/>
              <a:t>程序运行时屏幕输出如下：</a:t>
            </a:r>
            <a:endParaRPr lang="en-US" altLang="zh-CN" sz="2400" dirty="0" smtClean="0"/>
          </a:p>
          <a:p>
            <a:pPr lvl="1"/>
            <a:r>
              <a:rPr lang="en-US" altLang="zh-CN" sz="2400" dirty="0" smtClean="0">
                <a:solidFill>
                  <a:schemeClr val="tx1"/>
                </a:solidFill>
              </a:rPr>
              <a:t>5.65487</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z="4800" dirty="0" smtClean="0"/>
              <a:t>6.1 </a:t>
            </a:r>
            <a:r>
              <a:rPr lang="zh-CN" altLang="en-US" sz="4800" dirty="0" smtClean="0"/>
              <a:t>程序设计的基本原则</a:t>
            </a:r>
            <a:endParaRPr lang="zh-CN" altLang="en-US" sz="4800" dirty="0"/>
          </a:p>
        </p:txBody>
      </p:sp>
      <p:sp>
        <p:nvSpPr>
          <p:cNvPr id="3" name="副标题 2"/>
          <p:cNvSpPr>
            <a:spLocks noGrp="1"/>
          </p:cNvSpPr>
          <p:nvPr>
            <p:ph type="subTitle" idx="1"/>
          </p:nvPr>
        </p:nvSpPr>
        <p:spPr/>
        <p:txBody>
          <a:bodyPr/>
          <a:lstStyle/>
          <a:p>
            <a:r>
              <a:rPr lang="en-US" altLang="zh-CN" sz="4400" dirty="0" smtClean="0"/>
              <a:t>6.2.7 </a:t>
            </a:r>
            <a:r>
              <a:rPr lang="zh-CN" altLang="en-US" sz="4400" dirty="0" smtClean="0"/>
              <a:t>迪米特法则</a:t>
            </a:r>
            <a:endParaRPr lang="zh-CN" altLang="en-US" sz="4400"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迪米特法则及其基本描述</a:t>
            </a:r>
            <a:endParaRPr lang="zh-CN" altLang="en-US" dirty="0"/>
          </a:p>
        </p:txBody>
      </p:sp>
      <p:sp>
        <p:nvSpPr>
          <p:cNvPr id="3" name="内容占位符 2"/>
          <p:cNvSpPr>
            <a:spLocks noGrp="1"/>
          </p:cNvSpPr>
          <p:nvPr>
            <p:ph idx="1"/>
          </p:nvPr>
        </p:nvSpPr>
        <p:spPr>
          <a:xfrm>
            <a:off x="72008" y="1351309"/>
            <a:ext cx="8964488" cy="4525963"/>
          </a:xfrm>
        </p:spPr>
        <p:txBody>
          <a:bodyPr/>
          <a:lstStyle/>
          <a:p>
            <a:pPr>
              <a:lnSpc>
                <a:spcPts val="3000"/>
              </a:lnSpc>
              <a:spcBef>
                <a:spcPts val="200"/>
              </a:spcBef>
              <a:spcAft>
                <a:spcPts val="200"/>
              </a:spcAft>
            </a:pPr>
            <a:r>
              <a:rPr lang="zh-CN" altLang="en-US" dirty="0" smtClean="0"/>
              <a:t>迪米特法则（</a:t>
            </a:r>
            <a:r>
              <a:rPr lang="en-US" altLang="zh-CN" dirty="0" smtClean="0"/>
              <a:t>Law of Demeter</a:t>
            </a:r>
            <a:r>
              <a:rPr lang="zh-CN" altLang="en-US" dirty="0" smtClean="0"/>
              <a:t>，</a:t>
            </a:r>
            <a:r>
              <a:rPr lang="en-US" altLang="zh-CN" dirty="0" err="1" smtClean="0"/>
              <a:t>LoD</a:t>
            </a:r>
            <a:r>
              <a:rPr lang="zh-CN" altLang="en-US" dirty="0" smtClean="0"/>
              <a:t>）又叫作最少知识原则（</a:t>
            </a:r>
            <a:r>
              <a:rPr lang="en-US" altLang="zh-CN" dirty="0" smtClean="0"/>
              <a:t>Least Knowledge Principle</a:t>
            </a:r>
            <a:r>
              <a:rPr lang="zh-CN" altLang="en-US" dirty="0" smtClean="0"/>
              <a:t>，</a:t>
            </a:r>
            <a:r>
              <a:rPr lang="en-US" altLang="zh-CN" dirty="0" smtClean="0"/>
              <a:t>LKP</a:t>
            </a:r>
            <a:r>
              <a:rPr lang="zh-CN" altLang="en-US" dirty="0" smtClean="0"/>
              <a:t>），它有如下一些描述形式。</a:t>
            </a:r>
          </a:p>
          <a:p>
            <a:pPr marL="971550" lvl="1" indent="-514350">
              <a:lnSpc>
                <a:spcPts val="3000"/>
              </a:lnSpc>
              <a:spcBef>
                <a:spcPts val="200"/>
              </a:spcBef>
              <a:spcAft>
                <a:spcPts val="200"/>
              </a:spcAft>
              <a:buFont typeface="+mj-ea"/>
              <a:buAutoNum type="circleNumDbPlain"/>
            </a:pPr>
            <a:r>
              <a:rPr lang="zh-CN" altLang="en-US" dirty="0" smtClean="0"/>
              <a:t>一个软件实体应当尽可能少地与其他实体发生相互作用。</a:t>
            </a:r>
          </a:p>
          <a:p>
            <a:pPr marL="971550" lvl="1" indent="-514350">
              <a:lnSpc>
                <a:spcPts val="3000"/>
              </a:lnSpc>
              <a:spcBef>
                <a:spcPts val="200"/>
              </a:spcBef>
              <a:spcAft>
                <a:spcPts val="200"/>
              </a:spcAft>
              <a:buFont typeface="+mj-ea"/>
              <a:buAutoNum type="circleNumDbPlain"/>
            </a:pPr>
            <a:r>
              <a:rPr lang="en-US" altLang="zh-CN" dirty="0" smtClean="0"/>
              <a:t>talk only to your immediate friends</a:t>
            </a:r>
            <a:r>
              <a:rPr lang="zh-CN" altLang="en-US" dirty="0" smtClean="0"/>
              <a:t>，即只与直接的朋友交流，或不直接与陌生人说话。</a:t>
            </a:r>
          </a:p>
          <a:p>
            <a:pPr marL="971550" lvl="1" indent="-514350">
              <a:lnSpc>
                <a:spcPts val="3000"/>
              </a:lnSpc>
              <a:spcBef>
                <a:spcPts val="200"/>
              </a:spcBef>
              <a:spcAft>
                <a:spcPts val="200"/>
              </a:spcAft>
              <a:buFont typeface="+mj-ea"/>
              <a:buAutoNum type="circleNumDbPlain"/>
            </a:pPr>
            <a:r>
              <a:rPr lang="zh-CN" altLang="en-US" dirty="0" smtClean="0"/>
              <a:t>如果两个类不必彼此直接通信，那么这两个类就不应该发生直接的相互作用。如果其中的一个类需要调用另一个类的某一个方法的话，可以通过第三者转发这个调用。</a:t>
            </a:r>
          </a:p>
          <a:p>
            <a:pPr marL="971550" lvl="1" indent="-514350">
              <a:lnSpc>
                <a:spcPts val="3000"/>
              </a:lnSpc>
              <a:spcBef>
                <a:spcPts val="200"/>
              </a:spcBef>
              <a:spcAft>
                <a:spcPts val="200"/>
              </a:spcAft>
              <a:buFont typeface="+mj-ea"/>
              <a:buAutoNum type="circleNumDbPlain"/>
            </a:pPr>
            <a:r>
              <a:rPr lang="zh-CN" altLang="en-US" dirty="0" smtClean="0"/>
              <a:t>每一个软件单位对其他的单位都只有最少的知识，并且仅限于那些与本单位密切相关的软件单位。</a:t>
            </a:r>
          </a:p>
          <a:p>
            <a:pPr marL="971550" lvl="1" indent="-514350">
              <a:lnSpc>
                <a:spcPts val="3000"/>
              </a:lnSpc>
              <a:spcBef>
                <a:spcPts val="200"/>
              </a:spcBef>
              <a:spcAft>
                <a:spcPts val="200"/>
              </a:spcAft>
              <a:buFont typeface="+mj-ea"/>
              <a:buAutoNum type="circleNumDbPlain"/>
            </a:pPr>
            <a:endParaRPr lang="zh-CN" altLang="en-US"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850106"/>
          </a:xfrm>
        </p:spPr>
        <p:txBody>
          <a:bodyPr/>
          <a:lstStyle/>
          <a:p>
            <a:r>
              <a:rPr lang="zh-CN" altLang="en-US" dirty="0" smtClean="0"/>
              <a:t>狭义迪米特法则</a:t>
            </a:r>
            <a:endParaRPr lang="zh-CN" altLang="en-US" dirty="0"/>
          </a:p>
        </p:txBody>
      </p:sp>
      <p:sp>
        <p:nvSpPr>
          <p:cNvPr id="3" name="内容占位符 2"/>
          <p:cNvSpPr>
            <a:spLocks noGrp="1"/>
          </p:cNvSpPr>
          <p:nvPr>
            <p:ph idx="1"/>
          </p:nvPr>
        </p:nvSpPr>
        <p:spPr>
          <a:xfrm>
            <a:off x="539552" y="1124744"/>
            <a:ext cx="8229600" cy="4525963"/>
          </a:xfrm>
        </p:spPr>
        <p:txBody>
          <a:bodyPr/>
          <a:lstStyle/>
          <a:p>
            <a:pPr>
              <a:lnSpc>
                <a:spcPts val="2300"/>
              </a:lnSpc>
            </a:pPr>
            <a:r>
              <a:rPr lang="zh-CN" altLang="en-US" sz="2400" dirty="0" smtClean="0"/>
              <a:t>迪米特法则的初衷在于降低类之间的耦合，即要求每个类尽量</a:t>
            </a:r>
            <a:r>
              <a:rPr lang="zh-CN" altLang="en-US" sz="2400" dirty="0" smtClean="0">
                <a:solidFill>
                  <a:srgbClr val="FF0000"/>
                </a:solidFill>
              </a:rPr>
              <a:t>减少对其他类的依赖</a:t>
            </a:r>
            <a:r>
              <a:rPr lang="zh-CN" altLang="en-US" sz="2400" dirty="0" smtClean="0"/>
              <a:t>。由于类之间的耦合越弱，越有利于重用；同时一个类的修改，不会波及其他有关类。</a:t>
            </a:r>
            <a:endParaRPr lang="en-US" altLang="zh-CN" sz="2400" dirty="0" smtClean="0"/>
          </a:p>
          <a:p>
            <a:pPr>
              <a:lnSpc>
                <a:spcPts val="2300"/>
              </a:lnSpc>
            </a:pPr>
            <a:r>
              <a:rPr lang="zh-CN" altLang="en-US" sz="2400" dirty="0" smtClean="0"/>
              <a:t>基于这一初衷的迪米特法则，仅着眼于</a:t>
            </a:r>
            <a:r>
              <a:rPr lang="zh-CN" altLang="en-US" sz="2400" dirty="0" smtClean="0">
                <a:solidFill>
                  <a:srgbClr val="FF0000"/>
                </a:solidFill>
              </a:rPr>
              <a:t>处理类</a:t>
            </a:r>
            <a:r>
              <a:rPr lang="zh-CN" altLang="en-US" sz="2400" dirty="0" smtClean="0"/>
              <a:t>之间的关系，称为狭义迪米特法则，或称微观迪米特法则。它不希望在“陌生人”类之间建立直接的接触。如果类之间需要联系，最好通过</a:t>
            </a:r>
            <a:r>
              <a:rPr lang="zh-CN" altLang="en-US" sz="2400" dirty="0" smtClean="0">
                <a:solidFill>
                  <a:srgbClr val="FF0000"/>
                </a:solidFill>
              </a:rPr>
              <a:t>中介类</a:t>
            </a:r>
            <a:r>
              <a:rPr lang="zh-CN" altLang="en-US" sz="2400" dirty="0" smtClean="0"/>
              <a:t>来转达。</a:t>
            </a:r>
          </a:p>
          <a:p>
            <a:pPr>
              <a:lnSpc>
                <a:spcPts val="2300"/>
              </a:lnSpc>
            </a:pPr>
            <a:endParaRPr lang="zh-CN" altLang="en-US" sz="2400" dirty="0"/>
          </a:p>
        </p:txBody>
      </p:sp>
      <p:grpSp>
        <p:nvGrpSpPr>
          <p:cNvPr id="56" name="组合 55"/>
          <p:cNvGrpSpPr/>
          <p:nvPr/>
        </p:nvGrpSpPr>
        <p:grpSpPr>
          <a:xfrm>
            <a:off x="395536" y="3356992"/>
            <a:ext cx="8496944" cy="3168352"/>
            <a:chOff x="395536" y="3356992"/>
            <a:chExt cx="8496944" cy="3168352"/>
          </a:xfrm>
        </p:grpSpPr>
        <p:sp>
          <p:nvSpPr>
            <p:cNvPr id="55" name="矩形 54"/>
            <p:cNvSpPr/>
            <p:nvPr/>
          </p:nvSpPr>
          <p:spPr bwMode="auto">
            <a:xfrm>
              <a:off x="395536" y="3356992"/>
              <a:ext cx="8496944" cy="316835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4800" b="1" i="0" u="none" strike="noStrike" cap="none" normalizeH="0" baseline="0" smtClean="0">
                <a:ln>
                  <a:noFill/>
                </a:ln>
                <a:solidFill>
                  <a:schemeClr val="accent2"/>
                </a:solidFill>
                <a:effectLst/>
                <a:latin typeface="Arial" charset="0"/>
                <a:ea typeface="楷体_GB2312" pitchFamily="49" charset="-122"/>
              </a:endParaRPr>
            </a:p>
          </p:txBody>
        </p:sp>
        <p:grpSp>
          <p:nvGrpSpPr>
            <p:cNvPr id="54" name="组合 53"/>
            <p:cNvGrpSpPr/>
            <p:nvPr/>
          </p:nvGrpSpPr>
          <p:grpSpPr>
            <a:xfrm>
              <a:off x="467544" y="3458880"/>
              <a:ext cx="8280920" cy="3066464"/>
              <a:chOff x="336204" y="3374678"/>
              <a:chExt cx="8280920" cy="3066464"/>
            </a:xfrm>
            <a:solidFill>
              <a:schemeClr val="bg1"/>
            </a:solidFill>
          </p:grpSpPr>
          <p:grpSp>
            <p:nvGrpSpPr>
              <p:cNvPr id="4" name="Group 2"/>
              <p:cNvGrpSpPr>
                <a:grpSpLocks/>
              </p:cNvGrpSpPr>
              <p:nvPr/>
            </p:nvGrpSpPr>
            <p:grpSpPr bwMode="auto">
              <a:xfrm>
                <a:off x="1187624" y="3374678"/>
                <a:ext cx="7429500" cy="2214562"/>
                <a:chOff x="2520" y="1752"/>
                <a:chExt cx="7200" cy="1503"/>
              </a:xfrm>
              <a:grpFill/>
            </p:grpSpPr>
            <p:grpSp>
              <p:nvGrpSpPr>
                <p:cNvPr id="5" name="Group 3"/>
                <p:cNvGrpSpPr>
                  <a:grpSpLocks/>
                </p:cNvGrpSpPr>
                <p:nvPr/>
              </p:nvGrpSpPr>
              <p:grpSpPr bwMode="auto">
                <a:xfrm>
                  <a:off x="6300" y="1752"/>
                  <a:ext cx="3420" cy="1503"/>
                  <a:chOff x="2520" y="2688"/>
                  <a:chExt cx="3420" cy="1503"/>
                </a:xfrm>
                <a:grpFill/>
              </p:grpSpPr>
              <p:sp>
                <p:nvSpPr>
                  <p:cNvPr id="29" name="Text Box 4"/>
                  <p:cNvSpPr txBox="1">
                    <a:spLocks noChangeArrowheads="1"/>
                  </p:cNvSpPr>
                  <p:nvPr/>
                </p:nvSpPr>
                <p:spPr bwMode="auto">
                  <a:xfrm>
                    <a:off x="3960" y="2688"/>
                    <a:ext cx="540" cy="255"/>
                  </a:xfrm>
                  <a:prstGeom prst="rect">
                    <a:avLst/>
                  </a:prstGeom>
                  <a:grpFill/>
                  <a:ln w="9525">
                    <a:solidFill>
                      <a:srgbClr val="000000"/>
                    </a:solidFill>
                    <a:miter lim="800000"/>
                    <a:headEnd/>
                    <a:tailEnd/>
                  </a:ln>
                </p:spPr>
                <p:txBody>
                  <a:bodyPr lIns="0" tIns="0" rIns="0" bIns="0"/>
                  <a:lstStyle/>
                  <a:p>
                    <a:pPr algn="ctr">
                      <a:lnSpc>
                        <a:spcPct val="150000"/>
                      </a:lnSpc>
                      <a:spcBef>
                        <a:spcPts val="1200"/>
                      </a:spcBef>
                    </a:pPr>
                    <a:r>
                      <a:rPr lang="en-US" altLang="zh-CN" sz="1600" dirty="0">
                        <a:solidFill>
                          <a:schemeClr val="tx1"/>
                        </a:solidFill>
                        <a:latin typeface="Calibri" pitchFamily="34" charset="0"/>
                      </a:rPr>
                      <a:t>Form3</a:t>
                    </a:r>
                    <a:endParaRPr lang="zh-CN" altLang="zh-CN" sz="1600" dirty="0">
                      <a:solidFill>
                        <a:schemeClr val="tx1"/>
                      </a:solidFill>
                    </a:endParaRPr>
                  </a:p>
                </p:txBody>
              </p:sp>
              <p:sp>
                <p:nvSpPr>
                  <p:cNvPr id="30" name="Text Box 5"/>
                  <p:cNvSpPr txBox="1">
                    <a:spLocks noChangeArrowheads="1"/>
                  </p:cNvSpPr>
                  <p:nvPr/>
                </p:nvSpPr>
                <p:spPr bwMode="auto">
                  <a:xfrm>
                    <a:off x="2520" y="2688"/>
                    <a:ext cx="540" cy="255"/>
                  </a:xfrm>
                  <a:prstGeom prst="rect">
                    <a:avLst/>
                  </a:prstGeom>
                  <a:grpFill/>
                  <a:ln w="9525">
                    <a:solidFill>
                      <a:srgbClr val="000000"/>
                    </a:solidFill>
                    <a:miter lim="800000"/>
                    <a:headEnd/>
                    <a:tailEnd/>
                  </a:ln>
                </p:spPr>
                <p:txBody>
                  <a:bodyPr lIns="0" tIns="0" rIns="0" bIns="0"/>
                  <a:lstStyle/>
                  <a:p>
                    <a:pPr algn="ctr">
                      <a:lnSpc>
                        <a:spcPct val="150000"/>
                      </a:lnSpc>
                      <a:spcBef>
                        <a:spcPts val="1200"/>
                      </a:spcBef>
                    </a:pPr>
                    <a:r>
                      <a:rPr lang="en-US" altLang="zh-CN" sz="1600" dirty="0">
                        <a:solidFill>
                          <a:schemeClr val="tx1"/>
                        </a:solidFill>
                        <a:latin typeface="Calibri" pitchFamily="34" charset="0"/>
                      </a:rPr>
                      <a:t>Form1</a:t>
                    </a:r>
                    <a:endParaRPr lang="zh-CN" altLang="zh-CN" sz="1600" dirty="0">
                      <a:solidFill>
                        <a:schemeClr val="tx1"/>
                      </a:solidFill>
                    </a:endParaRPr>
                  </a:p>
                </p:txBody>
              </p:sp>
              <p:sp>
                <p:nvSpPr>
                  <p:cNvPr id="31" name="Text Box 6"/>
                  <p:cNvSpPr txBox="1">
                    <a:spLocks noChangeArrowheads="1"/>
                  </p:cNvSpPr>
                  <p:nvPr/>
                </p:nvSpPr>
                <p:spPr bwMode="auto">
                  <a:xfrm>
                    <a:off x="3240" y="2688"/>
                    <a:ext cx="540" cy="255"/>
                  </a:xfrm>
                  <a:prstGeom prst="rect">
                    <a:avLst/>
                  </a:prstGeom>
                  <a:grpFill/>
                  <a:ln w="9525">
                    <a:solidFill>
                      <a:srgbClr val="000000"/>
                    </a:solidFill>
                    <a:miter lim="800000"/>
                    <a:headEnd/>
                    <a:tailEnd/>
                  </a:ln>
                </p:spPr>
                <p:txBody>
                  <a:bodyPr lIns="0" tIns="0" rIns="0" bIns="0"/>
                  <a:lstStyle/>
                  <a:p>
                    <a:pPr algn="ctr">
                      <a:lnSpc>
                        <a:spcPct val="150000"/>
                      </a:lnSpc>
                      <a:spcBef>
                        <a:spcPts val="1200"/>
                      </a:spcBef>
                    </a:pPr>
                    <a:r>
                      <a:rPr lang="en-US" altLang="zh-CN" sz="1600" dirty="0">
                        <a:solidFill>
                          <a:schemeClr val="tx1"/>
                        </a:solidFill>
                        <a:latin typeface="Calibri" pitchFamily="34" charset="0"/>
                      </a:rPr>
                      <a:t>Form2</a:t>
                    </a:r>
                    <a:endParaRPr lang="zh-CN" altLang="zh-CN" sz="1600" dirty="0">
                      <a:solidFill>
                        <a:schemeClr val="tx1"/>
                      </a:solidFill>
                    </a:endParaRPr>
                  </a:p>
                </p:txBody>
              </p:sp>
              <p:sp>
                <p:nvSpPr>
                  <p:cNvPr id="32" name="Text Box 7"/>
                  <p:cNvSpPr txBox="1">
                    <a:spLocks noChangeArrowheads="1"/>
                  </p:cNvSpPr>
                  <p:nvPr/>
                </p:nvSpPr>
                <p:spPr bwMode="auto">
                  <a:xfrm>
                    <a:off x="4680" y="2688"/>
                    <a:ext cx="540" cy="255"/>
                  </a:xfrm>
                  <a:prstGeom prst="rect">
                    <a:avLst/>
                  </a:prstGeom>
                  <a:grpFill/>
                  <a:ln w="9525">
                    <a:solidFill>
                      <a:srgbClr val="000000"/>
                    </a:solidFill>
                    <a:miter lim="800000"/>
                    <a:headEnd/>
                    <a:tailEnd/>
                  </a:ln>
                </p:spPr>
                <p:txBody>
                  <a:bodyPr lIns="0" tIns="0" rIns="0" bIns="0"/>
                  <a:lstStyle/>
                  <a:p>
                    <a:pPr algn="ctr">
                      <a:lnSpc>
                        <a:spcPct val="150000"/>
                      </a:lnSpc>
                      <a:spcBef>
                        <a:spcPts val="1200"/>
                      </a:spcBef>
                    </a:pPr>
                    <a:r>
                      <a:rPr lang="en-US" altLang="zh-CN" sz="1600" dirty="0">
                        <a:solidFill>
                          <a:schemeClr val="tx1"/>
                        </a:solidFill>
                        <a:latin typeface="Calibri" pitchFamily="34" charset="0"/>
                      </a:rPr>
                      <a:t>Form4</a:t>
                    </a:r>
                    <a:endParaRPr lang="zh-CN" altLang="zh-CN" sz="1600" dirty="0">
                      <a:solidFill>
                        <a:schemeClr val="tx1"/>
                      </a:solidFill>
                    </a:endParaRPr>
                  </a:p>
                </p:txBody>
              </p:sp>
              <p:sp>
                <p:nvSpPr>
                  <p:cNvPr id="33" name="Text Box 8"/>
                  <p:cNvSpPr txBox="1">
                    <a:spLocks noChangeArrowheads="1"/>
                  </p:cNvSpPr>
                  <p:nvPr/>
                </p:nvSpPr>
                <p:spPr bwMode="auto">
                  <a:xfrm>
                    <a:off x="5400" y="2688"/>
                    <a:ext cx="540" cy="255"/>
                  </a:xfrm>
                  <a:prstGeom prst="rect">
                    <a:avLst/>
                  </a:prstGeom>
                  <a:grpFill/>
                  <a:ln w="9525">
                    <a:solidFill>
                      <a:srgbClr val="000000"/>
                    </a:solidFill>
                    <a:miter lim="800000"/>
                    <a:headEnd/>
                    <a:tailEnd/>
                  </a:ln>
                </p:spPr>
                <p:txBody>
                  <a:bodyPr lIns="0" tIns="0" rIns="0" bIns="0"/>
                  <a:lstStyle/>
                  <a:p>
                    <a:pPr algn="ctr">
                      <a:lnSpc>
                        <a:spcPct val="150000"/>
                      </a:lnSpc>
                      <a:spcBef>
                        <a:spcPts val="1200"/>
                      </a:spcBef>
                    </a:pPr>
                    <a:r>
                      <a:rPr lang="en-US" altLang="zh-CN" sz="1600" dirty="0">
                        <a:solidFill>
                          <a:schemeClr val="tx1"/>
                        </a:solidFill>
                        <a:latin typeface="Calibri" pitchFamily="34" charset="0"/>
                      </a:rPr>
                      <a:t>Form5</a:t>
                    </a:r>
                    <a:endParaRPr lang="zh-CN" altLang="zh-CN" sz="1600" dirty="0">
                      <a:solidFill>
                        <a:schemeClr val="tx1"/>
                      </a:solidFill>
                    </a:endParaRPr>
                  </a:p>
                </p:txBody>
              </p:sp>
              <p:sp>
                <p:nvSpPr>
                  <p:cNvPr id="34" name="Text Box 9"/>
                  <p:cNvSpPr txBox="1">
                    <a:spLocks noChangeArrowheads="1"/>
                  </p:cNvSpPr>
                  <p:nvPr/>
                </p:nvSpPr>
                <p:spPr bwMode="auto">
                  <a:xfrm>
                    <a:off x="3240" y="3312"/>
                    <a:ext cx="540" cy="255"/>
                  </a:xfrm>
                  <a:prstGeom prst="rect">
                    <a:avLst/>
                  </a:prstGeom>
                  <a:grpFill/>
                  <a:ln w="9525">
                    <a:solidFill>
                      <a:srgbClr val="000000"/>
                    </a:solidFill>
                    <a:miter lim="800000"/>
                    <a:headEnd/>
                    <a:tailEnd/>
                  </a:ln>
                </p:spPr>
                <p:txBody>
                  <a:bodyPr lIns="0" tIns="0" rIns="0" bIns="0"/>
                  <a:lstStyle/>
                  <a:p>
                    <a:pPr algn="ctr">
                      <a:lnSpc>
                        <a:spcPct val="150000"/>
                      </a:lnSpc>
                      <a:spcBef>
                        <a:spcPts val="1200"/>
                      </a:spcBef>
                    </a:pPr>
                    <a:r>
                      <a:rPr lang="en-US" altLang="zh-CN" sz="1600" dirty="0" smtClean="0">
                        <a:solidFill>
                          <a:schemeClr val="tx1"/>
                        </a:solidFill>
                        <a:latin typeface="Calibri" pitchFamily="34" charset="0"/>
                      </a:rPr>
                      <a:t>Med1</a:t>
                    </a:r>
                    <a:endParaRPr lang="zh-CN" altLang="zh-CN" sz="1600" dirty="0">
                      <a:solidFill>
                        <a:schemeClr val="tx1"/>
                      </a:solidFill>
                    </a:endParaRPr>
                  </a:p>
                </p:txBody>
              </p:sp>
              <p:sp>
                <p:nvSpPr>
                  <p:cNvPr id="35" name="Text Box 10"/>
                  <p:cNvSpPr txBox="1">
                    <a:spLocks noChangeArrowheads="1"/>
                  </p:cNvSpPr>
                  <p:nvPr/>
                </p:nvSpPr>
                <p:spPr bwMode="auto">
                  <a:xfrm>
                    <a:off x="4958" y="3312"/>
                    <a:ext cx="540" cy="255"/>
                  </a:xfrm>
                  <a:prstGeom prst="rect">
                    <a:avLst/>
                  </a:prstGeom>
                  <a:grpFill/>
                  <a:ln w="9525">
                    <a:solidFill>
                      <a:srgbClr val="000000"/>
                    </a:solidFill>
                    <a:miter lim="800000"/>
                    <a:headEnd/>
                    <a:tailEnd/>
                  </a:ln>
                </p:spPr>
                <p:txBody>
                  <a:bodyPr lIns="0" tIns="0" rIns="0" bIns="0"/>
                  <a:lstStyle/>
                  <a:p>
                    <a:pPr algn="ctr">
                      <a:lnSpc>
                        <a:spcPct val="150000"/>
                      </a:lnSpc>
                      <a:spcBef>
                        <a:spcPts val="1200"/>
                      </a:spcBef>
                    </a:pPr>
                    <a:r>
                      <a:rPr lang="en-US" altLang="zh-CN" sz="1600" dirty="0">
                        <a:solidFill>
                          <a:schemeClr val="tx1"/>
                        </a:solidFill>
                        <a:latin typeface="Calibri" pitchFamily="34" charset="0"/>
                      </a:rPr>
                      <a:t>Med2</a:t>
                    </a:r>
                    <a:endParaRPr lang="zh-CN" altLang="zh-CN" sz="1600" dirty="0">
                      <a:solidFill>
                        <a:schemeClr val="tx1"/>
                      </a:solidFill>
                    </a:endParaRPr>
                  </a:p>
                </p:txBody>
              </p:sp>
              <p:sp>
                <p:nvSpPr>
                  <p:cNvPr id="36" name="Text Box 11"/>
                  <p:cNvSpPr txBox="1">
                    <a:spLocks noChangeArrowheads="1"/>
                  </p:cNvSpPr>
                  <p:nvPr/>
                </p:nvSpPr>
                <p:spPr bwMode="auto">
                  <a:xfrm>
                    <a:off x="2700" y="3936"/>
                    <a:ext cx="540" cy="255"/>
                  </a:xfrm>
                  <a:prstGeom prst="rect">
                    <a:avLst/>
                  </a:prstGeom>
                  <a:grpFill/>
                  <a:ln w="9525">
                    <a:solidFill>
                      <a:srgbClr val="000000"/>
                    </a:solidFill>
                    <a:miter lim="800000"/>
                    <a:headEnd/>
                    <a:tailEnd/>
                  </a:ln>
                </p:spPr>
                <p:txBody>
                  <a:bodyPr lIns="0" tIns="0" rIns="0" bIns="0"/>
                  <a:lstStyle/>
                  <a:p>
                    <a:pPr algn="ctr">
                      <a:lnSpc>
                        <a:spcPct val="150000"/>
                      </a:lnSpc>
                      <a:spcBef>
                        <a:spcPts val="1200"/>
                      </a:spcBef>
                    </a:pPr>
                    <a:r>
                      <a:rPr lang="en-US" altLang="zh-CN" sz="1600" dirty="0" smtClean="0">
                        <a:solidFill>
                          <a:schemeClr val="tx1"/>
                        </a:solidFill>
                        <a:latin typeface="Calibri" pitchFamily="34" charset="0"/>
                      </a:rPr>
                      <a:t>Dat1</a:t>
                    </a:r>
                    <a:endParaRPr lang="zh-CN" altLang="zh-CN" sz="1600" dirty="0">
                      <a:solidFill>
                        <a:schemeClr val="tx1"/>
                      </a:solidFill>
                    </a:endParaRPr>
                  </a:p>
                </p:txBody>
              </p:sp>
              <p:sp>
                <p:nvSpPr>
                  <p:cNvPr id="37" name="Text Box 12"/>
                  <p:cNvSpPr txBox="1">
                    <a:spLocks noChangeArrowheads="1"/>
                  </p:cNvSpPr>
                  <p:nvPr/>
                </p:nvSpPr>
                <p:spPr bwMode="auto">
                  <a:xfrm>
                    <a:off x="3600" y="3936"/>
                    <a:ext cx="540" cy="255"/>
                  </a:xfrm>
                  <a:prstGeom prst="rect">
                    <a:avLst/>
                  </a:prstGeom>
                  <a:grpFill/>
                  <a:ln w="9525">
                    <a:solidFill>
                      <a:srgbClr val="000000"/>
                    </a:solidFill>
                    <a:miter lim="800000"/>
                    <a:headEnd/>
                    <a:tailEnd/>
                  </a:ln>
                </p:spPr>
                <p:txBody>
                  <a:bodyPr lIns="0" tIns="0" rIns="0" bIns="0"/>
                  <a:lstStyle/>
                  <a:p>
                    <a:pPr algn="ctr">
                      <a:lnSpc>
                        <a:spcPct val="150000"/>
                      </a:lnSpc>
                      <a:spcBef>
                        <a:spcPts val="1200"/>
                      </a:spcBef>
                    </a:pPr>
                    <a:r>
                      <a:rPr lang="en-US" altLang="zh-CN" sz="1600" dirty="0" smtClean="0">
                        <a:solidFill>
                          <a:schemeClr val="tx1"/>
                        </a:solidFill>
                        <a:latin typeface="Calibri" pitchFamily="34" charset="0"/>
                      </a:rPr>
                      <a:t>Dat2</a:t>
                    </a:r>
                    <a:endParaRPr lang="zh-CN" altLang="zh-CN" sz="1600" dirty="0">
                      <a:solidFill>
                        <a:schemeClr val="tx1"/>
                      </a:solidFill>
                    </a:endParaRPr>
                  </a:p>
                </p:txBody>
              </p:sp>
              <p:sp>
                <p:nvSpPr>
                  <p:cNvPr id="38" name="Text Box 13"/>
                  <p:cNvSpPr txBox="1">
                    <a:spLocks noChangeArrowheads="1"/>
                  </p:cNvSpPr>
                  <p:nvPr/>
                </p:nvSpPr>
                <p:spPr bwMode="auto">
                  <a:xfrm>
                    <a:off x="4500" y="3936"/>
                    <a:ext cx="540" cy="255"/>
                  </a:xfrm>
                  <a:prstGeom prst="rect">
                    <a:avLst/>
                  </a:prstGeom>
                  <a:grpFill/>
                  <a:ln w="9525">
                    <a:solidFill>
                      <a:srgbClr val="000000"/>
                    </a:solidFill>
                    <a:miter lim="800000"/>
                    <a:headEnd/>
                    <a:tailEnd/>
                  </a:ln>
                </p:spPr>
                <p:txBody>
                  <a:bodyPr lIns="0" tIns="0" rIns="0" bIns="0"/>
                  <a:lstStyle/>
                  <a:p>
                    <a:pPr algn="ctr">
                      <a:lnSpc>
                        <a:spcPct val="150000"/>
                      </a:lnSpc>
                      <a:spcBef>
                        <a:spcPts val="1200"/>
                      </a:spcBef>
                    </a:pPr>
                    <a:r>
                      <a:rPr lang="en-US" altLang="zh-CN" sz="1600" dirty="0" smtClean="0">
                        <a:solidFill>
                          <a:schemeClr val="tx1"/>
                        </a:solidFill>
                        <a:latin typeface="Calibri" pitchFamily="34" charset="0"/>
                      </a:rPr>
                      <a:t>Dat3</a:t>
                    </a:r>
                    <a:endParaRPr lang="zh-CN" altLang="zh-CN" sz="1600" dirty="0">
                      <a:solidFill>
                        <a:schemeClr val="tx1"/>
                      </a:solidFill>
                    </a:endParaRPr>
                  </a:p>
                </p:txBody>
              </p:sp>
              <p:sp>
                <p:nvSpPr>
                  <p:cNvPr id="39" name="Text Box 14"/>
                  <p:cNvSpPr txBox="1">
                    <a:spLocks noChangeArrowheads="1"/>
                  </p:cNvSpPr>
                  <p:nvPr/>
                </p:nvSpPr>
                <p:spPr bwMode="auto">
                  <a:xfrm>
                    <a:off x="5400" y="3936"/>
                    <a:ext cx="540" cy="255"/>
                  </a:xfrm>
                  <a:prstGeom prst="rect">
                    <a:avLst/>
                  </a:prstGeom>
                  <a:grpFill/>
                  <a:ln w="9525">
                    <a:solidFill>
                      <a:srgbClr val="000000"/>
                    </a:solidFill>
                    <a:miter lim="800000"/>
                    <a:headEnd/>
                    <a:tailEnd/>
                  </a:ln>
                </p:spPr>
                <p:txBody>
                  <a:bodyPr lIns="0" tIns="0" rIns="0" bIns="0"/>
                  <a:lstStyle/>
                  <a:p>
                    <a:pPr algn="ctr">
                      <a:lnSpc>
                        <a:spcPct val="150000"/>
                      </a:lnSpc>
                      <a:spcBef>
                        <a:spcPts val="1200"/>
                      </a:spcBef>
                    </a:pPr>
                    <a:r>
                      <a:rPr lang="en-US" altLang="zh-CN" sz="1600" dirty="0" smtClean="0">
                        <a:solidFill>
                          <a:schemeClr val="tx1"/>
                        </a:solidFill>
                        <a:latin typeface="Calibri" pitchFamily="34" charset="0"/>
                      </a:rPr>
                      <a:t>Dat4</a:t>
                    </a:r>
                    <a:endParaRPr lang="zh-CN" altLang="zh-CN" sz="1600" dirty="0">
                      <a:solidFill>
                        <a:schemeClr val="tx1"/>
                      </a:solidFill>
                    </a:endParaRPr>
                  </a:p>
                </p:txBody>
              </p:sp>
              <p:sp>
                <p:nvSpPr>
                  <p:cNvPr id="40" name="Line 15"/>
                  <p:cNvSpPr>
                    <a:spLocks noChangeShapeType="1"/>
                  </p:cNvSpPr>
                  <p:nvPr/>
                </p:nvSpPr>
                <p:spPr bwMode="auto">
                  <a:xfrm>
                    <a:off x="2760" y="2922"/>
                    <a:ext cx="771" cy="390"/>
                  </a:xfrm>
                  <a:prstGeom prst="line">
                    <a:avLst/>
                  </a:prstGeom>
                  <a:grpFill/>
                  <a:ln w="9525">
                    <a:solidFill>
                      <a:srgbClr val="000000"/>
                    </a:solidFill>
                    <a:round/>
                    <a:headEnd/>
                    <a:tailEnd type="arrow" w="sm" len="med"/>
                  </a:ln>
                </p:spPr>
                <p:txBody>
                  <a:bodyPr/>
                  <a:lstStyle/>
                  <a:p>
                    <a:endParaRPr lang="zh-CN" altLang="en-US"/>
                  </a:p>
                </p:txBody>
              </p:sp>
              <p:sp>
                <p:nvSpPr>
                  <p:cNvPr id="41" name="Line 16"/>
                  <p:cNvSpPr>
                    <a:spLocks noChangeShapeType="1"/>
                  </p:cNvSpPr>
                  <p:nvPr/>
                </p:nvSpPr>
                <p:spPr bwMode="auto">
                  <a:xfrm>
                    <a:off x="4970" y="2928"/>
                    <a:ext cx="238" cy="386"/>
                  </a:xfrm>
                  <a:prstGeom prst="line">
                    <a:avLst/>
                  </a:prstGeom>
                  <a:grpFill/>
                  <a:ln w="9525">
                    <a:solidFill>
                      <a:srgbClr val="000000"/>
                    </a:solidFill>
                    <a:round/>
                    <a:headEnd/>
                    <a:tailEnd type="arrow" w="sm" len="med"/>
                  </a:ln>
                </p:spPr>
                <p:txBody>
                  <a:bodyPr/>
                  <a:lstStyle/>
                  <a:p>
                    <a:endParaRPr lang="zh-CN" altLang="en-US"/>
                  </a:p>
                </p:txBody>
              </p:sp>
              <p:sp>
                <p:nvSpPr>
                  <p:cNvPr id="42" name="Line 17"/>
                  <p:cNvSpPr>
                    <a:spLocks noChangeShapeType="1"/>
                  </p:cNvSpPr>
                  <p:nvPr/>
                </p:nvSpPr>
                <p:spPr bwMode="auto">
                  <a:xfrm flipH="1">
                    <a:off x="3529" y="2947"/>
                    <a:ext cx="11" cy="369"/>
                  </a:xfrm>
                  <a:prstGeom prst="line">
                    <a:avLst/>
                  </a:prstGeom>
                  <a:grpFill/>
                  <a:ln w="9525">
                    <a:solidFill>
                      <a:srgbClr val="000000"/>
                    </a:solidFill>
                    <a:round/>
                    <a:headEnd/>
                    <a:tailEnd type="arrow" w="sm" len="med"/>
                  </a:ln>
                </p:spPr>
                <p:txBody>
                  <a:bodyPr/>
                  <a:lstStyle/>
                  <a:p>
                    <a:endParaRPr lang="zh-CN" altLang="en-US"/>
                  </a:p>
                </p:txBody>
              </p:sp>
              <p:sp>
                <p:nvSpPr>
                  <p:cNvPr id="43" name="Line 18"/>
                  <p:cNvSpPr>
                    <a:spLocks noChangeShapeType="1"/>
                  </p:cNvSpPr>
                  <p:nvPr/>
                </p:nvSpPr>
                <p:spPr bwMode="auto">
                  <a:xfrm flipH="1">
                    <a:off x="3555" y="2944"/>
                    <a:ext cx="703" cy="368"/>
                  </a:xfrm>
                  <a:prstGeom prst="line">
                    <a:avLst/>
                  </a:prstGeom>
                  <a:grpFill/>
                  <a:ln w="9525">
                    <a:solidFill>
                      <a:srgbClr val="000000"/>
                    </a:solidFill>
                    <a:round/>
                    <a:headEnd/>
                    <a:tailEnd type="arrow" w="sm" len="med"/>
                  </a:ln>
                </p:spPr>
                <p:txBody>
                  <a:bodyPr/>
                  <a:lstStyle/>
                  <a:p>
                    <a:endParaRPr lang="zh-CN" altLang="en-US"/>
                  </a:p>
                </p:txBody>
              </p:sp>
              <p:sp>
                <p:nvSpPr>
                  <p:cNvPr id="44" name="Line 19"/>
                  <p:cNvSpPr>
                    <a:spLocks noChangeShapeType="1"/>
                  </p:cNvSpPr>
                  <p:nvPr/>
                </p:nvSpPr>
                <p:spPr bwMode="auto">
                  <a:xfrm flipH="1">
                    <a:off x="5225" y="2944"/>
                    <a:ext cx="420" cy="368"/>
                  </a:xfrm>
                  <a:prstGeom prst="line">
                    <a:avLst/>
                  </a:prstGeom>
                  <a:grpFill/>
                  <a:ln w="9525">
                    <a:solidFill>
                      <a:srgbClr val="000000"/>
                    </a:solidFill>
                    <a:round/>
                    <a:headEnd/>
                    <a:tailEnd type="arrow" w="sm" len="med"/>
                  </a:ln>
                </p:spPr>
                <p:txBody>
                  <a:bodyPr/>
                  <a:lstStyle/>
                  <a:p>
                    <a:endParaRPr lang="zh-CN" altLang="en-US"/>
                  </a:p>
                </p:txBody>
              </p:sp>
              <p:sp>
                <p:nvSpPr>
                  <p:cNvPr id="45" name="Line 20"/>
                  <p:cNvSpPr>
                    <a:spLocks noChangeShapeType="1"/>
                  </p:cNvSpPr>
                  <p:nvPr/>
                </p:nvSpPr>
                <p:spPr bwMode="auto">
                  <a:xfrm>
                    <a:off x="3597" y="3568"/>
                    <a:ext cx="306" cy="369"/>
                  </a:xfrm>
                  <a:prstGeom prst="line">
                    <a:avLst/>
                  </a:prstGeom>
                  <a:grpFill/>
                  <a:ln w="9525">
                    <a:solidFill>
                      <a:srgbClr val="000000"/>
                    </a:solidFill>
                    <a:round/>
                    <a:headEnd/>
                    <a:tailEnd type="arrow" w="sm" len="med"/>
                  </a:ln>
                </p:spPr>
                <p:txBody>
                  <a:bodyPr/>
                  <a:lstStyle/>
                  <a:p>
                    <a:endParaRPr lang="zh-CN" altLang="en-US"/>
                  </a:p>
                </p:txBody>
              </p:sp>
              <p:sp>
                <p:nvSpPr>
                  <p:cNvPr id="46" name="Line 21"/>
                  <p:cNvSpPr>
                    <a:spLocks noChangeShapeType="1"/>
                  </p:cNvSpPr>
                  <p:nvPr/>
                </p:nvSpPr>
                <p:spPr bwMode="auto">
                  <a:xfrm flipH="1">
                    <a:off x="2961" y="3568"/>
                    <a:ext cx="533" cy="368"/>
                  </a:xfrm>
                  <a:prstGeom prst="line">
                    <a:avLst/>
                  </a:prstGeom>
                  <a:grpFill/>
                  <a:ln w="9525">
                    <a:solidFill>
                      <a:srgbClr val="000000"/>
                    </a:solidFill>
                    <a:round/>
                    <a:headEnd/>
                    <a:tailEnd type="arrow" w="sm" len="med"/>
                  </a:ln>
                </p:spPr>
                <p:txBody>
                  <a:bodyPr/>
                  <a:lstStyle/>
                  <a:p>
                    <a:endParaRPr lang="zh-CN" altLang="en-US"/>
                  </a:p>
                </p:txBody>
              </p:sp>
              <p:sp>
                <p:nvSpPr>
                  <p:cNvPr id="47" name="Line 22"/>
                  <p:cNvSpPr>
                    <a:spLocks noChangeShapeType="1"/>
                  </p:cNvSpPr>
                  <p:nvPr/>
                </p:nvSpPr>
                <p:spPr bwMode="auto">
                  <a:xfrm flipH="1">
                    <a:off x="4738" y="3582"/>
                    <a:ext cx="476" cy="368"/>
                  </a:xfrm>
                  <a:prstGeom prst="line">
                    <a:avLst/>
                  </a:prstGeom>
                  <a:grpFill/>
                  <a:ln w="9525">
                    <a:solidFill>
                      <a:srgbClr val="000000"/>
                    </a:solidFill>
                    <a:round/>
                    <a:headEnd/>
                    <a:tailEnd type="arrow" w="sm" len="med"/>
                  </a:ln>
                </p:spPr>
                <p:txBody>
                  <a:bodyPr/>
                  <a:lstStyle/>
                  <a:p>
                    <a:endParaRPr lang="zh-CN" altLang="en-US"/>
                  </a:p>
                </p:txBody>
              </p:sp>
              <p:sp>
                <p:nvSpPr>
                  <p:cNvPr id="48" name="Line 23"/>
                  <p:cNvSpPr>
                    <a:spLocks noChangeShapeType="1"/>
                  </p:cNvSpPr>
                  <p:nvPr/>
                </p:nvSpPr>
                <p:spPr bwMode="auto">
                  <a:xfrm>
                    <a:off x="5274" y="3538"/>
                    <a:ext cx="420" cy="397"/>
                  </a:xfrm>
                  <a:prstGeom prst="line">
                    <a:avLst/>
                  </a:prstGeom>
                  <a:grpFill/>
                  <a:ln w="9525">
                    <a:solidFill>
                      <a:srgbClr val="000000"/>
                    </a:solidFill>
                    <a:round/>
                    <a:headEnd/>
                    <a:tailEnd type="arrow" w="sm" len="med"/>
                  </a:ln>
                </p:spPr>
                <p:txBody>
                  <a:bodyPr/>
                  <a:lstStyle/>
                  <a:p>
                    <a:endParaRPr lang="zh-CN" altLang="en-US"/>
                  </a:p>
                </p:txBody>
              </p:sp>
            </p:grpSp>
            <p:sp>
              <p:nvSpPr>
                <p:cNvPr id="6" name="Line 24"/>
                <p:cNvSpPr>
                  <a:spLocks noChangeShapeType="1"/>
                </p:cNvSpPr>
                <p:nvPr/>
              </p:nvSpPr>
              <p:spPr bwMode="auto">
                <a:xfrm flipH="1">
                  <a:off x="7754" y="2618"/>
                  <a:ext cx="1015" cy="368"/>
                </a:xfrm>
                <a:prstGeom prst="line">
                  <a:avLst/>
                </a:prstGeom>
                <a:grpFill/>
                <a:ln w="9525">
                  <a:solidFill>
                    <a:srgbClr val="000000"/>
                  </a:solidFill>
                  <a:round/>
                  <a:headEnd/>
                  <a:tailEnd type="arrow" w="sm" len="med"/>
                </a:ln>
              </p:spPr>
              <p:txBody>
                <a:bodyPr/>
                <a:lstStyle/>
                <a:p>
                  <a:endParaRPr lang="zh-CN" altLang="en-US"/>
                </a:p>
              </p:txBody>
            </p:sp>
            <p:grpSp>
              <p:nvGrpSpPr>
                <p:cNvPr id="7" name="Group 25"/>
                <p:cNvGrpSpPr>
                  <a:grpSpLocks/>
                </p:cNvGrpSpPr>
                <p:nvPr/>
              </p:nvGrpSpPr>
              <p:grpSpPr bwMode="auto">
                <a:xfrm>
                  <a:off x="2520" y="1752"/>
                  <a:ext cx="3420" cy="1503"/>
                  <a:chOff x="2520" y="2688"/>
                  <a:chExt cx="3420" cy="1503"/>
                </a:xfrm>
                <a:grpFill/>
              </p:grpSpPr>
              <p:sp>
                <p:nvSpPr>
                  <p:cNvPr id="8" name="Text Box 26"/>
                  <p:cNvSpPr txBox="1">
                    <a:spLocks noChangeArrowheads="1"/>
                  </p:cNvSpPr>
                  <p:nvPr/>
                </p:nvSpPr>
                <p:spPr bwMode="auto">
                  <a:xfrm>
                    <a:off x="3960" y="2688"/>
                    <a:ext cx="540" cy="255"/>
                  </a:xfrm>
                  <a:prstGeom prst="rect">
                    <a:avLst/>
                  </a:prstGeom>
                  <a:grpFill/>
                  <a:ln w="9525">
                    <a:solidFill>
                      <a:srgbClr val="000000"/>
                    </a:solidFill>
                    <a:miter lim="800000"/>
                    <a:headEnd/>
                    <a:tailEnd/>
                  </a:ln>
                </p:spPr>
                <p:txBody>
                  <a:bodyPr lIns="0" tIns="0" rIns="0" bIns="0"/>
                  <a:lstStyle/>
                  <a:p>
                    <a:pPr algn="ctr">
                      <a:lnSpc>
                        <a:spcPct val="150000"/>
                      </a:lnSpc>
                      <a:spcBef>
                        <a:spcPts val="1200"/>
                      </a:spcBef>
                    </a:pPr>
                    <a:r>
                      <a:rPr lang="en-US" altLang="zh-CN" sz="1600" dirty="0">
                        <a:solidFill>
                          <a:schemeClr val="tx1"/>
                        </a:solidFill>
                        <a:latin typeface="Calibri" pitchFamily="34" charset="0"/>
                      </a:rPr>
                      <a:t>Form3</a:t>
                    </a:r>
                    <a:endParaRPr lang="zh-CN" altLang="zh-CN" sz="1600" dirty="0">
                      <a:solidFill>
                        <a:schemeClr val="tx1"/>
                      </a:solidFill>
                    </a:endParaRPr>
                  </a:p>
                </p:txBody>
              </p:sp>
              <p:sp>
                <p:nvSpPr>
                  <p:cNvPr id="9" name="Text Box 27"/>
                  <p:cNvSpPr txBox="1">
                    <a:spLocks noChangeArrowheads="1"/>
                  </p:cNvSpPr>
                  <p:nvPr/>
                </p:nvSpPr>
                <p:spPr bwMode="auto">
                  <a:xfrm>
                    <a:off x="2520" y="2688"/>
                    <a:ext cx="540" cy="255"/>
                  </a:xfrm>
                  <a:prstGeom prst="rect">
                    <a:avLst/>
                  </a:prstGeom>
                  <a:grpFill/>
                  <a:ln w="9525">
                    <a:solidFill>
                      <a:srgbClr val="000000"/>
                    </a:solidFill>
                    <a:miter lim="800000"/>
                    <a:headEnd/>
                    <a:tailEnd/>
                  </a:ln>
                </p:spPr>
                <p:txBody>
                  <a:bodyPr lIns="0" tIns="0" rIns="0" bIns="0"/>
                  <a:lstStyle/>
                  <a:p>
                    <a:pPr algn="ctr">
                      <a:lnSpc>
                        <a:spcPct val="150000"/>
                      </a:lnSpc>
                      <a:spcBef>
                        <a:spcPts val="1200"/>
                      </a:spcBef>
                    </a:pPr>
                    <a:r>
                      <a:rPr lang="en-US" altLang="zh-CN" sz="1600" dirty="0">
                        <a:solidFill>
                          <a:schemeClr val="tx1"/>
                        </a:solidFill>
                        <a:latin typeface="Calibri" pitchFamily="34" charset="0"/>
                      </a:rPr>
                      <a:t>Form1</a:t>
                    </a:r>
                    <a:endParaRPr lang="zh-CN" altLang="zh-CN" sz="1600" dirty="0">
                      <a:solidFill>
                        <a:schemeClr val="tx1"/>
                      </a:solidFill>
                    </a:endParaRPr>
                  </a:p>
                </p:txBody>
              </p:sp>
              <p:sp>
                <p:nvSpPr>
                  <p:cNvPr id="10" name="Text Box 28"/>
                  <p:cNvSpPr txBox="1">
                    <a:spLocks noChangeArrowheads="1"/>
                  </p:cNvSpPr>
                  <p:nvPr/>
                </p:nvSpPr>
                <p:spPr bwMode="auto">
                  <a:xfrm>
                    <a:off x="3240" y="2688"/>
                    <a:ext cx="540" cy="255"/>
                  </a:xfrm>
                  <a:prstGeom prst="rect">
                    <a:avLst/>
                  </a:prstGeom>
                  <a:grpFill/>
                  <a:ln w="9525">
                    <a:solidFill>
                      <a:srgbClr val="000000"/>
                    </a:solidFill>
                    <a:miter lim="800000"/>
                    <a:headEnd/>
                    <a:tailEnd/>
                  </a:ln>
                </p:spPr>
                <p:txBody>
                  <a:bodyPr lIns="0" tIns="0" rIns="0" bIns="0"/>
                  <a:lstStyle/>
                  <a:p>
                    <a:pPr algn="ctr">
                      <a:lnSpc>
                        <a:spcPct val="150000"/>
                      </a:lnSpc>
                      <a:spcBef>
                        <a:spcPts val="1200"/>
                      </a:spcBef>
                    </a:pPr>
                    <a:r>
                      <a:rPr lang="en-US" altLang="zh-CN" sz="1600" dirty="0">
                        <a:solidFill>
                          <a:schemeClr val="tx1"/>
                        </a:solidFill>
                        <a:latin typeface="Calibri" pitchFamily="34" charset="0"/>
                      </a:rPr>
                      <a:t>Form2</a:t>
                    </a:r>
                    <a:endParaRPr lang="zh-CN" altLang="zh-CN" sz="1600" dirty="0">
                      <a:solidFill>
                        <a:schemeClr val="tx1"/>
                      </a:solidFill>
                    </a:endParaRPr>
                  </a:p>
                </p:txBody>
              </p:sp>
              <p:sp>
                <p:nvSpPr>
                  <p:cNvPr id="11" name="Text Box 29"/>
                  <p:cNvSpPr txBox="1">
                    <a:spLocks noChangeArrowheads="1"/>
                  </p:cNvSpPr>
                  <p:nvPr/>
                </p:nvSpPr>
                <p:spPr bwMode="auto">
                  <a:xfrm>
                    <a:off x="4680" y="2688"/>
                    <a:ext cx="540" cy="255"/>
                  </a:xfrm>
                  <a:prstGeom prst="rect">
                    <a:avLst/>
                  </a:prstGeom>
                  <a:grpFill/>
                  <a:ln w="9525">
                    <a:solidFill>
                      <a:srgbClr val="000000"/>
                    </a:solidFill>
                    <a:miter lim="800000"/>
                    <a:headEnd/>
                    <a:tailEnd/>
                  </a:ln>
                </p:spPr>
                <p:txBody>
                  <a:bodyPr lIns="0" tIns="0" rIns="0" bIns="0"/>
                  <a:lstStyle/>
                  <a:p>
                    <a:pPr algn="ctr">
                      <a:lnSpc>
                        <a:spcPct val="150000"/>
                      </a:lnSpc>
                      <a:spcBef>
                        <a:spcPts val="1200"/>
                      </a:spcBef>
                    </a:pPr>
                    <a:r>
                      <a:rPr lang="en-US" altLang="zh-CN" sz="1600" dirty="0">
                        <a:solidFill>
                          <a:schemeClr val="tx1"/>
                        </a:solidFill>
                        <a:latin typeface="Calibri" pitchFamily="34" charset="0"/>
                      </a:rPr>
                      <a:t>Form4</a:t>
                    </a:r>
                    <a:endParaRPr lang="zh-CN" altLang="zh-CN" sz="1600" dirty="0">
                      <a:solidFill>
                        <a:schemeClr val="tx1"/>
                      </a:solidFill>
                    </a:endParaRPr>
                  </a:p>
                </p:txBody>
              </p:sp>
              <p:sp>
                <p:nvSpPr>
                  <p:cNvPr id="12" name="Text Box 30"/>
                  <p:cNvSpPr txBox="1">
                    <a:spLocks noChangeArrowheads="1"/>
                  </p:cNvSpPr>
                  <p:nvPr/>
                </p:nvSpPr>
                <p:spPr bwMode="auto">
                  <a:xfrm>
                    <a:off x="5400" y="2688"/>
                    <a:ext cx="540" cy="255"/>
                  </a:xfrm>
                  <a:prstGeom prst="rect">
                    <a:avLst/>
                  </a:prstGeom>
                  <a:grpFill/>
                  <a:ln w="9525">
                    <a:solidFill>
                      <a:srgbClr val="000000"/>
                    </a:solidFill>
                    <a:miter lim="800000"/>
                    <a:headEnd/>
                    <a:tailEnd/>
                  </a:ln>
                </p:spPr>
                <p:txBody>
                  <a:bodyPr lIns="0" tIns="0" rIns="0" bIns="0"/>
                  <a:lstStyle/>
                  <a:p>
                    <a:pPr algn="ctr">
                      <a:lnSpc>
                        <a:spcPct val="150000"/>
                      </a:lnSpc>
                      <a:spcBef>
                        <a:spcPts val="1200"/>
                      </a:spcBef>
                    </a:pPr>
                    <a:r>
                      <a:rPr lang="en-US" altLang="zh-CN" sz="1600" dirty="0">
                        <a:solidFill>
                          <a:schemeClr val="tx1"/>
                        </a:solidFill>
                        <a:latin typeface="Calibri" pitchFamily="34" charset="0"/>
                      </a:rPr>
                      <a:t>Form5</a:t>
                    </a:r>
                    <a:endParaRPr lang="zh-CN" altLang="zh-CN" sz="1600" dirty="0">
                      <a:solidFill>
                        <a:schemeClr val="tx1"/>
                      </a:solidFill>
                    </a:endParaRPr>
                  </a:p>
                </p:txBody>
              </p:sp>
              <p:sp>
                <p:nvSpPr>
                  <p:cNvPr id="13" name="Text Box 31"/>
                  <p:cNvSpPr txBox="1">
                    <a:spLocks noChangeArrowheads="1"/>
                  </p:cNvSpPr>
                  <p:nvPr/>
                </p:nvSpPr>
                <p:spPr bwMode="auto">
                  <a:xfrm>
                    <a:off x="2748" y="3936"/>
                    <a:ext cx="540" cy="255"/>
                  </a:xfrm>
                  <a:prstGeom prst="rect">
                    <a:avLst/>
                  </a:prstGeom>
                  <a:grpFill/>
                  <a:ln w="9525">
                    <a:solidFill>
                      <a:srgbClr val="000000"/>
                    </a:solidFill>
                    <a:miter lim="800000"/>
                    <a:headEnd/>
                    <a:tailEnd/>
                  </a:ln>
                </p:spPr>
                <p:txBody>
                  <a:bodyPr lIns="0" tIns="0" rIns="0" bIns="0"/>
                  <a:lstStyle/>
                  <a:p>
                    <a:pPr algn="ctr">
                      <a:lnSpc>
                        <a:spcPct val="150000"/>
                      </a:lnSpc>
                      <a:spcBef>
                        <a:spcPts val="1200"/>
                      </a:spcBef>
                    </a:pPr>
                    <a:r>
                      <a:rPr lang="en-US" altLang="zh-CN" sz="1600" dirty="0" smtClean="0">
                        <a:solidFill>
                          <a:schemeClr val="tx1"/>
                        </a:solidFill>
                        <a:latin typeface="Calibri" pitchFamily="34" charset="0"/>
                      </a:rPr>
                      <a:t>Dat1</a:t>
                    </a:r>
                    <a:endParaRPr lang="zh-CN" altLang="zh-CN" sz="1600" dirty="0">
                      <a:solidFill>
                        <a:schemeClr val="tx1"/>
                      </a:solidFill>
                    </a:endParaRPr>
                  </a:p>
                </p:txBody>
              </p:sp>
              <p:sp>
                <p:nvSpPr>
                  <p:cNvPr id="14" name="Text Box 32"/>
                  <p:cNvSpPr txBox="1">
                    <a:spLocks noChangeArrowheads="1"/>
                  </p:cNvSpPr>
                  <p:nvPr/>
                </p:nvSpPr>
                <p:spPr bwMode="auto">
                  <a:xfrm>
                    <a:off x="3600" y="3936"/>
                    <a:ext cx="540" cy="255"/>
                  </a:xfrm>
                  <a:prstGeom prst="rect">
                    <a:avLst/>
                  </a:prstGeom>
                  <a:grpFill/>
                  <a:ln w="9525">
                    <a:solidFill>
                      <a:srgbClr val="000000"/>
                    </a:solidFill>
                    <a:miter lim="800000"/>
                    <a:headEnd/>
                    <a:tailEnd/>
                  </a:ln>
                </p:spPr>
                <p:txBody>
                  <a:bodyPr lIns="0" tIns="0" rIns="0" bIns="0"/>
                  <a:lstStyle/>
                  <a:p>
                    <a:pPr algn="ctr">
                      <a:lnSpc>
                        <a:spcPct val="150000"/>
                      </a:lnSpc>
                      <a:spcBef>
                        <a:spcPts val="1200"/>
                      </a:spcBef>
                    </a:pPr>
                    <a:r>
                      <a:rPr lang="en-US" altLang="zh-CN" sz="1600" dirty="0" smtClean="0">
                        <a:solidFill>
                          <a:schemeClr val="tx1"/>
                        </a:solidFill>
                        <a:latin typeface="Calibri" pitchFamily="34" charset="0"/>
                      </a:rPr>
                      <a:t>Dat2</a:t>
                    </a:r>
                    <a:endParaRPr lang="zh-CN" altLang="zh-CN" sz="1600" dirty="0">
                      <a:solidFill>
                        <a:schemeClr val="tx1"/>
                      </a:solidFill>
                    </a:endParaRPr>
                  </a:p>
                </p:txBody>
              </p:sp>
              <p:sp>
                <p:nvSpPr>
                  <p:cNvPr id="15" name="Text Box 33"/>
                  <p:cNvSpPr txBox="1">
                    <a:spLocks noChangeArrowheads="1"/>
                  </p:cNvSpPr>
                  <p:nvPr/>
                </p:nvSpPr>
                <p:spPr bwMode="auto">
                  <a:xfrm>
                    <a:off x="4500" y="3936"/>
                    <a:ext cx="540" cy="255"/>
                  </a:xfrm>
                  <a:prstGeom prst="rect">
                    <a:avLst/>
                  </a:prstGeom>
                  <a:grpFill/>
                  <a:ln w="9525">
                    <a:solidFill>
                      <a:srgbClr val="000000"/>
                    </a:solidFill>
                    <a:miter lim="800000"/>
                    <a:headEnd/>
                    <a:tailEnd/>
                  </a:ln>
                </p:spPr>
                <p:txBody>
                  <a:bodyPr lIns="0" tIns="0" rIns="0" bIns="0"/>
                  <a:lstStyle/>
                  <a:p>
                    <a:pPr algn="ctr">
                      <a:lnSpc>
                        <a:spcPct val="150000"/>
                      </a:lnSpc>
                      <a:spcBef>
                        <a:spcPts val="1200"/>
                      </a:spcBef>
                    </a:pPr>
                    <a:r>
                      <a:rPr lang="en-US" altLang="zh-CN" sz="1600" dirty="0" smtClean="0">
                        <a:solidFill>
                          <a:schemeClr val="tx1"/>
                        </a:solidFill>
                        <a:latin typeface="Calibri" pitchFamily="34" charset="0"/>
                      </a:rPr>
                      <a:t>Dat3</a:t>
                    </a:r>
                    <a:endParaRPr lang="zh-CN" altLang="zh-CN" sz="1600" dirty="0">
                      <a:solidFill>
                        <a:schemeClr val="tx1"/>
                      </a:solidFill>
                    </a:endParaRPr>
                  </a:p>
                </p:txBody>
              </p:sp>
              <p:sp>
                <p:nvSpPr>
                  <p:cNvPr id="16" name="Text Box 34"/>
                  <p:cNvSpPr txBox="1">
                    <a:spLocks noChangeArrowheads="1"/>
                  </p:cNvSpPr>
                  <p:nvPr/>
                </p:nvSpPr>
                <p:spPr bwMode="auto">
                  <a:xfrm>
                    <a:off x="5400" y="3936"/>
                    <a:ext cx="540" cy="255"/>
                  </a:xfrm>
                  <a:prstGeom prst="rect">
                    <a:avLst/>
                  </a:prstGeom>
                  <a:grpFill/>
                  <a:ln w="9525">
                    <a:solidFill>
                      <a:srgbClr val="000000"/>
                    </a:solidFill>
                    <a:miter lim="800000"/>
                    <a:headEnd/>
                    <a:tailEnd/>
                  </a:ln>
                </p:spPr>
                <p:txBody>
                  <a:bodyPr lIns="0" tIns="0" rIns="0" bIns="0"/>
                  <a:lstStyle/>
                  <a:p>
                    <a:pPr algn="ctr">
                      <a:lnSpc>
                        <a:spcPct val="150000"/>
                      </a:lnSpc>
                      <a:spcBef>
                        <a:spcPts val="1200"/>
                      </a:spcBef>
                    </a:pPr>
                    <a:r>
                      <a:rPr lang="en-US" altLang="zh-CN" sz="1600" dirty="0" smtClean="0">
                        <a:solidFill>
                          <a:schemeClr val="tx1"/>
                        </a:solidFill>
                        <a:latin typeface="Calibri" pitchFamily="34" charset="0"/>
                      </a:rPr>
                      <a:t>Dat4</a:t>
                    </a:r>
                    <a:endParaRPr lang="zh-CN" altLang="zh-CN" sz="1600" dirty="0">
                      <a:solidFill>
                        <a:schemeClr val="tx1"/>
                      </a:solidFill>
                    </a:endParaRPr>
                  </a:p>
                </p:txBody>
              </p:sp>
              <p:sp>
                <p:nvSpPr>
                  <p:cNvPr id="17" name="Line 35"/>
                  <p:cNvSpPr>
                    <a:spLocks noChangeShapeType="1"/>
                  </p:cNvSpPr>
                  <p:nvPr/>
                </p:nvSpPr>
                <p:spPr bwMode="auto">
                  <a:xfrm>
                    <a:off x="2760" y="2922"/>
                    <a:ext cx="159" cy="1014"/>
                  </a:xfrm>
                  <a:prstGeom prst="line">
                    <a:avLst/>
                  </a:prstGeom>
                  <a:grpFill/>
                  <a:ln w="9525">
                    <a:solidFill>
                      <a:srgbClr val="000000"/>
                    </a:solidFill>
                    <a:round/>
                    <a:headEnd/>
                    <a:tailEnd type="arrow" w="sm" len="med"/>
                  </a:ln>
                </p:spPr>
                <p:txBody>
                  <a:bodyPr/>
                  <a:lstStyle/>
                  <a:p>
                    <a:endParaRPr lang="zh-CN" altLang="en-US"/>
                  </a:p>
                </p:txBody>
              </p:sp>
              <p:sp>
                <p:nvSpPr>
                  <p:cNvPr id="18" name="Line 36"/>
                  <p:cNvSpPr>
                    <a:spLocks noChangeShapeType="1"/>
                  </p:cNvSpPr>
                  <p:nvPr/>
                </p:nvSpPr>
                <p:spPr bwMode="auto">
                  <a:xfrm flipH="1">
                    <a:off x="3932" y="2928"/>
                    <a:ext cx="1010" cy="1008"/>
                  </a:xfrm>
                  <a:prstGeom prst="line">
                    <a:avLst/>
                  </a:prstGeom>
                  <a:grpFill/>
                  <a:ln w="9525">
                    <a:solidFill>
                      <a:srgbClr val="000000"/>
                    </a:solidFill>
                    <a:round/>
                    <a:headEnd/>
                    <a:tailEnd type="arrow" w="sm" len="med"/>
                  </a:ln>
                </p:spPr>
                <p:txBody>
                  <a:bodyPr/>
                  <a:lstStyle/>
                  <a:p>
                    <a:endParaRPr lang="zh-CN" altLang="en-US"/>
                  </a:p>
                </p:txBody>
              </p:sp>
              <p:sp>
                <p:nvSpPr>
                  <p:cNvPr id="19" name="Line 37"/>
                  <p:cNvSpPr>
                    <a:spLocks noChangeShapeType="1"/>
                  </p:cNvSpPr>
                  <p:nvPr/>
                </p:nvSpPr>
                <p:spPr bwMode="auto">
                  <a:xfrm flipH="1">
                    <a:off x="2990" y="2947"/>
                    <a:ext cx="499" cy="989"/>
                  </a:xfrm>
                  <a:prstGeom prst="line">
                    <a:avLst/>
                  </a:prstGeom>
                  <a:grpFill/>
                  <a:ln w="9525">
                    <a:solidFill>
                      <a:srgbClr val="000000"/>
                    </a:solidFill>
                    <a:round/>
                    <a:headEnd/>
                    <a:tailEnd type="arrow" w="sm" len="med"/>
                  </a:ln>
                </p:spPr>
                <p:txBody>
                  <a:bodyPr/>
                  <a:lstStyle/>
                  <a:p>
                    <a:endParaRPr lang="zh-CN" altLang="en-US"/>
                  </a:p>
                </p:txBody>
              </p:sp>
              <p:sp>
                <p:nvSpPr>
                  <p:cNvPr id="20" name="Line 38"/>
                  <p:cNvSpPr>
                    <a:spLocks noChangeShapeType="1"/>
                  </p:cNvSpPr>
                  <p:nvPr/>
                </p:nvSpPr>
                <p:spPr bwMode="auto">
                  <a:xfrm flipH="1">
                    <a:off x="3060" y="2944"/>
                    <a:ext cx="1198" cy="992"/>
                  </a:xfrm>
                  <a:prstGeom prst="line">
                    <a:avLst/>
                  </a:prstGeom>
                  <a:grpFill/>
                  <a:ln w="9525">
                    <a:solidFill>
                      <a:srgbClr val="000000"/>
                    </a:solidFill>
                    <a:round/>
                    <a:headEnd/>
                    <a:tailEnd type="arrow" w="sm" len="med"/>
                  </a:ln>
                </p:spPr>
                <p:txBody>
                  <a:bodyPr/>
                  <a:lstStyle/>
                  <a:p>
                    <a:endParaRPr lang="zh-CN" altLang="en-US"/>
                  </a:p>
                </p:txBody>
              </p:sp>
              <p:sp>
                <p:nvSpPr>
                  <p:cNvPr id="21" name="Line 39"/>
                  <p:cNvSpPr>
                    <a:spLocks noChangeShapeType="1"/>
                  </p:cNvSpPr>
                  <p:nvPr/>
                </p:nvSpPr>
                <p:spPr bwMode="auto">
                  <a:xfrm flipH="1">
                    <a:off x="3960" y="2944"/>
                    <a:ext cx="1685" cy="992"/>
                  </a:xfrm>
                  <a:prstGeom prst="line">
                    <a:avLst/>
                  </a:prstGeom>
                  <a:grpFill/>
                  <a:ln w="9525">
                    <a:solidFill>
                      <a:srgbClr val="000000"/>
                    </a:solidFill>
                    <a:round/>
                    <a:headEnd/>
                    <a:tailEnd type="arrow" w="sm" len="med"/>
                  </a:ln>
                </p:spPr>
                <p:txBody>
                  <a:bodyPr/>
                  <a:lstStyle/>
                  <a:p>
                    <a:endParaRPr lang="zh-CN" altLang="en-US"/>
                  </a:p>
                </p:txBody>
              </p:sp>
              <p:sp>
                <p:nvSpPr>
                  <p:cNvPr id="22" name="Line 40"/>
                  <p:cNvSpPr>
                    <a:spLocks noChangeShapeType="1"/>
                  </p:cNvSpPr>
                  <p:nvPr/>
                </p:nvSpPr>
                <p:spPr bwMode="auto">
                  <a:xfrm>
                    <a:off x="2812" y="2942"/>
                    <a:ext cx="969" cy="981"/>
                  </a:xfrm>
                  <a:prstGeom prst="line">
                    <a:avLst/>
                  </a:prstGeom>
                  <a:grpFill/>
                  <a:ln w="9525">
                    <a:solidFill>
                      <a:srgbClr val="000000"/>
                    </a:solidFill>
                    <a:round/>
                    <a:headEnd/>
                    <a:tailEnd type="arrow" w="sm" len="med"/>
                  </a:ln>
                </p:spPr>
                <p:txBody>
                  <a:bodyPr/>
                  <a:lstStyle/>
                  <a:p>
                    <a:endParaRPr lang="zh-CN" altLang="en-US"/>
                  </a:p>
                </p:txBody>
              </p:sp>
              <p:sp>
                <p:nvSpPr>
                  <p:cNvPr id="23" name="Line 41"/>
                  <p:cNvSpPr>
                    <a:spLocks noChangeShapeType="1"/>
                  </p:cNvSpPr>
                  <p:nvPr/>
                </p:nvSpPr>
                <p:spPr bwMode="auto">
                  <a:xfrm>
                    <a:off x="3530" y="2930"/>
                    <a:ext cx="306" cy="992"/>
                  </a:xfrm>
                  <a:prstGeom prst="line">
                    <a:avLst/>
                  </a:prstGeom>
                  <a:grpFill/>
                  <a:ln w="9525">
                    <a:solidFill>
                      <a:srgbClr val="000000"/>
                    </a:solidFill>
                    <a:round/>
                    <a:headEnd/>
                    <a:tailEnd type="arrow" w="sm" len="med"/>
                  </a:ln>
                </p:spPr>
                <p:txBody>
                  <a:bodyPr/>
                  <a:lstStyle/>
                  <a:p>
                    <a:endParaRPr lang="zh-CN" altLang="en-US"/>
                  </a:p>
                </p:txBody>
              </p:sp>
              <p:sp>
                <p:nvSpPr>
                  <p:cNvPr id="24" name="Line 42"/>
                  <p:cNvSpPr>
                    <a:spLocks noChangeShapeType="1"/>
                  </p:cNvSpPr>
                  <p:nvPr/>
                </p:nvSpPr>
                <p:spPr bwMode="auto">
                  <a:xfrm flipH="1">
                    <a:off x="4738" y="2900"/>
                    <a:ext cx="244" cy="1049"/>
                  </a:xfrm>
                  <a:prstGeom prst="line">
                    <a:avLst/>
                  </a:prstGeom>
                  <a:grpFill/>
                  <a:ln w="9525">
                    <a:solidFill>
                      <a:srgbClr val="000000"/>
                    </a:solidFill>
                    <a:round/>
                    <a:headEnd/>
                    <a:tailEnd type="arrow" w="sm" len="med"/>
                  </a:ln>
                </p:spPr>
                <p:txBody>
                  <a:bodyPr/>
                  <a:lstStyle/>
                  <a:p>
                    <a:endParaRPr lang="zh-CN" altLang="en-US"/>
                  </a:p>
                </p:txBody>
              </p:sp>
              <p:sp>
                <p:nvSpPr>
                  <p:cNvPr id="25" name="Line 43"/>
                  <p:cNvSpPr>
                    <a:spLocks noChangeShapeType="1"/>
                  </p:cNvSpPr>
                  <p:nvPr/>
                </p:nvSpPr>
                <p:spPr bwMode="auto">
                  <a:xfrm flipH="1">
                    <a:off x="5694" y="2947"/>
                    <a:ext cx="66" cy="992"/>
                  </a:xfrm>
                  <a:prstGeom prst="line">
                    <a:avLst/>
                  </a:prstGeom>
                  <a:grpFill/>
                  <a:ln w="9525">
                    <a:solidFill>
                      <a:srgbClr val="000000"/>
                    </a:solidFill>
                    <a:round/>
                    <a:headEnd/>
                    <a:tailEnd type="arrow" w="sm" len="med"/>
                  </a:ln>
                </p:spPr>
                <p:txBody>
                  <a:bodyPr/>
                  <a:lstStyle/>
                  <a:p>
                    <a:endParaRPr lang="zh-CN" altLang="en-US"/>
                  </a:p>
                </p:txBody>
              </p:sp>
              <p:sp>
                <p:nvSpPr>
                  <p:cNvPr id="26" name="Line 44"/>
                  <p:cNvSpPr>
                    <a:spLocks noChangeShapeType="1"/>
                  </p:cNvSpPr>
                  <p:nvPr/>
                </p:nvSpPr>
                <p:spPr bwMode="auto">
                  <a:xfrm flipH="1">
                    <a:off x="3892" y="2947"/>
                    <a:ext cx="369" cy="989"/>
                  </a:xfrm>
                  <a:prstGeom prst="line">
                    <a:avLst/>
                  </a:prstGeom>
                  <a:grpFill/>
                  <a:ln w="9525">
                    <a:solidFill>
                      <a:srgbClr val="000000"/>
                    </a:solidFill>
                    <a:round/>
                    <a:headEnd/>
                    <a:tailEnd type="arrow" w="sm" len="med"/>
                  </a:ln>
                </p:spPr>
                <p:txBody>
                  <a:bodyPr/>
                  <a:lstStyle/>
                  <a:p>
                    <a:endParaRPr lang="zh-CN" altLang="en-US"/>
                  </a:p>
                </p:txBody>
              </p:sp>
              <p:sp>
                <p:nvSpPr>
                  <p:cNvPr id="27" name="Line 45"/>
                  <p:cNvSpPr>
                    <a:spLocks noChangeShapeType="1"/>
                  </p:cNvSpPr>
                  <p:nvPr/>
                </p:nvSpPr>
                <p:spPr bwMode="auto">
                  <a:xfrm flipH="1">
                    <a:off x="4860" y="2933"/>
                    <a:ext cx="845" cy="1003"/>
                  </a:xfrm>
                  <a:prstGeom prst="line">
                    <a:avLst/>
                  </a:prstGeom>
                  <a:grpFill/>
                  <a:ln w="9525">
                    <a:solidFill>
                      <a:srgbClr val="000000"/>
                    </a:solidFill>
                    <a:round/>
                    <a:headEnd/>
                    <a:tailEnd type="arrow" w="sm" len="med"/>
                  </a:ln>
                </p:spPr>
                <p:txBody>
                  <a:bodyPr/>
                  <a:lstStyle/>
                  <a:p>
                    <a:endParaRPr lang="zh-CN" altLang="en-US"/>
                  </a:p>
                </p:txBody>
              </p:sp>
              <p:sp>
                <p:nvSpPr>
                  <p:cNvPr id="28" name="Line 46"/>
                  <p:cNvSpPr>
                    <a:spLocks noChangeShapeType="1"/>
                  </p:cNvSpPr>
                  <p:nvPr/>
                </p:nvSpPr>
                <p:spPr bwMode="auto">
                  <a:xfrm>
                    <a:off x="5034" y="2933"/>
                    <a:ext cx="588" cy="1009"/>
                  </a:xfrm>
                  <a:prstGeom prst="line">
                    <a:avLst/>
                  </a:prstGeom>
                  <a:grpFill/>
                  <a:ln w="9525">
                    <a:solidFill>
                      <a:srgbClr val="000000"/>
                    </a:solidFill>
                    <a:round/>
                    <a:headEnd/>
                    <a:tailEnd type="arrow" w="sm" len="med"/>
                  </a:ln>
                </p:spPr>
                <p:txBody>
                  <a:bodyPr/>
                  <a:lstStyle/>
                  <a:p>
                    <a:endParaRPr lang="zh-CN" altLang="en-US"/>
                  </a:p>
                </p:txBody>
              </p:sp>
            </p:grpSp>
          </p:grpSp>
          <p:sp>
            <p:nvSpPr>
              <p:cNvPr id="49" name="TextBox 48"/>
              <p:cNvSpPr txBox="1"/>
              <p:nvPr/>
            </p:nvSpPr>
            <p:spPr>
              <a:xfrm>
                <a:off x="2339752" y="5865078"/>
                <a:ext cx="1512168" cy="400110"/>
              </a:xfrm>
              <a:prstGeom prst="rect">
                <a:avLst/>
              </a:prstGeom>
              <a:grpFill/>
            </p:spPr>
            <p:txBody>
              <a:bodyPr wrap="square" rtlCol="0">
                <a:spAutoFit/>
              </a:bodyPr>
              <a:lstStyle/>
              <a:p>
                <a:pPr algn="ctr"/>
                <a:r>
                  <a:rPr lang="zh-CN" altLang="en-US" sz="2000" dirty="0" smtClean="0"/>
                  <a:t>原结构</a:t>
                </a:r>
                <a:endParaRPr lang="zh-CN" altLang="en-US" sz="2000" dirty="0"/>
              </a:p>
            </p:txBody>
          </p:sp>
          <p:sp>
            <p:nvSpPr>
              <p:cNvPr id="50" name="TextBox 49"/>
              <p:cNvSpPr txBox="1"/>
              <p:nvPr/>
            </p:nvSpPr>
            <p:spPr>
              <a:xfrm>
                <a:off x="5508104" y="5733256"/>
                <a:ext cx="3024336" cy="707886"/>
              </a:xfrm>
              <a:prstGeom prst="rect">
                <a:avLst/>
              </a:prstGeom>
              <a:grpFill/>
            </p:spPr>
            <p:txBody>
              <a:bodyPr wrap="square" rtlCol="0">
                <a:spAutoFit/>
              </a:bodyPr>
              <a:lstStyle/>
              <a:p>
                <a:r>
                  <a:rPr lang="zh-CN" altLang="en-US" sz="2000" dirty="0" smtClean="0"/>
                  <a:t>重组</a:t>
                </a:r>
                <a:r>
                  <a:rPr lang="en-US" altLang="zh-CN" sz="2000" dirty="0" smtClean="0"/>
                  <a:t>(</a:t>
                </a:r>
                <a:r>
                  <a:rPr lang="zh-CN" altLang="en-US" sz="2000" dirty="0" smtClean="0"/>
                  <a:t>通过</a:t>
                </a:r>
                <a:r>
                  <a:rPr lang="zh-CN" altLang="en-US" sz="2000" dirty="0" smtClean="0">
                    <a:solidFill>
                      <a:srgbClr val="FF0000"/>
                    </a:solidFill>
                  </a:rPr>
                  <a:t>中介</a:t>
                </a:r>
                <a:r>
                  <a:rPr lang="en-US" altLang="zh-CN" sz="2000" dirty="0" smtClean="0">
                    <a:solidFill>
                      <a:srgbClr val="FF0000"/>
                    </a:solidFill>
                  </a:rPr>
                  <a:t>mediator</a:t>
                </a:r>
                <a:r>
                  <a:rPr lang="en-US" altLang="zh-CN" sz="2000" dirty="0" smtClean="0"/>
                  <a:t>)</a:t>
                </a:r>
                <a:r>
                  <a:rPr lang="zh-CN" altLang="en-US" sz="2000" dirty="0" smtClean="0"/>
                  <a:t>后的结构</a:t>
                </a:r>
                <a:endParaRPr lang="zh-CN" altLang="en-US" sz="2000" dirty="0"/>
              </a:p>
            </p:txBody>
          </p:sp>
          <p:sp>
            <p:nvSpPr>
              <p:cNvPr id="51" name="Text Box 30"/>
              <p:cNvSpPr txBox="1">
                <a:spLocks noChangeArrowheads="1"/>
              </p:cNvSpPr>
              <p:nvPr/>
            </p:nvSpPr>
            <p:spPr bwMode="auto">
              <a:xfrm>
                <a:off x="336204" y="3429000"/>
                <a:ext cx="792088" cy="416719"/>
              </a:xfrm>
              <a:prstGeom prst="rect">
                <a:avLst/>
              </a:prstGeom>
              <a:grpFill/>
              <a:ln w="9525">
                <a:noFill/>
                <a:miter lim="800000"/>
                <a:headEnd/>
                <a:tailEnd/>
              </a:ln>
            </p:spPr>
            <p:txBody>
              <a:bodyPr lIns="0" tIns="0" rIns="0" bIns="0"/>
              <a:lstStyle/>
              <a:p>
                <a:pPr algn="ctr"/>
                <a:r>
                  <a:rPr lang="zh-CN" altLang="en-US" sz="1800" dirty="0" smtClean="0">
                    <a:solidFill>
                      <a:schemeClr val="tx1"/>
                    </a:solidFill>
                    <a:latin typeface="Calibri" pitchFamily="34" charset="0"/>
                  </a:rPr>
                  <a:t>界面类</a:t>
                </a:r>
                <a:endParaRPr lang="zh-CN" altLang="en-US" sz="1800" dirty="0">
                  <a:solidFill>
                    <a:schemeClr val="tx1"/>
                  </a:solidFill>
                </a:endParaRPr>
              </a:p>
            </p:txBody>
          </p:sp>
          <p:sp>
            <p:nvSpPr>
              <p:cNvPr id="52" name="Text Box 30"/>
              <p:cNvSpPr txBox="1">
                <a:spLocks noChangeArrowheads="1"/>
              </p:cNvSpPr>
              <p:nvPr/>
            </p:nvSpPr>
            <p:spPr bwMode="auto">
              <a:xfrm>
                <a:off x="432048" y="5157192"/>
                <a:ext cx="899592" cy="416719"/>
              </a:xfrm>
              <a:prstGeom prst="rect">
                <a:avLst/>
              </a:prstGeom>
              <a:grpFill/>
              <a:ln w="9525">
                <a:noFill/>
                <a:miter lim="800000"/>
                <a:headEnd/>
                <a:tailEnd/>
              </a:ln>
            </p:spPr>
            <p:txBody>
              <a:bodyPr lIns="0" tIns="0" rIns="0" bIns="0"/>
              <a:lstStyle/>
              <a:p>
                <a:pPr algn="ctr"/>
                <a:r>
                  <a:rPr lang="zh-CN" altLang="en-US" sz="1800" dirty="0" smtClean="0">
                    <a:solidFill>
                      <a:schemeClr val="tx1"/>
                    </a:solidFill>
                  </a:rPr>
                  <a:t>数据访问类</a:t>
                </a:r>
                <a:endParaRPr lang="zh-CN" altLang="en-US" sz="1800" dirty="0">
                  <a:solidFill>
                    <a:schemeClr val="tx1"/>
                  </a:solidFill>
                </a:endParaRPr>
              </a:p>
            </p:txBody>
          </p:sp>
          <p:sp>
            <p:nvSpPr>
              <p:cNvPr id="53" name="Text Box 30"/>
              <p:cNvSpPr txBox="1">
                <a:spLocks noChangeArrowheads="1"/>
              </p:cNvSpPr>
              <p:nvPr/>
            </p:nvSpPr>
            <p:spPr bwMode="auto">
              <a:xfrm>
                <a:off x="4872708" y="4352910"/>
                <a:ext cx="864096" cy="416719"/>
              </a:xfrm>
              <a:prstGeom prst="rect">
                <a:avLst/>
              </a:prstGeom>
              <a:grpFill/>
              <a:ln w="9525">
                <a:noFill/>
                <a:miter lim="800000"/>
                <a:headEnd/>
                <a:tailEnd/>
              </a:ln>
            </p:spPr>
            <p:txBody>
              <a:bodyPr lIns="0" tIns="0" rIns="0" bIns="0"/>
              <a:lstStyle/>
              <a:p>
                <a:pPr algn="r"/>
                <a:r>
                  <a:rPr lang="zh-CN" altLang="en-US" sz="1800" dirty="0" smtClean="0">
                    <a:solidFill>
                      <a:schemeClr val="tx1"/>
                    </a:solidFill>
                    <a:latin typeface="Calibri" pitchFamily="34" charset="0"/>
                  </a:rPr>
                  <a:t>中介类</a:t>
                </a:r>
                <a:endParaRPr lang="zh-CN" altLang="en-US" sz="1800" dirty="0">
                  <a:solidFill>
                    <a:schemeClr val="tx1"/>
                  </a:solidFill>
                </a:endParaRPr>
              </a:p>
            </p:txBody>
          </p:sp>
        </p:grpSp>
      </p:gr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188640"/>
            <a:ext cx="8892480" cy="6504345"/>
          </a:xfrm>
          <a:prstGeom prst="rect">
            <a:avLst/>
          </a:prstGeom>
          <a:noFill/>
        </p:spPr>
        <p:txBody>
          <a:bodyPr wrap="square" rtlCol="0">
            <a:spAutoFit/>
          </a:bodyPr>
          <a:lstStyle/>
          <a:p>
            <a:pPr>
              <a:lnSpc>
                <a:spcPts val="2000"/>
              </a:lnSpc>
            </a:pPr>
            <a:r>
              <a:rPr lang="en-US" altLang="zh-CN" sz="2400" dirty="0" smtClean="0">
                <a:solidFill>
                  <a:srgbClr val="FF0000"/>
                </a:solidFill>
              </a:rPr>
              <a:t>// </a:t>
            </a:r>
            <a:r>
              <a:rPr lang="zh-CN" altLang="en-US" sz="2400" dirty="0" smtClean="0">
                <a:solidFill>
                  <a:srgbClr val="FF0000"/>
                </a:solidFill>
              </a:rPr>
              <a:t>模拟原结构</a:t>
            </a:r>
          </a:p>
          <a:p>
            <a:pPr>
              <a:lnSpc>
                <a:spcPts val="2000"/>
              </a:lnSpc>
            </a:pPr>
            <a:endParaRPr lang="zh-CN" altLang="en-US" sz="2000" dirty="0" smtClean="0"/>
          </a:p>
          <a:p>
            <a:pPr>
              <a:lnSpc>
                <a:spcPts val="2000"/>
              </a:lnSpc>
            </a:pPr>
            <a:r>
              <a:rPr lang="en-US" altLang="zh-CN" sz="2000" dirty="0" smtClean="0">
                <a:solidFill>
                  <a:schemeClr val="tx1"/>
                </a:solidFill>
              </a:rPr>
              <a:t>// </a:t>
            </a:r>
            <a:r>
              <a:rPr lang="zh-CN" altLang="en-US" sz="2000" dirty="0" smtClean="0">
                <a:solidFill>
                  <a:schemeClr val="tx1"/>
                </a:solidFill>
              </a:rPr>
              <a:t>文件路径名</a:t>
            </a:r>
            <a:r>
              <a:rPr lang="en-US" altLang="zh-CN" sz="2000" dirty="0" smtClean="0">
                <a:solidFill>
                  <a:schemeClr val="tx1"/>
                </a:solidFill>
              </a:rPr>
              <a:t>:s6_6_1\main_6_6_1.cpp</a:t>
            </a:r>
          </a:p>
          <a:p>
            <a:pPr>
              <a:lnSpc>
                <a:spcPts val="2000"/>
              </a:lnSpc>
            </a:pPr>
            <a:r>
              <a:rPr lang="en-US" altLang="zh-CN" sz="2000" dirty="0" smtClean="0"/>
              <a:t>#include &lt;</a:t>
            </a:r>
            <a:r>
              <a:rPr lang="en-US" altLang="zh-CN" sz="2000" dirty="0" err="1" smtClean="0"/>
              <a:t>iostream</a:t>
            </a:r>
            <a:r>
              <a:rPr lang="en-US" altLang="zh-CN" sz="2000" dirty="0" smtClean="0"/>
              <a:t>&gt;               			</a:t>
            </a:r>
            <a:r>
              <a:rPr lang="en-US" altLang="zh-CN" sz="2000" dirty="0" smtClean="0">
                <a:solidFill>
                  <a:schemeClr val="tx1"/>
                </a:solidFill>
              </a:rPr>
              <a:t>// </a:t>
            </a:r>
            <a:r>
              <a:rPr lang="zh-CN" altLang="en-US" sz="2000" dirty="0" smtClean="0">
                <a:solidFill>
                  <a:schemeClr val="tx1"/>
                </a:solidFill>
              </a:rPr>
              <a:t>编译预处理命令</a:t>
            </a:r>
          </a:p>
          <a:p>
            <a:pPr>
              <a:lnSpc>
                <a:spcPts val="2000"/>
              </a:lnSpc>
            </a:pPr>
            <a:r>
              <a:rPr lang="en-US" altLang="zh-CN" sz="2000" dirty="0" smtClean="0"/>
              <a:t>using namespace std;				</a:t>
            </a:r>
            <a:r>
              <a:rPr lang="en-US" altLang="zh-CN" sz="2000" dirty="0" smtClean="0">
                <a:solidFill>
                  <a:schemeClr val="tx1"/>
                </a:solidFill>
              </a:rPr>
              <a:t>// </a:t>
            </a:r>
            <a:r>
              <a:rPr lang="zh-CN" altLang="en-US" sz="2000" dirty="0" smtClean="0">
                <a:solidFill>
                  <a:schemeClr val="tx1"/>
                </a:solidFill>
              </a:rPr>
              <a:t>使用命名空间</a:t>
            </a:r>
            <a:r>
              <a:rPr lang="en-US" altLang="zh-CN" sz="2000" dirty="0" smtClean="0">
                <a:solidFill>
                  <a:schemeClr val="tx1"/>
                </a:solidFill>
              </a:rPr>
              <a:t>std </a:t>
            </a:r>
          </a:p>
          <a:p>
            <a:pPr>
              <a:lnSpc>
                <a:spcPts val="2000"/>
              </a:lnSpc>
            </a:pPr>
            <a:endParaRPr lang="en-US" altLang="zh-CN" sz="2000" dirty="0" smtClean="0"/>
          </a:p>
          <a:p>
            <a:pPr>
              <a:lnSpc>
                <a:spcPts val="2000"/>
              </a:lnSpc>
            </a:pPr>
            <a:r>
              <a:rPr lang="en-US" altLang="zh-CN" sz="2000" dirty="0" smtClean="0">
                <a:solidFill>
                  <a:schemeClr val="tx1"/>
                </a:solidFill>
              </a:rPr>
              <a:t>// </a:t>
            </a:r>
            <a:r>
              <a:rPr lang="zh-CN" altLang="en-US" sz="2000" dirty="0" smtClean="0">
                <a:solidFill>
                  <a:schemeClr val="tx1"/>
                </a:solidFill>
              </a:rPr>
              <a:t>声明数据访问类</a:t>
            </a:r>
            <a:r>
              <a:rPr lang="en-US" altLang="zh-CN" sz="2000" dirty="0" smtClean="0">
                <a:solidFill>
                  <a:schemeClr val="tx1"/>
                </a:solidFill>
              </a:rPr>
              <a:t>Dat1</a:t>
            </a:r>
          </a:p>
          <a:p>
            <a:pPr>
              <a:lnSpc>
                <a:spcPts val="2000"/>
              </a:lnSpc>
            </a:pPr>
            <a:r>
              <a:rPr lang="en-US" altLang="zh-CN" sz="2000" dirty="0" smtClean="0"/>
              <a:t>class Dat1</a:t>
            </a:r>
          </a:p>
          <a:p>
            <a:pPr>
              <a:lnSpc>
                <a:spcPts val="2000"/>
              </a:lnSpc>
            </a:pPr>
            <a:r>
              <a:rPr lang="en-US" altLang="zh-CN" sz="2000" dirty="0" smtClean="0"/>
              <a:t>{</a:t>
            </a:r>
          </a:p>
          <a:p>
            <a:pPr>
              <a:lnSpc>
                <a:spcPts val="2000"/>
              </a:lnSpc>
            </a:pPr>
            <a:r>
              <a:rPr lang="en-US" altLang="zh-CN" sz="2000" dirty="0" smtClean="0"/>
              <a:t>public:</a:t>
            </a:r>
          </a:p>
          <a:p>
            <a:pPr>
              <a:lnSpc>
                <a:spcPts val="2000"/>
              </a:lnSpc>
            </a:pPr>
            <a:r>
              <a:rPr lang="en-US" altLang="zh-CN" sz="2000" dirty="0" smtClean="0">
                <a:solidFill>
                  <a:schemeClr val="tx1"/>
                </a:solidFill>
              </a:rPr>
              <a:t>// </a:t>
            </a:r>
            <a:r>
              <a:rPr lang="zh-CN" altLang="en-US" sz="2000" dirty="0" smtClean="0">
                <a:solidFill>
                  <a:schemeClr val="tx1"/>
                </a:solidFill>
              </a:rPr>
              <a:t>公有成员</a:t>
            </a:r>
            <a:r>
              <a:rPr lang="en-US" altLang="zh-CN" sz="2000" dirty="0" smtClean="0">
                <a:solidFill>
                  <a:schemeClr val="tx1"/>
                </a:solidFill>
              </a:rPr>
              <a:t>:</a:t>
            </a:r>
          </a:p>
          <a:p>
            <a:pPr>
              <a:lnSpc>
                <a:spcPts val="2000"/>
              </a:lnSpc>
            </a:pPr>
            <a:r>
              <a:rPr lang="en-US" altLang="zh-CN" sz="2000" dirty="0" smtClean="0"/>
              <a:t>	virtual ~Dat1() { }			</a:t>
            </a:r>
            <a:r>
              <a:rPr lang="en-US" altLang="zh-CN" sz="2000" dirty="0" smtClean="0">
                <a:solidFill>
                  <a:schemeClr val="tx1"/>
                </a:solidFill>
              </a:rPr>
              <a:t>// </a:t>
            </a:r>
            <a:r>
              <a:rPr lang="zh-CN" altLang="en-US" sz="2000" dirty="0" smtClean="0">
                <a:solidFill>
                  <a:schemeClr val="tx1"/>
                </a:solidFill>
              </a:rPr>
              <a:t>析构函数</a:t>
            </a:r>
          </a:p>
          <a:p>
            <a:pPr>
              <a:lnSpc>
                <a:spcPts val="2000"/>
              </a:lnSpc>
            </a:pPr>
            <a:r>
              <a:rPr lang="zh-CN" altLang="en-US" sz="2000" dirty="0" smtClean="0"/>
              <a:t>	</a:t>
            </a:r>
            <a:r>
              <a:rPr lang="en-US" altLang="zh-CN" sz="2000" dirty="0" smtClean="0"/>
              <a:t>void </a:t>
            </a:r>
            <a:r>
              <a:rPr lang="en-US" altLang="zh-CN" sz="2000" dirty="0" err="1" smtClean="0"/>
              <a:t>DataVisited</a:t>
            </a:r>
            <a:r>
              <a:rPr lang="en-US" altLang="zh-CN" sz="2000" dirty="0" smtClean="0"/>
              <a:t>() 			</a:t>
            </a:r>
            <a:r>
              <a:rPr lang="en-US" altLang="zh-CN" sz="2000" dirty="0" smtClean="0">
                <a:solidFill>
                  <a:schemeClr val="tx1"/>
                </a:solidFill>
              </a:rPr>
              <a:t>// </a:t>
            </a:r>
            <a:r>
              <a:rPr lang="zh-CN" altLang="en-US" sz="2000" dirty="0" smtClean="0">
                <a:solidFill>
                  <a:schemeClr val="tx1"/>
                </a:solidFill>
              </a:rPr>
              <a:t>数据访问</a:t>
            </a:r>
          </a:p>
          <a:p>
            <a:pPr>
              <a:lnSpc>
                <a:spcPts val="2000"/>
              </a:lnSpc>
            </a:pPr>
            <a:r>
              <a:rPr lang="zh-CN" altLang="en-US" sz="2000" dirty="0" smtClean="0"/>
              <a:t>	</a:t>
            </a:r>
            <a:r>
              <a:rPr lang="en-US" altLang="zh-CN" sz="2000" dirty="0" smtClean="0"/>
              <a:t>{ </a:t>
            </a:r>
            <a:r>
              <a:rPr lang="en-US" altLang="zh-CN" sz="2000" dirty="0" err="1" smtClean="0"/>
              <a:t>cout</a:t>
            </a:r>
            <a:r>
              <a:rPr lang="en-US" altLang="zh-CN" sz="2000" dirty="0" smtClean="0"/>
              <a:t> &lt;&lt; "Dat1::</a:t>
            </a:r>
            <a:r>
              <a:rPr lang="en-US" altLang="zh-CN" sz="2000" dirty="0" err="1" smtClean="0"/>
              <a:t>DataVisited</a:t>
            </a:r>
            <a:r>
              <a:rPr lang="en-US" altLang="zh-CN" sz="2000" dirty="0" smtClean="0"/>
              <a:t>()" &lt;&lt; </a:t>
            </a:r>
            <a:r>
              <a:rPr lang="en-US" altLang="zh-CN" sz="2000" dirty="0" err="1" smtClean="0"/>
              <a:t>endl</a:t>
            </a:r>
            <a:r>
              <a:rPr lang="en-US" altLang="zh-CN" sz="2000" dirty="0" smtClean="0"/>
              <a:t>; }</a:t>
            </a:r>
          </a:p>
          <a:p>
            <a:pPr>
              <a:lnSpc>
                <a:spcPts val="2000"/>
              </a:lnSpc>
            </a:pPr>
            <a:r>
              <a:rPr lang="en-US" altLang="zh-CN" sz="2000" dirty="0" smtClean="0"/>
              <a:t>};</a:t>
            </a:r>
          </a:p>
          <a:p>
            <a:pPr>
              <a:lnSpc>
                <a:spcPts val="2000"/>
              </a:lnSpc>
            </a:pPr>
            <a:endParaRPr lang="en-US" altLang="zh-CN" sz="2000" dirty="0" smtClean="0"/>
          </a:p>
          <a:p>
            <a:pPr>
              <a:lnSpc>
                <a:spcPts val="2000"/>
              </a:lnSpc>
            </a:pPr>
            <a:r>
              <a:rPr lang="en-US" altLang="zh-CN" sz="2000" dirty="0" smtClean="0">
                <a:solidFill>
                  <a:schemeClr val="tx1"/>
                </a:solidFill>
              </a:rPr>
              <a:t>// </a:t>
            </a:r>
            <a:r>
              <a:rPr lang="zh-CN" altLang="en-US" sz="2000" dirty="0" smtClean="0">
                <a:solidFill>
                  <a:schemeClr val="tx1"/>
                </a:solidFill>
              </a:rPr>
              <a:t>声明数据访问类</a:t>
            </a:r>
            <a:r>
              <a:rPr lang="en-US" altLang="zh-CN" sz="2000" dirty="0" smtClean="0">
                <a:solidFill>
                  <a:schemeClr val="tx1"/>
                </a:solidFill>
              </a:rPr>
              <a:t>Dat2</a:t>
            </a:r>
          </a:p>
          <a:p>
            <a:pPr>
              <a:lnSpc>
                <a:spcPts val="2000"/>
              </a:lnSpc>
            </a:pPr>
            <a:r>
              <a:rPr lang="en-US" altLang="zh-CN" sz="2000" dirty="0" smtClean="0"/>
              <a:t>class Dat2</a:t>
            </a:r>
          </a:p>
          <a:p>
            <a:pPr>
              <a:lnSpc>
                <a:spcPts val="2000"/>
              </a:lnSpc>
            </a:pPr>
            <a:r>
              <a:rPr lang="en-US" altLang="zh-CN" sz="2000" dirty="0" smtClean="0"/>
              <a:t>{</a:t>
            </a:r>
          </a:p>
          <a:p>
            <a:pPr>
              <a:lnSpc>
                <a:spcPts val="2000"/>
              </a:lnSpc>
            </a:pPr>
            <a:r>
              <a:rPr lang="en-US" altLang="zh-CN" sz="2000" dirty="0" smtClean="0"/>
              <a:t>public:</a:t>
            </a:r>
          </a:p>
          <a:p>
            <a:pPr>
              <a:lnSpc>
                <a:spcPts val="2000"/>
              </a:lnSpc>
            </a:pPr>
            <a:r>
              <a:rPr lang="en-US" altLang="zh-CN" sz="2000" dirty="0" smtClean="0">
                <a:solidFill>
                  <a:schemeClr val="tx1"/>
                </a:solidFill>
              </a:rPr>
              <a:t>// </a:t>
            </a:r>
            <a:r>
              <a:rPr lang="zh-CN" altLang="en-US" sz="2000" dirty="0" smtClean="0">
                <a:solidFill>
                  <a:schemeClr val="tx1"/>
                </a:solidFill>
              </a:rPr>
              <a:t>公有成员</a:t>
            </a:r>
            <a:r>
              <a:rPr lang="en-US" altLang="zh-CN" sz="2000" dirty="0" smtClean="0">
                <a:solidFill>
                  <a:schemeClr val="tx1"/>
                </a:solidFill>
              </a:rPr>
              <a:t>:</a:t>
            </a:r>
          </a:p>
          <a:p>
            <a:pPr>
              <a:lnSpc>
                <a:spcPts val="2000"/>
              </a:lnSpc>
            </a:pPr>
            <a:r>
              <a:rPr lang="en-US" altLang="zh-CN" sz="2000" dirty="0" smtClean="0"/>
              <a:t>	virtual ~Dat2() { }			</a:t>
            </a:r>
            <a:r>
              <a:rPr lang="en-US" altLang="zh-CN" sz="2000" dirty="0" smtClean="0">
                <a:solidFill>
                  <a:schemeClr val="tx1"/>
                </a:solidFill>
              </a:rPr>
              <a:t>// </a:t>
            </a:r>
            <a:r>
              <a:rPr lang="zh-CN" altLang="en-US" sz="2000" dirty="0" smtClean="0">
                <a:solidFill>
                  <a:schemeClr val="tx1"/>
                </a:solidFill>
              </a:rPr>
              <a:t>析构函数</a:t>
            </a:r>
          </a:p>
          <a:p>
            <a:pPr>
              <a:lnSpc>
                <a:spcPts val="2000"/>
              </a:lnSpc>
            </a:pPr>
            <a:r>
              <a:rPr lang="zh-CN" altLang="en-US" sz="2000" dirty="0" smtClean="0"/>
              <a:t>	</a:t>
            </a:r>
            <a:r>
              <a:rPr lang="en-US" altLang="zh-CN" sz="2000" dirty="0" smtClean="0"/>
              <a:t>void </a:t>
            </a:r>
            <a:r>
              <a:rPr lang="en-US" altLang="zh-CN" sz="2000" dirty="0" err="1" smtClean="0"/>
              <a:t>DataVisited</a:t>
            </a:r>
            <a:r>
              <a:rPr lang="en-US" altLang="zh-CN" sz="2000" dirty="0" smtClean="0"/>
              <a:t>() 			</a:t>
            </a:r>
            <a:r>
              <a:rPr lang="en-US" altLang="zh-CN" sz="2000" dirty="0" smtClean="0">
                <a:solidFill>
                  <a:schemeClr val="tx1"/>
                </a:solidFill>
              </a:rPr>
              <a:t>// </a:t>
            </a:r>
            <a:r>
              <a:rPr lang="zh-CN" altLang="en-US" sz="2000" dirty="0" smtClean="0">
                <a:solidFill>
                  <a:schemeClr val="tx1"/>
                </a:solidFill>
              </a:rPr>
              <a:t>数据访问</a:t>
            </a:r>
            <a:endParaRPr lang="en-US" altLang="zh-CN" sz="2000" dirty="0" smtClean="0">
              <a:solidFill>
                <a:schemeClr val="tx1"/>
              </a:solidFill>
            </a:endParaRPr>
          </a:p>
          <a:p>
            <a:pPr>
              <a:lnSpc>
                <a:spcPts val="2000"/>
              </a:lnSpc>
            </a:pPr>
            <a:r>
              <a:rPr lang="zh-CN" altLang="en-US" sz="2000" dirty="0" smtClean="0"/>
              <a:t>	</a:t>
            </a:r>
            <a:r>
              <a:rPr lang="en-US" altLang="zh-CN" sz="2000" dirty="0" smtClean="0"/>
              <a:t>{ </a:t>
            </a:r>
            <a:r>
              <a:rPr lang="en-US" altLang="zh-CN" sz="2000" dirty="0" err="1" smtClean="0"/>
              <a:t>cout</a:t>
            </a:r>
            <a:r>
              <a:rPr lang="en-US" altLang="zh-CN" sz="2000" dirty="0" smtClean="0"/>
              <a:t> &lt;&lt; "Dat2::</a:t>
            </a:r>
            <a:r>
              <a:rPr lang="en-US" altLang="zh-CN" sz="2000" dirty="0" err="1" smtClean="0"/>
              <a:t>DataVisited</a:t>
            </a:r>
            <a:r>
              <a:rPr lang="en-US" altLang="zh-CN" sz="2000" dirty="0" smtClean="0"/>
              <a:t>()" &lt;&lt; </a:t>
            </a:r>
            <a:r>
              <a:rPr lang="en-US" altLang="zh-CN" sz="2000" dirty="0" err="1" smtClean="0"/>
              <a:t>endl</a:t>
            </a:r>
            <a:r>
              <a:rPr lang="en-US" altLang="zh-CN" sz="2000" dirty="0" smtClean="0"/>
              <a:t>; }</a:t>
            </a:r>
            <a:endParaRPr lang="zh-CN" altLang="en-US" sz="2000" dirty="0" smtClean="0"/>
          </a:p>
          <a:p>
            <a:pPr>
              <a:lnSpc>
                <a:spcPts val="2000"/>
              </a:lnSpc>
            </a:pPr>
            <a:r>
              <a:rPr lang="en-US" altLang="zh-CN" sz="2000" dirty="0" smtClean="0"/>
              <a:t>};</a:t>
            </a:r>
          </a:p>
        </p:txBody>
      </p:sp>
      <p:grpSp>
        <p:nvGrpSpPr>
          <p:cNvPr id="54" name="组合 53"/>
          <p:cNvGrpSpPr/>
          <p:nvPr/>
        </p:nvGrpSpPr>
        <p:grpSpPr>
          <a:xfrm>
            <a:off x="3851920" y="332656"/>
            <a:ext cx="5148064" cy="3168352"/>
            <a:chOff x="428221" y="3356992"/>
            <a:chExt cx="4608512" cy="3168352"/>
          </a:xfrm>
        </p:grpSpPr>
        <p:sp>
          <p:nvSpPr>
            <p:cNvPr id="55" name="矩形 54"/>
            <p:cNvSpPr/>
            <p:nvPr/>
          </p:nvSpPr>
          <p:spPr bwMode="auto">
            <a:xfrm>
              <a:off x="428221" y="3356992"/>
              <a:ext cx="4608512" cy="316835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4800" b="1" i="0" u="none" strike="noStrike" cap="none" normalizeH="0" baseline="0" smtClean="0">
                <a:ln>
                  <a:noFill/>
                </a:ln>
                <a:solidFill>
                  <a:schemeClr val="accent2"/>
                </a:solidFill>
                <a:effectLst/>
                <a:latin typeface="Arial" charset="0"/>
                <a:ea typeface="楷体_GB2312" pitchFamily="49" charset="-122"/>
              </a:endParaRPr>
            </a:p>
          </p:txBody>
        </p:sp>
        <p:grpSp>
          <p:nvGrpSpPr>
            <p:cNvPr id="56" name="组合 53"/>
            <p:cNvGrpSpPr/>
            <p:nvPr/>
          </p:nvGrpSpPr>
          <p:grpSpPr>
            <a:xfrm>
              <a:off x="467544" y="3458880"/>
              <a:ext cx="4380433" cy="2890510"/>
              <a:chOff x="336204" y="3374678"/>
              <a:chExt cx="4380433" cy="2890510"/>
            </a:xfrm>
            <a:solidFill>
              <a:schemeClr val="bg1"/>
            </a:solidFill>
          </p:grpSpPr>
          <p:grpSp>
            <p:nvGrpSpPr>
              <p:cNvPr id="65" name="Group 25"/>
              <p:cNvGrpSpPr>
                <a:grpSpLocks/>
              </p:cNvGrpSpPr>
              <p:nvPr/>
            </p:nvGrpSpPr>
            <p:grpSpPr bwMode="auto">
              <a:xfrm>
                <a:off x="1187624" y="3374678"/>
                <a:ext cx="3529013" cy="2214562"/>
                <a:chOff x="2520" y="2688"/>
                <a:chExt cx="3420" cy="1503"/>
              </a:xfrm>
              <a:grpFill/>
            </p:grpSpPr>
            <p:sp>
              <p:nvSpPr>
                <p:cNvPr id="66" name="Text Box 26"/>
                <p:cNvSpPr txBox="1">
                  <a:spLocks noChangeArrowheads="1"/>
                </p:cNvSpPr>
                <p:nvPr/>
              </p:nvSpPr>
              <p:spPr bwMode="auto">
                <a:xfrm>
                  <a:off x="3960" y="2688"/>
                  <a:ext cx="540" cy="255"/>
                </a:xfrm>
                <a:prstGeom prst="rect">
                  <a:avLst/>
                </a:prstGeom>
                <a:grpFill/>
                <a:ln w="9525">
                  <a:solidFill>
                    <a:srgbClr val="000000"/>
                  </a:solidFill>
                  <a:miter lim="800000"/>
                  <a:headEnd/>
                  <a:tailEnd/>
                </a:ln>
              </p:spPr>
              <p:txBody>
                <a:bodyPr lIns="0" tIns="0" rIns="0" bIns="0"/>
                <a:lstStyle/>
                <a:p>
                  <a:pPr algn="ctr">
                    <a:lnSpc>
                      <a:spcPct val="150000"/>
                    </a:lnSpc>
                    <a:spcBef>
                      <a:spcPts val="1200"/>
                    </a:spcBef>
                  </a:pPr>
                  <a:r>
                    <a:rPr lang="en-US" altLang="zh-CN" sz="1600" dirty="0">
                      <a:solidFill>
                        <a:schemeClr val="tx1"/>
                      </a:solidFill>
                      <a:latin typeface="Calibri" pitchFamily="34" charset="0"/>
                    </a:rPr>
                    <a:t>Form3</a:t>
                  </a:r>
                  <a:endParaRPr lang="zh-CN" altLang="zh-CN" sz="1600" dirty="0">
                    <a:solidFill>
                      <a:schemeClr val="tx1"/>
                    </a:solidFill>
                  </a:endParaRPr>
                </a:p>
              </p:txBody>
            </p:sp>
            <p:sp>
              <p:nvSpPr>
                <p:cNvPr id="67" name="Text Box 27"/>
                <p:cNvSpPr txBox="1">
                  <a:spLocks noChangeArrowheads="1"/>
                </p:cNvSpPr>
                <p:nvPr/>
              </p:nvSpPr>
              <p:spPr bwMode="auto">
                <a:xfrm>
                  <a:off x="2520" y="2688"/>
                  <a:ext cx="540" cy="255"/>
                </a:xfrm>
                <a:prstGeom prst="rect">
                  <a:avLst/>
                </a:prstGeom>
                <a:grpFill/>
                <a:ln w="9525">
                  <a:solidFill>
                    <a:srgbClr val="000000"/>
                  </a:solidFill>
                  <a:miter lim="800000"/>
                  <a:headEnd/>
                  <a:tailEnd/>
                </a:ln>
              </p:spPr>
              <p:txBody>
                <a:bodyPr lIns="0" tIns="0" rIns="0" bIns="0"/>
                <a:lstStyle/>
                <a:p>
                  <a:pPr algn="ctr">
                    <a:lnSpc>
                      <a:spcPct val="150000"/>
                    </a:lnSpc>
                    <a:spcBef>
                      <a:spcPts val="1200"/>
                    </a:spcBef>
                  </a:pPr>
                  <a:r>
                    <a:rPr lang="en-US" altLang="zh-CN" sz="1600" dirty="0">
                      <a:solidFill>
                        <a:schemeClr val="tx1"/>
                      </a:solidFill>
                      <a:latin typeface="Calibri" pitchFamily="34" charset="0"/>
                    </a:rPr>
                    <a:t>Form1</a:t>
                  </a:r>
                  <a:endParaRPr lang="zh-CN" altLang="zh-CN" sz="1600" dirty="0">
                    <a:solidFill>
                      <a:schemeClr val="tx1"/>
                    </a:solidFill>
                  </a:endParaRPr>
                </a:p>
              </p:txBody>
            </p:sp>
            <p:sp>
              <p:nvSpPr>
                <p:cNvPr id="68" name="Text Box 28"/>
                <p:cNvSpPr txBox="1">
                  <a:spLocks noChangeArrowheads="1"/>
                </p:cNvSpPr>
                <p:nvPr/>
              </p:nvSpPr>
              <p:spPr bwMode="auto">
                <a:xfrm>
                  <a:off x="3240" y="2688"/>
                  <a:ext cx="540" cy="255"/>
                </a:xfrm>
                <a:prstGeom prst="rect">
                  <a:avLst/>
                </a:prstGeom>
                <a:grpFill/>
                <a:ln w="9525">
                  <a:solidFill>
                    <a:srgbClr val="000000"/>
                  </a:solidFill>
                  <a:miter lim="800000"/>
                  <a:headEnd/>
                  <a:tailEnd/>
                </a:ln>
              </p:spPr>
              <p:txBody>
                <a:bodyPr lIns="0" tIns="0" rIns="0" bIns="0"/>
                <a:lstStyle/>
                <a:p>
                  <a:pPr algn="ctr">
                    <a:lnSpc>
                      <a:spcPct val="150000"/>
                    </a:lnSpc>
                    <a:spcBef>
                      <a:spcPts val="1200"/>
                    </a:spcBef>
                  </a:pPr>
                  <a:r>
                    <a:rPr lang="en-US" altLang="zh-CN" sz="1600" dirty="0">
                      <a:solidFill>
                        <a:schemeClr val="tx1"/>
                      </a:solidFill>
                      <a:latin typeface="Calibri" pitchFamily="34" charset="0"/>
                    </a:rPr>
                    <a:t>Form2</a:t>
                  </a:r>
                  <a:endParaRPr lang="zh-CN" altLang="zh-CN" sz="1600" dirty="0">
                    <a:solidFill>
                      <a:schemeClr val="tx1"/>
                    </a:solidFill>
                  </a:endParaRPr>
                </a:p>
              </p:txBody>
            </p:sp>
            <p:sp>
              <p:nvSpPr>
                <p:cNvPr id="69" name="Text Box 29"/>
                <p:cNvSpPr txBox="1">
                  <a:spLocks noChangeArrowheads="1"/>
                </p:cNvSpPr>
                <p:nvPr/>
              </p:nvSpPr>
              <p:spPr bwMode="auto">
                <a:xfrm>
                  <a:off x="4680" y="2688"/>
                  <a:ext cx="540" cy="255"/>
                </a:xfrm>
                <a:prstGeom prst="rect">
                  <a:avLst/>
                </a:prstGeom>
                <a:grpFill/>
                <a:ln w="9525">
                  <a:solidFill>
                    <a:srgbClr val="000000"/>
                  </a:solidFill>
                  <a:miter lim="800000"/>
                  <a:headEnd/>
                  <a:tailEnd/>
                </a:ln>
              </p:spPr>
              <p:txBody>
                <a:bodyPr lIns="0" tIns="0" rIns="0" bIns="0"/>
                <a:lstStyle/>
                <a:p>
                  <a:pPr algn="ctr">
                    <a:lnSpc>
                      <a:spcPct val="150000"/>
                    </a:lnSpc>
                    <a:spcBef>
                      <a:spcPts val="1200"/>
                    </a:spcBef>
                  </a:pPr>
                  <a:r>
                    <a:rPr lang="en-US" altLang="zh-CN" sz="1600" dirty="0">
                      <a:solidFill>
                        <a:schemeClr val="tx1"/>
                      </a:solidFill>
                      <a:latin typeface="Calibri" pitchFamily="34" charset="0"/>
                    </a:rPr>
                    <a:t>Form4</a:t>
                  </a:r>
                  <a:endParaRPr lang="zh-CN" altLang="zh-CN" sz="1600" dirty="0">
                    <a:solidFill>
                      <a:schemeClr val="tx1"/>
                    </a:solidFill>
                  </a:endParaRPr>
                </a:p>
              </p:txBody>
            </p:sp>
            <p:sp>
              <p:nvSpPr>
                <p:cNvPr id="70" name="Text Box 30"/>
                <p:cNvSpPr txBox="1">
                  <a:spLocks noChangeArrowheads="1"/>
                </p:cNvSpPr>
                <p:nvPr/>
              </p:nvSpPr>
              <p:spPr bwMode="auto">
                <a:xfrm>
                  <a:off x="5400" y="2688"/>
                  <a:ext cx="540" cy="255"/>
                </a:xfrm>
                <a:prstGeom prst="rect">
                  <a:avLst/>
                </a:prstGeom>
                <a:grpFill/>
                <a:ln w="9525">
                  <a:solidFill>
                    <a:srgbClr val="000000"/>
                  </a:solidFill>
                  <a:miter lim="800000"/>
                  <a:headEnd/>
                  <a:tailEnd/>
                </a:ln>
              </p:spPr>
              <p:txBody>
                <a:bodyPr lIns="0" tIns="0" rIns="0" bIns="0"/>
                <a:lstStyle/>
                <a:p>
                  <a:pPr algn="ctr">
                    <a:lnSpc>
                      <a:spcPct val="150000"/>
                    </a:lnSpc>
                    <a:spcBef>
                      <a:spcPts val="1200"/>
                    </a:spcBef>
                  </a:pPr>
                  <a:r>
                    <a:rPr lang="en-US" altLang="zh-CN" sz="1600" dirty="0">
                      <a:solidFill>
                        <a:schemeClr val="tx1"/>
                      </a:solidFill>
                      <a:latin typeface="Calibri" pitchFamily="34" charset="0"/>
                    </a:rPr>
                    <a:t>Form5</a:t>
                  </a:r>
                  <a:endParaRPr lang="zh-CN" altLang="zh-CN" sz="1600" dirty="0">
                    <a:solidFill>
                      <a:schemeClr val="tx1"/>
                    </a:solidFill>
                  </a:endParaRPr>
                </a:p>
              </p:txBody>
            </p:sp>
            <p:sp>
              <p:nvSpPr>
                <p:cNvPr id="71" name="Text Box 31"/>
                <p:cNvSpPr txBox="1">
                  <a:spLocks noChangeArrowheads="1"/>
                </p:cNvSpPr>
                <p:nvPr/>
              </p:nvSpPr>
              <p:spPr bwMode="auto">
                <a:xfrm>
                  <a:off x="2748" y="3936"/>
                  <a:ext cx="540" cy="255"/>
                </a:xfrm>
                <a:prstGeom prst="rect">
                  <a:avLst/>
                </a:prstGeom>
                <a:grpFill/>
                <a:ln w="9525">
                  <a:solidFill>
                    <a:srgbClr val="000000"/>
                  </a:solidFill>
                  <a:miter lim="800000"/>
                  <a:headEnd/>
                  <a:tailEnd/>
                </a:ln>
              </p:spPr>
              <p:txBody>
                <a:bodyPr lIns="0" tIns="0" rIns="0" bIns="0"/>
                <a:lstStyle/>
                <a:p>
                  <a:pPr algn="ctr">
                    <a:lnSpc>
                      <a:spcPct val="150000"/>
                    </a:lnSpc>
                    <a:spcBef>
                      <a:spcPts val="1200"/>
                    </a:spcBef>
                  </a:pPr>
                  <a:r>
                    <a:rPr lang="en-US" altLang="zh-CN" sz="1600" dirty="0" smtClean="0">
                      <a:solidFill>
                        <a:schemeClr val="tx1"/>
                      </a:solidFill>
                      <a:latin typeface="Calibri" pitchFamily="34" charset="0"/>
                    </a:rPr>
                    <a:t>Dat1</a:t>
                  </a:r>
                  <a:endParaRPr lang="zh-CN" altLang="zh-CN" sz="1600" dirty="0">
                    <a:solidFill>
                      <a:schemeClr val="tx1"/>
                    </a:solidFill>
                  </a:endParaRPr>
                </a:p>
              </p:txBody>
            </p:sp>
            <p:sp>
              <p:nvSpPr>
                <p:cNvPr id="72" name="Text Box 32"/>
                <p:cNvSpPr txBox="1">
                  <a:spLocks noChangeArrowheads="1"/>
                </p:cNvSpPr>
                <p:nvPr/>
              </p:nvSpPr>
              <p:spPr bwMode="auto">
                <a:xfrm>
                  <a:off x="3600" y="3936"/>
                  <a:ext cx="540" cy="255"/>
                </a:xfrm>
                <a:prstGeom prst="rect">
                  <a:avLst/>
                </a:prstGeom>
                <a:grpFill/>
                <a:ln w="9525">
                  <a:solidFill>
                    <a:srgbClr val="000000"/>
                  </a:solidFill>
                  <a:miter lim="800000"/>
                  <a:headEnd/>
                  <a:tailEnd/>
                </a:ln>
              </p:spPr>
              <p:txBody>
                <a:bodyPr lIns="0" tIns="0" rIns="0" bIns="0"/>
                <a:lstStyle/>
                <a:p>
                  <a:pPr algn="ctr">
                    <a:lnSpc>
                      <a:spcPct val="150000"/>
                    </a:lnSpc>
                    <a:spcBef>
                      <a:spcPts val="1200"/>
                    </a:spcBef>
                  </a:pPr>
                  <a:r>
                    <a:rPr lang="en-US" altLang="zh-CN" sz="1600" dirty="0" smtClean="0">
                      <a:solidFill>
                        <a:schemeClr val="tx1"/>
                      </a:solidFill>
                      <a:latin typeface="Calibri" pitchFamily="34" charset="0"/>
                    </a:rPr>
                    <a:t>Dat2</a:t>
                  </a:r>
                  <a:endParaRPr lang="zh-CN" altLang="zh-CN" sz="1600" dirty="0">
                    <a:solidFill>
                      <a:schemeClr val="tx1"/>
                    </a:solidFill>
                  </a:endParaRPr>
                </a:p>
              </p:txBody>
            </p:sp>
            <p:sp>
              <p:nvSpPr>
                <p:cNvPr id="73" name="Text Box 33"/>
                <p:cNvSpPr txBox="1">
                  <a:spLocks noChangeArrowheads="1"/>
                </p:cNvSpPr>
                <p:nvPr/>
              </p:nvSpPr>
              <p:spPr bwMode="auto">
                <a:xfrm>
                  <a:off x="4500" y="3936"/>
                  <a:ext cx="540" cy="255"/>
                </a:xfrm>
                <a:prstGeom prst="rect">
                  <a:avLst/>
                </a:prstGeom>
                <a:grpFill/>
                <a:ln w="9525">
                  <a:solidFill>
                    <a:srgbClr val="000000"/>
                  </a:solidFill>
                  <a:miter lim="800000"/>
                  <a:headEnd/>
                  <a:tailEnd/>
                </a:ln>
              </p:spPr>
              <p:txBody>
                <a:bodyPr lIns="0" tIns="0" rIns="0" bIns="0"/>
                <a:lstStyle/>
                <a:p>
                  <a:pPr algn="ctr">
                    <a:lnSpc>
                      <a:spcPct val="150000"/>
                    </a:lnSpc>
                    <a:spcBef>
                      <a:spcPts val="1200"/>
                    </a:spcBef>
                  </a:pPr>
                  <a:r>
                    <a:rPr lang="en-US" altLang="zh-CN" sz="1600" dirty="0" smtClean="0">
                      <a:solidFill>
                        <a:schemeClr val="tx1"/>
                      </a:solidFill>
                      <a:latin typeface="Calibri" pitchFamily="34" charset="0"/>
                    </a:rPr>
                    <a:t>Dat3</a:t>
                  </a:r>
                  <a:endParaRPr lang="zh-CN" altLang="zh-CN" sz="1600" dirty="0">
                    <a:solidFill>
                      <a:schemeClr val="tx1"/>
                    </a:solidFill>
                  </a:endParaRPr>
                </a:p>
              </p:txBody>
            </p:sp>
            <p:sp>
              <p:nvSpPr>
                <p:cNvPr id="74" name="Text Box 34"/>
                <p:cNvSpPr txBox="1">
                  <a:spLocks noChangeArrowheads="1"/>
                </p:cNvSpPr>
                <p:nvPr/>
              </p:nvSpPr>
              <p:spPr bwMode="auto">
                <a:xfrm>
                  <a:off x="5400" y="3936"/>
                  <a:ext cx="540" cy="255"/>
                </a:xfrm>
                <a:prstGeom prst="rect">
                  <a:avLst/>
                </a:prstGeom>
                <a:grpFill/>
                <a:ln w="9525">
                  <a:solidFill>
                    <a:srgbClr val="000000"/>
                  </a:solidFill>
                  <a:miter lim="800000"/>
                  <a:headEnd/>
                  <a:tailEnd/>
                </a:ln>
              </p:spPr>
              <p:txBody>
                <a:bodyPr lIns="0" tIns="0" rIns="0" bIns="0"/>
                <a:lstStyle/>
                <a:p>
                  <a:pPr algn="ctr">
                    <a:lnSpc>
                      <a:spcPct val="150000"/>
                    </a:lnSpc>
                    <a:spcBef>
                      <a:spcPts val="1200"/>
                    </a:spcBef>
                  </a:pPr>
                  <a:r>
                    <a:rPr lang="en-US" altLang="zh-CN" sz="1600" dirty="0" smtClean="0">
                      <a:solidFill>
                        <a:schemeClr val="tx1"/>
                      </a:solidFill>
                      <a:latin typeface="Calibri" pitchFamily="34" charset="0"/>
                    </a:rPr>
                    <a:t>Dat4</a:t>
                  </a:r>
                  <a:endParaRPr lang="zh-CN" altLang="zh-CN" sz="1600" dirty="0">
                    <a:solidFill>
                      <a:schemeClr val="tx1"/>
                    </a:solidFill>
                  </a:endParaRPr>
                </a:p>
              </p:txBody>
            </p:sp>
            <p:sp>
              <p:nvSpPr>
                <p:cNvPr id="75" name="Line 35"/>
                <p:cNvSpPr>
                  <a:spLocks noChangeShapeType="1"/>
                </p:cNvSpPr>
                <p:nvPr/>
              </p:nvSpPr>
              <p:spPr bwMode="auto">
                <a:xfrm>
                  <a:off x="2760" y="2922"/>
                  <a:ext cx="159" cy="1014"/>
                </a:xfrm>
                <a:prstGeom prst="line">
                  <a:avLst/>
                </a:prstGeom>
                <a:grpFill/>
                <a:ln w="9525">
                  <a:solidFill>
                    <a:srgbClr val="000000"/>
                  </a:solidFill>
                  <a:round/>
                  <a:headEnd/>
                  <a:tailEnd type="arrow" w="sm" len="med"/>
                </a:ln>
              </p:spPr>
              <p:txBody>
                <a:bodyPr/>
                <a:lstStyle/>
                <a:p>
                  <a:endParaRPr lang="zh-CN" altLang="en-US"/>
                </a:p>
              </p:txBody>
            </p:sp>
            <p:sp>
              <p:nvSpPr>
                <p:cNvPr id="76" name="Line 36"/>
                <p:cNvSpPr>
                  <a:spLocks noChangeShapeType="1"/>
                </p:cNvSpPr>
                <p:nvPr/>
              </p:nvSpPr>
              <p:spPr bwMode="auto">
                <a:xfrm flipH="1">
                  <a:off x="3932" y="2928"/>
                  <a:ext cx="1010" cy="1008"/>
                </a:xfrm>
                <a:prstGeom prst="line">
                  <a:avLst/>
                </a:prstGeom>
                <a:grpFill/>
                <a:ln w="9525">
                  <a:solidFill>
                    <a:srgbClr val="000000"/>
                  </a:solidFill>
                  <a:round/>
                  <a:headEnd/>
                  <a:tailEnd type="arrow" w="sm" len="med"/>
                </a:ln>
              </p:spPr>
              <p:txBody>
                <a:bodyPr/>
                <a:lstStyle/>
                <a:p>
                  <a:endParaRPr lang="zh-CN" altLang="en-US"/>
                </a:p>
              </p:txBody>
            </p:sp>
            <p:sp>
              <p:nvSpPr>
                <p:cNvPr id="77" name="Line 37"/>
                <p:cNvSpPr>
                  <a:spLocks noChangeShapeType="1"/>
                </p:cNvSpPr>
                <p:nvPr/>
              </p:nvSpPr>
              <p:spPr bwMode="auto">
                <a:xfrm flipH="1">
                  <a:off x="2990" y="2947"/>
                  <a:ext cx="499" cy="989"/>
                </a:xfrm>
                <a:prstGeom prst="line">
                  <a:avLst/>
                </a:prstGeom>
                <a:grpFill/>
                <a:ln w="9525">
                  <a:solidFill>
                    <a:srgbClr val="000000"/>
                  </a:solidFill>
                  <a:round/>
                  <a:headEnd/>
                  <a:tailEnd type="arrow" w="sm" len="med"/>
                </a:ln>
              </p:spPr>
              <p:txBody>
                <a:bodyPr/>
                <a:lstStyle/>
                <a:p>
                  <a:endParaRPr lang="zh-CN" altLang="en-US"/>
                </a:p>
              </p:txBody>
            </p:sp>
            <p:sp>
              <p:nvSpPr>
                <p:cNvPr id="78" name="Line 38"/>
                <p:cNvSpPr>
                  <a:spLocks noChangeShapeType="1"/>
                </p:cNvSpPr>
                <p:nvPr/>
              </p:nvSpPr>
              <p:spPr bwMode="auto">
                <a:xfrm flipH="1">
                  <a:off x="3060" y="2944"/>
                  <a:ext cx="1198" cy="992"/>
                </a:xfrm>
                <a:prstGeom prst="line">
                  <a:avLst/>
                </a:prstGeom>
                <a:grpFill/>
                <a:ln w="9525">
                  <a:solidFill>
                    <a:srgbClr val="000000"/>
                  </a:solidFill>
                  <a:round/>
                  <a:headEnd/>
                  <a:tailEnd type="arrow" w="sm" len="med"/>
                </a:ln>
              </p:spPr>
              <p:txBody>
                <a:bodyPr/>
                <a:lstStyle/>
                <a:p>
                  <a:endParaRPr lang="zh-CN" altLang="en-US"/>
                </a:p>
              </p:txBody>
            </p:sp>
            <p:sp>
              <p:nvSpPr>
                <p:cNvPr id="79" name="Line 39"/>
                <p:cNvSpPr>
                  <a:spLocks noChangeShapeType="1"/>
                </p:cNvSpPr>
                <p:nvPr/>
              </p:nvSpPr>
              <p:spPr bwMode="auto">
                <a:xfrm flipH="1">
                  <a:off x="3960" y="2944"/>
                  <a:ext cx="1685" cy="992"/>
                </a:xfrm>
                <a:prstGeom prst="line">
                  <a:avLst/>
                </a:prstGeom>
                <a:grpFill/>
                <a:ln w="9525">
                  <a:solidFill>
                    <a:srgbClr val="000000"/>
                  </a:solidFill>
                  <a:round/>
                  <a:headEnd/>
                  <a:tailEnd type="arrow" w="sm" len="med"/>
                </a:ln>
              </p:spPr>
              <p:txBody>
                <a:bodyPr/>
                <a:lstStyle/>
                <a:p>
                  <a:endParaRPr lang="zh-CN" altLang="en-US"/>
                </a:p>
              </p:txBody>
            </p:sp>
            <p:sp>
              <p:nvSpPr>
                <p:cNvPr id="80" name="Line 40"/>
                <p:cNvSpPr>
                  <a:spLocks noChangeShapeType="1"/>
                </p:cNvSpPr>
                <p:nvPr/>
              </p:nvSpPr>
              <p:spPr bwMode="auto">
                <a:xfrm>
                  <a:off x="2812" y="2942"/>
                  <a:ext cx="969" cy="981"/>
                </a:xfrm>
                <a:prstGeom prst="line">
                  <a:avLst/>
                </a:prstGeom>
                <a:grpFill/>
                <a:ln w="9525">
                  <a:solidFill>
                    <a:srgbClr val="000000"/>
                  </a:solidFill>
                  <a:round/>
                  <a:headEnd/>
                  <a:tailEnd type="arrow" w="sm" len="med"/>
                </a:ln>
              </p:spPr>
              <p:txBody>
                <a:bodyPr/>
                <a:lstStyle/>
                <a:p>
                  <a:endParaRPr lang="zh-CN" altLang="en-US"/>
                </a:p>
              </p:txBody>
            </p:sp>
            <p:sp>
              <p:nvSpPr>
                <p:cNvPr id="81" name="Line 41"/>
                <p:cNvSpPr>
                  <a:spLocks noChangeShapeType="1"/>
                </p:cNvSpPr>
                <p:nvPr/>
              </p:nvSpPr>
              <p:spPr bwMode="auto">
                <a:xfrm>
                  <a:off x="3530" y="2930"/>
                  <a:ext cx="306" cy="992"/>
                </a:xfrm>
                <a:prstGeom prst="line">
                  <a:avLst/>
                </a:prstGeom>
                <a:grpFill/>
                <a:ln w="9525">
                  <a:solidFill>
                    <a:srgbClr val="000000"/>
                  </a:solidFill>
                  <a:round/>
                  <a:headEnd/>
                  <a:tailEnd type="arrow" w="sm" len="med"/>
                </a:ln>
              </p:spPr>
              <p:txBody>
                <a:bodyPr/>
                <a:lstStyle/>
                <a:p>
                  <a:endParaRPr lang="zh-CN" altLang="en-US"/>
                </a:p>
              </p:txBody>
            </p:sp>
            <p:sp>
              <p:nvSpPr>
                <p:cNvPr id="82" name="Line 42"/>
                <p:cNvSpPr>
                  <a:spLocks noChangeShapeType="1"/>
                </p:cNvSpPr>
                <p:nvPr/>
              </p:nvSpPr>
              <p:spPr bwMode="auto">
                <a:xfrm flipH="1">
                  <a:off x="4738" y="2900"/>
                  <a:ext cx="244" cy="1049"/>
                </a:xfrm>
                <a:prstGeom prst="line">
                  <a:avLst/>
                </a:prstGeom>
                <a:grpFill/>
                <a:ln w="9525">
                  <a:solidFill>
                    <a:srgbClr val="000000"/>
                  </a:solidFill>
                  <a:round/>
                  <a:headEnd/>
                  <a:tailEnd type="arrow" w="sm" len="med"/>
                </a:ln>
              </p:spPr>
              <p:txBody>
                <a:bodyPr/>
                <a:lstStyle/>
                <a:p>
                  <a:endParaRPr lang="zh-CN" altLang="en-US"/>
                </a:p>
              </p:txBody>
            </p:sp>
            <p:sp>
              <p:nvSpPr>
                <p:cNvPr id="83" name="Line 43"/>
                <p:cNvSpPr>
                  <a:spLocks noChangeShapeType="1"/>
                </p:cNvSpPr>
                <p:nvPr/>
              </p:nvSpPr>
              <p:spPr bwMode="auto">
                <a:xfrm flipH="1">
                  <a:off x="5694" y="2947"/>
                  <a:ext cx="66" cy="992"/>
                </a:xfrm>
                <a:prstGeom prst="line">
                  <a:avLst/>
                </a:prstGeom>
                <a:grpFill/>
                <a:ln w="9525">
                  <a:solidFill>
                    <a:srgbClr val="000000"/>
                  </a:solidFill>
                  <a:round/>
                  <a:headEnd/>
                  <a:tailEnd type="arrow" w="sm" len="med"/>
                </a:ln>
              </p:spPr>
              <p:txBody>
                <a:bodyPr/>
                <a:lstStyle/>
                <a:p>
                  <a:endParaRPr lang="zh-CN" altLang="en-US"/>
                </a:p>
              </p:txBody>
            </p:sp>
            <p:sp>
              <p:nvSpPr>
                <p:cNvPr id="84" name="Line 44"/>
                <p:cNvSpPr>
                  <a:spLocks noChangeShapeType="1"/>
                </p:cNvSpPr>
                <p:nvPr/>
              </p:nvSpPr>
              <p:spPr bwMode="auto">
                <a:xfrm flipH="1">
                  <a:off x="3892" y="2947"/>
                  <a:ext cx="369" cy="989"/>
                </a:xfrm>
                <a:prstGeom prst="line">
                  <a:avLst/>
                </a:prstGeom>
                <a:grpFill/>
                <a:ln w="9525">
                  <a:solidFill>
                    <a:srgbClr val="000000"/>
                  </a:solidFill>
                  <a:round/>
                  <a:headEnd/>
                  <a:tailEnd type="arrow" w="sm" len="med"/>
                </a:ln>
              </p:spPr>
              <p:txBody>
                <a:bodyPr/>
                <a:lstStyle/>
                <a:p>
                  <a:endParaRPr lang="zh-CN" altLang="en-US"/>
                </a:p>
              </p:txBody>
            </p:sp>
            <p:sp>
              <p:nvSpPr>
                <p:cNvPr id="85" name="Line 45"/>
                <p:cNvSpPr>
                  <a:spLocks noChangeShapeType="1"/>
                </p:cNvSpPr>
                <p:nvPr/>
              </p:nvSpPr>
              <p:spPr bwMode="auto">
                <a:xfrm flipH="1">
                  <a:off x="4860" y="2933"/>
                  <a:ext cx="845" cy="1003"/>
                </a:xfrm>
                <a:prstGeom prst="line">
                  <a:avLst/>
                </a:prstGeom>
                <a:grpFill/>
                <a:ln w="9525">
                  <a:solidFill>
                    <a:srgbClr val="000000"/>
                  </a:solidFill>
                  <a:round/>
                  <a:headEnd/>
                  <a:tailEnd type="arrow" w="sm" len="med"/>
                </a:ln>
              </p:spPr>
              <p:txBody>
                <a:bodyPr/>
                <a:lstStyle/>
                <a:p>
                  <a:endParaRPr lang="zh-CN" altLang="en-US"/>
                </a:p>
              </p:txBody>
            </p:sp>
            <p:sp>
              <p:nvSpPr>
                <p:cNvPr id="86" name="Line 46"/>
                <p:cNvSpPr>
                  <a:spLocks noChangeShapeType="1"/>
                </p:cNvSpPr>
                <p:nvPr/>
              </p:nvSpPr>
              <p:spPr bwMode="auto">
                <a:xfrm>
                  <a:off x="5034" y="2933"/>
                  <a:ext cx="588" cy="1009"/>
                </a:xfrm>
                <a:prstGeom prst="line">
                  <a:avLst/>
                </a:prstGeom>
                <a:grpFill/>
                <a:ln w="9525">
                  <a:solidFill>
                    <a:srgbClr val="000000"/>
                  </a:solidFill>
                  <a:round/>
                  <a:headEnd/>
                  <a:tailEnd type="arrow" w="sm" len="med"/>
                </a:ln>
              </p:spPr>
              <p:txBody>
                <a:bodyPr/>
                <a:lstStyle/>
                <a:p>
                  <a:endParaRPr lang="zh-CN" altLang="en-US"/>
                </a:p>
              </p:txBody>
            </p:sp>
          </p:grpSp>
          <p:sp>
            <p:nvSpPr>
              <p:cNvPr id="58" name="TextBox 57"/>
              <p:cNvSpPr txBox="1"/>
              <p:nvPr/>
            </p:nvSpPr>
            <p:spPr>
              <a:xfrm>
                <a:off x="2339752" y="5865078"/>
                <a:ext cx="1512168" cy="400110"/>
              </a:xfrm>
              <a:prstGeom prst="rect">
                <a:avLst/>
              </a:prstGeom>
              <a:grpFill/>
            </p:spPr>
            <p:txBody>
              <a:bodyPr wrap="square" rtlCol="0">
                <a:spAutoFit/>
              </a:bodyPr>
              <a:lstStyle/>
              <a:p>
                <a:pPr algn="ctr"/>
                <a:r>
                  <a:rPr lang="zh-CN" altLang="en-US" sz="2000" dirty="0" smtClean="0"/>
                  <a:t>原结构</a:t>
                </a:r>
                <a:endParaRPr lang="zh-CN" altLang="en-US" sz="2000" dirty="0"/>
              </a:p>
            </p:txBody>
          </p:sp>
          <p:sp>
            <p:nvSpPr>
              <p:cNvPr id="60" name="Text Box 30"/>
              <p:cNvSpPr txBox="1">
                <a:spLocks noChangeArrowheads="1"/>
              </p:cNvSpPr>
              <p:nvPr/>
            </p:nvSpPr>
            <p:spPr bwMode="auto">
              <a:xfrm>
                <a:off x="336204" y="3429000"/>
                <a:ext cx="792088" cy="416719"/>
              </a:xfrm>
              <a:prstGeom prst="rect">
                <a:avLst/>
              </a:prstGeom>
              <a:grpFill/>
              <a:ln w="9525">
                <a:noFill/>
                <a:miter lim="800000"/>
                <a:headEnd/>
                <a:tailEnd/>
              </a:ln>
            </p:spPr>
            <p:txBody>
              <a:bodyPr lIns="0" tIns="0" rIns="0" bIns="0"/>
              <a:lstStyle/>
              <a:p>
                <a:pPr algn="ctr"/>
                <a:r>
                  <a:rPr lang="zh-CN" altLang="en-US" sz="1800" dirty="0" smtClean="0">
                    <a:solidFill>
                      <a:schemeClr val="tx1"/>
                    </a:solidFill>
                    <a:latin typeface="Calibri" pitchFamily="34" charset="0"/>
                  </a:rPr>
                  <a:t>界面类</a:t>
                </a:r>
                <a:endParaRPr lang="zh-CN" altLang="en-US" sz="1800" dirty="0">
                  <a:solidFill>
                    <a:schemeClr val="tx1"/>
                  </a:solidFill>
                </a:endParaRPr>
              </a:p>
            </p:txBody>
          </p:sp>
          <p:sp>
            <p:nvSpPr>
              <p:cNvPr id="61" name="Text Box 30"/>
              <p:cNvSpPr txBox="1">
                <a:spLocks noChangeArrowheads="1"/>
              </p:cNvSpPr>
              <p:nvPr/>
            </p:nvSpPr>
            <p:spPr bwMode="auto">
              <a:xfrm>
                <a:off x="432048" y="5157192"/>
                <a:ext cx="899592" cy="416719"/>
              </a:xfrm>
              <a:prstGeom prst="rect">
                <a:avLst/>
              </a:prstGeom>
              <a:grpFill/>
              <a:ln w="9525">
                <a:noFill/>
                <a:miter lim="800000"/>
                <a:headEnd/>
                <a:tailEnd/>
              </a:ln>
            </p:spPr>
            <p:txBody>
              <a:bodyPr lIns="0" tIns="0" rIns="0" bIns="0"/>
              <a:lstStyle/>
              <a:p>
                <a:pPr algn="ctr"/>
                <a:r>
                  <a:rPr lang="zh-CN" altLang="en-US" sz="1800" dirty="0" smtClean="0">
                    <a:solidFill>
                      <a:schemeClr val="tx1"/>
                    </a:solidFill>
                  </a:rPr>
                  <a:t>数据访问类</a:t>
                </a:r>
                <a:endParaRPr lang="zh-CN" altLang="en-US" sz="1800" dirty="0">
                  <a:solidFill>
                    <a:schemeClr val="tx1"/>
                  </a:solidFill>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ppt_x"/>
                                          </p:val>
                                        </p:tav>
                                        <p:tav tm="100000">
                                          <p:val>
                                            <p:strVal val="#ppt_x"/>
                                          </p:val>
                                        </p:tav>
                                      </p:tavLst>
                                    </p:anim>
                                    <p:anim calcmode="lin" valueType="num">
                                      <p:cBhvr additive="base">
                                        <p:cTn id="8"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188640"/>
            <a:ext cx="8892480" cy="6247864"/>
          </a:xfrm>
          <a:prstGeom prst="rect">
            <a:avLst/>
          </a:prstGeom>
          <a:noFill/>
        </p:spPr>
        <p:txBody>
          <a:bodyPr wrap="square" rtlCol="0">
            <a:spAutoFit/>
          </a:bodyPr>
          <a:lstStyle/>
          <a:p>
            <a:r>
              <a:rPr lang="en-US" altLang="zh-CN" sz="2000" dirty="0" smtClean="0">
                <a:solidFill>
                  <a:schemeClr val="tx1"/>
                </a:solidFill>
              </a:rPr>
              <a:t>// </a:t>
            </a:r>
            <a:r>
              <a:rPr lang="zh-CN" altLang="en-US" sz="2000" dirty="0" smtClean="0">
                <a:solidFill>
                  <a:schemeClr val="tx1"/>
                </a:solidFill>
              </a:rPr>
              <a:t>声明数据访问类</a:t>
            </a:r>
            <a:r>
              <a:rPr lang="en-US" altLang="zh-CN" sz="2000" dirty="0" smtClean="0">
                <a:solidFill>
                  <a:schemeClr val="tx1"/>
                </a:solidFill>
              </a:rPr>
              <a:t>Dat3</a:t>
            </a:r>
          </a:p>
          <a:p>
            <a:r>
              <a:rPr lang="en-US" altLang="zh-CN" sz="2000" dirty="0" smtClean="0"/>
              <a:t>class Dat3</a:t>
            </a:r>
          </a:p>
          <a:p>
            <a:r>
              <a:rPr lang="en-US" altLang="zh-CN" sz="2000" dirty="0" smtClean="0"/>
              <a:t>{</a:t>
            </a:r>
          </a:p>
          <a:p>
            <a:r>
              <a:rPr lang="en-US" altLang="zh-CN" sz="2000" dirty="0" smtClean="0"/>
              <a:t>public:</a:t>
            </a:r>
          </a:p>
          <a:p>
            <a:r>
              <a:rPr lang="en-US" altLang="zh-CN" sz="2000" dirty="0" smtClean="0">
                <a:solidFill>
                  <a:schemeClr val="tx1"/>
                </a:solidFill>
              </a:rPr>
              <a:t>// </a:t>
            </a:r>
            <a:r>
              <a:rPr lang="zh-CN" altLang="en-US" sz="2000" dirty="0" smtClean="0">
                <a:solidFill>
                  <a:schemeClr val="tx1"/>
                </a:solidFill>
              </a:rPr>
              <a:t>公有成员</a:t>
            </a:r>
            <a:r>
              <a:rPr lang="en-US" altLang="zh-CN" sz="2000" dirty="0" smtClean="0">
                <a:solidFill>
                  <a:schemeClr val="tx1"/>
                </a:solidFill>
              </a:rPr>
              <a:t>:</a:t>
            </a:r>
          </a:p>
          <a:p>
            <a:r>
              <a:rPr lang="en-US" altLang="zh-CN" sz="2000" dirty="0" smtClean="0"/>
              <a:t>	virtual ~Dat3() { }				</a:t>
            </a:r>
            <a:r>
              <a:rPr lang="en-US" altLang="zh-CN" sz="2000" dirty="0" smtClean="0">
                <a:solidFill>
                  <a:schemeClr val="tx1"/>
                </a:solidFill>
              </a:rPr>
              <a:t>// </a:t>
            </a:r>
            <a:r>
              <a:rPr lang="zh-CN" altLang="en-US" sz="2000" dirty="0" smtClean="0">
                <a:solidFill>
                  <a:schemeClr val="tx1"/>
                </a:solidFill>
              </a:rPr>
              <a:t>析构函数</a:t>
            </a:r>
          </a:p>
          <a:p>
            <a:r>
              <a:rPr lang="zh-CN" altLang="en-US" sz="2000" dirty="0" smtClean="0"/>
              <a:t>	</a:t>
            </a:r>
            <a:r>
              <a:rPr lang="en-US" altLang="zh-CN" sz="2000" dirty="0" smtClean="0"/>
              <a:t>void </a:t>
            </a:r>
            <a:r>
              <a:rPr lang="en-US" altLang="zh-CN" sz="2000" dirty="0" err="1" smtClean="0"/>
              <a:t>DataVisited</a:t>
            </a:r>
            <a:r>
              <a:rPr lang="en-US" altLang="zh-CN" sz="2000" dirty="0" smtClean="0"/>
              <a:t>() 				</a:t>
            </a:r>
            <a:r>
              <a:rPr lang="en-US" altLang="zh-CN" sz="2000" dirty="0" smtClean="0">
                <a:solidFill>
                  <a:schemeClr val="tx1"/>
                </a:solidFill>
              </a:rPr>
              <a:t>// </a:t>
            </a:r>
            <a:r>
              <a:rPr lang="zh-CN" altLang="en-US" sz="2000" dirty="0" smtClean="0">
                <a:solidFill>
                  <a:schemeClr val="tx1"/>
                </a:solidFill>
              </a:rPr>
              <a:t>数据访问</a:t>
            </a:r>
            <a:endParaRPr lang="en-US" altLang="zh-CN" sz="2000" dirty="0" smtClean="0"/>
          </a:p>
          <a:p>
            <a:r>
              <a:rPr lang="zh-CN" altLang="en-US" sz="2000" dirty="0" smtClean="0"/>
              <a:t>	</a:t>
            </a:r>
            <a:r>
              <a:rPr lang="en-US" altLang="zh-CN" sz="2000" dirty="0" smtClean="0"/>
              <a:t>{ </a:t>
            </a:r>
            <a:r>
              <a:rPr lang="en-US" altLang="zh-CN" sz="2000" dirty="0" err="1" smtClean="0"/>
              <a:t>cout</a:t>
            </a:r>
            <a:r>
              <a:rPr lang="en-US" altLang="zh-CN" sz="2000" dirty="0" smtClean="0"/>
              <a:t> &lt;&lt; "Dat3::</a:t>
            </a:r>
            <a:r>
              <a:rPr lang="en-US" altLang="zh-CN" sz="2000" dirty="0" err="1" smtClean="0"/>
              <a:t>DataVisited</a:t>
            </a:r>
            <a:r>
              <a:rPr lang="en-US" altLang="zh-CN" sz="2000" dirty="0" smtClean="0"/>
              <a:t>()" &lt;&lt; </a:t>
            </a:r>
            <a:r>
              <a:rPr lang="en-US" altLang="zh-CN" sz="2000" dirty="0" err="1" smtClean="0"/>
              <a:t>endl</a:t>
            </a:r>
            <a:r>
              <a:rPr lang="en-US" altLang="zh-CN" sz="2000" dirty="0" smtClean="0"/>
              <a:t>; } 	</a:t>
            </a:r>
            <a:endParaRPr lang="zh-CN" altLang="en-US" sz="2000" dirty="0" smtClean="0">
              <a:solidFill>
                <a:schemeClr val="tx1"/>
              </a:solidFill>
            </a:endParaRPr>
          </a:p>
          <a:p>
            <a:r>
              <a:rPr lang="en-US" altLang="zh-CN" sz="2000" dirty="0" smtClean="0"/>
              <a:t>};</a:t>
            </a:r>
          </a:p>
          <a:p>
            <a:endParaRPr lang="en-US" altLang="zh-CN" sz="2000" dirty="0" smtClean="0"/>
          </a:p>
          <a:p>
            <a:r>
              <a:rPr lang="en-US" altLang="zh-CN" sz="2000" dirty="0" smtClean="0">
                <a:solidFill>
                  <a:schemeClr val="tx1"/>
                </a:solidFill>
              </a:rPr>
              <a:t>// </a:t>
            </a:r>
            <a:r>
              <a:rPr lang="zh-CN" altLang="en-US" sz="2000" dirty="0" smtClean="0">
                <a:solidFill>
                  <a:schemeClr val="tx1"/>
                </a:solidFill>
              </a:rPr>
              <a:t>声明数据访问类</a:t>
            </a:r>
            <a:r>
              <a:rPr lang="en-US" altLang="zh-CN" sz="2000" dirty="0" smtClean="0">
                <a:solidFill>
                  <a:schemeClr val="tx1"/>
                </a:solidFill>
              </a:rPr>
              <a:t>Dat4</a:t>
            </a:r>
          </a:p>
          <a:p>
            <a:r>
              <a:rPr lang="en-US" altLang="zh-CN" sz="2000" dirty="0" smtClean="0"/>
              <a:t>class Dat4</a:t>
            </a:r>
          </a:p>
          <a:p>
            <a:r>
              <a:rPr lang="en-US" altLang="zh-CN" sz="2000" dirty="0" smtClean="0"/>
              <a:t>{</a:t>
            </a:r>
          </a:p>
          <a:p>
            <a:r>
              <a:rPr lang="en-US" altLang="zh-CN" sz="2000" dirty="0" smtClean="0"/>
              <a:t>public:</a:t>
            </a:r>
          </a:p>
          <a:p>
            <a:r>
              <a:rPr lang="en-US" altLang="zh-CN" sz="2000" dirty="0" smtClean="0">
                <a:solidFill>
                  <a:schemeClr val="tx1"/>
                </a:solidFill>
              </a:rPr>
              <a:t>// </a:t>
            </a:r>
            <a:r>
              <a:rPr lang="zh-CN" altLang="en-US" sz="2000" dirty="0" smtClean="0">
                <a:solidFill>
                  <a:schemeClr val="tx1"/>
                </a:solidFill>
              </a:rPr>
              <a:t>公有成员</a:t>
            </a:r>
            <a:r>
              <a:rPr lang="en-US" altLang="zh-CN" sz="2000" dirty="0" smtClean="0">
                <a:solidFill>
                  <a:schemeClr val="tx1"/>
                </a:solidFill>
              </a:rPr>
              <a:t>:</a:t>
            </a:r>
          </a:p>
          <a:p>
            <a:r>
              <a:rPr lang="en-US" altLang="zh-CN" sz="2000" dirty="0" smtClean="0"/>
              <a:t>	virtual ~Dat4() { }				</a:t>
            </a:r>
            <a:r>
              <a:rPr lang="en-US" altLang="zh-CN" sz="2000" dirty="0" smtClean="0">
                <a:solidFill>
                  <a:schemeClr val="tx1"/>
                </a:solidFill>
              </a:rPr>
              <a:t>// </a:t>
            </a:r>
            <a:r>
              <a:rPr lang="zh-CN" altLang="en-US" sz="2000" dirty="0" smtClean="0">
                <a:solidFill>
                  <a:schemeClr val="tx1"/>
                </a:solidFill>
              </a:rPr>
              <a:t>析构函数</a:t>
            </a:r>
          </a:p>
          <a:p>
            <a:r>
              <a:rPr lang="zh-CN" altLang="en-US" sz="2000" dirty="0" smtClean="0"/>
              <a:t>	</a:t>
            </a:r>
            <a:r>
              <a:rPr lang="en-US" altLang="zh-CN" sz="2000" dirty="0" smtClean="0"/>
              <a:t>void </a:t>
            </a:r>
            <a:r>
              <a:rPr lang="en-US" altLang="zh-CN" sz="2000" dirty="0" err="1" smtClean="0"/>
              <a:t>DataVisited</a:t>
            </a:r>
            <a:r>
              <a:rPr lang="en-US" altLang="zh-CN" sz="2000" dirty="0" smtClean="0"/>
              <a:t>() 				// </a:t>
            </a:r>
            <a:r>
              <a:rPr lang="zh-CN" altLang="en-US" sz="2000" dirty="0" smtClean="0"/>
              <a:t>数据访问</a:t>
            </a:r>
            <a:endParaRPr lang="en-US" altLang="zh-CN" sz="2000" dirty="0" smtClean="0"/>
          </a:p>
          <a:p>
            <a:r>
              <a:rPr lang="zh-CN" altLang="en-US" sz="2000" dirty="0" smtClean="0"/>
              <a:t>	</a:t>
            </a:r>
            <a:r>
              <a:rPr lang="en-US" altLang="zh-CN" sz="2000" dirty="0" smtClean="0"/>
              <a:t>{ </a:t>
            </a:r>
            <a:r>
              <a:rPr lang="en-US" altLang="zh-CN" sz="2000" dirty="0" err="1" smtClean="0"/>
              <a:t>cout</a:t>
            </a:r>
            <a:r>
              <a:rPr lang="en-US" altLang="zh-CN" sz="2000" dirty="0" smtClean="0"/>
              <a:t> &lt;&lt; "Dat4::</a:t>
            </a:r>
            <a:r>
              <a:rPr lang="en-US" altLang="zh-CN" sz="2000" dirty="0" err="1" smtClean="0"/>
              <a:t>DataVisited</a:t>
            </a:r>
            <a:r>
              <a:rPr lang="en-US" altLang="zh-CN" sz="2000" dirty="0" smtClean="0"/>
              <a:t>()" &lt;&lt; </a:t>
            </a:r>
            <a:r>
              <a:rPr lang="en-US" altLang="zh-CN" sz="2000" dirty="0" err="1" smtClean="0"/>
              <a:t>endl</a:t>
            </a:r>
            <a:r>
              <a:rPr lang="en-US" altLang="zh-CN" sz="2000" dirty="0" smtClean="0"/>
              <a:t>; } 	</a:t>
            </a:r>
            <a:endParaRPr lang="zh-CN" altLang="en-US" sz="2000" dirty="0" smtClean="0"/>
          </a:p>
          <a:p>
            <a:r>
              <a:rPr lang="en-US" altLang="zh-CN" sz="2000" dirty="0" smtClean="0"/>
              <a:t>};</a:t>
            </a:r>
          </a:p>
          <a:p>
            <a:endParaRPr lang="en-US" altLang="zh-CN" sz="2000" dirty="0" smtClean="0"/>
          </a:p>
        </p:txBody>
      </p:sp>
      <p:grpSp>
        <p:nvGrpSpPr>
          <p:cNvPr id="56" name="组合 55"/>
          <p:cNvGrpSpPr/>
          <p:nvPr/>
        </p:nvGrpSpPr>
        <p:grpSpPr>
          <a:xfrm>
            <a:off x="3851920" y="332656"/>
            <a:ext cx="5148064" cy="3168352"/>
            <a:chOff x="428221" y="3356992"/>
            <a:chExt cx="4608512" cy="3168352"/>
          </a:xfrm>
        </p:grpSpPr>
        <p:sp>
          <p:nvSpPr>
            <p:cNvPr id="57" name="矩形 56"/>
            <p:cNvSpPr/>
            <p:nvPr/>
          </p:nvSpPr>
          <p:spPr bwMode="auto">
            <a:xfrm>
              <a:off x="428221" y="3356992"/>
              <a:ext cx="4608512" cy="316835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4800" b="1" i="0" u="none" strike="noStrike" cap="none" normalizeH="0" baseline="0" smtClean="0">
                <a:ln>
                  <a:noFill/>
                </a:ln>
                <a:solidFill>
                  <a:schemeClr val="accent2"/>
                </a:solidFill>
                <a:effectLst/>
                <a:latin typeface="Arial" charset="0"/>
                <a:ea typeface="楷体_GB2312" pitchFamily="49" charset="-122"/>
              </a:endParaRPr>
            </a:p>
          </p:txBody>
        </p:sp>
        <p:grpSp>
          <p:nvGrpSpPr>
            <p:cNvPr id="58" name="组合 53"/>
            <p:cNvGrpSpPr/>
            <p:nvPr/>
          </p:nvGrpSpPr>
          <p:grpSpPr>
            <a:xfrm>
              <a:off x="467544" y="3458880"/>
              <a:ext cx="4380433" cy="2890510"/>
              <a:chOff x="336204" y="3374678"/>
              <a:chExt cx="4380433" cy="2890510"/>
            </a:xfrm>
            <a:solidFill>
              <a:schemeClr val="bg1"/>
            </a:solidFill>
          </p:grpSpPr>
          <p:grpSp>
            <p:nvGrpSpPr>
              <p:cNvPr id="59" name="Group 25"/>
              <p:cNvGrpSpPr>
                <a:grpSpLocks/>
              </p:cNvGrpSpPr>
              <p:nvPr/>
            </p:nvGrpSpPr>
            <p:grpSpPr bwMode="auto">
              <a:xfrm>
                <a:off x="1187624" y="3374678"/>
                <a:ext cx="3529013" cy="2214562"/>
                <a:chOff x="2520" y="2688"/>
                <a:chExt cx="3420" cy="1503"/>
              </a:xfrm>
              <a:grpFill/>
            </p:grpSpPr>
            <p:sp>
              <p:nvSpPr>
                <p:cNvPr id="63" name="Text Box 26"/>
                <p:cNvSpPr txBox="1">
                  <a:spLocks noChangeArrowheads="1"/>
                </p:cNvSpPr>
                <p:nvPr/>
              </p:nvSpPr>
              <p:spPr bwMode="auto">
                <a:xfrm>
                  <a:off x="3960" y="2688"/>
                  <a:ext cx="540" cy="255"/>
                </a:xfrm>
                <a:prstGeom prst="rect">
                  <a:avLst/>
                </a:prstGeom>
                <a:grpFill/>
                <a:ln w="9525">
                  <a:solidFill>
                    <a:srgbClr val="000000"/>
                  </a:solidFill>
                  <a:miter lim="800000"/>
                  <a:headEnd/>
                  <a:tailEnd/>
                </a:ln>
              </p:spPr>
              <p:txBody>
                <a:bodyPr lIns="0" tIns="0" rIns="0" bIns="0"/>
                <a:lstStyle/>
                <a:p>
                  <a:pPr algn="ctr">
                    <a:lnSpc>
                      <a:spcPct val="150000"/>
                    </a:lnSpc>
                    <a:spcBef>
                      <a:spcPts val="1200"/>
                    </a:spcBef>
                  </a:pPr>
                  <a:r>
                    <a:rPr lang="en-US" altLang="zh-CN" sz="1600" dirty="0">
                      <a:solidFill>
                        <a:schemeClr val="tx1"/>
                      </a:solidFill>
                      <a:latin typeface="Calibri" pitchFamily="34" charset="0"/>
                    </a:rPr>
                    <a:t>Form3</a:t>
                  </a:r>
                  <a:endParaRPr lang="zh-CN" altLang="zh-CN" sz="1600" dirty="0">
                    <a:solidFill>
                      <a:schemeClr val="tx1"/>
                    </a:solidFill>
                  </a:endParaRPr>
                </a:p>
              </p:txBody>
            </p:sp>
            <p:sp>
              <p:nvSpPr>
                <p:cNvPr id="64" name="Text Box 27"/>
                <p:cNvSpPr txBox="1">
                  <a:spLocks noChangeArrowheads="1"/>
                </p:cNvSpPr>
                <p:nvPr/>
              </p:nvSpPr>
              <p:spPr bwMode="auto">
                <a:xfrm>
                  <a:off x="2520" y="2688"/>
                  <a:ext cx="540" cy="255"/>
                </a:xfrm>
                <a:prstGeom prst="rect">
                  <a:avLst/>
                </a:prstGeom>
                <a:grpFill/>
                <a:ln w="9525">
                  <a:solidFill>
                    <a:srgbClr val="000000"/>
                  </a:solidFill>
                  <a:miter lim="800000"/>
                  <a:headEnd/>
                  <a:tailEnd/>
                </a:ln>
              </p:spPr>
              <p:txBody>
                <a:bodyPr lIns="0" tIns="0" rIns="0" bIns="0"/>
                <a:lstStyle/>
                <a:p>
                  <a:pPr algn="ctr">
                    <a:lnSpc>
                      <a:spcPct val="150000"/>
                    </a:lnSpc>
                    <a:spcBef>
                      <a:spcPts val="1200"/>
                    </a:spcBef>
                  </a:pPr>
                  <a:r>
                    <a:rPr lang="en-US" altLang="zh-CN" sz="1600" dirty="0">
                      <a:solidFill>
                        <a:schemeClr val="tx1"/>
                      </a:solidFill>
                      <a:latin typeface="Calibri" pitchFamily="34" charset="0"/>
                    </a:rPr>
                    <a:t>Form1</a:t>
                  </a:r>
                  <a:endParaRPr lang="zh-CN" altLang="zh-CN" sz="1600" dirty="0">
                    <a:solidFill>
                      <a:schemeClr val="tx1"/>
                    </a:solidFill>
                  </a:endParaRPr>
                </a:p>
              </p:txBody>
            </p:sp>
            <p:sp>
              <p:nvSpPr>
                <p:cNvPr id="65" name="Text Box 28"/>
                <p:cNvSpPr txBox="1">
                  <a:spLocks noChangeArrowheads="1"/>
                </p:cNvSpPr>
                <p:nvPr/>
              </p:nvSpPr>
              <p:spPr bwMode="auto">
                <a:xfrm>
                  <a:off x="3240" y="2688"/>
                  <a:ext cx="540" cy="255"/>
                </a:xfrm>
                <a:prstGeom prst="rect">
                  <a:avLst/>
                </a:prstGeom>
                <a:grpFill/>
                <a:ln w="9525">
                  <a:solidFill>
                    <a:srgbClr val="000000"/>
                  </a:solidFill>
                  <a:miter lim="800000"/>
                  <a:headEnd/>
                  <a:tailEnd/>
                </a:ln>
              </p:spPr>
              <p:txBody>
                <a:bodyPr lIns="0" tIns="0" rIns="0" bIns="0"/>
                <a:lstStyle/>
                <a:p>
                  <a:pPr algn="ctr">
                    <a:lnSpc>
                      <a:spcPct val="150000"/>
                    </a:lnSpc>
                    <a:spcBef>
                      <a:spcPts val="1200"/>
                    </a:spcBef>
                  </a:pPr>
                  <a:r>
                    <a:rPr lang="en-US" altLang="zh-CN" sz="1600" dirty="0">
                      <a:solidFill>
                        <a:schemeClr val="tx1"/>
                      </a:solidFill>
                      <a:latin typeface="Calibri" pitchFamily="34" charset="0"/>
                    </a:rPr>
                    <a:t>Form2</a:t>
                  </a:r>
                  <a:endParaRPr lang="zh-CN" altLang="zh-CN" sz="1600" dirty="0">
                    <a:solidFill>
                      <a:schemeClr val="tx1"/>
                    </a:solidFill>
                  </a:endParaRPr>
                </a:p>
              </p:txBody>
            </p:sp>
            <p:sp>
              <p:nvSpPr>
                <p:cNvPr id="66" name="Text Box 29"/>
                <p:cNvSpPr txBox="1">
                  <a:spLocks noChangeArrowheads="1"/>
                </p:cNvSpPr>
                <p:nvPr/>
              </p:nvSpPr>
              <p:spPr bwMode="auto">
                <a:xfrm>
                  <a:off x="4680" y="2688"/>
                  <a:ext cx="540" cy="255"/>
                </a:xfrm>
                <a:prstGeom prst="rect">
                  <a:avLst/>
                </a:prstGeom>
                <a:grpFill/>
                <a:ln w="9525">
                  <a:solidFill>
                    <a:srgbClr val="000000"/>
                  </a:solidFill>
                  <a:miter lim="800000"/>
                  <a:headEnd/>
                  <a:tailEnd/>
                </a:ln>
              </p:spPr>
              <p:txBody>
                <a:bodyPr lIns="0" tIns="0" rIns="0" bIns="0"/>
                <a:lstStyle/>
                <a:p>
                  <a:pPr algn="ctr">
                    <a:lnSpc>
                      <a:spcPct val="150000"/>
                    </a:lnSpc>
                    <a:spcBef>
                      <a:spcPts val="1200"/>
                    </a:spcBef>
                  </a:pPr>
                  <a:r>
                    <a:rPr lang="en-US" altLang="zh-CN" sz="1600" dirty="0">
                      <a:solidFill>
                        <a:schemeClr val="tx1"/>
                      </a:solidFill>
                      <a:latin typeface="Calibri" pitchFamily="34" charset="0"/>
                    </a:rPr>
                    <a:t>Form4</a:t>
                  </a:r>
                  <a:endParaRPr lang="zh-CN" altLang="zh-CN" sz="1600" dirty="0">
                    <a:solidFill>
                      <a:schemeClr val="tx1"/>
                    </a:solidFill>
                  </a:endParaRPr>
                </a:p>
              </p:txBody>
            </p:sp>
            <p:sp>
              <p:nvSpPr>
                <p:cNvPr id="67" name="Text Box 30"/>
                <p:cNvSpPr txBox="1">
                  <a:spLocks noChangeArrowheads="1"/>
                </p:cNvSpPr>
                <p:nvPr/>
              </p:nvSpPr>
              <p:spPr bwMode="auto">
                <a:xfrm>
                  <a:off x="5400" y="2688"/>
                  <a:ext cx="540" cy="255"/>
                </a:xfrm>
                <a:prstGeom prst="rect">
                  <a:avLst/>
                </a:prstGeom>
                <a:grpFill/>
                <a:ln w="9525">
                  <a:solidFill>
                    <a:srgbClr val="000000"/>
                  </a:solidFill>
                  <a:miter lim="800000"/>
                  <a:headEnd/>
                  <a:tailEnd/>
                </a:ln>
              </p:spPr>
              <p:txBody>
                <a:bodyPr lIns="0" tIns="0" rIns="0" bIns="0"/>
                <a:lstStyle/>
                <a:p>
                  <a:pPr algn="ctr">
                    <a:lnSpc>
                      <a:spcPct val="150000"/>
                    </a:lnSpc>
                    <a:spcBef>
                      <a:spcPts val="1200"/>
                    </a:spcBef>
                  </a:pPr>
                  <a:r>
                    <a:rPr lang="en-US" altLang="zh-CN" sz="1600" dirty="0">
                      <a:solidFill>
                        <a:schemeClr val="tx1"/>
                      </a:solidFill>
                      <a:latin typeface="Calibri" pitchFamily="34" charset="0"/>
                    </a:rPr>
                    <a:t>Form5</a:t>
                  </a:r>
                  <a:endParaRPr lang="zh-CN" altLang="zh-CN" sz="1600" dirty="0">
                    <a:solidFill>
                      <a:schemeClr val="tx1"/>
                    </a:solidFill>
                  </a:endParaRPr>
                </a:p>
              </p:txBody>
            </p:sp>
            <p:sp>
              <p:nvSpPr>
                <p:cNvPr id="68" name="Text Box 31"/>
                <p:cNvSpPr txBox="1">
                  <a:spLocks noChangeArrowheads="1"/>
                </p:cNvSpPr>
                <p:nvPr/>
              </p:nvSpPr>
              <p:spPr bwMode="auto">
                <a:xfrm>
                  <a:off x="2748" y="3936"/>
                  <a:ext cx="540" cy="255"/>
                </a:xfrm>
                <a:prstGeom prst="rect">
                  <a:avLst/>
                </a:prstGeom>
                <a:grpFill/>
                <a:ln w="9525">
                  <a:solidFill>
                    <a:srgbClr val="000000"/>
                  </a:solidFill>
                  <a:miter lim="800000"/>
                  <a:headEnd/>
                  <a:tailEnd/>
                </a:ln>
              </p:spPr>
              <p:txBody>
                <a:bodyPr lIns="0" tIns="0" rIns="0" bIns="0"/>
                <a:lstStyle/>
                <a:p>
                  <a:pPr algn="ctr">
                    <a:lnSpc>
                      <a:spcPct val="150000"/>
                    </a:lnSpc>
                    <a:spcBef>
                      <a:spcPts val="1200"/>
                    </a:spcBef>
                  </a:pPr>
                  <a:r>
                    <a:rPr lang="en-US" altLang="zh-CN" sz="1600" dirty="0" smtClean="0">
                      <a:solidFill>
                        <a:schemeClr val="tx1"/>
                      </a:solidFill>
                      <a:latin typeface="Calibri" pitchFamily="34" charset="0"/>
                    </a:rPr>
                    <a:t>Dat1</a:t>
                  </a:r>
                  <a:endParaRPr lang="zh-CN" altLang="zh-CN" sz="1600" dirty="0">
                    <a:solidFill>
                      <a:schemeClr val="tx1"/>
                    </a:solidFill>
                  </a:endParaRPr>
                </a:p>
              </p:txBody>
            </p:sp>
            <p:sp>
              <p:nvSpPr>
                <p:cNvPr id="69" name="Text Box 32"/>
                <p:cNvSpPr txBox="1">
                  <a:spLocks noChangeArrowheads="1"/>
                </p:cNvSpPr>
                <p:nvPr/>
              </p:nvSpPr>
              <p:spPr bwMode="auto">
                <a:xfrm>
                  <a:off x="3600" y="3936"/>
                  <a:ext cx="540" cy="255"/>
                </a:xfrm>
                <a:prstGeom prst="rect">
                  <a:avLst/>
                </a:prstGeom>
                <a:grpFill/>
                <a:ln w="9525">
                  <a:solidFill>
                    <a:srgbClr val="000000"/>
                  </a:solidFill>
                  <a:miter lim="800000"/>
                  <a:headEnd/>
                  <a:tailEnd/>
                </a:ln>
              </p:spPr>
              <p:txBody>
                <a:bodyPr lIns="0" tIns="0" rIns="0" bIns="0"/>
                <a:lstStyle/>
                <a:p>
                  <a:pPr algn="ctr">
                    <a:lnSpc>
                      <a:spcPct val="150000"/>
                    </a:lnSpc>
                    <a:spcBef>
                      <a:spcPts val="1200"/>
                    </a:spcBef>
                  </a:pPr>
                  <a:r>
                    <a:rPr lang="en-US" altLang="zh-CN" sz="1600" dirty="0" smtClean="0">
                      <a:solidFill>
                        <a:schemeClr val="tx1"/>
                      </a:solidFill>
                      <a:latin typeface="Calibri" pitchFamily="34" charset="0"/>
                    </a:rPr>
                    <a:t>Dat2</a:t>
                  </a:r>
                  <a:endParaRPr lang="zh-CN" altLang="zh-CN" sz="1600" dirty="0">
                    <a:solidFill>
                      <a:schemeClr val="tx1"/>
                    </a:solidFill>
                  </a:endParaRPr>
                </a:p>
              </p:txBody>
            </p:sp>
            <p:sp>
              <p:nvSpPr>
                <p:cNvPr id="70" name="Text Box 33"/>
                <p:cNvSpPr txBox="1">
                  <a:spLocks noChangeArrowheads="1"/>
                </p:cNvSpPr>
                <p:nvPr/>
              </p:nvSpPr>
              <p:spPr bwMode="auto">
                <a:xfrm>
                  <a:off x="4500" y="3936"/>
                  <a:ext cx="540" cy="255"/>
                </a:xfrm>
                <a:prstGeom prst="rect">
                  <a:avLst/>
                </a:prstGeom>
                <a:grpFill/>
                <a:ln w="9525">
                  <a:solidFill>
                    <a:srgbClr val="000000"/>
                  </a:solidFill>
                  <a:miter lim="800000"/>
                  <a:headEnd/>
                  <a:tailEnd/>
                </a:ln>
              </p:spPr>
              <p:txBody>
                <a:bodyPr lIns="0" tIns="0" rIns="0" bIns="0"/>
                <a:lstStyle/>
                <a:p>
                  <a:pPr algn="ctr">
                    <a:lnSpc>
                      <a:spcPct val="150000"/>
                    </a:lnSpc>
                    <a:spcBef>
                      <a:spcPts val="1200"/>
                    </a:spcBef>
                  </a:pPr>
                  <a:r>
                    <a:rPr lang="en-US" altLang="zh-CN" sz="1600" dirty="0" smtClean="0">
                      <a:solidFill>
                        <a:schemeClr val="tx1"/>
                      </a:solidFill>
                      <a:latin typeface="Calibri" pitchFamily="34" charset="0"/>
                    </a:rPr>
                    <a:t>Dat3</a:t>
                  </a:r>
                  <a:endParaRPr lang="zh-CN" altLang="zh-CN" sz="1600" dirty="0">
                    <a:solidFill>
                      <a:schemeClr val="tx1"/>
                    </a:solidFill>
                  </a:endParaRPr>
                </a:p>
              </p:txBody>
            </p:sp>
            <p:sp>
              <p:nvSpPr>
                <p:cNvPr id="71" name="Text Box 34"/>
                <p:cNvSpPr txBox="1">
                  <a:spLocks noChangeArrowheads="1"/>
                </p:cNvSpPr>
                <p:nvPr/>
              </p:nvSpPr>
              <p:spPr bwMode="auto">
                <a:xfrm>
                  <a:off x="5400" y="3936"/>
                  <a:ext cx="540" cy="255"/>
                </a:xfrm>
                <a:prstGeom prst="rect">
                  <a:avLst/>
                </a:prstGeom>
                <a:grpFill/>
                <a:ln w="9525">
                  <a:solidFill>
                    <a:srgbClr val="000000"/>
                  </a:solidFill>
                  <a:miter lim="800000"/>
                  <a:headEnd/>
                  <a:tailEnd/>
                </a:ln>
              </p:spPr>
              <p:txBody>
                <a:bodyPr lIns="0" tIns="0" rIns="0" bIns="0"/>
                <a:lstStyle/>
                <a:p>
                  <a:pPr algn="ctr">
                    <a:lnSpc>
                      <a:spcPct val="150000"/>
                    </a:lnSpc>
                    <a:spcBef>
                      <a:spcPts val="1200"/>
                    </a:spcBef>
                  </a:pPr>
                  <a:r>
                    <a:rPr lang="en-US" altLang="zh-CN" sz="1600" dirty="0" smtClean="0">
                      <a:solidFill>
                        <a:schemeClr val="tx1"/>
                      </a:solidFill>
                      <a:latin typeface="Calibri" pitchFamily="34" charset="0"/>
                    </a:rPr>
                    <a:t>Dat4</a:t>
                  </a:r>
                  <a:endParaRPr lang="zh-CN" altLang="zh-CN" sz="1600" dirty="0">
                    <a:solidFill>
                      <a:schemeClr val="tx1"/>
                    </a:solidFill>
                  </a:endParaRPr>
                </a:p>
              </p:txBody>
            </p:sp>
            <p:sp>
              <p:nvSpPr>
                <p:cNvPr id="72" name="Line 35"/>
                <p:cNvSpPr>
                  <a:spLocks noChangeShapeType="1"/>
                </p:cNvSpPr>
                <p:nvPr/>
              </p:nvSpPr>
              <p:spPr bwMode="auto">
                <a:xfrm>
                  <a:off x="2760" y="2922"/>
                  <a:ext cx="159" cy="1014"/>
                </a:xfrm>
                <a:prstGeom prst="line">
                  <a:avLst/>
                </a:prstGeom>
                <a:grpFill/>
                <a:ln w="9525">
                  <a:solidFill>
                    <a:srgbClr val="000000"/>
                  </a:solidFill>
                  <a:round/>
                  <a:headEnd/>
                  <a:tailEnd type="arrow" w="sm" len="med"/>
                </a:ln>
              </p:spPr>
              <p:txBody>
                <a:bodyPr/>
                <a:lstStyle/>
                <a:p>
                  <a:endParaRPr lang="zh-CN" altLang="en-US"/>
                </a:p>
              </p:txBody>
            </p:sp>
            <p:sp>
              <p:nvSpPr>
                <p:cNvPr id="73" name="Line 36"/>
                <p:cNvSpPr>
                  <a:spLocks noChangeShapeType="1"/>
                </p:cNvSpPr>
                <p:nvPr/>
              </p:nvSpPr>
              <p:spPr bwMode="auto">
                <a:xfrm flipH="1">
                  <a:off x="3932" y="2928"/>
                  <a:ext cx="1010" cy="1008"/>
                </a:xfrm>
                <a:prstGeom prst="line">
                  <a:avLst/>
                </a:prstGeom>
                <a:grpFill/>
                <a:ln w="9525">
                  <a:solidFill>
                    <a:srgbClr val="000000"/>
                  </a:solidFill>
                  <a:round/>
                  <a:headEnd/>
                  <a:tailEnd type="arrow" w="sm" len="med"/>
                </a:ln>
              </p:spPr>
              <p:txBody>
                <a:bodyPr/>
                <a:lstStyle/>
                <a:p>
                  <a:endParaRPr lang="zh-CN" altLang="en-US"/>
                </a:p>
              </p:txBody>
            </p:sp>
            <p:sp>
              <p:nvSpPr>
                <p:cNvPr id="74" name="Line 37"/>
                <p:cNvSpPr>
                  <a:spLocks noChangeShapeType="1"/>
                </p:cNvSpPr>
                <p:nvPr/>
              </p:nvSpPr>
              <p:spPr bwMode="auto">
                <a:xfrm flipH="1">
                  <a:off x="2990" y="2947"/>
                  <a:ext cx="499" cy="989"/>
                </a:xfrm>
                <a:prstGeom prst="line">
                  <a:avLst/>
                </a:prstGeom>
                <a:grpFill/>
                <a:ln w="9525">
                  <a:solidFill>
                    <a:srgbClr val="000000"/>
                  </a:solidFill>
                  <a:round/>
                  <a:headEnd/>
                  <a:tailEnd type="arrow" w="sm" len="med"/>
                </a:ln>
              </p:spPr>
              <p:txBody>
                <a:bodyPr/>
                <a:lstStyle/>
                <a:p>
                  <a:endParaRPr lang="zh-CN" altLang="en-US"/>
                </a:p>
              </p:txBody>
            </p:sp>
            <p:sp>
              <p:nvSpPr>
                <p:cNvPr id="75" name="Line 38"/>
                <p:cNvSpPr>
                  <a:spLocks noChangeShapeType="1"/>
                </p:cNvSpPr>
                <p:nvPr/>
              </p:nvSpPr>
              <p:spPr bwMode="auto">
                <a:xfrm flipH="1">
                  <a:off x="3060" y="2944"/>
                  <a:ext cx="1198" cy="992"/>
                </a:xfrm>
                <a:prstGeom prst="line">
                  <a:avLst/>
                </a:prstGeom>
                <a:grpFill/>
                <a:ln w="9525">
                  <a:solidFill>
                    <a:srgbClr val="000000"/>
                  </a:solidFill>
                  <a:round/>
                  <a:headEnd/>
                  <a:tailEnd type="arrow" w="sm" len="med"/>
                </a:ln>
              </p:spPr>
              <p:txBody>
                <a:bodyPr/>
                <a:lstStyle/>
                <a:p>
                  <a:endParaRPr lang="zh-CN" altLang="en-US"/>
                </a:p>
              </p:txBody>
            </p:sp>
            <p:sp>
              <p:nvSpPr>
                <p:cNvPr id="76" name="Line 39"/>
                <p:cNvSpPr>
                  <a:spLocks noChangeShapeType="1"/>
                </p:cNvSpPr>
                <p:nvPr/>
              </p:nvSpPr>
              <p:spPr bwMode="auto">
                <a:xfrm flipH="1">
                  <a:off x="3960" y="2944"/>
                  <a:ext cx="1685" cy="992"/>
                </a:xfrm>
                <a:prstGeom prst="line">
                  <a:avLst/>
                </a:prstGeom>
                <a:grpFill/>
                <a:ln w="9525">
                  <a:solidFill>
                    <a:srgbClr val="000000"/>
                  </a:solidFill>
                  <a:round/>
                  <a:headEnd/>
                  <a:tailEnd type="arrow" w="sm" len="med"/>
                </a:ln>
              </p:spPr>
              <p:txBody>
                <a:bodyPr/>
                <a:lstStyle/>
                <a:p>
                  <a:endParaRPr lang="zh-CN" altLang="en-US"/>
                </a:p>
              </p:txBody>
            </p:sp>
            <p:sp>
              <p:nvSpPr>
                <p:cNvPr id="77" name="Line 40"/>
                <p:cNvSpPr>
                  <a:spLocks noChangeShapeType="1"/>
                </p:cNvSpPr>
                <p:nvPr/>
              </p:nvSpPr>
              <p:spPr bwMode="auto">
                <a:xfrm>
                  <a:off x="2812" y="2942"/>
                  <a:ext cx="969" cy="981"/>
                </a:xfrm>
                <a:prstGeom prst="line">
                  <a:avLst/>
                </a:prstGeom>
                <a:grpFill/>
                <a:ln w="9525">
                  <a:solidFill>
                    <a:srgbClr val="000000"/>
                  </a:solidFill>
                  <a:round/>
                  <a:headEnd/>
                  <a:tailEnd type="arrow" w="sm" len="med"/>
                </a:ln>
              </p:spPr>
              <p:txBody>
                <a:bodyPr/>
                <a:lstStyle/>
                <a:p>
                  <a:endParaRPr lang="zh-CN" altLang="en-US"/>
                </a:p>
              </p:txBody>
            </p:sp>
            <p:sp>
              <p:nvSpPr>
                <p:cNvPr id="78" name="Line 41"/>
                <p:cNvSpPr>
                  <a:spLocks noChangeShapeType="1"/>
                </p:cNvSpPr>
                <p:nvPr/>
              </p:nvSpPr>
              <p:spPr bwMode="auto">
                <a:xfrm>
                  <a:off x="3530" y="2930"/>
                  <a:ext cx="306" cy="992"/>
                </a:xfrm>
                <a:prstGeom prst="line">
                  <a:avLst/>
                </a:prstGeom>
                <a:grpFill/>
                <a:ln w="9525">
                  <a:solidFill>
                    <a:srgbClr val="000000"/>
                  </a:solidFill>
                  <a:round/>
                  <a:headEnd/>
                  <a:tailEnd type="arrow" w="sm" len="med"/>
                </a:ln>
              </p:spPr>
              <p:txBody>
                <a:bodyPr/>
                <a:lstStyle/>
                <a:p>
                  <a:endParaRPr lang="zh-CN" altLang="en-US"/>
                </a:p>
              </p:txBody>
            </p:sp>
            <p:sp>
              <p:nvSpPr>
                <p:cNvPr id="79" name="Line 42"/>
                <p:cNvSpPr>
                  <a:spLocks noChangeShapeType="1"/>
                </p:cNvSpPr>
                <p:nvPr/>
              </p:nvSpPr>
              <p:spPr bwMode="auto">
                <a:xfrm flipH="1">
                  <a:off x="4738" y="2900"/>
                  <a:ext cx="244" cy="1049"/>
                </a:xfrm>
                <a:prstGeom prst="line">
                  <a:avLst/>
                </a:prstGeom>
                <a:grpFill/>
                <a:ln w="9525">
                  <a:solidFill>
                    <a:srgbClr val="000000"/>
                  </a:solidFill>
                  <a:round/>
                  <a:headEnd/>
                  <a:tailEnd type="arrow" w="sm" len="med"/>
                </a:ln>
              </p:spPr>
              <p:txBody>
                <a:bodyPr/>
                <a:lstStyle/>
                <a:p>
                  <a:endParaRPr lang="zh-CN" altLang="en-US"/>
                </a:p>
              </p:txBody>
            </p:sp>
            <p:sp>
              <p:nvSpPr>
                <p:cNvPr id="80" name="Line 43"/>
                <p:cNvSpPr>
                  <a:spLocks noChangeShapeType="1"/>
                </p:cNvSpPr>
                <p:nvPr/>
              </p:nvSpPr>
              <p:spPr bwMode="auto">
                <a:xfrm flipH="1">
                  <a:off x="5694" y="2947"/>
                  <a:ext cx="66" cy="992"/>
                </a:xfrm>
                <a:prstGeom prst="line">
                  <a:avLst/>
                </a:prstGeom>
                <a:grpFill/>
                <a:ln w="9525">
                  <a:solidFill>
                    <a:srgbClr val="000000"/>
                  </a:solidFill>
                  <a:round/>
                  <a:headEnd/>
                  <a:tailEnd type="arrow" w="sm" len="med"/>
                </a:ln>
              </p:spPr>
              <p:txBody>
                <a:bodyPr/>
                <a:lstStyle/>
                <a:p>
                  <a:endParaRPr lang="zh-CN" altLang="en-US"/>
                </a:p>
              </p:txBody>
            </p:sp>
            <p:sp>
              <p:nvSpPr>
                <p:cNvPr id="81" name="Line 44"/>
                <p:cNvSpPr>
                  <a:spLocks noChangeShapeType="1"/>
                </p:cNvSpPr>
                <p:nvPr/>
              </p:nvSpPr>
              <p:spPr bwMode="auto">
                <a:xfrm flipH="1">
                  <a:off x="3892" y="2947"/>
                  <a:ext cx="369" cy="989"/>
                </a:xfrm>
                <a:prstGeom prst="line">
                  <a:avLst/>
                </a:prstGeom>
                <a:grpFill/>
                <a:ln w="9525">
                  <a:solidFill>
                    <a:srgbClr val="000000"/>
                  </a:solidFill>
                  <a:round/>
                  <a:headEnd/>
                  <a:tailEnd type="arrow" w="sm" len="med"/>
                </a:ln>
              </p:spPr>
              <p:txBody>
                <a:bodyPr/>
                <a:lstStyle/>
                <a:p>
                  <a:endParaRPr lang="zh-CN" altLang="en-US"/>
                </a:p>
              </p:txBody>
            </p:sp>
            <p:sp>
              <p:nvSpPr>
                <p:cNvPr id="82" name="Line 45"/>
                <p:cNvSpPr>
                  <a:spLocks noChangeShapeType="1"/>
                </p:cNvSpPr>
                <p:nvPr/>
              </p:nvSpPr>
              <p:spPr bwMode="auto">
                <a:xfrm flipH="1">
                  <a:off x="4860" y="2933"/>
                  <a:ext cx="845" cy="1003"/>
                </a:xfrm>
                <a:prstGeom prst="line">
                  <a:avLst/>
                </a:prstGeom>
                <a:grpFill/>
                <a:ln w="9525">
                  <a:solidFill>
                    <a:srgbClr val="000000"/>
                  </a:solidFill>
                  <a:round/>
                  <a:headEnd/>
                  <a:tailEnd type="arrow" w="sm" len="med"/>
                </a:ln>
              </p:spPr>
              <p:txBody>
                <a:bodyPr/>
                <a:lstStyle/>
                <a:p>
                  <a:endParaRPr lang="zh-CN" altLang="en-US"/>
                </a:p>
              </p:txBody>
            </p:sp>
            <p:sp>
              <p:nvSpPr>
                <p:cNvPr id="83" name="Line 46"/>
                <p:cNvSpPr>
                  <a:spLocks noChangeShapeType="1"/>
                </p:cNvSpPr>
                <p:nvPr/>
              </p:nvSpPr>
              <p:spPr bwMode="auto">
                <a:xfrm>
                  <a:off x="5034" y="2933"/>
                  <a:ext cx="588" cy="1009"/>
                </a:xfrm>
                <a:prstGeom prst="line">
                  <a:avLst/>
                </a:prstGeom>
                <a:grpFill/>
                <a:ln w="9525">
                  <a:solidFill>
                    <a:srgbClr val="000000"/>
                  </a:solidFill>
                  <a:round/>
                  <a:headEnd/>
                  <a:tailEnd type="arrow" w="sm" len="med"/>
                </a:ln>
              </p:spPr>
              <p:txBody>
                <a:bodyPr/>
                <a:lstStyle/>
                <a:p>
                  <a:endParaRPr lang="zh-CN" altLang="en-US"/>
                </a:p>
              </p:txBody>
            </p:sp>
          </p:grpSp>
          <p:sp>
            <p:nvSpPr>
              <p:cNvPr id="60" name="TextBox 59"/>
              <p:cNvSpPr txBox="1"/>
              <p:nvPr/>
            </p:nvSpPr>
            <p:spPr>
              <a:xfrm>
                <a:off x="2339752" y="5865078"/>
                <a:ext cx="1512168" cy="400110"/>
              </a:xfrm>
              <a:prstGeom prst="rect">
                <a:avLst/>
              </a:prstGeom>
              <a:grpFill/>
            </p:spPr>
            <p:txBody>
              <a:bodyPr wrap="square" rtlCol="0">
                <a:spAutoFit/>
              </a:bodyPr>
              <a:lstStyle/>
              <a:p>
                <a:pPr algn="ctr"/>
                <a:r>
                  <a:rPr lang="zh-CN" altLang="en-US" sz="2000" dirty="0" smtClean="0"/>
                  <a:t>原结构</a:t>
                </a:r>
                <a:endParaRPr lang="zh-CN" altLang="en-US" sz="2000" dirty="0"/>
              </a:p>
            </p:txBody>
          </p:sp>
          <p:sp>
            <p:nvSpPr>
              <p:cNvPr id="61" name="Text Box 30"/>
              <p:cNvSpPr txBox="1">
                <a:spLocks noChangeArrowheads="1"/>
              </p:cNvSpPr>
              <p:nvPr/>
            </p:nvSpPr>
            <p:spPr bwMode="auto">
              <a:xfrm>
                <a:off x="336204" y="3429000"/>
                <a:ext cx="792088" cy="416719"/>
              </a:xfrm>
              <a:prstGeom prst="rect">
                <a:avLst/>
              </a:prstGeom>
              <a:grpFill/>
              <a:ln w="9525">
                <a:noFill/>
                <a:miter lim="800000"/>
                <a:headEnd/>
                <a:tailEnd/>
              </a:ln>
            </p:spPr>
            <p:txBody>
              <a:bodyPr lIns="0" tIns="0" rIns="0" bIns="0"/>
              <a:lstStyle/>
              <a:p>
                <a:pPr algn="ctr"/>
                <a:r>
                  <a:rPr lang="zh-CN" altLang="en-US" sz="1800" dirty="0" smtClean="0">
                    <a:solidFill>
                      <a:schemeClr val="tx1"/>
                    </a:solidFill>
                    <a:latin typeface="Calibri" pitchFamily="34" charset="0"/>
                  </a:rPr>
                  <a:t>界面类</a:t>
                </a:r>
                <a:endParaRPr lang="zh-CN" altLang="en-US" sz="1800" dirty="0">
                  <a:solidFill>
                    <a:schemeClr val="tx1"/>
                  </a:solidFill>
                </a:endParaRPr>
              </a:p>
            </p:txBody>
          </p:sp>
          <p:sp>
            <p:nvSpPr>
              <p:cNvPr id="62" name="Text Box 30"/>
              <p:cNvSpPr txBox="1">
                <a:spLocks noChangeArrowheads="1"/>
              </p:cNvSpPr>
              <p:nvPr/>
            </p:nvSpPr>
            <p:spPr bwMode="auto">
              <a:xfrm>
                <a:off x="432048" y="5157192"/>
                <a:ext cx="899592" cy="416719"/>
              </a:xfrm>
              <a:prstGeom prst="rect">
                <a:avLst/>
              </a:prstGeom>
              <a:grpFill/>
              <a:ln w="9525">
                <a:noFill/>
                <a:miter lim="800000"/>
                <a:headEnd/>
                <a:tailEnd/>
              </a:ln>
            </p:spPr>
            <p:txBody>
              <a:bodyPr lIns="0" tIns="0" rIns="0" bIns="0"/>
              <a:lstStyle/>
              <a:p>
                <a:pPr algn="ctr"/>
                <a:r>
                  <a:rPr lang="zh-CN" altLang="en-US" sz="1800" dirty="0" smtClean="0">
                    <a:solidFill>
                      <a:schemeClr val="tx1"/>
                    </a:solidFill>
                  </a:rPr>
                  <a:t>数据访问类</a:t>
                </a:r>
                <a:endParaRPr lang="zh-CN" altLang="en-US" sz="1800" dirty="0">
                  <a:solidFill>
                    <a:schemeClr val="tx1"/>
                  </a:solidFill>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additive="base">
                                        <p:cTn id="7" dur="500" fill="hold"/>
                                        <p:tgtEl>
                                          <p:spTgt spid="56"/>
                                        </p:tgtEl>
                                        <p:attrNameLst>
                                          <p:attrName>ppt_x</p:attrName>
                                        </p:attrNameLst>
                                      </p:cBhvr>
                                      <p:tavLst>
                                        <p:tav tm="0">
                                          <p:val>
                                            <p:strVal val="#ppt_x"/>
                                          </p:val>
                                        </p:tav>
                                        <p:tav tm="100000">
                                          <p:val>
                                            <p:strVal val="#ppt_x"/>
                                          </p:val>
                                        </p:tav>
                                      </p:tavLst>
                                    </p:anim>
                                    <p:anim calcmode="lin" valueType="num">
                                      <p:cBhvr additive="base">
                                        <p:cTn id="8"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264705"/>
            <a:ext cx="8892480" cy="6427401"/>
          </a:xfrm>
          <a:prstGeom prst="rect">
            <a:avLst/>
          </a:prstGeom>
          <a:noFill/>
        </p:spPr>
        <p:txBody>
          <a:bodyPr wrap="square" rtlCol="0">
            <a:spAutoFit/>
          </a:bodyPr>
          <a:lstStyle/>
          <a:p>
            <a:pPr>
              <a:lnSpc>
                <a:spcPts val="1900"/>
              </a:lnSpc>
            </a:pPr>
            <a:r>
              <a:rPr lang="en-US" altLang="zh-CN" sz="2000" dirty="0" smtClean="0">
                <a:solidFill>
                  <a:schemeClr val="tx1"/>
                </a:solidFill>
              </a:rPr>
              <a:t>// </a:t>
            </a:r>
            <a:r>
              <a:rPr lang="zh-CN" altLang="en-US" sz="2000" dirty="0" smtClean="0">
                <a:solidFill>
                  <a:schemeClr val="tx1"/>
                </a:solidFill>
              </a:rPr>
              <a:t>声明界面类</a:t>
            </a:r>
            <a:r>
              <a:rPr lang="en-US" altLang="zh-CN" sz="2000" dirty="0" smtClean="0">
                <a:solidFill>
                  <a:schemeClr val="tx1"/>
                </a:solidFill>
              </a:rPr>
              <a:t>Form1</a:t>
            </a:r>
          </a:p>
          <a:p>
            <a:pPr>
              <a:lnSpc>
                <a:spcPts val="1900"/>
              </a:lnSpc>
            </a:pPr>
            <a:r>
              <a:rPr lang="en-US" altLang="zh-CN" sz="2000" dirty="0" smtClean="0"/>
              <a:t>class Form1: private Dat1, private Dat2</a:t>
            </a:r>
          </a:p>
          <a:p>
            <a:pPr>
              <a:lnSpc>
                <a:spcPts val="1900"/>
              </a:lnSpc>
            </a:pPr>
            <a:r>
              <a:rPr lang="en-US" altLang="zh-CN" sz="2000" dirty="0" smtClean="0"/>
              <a:t>{</a:t>
            </a:r>
          </a:p>
          <a:p>
            <a:pPr>
              <a:lnSpc>
                <a:spcPts val="1900"/>
              </a:lnSpc>
            </a:pPr>
            <a:r>
              <a:rPr lang="en-US" altLang="zh-CN" sz="2000" dirty="0" smtClean="0"/>
              <a:t>public:</a:t>
            </a:r>
          </a:p>
          <a:p>
            <a:pPr>
              <a:lnSpc>
                <a:spcPts val="1900"/>
              </a:lnSpc>
            </a:pPr>
            <a:r>
              <a:rPr lang="en-US" altLang="zh-CN" sz="2000" dirty="0" smtClean="0">
                <a:solidFill>
                  <a:schemeClr val="tx1"/>
                </a:solidFill>
              </a:rPr>
              <a:t>// </a:t>
            </a:r>
            <a:r>
              <a:rPr lang="zh-CN" altLang="en-US" sz="2000" dirty="0" smtClean="0">
                <a:solidFill>
                  <a:schemeClr val="tx1"/>
                </a:solidFill>
              </a:rPr>
              <a:t>公有成员</a:t>
            </a:r>
            <a:r>
              <a:rPr lang="en-US" altLang="zh-CN" sz="2000" dirty="0" smtClean="0">
                <a:solidFill>
                  <a:schemeClr val="tx1"/>
                </a:solidFill>
              </a:rPr>
              <a:t>:</a:t>
            </a:r>
          </a:p>
          <a:p>
            <a:pPr>
              <a:lnSpc>
                <a:spcPts val="1900"/>
              </a:lnSpc>
            </a:pPr>
            <a:r>
              <a:rPr lang="en-US" altLang="zh-CN" sz="2000" dirty="0" smtClean="0"/>
              <a:t>	virtual ~Form1() { }			</a:t>
            </a:r>
            <a:r>
              <a:rPr lang="en-US" altLang="zh-CN" sz="2000" dirty="0" smtClean="0">
                <a:solidFill>
                  <a:schemeClr val="tx1"/>
                </a:solidFill>
              </a:rPr>
              <a:t>// </a:t>
            </a:r>
            <a:r>
              <a:rPr lang="zh-CN" altLang="en-US" sz="2000" dirty="0" smtClean="0">
                <a:solidFill>
                  <a:schemeClr val="tx1"/>
                </a:solidFill>
              </a:rPr>
              <a:t>析构函数</a:t>
            </a:r>
          </a:p>
          <a:p>
            <a:pPr>
              <a:lnSpc>
                <a:spcPts val="1900"/>
              </a:lnSpc>
            </a:pPr>
            <a:r>
              <a:rPr lang="zh-CN" altLang="en-US" sz="2000" dirty="0" smtClean="0"/>
              <a:t>	</a:t>
            </a:r>
            <a:r>
              <a:rPr lang="en-US" altLang="zh-CN" sz="2000" dirty="0" smtClean="0"/>
              <a:t>void </a:t>
            </a:r>
            <a:r>
              <a:rPr lang="en-US" altLang="zh-CN" sz="2000" dirty="0" err="1" smtClean="0"/>
              <a:t>DoWork</a:t>
            </a:r>
            <a:r>
              <a:rPr lang="en-US" altLang="zh-CN" sz="2000" dirty="0" smtClean="0"/>
              <a:t>() { Dat1::</a:t>
            </a:r>
            <a:r>
              <a:rPr lang="en-US" altLang="zh-CN" sz="2000" dirty="0" err="1" smtClean="0"/>
              <a:t>DataVisited</a:t>
            </a:r>
            <a:r>
              <a:rPr lang="en-US" altLang="zh-CN" sz="2000" dirty="0" smtClean="0"/>
              <a:t>(); Dat2::</a:t>
            </a:r>
            <a:r>
              <a:rPr lang="en-US" altLang="zh-CN" sz="2000" dirty="0" err="1" smtClean="0"/>
              <a:t>DataVisited</a:t>
            </a:r>
            <a:r>
              <a:rPr lang="en-US" altLang="zh-CN" sz="2000" dirty="0" smtClean="0"/>
              <a:t>(); }</a:t>
            </a:r>
            <a:r>
              <a:rPr lang="en-US" altLang="zh-CN" sz="2000" dirty="0" smtClean="0">
                <a:solidFill>
                  <a:schemeClr val="tx1"/>
                </a:solidFill>
              </a:rPr>
              <a:t>// </a:t>
            </a:r>
            <a:r>
              <a:rPr lang="zh-CN" altLang="en-US" sz="2000" dirty="0" smtClean="0">
                <a:solidFill>
                  <a:schemeClr val="tx1"/>
                </a:solidFill>
              </a:rPr>
              <a:t>工作</a:t>
            </a:r>
          </a:p>
          <a:p>
            <a:pPr>
              <a:lnSpc>
                <a:spcPts val="1900"/>
              </a:lnSpc>
            </a:pPr>
            <a:r>
              <a:rPr lang="en-US" altLang="zh-CN" sz="2000" dirty="0" smtClean="0"/>
              <a:t>};</a:t>
            </a:r>
          </a:p>
          <a:p>
            <a:pPr>
              <a:lnSpc>
                <a:spcPts val="1900"/>
              </a:lnSpc>
            </a:pPr>
            <a:endParaRPr lang="en-US" altLang="zh-CN" sz="2000" dirty="0" smtClean="0"/>
          </a:p>
          <a:p>
            <a:pPr>
              <a:lnSpc>
                <a:spcPts val="1900"/>
              </a:lnSpc>
            </a:pPr>
            <a:r>
              <a:rPr lang="en-US" altLang="zh-CN" sz="2000" dirty="0" smtClean="0">
                <a:solidFill>
                  <a:schemeClr val="tx1"/>
                </a:solidFill>
              </a:rPr>
              <a:t>// </a:t>
            </a:r>
            <a:r>
              <a:rPr lang="zh-CN" altLang="en-US" sz="2000" dirty="0" smtClean="0">
                <a:solidFill>
                  <a:schemeClr val="tx1"/>
                </a:solidFill>
              </a:rPr>
              <a:t>声明界面类</a:t>
            </a:r>
            <a:r>
              <a:rPr lang="en-US" altLang="zh-CN" sz="2000" dirty="0" smtClean="0">
                <a:solidFill>
                  <a:schemeClr val="tx1"/>
                </a:solidFill>
              </a:rPr>
              <a:t>Form2</a:t>
            </a:r>
          </a:p>
          <a:p>
            <a:pPr>
              <a:lnSpc>
                <a:spcPts val="1900"/>
              </a:lnSpc>
            </a:pPr>
            <a:r>
              <a:rPr lang="en-US" altLang="zh-CN" sz="2000" dirty="0" smtClean="0"/>
              <a:t>class Form2: private Dat1, private Dat2</a:t>
            </a:r>
          </a:p>
          <a:p>
            <a:pPr>
              <a:lnSpc>
                <a:spcPts val="1900"/>
              </a:lnSpc>
            </a:pPr>
            <a:r>
              <a:rPr lang="en-US" altLang="zh-CN" sz="2000" dirty="0" smtClean="0"/>
              <a:t>{</a:t>
            </a:r>
          </a:p>
          <a:p>
            <a:pPr>
              <a:lnSpc>
                <a:spcPts val="1900"/>
              </a:lnSpc>
            </a:pPr>
            <a:r>
              <a:rPr lang="en-US" altLang="zh-CN" sz="2000" dirty="0" smtClean="0"/>
              <a:t>public:</a:t>
            </a:r>
          </a:p>
          <a:p>
            <a:pPr>
              <a:lnSpc>
                <a:spcPts val="1900"/>
              </a:lnSpc>
            </a:pPr>
            <a:r>
              <a:rPr lang="en-US" altLang="zh-CN" sz="2000" dirty="0" smtClean="0">
                <a:solidFill>
                  <a:schemeClr val="tx1"/>
                </a:solidFill>
              </a:rPr>
              <a:t>// </a:t>
            </a:r>
            <a:r>
              <a:rPr lang="zh-CN" altLang="en-US" sz="2000" dirty="0" smtClean="0">
                <a:solidFill>
                  <a:schemeClr val="tx1"/>
                </a:solidFill>
              </a:rPr>
              <a:t>公有成员</a:t>
            </a:r>
            <a:r>
              <a:rPr lang="en-US" altLang="zh-CN" sz="2000" dirty="0" smtClean="0">
                <a:solidFill>
                  <a:schemeClr val="tx1"/>
                </a:solidFill>
              </a:rPr>
              <a:t>:</a:t>
            </a:r>
          </a:p>
          <a:p>
            <a:pPr>
              <a:lnSpc>
                <a:spcPts val="1900"/>
              </a:lnSpc>
            </a:pPr>
            <a:r>
              <a:rPr lang="en-US" altLang="zh-CN" sz="2000" dirty="0" smtClean="0"/>
              <a:t>	virtual ~Form2() { }			</a:t>
            </a:r>
            <a:r>
              <a:rPr lang="en-US" altLang="zh-CN" sz="2000" dirty="0" smtClean="0">
                <a:solidFill>
                  <a:schemeClr val="tx1"/>
                </a:solidFill>
              </a:rPr>
              <a:t>// </a:t>
            </a:r>
            <a:r>
              <a:rPr lang="zh-CN" altLang="en-US" sz="2000" dirty="0" smtClean="0">
                <a:solidFill>
                  <a:schemeClr val="tx1"/>
                </a:solidFill>
              </a:rPr>
              <a:t>析构函数</a:t>
            </a:r>
          </a:p>
          <a:p>
            <a:pPr>
              <a:lnSpc>
                <a:spcPts val="1900"/>
              </a:lnSpc>
            </a:pPr>
            <a:r>
              <a:rPr lang="zh-CN" altLang="en-US" sz="2000" dirty="0" smtClean="0"/>
              <a:t>	</a:t>
            </a:r>
            <a:r>
              <a:rPr lang="en-US" altLang="zh-CN" sz="2000" dirty="0" smtClean="0"/>
              <a:t>void </a:t>
            </a:r>
            <a:r>
              <a:rPr lang="en-US" altLang="zh-CN" sz="2000" dirty="0" err="1" smtClean="0"/>
              <a:t>DoWork</a:t>
            </a:r>
            <a:r>
              <a:rPr lang="en-US" altLang="zh-CN" sz="2000" dirty="0" smtClean="0"/>
              <a:t>() { Dat1::</a:t>
            </a:r>
            <a:r>
              <a:rPr lang="en-US" altLang="zh-CN" sz="2000" dirty="0" err="1" smtClean="0"/>
              <a:t>DataVisited</a:t>
            </a:r>
            <a:r>
              <a:rPr lang="en-US" altLang="zh-CN" sz="2000" dirty="0" smtClean="0"/>
              <a:t>(); Dat2::</a:t>
            </a:r>
            <a:r>
              <a:rPr lang="en-US" altLang="zh-CN" sz="2000" dirty="0" err="1" smtClean="0"/>
              <a:t>DataVisited</a:t>
            </a:r>
            <a:r>
              <a:rPr lang="en-US" altLang="zh-CN" sz="2000" dirty="0" smtClean="0"/>
              <a:t>(); }</a:t>
            </a:r>
            <a:r>
              <a:rPr lang="en-US" altLang="zh-CN" sz="2000" dirty="0" smtClean="0">
                <a:solidFill>
                  <a:schemeClr val="tx1"/>
                </a:solidFill>
              </a:rPr>
              <a:t>// </a:t>
            </a:r>
            <a:r>
              <a:rPr lang="zh-CN" altLang="en-US" sz="2000" dirty="0" smtClean="0">
                <a:solidFill>
                  <a:schemeClr val="tx1"/>
                </a:solidFill>
              </a:rPr>
              <a:t>工作</a:t>
            </a:r>
          </a:p>
          <a:p>
            <a:pPr>
              <a:lnSpc>
                <a:spcPts val="1900"/>
              </a:lnSpc>
            </a:pPr>
            <a:r>
              <a:rPr lang="en-US" altLang="zh-CN" sz="2000" dirty="0" smtClean="0"/>
              <a:t>};</a:t>
            </a:r>
          </a:p>
          <a:p>
            <a:pPr>
              <a:lnSpc>
                <a:spcPts val="1900"/>
              </a:lnSpc>
            </a:pPr>
            <a:endParaRPr lang="en-US" altLang="zh-CN" sz="2000" dirty="0" smtClean="0"/>
          </a:p>
          <a:p>
            <a:pPr>
              <a:lnSpc>
                <a:spcPts val="1900"/>
              </a:lnSpc>
            </a:pPr>
            <a:r>
              <a:rPr lang="en-US" altLang="zh-CN" sz="2000" dirty="0" smtClean="0">
                <a:solidFill>
                  <a:schemeClr val="tx1"/>
                </a:solidFill>
              </a:rPr>
              <a:t>// </a:t>
            </a:r>
            <a:r>
              <a:rPr lang="zh-CN" altLang="en-US" sz="2000" dirty="0" smtClean="0">
                <a:solidFill>
                  <a:schemeClr val="tx1"/>
                </a:solidFill>
              </a:rPr>
              <a:t>声明界面类</a:t>
            </a:r>
            <a:r>
              <a:rPr lang="en-US" altLang="zh-CN" sz="2000" dirty="0" smtClean="0">
                <a:solidFill>
                  <a:schemeClr val="tx1"/>
                </a:solidFill>
              </a:rPr>
              <a:t>Form3</a:t>
            </a:r>
          </a:p>
          <a:p>
            <a:pPr>
              <a:lnSpc>
                <a:spcPts val="1900"/>
              </a:lnSpc>
            </a:pPr>
            <a:r>
              <a:rPr lang="en-US" altLang="zh-CN" sz="2000" dirty="0" smtClean="0"/>
              <a:t>class Form3: private Dat1, private Dat2</a:t>
            </a:r>
          </a:p>
          <a:p>
            <a:pPr>
              <a:lnSpc>
                <a:spcPts val="1900"/>
              </a:lnSpc>
            </a:pPr>
            <a:r>
              <a:rPr lang="en-US" altLang="zh-CN" sz="2000" dirty="0" smtClean="0"/>
              <a:t>{</a:t>
            </a:r>
          </a:p>
          <a:p>
            <a:pPr>
              <a:lnSpc>
                <a:spcPts val="1900"/>
              </a:lnSpc>
            </a:pPr>
            <a:r>
              <a:rPr lang="en-US" altLang="zh-CN" sz="2000" dirty="0" smtClean="0"/>
              <a:t>public:</a:t>
            </a:r>
          </a:p>
          <a:p>
            <a:pPr>
              <a:lnSpc>
                <a:spcPts val="1900"/>
              </a:lnSpc>
            </a:pPr>
            <a:r>
              <a:rPr lang="en-US" altLang="zh-CN" sz="2000" dirty="0" smtClean="0">
                <a:solidFill>
                  <a:schemeClr val="tx1"/>
                </a:solidFill>
              </a:rPr>
              <a:t>// </a:t>
            </a:r>
            <a:r>
              <a:rPr lang="zh-CN" altLang="en-US" sz="2000" dirty="0" smtClean="0">
                <a:solidFill>
                  <a:schemeClr val="tx1"/>
                </a:solidFill>
              </a:rPr>
              <a:t>公有成员</a:t>
            </a:r>
            <a:r>
              <a:rPr lang="en-US" altLang="zh-CN" sz="2000" dirty="0" smtClean="0">
                <a:solidFill>
                  <a:schemeClr val="tx1"/>
                </a:solidFill>
              </a:rPr>
              <a:t>:</a:t>
            </a:r>
          </a:p>
          <a:p>
            <a:pPr>
              <a:lnSpc>
                <a:spcPts val="1900"/>
              </a:lnSpc>
            </a:pPr>
            <a:r>
              <a:rPr lang="en-US" altLang="zh-CN" sz="2000" dirty="0" smtClean="0"/>
              <a:t>	virtual ~Form3() { }				</a:t>
            </a:r>
            <a:r>
              <a:rPr lang="en-US" altLang="zh-CN" sz="2000" dirty="0" smtClean="0">
                <a:solidFill>
                  <a:schemeClr val="tx1"/>
                </a:solidFill>
              </a:rPr>
              <a:t>// </a:t>
            </a:r>
            <a:r>
              <a:rPr lang="zh-CN" altLang="en-US" sz="2000" dirty="0" smtClean="0">
                <a:solidFill>
                  <a:schemeClr val="tx1"/>
                </a:solidFill>
              </a:rPr>
              <a:t>析构函数</a:t>
            </a:r>
          </a:p>
          <a:p>
            <a:pPr>
              <a:lnSpc>
                <a:spcPts val="1900"/>
              </a:lnSpc>
            </a:pPr>
            <a:r>
              <a:rPr lang="zh-CN" altLang="en-US" sz="2000" dirty="0" smtClean="0"/>
              <a:t>	</a:t>
            </a:r>
            <a:r>
              <a:rPr lang="en-US" altLang="zh-CN" sz="2000" dirty="0" smtClean="0"/>
              <a:t>void </a:t>
            </a:r>
            <a:r>
              <a:rPr lang="en-US" altLang="zh-CN" sz="2000" dirty="0" err="1" smtClean="0"/>
              <a:t>DoWork</a:t>
            </a:r>
            <a:r>
              <a:rPr lang="en-US" altLang="zh-CN" sz="2000" dirty="0" smtClean="0"/>
              <a:t>() { Dat1::</a:t>
            </a:r>
            <a:r>
              <a:rPr lang="en-US" altLang="zh-CN" sz="2000" dirty="0" err="1" smtClean="0"/>
              <a:t>DataVisited</a:t>
            </a:r>
            <a:r>
              <a:rPr lang="en-US" altLang="zh-CN" sz="2000" dirty="0" smtClean="0"/>
              <a:t>(); Dat2::</a:t>
            </a:r>
            <a:r>
              <a:rPr lang="en-US" altLang="zh-CN" sz="2000" dirty="0" err="1" smtClean="0"/>
              <a:t>DataVisited</a:t>
            </a:r>
            <a:r>
              <a:rPr lang="en-US" altLang="zh-CN" sz="2000" dirty="0" smtClean="0"/>
              <a:t>(); }</a:t>
            </a:r>
            <a:r>
              <a:rPr lang="en-US" altLang="zh-CN" sz="2000" dirty="0" smtClean="0">
                <a:solidFill>
                  <a:schemeClr val="tx1"/>
                </a:solidFill>
              </a:rPr>
              <a:t>// </a:t>
            </a:r>
            <a:r>
              <a:rPr lang="zh-CN" altLang="en-US" sz="2000" dirty="0" smtClean="0">
                <a:solidFill>
                  <a:schemeClr val="tx1"/>
                </a:solidFill>
              </a:rPr>
              <a:t>工作</a:t>
            </a:r>
          </a:p>
          <a:p>
            <a:pPr>
              <a:lnSpc>
                <a:spcPts val="1900"/>
              </a:lnSpc>
            </a:pPr>
            <a:r>
              <a:rPr lang="en-US" altLang="zh-CN" sz="2000" dirty="0" smtClean="0"/>
              <a:t>};</a:t>
            </a:r>
          </a:p>
        </p:txBody>
      </p:sp>
      <p:grpSp>
        <p:nvGrpSpPr>
          <p:cNvPr id="56" name="组合 55"/>
          <p:cNvGrpSpPr/>
          <p:nvPr/>
        </p:nvGrpSpPr>
        <p:grpSpPr>
          <a:xfrm>
            <a:off x="3851920" y="332656"/>
            <a:ext cx="5148064" cy="3168352"/>
            <a:chOff x="428221" y="3356992"/>
            <a:chExt cx="4608512" cy="3168352"/>
          </a:xfrm>
        </p:grpSpPr>
        <p:sp>
          <p:nvSpPr>
            <p:cNvPr id="57" name="矩形 56"/>
            <p:cNvSpPr/>
            <p:nvPr/>
          </p:nvSpPr>
          <p:spPr bwMode="auto">
            <a:xfrm>
              <a:off x="428221" y="3356992"/>
              <a:ext cx="4608512" cy="316835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4800" b="1" i="0" u="none" strike="noStrike" cap="none" normalizeH="0" baseline="0" smtClean="0">
                <a:ln>
                  <a:noFill/>
                </a:ln>
                <a:solidFill>
                  <a:schemeClr val="accent2"/>
                </a:solidFill>
                <a:effectLst/>
                <a:latin typeface="Arial" charset="0"/>
                <a:ea typeface="楷体_GB2312" pitchFamily="49" charset="-122"/>
              </a:endParaRPr>
            </a:p>
          </p:txBody>
        </p:sp>
        <p:grpSp>
          <p:nvGrpSpPr>
            <p:cNvPr id="58" name="组合 53"/>
            <p:cNvGrpSpPr/>
            <p:nvPr/>
          </p:nvGrpSpPr>
          <p:grpSpPr>
            <a:xfrm>
              <a:off x="467544" y="3458880"/>
              <a:ext cx="4380433" cy="2890510"/>
              <a:chOff x="336204" y="3374678"/>
              <a:chExt cx="4380433" cy="2890510"/>
            </a:xfrm>
            <a:solidFill>
              <a:schemeClr val="bg1"/>
            </a:solidFill>
          </p:grpSpPr>
          <p:grpSp>
            <p:nvGrpSpPr>
              <p:cNvPr id="59" name="Group 25"/>
              <p:cNvGrpSpPr>
                <a:grpSpLocks/>
              </p:cNvGrpSpPr>
              <p:nvPr/>
            </p:nvGrpSpPr>
            <p:grpSpPr bwMode="auto">
              <a:xfrm>
                <a:off x="1187624" y="3374678"/>
                <a:ext cx="3529013" cy="2214562"/>
                <a:chOff x="2520" y="2688"/>
                <a:chExt cx="3420" cy="1503"/>
              </a:xfrm>
              <a:grpFill/>
            </p:grpSpPr>
            <p:sp>
              <p:nvSpPr>
                <p:cNvPr id="63" name="Text Box 26"/>
                <p:cNvSpPr txBox="1">
                  <a:spLocks noChangeArrowheads="1"/>
                </p:cNvSpPr>
                <p:nvPr/>
              </p:nvSpPr>
              <p:spPr bwMode="auto">
                <a:xfrm>
                  <a:off x="3960" y="2688"/>
                  <a:ext cx="540" cy="255"/>
                </a:xfrm>
                <a:prstGeom prst="rect">
                  <a:avLst/>
                </a:prstGeom>
                <a:grpFill/>
                <a:ln w="9525">
                  <a:solidFill>
                    <a:srgbClr val="000000"/>
                  </a:solidFill>
                  <a:miter lim="800000"/>
                  <a:headEnd/>
                  <a:tailEnd/>
                </a:ln>
              </p:spPr>
              <p:txBody>
                <a:bodyPr lIns="0" tIns="0" rIns="0" bIns="0"/>
                <a:lstStyle/>
                <a:p>
                  <a:pPr algn="ctr">
                    <a:lnSpc>
                      <a:spcPct val="150000"/>
                    </a:lnSpc>
                    <a:spcBef>
                      <a:spcPts val="1200"/>
                    </a:spcBef>
                  </a:pPr>
                  <a:r>
                    <a:rPr lang="en-US" altLang="zh-CN" sz="1600" dirty="0">
                      <a:solidFill>
                        <a:schemeClr val="tx1"/>
                      </a:solidFill>
                      <a:latin typeface="Calibri" pitchFamily="34" charset="0"/>
                    </a:rPr>
                    <a:t>Form3</a:t>
                  </a:r>
                  <a:endParaRPr lang="zh-CN" altLang="zh-CN" sz="1600" dirty="0">
                    <a:solidFill>
                      <a:schemeClr val="tx1"/>
                    </a:solidFill>
                  </a:endParaRPr>
                </a:p>
              </p:txBody>
            </p:sp>
            <p:sp>
              <p:nvSpPr>
                <p:cNvPr id="64" name="Text Box 27"/>
                <p:cNvSpPr txBox="1">
                  <a:spLocks noChangeArrowheads="1"/>
                </p:cNvSpPr>
                <p:nvPr/>
              </p:nvSpPr>
              <p:spPr bwMode="auto">
                <a:xfrm>
                  <a:off x="2520" y="2688"/>
                  <a:ext cx="540" cy="255"/>
                </a:xfrm>
                <a:prstGeom prst="rect">
                  <a:avLst/>
                </a:prstGeom>
                <a:grpFill/>
                <a:ln w="9525">
                  <a:solidFill>
                    <a:srgbClr val="000000"/>
                  </a:solidFill>
                  <a:miter lim="800000"/>
                  <a:headEnd/>
                  <a:tailEnd/>
                </a:ln>
              </p:spPr>
              <p:txBody>
                <a:bodyPr lIns="0" tIns="0" rIns="0" bIns="0"/>
                <a:lstStyle/>
                <a:p>
                  <a:pPr algn="ctr">
                    <a:lnSpc>
                      <a:spcPct val="150000"/>
                    </a:lnSpc>
                    <a:spcBef>
                      <a:spcPts val="1200"/>
                    </a:spcBef>
                  </a:pPr>
                  <a:r>
                    <a:rPr lang="en-US" altLang="zh-CN" sz="1600" dirty="0">
                      <a:solidFill>
                        <a:schemeClr val="tx1"/>
                      </a:solidFill>
                      <a:latin typeface="Calibri" pitchFamily="34" charset="0"/>
                    </a:rPr>
                    <a:t>Form1</a:t>
                  </a:r>
                  <a:endParaRPr lang="zh-CN" altLang="zh-CN" sz="1600" dirty="0">
                    <a:solidFill>
                      <a:schemeClr val="tx1"/>
                    </a:solidFill>
                  </a:endParaRPr>
                </a:p>
              </p:txBody>
            </p:sp>
            <p:sp>
              <p:nvSpPr>
                <p:cNvPr id="65" name="Text Box 28"/>
                <p:cNvSpPr txBox="1">
                  <a:spLocks noChangeArrowheads="1"/>
                </p:cNvSpPr>
                <p:nvPr/>
              </p:nvSpPr>
              <p:spPr bwMode="auto">
                <a:xfrm>
                  <a:off x="3240" y="2688"/>
                  <a:ext cx="540" cy="255"/>
                </a:xfrm>
                <a:prstGeom prst="rect">
                  <a:avLst/>
                </a:prstGeom>
                <a:grpFill/>
                <a:ln w="9525">
                  <a:solidFill>
                    <a:srgbClr val="000000"/>
                  </a:solidFill>
                  <a:miter lim="800000"/>
                  <a:headEnd/>
                  <a:tailEnd/>
                </a:ln>
              </p:spPr>
              <p:txBody>
                <a:bodyPr lIns="0" tIns="0" rIns="0" bIns="0"/>
                <a:lstStyle/>
                <a:p>
                  <a:pPr algn="ctr">
                    <a:lnSpc>
                      <a:spcPct val="150000"/>
                    </a:lnSpc>
                    <a:spcBef>
                      <a:spcPts val="1200"/>
                    </a:spcBef>
                  </a:pPr>
                  <a:r>
                    <a:rPr lang="en-US" altLang="zh-CN" sz="1600" dirty="0">
                      <a:solidFill>
                        <a:schemeClr val="tx1"/>
                      </a:solidFill>
                      <a:latin typeface="Calibri" pitchFamily="34" charset="0"/>
                    </a:rPr>
                    <a:t>Form2</a:t>
                  </a:r>
                  <a:endParaRPr lang="zh-CN" altLang="zh-CN" sz="1600" dirty="0">
                    <a:solidFill>
                      <a:schemeClr val="tx1"/>
                    </a:solidFill>
                  </a:endParaRPr>
                </a:p>
              </p:txBody>
            </p:sp>
            <p:sp>
              <p:nvSpPr>
                <p:cNvPr id="66" name="Text Box 29"/>
                <p:cNvSpPr txBox="1">
                  <a:spLocks noChangeArrowheads="1"/>
                </p:cNvSpPr>
                <p:nvPr/>
              </p:nvSpPr>
              <p:spPr bwMode="auto">
                <a:xfrm>
                  <a:off x="4680" y="2688"/>
                  <a:ext cx="540" cy="255"/>
                </a:xfrm>
                <a:prstGeom prst="rect">
                  <a:avLst/>
                </a:prstGeom>
                <a:grpFill/>
                <a:ln w="9525">
                  <a:solidFill>
                    <a:srgbClr val="000000"/>
                  </a:solidFill>
                  <a:miter lim="800000"/>
                  <a:headEnd/>
                  <a:tailEnd/>
                </a:ln>
              </p:spPr>
              <p:txBody>
                <a:bodyPr lIns="0" tIns="0" rIns="0" bIns="0"/>
                <a:lstStyle/>
                <a:p>
                  <a:pPr algn="ctr">
                    <a:lnSpc>
                      <a:spcPct val="150000"/>
                    </a:lnSpc>
                    <a:spcBef>
                      <a:spcPts val="1200"/>
                    </a:spcBef>
                  </a:pPr>
                  <a:r>
                    <a:rPr lang="en-US" altLang="zh-CN" sz="1600" dirty="0">
                      <a:solidFill>
                        <a:schemeClr val="tx1"/>
                      </a:solidFill>
                      <a:latin typeface="Calibri" pitchFamily="34" charset="0"/>
                    </a:rPr>
                    <a:t>Form4</a:t>
                  </a:r>
                  <a:endParaRPr lang="zh-CN" altLang="zh-CN" sz="1600" dirty="0">
                    <a:solidFill>
                      <a:schemeClr val="tx1"/>
                    </a:solidFill>
                  </a:endParaRPr>
                </a:p>
              </p:txBody>
            </p:sp>
            <p:sp>
              <p:nvSpPr>
                <p:cNvPr id="67" name="Text Box 30"/>
                <p:cNvSpPr txBox="1">
                  <a:spLocks noChangeArrowheads="1"/>
                </p:cNvSpPr>
                <p:nvPr/>
              </p:nvSpPr>
              <p:spPr bwMode="auto">
                <a:xfrm>
                  <a:off x="5400" y="2688"/>
                  <a:ext cx="540" cy="255"/>
                </a:xfrm>
                <a:prstGeom prst="rect">
                  <a:avLst/>
                </a:prstGeom>
                <a:grpFill/>
                <a:ln w="9525">
                  <a:solidFill>
                    <a:srgbClr val="000000"/>
                  </a:solidFill>
                  <a:miter lim="800000"/>
                  <a:headEnd/>
                  <a:tailEnd/>
                </a:ln>
              </p:spPr>
              <p:txBody>
                <a:bodyPr lIns="0" tIns="0" rIns="0" bIns="0"/>
                <a:lstStyle/>
                <a:p>
                  <a:pPr algn="ctr">
                    <a:lnSpc>
                      <a:spcPct val="150000"/>
                    </a:lnSpc>
                    <a:spcBef>
                      <a:spcPts val="1200"/>
                    </a:spcBef>
                  </a:pPr>
                  <a:r>
                    <a:rPr lang="en-US" altLang="zh-CN" sz="1600" dirty="0">
                      <a:solidFill>
                        <a:schemeClr val="tx1"/>
                      </a:solidFill>
                      <a:latin typeface="Calibri" pitchFamily="34" charset="0"/>
                    </a:rPr>
                    <a:t>Form5</a:t>
                  </a:r>
                  <a:endParaRPr lang="zh-CN" altLang="zh-CN" sz="1600" dirty="0">
                    <a:solidFill>
                      <a:schemeClr val="tx1"/>
                    </a:solidFill>
                  </a:endParaRPr>
                </a:p>
              </p:txBody>
            </p:sp>
            <p:sp>
              <p:nvSpPr>
                <p:cNvPr id="68" name="Text Box 31"/>
                <p:cNvSpPr txBox="1">
                  <a:spLocks noChangeArrowheads="1"/>
                </p:cNvSpPr>
                <p:nvPr/>
              </p:nvSpPr>
              <p:spPr bwMode="auto">
                <a:xfrm>
                  <a:off x="2748" y="3936"/>
                  <a:ext cx="540" cy="255"/>
                </a:xfrm>
                <a:prstGeom prst="rect">
                  <a:avLst/>
                </a:prstGeom>
                <a:grpFill/>
                <a:ln w="9525">
                  <a:solidFill>
                    <a:srgbClr val="000000"/>
                  </a:solidFill>
                  <a:miter lim="800000"/>
                  <a:headEnd/>
                  <a:tailEnd/>
                </a:ln>
              </p:spPr>
              <p:txBody>
                <a:bodyPr lIns="0" tIns="0" rIns="0" bIns="0"/>
                <a:lstStyle/>
                <a:p>
                  <a:pPr algn="ctr">
                    <a:lnSpc>
                      <a:spcPct val="150000"/>
                    </a:lnSpc>
                    <a:spcBef>
                      <a:spcPts val="1200"/>
                    </a:spcBef>
                  </a:pPr>
                  <a:r>
                    <a:rPr lang="en-US" altLang="zh-CN" sz="1600" dirty="0" smtClean="0">
                      <a:solidFill>
                        <a:schemeClr val="tx1"/>
                      </a:solidFill>
                      <a:latin typeface="Calibri" pitchFamily="34" charset="0"/>
                    </a:rPr>
                    <a:t>Dat1</a:t>
                  </a:r>
                  <a:endParaRPr lang="zh-CN" altLang="zh-CN" sz="1600" dirty="0">
                    <a:solidFill>
                      <a:schemeClr val="tx1"/>
                    </a:solidFill>
                  </a:endParaRPr>
                </a:p>
              </p:txBody>
            </p:sp>
            <p:sp>
              <p:nvSpPr>
                <p:cNvPr id="69" name="Text Box 32"/>
                <p:cNvSpPr txBox="1">
                  <a:spLocks noChangeArrowheads="1"/>
                </p:cNvSpPr>
                <p:nvPr/>
              </p:nvSpPr>
              <p:spPr bwMode="auto">
                <a:xfrm>
                  <a:off x="3600" y="3936"/>
                  <a:ext cx="540" cy="255"/>
                </a:xfrm>
                <a:prstGeom prst="rect">
                  <a:avLst/>
                </a:prstGeom>
                <a:grpFill/>
                <a:ln w="9525">
                  <a:solidFill>
                    <a:srgbClr val="000000"/>
                  </a:solidFill>
                  <a:miter lim="800000"/>
                  <a:headEnd/>
                  <a:tailEnd/>
                </a:ln>
              </p:spPr>
              <p:txBody>
                <a:bodyPr lIns="0" tIns="0" rIns="0" bIns="0"/>
                <a:lstStyle/>
                <a:p>
                  <a:pPr algn="ctr">
                    <a:lnSpc>
                      <a:spcPct val="150000"/>
                    </a:lnSpc>
                    <a:spcBef>
                      <a:spcPts val="1200"/>
                    </a:spcBef>
                  </a:pPr>
                  <a:r>
                    <a:rPr lang="en-US" altLang="zh-CN" sz="1600" dirty="0" smtClean="0">
                      <a:solidFill>
                        <a:schemeClr val="tx1"/>
                      </a:solidFill>
                      <a:latin typeface="Calibri" pitchFamily="34" charset="0"/>
                    </a:rPr>
                    <a:t>Dat2</a:t>
                  </a:r>
                  <a:endParaRPr lang="zh-CN" altLang="zh-CN" sz="1600" dirty="0">
                    <a:solidFill>
                      <a:schemeClr val="tx1"/>
                    </a:solidFill>
                  </a:endParaRPr>
                </a:p>
              </p:txBody>
            </p:sp>
            <p:sp>
              <p:nvSpPr>
                <p:cNvPr id="70" name="Text Box 33"/>
                <p:cNvSpPr txBox="1">
                  <a:spLocks noChangeArrowheads="1"/>
                </p:cNvSpPr>
                <p:nvPr/>
              </p:nvSpPr>
              <p:spPr bwMode="auto">
                <a:xfrm>
                  <a:off x="4500" y="3936"/>
                  <a:ext cx="540" cy="255"/>
                </a:xfrm>
                <a:prstGeom prst="rect">
                  <a:avLst/>
                </a:prstGeom>
                <a:grpFill/>
                <a:ln w="9525">
                  <a:solidFill>
                    <a:srgbClr val="000000"/>
                  </a:solidFill>
                  <a:miter lim="800000"/>
                  <a:headEnd/>
                  <a:tailEnd/>
                </a:ln>
              </p:spPr>
              <p:txBody>
                <a:bodyPr lIns="0" tIns="0" rIns="0" bIns="0"/>
                <a:lstStyle/>
                <a:p>
                  <a:pPr algn="ctr">
                    <a:lnSpc>
                      <a:spcPct val="150000"/>
                    </a:lnSpc>
                    <a:spcBef>
                      <a:spcPts val="1200"/>
                    </a:spcBef>
                  </a:pPr>
                  <a:r>
                    <a:rPr lang="en-US" altLang="zh-CN" sz="1600" dirty="0" smtClean="0">
                      <a:solidFill>
                        <a:schemeClr val="tx1"/>
                      </a:solidFill>
                      <a:latin typeface="Calibri" pitchFamily="34" charset="0"/>
                    </a:rPr>
                    <a:t>Dat3</a:t>
                  </a:r>
                  <a:endParaRPr lang="zh-CN" altLang="zh-CN" sz="1600" dirty="0">
                    <a:solidFill>
                      <a:schemeClr val="tx1"/>
                    </a:solidFill>
                  </a:endParaRPr>
                </a:p>
              </p:txBody>
            </p:sp>
            <p:sp>
              <p:nvSpPr>
                <p:cNvPr id="71" name="Text Box 34"/>
                <p:cNvSpPr txBox="1">
                  <a:spLocks noChangeArrowheads="1"/>
                </p:cNvSpPr>
                <p:nvPr/>
              </p:nvSpPr>
              <p:spPr bwMode="auto">
                <a:xfrm>
                  <a:off x="5400" y="3936"/>
                  <a:ext cx="540" cy="255"/>
                </a:xfrm>
                <a:prstGeom prst="rect">
                  <a:avLst/>
                </a:prstGeom>
                <a:grpFill/>
                <a:ln w="9525">
                  <a:solidFill>
                    <a:srgbClr val="000000"/>
                  </a:solidFill>
                  <a:miter lim="800000"/>
                  <a:headEnd/>
                  <a:tailEnd/>
                </a:ln>
              </p:spPr>
              <p:txBody>
                <a:bodyPr lIns="0" tIns="0" rIns="0" bIns="0"/>
                <a:lstStyle/>
                <a:p>
                  <a:pPr algn="ctr">
                    <a:lnSpc>
                      <a:spcPct val="150000"/>
                    </a:lnSpc>
                    <a:spcBef>
                      <a:spcPts val="1200"/>
                    </a:spcBef>
                  </a:pPr>
                  <a:r>
                    <a:rPr lang="en-US" altLang="zh-CN" sz="1600" dirty="0" smtClean="0">
                      <a:solidFill>
                        <a:schemeClr val="tx1"/>
                      </a:solidFill>
                      <a:latin typeface="Calibri" pitchFamily="34" charset="0"/>
                    </a:rPr>
                    <a:t>Dat4</a:t>
                  </a:r>
                  <a:endParaRPr lang="zh-CN" altLang="zh-CN" sz="1600" dirty="0">
                    <a:solidFill>
                      <a:schemeClr val="tx1"/>
                    </a:solidFill>
                  </a:endParaRPr>
                </a:p>
              </p:txBody>
            </p:sp>
            <p:sp>
              <p:nvSpPr>
                <p:cNvPr id="72" name="Line 35"/>
                <p:cNvSpPr>
                  <a:spLocks noChangeShapeType="1"/>
                </p:cNvSpPr>
                <p:nvPr/>
              </p:nvSpPr>
              <p:spPr bwMode="auto">
                <a:xfrm>
                  <a:off x="2760" y="2922"/>
                  <a:ext cx="159" cy="1014"/>
                </a:xfrm>
                <a:prstGeom prst="line">
                  <a:avLst/>
                </a:prstGeom>
                <a:grpFill/>
                <a:ln w="9525">
                  <a:solidFill>
                    <a:srgbClr val="000000"/>
                  </a:solidFill>
                  <a:round/>
                  <a:headEnd/>
                  <a:tailEnd type="arrow" w="sm" len="med"/>
                </a:ln>
              </p:spPr>
              <p:txBody>
                <a:bodyPr/>
                <a:lstStyle/>
                <a:p>
                  <a:endParaRPr lang="zh-CN" altLang="en-US"/>
                </a:p>
              </p:txBody>
            </p:sp>
            <p:sp>
              <p:nvSpPr>
                <p:cNvPr id="73" name="Line 36"/>
                <p:cNvSpPr>
                  <a:spLocks noChangeShapeType="1"/>
                </p:cNvSpPr>
                <p:nvPr/>
              </p:nvSpPr>
              <p:spPr bwMode="auto">
                <a:xfrm flipH="1">
                  <a:off x="3932" y="2928"/>
                  <a:ext cx="1010" cy="1008"/>
                </a:xfrm>
                <a:prstGeom prst="line">
                  <a:avLst/>
                </a:prstGeom>
                <a:grpFill/>
                <a:ln w="9525">
                  <a:solidFill>
                    <a:srgbClr val="000000"/>
                  </a:solidFill>
                  <a:round/>
                  <a:headEnd/>
                  <a:tailEnd type="arrow" w="sm" len="med"/>
                </a:ln>
              </p:spPr>
              <p:txBody>
                <a:bodyPr/>
                <a:lstStyle/>
                <a:p>
                  <a:endParaRPr lang="zh-CN" altLang="en-US"/>
                </a:p>
              </p:txBody>
            </p:sp>
            <p:sp>
              <p:nvSpPr>
                <p:cNvPr id="74" name="Line 37"/>
                <p:cNvSpPr>
                  <a:spLocks noChangeShapeType="1"/>
                </p:cNvSpPr>
                <p:nvPr/>
              </p:nvSpPr>
              <p:spPr bwMode="auto">
                <a:xfrm flipH="1">
                  <a:off x="2990" y="2947"/>
                  <a:ext cx="499" cy="989"/>
                </a:xfrm>
                <a:prstGeom prst="line">
                  <a:avLst/>
                </a:prstGeom>
                <a:grpFill/>
                <a:ln w="9525">
                  <a:solidFill>
                    <a:srgbClr val="000000"/>
                  </a:solidFill>
                  <a:round/>
                  <a:headEnd/>
                  <a:tailEnd type="arrow" w="sm" len="med"/>
                </a:ln>
              </p:spPr>
              <p:txBody>
                <a:bodyPr/>
                <a:lstStyle/>
                <a:p>
                  <a:endParaRPr lang="zh-CN" altLang="en-US"/>
                </a:p>
              </p:txBody>
            </p:sp>
            <p:sp>
              <p:nvSpPr>
                <p:cNvPr id="75" name="Line 38"/>
                <p:cNvSpPr>
                  <a:spLocks noChangeShapeType="1"/>
                </p:cNvSpPr>
                <p:nvPr/>
              </p:nvSpPr>
              <p:spPr bwMode="auto">
                <a:xfrm flipH="1">
                  <a:off x="3060" y="2944"/>
                  <a:ext cx="1198" cy="992"/>
                </a:xfrm>
                <a:prstGeom prst="line">
                  <a:avLst/>
                </a:prstGeom>
                <a:grpFill/>
                <a:ln w="9525">
                  <a:solidFill>
                    <a:srgbClr val="000000"/>
                  </a:solidFill>
                  <a:round/>
                  <a:headEnd/>
                  <a:tailEnd type="arrow" w="sm" len="med"/>
                </a:ln>
              </p:spPr>
              <p:txBody>
                <a:bodyPr/>
                <a:lstStyle/>
                <a:p>
                  <a:endParaRPr lang="zh-CN" altLang="en-US"/>
                </a:p>
              </p:txBody>
            </p:sp>
            <p:sp>
              <p:nvSpPr>
                <p:cNvPr id="76" name="Line 39"/>
                <p:cNvSpPr>
                  <a:spLocks noChangeShapeType="1"/>
                </p:cNvSpPr>
                <p:nvPr/>
              </p:nvSpPr>
              <p:spPr bwMode="auto">
                <a:xfrm flipH="1">
                  <a:off x="3960" y="2944"/>
                  <a:ext cx="1685" cy="992"/>
                </a:xfrm>
                <a:prstGeom prst="line">
                  <a:avLst/>
                </a:prstGeom>
                <a:grpFill/>
                <a:ln w="9525">
                  <a:solidFill>
                    <a:srgbClr val="000000"/>
                  </a:solidFill>
                  <a:round/>
                  <a:headEnd/>
                  <a:tailEnd type="arrow" w="sm" len="med"/>
                </a:ln>
              </p:spPr>
              <p:txBody>
                <a:bodyPr/>
                <a:lstStyle/>
                <a:p>
                  <a:endParaRPr lang="zh-CN" altLang="en-US"/>
                </a:p>
              </p:txBody>
            </p:sp>
            <p:sp>
              <p:nvSpPr>
                <p:cNvPr id="77" name="Line 40"/>
                <p:cNvSpPr>
                  <a:spLocks noChangeShapeType="1"/>
                </p:cNvSpPr>
                <p:nvPr/>
              </p:nvSpPr>
              <p:spPr bwMode="auto">
                <a:xfrm>
                  <a:off x="2812" y="2942"/>
                  <a:ext cx="969" cy="981"/>
                </a:xfrm>
                <a:prstGeom prst="line">
                  <a:avLst/>
                </a:prstGeom>
                <a:grpFill/>
                <a:ln w="9525">
                  <a:solidFill>
                    <a:srgbClr val="000000"/>
                  </a:solidFill>
                  <a:round/>
                  <a:headEnd/>
                  <a:tailEnd type="arrow" w="sm" len="med"/>
                </a:ln>
              </p:spPr>
              <p:txBody>
                <a:bodyPr/>
                <a:lstStyle/>
                <a:p>
                  <a:endParaRPr lang="zh-CN" altLang="en-US"/>
                </a:p>
              </p:txBody>
            </p:sp>
            <p:sp>
              <p:nvSpPr>
                <p:cNvPr id="78" name="Line 41"/>
                <p:cNvSpPr>
                  <a:spLocks noChangeShapeType="1"/>
                </p:cNvSpPr>
                <p:nvPr/>
              </p:nvSpPr>
              <p:spPr bwMode="auto">
                <a:xfrm>
                  <a:off x="3530" y="2930"/>
                  <a:ext cx="306" cy="992"/>
                </a:xfrm>
                <a:prstGeom prst="line">
                  <a:avLst/>
                </a:prstGeom>
                <a:grpFill/>
                <a:ln w="9525">
                  <a:solidFill>
                    <a:srgbClr val="000000"/>
                  </a:solidFill>
                  <a:round/>
                  <a:headEnd/>
                  <a:tailEnd type="arrow" w="sm" len="med"/>
                </a:ln>
              </p:spPr>
              <p:txBody>
                <a:bodyPr/>
                <a:lstStyle/>
                <a:p>
                  <a:endParaRPr lang="zh-CN" altLang="en-US"/>
                </a:p>
              </p:txBody>
            </p:sp>
            <p:sp>
              <p:nvSpPr>
                <p:cNvPr id="79" name="Line 42"/>
                <p:cNvSpPr>
                  <a:spLocks noChangeShapeType="1"/>
                </p:cNvSpPr>
                <p:nvPr/>
              </p:nvSpPr>
              <p:spPr bwMode="auto">
                <a:xfrm flipH="1">
                  <a:off x="4738" y="2900"/>
                  <a:ext cx="244" cy="1049"/>
                </a:xfrm>
                <a:prstGeom prst="line">
                  <a:avLst/>
                </a:prstGeom>
                <a:grpFill/>
                <a:ln w="9525">
                  <a:solidFill>
                    <a:srgbClr val="000000"/>
                  </a:solidFill>
                  <a:round/>
                  <a:headEnd/>
                  <a:tailEnd type="arrow" w="sm" len="med"/>
                </a:ln>
              </p:spPr>
              <p:txBody>
                <a:bodyPr/>
                <a:lstStyle/>
                <a:p>
                  <a:endParaRPr lang="zh-CN" altLang="en-US"/>
                </a:p>
              </p:txBody>
            </p:sp>
            <p:sp>
              <p:nvSpPr>
                <p:cNvPr id="80" name="Line 43"/>
                <p:cNvSpPr>
                  <a:spLocks noChangeShapeType="1"/>
                </p:cNvSpPr>
                <p:nvPr/>
              </p:nvSpPr>
              <p:spPr bwMode="auto">
                <a:xfrm flipH="1">
                  <a:off x="5694" y="2947"/>
                  <a:ext cx="66" cy="992"/>
                </a:xfrm>
                <a:prstGeom prst="line">
                  <a:avLst/>
                </a:prstGeom>
                <a:grpFill/>
                <a:ln w="9525">
                  <a:solidFill>
                    <a:srgbClr val="000000"/>
                  </a:solidFill>
                  <a:round/>
                  <a:headEnd/>
                  <a:tailEnd type="arrow" w="sm" len="med"/>
                </a:ln>
              </p:spPr>
              <p:txBody>
                <a:bodyPr/>
                <a:lstStyle/>
                <a:p>
                  <a:endParaRPr lang="zh-CN" altLang="en-US"/>
                </a:p>
              </p:txBody>
            </p:sp>
            <p:sp>
              <p:nvSpPr>
                <p:cNvPr id="81" name="Line 44"/>
                <p:cNvSpPr>
                  <a:spLocks noChangeShapeType="1"/>
                </p:cNvSpPr>
                <p:nvPr/>
              </p:nvSpPr>
              <p:spPr bwMode="auto">
                <a:xfrm flipH="1">
                  <a:off x="3892" y="2947"/>
                  <a:ext cx="369" cy="989"/>
                </a:xfrm>
                <a:prstGeom prst="line">
                  <a:avLst/>
                </a:prstGeom>
                <a:grpFill/>
                <a:ln w="9525">
                  <a:solidFill>
                    <a:srgbClr val="000000"/>
                  </a:solidFill>
                  <a:round/>
                  <a:headEnd/>
                  <a:tailEnd type="arrow" w="sm" len="med"/>
                </a:ln>
              </p:spPr>
              <p:txBody>
                <a:bodyPr/>
                <a:lstStyle/>
                <a:p>
                  <a:endParaRPr lang="zh-CN" altLang="en-US"/>
                </a:p>
              </p:txBody>
            </p:sp>
            <p:sp>
              <p:nvSpPr>
                <p:cNvPr id="82" name="Line 45"/>
                <p:cNvSpPr>
                  <a:spLocks noChangeShapeType="1"/>
                </p:cNvSpPr>
                <p:nvPr/>
              </p:nvSpPr>
              <p:spPr bwMode="auto">
                <a:xfrm flipH="1">
                  <a:off x="4860" y="2933"/>
                  <a:ext cx="845" cy="1003"/>
                </a:xfrm>
                <a:prstGeom prst="line">
                  <a:avLst/>
                </a:prstGeom>
                <a:grpFill/>
                <a:ln w="9525">
                  <a:solidFill>
                    <a:srgbClr val="000000"/>
                  </a:solidFill>
                  <a:round/>
                  <a:headEnd/>
                  <a:tailEnd type="arrow" w="sm" len="med"/>
                </a:ln>
              </p:spPr>
              <p:txBody>
                <a:bodyPr/>
                <a:lstStyle/>
                <a:p>
                  <a:endParaRPr lang="zh-CN" altLang="en-US"/>
                </a:p>
              </p:txBody>
            </p:sp>
            <p:sp>
              <p:nvSpPr>
                <p:cNvPr id="83" name="Line 46"/>
                <p:cNvSpPr>
                  <a:spLocks noChangeShapeType="1"/>
                </p:cNvSpPr>
                <p:nvPr/>
              </p:nvSpPr>
              <p:spPr bwMode="auto">
                <a:xfrm>
                  <a:off x="5034" y="2933"/>
                  <a:ext cx="588" cy="1009"/>
                </a:xfrm>
                <a:prstGeom prst="line">
                  <a:avLst/>
                </a:prstGeom>
                <a:grpFill/>
                <a:ln w="9525">
                  <a:solidFill>
                    <a:srgbClr val="000000"/>
                  </a:solidFill>
                  <a:round/>
                  <a:headEnd/>
                  <a:tailEnd type="arrow" w="sm" len="med"/>
                </a:ln>
              </p:spPr>
              <p:txBody>
                <a:bodyPr/>
                <a:lstStyle/>
                <a:p>
                  <a:endParaRPr lang="zh-CN" altLang="en-US"/>
                </a:p>
              </p:txBody>
            </p:sp>
          </p:grpSp>
          <p:sp>
            <p:nvSpPr>
              <p:cNvPr id="60" name="TextBox 59"/>
              <p:cNvSpPr txBox="1"/>
              <p:nvPr/>
            </p:nvSpPr>
            <p:spPr>
              <a:xfrm>
                <a:off x="2339752" y="5865078"/>
                <a:ext cx="1512168" cy="400110"/>
              </a:xfrm>
              <a:prstGeom prst="rect">
                <a:avLst/>
              </a:prstGeom>
              <a:grpFill/>
            </p:spPr>
            <p:txBody>
              <a:bodyPr wrap="square" rtlCol="0">
                <a:spAutoFit/>
              </a:bodyPr>
              <a:lstStyle/>
              <a:p>
                <a:pPr algn="ctr"/>
                <a:r>
                  <a:rPr lang="zh-CN" altLang="en-US" sz="2000" dirty="0" smtClean="0"/>
                  <a:t>原结构</a:t>
                </a:r>
                <a:endParaRPr lang="zh-CN" altLang="en-US" sz="2000" dirty="0"/>
              </a:p>
            </p:txBody>
          </p:sp>
          <p:sp>
            <p:nvSpPr>
              <p:cNvPr id="61" name="Text Box 30"/>
              <p:cNvSpPr txBox="1">
                <a:spLocks noChangeArrowheads="1"/>
              </p:cNvSpPr>
              <p:nvPr/>
            </p:nvSpPr>
            <p:spPr bwMode="auto">
              <a:xfrm>
                <a:off x="336204" y="3429000"/>
                <a:ext cx="792088" cy="416719"/>
              </a:xfrm>
              <a:prstGeom prst="rect">
                <a:avLst/>
              </a:prstGeom>
              <a:grpFill/>
              <a:ln w="9525">
                <a:noFill/>
                <a:miter lim="800000"/>
                <a:headEnd/>
                <a:tailEnd/>
              </a:ln>
            </p:spPr>
            <p:txBody>
              <a:bodyPr lIns="0" tIns="0" rIns="0" bIns="0"/>
              <a:lstStyle/>
              <a:p>
                <a:pPr algn="ctr"/>
                <a:r>
                  <a:rPr lang="zh-CN" altLang="en-US" sz="1800" dirty="0" smtClean="0">
                    <a:solidFill>
                      <a:schemeClr val="tx1"/>
                    </a:solidFill>
                    <a:latin typeface="Calibri" pitchFamily="34" charset="0"/>
                  </a:rPr>
                  <a:t>界面类</a:t>
                </a:r>
                <a:endParaRPr lang="zh-CN" altLang="en-US" sz="1800" dirty="0">
                  <a:solidFill>
                    <a:schemeClr val="tx1"/>
                  </a:solidFill>
                </a:endParaRPr>
              </a:p>
            </p:txBody>
          </p:sp>
          <p:sp>
            <p:nvSpPr>
              <p:cNvPr id="62" name="Text Box 30"/>
              <p:cNvSpPr txBox="1">
                <a:spLocks noChangeArrowheads="1"/>
              </p:cNvSpPr>
              <p:nvPr/>
            </p:nvSpPr>
            <p:spPr bwMode="auto">
              <a:xfrm>
                <a:off x="432048" y="5157192"/>
                <a:ext cx="899592" cy="416719"/>
              </a:xfrm>
              <a:prstGeom prst="rect">
                <a:avLst/>
              </a:prstGeom>
              <a:grpFill/>
              <a:ln w="9525">
                <a:noFill/>
                <a:miter lim="800000"/>
                <a:headEnd/>
                <a:tailEnd/>
              </a:ln>
            </p:spPr>
            <p:txBody>
              <a:bodyPr lIns="0" tIns="0" rIns="0" bIns="0"/>
              <a:lstStyle/>
              <a:p>
                <a:pPr algn="ctr"/>
                <a:r>
                  <a:rPr lang="zh-CN" altLang="en-US" sz="1800" dirty="0" smtClean="0">
                    <a:solidFill>
                      <a:schemeClr val="tx1"/>
                    </a:solidFill>
                  </a:rPr>
                  <a:t>数据访问类</a:t>
                </a:r>
                <a:endParaRPr lang="zh-CN" altLang="en-US" sz="1800" dirty="0">
                  <a:solidFill>
                    <a:schemeClr val="tx1"/>
                  </a:solidFill>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additive="base">
                                        <p:cTn id="7" dur="500" fill="hold"/>
                                        <p:tgtEl>
                                          <p:spTgt spid="56"/>
                                        </p:tgtEl>
                                        <p:attrNameLst>
                                          <p:attrName>ppt_x</p:attrName>
                                        </p:attrNameLst>
                                      </p:cBhvr>
                                      <p:tavLst>
                                        <p:tav tm="0">
                                          <p:val>
                                            <p:strVal val="#ppt_x"/>
                                          </p:val>
                                        </p:tav>
                                        <p:tav tm="100000">
                                          <p:val>
                                            <p:strVal val="#ppt_x"/>
                                          </p:val>
                                        </p:tav>
                                      </p:tavLst>
                                    </p:anim>
                                    <p:anim calcmode="lin" valueType="num">
                                      <p:cBhvr additive="base">
                                        <p:cTn id="8"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188640"/>
            <a:ext cx="8892480" cy="5940088"/>
          </a:xfrm>
          <a:prstGeom prst="rect">
            <a:avLst/>
          </a:prstGeom>
          <a:noFill/>
        </p:spPr>
        <p:txBody>
          <a:bodyPr wrap="square" rtlCol="0">
            <a:spAutoFit/>
          </a:bodyPr>
          <a:lstStyle/>
          <a:p>
            <a:r>
              <a:rPr lang="en-US" altLang="zh-CN" sz="2000" dirty="0" smtClean="0">
                <a:solidFill>
                  <a:schemeClr val="tx1"/>
                </a:solidFill>
              </a:rPr>
              <a:t>// </a:t>
            </a:r>
            <a:r>
              <a:rPr lang="zh-CN" altLang="en-US" sz="2000" dirty="0" smtClean="0">
                <a:solidFill>
                  <a:schemeClr val="tx1"/>
                </a:solidFill>
              </a:rPr>
              <a:t>声明界面类</a:t>
            </a:r>
            <a:r>
              <a:rPr lang="en-US" altLang="zh-CN" sz="2000" dirty="0" smtClean="0">
                <a:solidFill>
                  <a:schemeClr val="tx1"/>
                </a:solidFill>
              </a:rPr>
              <a:t>Form4</a:t>
            </a:r>
          </a:p>
          <a:p>
            <a:r>
              <a:rPr lang="en-US" altLang="zh-CN" sz="2000" dirty="0" smtClean="0"/>
              <a:t>class Form4: private Dat2, private Dat3, private Dat4</a:t>
            </a:r>
          </a:p>
          <a:p>
            <a:r>
              <a:rPr lang="en-US" altLang="zh-CN" sz="2000" dirty="0" smtClean="0"/>
              <a:t>{</a:t>
            </a:r>
          </a:p>
          <a:p>
            <a:r>
              <a:rPr lang="en-US" altLang="zh-CN" sz="2000" dirty="0" smtClean="0"/>
              <a:t>public:</a:t>
            </a:r>
          </a:p>
          <a:p>
            <a:r>
              <a:rPr lang="en-US" altLang="zh-CN" sz="2000" dirty="0" smtClean="0">
                <a:solidFill>
                  <a:schemeClr val="tx1"/>
                </a:solidFill>
              </a:rPr>
              <a:t>// </a:t>
            </a:r>
            <a:r>
              <a:rPr lang="zh-CN" altLang="en-US" sz="2000" dirty="0" smtClean="0">
                <a:solidFill>
                  <a:schemeClr val="tx1"/>
                </a:solidFill>
              </a:rPr>
              <a:t>公有成员</a:t>
            </a:r>
            <a:r>
              <a:rPr lang="en-US" altLang="zh-CN" sz="2000" dirty="0" smtClean="0">
                <a:solidFill>
                  <a:schemeClr val="tx1"/>
                </a:solidFill>
              </a:rPr>
              <a:t>:</a:t>
            </a:r>
          </a:p>
          <a:p>
            <a:r>
              <a:rPr lang="en-US" altLang="zh-CN" sz="2000" dirty="0" smtClean="0"/>
              <a:t>	virtual ~Form4() { }				</a:t>
            </a:r>
            <a:r>
              <a:rPr lang="en-US" altLang="zh-CN" sz="2000" dirty="0" smtClean="0">
                <a:solidFill>
                  <a:schemeClr val="tx1"/>
                </a:solidFill>
              </a:rPr>
              <a:t>// </a:t>
            </a:r>
            <a:r>
              <a:rPr lang="zh-CN" altLang="en-US" sz="2000" dirty="0" smtClean="0">
                <a:solidFill>
                  <a:schemeClr val="tx1"/>
                </a:solidFill>
              </a:rPr>
              <a:t>析构函数</a:t>
            </a:r>
          </a:p>
          <a:p>
            <a:r>
              <a:rPr lang="zh-CN" altLang="en-US" sz="2000" dirty="0" smtClean="0"/>
              <a:t>	</a:t>
            </a:r>
            <a:r>
              <a:rPr lang="en-US" altLang="zh-CN" sz="2000" dirty="0" smtClean="0"/>
              <a:t>void </a:t>
            </a:r>
            <a:r>
              <a:rPr lang="en-US" altLang="zh-CN" sz="2000" dirty="0" err="1" smtClean="0"/>
              <a:t>DoWork</a:t>
            </a:r>
            <a:r>
              <a:rPr lang="en-US" altLang="zh-CN" sz="2000" dirty="0" smtClean="0"/>
              <a:t>() 					</a:t>
            </a:r>
            <a:r>
              <a:rPr lang="en-US" altLang="zh-CN" sz="2000" dirty="0" smtClean="0">
                <a:solidFill>
                  <a:schemeClr val="tx1"/>
                </a:solidFill>
              </a:rPr>
              <a:t>// </a:t>
            </a:r>
            <a:r>
              <a:rPr lang="zh-CN" altLang="en-US" sz="2000" dirty="0" smtClean="0">
                <a:solidFill>
                  <a:schemeClr val="tx1"/>
                </a:solidFill>
              </a:rPr>
              <a:t>工作</a:t>
            </a:r>
            <a:endParaRPr lang="en-US" altLang="zh-CN" sz="2000" dirty="0" smtClean="0">
              <a:solidFill>
                <a:schemeClr val="tx1"/>
              </a:solidFill>
            </a:endParaRPr>
          </a:p>
          <a:p>
            <a:r>
              <a:rPr lang="zh-CN" altLang="en-US" sz="2000" dirty="0" smtClean="0"/>
              <a:t>	</a:t>
            </a:r>
            <a:r>
              <a:rPr lang="en-US" altLang="zh-CN" sz="2000" dirty="0" smtClean="0"/>
              <a:t>{ Dat2::</a:t>
            </a:r>
            <a:r>
              <a:rPr lang="en-US" altLang="zh-CN" sz="2000" dirty="0" err="1" smtClean="0"/>
              <a:t>DataVisited</a:t>
            </a:r>
            <a:r>
              <a:rPr lang="en-US" altLang="zh-CN" sz="2000" dirty="0" smtClean="0"/>
              <a:t>(); Dat3::</a:t>
            </a:r>
            <a:r>
              <a:rPr lang="en-US" altLang="zh-CN" sz="2000" dirty="0" err="1" smtClean="0"/>
              <a:t>DataVisited</a:t>
            </a:r>
            <a:r>
              <a:rPr lang="en-US" altLang="zh-CN" sz="2000" dirty="0" smtClean="0"/>
              <a:t>(); Dat4::</a:t>
            </a:r>
            <a:r>
              <a:rPr lang="en-US" altLang="zh-CN" sz="2000" dirty="0" err="1" smtClean="0"/>
              <a:t>DataVisited</a:t>
            </a:r>
            <a:r>
              <a:rPr lang="en-US" altLang="zh-CN" sz="2000" dirty="0" smtClean="0"/>
              <a:t>(); }};</a:t>
            </a:r>
          </a:p>
          <a:p>
            <a:endParaRPr lang="en-US" altLang="zh-CN" sz="2000" dirty="0" smtClean="0"/>
          </a:p>
          <a:p>
            <a:r>
              <a:rPr lang="en-US" altLang="zh-CN" sz="2000" dirty="0" smtClean="0">
                <a:solidFill>
                  <a:schemeClr val="tx1"/>
                </a:solidFill>
              </a:rPr>
              <a:t>// </a:t>
            </a:r>
            <a:r>
              <a:rPr lang="zh-CN" altLang="en-US" sz="2000" dirty="0" smtClean="0">
                <a:solidFill>
                  <a:schemeClr val="tx1"/>
                </a:solidFill>
              </a:rPr>
              <a:t>声明界面类</a:t>
            </a:r>
            <a:r>
              <a:rPr lang="en-US" altLang="zh-CN" sz="2000" dirty="0" smtClean="0">
                <a:solidFill>
                  <a:schemeClr val="tx1"/>
                </a:solidFill>
              </a:rPr>
              <a:t>Form5</a:t>
            </a:r>
          </a:p>
          <a:p>
            <a:r>
              <a:rPr lang="en-US" altLang="zh-CN" sz="2000" dirty="0" smtClean="0"/>
              <a:t>class Form5: private Dat2, private Dat3, private Dat4</a:t>
            </a:r>
          </a:p>
          <a:p>
            <a:r>
              <a:rPr lang="en-US" altLang="zh-CN" sz="2000" dirty="0" smtClean="0"/>
              <a:t>{</a:t>
            </a:r>
          </a:p>
          <a:p>
            <a:r>
              <a:rPr lang="en-US" altLang="zh-CN" sz="2000" dirty="0" smtClean="0"/>
              <a:t>public:</a:t>
            </a:r>
          </a:p>
          <a:p>
            <a:r>
              <a:rPr lang="en-US" altLang="zh-CN" sz="2000" dirty="0" smtClean="0">
                <a:solidFill>
                  <a:schemeClr val="tx1"/>
                </a:solidFill>
              </a:rPr>
              <a:t>// </a:t>
            </a:r>
            <a:r>
              <a:rPr lang="zh-CN" altLang="en-US" sz="2000" dirty="0" smtClean="0">
                <a:solidFill>
                  <a:schemeClr val="tx1"/>
                </a:solidFill>
              </a:rPr>
              <a:t>公有成员</a:t>
            </a:r>
            <a:r>
              <a:rPr lang="en-US" altLang="zh-CN" sz="2000" dirty="0" smtClean="0">
                <a:solidFill>
                  <a:schemeClr val="tx1"/>
                </a:solidFill>
              </a:rPr>
              <a:t>:</a:t>
            </a:r>
          </a:p>
          <a:p>
            <a:r>
              <a:rPr lang="en-US" altLang="zh-CN" sz="2000" dirty="0" smtClean="0"/>
              <a:t>	virtual ~Form5() { }				</a:t>
            </a:r>
            <a:r>
              <a:rPr lang="en-US" altLang="zh-CN" sz="2000" dirty="0" smtClean="0">
                <a:solidFill>
                  <a:schemeClr val="tx1"/>
                </a:solidFill>
              </a:rPr>
              <a:t>// </a:t>
            </a:r>
            <a:r>
              <a:rPr lang="zh-CN" altLang="en-US" sz="2000" dirty="0" smtClean="0">
                <a:solidFill>
                  <a:schemeClr val="tx1"/>
                </a:solidFill>
              </a:rPr>
              <a:t>析构函数</a:t>
            </a:r>
          </a:p>
          <a:p>
            <a:r>
              <a:rPr lang="zh-CN" altLang="en-US" sz="2000" dirty="0" smtClean="0"/>
              <a:t>	</a:t>
            </a:r>
            <a:r>
              <a:rPr lang="en-US" altLang="zh-CN" sz="2000" dirty="0" smtClean="0"/>
              <a:t>void </a:t>
            </a:r>
            <a:r>
              <a:rPr lang="en-US" altLang="zh-CN" sz="2000" dirty="0" err="1" smtClean="0"/>
              <a:t>DoWork</a:t>
            </a:r>
            <a:r>
              <a:rPr lang="en-US" altLang="zh-CN" sz="2000" dirty="0" smtClean="0"/>
              <a:t>() 					</a:t>
            </a:r>
            <a:r>
              <a:rPr lang="en-US" altLang="zh-CN" sz="2000" dirty="0" smtClean="0">
                <a:solidFill>
                  <a:schemeClr val="tx1"/>
                </a:solidFill>
              </a:rPr>
              <a:t>// </a:t>
            </a:r>
            <a:r>
              <a:rPr lang="zh-CN" altLang="en-US" sz="2000" dirty="0" smtClean="0">
                <a:solidFill>
                  <a:schemeClr val="tx1"/>
                </a:solidFill>
              </a:rPr>
              <a:t>工作</a:t>
            </a:r>
            <a:endParaRPr lang="en-US" altLang="zh-CN" sz="2000" dirty="0" smtClean="0">
              <a:solidFill>
                <a:schemeClr val="tx1"/>
              </a:solidFill>
            </a:endParaRPr>
          </a:p>
          <a:p>
            <a:r>
              <a:rPr lang="zh-CN" altLang="en-US" sz="2000" dirty="0" smtClean="0"/>
              <a:t>	</a:t>
            </a:r>
            <a:r>
              <a:rPr lang="en-US" altLang="zh-CN" sz="2000" dirty="0" smtClean="0"/>
              <a:t>{ Dat2::</a:t>
            </a:r>
            <a:r>
              <a:rPr lang="en-US" altLang="zh-CN" sz="2000" dirty="0" err="1" smtClean="0"/>
              <a:t>DataVisited</a:t>
            </a:r>
            <a:r>
              <a:rPr lang="en-US" altLang="zh-CN" sz="2000" dirty="0" smtClean="0"/>
              <a:t>(); Dat3::</a:t>
            </a:r>
            <a:r>
              <a:rPr lang="en-US" altLang="zh-CN" sz="2000" dirty="0" err="1" smtClean="0"/>
              <a:t>DataVisited</a:t>
            </a:r>
            <a:r>
              <a:rPr lang="en-US" altLang="zh-CN" sz="2000" dirty="0" smtClean="0"/>
              <a:t>(); Dat4::</a:t>
            </a:r>
            <a:r>
              <a:rPr lang="en-US" altLang="zh-CN" sz="2000" dirty="0" err="1" smtClean="0"/>
              <a:t>DataVisited</a:t>
            </a:r>
            <a:r>
              <a:rPr lang="en-US" altLang="zh-CN" sz="2000" dirty="0" smtClean="0"/>
              <a:t>(); }	</a:t>
            </a:r>
            <a:endParaRPr lang="zh-CN" altLang="en-US" sz="2000" dirty="0" smtClean="0"/>
          </a:p>
          <a:p>
            <a:r>
              <a:rPr lang="en-US" altLang="zh-CN" sz="2000" dirty="0" smtClean="0"/>
              <a:t>};</a:t>
            </a:r>
          </a:p>
        </p:txBody>
      </p:sp>
      <p:grpSp>
        <p:nvGrpSpPr>
          <p:cNvPr id="56" name="组合 55"/>
          <p:cNvGrpSpPr/>
          <p:nvPr/>
        </p:nvGrpSpPr>
        <p:grpSpPr>
          <a:xfrm>
            <a:off x="3851920" y="332656"/>
            <a:ext cx="5148064" cy="3168352"/>
            <a:chOff x="428221" y="3356992"/>
            <a:chExt cx="4608512" cy="3168352"/>
          </a:xfrm>
        </p:grpSpPr>
        <p:sp>
          <p:nvSpPr>
            <p:cNvPr id="57" name="矩形 56"/>
            <p:cNvSpPr/>
            <p:nvPr/>
          </p:nvSpPr>
          <p:spPr bwMode="auto">
            <a:xfrm>
              <a:off x="428221" y="3356992"/>
              <a:ext cx="4608512" cy="316835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4800" b="1" i="0" u="none" strike="noStrike" cap="none" normalizeH="0" baseline="0" smtClean="0">
                <a:ln>
                  <a:noFill/>
                </a:ln>
                <a:solidFill>
                  <a:schemeClr val="accent2"/>
                </a:solidFill>
                <a:effectLst/>
                <a:latin typeface="Arial" charset="0"/>
                <a:ea typeface="楷体_GB2312" pitchFamily="49" charset="-122"/>
              </a:endParaRPr>
            </a:p>
          </p:txBody>
        </p:sp>
        <p:grpSp>
          <p:nvGrpSpPr>
            <p:cNvPr id="58" name="组合 53"/>
            <p:cNvGrpSpPr/>
            <p:nvPr/>
          </p:nvGrpSpPr>
          <p:grpSpPr>
            <a:xfrm>
              <a:off x="467544" y="3458880"/>
              <a:ext cx="4380433" cy="2890510"/>
              <a:chOff x="336204" y="3374678"/>
              <a:chExt cx="4380433" cy="2890510"/>
            </a:xfrm>
            <a:solidFill>
              <a:schemeClr val="bg1"/>
            </a:solidFill>
          </p:grpSpPr>
          <p:grpSp>
            <p:nvGrpSpPr>
              <p:cNvPr id="59" name="Group 25"/>
              <p:cNvGrpSpPr>
                <a:grpSpLocks/>
              </p:cNvGrpSpPr>
              <p:nvPr/>
            </p:nvGrpSpPr>
            <p:grpSpPr bwMode="auto">
              <a:xfrm>
                <a:off x="1187624" y="3374678"/>
                <a:ext cx="3529013" cy="2214562"/>
                <a:chOff x="2520" y="2688"/>
                <a:chExt cx="3420" cy="1503"/>
              </a:xfrm>
              <a:grpFill/>
            </p:grpSpPr>
            <p:sp>
              <p:nvSpPr>
                <p:cNvPr id="63" name="Text Box 26"/>
                <p:cNvSpPr txBox="1">
                  <a:spLocks noChangeArrowheads="1"/>
                </p:cNvSpPr>
                <p:nvPr/>
              </p:nvSpPr>
              <p:spPr bwMode="auto">
                <a:xfrm>
                  <a:off x="3960" y="2688"/>
                  <a:ext cx="540" cy="255"/>
                </a:xfrm>
                <a:prstGeom prst="rect">
                  <a:avLst/>
                </a:prstGeom>
                <a:grpFill/>
                <a:ln w="9525">
                  <a:solidFill>
                    <a:srgbClr val="000000"/>
                  </a:solidFill>
                  <a:miter lim="800000"/>
                  <a:headEnd/>
                  <a:tailEnd/>
                </a:ln>
              </p:spPr>
              <p:txBody>
                <a:bodyPr lIns="0" tIns="0" rIns="0" bIns="0"/>
                <a:lstStyle/>
                <a:p>
                  <a:pPr algn="ctr">
                    <a:lnSpc>
                      <a:spcPct val="150000"/>
                    </a:lnSpc>
                    <a:spcBef>
                      <a:spcPts val="1200"/>
                    </a:spcBef>
                  </a:pPr>
                  <a:r>
                    <a:rPr lang="en-US" altLang="zh-CN" sz="1600" dirty="0">
                      <a:solidFill>
                        <a:schemeClr val="tx1"/>
                      </a:solidFill>
                      <a:latin typeface="Calibri" pitchFamily="34" charset="0"/>
                    </a:rPr>
                    <a:t>Form3</a:t>
                  </a:r>
                  <a:endParaRPr lang="zh-CN" altLang="zh-CN" sz="1600" dirty="0">
                    <a:solidFill>
                      <a:schemeClr val="tx1"/>
                    </a:solidFill>
                  </a:endParaRPr>
                </a:p>
              </p:txBody>
            </p:sp>
            <p:sp>
              <p:nvSpPr>
                <p:cNvPr id="64" name="Text Box 27"/>
                <p:cNvSpPr txBox="1">
                  <a:spLocks noChangeArrowheads="1"/>
                </p:cNvSpPr>
                <p:nvPr/>
              </p:nvSpPr>
              <p:spPr bwMode="auto">
                <a:xfrm>
                  <a:off x="2520" y="2688"/>
                  <a:ext cx="540" cy="255"/>
                </a:xfrm>
                <a:prstGeom prst="rect">
                  <a:avLst/>
                </a:prstGeom>
                <a:grpFill/>
                <a:ln w="9525">
                  <a:solidFill>
                    <a:srgbClr val="000000"/>
                  </a:solidFill>
                  <a:miter lim="800000"/>
                  <a:headEnd/>
                  <a:tailEnd/>
                </a:ln>
              </p:spPr>
              <p:txBody>
                <a:bodyPr lIns="0" tIns="0" rIns="0" bIns="0"/>
                <a:lstStyle/>
                <a:p>
                  <a:pPr algn="ctr">
                    <a:lnSpc>
                      <a:spcPct val="150000"/>
                    </a:lnSpc>
                    <a:spcBef>
                      <a:spcPts val="1200"/>
                    </a:spcBef>
                  </a:pPr>
                  <a:r>
                    <a:rPr lang="en-US" altLang="zh-CN" sz="1600" dirty="0">
                      <a:solidFill>
                        <a:schemeClr val="tx1"/>
                      </a:solidFill>
                      <a:latin typeface="Calibri" pitchFamily="34" charset="0"/>
                    </a:rPr>
                    <a:t>Form1</a:t>
                  </a:r>
                  <a:endParaRPr lang="zh-CN" altLang="zh-CN" sz="1600" dirty="0">
                    <a:solidFill>
                      <a:schemeClr val="tx1"/>
                    </a:solidFill>
                  </a:endParaRPr>
                </a:p>
              </p:txBody>
            </p:sp>
            <p:sp>
              <p:nvSpPr>
                <p:cNvPr id="65" name="Text Box 28"/>
                <p:cNvSpPr txBox="1">
                  <a:spLocks noChangeArrowheads="1"/>
                </p:cNvSpPr>
                <p:nvPr/>
              </p:nvSpPr>
              <p:spPr bwMode="auto">
                <a:xfrm>
                  <a:off x="3240" y="2688"/>
                  <a:ext cx="540" cy="255"/>
                </a:xfrm>
                <a:prstGeom prst="rect">
                  <a:avLst/>
                </a:prstGeom>
                <a:grpFill/>
                <a:ln w="9525">
                  <a:solidFill>
                    <a:srgbClr val="000000"/>
                  </a:solidFill>
                  <a:miter lim="800000"/>
                  <a:headEnd/>
                  <a:tailEnd/>
                </a:ln>
              </p:spPr>
              <p:txBody>
                <a:bodyPr lIns="0" tIns="0" rIns="0" bIns="0"/>
                <a:lstStyle/>
                <a:p>
                  <a:pPr algn="ctr">
                    <a:lnSpc>
                      <a:spcPct val="150000"/>
                    </a:lnSpc>
                    <a:spcBef>
                      <a:spcPts val="1200"/>
                    </a:spcBef>
                  </a:pPr>
                  <a:r>
                    <a:rPr lang="en-US" altLang="zh-CN" sz="1600" dirty="0">
                      <a:solidFill>
                        <a:schemeClr val="tx1"/>
                      </a:solidFill>
                      <a:latin typeface="Calibri" pitchFamily="34" charset="0"/>
                    </a:rPr>
                    <a:t>Form2</a:t>
                  </a:r>
                  <a:endParaRPr lang="zh-CN" altLang="zh-CN" sz="1600" dirty="0">
                    <a:solidFill>
                      <a:schemeClr val="tx1"/>
                    </a:solidFill>
                  </a:endParaRPr>
                </a:p>
              </p:txBody>
            </p:sp>
            <p:sp>
              <p:nvSpPr>
                <p:cNvPr id="66" name="Text Box 29"/>
                <p:cNvSpPr txBox="1">
                  <a:spLocks noChangeArrowheads="1"/>
                </p:cNvSpPr>
                <p:nvPr/>
              </p:nvSpPr>
              <p:spPr bwMode="auto">
                <a:xfrm>
                  <a:off x="4680" y="2688"/>
                  <a:ext cx="540" cy="255"/>
                </a:xfrm>
                <a:prstGeom prst="rect">
                  <a:avLst/>
                </a:prstGeom>
                <a:grpFill/>
                <a:ln w="9525">
                  <a:solidFill>
                    <a:srgbClr val="000000"/>
                  </a:solidFill>
                  <a:miter lim="800000"/>
                  <a:headEnd/>
                  <a:tailEnd/>
                </a:ln>
              </p:spPr>
              <p:txBody>
                <a:bodyPr lIns="0" tIns="0" rIns="0" bIns="0"/>
                <a:lstStyle/>
                <a:p>
                  <a:pPr algn="ctr">
                    <a:lnSpc>
                      <a:spcPct val="150000"/>
                    </a:lnSpc>
                    <a:spcBef>
                      <a:spcPts val="1200"/>
                    </a:spcBef>
                  </a:pPr>
                  <a:r>
                    <a:rPr lang="en-US" altLang="zh-CN" sz="1600" dirty="0">
                      <a:solidFill>
                        <a:schemeClr val="tx1"/>
                      </a:solidFill>
                      <a:latin typeface="Calibri" pitchFamily="34" charset="0"/>
                    </a:rPr>
                    <a:t>Form4</a:t>
                  </a:r>
                  <a:endParaRPr lang="zh-CN" altLang="zh-CN" sz="1600" dirty="0">
                    <a:solidFill>
                      <a:schemeClr val="tx1"/>
                    </a:solidFill>
                  </a:endParaRPr>
                </a:p>
              </p:txBody>
            </p:sp>
            <p:sp>
              <p:nvSpPr>
                <p:cNvPr id="67" name="Text Box 30"/>
                <p:cNvSpPr txBox="1">
                  <a:spLocks noChangeArrowheads="1"/>
                </p:cNvSpPr>
                <p:nvPr/>
              </p:nvSpPr>
              <p:spPr bwMode="auto">
                <a:xfrm>
                  <a:off x="5400" y="2688"/>
                  <a:ext cx="540" cy="255"/>
                </a:xfrm>
                <a:prstGeom prst="rect">
                  <a:avLst/>
                </a:prstGeom>
                <a:grpFill/>
                <a:ln w="9525">
                  <a:solidFill>
                    <a:srgbClr val="000000"/>
                  </a:solidFill>
                  <a:miter lim="800000"/>
                  <a:headEnd/>
                  <a:tailEnd/>
                </a:ln>
              </p:spPr>
              <p:txBody>
                <a:bodyPr lIns="0" tIns="0" rIns="0" bIns="0"/>
                <a:lstStyle/>
                <a:p>
                  <a:pPr algn="ctr">
                    <a:lnSpc>
                      <a:spcPct val="150000"/>
                    </a:lnSpc>
                    <a:spcBef>
                      <a:spcPts val="1200"/>
                    </a:spcBef>
                  </a:pPr>
                  <a:r>
                    <a:rPr lang="en-US" altLang="zh-CN" sz="1600" dirty="0">
                      <a:solidFill>
                        <a:schemeClr val="tx1"/>
                      </a:solidFill>
                      <a:latin typeface="Calibri" pitchFamily="34" charset="0"/>
                    </a:rPr>
                    <a:t>Form5</a:t>
                  </a:r>
                  <a:endParaRPr lang="zh-CN" altLang="zh-CN" sz="1600" dirty="0">
                    <a:solidFill>
                      <a:schemeClr val="tx1"/>
                    </a:solidFill>
                  </a:endParaRPr>
                </a:p>
              </p:txBody>
            </p:sp>
            <p:sp>
              <p:nvSpPr>
                <p:cNvPr id="68" name="Text Box 31"/>
                <p:cNvSpPr txBox="1">
                  <a:spLocks noChangeArrowheads="1"/>
                </p:cNvSpPr>
                <p:nvPr/>
              </p:nvSpPr>
              <p:spPr bwMode="auto">
                <a:xfrm>
                  <a:off x="2748" y="3936"/>
                  <a:ext cx="540" cy="255"/>
                </a:xfrm>
                <a:prstGeom prst="rect">
                  <a:avLst/>
                </a:prstGeom>
                <a:grpFill/>
                <a:ln w="9525">
                  <a:solidFill>
                    <a:srgbClr val="000000"/>
                  </a:solidFill>
                  <a:miter lim="800000"/>
                  <a:headEnd/>
                  <a:tailEnd/>
                </a:ln>
              </p:spPr>
              <p:txBody>
                <a:bodyPr lIns="0" tIns="0" rIns="0" bIns="0"/>
                <a:lstStyle/>
                <a:p>
                  <a:pPr algn="ctr">
                    <a:lnSpc>
                      <a:spcPct val="150000"/>
                    </a:lnSpc>
                    <a:spcBef>
                      <a:spcPts val="1200"/>
                    </a:spcBef>
                  </a:pPr>
                  <a:r>
                    <a:rPr lang="en-US" altLang="zh-CN" sz="1600" dirty="0" smtClean="0">
                      <a:solidFill>
                        <a:schemeClr val="tx1"/>
                      </a:solidFill>
                      <a:latin typeface="Calibri" pitchFamily="34" charset="0"/>
                    </a:rPr>
                    <a:t>Dat1</a:t>
                  </a:r>
                  <a:endParaRPr lang="zh-CN" altLang="zh-CN" sz="1600" dirty="0">
                    <a:solidFill>
                      <a:schemeClr val="tx1"/>
                    </a:solidFill>
                  </a:endParaRPr>
                </a:p>
              </p:txBody>
            </p:sp>
            <p:sp>
              <p:nvSpPr>
                <p:cNvPr id="69" name="Text Box 32"/>
                <p:cNvSpPr txBox="1">
                  <a:spLocks noChangeArrowheads="1"/>
                </p:cNvSpPr>
                <p:nvPr/>
              </p:nvSpPr>
              <p:spPr bwMode="auto">
                <a:xfrm>
                  <a:off x="3600" y="3936"/>
                  <a:ext cx="540" cy="255"/>
                </a:xfrm>
                <a:prstGeom prst="rect">
                  <a:avLst/>
                </a:prstGeom>
                <a:grpFill/>
                <a:ln w="9525">
                  <a:solidFill>
                    <a:srgbClr val="000000"/>
                  </a:solidFill>
                  <a:miter lim="800000"/>
                  <a:headEnd/>
                  <a:tailEnd/>
                </a:ln>
              </p:spPr>
              <p:txBody>
                <a:bodyPr lIns="0" tIns="0" rIns="0" bIns="0"/>
                <a:lstStyle/>
                <a:p>
                  <a:pPr algn="ctr">
                    <a:lnSpc>
                      <a:spcPct val="150000"/>
                    </a:lnSpc>
                    <a:spcBef>
                      <a:spcPts val="1200"/>
                    </a:spcBef>
                  </a:pPr>
                  <a:r>
                    <a:rPr lang="en-US" altLang="zh-CN" sz="1600" dirty="0" smtClean="0">
                      <a:solidFill>
                        <a:schemeClr val="tx1"/>
                      </a:solidFill>
                      <a:latin typeface="Calibri" pitchFamily="34" charset="0"/>
                    </a:rPr>
                    <a:t>Dat2</a:t>
                  </a:r>
                  <a:endParaRPr lang="zh-CN" altLang="zh-CN" sz="1600" dirty="0">
                    <a:solidFill>
                      <a:schemeClr val="tx1"/>
                    </a:solidFill>
                  </a:endParaRPr>
                </a:p>
              </p:txBody>
            </p:sp>
            <p:sp>
              <p:nvSpPr>
                <p:cNvPr id="70" name="Text Box 33"/>
                <p:cNvSpPr txBox="1">
                  <a:spLocks noChangeArrowheads="1"/>
                </p:cNvSpPr>
                <p:nvPr/>
              </p:nvSpPr>
              <p:spPr bwMode="auto">
                <a:xfrm>
                  <a:off x="4500" y="3936"/>
                  <a:ext cx="540" cy="255"/>
                </a:xfrm>
                <a:prstGeom prst="rect">
                  <a:avLst/>
                </a:prstGeom>
                <a:grpFill/>
                <a:ln w="9525">
                  <a:solidFill>
                    <a:srgbClr val="000000"/>
                  </a:solidFill>
                  <a:miter lim="800000"/>
                  <a:headEnd/>
                  <a:tailEnd/>
                </a:ln>
              </p:spPr>
              <p:txBody>
                <a:bodyPr lIns="0" tIns="0" rIns="0" bIns="0"/>
                <a:lstStyle/>
                <a:p>
                  <a:pPr algn="ctr">
                    <a:lnSpc>
                      <a:spcPct val="150000"/>
                    </a:lnSpc>
                    <a:spcBef>
                      <a:spcPts val="1200"/>
                    </a:spcBef>
                  </a:pPr>
                  <a:r>
                    <a:rPr lang="en-US" altLang="zh-CN" sz="1600" dirty="0" smtClean="0">
                      <a:solidFill>
                        <a:schemeClr val="tx1"/>
                      </a:solidFill>
                      <a:latin typeface="Calibri" pitchFamily="34" charset="0"/>
                    </a:rPr>
                    <a:t>Dat3</a:t>
                  </a:r>
                  <a:endParaRPr lang="zh-CN" altLang="zh-CN" sz="1600" dirty="0">
                    <a:solidFill>
                      <a:schemeClr val="tx1"/>
                    </a:solidFill>
                  </a:endParaRPr>
                </a:p>
              </p:txBody>
            </p:sp>
            <p:sp>
              <p:nvSpPr>
                <p:cNvPr id="71" name="Text Box 34"/>
                <p:cNvSpPr txBox="1">
                  <a:spLocks noChangeArrowheads="1"/>
                </p:cNvSpPr>
                <p:nvPr/>
              </p:nvSpPr>
              <p:spPr bwMode="auto">
                <a:xfrm>
                  <a:off x="5400" y="3936"/>
                  <a:ext cx="540" cy="255"/>
                </a:xfrm>
                <a:prstGeom prst="rect">
                  <a:avLst/>
                </a:prstGeom>
                <a:grpFill/>
                <a:ln w="9525">
                  <a:solidFill>
                    <a:srgbClr val="000000"/>
                  </a:solidFill>
                  <a:miter lim="800000"/>
                  <a:headEnd/>
                  <a:tailEnd/>
                </a:ln>
              </p:spPr>
              <p:txBody>
                <a:bodyPr lIns="0" tIns="0" rIns="0" bIns="0"/>
                <a:lstStyle/>
                <a:p>
                  <a:pPr algn="ctr">
                    <a:lnSpc>
                      <a:spcPct val="150000"/>
                    </a:lnSpc>
                    <a:spcBef>
                      <a:spcPts val="1200"/>
                    </a:spcBef>
                  </a:pPr>
                  <a:r>
                    <a:rPr lang="en-US" altLang="zh-CN" sz="1600" dirty="0" smtClean="0">
                      <a:solidFill>
                        <a:schemeClr val="tx1"/>
                      </a:solidFill>
                      <a:latin typeface="Calibri" pitchFamily="34" charset="0"/>
                    </a:rPr>
                    <a:t>Dat4</a:t>
                  </a:r>
                  <a:endParaRPr lang="zh-CN" altLang="zh-CN" sz="1600" dirty="0">
                    <a:solidFill>
                      <a:schemeClr val="tx1"/>
                    </a:solidFill>
                  </a:endParaRPr>
                </a:p>
              </p:txBody>
            </p:sp>
            <p:sp>
              <p:nvSpPr>
                <p:cNvPr id="72" name="Line 35"/>
                <p:cNvSpPr>
                  <a:spLocks noChangeShapeType="1"/>
                </p:cNvSpPr>
                <p:nvPr/>
              </p:nvSpPr>
              <p:spPr bwMode="auto">
                <a:xfrm>
                  <a:off x="2760" y="2922"/>
                  <a:ext cx="159" cy="1014"/>
                </a:xfrm>
                <a:prstGeom prst="line">
                  <a:avLst/>
                </a:prstGeom>
                <a:grpFill/>
                <a:ln w="9525">
                  <a:solidFill>
                    <a:srgbClr val="000000"/>
                  </a:solidFill>
                  <a:round/>
                  <a:headEnd/>
                  <a:tailEnd type="arrow" w="sm" len="med"/>
                </a:ln>
              </p:spPr>
              <p:txBody>
                <a:bodyPr/>
                <a:lstStyle/>
                <a:p>
                  <a:endParaRPr lang="zh-CN" altLang="en-US"/>
                </a:p>
              </p:txBody>
            </p:sp>
            <p:sp>
              <p:nvSpPr>
                <p:cNvPr id="73" name="Line 36"/>
                <p:cNvSpPr>
                  <a:spLocks noChangeShapeType="1"/>
                </p:cNvSpPr>
                <p:nvPr/>
              </p:nvSpPr>
              <p:spPr bwMode="auto">
                <a:xfrm flipH="1">
                  <a:off x="3932" y="2928"/>
                  <a:ext cx="1010" cy="1008"/>
                </a:xfrm>
                <a:prstGeom prst="line">
                  <a:avLst/>
                </a:prstGeom>
                <a:grpFill/>
                <a:ln w="9525">
                  <a:solidFill>
                    <a:srgbClr val="000000"/>
                  </a:solidFill>
                  <a:round/>
                  <a:headEnd/>
                  <a:tailEnd type="arrow" w="sm" len="med"/>
                </a:ln>
              </p:spPr>
              <p:txBody>
                <a:bodyPr/>
                <a:lstStyle/>
                <a:p>
                  <a:endParaRPr lang="zh-CN" altLang="en-US"/>
                </a:p>
              </p:txBody>
            </p:sp>
            <p:sp>
              <p:nvSpPr>
                <p:cNvPr id="74" name="Line 37"/>
                <p:cNvSpPr>
                  <a:spLocks noChangeShapeType="1"/>
                </p:cNvSpPr>
                <p:nvPr/>
              </p:nvSpPr>
              <p:spPr bwMode="auto">
                <a:xfrm flipH="1">
                  <a:off x="2990" y="2947"/>
                  <a:ext cx="499" cy="989"/>
                </a:xfrm>
                <a:prstGeom prst="line">
                  <a:avLst/>
                </a:prstGeom>
                <a:grpFill/>
                <a:ln w="9525">
                  <a:solidFill>
                    <a:srgbClr val="000000"/>
                  </a:solidFill>
                  <a:round/>
                  <a:headEnd/>
                  <a:tailEnd type="arrow" w="sm" len="med"/>
                </a:ln>
              </p:spPr>
              <p:txBody>
                <a:bodyPr/>
                <a:lstStyle/>
                <a:p>
                  <a:endParaRPr lang="zh-CN" altLang="en-US"/>
                </a:p>
              </p:txBody>
            </p:sp>
            <p:sp>
              <p:nvSpPr>
                <p:cNvPr id="75" name="Line 38"/>
                <p:cNvSpPr>
                  <a:spLocks noChangeShapeType="1"/>
                </p:cNvSpPr>
                <p:nvPr/>
              </p:nvSpPr>
              <p:spPr bwMode="auto">
                <a:xfrm flipH="1">
                  <a:off x="3060" y="2944"/>
                  <a:ext cx="1198" cy="992"/>
                </a:xfrm>
                <a:prstGeom prst="line">
                  <a:avLst/>
                </a:prstGeom>
                <a:grpFill/>
                <a:ln w="9525">
                  <a:solidFill>
                    <a:srgbClr val="000000"/>
                  </a:solidFill>
                  <a:round/>
                  <a:headEnd/>
                  <a:tailEnd type="arrow" w="sm" len="med"/>
                </a:ln>
              </p:spPr>
              <p:txBody>
                <a:bodyPr/>
                <a:lstStyle/>
                <a:p>
                  <a:endParaRPr lang="zh-CN" altLang="en-US"/>
                </a:p>
              </p:txBody>
            </p:sp>
            <p:sp>
              <p:nvSpPr>
                <p:cNvPr id="76" name="Line 39"/>
                <p:cNvSpPr>
                  <a:spLocks noChangeShapeType="1"/>
                </p:cNvSpPr>
                <p:nvPr/>
              </p:nvSpPr>
              <p:spPr bwMode="auto">
                <a:xfrm flipH="1">
                  <a:off x="3960" y="2944"/>
                  <a:ext cx="1685" cy="992"/>
                </a:xfrm>
                <a:prstGeom prst="line">
                  <a:avLst/>
                </a:prstGeom>
                <a:grpFill/>
                <a:ln w="9525">
                  <a:solidFill>
                    <a:srgbClr val="000000"/>
                  </a:solidFill>
                  <a:round/>
                  <a:headEnd/>
                  <a:tailEnd type="arrow" w="sm" len="med"/>
                </a:ln>
              </p:spPr>
              <p:txBody>
                <a:bodyPr/>
                <a:lstStyle/>
                <a:p>
                  <a:endParaRPr lang="zh-CN" altLang="en-US"/>
                </a:p>
              </p:txBody>
            </p:sp>
            <p:sp>
              <p:nvSpPr>
                <p:cNvPr id="77" name="Line 40"/>
                <p:cNvSpPr>
                  <a:spLocks noChangeShapeType="1"/>
                </p:cNvSpPr>
                <p:nvPr/>
              </p:nvSpPr>
              <p:spPr bwMode="auto">
                <a:xfrm>
                  <a:off x="2812" y="2942"/>
                  <a:ext cx="969" cy="981"/>
                </a:xfrm>
                <a:prstGeom prst="line">
                  <a:avLst/>
                </a:prstGeom>
                <a:grpFill/>
                <a:ln w="9525">
                  <a:solidFill>
                    <a:srgbClr val="000000"/>
                  </a:solidFill>
                  <a:round/>
                  <a:headEnd/>
                  <a:tailEnd type="arrow" w="sm" len="med"/>
                </a:ln>
              </p:spPr>
              <p:txBody>
                <a:bodyPr/>
                <a:lstStyle/>
                <a:p>
                  <a:endParaRPr lang="zh-CN" altLang="en-US"/>
                </a:p>
              </p:txBody>
            </p:sp>
            <p:sp>
              <p:nvSpPr>
                <p:cNvPr id="78" name="Line 41"/>
                <p:cNvSpPr>
                  <a:spLocks noChangeShapeType="1"/>
                </p:cNvSpPr>
                <p:nvPr/>
              </p:nvSpPr>
              <p:spPr bwMode="auto">
                <a:xfrm>
                  <a:off x="3530" y="2930"/>
                  <a:ext cx="306" cy="992"/>
                </a:xfrm>
                <a:prstGeom prst="line">
                  <a:avLst/>
                </a:prstGeom>
                <a:grpFill/>
                <a:ln w="9525">
                  <a:solidFill>
                    <a:srgbClr val="000000"/>
                  </a:solidFill>
                  <a:round/>
                  <a:headEnd/>
                  <a:tailEnd type="arrow" w="sm" len="med"/>
                </a:ln>
              </p:spPr>
              <p:txBody>
                <a:bodyPr/>
                <a:lstStyle/>
                <a:p>
                  <a:endParaRPr lang="zh-CN" altLang="en-US"/>
                </a:p>
              </p:txBody>
            </p:sp>
            <p:sp>
              <p:nvSpPr>
                <p:cNvPr id="79" name="Line 42"/>
                <p:cNvSpPr>
                  <a:spLocks noChangeShapeType="1"/>
                </p:cNvSpPr>
                <p:nvPr/>
              </p:nvSpPr>
              <p:spPr bwMode="auto">
                <a:xfrm flipH="1">
                  <a:off x="4738" y="2900"/>
                  <a:ext cx="244" cy="1049"/>
                </a:xfrm>
                <a:prstGeom prst="line">
                  <a:avLst/>
                </a:prstGeom>
                <a:grpFill/>
                <a:ln w="9525">
                  <a:solidFill>
                    <a:srgbClr val="000000"/>
                  </a:solidFill>
                  <a:round/>
                  <a:headEnd/>
                  <a:tailEnd type="arrow" w="sm" len="med"/>
                </a:ln>
              </p:spPr>
              <p:txBody>
                <a:bodyPr/>
                <a:lstStyle/>
                <a:p>
                  <a:endParaRPr lang="zh-CN" altLang="en-US"/>
                </a:p>
              </p:txBody>
            </p:sp>
            <p:sp>
              <p:nvSpPr>
                <p:cNvPr id="80" name="Line 43"/>
                <p:cNvSpPr>
                  <a:spLocks noChangeShapeType="1"/>
                </p:cNvSpPr>
                <p:nvPr/>
              </p:nvSpPr>
              <p:spPr bwMode="auto">
                <a:xfrm flipH="1">
                  <a:off x="5694" y="2947"/>
                  <a:ext cx="66" cy="992"/>
                </a:xfrm>
                <a:prstGeom prst="line">
                  <a:avLst/>
                </a:prstGeom>
                <a:grpFill/>
                <a:ln w="9525">
                  <a:solidFill>
                    <a:srgbClr val="000000"/>
                  </a:solidFill>
                  <a:round/>
                  <a:headEnd/>
                  <a:tailEnd type="arrow" w="sm" len="med"/>
                </a:ln>
              </p:spPr>
              <p:txBody>
                <a:bodyPr/>
                <a:lstStyle/>
                <a:p>
                  <a:endParaRPr lang="zh-CN" altLang="en-US"/>
                </a:p>
              </p:txBody>
            </p:sp>
            <p:sp>
              <p:nvSpPr>
                <p:cNvPr id="81" name="Line 44"/>
                <p:cNvSpPr>
                  <a:spLocks noChangeShapeType="1"/>
                </p:cNvSpPr>
                <p:nvPr/>
              </p:nvSpPr>
              <p:spPr bwMode="auto">
                <a:xfrm flipH="1">
                  <a:off x="3892" y="2947"/>
                  <a:ext cx="369" cy="989"/>
                </a:xfrm>
                <a:prstGeom prst="line">
                  <a:avLst/>
                </a:prstGeom>
                <a:grpFill/>
                <a:ln w="9525">
                  <a:solidFill>
                    <a:srgbClr val="000000"/>
                  </a:solidFill>
                  <a:round/>
                  <a:headEnd/>
                  <a:tailEnd type="arrow" w="sm" len="med"/>
                </a:ln>
              </p:spPr>
              <p:txBody>
                <a:bodyPr/>
                <a:lstStyle/>
                <a:p>
                  <a:endParaRPr lang="zh-CN" altLang="en-US"/>
                </a:p>
              </p:txBody>
            </p:sp>
            <p:sp>
              <p:nvSpPr>
                <p:cNvPr id="82" name="Line 45"/>
                <p:cNvSpPr>
                  <a:spLocks noChangeShapeType="1"/>
                </p:cNvSpPr>
                <p:nvPr/>
              </p:nvSpPr>
              <p:spPr bwMode="auto">
                <a:xfrm flipH="1">
                  <a:off x="4860" y="2933"/>
                  <a:ext cx="845" cy="1003"/>
                </a:xfrm>
                <a:prstGeom prst="line">
                  <a:avLst/>
                </a:prstGeom>
                <a:grpFill/>
                <a:ln w="9525">
                  <a:solidFill>
                    <a:srgbClr val="000000"/>
                  </a:solidFill>
                  <a:round/>
                  <a:headEnd/>
                  <a:tailEnd type="arrow" w="sm" len="med"/>
                </a:ln>
              </p:spPr>
              <p:txBody>
                <a:bodyPr/>
                <a:lstStyle/>
                <a:p>
                  <a:endParaRPr lang="zh-CN" altLang="en-US"/>
                </a:p>
              </p:txBody>
            </p:sp>
            <p:sp>
              <p:nvSpPr>
                <p:cNvPr id="83" name="Line 46"/>
                <p:cNvSpPr>
                  <a:spLocks noChangeShapeType="1"/>
                </p:cNvSpPr>
                <p:nvPr/>
              </p:nvSpPr>
              <p:spPr bwMode="auto">
                <a:xfrm>
                  <a:off x="5034" y="2933"/>
                  <a:ext cx="588" cy="1009"/>
                </a:xfrm>
                <a:prstGeom prst="line">
                  <a:avLst/>
                </a:prstGeom>
                <a:grpFill/>
                <a:ln w="9525">
                  <a:solidFill>
                    <a:srgbClr val="000000"/>
                  </a:solidFill>
                  <a:round/>
                  <a:headEnd/>
                  <a:tailEnd type="arrow" w="sm" len="med"/>
                </a:ln>
              </p:spPr>
              <p:txBody>
                <a:bodyPr/>
                <a:lstStyle/>
                <a:p>
                  <a:endParaRPr lang="zh-CN" altLang="en-US"/>
                </a:p>
              </p:txBody>
            </p:sp>
          </p:grpSp>
          <p:sp>
            <p:nvSpPr>
              <p:cNvPr id="60" name="TextBox 59"/>
              <p:cNvSpPr txBox="1"/>
              <p:nvPr/>
            </p:nvSpPr>
            <p:spPr>
              <a:xfrm>
                <a:off x="2339752" y="5865078"/>
                <a:ext cx="1512168" cy="400110"/>
              </a:xfrm>
              <a:prstGeom prst="rect">
                <a:avLst/>
              </a:prstGeom>
              <a:grpFill/>
            </p:spPr>
            <p:txBody>
              <a:bodyPr wrap="square" rtlCol="0">
                <a:spAutoFit/>
              </a:bodyPr>
              <a:lstStyle/>
              <a:p>
                <a:pPr algn="ctr"/>
                <a:r>
                  <a:rPr lang="zh-CN" altLang="en-US" sz="2000" dirty="0" smtClean="0"/>
                  <a:t>原结构</a:t>
                </a:r>
                <a:endParaRPr lang="zh-CN" altLang="en-US" sz="2000" dirty="0"/>
              </a:p>
            </p:txBody>
          </p:sp>
          <p:sp>
            <p:nvSpPr>
              <p:cNvPr id="61" name="Text Box 30"/>
              <p:cNvSpPr txBox="1">
                <a:spLocks noChangeArrowheads="1"/>
              </p:cNvSpPr>
              <p:nvPr/>
            </p:nvSpPr>
            <p:spPr bwMode="auto">
              <a:xfrm>
                <a:off x="336204" y="3429000"/>
                <a:ext cx="792088" cy="416719"/>
              </a:xfrm>
              <a:prstGeom prst="rect">
                <a:avLst/>
              </a:prstGeom>
              <a:grpFill/>
              <a:ln w="9525">
                <a:noFill/>
                <a:miter lim="800000"/>
                <a:headEnd/>
                <a:tailEnd/>
              </a:ln>
            </p:spPr>
            <p:txBody>
              <a:bodyPr lIns="0" tIns="0" rIns="0" bIns="0"/>
              <a:lstStyle/>
              <a:p>
                <a:pPr algn="ctr"/>
                <a:r>
                  <a:rPr lang="zh-CN" altLang="en-US" sz="1800" dirty="0" smtClean="0">
                    <a:solidFill>
                      <a:schemeClr val="tx1"/>
                    </a:solidFill>
                    <a:latin typeface="Calibri" pitchFamily="34" charset="0"/>
                  </a:rPr>
                  <a:t>界面类</a:t>
                </a:r>
                <a:endParaRPr lang="zh-CN" altLang="en-US" sz="1800" dirty="0">
                  <a:solidFill>
                    <a:schemeClr val="tx1"/>
                  </a:solidFill>
                </a:endParaRPr>
              </a:p>
            </p:txBody>
          </p:sp>
          <p:sp>
            <p:nvSpPr>
              <p:cNvPr id="62" name="Text Box 30"/>
              <p:cNvSpPr txBox="1">
                <a:spLocks noChangeArrowheads="1"/>
              </p:cNvSpPr>
              <p:nvPr/>
            </p:nvSpPr>
            <p:spPr bwMode="auto">
              <a:xfrm>
                <a:off x="432048" y="5157192"/>
                <a:ext cx="899592" cy="416719"/>
              </a:xfrm>
              <a:prstGeom prst="rect">
                <a:avLst/>
              </a:prstGeom>
              <a:grpFill/>
              <a:ln w="9525">
                <a:noFill/>
                <a:miter lim="800000"/>
                <a:headEnd/>
                <a:tailEnd/>
              </a:ln>
            </p:spPr>
            <p:txBody>
              <a:bodyPr lIns="0" tIns="0" rIns="0" bIns="0"/>
              <a:lstStyle/>
              <a:p>
                <a:pPr algn="ctr"/>
                <a:r>
                  <a:rPr lang="zh-CN" altLang="en-US" sz="1800" dirty="0" smtClean="0">
                    <a:solidFill>
                      <a:schemeClr val="tx1"/>
                    </a:solidFill>
                  </a:rPr>
                  <a:t>数据访问类</a:t>
                </a:r>
                <a:endParaRPr lang="zh-CN" altLang="en-US" sz="1800" dirty="0">
                  <a:solidFill>
                    <a:schemeClr val="tx1"/>
                  </a:solidFill>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additive="base">
                                        <p:cTn id="7" dur="500" fill="hold"/>
                                        <p:tgtEl>
                                          <p:spTgt spid="56"/>
                                        </p:tgtEl>
                                        <p:attrNameLst>
                                          <p:attrName>ppt_x</p:attrName>
                                        </p:attrNameLst>
                                      </p:cBhvr>
                                      <p:tavLst>
                                        <p:tav tm="0">
                                          <p:val>
                                            <p:strVal val="#ppt_x"/>
                                          </p:val>
                                        </p:tav>
                                        <p:tav tm="100000">
                                          <p:val>
                                            <p:strVal val="#ppt_x"/>
                                          </p:val>
                                        </p:tav>
                                      </p:tavLst>
                                    </p:anim>
                                    <p:anim calcmode="lin" valueType="num">
                                      <p:cBhvr additive="base">
                                        <p:cTn id="8"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476672"/>
            <a:ext cx="8064896" cy="3046988"/>
          </a:xfrm>
          <a:prstGeom prst="rect">
            <a:avLst/>
          </a:prstGeom>
          <a:noFill/>
        </p:spPr>
        <p:txBody>
          <a:bodyPr wrap="square" rtlCol="0">
            <a:spAutoFit/>
          </a:bodyPr>
          <a:lstStyle/>
          <a:p>
            <a:r>
              <a:rPr lang="en-US" altLang="zh-CN" sz="2400" dirty="0" err="1" smtClean="0"/>
              <a:t>int</a:t>
            </a:r>
            <a:r>
              <a:rPr lang="en-US" altLang="zh-CN" sz="2400" dirty="0" smtClean="0"/>
              <a:t> main()				</a:t>
            </a:r>
            <a:r>
              <a:rPr lang="en-US" altLang="zh-CN" sz="2400" dirty="0" smtClean="0">
                <a:solidFill>
                  <a:schemeClr val="tx1"/>
                </a:solidFill>
              </a:rPr>
              <a:t>// </a:t>
            </a:r>
            <a:r>
              <a:rPr lang="zh-CN" altLang="en-US" sz="2400" dirty="0" smtClean="0">
                <a:solidFill>
                  <a:schemeClr val="tx1"/>
                </a:solidFill>
              </a:rPr>
              <a:t>主函数</a:t>
            </a:r>
            <a:r>
              <a:rPr lang="en-US" altLang="zh-CN" sz="2400" dirty="0" smtClean="0">
                <a:solidFill>
                  <a:schemeClr val="tx1"/>
                </a:solidFill>
              </a:rPr>
              <a:t>main()</a:t>
            </a:r>
          </a:p>
          <a:p>
            <a:r>
              <a:rPr lang="en-US" altLang="zh-CN" sz="2400" dirty="0" smtClean="0"/>
              <a:t>{</a:t>
            </a:r>
          </a:p>
          <a:p>
            <a:r>
              <a:rPr lang="en-US" altLang="zh-CN" sz="2400" dirty="0" smtClean="0"/>
              <a:t>	Circle c(1.0);		</a:t>
            </a:r>
            <a:r>
              <a:rPr lang="en-US" altLang="zh-CN" sz="2400" dirty="0" smtClean="0">
                <a:solidFill>
                  <a:schemeClr val="tx1"/>
                </a:solidFill>
              </a:rPr>
              <a:t>// </a:t>
            </a:r>
            <a:r>
              <a:rPr lang="zh-CN" altLang="en-US" sz="2400" dirty="0" smtClean="0">
                <a:solidFill>
                  <a:schemeClr val="tx1"/>
                </a:solidFill>
              </a:rPr>
              <a:t>定义圆对象</a:t>
            </a:r>
            <a:r>
              <a:rPr lang="en-US" altLang="zh-CN" sz="2400" dirty="0" smtClean="0">
                <a:solidFill>
                  <a:schemeClr val="tx1"/>
                </a:solidFill>
              </a:rPr>
              <a:t>c</a:t>
            </a:r>
          </a:p>
          <a:p>
            <a:r>
              <a:rPr lang="en-US" altLang="zh-CN" sz="2400" dirty="0" smtClean="0"/>
              <a:t>	</a:t>
            </a:r>
            <a:r>
              <a:rPr lang="en-US" altLang="zh-CN" sz="2400" dirty="0" err="1" smtClean="0"/>
              <a:t>cout</a:t>
            </a:r>
            <a:r>
              <a:rPr lang="en-US" altLang="zh-CN" sz="2400" dirty="0" smtClean="0"/>
              <a:t> &lt;&lt; </a:t>
            </a:r>
            <a:r>
              <a:rPr lang="en-US" altLang="zh-CN" sz="2400" dirty="0" err="1" smtClean="0"/>
              <a:t>c.GetArea</a:t>
            </a:r>
            <a:r>
              <a:rPr lang="en-US" altLang="zh-CN" sz="2400" dirty="0" smtClean="0"/>
              <a:t>() &lt;&lt; </a:t>
            </a:r>
            <a:r>
              <a:rPr lang="en-US" altLang="zh-CN" sz="2400" dirty="0" err="1" smtClean="0"/>
              <a:t>endl</a:t>
            </a:r>
            <a:r>
              <a:rPr lang="en-US" altLang="zh-CN" sz="2400" dirty="0" smtClean="0"/>
              <a:t>;	</a:t>
            </a:r>
            <a:r>
              <a:rPr lang="en-US" altLang="zh-CN" sz="2400" dirty="0" smtClean="0">
                <a:solidFill>
                  <a:schemeClr val="tx1"/>
                </a:solidFill>
              </a:rPr>
              <a:t>// </a:t>
            </a:r>
            <a:r>
              <a:rPr lang="zh-CN" altLang="en-US" sz="2400" dirty="0" smtClean="0">
                <a:solidFill>
                  <a:schemeClr val="tx1"/>
                </a:solidFill>
              </a:rPr>
              <a:t>显示相关信息</a:t>
            </a:r>
          </a:p>
          <a:p>
            <a:endParaRPr lang="zh-CN" altLang="en-US" sz="2400" dirty="0" smtClean="0"/>
          </a:p>
          <a:p>
            <a:r>
              <a:rPr lang="zh-CN" altLang="en-US" sz="2400" dirty="0" smtClean="0"/>
              <a:t>	</a:t>
            </a:r>
            <a:r>
              <a:rPr lang="en-US" altLang="zh-CN" sz="2400" dirty="0" smtClean="0"/>
              <a:t>return 0;                    	</a:t>
            </a:r>
            <a:r>
              <a:rPr lang="en-US" altLang="zh-CN" sz="2400" dirty="0" smtClean="0">
                <a:solidFill>
                  <a:schemeClr val="tx1"/>
                </a:solidFill>
              </a:rPr>
              <a:t>// </a:t>
            </a:r>
            <a:r>
              <a:rPr lang="zh-CN" altLang="en-US" sz="2400" dirty="0" smtClean="0">
                <a:solidFill>
                  <a:schemeClr val="tx1"/>
                </a:solidFill>
              </a:rPr>
              <a:t>返回操作系统</a:t>
            </a:r>
          </a:p>
          <a:p>
            <a:r>
              <a:rPr lang="en-US" altLang="zh-CN" sz="2400" dirty="0" smtClean="0"/>
              <a:t>}</a:t>
            </a:r>
          </a:p>
          <a:p>
            <a:endParaRPr lang="zh-CN" altLang="en-US" sz="2400" dirty="0"/>
          </a:p>
        </p:txBody>
      </p:sp>
      <p:sp>
        <p:nvSpPr>
          <p:cNvPr id="3" name="矩形 2"/>
          <p:cNvSpPr/>
          <p:nvPr/>
        </p:nvSpPr>
        <p:spPr bwMode="auto">
          <a:xfrm>
            <a:off x="971600" y="3501008"/>
            <a:ext cx="7056784" cy="252028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2400" dirty="0" smtClean="0"/>
              <a:t>程序运行时屏幕输出如下：</a:t>
            </a:r>
            <a:endParaRPr lang="en-US" altLang="zh-CN" sz="2400" dirty="0" smtClean="0"/>
          </a:p>
          <a:p>
            <a:pPr lvl="1"/>
            <a:r>
              <a:rPr lang="en-US" altLang="zh-CN" sz="2400" dirty="0" smtClean="0">
                <a:solidFill>
                  <a:schemeClr val="tx1"/>
                </a:solidFill>
              </a:rPr>
              <a:t>3.14159</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188640"/>
            <a:ext cx="8892480" cy="6325514"/>
          </a:xfrm>
          <a:prstGeom prst="rect">
            <a:avLst/>
          </a:prstGeom>
          <a:noFill/>
        </p:spPr>
        <p:txBody>
          <a:bodyPr wrap="square" rtlCol="0">
            <a:spAutoFit/>
          </a:bodyPr>
          <a:lstStyle/>
          <a:p>
            <a:pPr>
              <a:lnSpc>
                <a:spcPts val="1800"/>
              </a:lnSpc>
            </a:pPr>
            <a:r>
              <a:rPr lang="en-US" altLang="zh-CN" sz="2000" dirty="0" smtClean="0">
                <a:solidFill>
                  <a:schemeClr val="tx1"/>
                </a:solidFill>
              </a:rPr>
              <a:t>// </a:t>
            </a:r>
            <a:r>
              <a:rPr lang="zh-CN" altLang="en-US" sz="2000" dirty="0" smtClean="0">
                <a:solidFill>
                  <a:schemeClr val="tx1"/>
                </a:solidFill>
              </a:rPr>
              <a:t>声明合成类</a:t>
            </a:r>
            <a:r>
              <a:rPr lang="en-US" altLang="zh-CN" sz="2000" dirty="0" smtClean="0">
                <a:solidFill>
                  <a:schemeClr val="tx1"/>
                </a:solidFill>
              </a:rPr>
              <a:t>Composite1</a:t>
            </a:r>
          </a:p>
          <a:p>
            <a:pPr>
              <a:lnSpc>
                <a:spcPts val="1800"/>
              </a:lnSpc>
            </a:pPr>
            <a:r>
              <a:rPr lang="en-US" altLang="zh-CN" sz="2000" dirty="0" smtClean="0"/>
              <a:t>class Composite1</a:t>
            </a:r>
          </a:p>
          <a:p>
            <a:pPr>
              <a:lnSpc>
                <a:spcPts val="1800"/>
              </a:lnSpc>
            </a:pPr>
            <a:r>
              <a:rPr lang="en-US" altLang="zh-CN" sz="2000" dirty="0" smtClean="0"/>
              <a:t>{</a:t>
            </a:r>
          </a:p>
          <a:p>
            <a:pPr>
              <a:lnSpc>
                <a:spcPts val="1800"/>
              </a:lnSpc>
            </a:pPr>
            <a:r>
              <a:rPr lang="en-US" altLang="zh-CN" sz="2000" dirty="0" smtClean="0"/>
              <a:t>private:</a:t>
            </a:r>
          </a:p>
          <a:p>
            <a:pPr>
              <a:lnSpc>
                <a:spcPts val="1800"/>
              </a:lnSpc>
            </a:pPr>
            <a:r>
              <a:rPr lang="en-US" altLang="zh-CN" sz="2000" dirty="0" smtClean="0">
                <a:solidFill>
                  <a:schemeClr val="tx1"/>
                </a:solidFill>
              </a:rPr>
              <a:t>// </a:t>
            </a:r>
            <a:r>
              <a:rPr lang="zh-CN" altLang="en-US" sz="2000" dirty="0" smtClean="0">
                <a:solidFill>
                  <a:schemeClr val="tx1"/>
                </a:solidFill>
              </a:rPr>
              <a:t>私有成员</a:t>
            </a:r>
            <a:r>
              <a:rPr lang="en-US" altLang="zh-CN" sz="2000" dirty="0" smtClean="0">
                <a:solidFill>
                  <a:schemeClr val="tx1"/>
                </a:solidFill>
              </a:rPr>
              <a:t>:</a:t>
            </a:r>
          </a:p>
          <a:p>
            <a:pPr>
              <a:lnSpc>
                <a:spcPts val="1800"/>
              </a:lnSpc>
            </a:pPr>
            <a:r>
              <a:rPr lang="en-US" altLang="zh-CN" sz="2000" dirty="0" smtClean="0"/>
              <a:t>	Form1 form;					</a:t>
            </a:r>
            <a:r>
              <a:rPr lang="en-US" altLang="zh-CN" sz="2000" dirty="0" smtClean="0">
                <a:solidFill>
                  <a:schemeClr val="tx1"/>
                </a:solidFill>
              </a:rPr>
              <a:t>// </a:t>
            </a:r>
            <a:r>
              <a:rPr lang="zh-CN" altLang="en-US" sz="2000" dirty="0" smtClean="0">
                <a:solidFill>
                  <a:schemeClr val="tx1"/>
                </a:solidFill>
              </a:rPr>
              <a:t>成员对象	</a:t>
            </a:r>
          </a:p>
          <a:p>
            <a:pPr>
              <a:lnSpc>
                <a:spcPts val="1800"/>
              </a:lnSpc>
            </a:pPr>
            <a:endParaRPr lang="zh-CN" altLang="en-US" sz="2000" dirty="0" smtClean="0"/>
          </a:p>
          <a:p>
            <a:pPr>
              <a:lnSpc>
                <a:spcPts val="1800"/>
              </a:lnSpc>
            </a:pPr>
            <a:r>
              <a:rPr lang="en-US" altLang="zh-CN" sz="2000" dirty="0" smtClean="0"/>
              <a:t>public:</a:t>
            </a:r>
          </a:p>
          <a:p>
            <a:pPr>
              <a:lnSpc>
                <a:spcPts val="1800"/>
              </a:lnSpc>
            </a:pPr>
            <a:r>
              <a:rPr lang="en-US" altLang="zh-CN" sz="2000" dirty="0" smtClean="0">
                <a:solidFill>
                  <a:schemeClr val="tx1"/>
                </a:solidFill>
              </a:rPr>
              <a:t>// </a:t>
            </a:r>
            <a:r>
              <a:rPr lang="zh-CN" altLang="en-US" sz="2000" dirty="0" smtClean="0">
                <a:solidFill>
                  <a:schemeClr val="tx1"/>
                </a:solidFill>
              </a:rPr>
              <a:t>公有成员</a:t>
            </a:r>
            <a:r>
              <a:rPr lang="en-US" altLang="zh-CN" sz="2000" dirty="0" smtClean="0">
                <a:solidFill>
                  <a:schemeClr val="tx1"/>
                </a:solidFill>
              </a:rPr>
              <a:t>:</a:t>
            </a:r>
          </a:p>
          <a:p>
            <a:pPr>
              <a:lnSpc>
                <a:spcPts val="1800"/>
              </a:lnSpc>
            </a:pPr>
            <a:r>
              <a:rPr lang="en-US" altLang="zh-CN" sz="2000" dirty="0" smtClean="0"/>
              <a:t>	Composite1(const Form1 &amp;f): form(f) { }	</a:t>
            </a:r>
            <a:r>
              <a:rPr lang="en-US" altLang="zh-CN" sz="2000" dirty="0" smtClean="0">
                <a:solidFill>
                  <a:schemeClr val="tx1"/>
                </a:solidFill>
              </a:rPr>
              <a:t>// </a:t>
            </a:r>
            <a:r>
              <a:rPr lang="zh-CN" altLang="en-US" sz="2000" dirty="0" smtClean="0">
                <a:solidFill>
                  <a:schemeClr val="tx1"/>
                </a:solidFill>
              </a:rPr>
              <a:t>构造函数</a:t>
            </a:r>
          </a:p>
          <a:p>
            <a:pPr>
              <a:lnSpc>
                <a:spcPts val="1800"/>
              </a:lnSpc>
            </a:pPr>
            <a:r>
              <a:rPr lang="zh-CN" altLang="en-US" sz="2000" dirty="0" smtClean="0"/>
              <a:t>	</a:t>
            </a:r>
            <a:r>
              <a:rPr lang="en-US" altLang="zh-CN" sz="2000" dirty="0" smtClean="0"/>
              <a:t>virtual ~Composite1() { }			</a:t>
            </a:r>
            <a:r>
              <a:rPr lang="en-US" altLang="zh-CN" sz="2000" dirty="0" smtClean="0">
                <a:solidFill>
                  <a:schemeClr val="tx1"/>
                </a:solidFill>
              </a:rPr>
              <a:t>// </a:t>
            </a:r>
            <a:r>
              <a:rPr lang="zh-CN" altLang="en-US" sz="2000" dirty="0" smtClean="0">
                <a:solidFill>
                  <a:schemeClr val="tx1"/>
                </a:solidFill>
              </a:rPr>
              <a:t>析构函数</a:t>
            </a:r>
          </a:p>
          <a:p>
            <a:pPr>
              <a:lnSpc>
                <a:spcPts val="1800"/>
              </a:lnSpc>
            </a:pPr>
            <a:r>
              <a:rPr lang="zh-CN" altLang="en-US" sz="2000" dirty="0" smtClean="0"/>
              <a:t>	</a:t>
            </a:r>
            <a:r>
              <a:rPr lang="en-US" altLang="zh-CN" sz="2000" dirty="0" smtClean="0"/>
              <a:t>void </a:t>
            </a:r>
            <a:r>
              <a:rPr lang="en-US" altLang="zh-CN" sz="2000" dirty="0" err="1" smtClean="0"/>
              <a:t>DoWork</a:t>
            </a:r>
            <a:r>
              <a:rPr lang="en-US" altLang="zh-CN" sz="2000" dirty="0" smtClean="0"/>
              <a:t>() { </a:t>
            </a:r>
            <a:r>
              <a:rPr lang="en-US" altLang="zh-CN" sz="2000" dirty="0" err="1" smtClean="0"/>
              <a:t>form.DoWork</a:t>
            </a:r>
            <a:r>
              <a:rPr lang="en-US" altLang="zh-CN" sz="2000" dirty="0" smtClean="0"/>
              <a:t>(); }		</a:t>
            </a:r>
            <a:r>
              <a:rPr lang="en-US" altLang="zh-CN" sz="2000" dirty="0" smtClean="0">
                <a:solidFill>
                  <a:schemeClr val="tx1"/>
                </a:solidFill>
              </a:rPr>
              <a:t>// </a:t>
            </a:r>
            <a:r>
              <a:rPr lang="zh-CN" altLang="en-US" sz="2000" dirty="0" smtClean="0">
                <a:solidFill>
                  <a:schemeClr val="tx1"/>
                </a:solidFill>
              </a:rPr>
              <a:t>工作</a:t>
            </a:r>
          </a:p>
          <a:p>
            <a:pPr>
              <a:lnSpc>
                <a:spcPts val="1800"/>
              </a:lnSpc>
            </a:pPr>
            <a:r>
              <a:rPr lang="en-US" altLang="zh-CN" sz="2000" dirty="0" smtClean="0"/>
              <a:t>};</a:t>
            </a:r>
          </a:p>
          <a:p>
            <a:pPr>
              <a:lnSpc>
                <a:spcPts val="1800"/>
              </a:lnSpc>
            </a:pPr>
            <a:endParaRPr lang="en-US" altLang="zh-CN" sz="2000" dirty="0" smtClean="0"/>
          </a:p>
          <a:p>
            <a:pPr>
              <a:lnSpc>
                <a:spcPts val="1800"/>
              </a:lnSpc>
            </a:pPr>
            <a:r>
              <a:rPr lang="en-US" altLang="zh-CN" sz="2000" dirty="0" smtClean="0">
                <a:solidFill>
                  <a:schemeClr val="tx1"/>
                </a:solidFill>
              </a:rPr>
              <a:t>// </a:t>
            </a:r>
            <a:r>
              <a:rPr lang="zh-CN" altLang="en-US" sz="2000" dirty="0" smtClean="0">
                <a:solidFill>
                  <a:schemeClr val="tx1"/>
                </a:solidFill>
              </a:rPr>
              <a:t>声明合成类</a:t>
            </a:r>
            <a:r>
              <a:rPr lang="en-US" altLang="zh-CN" sz="2000" dirty="0" smtClean="0">
                <a:solidFill>
                  <a:schemeClr val="tx1"/>
                </a:solidFill>
              </a:rPr>
              <a:t>Composite2</a:t>
            </a:r>
          </a:p>
          <a:p>
            <a:pPr>
              <a:lnSpc>
                <a:spcPts val="1800"/>
              </a:lnSpc>
            </a:pPr>
            <a:r>
              <a:rPr lang="en-US" altLang="zh-CN" sz="2000" dirty="0" smtClean="0"/>
              <a:t>class Composite2</a:t>
            </a:r>
          </a:p>
          <a:p>
            <a:pPr>
              <a:lnSpc>
                <a:spcPts val="1800"/>
              </a:lnSpc>
            </a:pPr>
            <a:r>
              <a:rPr lang="en-US" altLang="zh-CN" sz="2000" dirty="0" smtClean="0"/>
              <a:t>{</a:t>
            </a:r>
          </a:p>
          <a:p>
            <a:pPr>
              <a:lnSpc>
                <a:spcPts val="1800"/>
              </a:lnSpc>
            </a:pPr>
            <a:r>
              <a:rPr lang="en-US" altLang="zh-CN" sz="2000" dirty="0" smtClean="0"/>
              <a:t>private:</a:t>
            </a:r>
          </a:p>
          <a:p>
            <a:pPr>
              <a:lnSpc>
                <a:spcPts val="1800"/>
              </a:lnSpc>
            </a:pPr>
            <a:r>
              <a:rPr lang="en-US" altLang="zh-CN" sz="2000" dirty="0" smtClean="0">
                <a:solidFill>
                  <a:schemeClr val="tx1"/>
                </a:solidFill>
              </a:rPr>
              <a:t>// </a:t>
            </a:r>
            <a:r>
              <a:rPr lang="zh-CN" altLang="en-US" sz="2000" dirty="0" smtClean="0">
                <a:solidFill>
                  <a:schemeClr val="tx1"/>
                </a:solidFill>
              </a:rPr>
              <a:t>私有成员</a:t>
            </a:r>
            <a:r>
              <a:rPr lang="en-US" altLang="zh-CN" sz="2000" dirty="0" smtClean="0">
                <a:solidFill>
                  <a:schemeClr val="tx1"/>
                </a:solidFill>
              </a:rPr>
              <a:t>:</a:t>
            </a:r>
          </a:p>
          <a:p>
            <a:pPr>
              <a:lnSpc>
                <a:spcPts val="1800"/>
              </a:lnSpc>
            </a:pPr>
            <a:r>
              <a:rPr lang="en-US" altLang="zh-CN" sz="2000" dirty="0" smtClean="0"/>
              <a:t>	Form2 form;					</a:t>
            </a:r>
            <a:r>
              <a:rPr lang="en-US" altLang="zh-CN" sz="2000" dirty="0" smtClean="0">
                <a:solidFill>
                  <a:schemeClr val="tx1"/>
                </a:solidFill>
              </a:rPr>
              <a:t>// </a:t>
            </a:r>
            <a:r>
              <a:rPr lang="zh-CN" altLang="en-US" sz="2000" dirty="0" smtClean="0">
                <a:solidFill>
                  <a:schemeClr val="tx1"/>
                </a:solidFill>
              </a:rPr>
              <a:t>成员对象	</a:t>
            </a:r>
          </a:p>
          <a:p>
            <a:pPr>
              <a:lnSpc>
                <a:spcPts val="1800"/>
              </a:lnSpc>
            </a:pPr>
            <a:endParaRPr lang="zh-CN" altLang="en-US" sz="2000" dirty="0" smtClean="0"/>
          </a:p>
          <a:p>
            <a:pPr>
              <a:lnSpc>
                <a:spcPts val="1800"/>
              </a:lnSpc>
            </a:pPr>
            <a:r>
              <a:rPr lang="en-US" altLang="zh-CN" sz="2000" dirty="0" smtClean="0"/>
              <a:t>public:</a:t>
            </a:r>
          </a:p>
          <a:p>
            <a:pPr>
              <a:lnSpc>
                <a:spcPts val="1800"/>
              </a:lnSpc>
            </a:pPr>
            <a:r>
              <a:rPr lang="en-US" altLang="zh-CN" sz="2000" dirty="0" smtClean="0">
                <a:solidFill>
                  <a:schemeClr val="tx1"/>
                </a:solidFill>
              </a:rPr>
              <a:t>// </a:t>
            </a:r>
            <a:r>
              <a:rPr lang="zh-CN" altLang="en-US" sz="2000" dirty="0" smtClean="0">
                <a:solidFill>
                  <a:schemeClr val="tx1"/>
                </a:solidFill>
              </a:rPr>
              <a:t>公有成员</a:t>
            </a:r>
            <a:r>
              <a:rPr lang="en-US" altLang="zh-CN" sz="2000" dirty="0" smtClean="0">
                <a:solidFill>
                  <a:schemeClr val="tx1"/>
                </a:solidFill>
              </a:rPr>
              <a:t>:</a:t>
            </a:r>
          </a:p>
          <a:p>
            <a:pPr>
              <a:lnSpc>
                <a:spcPts val="1800"/>
              </a:lnSpc>
            </a:pPr>
            <a:r>
              <a:rPr lang="en-US" altLang="zh-CN" sz="2000" dirty="0" smtClean="0"/>
              <a:t>	Composite2(const Form2 &amp;f): form(f) { }	</a:t>
            </a:r>
            <a:r>
              <a:rPr lang="en-US" altLang="zh-CN" sz="2000" dirty="0" smtClean="0">
                <a:solidFill>
                  <a:schemeClr val="tx1"/>
                </a:solidFill>
              </a:rPr>
              <a:t>// </a:t>
            </a:r>
            <a:r>
              <a:rPr lang="zh-CN" altLang="en-US" sz="2000" dirty="0" smtClean="0">
                <a:solidFill>
                  <a:schemeClr val="tx1"/>
                </a:solidFill>
              </a:rPr>
              <a:t>构造函数</a:t>
            </a:r>
          </a:p>
          <a:p>
            <a:pPr>
              <a:lnSpc>
                <a:spcPts val="1800"/>
              </a:lnSpc>
            </a:pPr>
            <a:r>
              <a:rPr lang="zh-CN" altLang="en-US" sz="2000" dirty="0" smtClean="0"/>
              <a:t>	</a:t>
            </a:r>
            <a:r>
              <a:rPr lang="en-US" altLang="zh-CN" sz="2000" dirty="0" smtClean="0"/>
              <a:t>virtual ~Composite2() { }			</a:t>
            </a:r>
            <a:r>
              <a:rPr lang="en-US" altLang="zh-CN" sz="2000" dirty="0" smtClean="0">
                <a:solidFill>
                  <a:schemeClr val="tx1"/>
                </a:solidFill>
              </a:rPr>
              <a:t>// </a:t>
            </a:r>
            <a:r>
              <a:rPr lang="zh-CN" altLang="en-US" sz="2000" dirty="0" smtClean="0">
                <a:solidFill>
                  <a:schemeClr val="tx1"/>
                </a:solidFill>
              </a:rPr>
              <a:t>析构函数</a:t>
            </a:r>
          </a:p>
          <a:p>
            <a:pPr>
              <a:lnSpc>
                <a:spcPts val="1800"/>
              </a:lnSpc>
            </a:pPr>
            <a:r>
              <a:rPr lang="zh-CN" altLang="en-US" sz="2000" dirty="0" smtClean="0"/>
              <a:t>	</a:t>
            </a:r>
            <a:r>
              <a:rPr lang="en-US" altLang="zh-CN" sz="2000" dirty="0" smtClean="0"/>
              <a:t>void </a:t>
            </a:r>
            <a:r>
              <a:rPr lang="en-US" altLang="zh-CN" sz="2000" dirty="0" err="1" smtClean="0"/>
              <a:t>DoWork</a:t>
            </a:r>
            <a:r>
              <a:rPr lang="en-US" altLang="zh-CN" sz="2000" dirty="0" smtClean="0"/>
              <a:t>() { </a:t>
            </a:r>
            <a:r>
              <a:rPr lang="en-US" altLang="zh-CN" sz="2000" dirty="0" err="1" smtClean="0"/>
              <a:t>form.DoWork</a:t>
            </a:r>
            <a:r>
              <a:rPr lang="en-US" altLang="zh-CN" sz="2000" dirty="0" smtClean="0"/>
              <a:t>(); }		</a:t>
            </a:r>
            <a:r>
              <a:rPr lang="en-US" altLang="zh-CN" sz="2000" dirty="0" smtClean="0">
                <a:solidFill>
                  <a:schemeClr val="tx1"/>
                </a:solidFill>
              </a:rPr>
              <a:t>// </a:t>
            </a:r>
            <a:r>
              <a:rPr lang="zh-CN" altLang="en-US" sz="2000" dirty="0" smtClean="0">
                <a:solidFill>
                  <a:schemeClr val="tx1"/>
                </a:solidFill>
              </a:rPr>
              <a:t>工作</a:t>
            </a:r>
          </a:p>
          <a:p>
            <a:pPr>
              <a:lnSpc>
                <a:spcPts val="1800"/>
              </a:lnSpc>
            </a:pPr>
            <a:r>
              <a:rPr lang="en-US" altLang="zh-CN" sz="2000" dirty="0" smtClean="0"/>
              <a:t>};</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188640"/>
            <a:ext cx="8892480" cy="6325514"/>
          </a:xfrm>
          <a:prstGeom prst="rect">
            <a:avLst/>
          </a:prstGeom>
          <a:noFill/>
        </p:spPr>
        <p:txBody>
          <a:bodyPr wrap="square" rtlCol="0">
            <a:spAutoFit/>
          </a:bodyPr>
          <a:lstStyle/>
          <a:p>
            <a:pPr>
              <a:lnSpc>
                <a:spcPts val="1800"/>
              </a:lnSpc>
            </a:pPr>
            <a:r>
              <a:rPr lang="en-US" altLang="zh-CN" sz="2000" dirty="0" smtClean="0">
                <a:solidFill>
                  <a:schemeClr val="tx1"/>
                </a:solidFill>
              </a:rPr>
              <a:t>// </a:t>
            </a:r>
            <a:r>
              <a:rPr lang="zh-CN" altLang="en-US" sz="2000" dirty="0" smtClean="0">
                <a:solidFill>
                  <a:schemeClr val="tx1"/>
                </a:solidFill>
              </a:rPr>
              <a:t>声明合成类</a:t>
            </a:r>
            <a:r>
              <a:rPr lang="en-US" altLang="zh-CN" sz="2000" dirty="0" smtClean="0">
                <a:solidFill>
                  <a:schemeClr val="tx1"/>
                </a:solidFill>
              </a:rPr>
              <a:t>Composite3</a:t>
            </a:r>
          </a:p>
          <a:p>
            <a:pPr>
              <a:lnSpc>
                <a:spcPts val="1800"/>
              </a:lnSpc>
            </a:pPr>
            <a:r>
              <a:rPr lang="en-US" altLang="zh-CN" sz="2000" dirty="0" smtClean="0"/>
              <a:t>class Composite3</a:t>
            </a:r>
          </a:p>
          <a:p>
            <a:pPr>
              <a:lnSpc>
                <a:spcPts val="1800"/>
              </a:lnSpc>
            </a:pPr>
            <a:r>
              <a:rPr lang="en-US" altLang="zh-CN" sz="2000" dirty="0" smtClean="0"/>
              <a:t>{</a:t>
            </a:r>
          </a:p>
          <a:p>
            <a:pPr>
              <a:lnSpc>
                <a:spcPts val="1800"/>
              </a:lnSpc>
            </a:pPr>
            <a:r>
              <a:rPr lang="en-US" altLang="zh-CN" sz="2000" dirty="0" smtClean="0"/>
              <a:t>private:</a:t>
            </a:r>
          </a:p>
          <a:p>
            <a:pPr>
              <a:lnSpc>
                <a:spcPts val="1800"/>
              </a:lnSpc>
            </a:pPr>
            <a:r>
              <a:rPr lang="en-US" altLang="zh-CN" sz="2000" dirty="0" smtClean="0">
                <a:solidFill>
                  <a:schemeClr val="tx1"/>
                </a:solidFill>
              </a:rPr>
              <a:t>// </a:t>
            </a:r>
            <a:r>
              <a:rPr lang="zh-CN" altLang="en-US" sz="2000" dirty="0" smtClean="0">
                <a:solidFill>
                  <a:schemeClr val="tx1"/>
                </a:solidFill>
              </a:rPr>
              <a:t>私有成员</a:t>
            </a:r>
            <a:r>
              <a:rPr lang="en-US" altLang="zh-CN" sz="2000" dirty="0" smtClean="0">
                <a:solidFill>
                  <a:schemeClr val="tx1"/>
                </a:solidFill>
              </a:rPr>
              <a:t>:</a:t>
            </a:r>
          </a:p>
          <a:p>
            <a:pPr>
              <a:lnSpc>
                <a:spcPts val="1800"/>
              </a:lnSpc>
            </a:pPr>
            <a:r>
              <a:rPr lang="en-US" altLang="zh-CN" sz="2000" dirty="0" smtClean="0"/>
              <a:t>	Form3 form;					</a:t>
            </a:r>
            <a:r>
              <a:rPr lang="en-US" altLang="zh-CN" sz="2000" dirty="0" smtClean="0">
                <a:solidFill>
                  <a:schemeClr val="tx1"/>
                </a:solidFill>
              </a:rPr>
              <a:t>// </a:t>
            </a:r>
            <a:r>
              <a:rPr lang="zh-CN" altLang="en-US" sz="2000" dirty="0" smtClean="0">
                <a:solidFill>
                  <a:schemeClr val="tx1"/>
                </a:solidFill>
              </a:rPr>
              <a:t>成员对象	</a:t>
            </a:r>
          </a:p>
          <a:p>
            <a:pPr>
              <a:lnSpc>
                <a:spcPts val="1800"/>
              </a:lnSpc>
            </a:pPr>
            <a:endParaRPr lang="zh-CN" altLang="en-US" sz="2000" dirty="0" smtClean="0"/>
          </a:p>
          <a:p>
            <a:pPr>
              <a:lnSpc>
                <a:spcPts val="1800"/>
              </a:lnSpc>
            </a:pPr>
            <a:r>
              <a:rPr lang="en-US" altLang="zh-CN" sz="2000" dirty="0" smtClean="0"/>
              <a:t>public:</a:t>
            </a:r>
          </a:p>
          <a:p>
            <a:pPr>
              <a:lnSpc>
                <a:spcPts val="1800"/>
              </a:lnSpc>
            </a:pPr>
            <a:r>
              <a:rPr lang="en-US" altLang="zh-CN" sz="2000" dirty="0" smtClean="0">
                <a:solidFill>
                  <a:schemeClr val="tx1"/>
                </a:solidFill>
              </a:rPr>
              <a:t>// </a:t>
            </a:r>
            <a:r>
              <a:rPr lang="zh-CN" altLang="en-US" sz="2000" dirty="0" smtClean="0">
                <a:solidFill>
                  <a:schemeClr val="tx1"/>
                </a:solidFill>
              </a:rPr>
              <a:t>公有成员</a:t>
            </a:r>
            <a:r>
              <a:rPr lang="en-US" altLang="zh-CN" sz="2000" dirty="0" smtClean="0">
                <a:solidFill>
                  <a:schemeClr val="tx1"/>
                </a:solidFill>
              </a:rPr>
              <a:t>:</a:t>
            </a:r>
          </a:p>
          <a:p>
            <a:pPr>
              <a:lnSpc>
                <a:spcPts val="1800"/>
              </a:lnSpc>
            </a:pPr>
            <a:r>
              <a:rPr lang="en-US" altLang="zh-CN" sz="2000" dirty="0" smtClean="0"/>
              <a:t>	Composite3(const Form3 &amp;f): form(f) { }	</a:t>
            </a:r>
            <a:r>
              <a:rPr lang="en-US" altLang="zh-CN" sz="2000" dirty="0" smtClean="0">
                <a:solidFill>
                  <a:schemeClr val="tx1"/>
                </a:solidFill>
              </a:rPr>
              <a:t>// </a:t>
            </a:r>
            <a:r>
              <a:rPr lang="zh-CN" altLang="en-US" sz="2000" dirty="0" smtClean="0">
                <a:solidFill>
                  <a:schemeClr val="tx1"/>
                </a:solidFill>
              </a:rPr>
              <a:t>构造函数</a:t>
            </a:r>
          </a:p>
          <a:p>
            <a:pPr>
              <a:lnSpc>
                <a:spcPts val="1800"/>
              </a:lnSpc>
            </a:pPr>
            <a:r>
              <a:rPr lang="zh-CN" altLang="en-US" sz="2000" dirty="0" smtClean="0"/>
              <a:t>	</a:t>
            </a:r>
            <a:r>
              <a:rPr lang="en-US" altLang="zh-CN" sz="2000" dirty="0" smtClean="0"/>
              <a:t>virtual ~Composite3() { }			</a:t>
            </a:r>
            <a:r>
              <a:rPr lang="en-US" altLang="zh-CN" sz="2000" dirty="0" smtClean="0">
                <a:solidFill>
                  <a:schemeClr val="tx1"/>
                </a:solidFill>
              </a:rPr>
              <a:t>// </a:t>
            </a:r>
            <a:r>
              <a:rPr lang="zh-CN" altLang="en-US" sz="2000" dirty="0" smtClean="0">
                <a:solidFill>
                  <a:schemeClr val="tx1"/>
                </a:solidFill>
              </a:rPr>
              <a:t>析构函数</a:t>
            </a:r>
          </a:p>
          <a:p>
            <a:pPr>
              <a:lnSpc>
                <a:spcPts val="1800"/>
              </a:lnSpc>
            </a:pPr>
            <a:r>
              <a:rPr lang="zh-CN" altLang="en-US" sz="2000" dirty="0" smtClean="0"/>
              <a:t>	</a:t>
            </a:r>
            <a:r>
              <a:rPr lang="en-US" altLang="zh-CN" sz="2000" dirty="0" smtClean="0"/>
              <a:t>void </a:t>
            </a:r>
            <a:r>
              <a:rPr lang="en-US" altLang="zh-CN" sz="2000" dirty="0" err="1" smtClean="0"/>
              <a:t>DoWork</a:t>
            </a:r>
            <a:r>
              <a:rPr lang="en-US" altLang="zh-CN" sz="2000" dirty="0" smtClean="0"/>
              <a:t>() { </a:t>
            </a:r>
            <a:r>
              <a:rPr lang="en-US" altLang="zh-CN" sz="2000" dirty="0" err="1" smtClean="0"/>
              <a:t>form.DoWork</a:t>
            </a:r>
            <a:r>
              <a:rPr lang="en-US" altLang="zh-CN" sz="2000" dirty="0" smtClean="0"/>
              <a:t>(); }		</a:t>
            </a:r>
            <a:r>
              <a:rPr lang="en-US" altLang="zh-CN" sz="2000" dirty="0" smtClean="0">
                <a:solidFill>
                  <a:schemeClr val="tx1"/>
                </a:solidFill>
              </a:rPr>
              <a:t>// </a:t>
            </a:r>
            <a:r>
              <a:rPr lang="zh-CN" altLang="en-US" sz="2000" dirty="0" smtClean="0">
                <a:solidFill>
                  <a:schemeClr val="tx1"/>
                </a:solidFill>
              </a:rPr>
              <a:t>工作</a:t>
            </a:r>
          </a:p>
          <a:p>
            <a:pPr>
              <a:lnSpc>
                <a:spcPts val="1800"/>
              </a:lnSpc>
            </a:pPr>
            <a:r>
              <a:rPr lang="en-US" altLang="zh-CN" sz="2000" dirty="0" smtClean="0"/>
              <a:t>};</a:t>
            </a:r>
          </a:p>
          <a:p>
            <a:pPr>
              <a:lnSpc>
                <a:spcPts val="1800"/>
              </a:lnSpc>
            </a:pPr>
            <a:endParaRPr lang="en-US" altLang="zh-CN" sz="2000" dirty="0" smtClean="0"/>
          </a:p>
          <a:p>
            <a:pPr>
              <a:lnSpc>
                <a:spcPts val="1800"/>
              </a:lnSpc>
            </a:pPr>
            <a:r>
              <a:rPr lang="en-US" altLang="zh-CN" sz="2000" dirty="0" smtClean="0">
                <a:solidFill>
                  <a:schemeClr val="tx1"/>
                </a:solidFill>
              </a:rPr>
              <a:t>// </a:t>
            </a:r>
            <a:r>
              <a:rPr lang="zh-CN" altLang="en-US" sz="2000" dirty="0" smtClean="0">
                <a:solidFill>
                  <a:schemeClr val="tx1"/>
                </a:solidFill>
              </a:rPr>
              <a:t>声明合成类</a:t>
            </a:r>
            <a:r>
              <a:rPr lang="en-US" altLang="zh-CN" sz="2000" dirty="0" smtClean="0">
                <a:solidFill>
                  <a:schemeClr val="tx1"/>
                </a:solidFill>
              </a:rPr>
              <a:t>Composite4</a:t>
            </a:r>
          </a:p>
          <a:p>
            <a:pPr>
              <a:lnSpc>
                <a:spcPts val="1800"/>
              </a:lnSpc>
            </a:pPr>
            <a:r>
              <a:rPr lang="en-US" altLang="zh-CN" sz="2000" dirty="0" smtClean="0"/>
              <a:t>class Composite4</a:t>
            </a:r>
          </a:p>
          <a:p>
            <a:pPr>
              <a:lnSpc>
                <a:spcPts val="1800"/>
              </a:lnSpc>
            </a:pPr>
            <a:r>
              <a:rPr lang="en-US" altLang="zh-CN" sz="2000" dirty="0" smtClean="0"/>
              <a:t>{</a:t>
            </a:r>
          </a:p>
          <a:p>
            <a:pPr>
              <a:lnSpc>
                <a:spcPts val="1800"/>
              </a:lnSpc>
            </a:pPr>
            <a:r>
              <a:rPr lang="en-US" altLang="zh-CN" sz="2000" dirty="0" smtClean="0"/>
              <a:t>private:</a:t>
            </a:r>
          </a:p>
          <a:p>
            <a:pPr>
              <a:lnSpc>
                <a:spcPts val="1800"/>
              </a:lnSpc>
            </a:pPr>
            <a:r>
              <a:rPr lang="en-US" altLang="zh-CN" sz="2000" dirty="0" smtClean="0">
                <a:solidFill>
                  <a:schemeClr val="tx1"/>
                </a:solidFill>
              </a:rPr>
              <a:t>// </a:t>
            </a:r>
            <a:r>
              <a:rPr lang="zh-CN" altLang="en-US" sz="2000" dirty="0" smtClean="0">
                <a:solidFill>
                  <a:schemeClr val="tx1"/>
                </a:solidFill>
              </a:rPr>
              <a:t>私有成员</a:t>
            </a:r>
            <a:r>
              <a:rPr lang="en-US" altLang="zh-CN" sz="2000" dirty="0" smtClean="0">
                <a:solidFill>
                  <a:schemeClr val="tx1"/>
                </a:solidFill>
              </a:rPr>
              <a:t>:</a:t>
            </a:r>
          </a:p>
          <a:p>
            <a:pPr>
              <a:lnSpc>
                <a:spcPts val="1800"/>
              </a:lnSpc>
            </a:pPr>
            <a:r>
              <a:rPr lang="en-US" altLang="zh-CN" sz="2000" dirty="0" smtClean="0"/>
              <a:t>	Form4 form;					</a:t>
            </a:r>
            <a:r>
              <a:rPr lang="en-US" altLang="zh-CN" sz="2000" dirty="0" smtClean="0">
                <a:solidFill>
                  <a:schemeClr val="tx1"/>
                </a:solidFill>
              </a:rPr>
              <a:t>// </a:t>
            </a:r>
            <a:r>
              <a:rPr lang="zh-CN" altLang="en-US" sz="2000" dirty="0" smtClean="0">
                <a:solidFill>
                  <a:schemeClr val="tx1"/>
                </a:solidFill>
              </a:rPr>
              <a:t>成员对象	</a:t>
            </a:r>
          </a:p>
          <a:p>
            <a:pPr>
              <a:lnSpc>
                <a:spcPts val="1800"/>
              </a:lnSpc>
            </a:pPr>
            <a:endParaRPr lang="zh-CN" altLang="en-US" sz="2000" dirty="0" smtClean="0"/>
          </a:p>
          <a:p>
            <a:pPr>
              <a:lnSpc>
                <a:spcPts val="1800"/>
              </a:lnSpc>
            </a:pPr>
            <a:r>
              <a:rPr lang="en-US" altLang="zh-CN" sz="2000" dirty="0" smtClean="0"/>
              <a:t>public:</a:t>
            </a:r>
          </a:p>
          <a:p>
            <a:pPr>
              <a:lnSpc>
                <a:spcPts val="1800"/>
              </a:lnSpc>
            </a:pPr>
            <a:r>
              <a:rPr lang="en-US" altLang="zh-CN" sz="2000" dirty="0" smtClean="0">
                <a:solidFill>
                  <a:schemeClr val="tx1"/>
                </a:solidFill>
              </a:rPr>
              <a:t>// </a:t>
            </a:r>
            <a:r>
              <a:rPr lang="zh-CN" altLang="en-US" sz="2000" dirty="0" smtClean="0">
                <a:solidFill>
                  <a:schemeClr val="tx1"/>
                </a:solidFill>
              </a:rPr>
              <a:t>公有成员</a:t>
            </a:r>
            <a:r>
              <a:rPr lang="en-US" altLang="zh-CN" sz="2000" dirty="0" smtClean="0">
                <a:solidFill>
                  <a:schemeClr val="tx1"/>
                </a:solidFill>
              </a:rPr>
              <a:t>:</a:t>
            </a:r>
          </a:p>
          <a:p>
            <a:pPr>
              <a:lnSpc>
                <a:spcPts val="1800"/>
              </a:lnSpc>
            </a:pPr>
            <a:r>
              <a:rPr lang="en-US" altLang="zh-CN" sz="2000" dirty="0" smtClean="0"/>
              <a:t>	Composite4(const Form4 &amp;f): form(f) { }	</a:t>
            </a:r>
            <a:r>
              <a:rPr lang="en-US" altLang="zh-CN" sz="2000" dirty="0" smtClean="0">
                <a:solidFill>
                  <a:schemeClr val="tx1"/>
                </a:solidFill>
              </a:rPr>
              <a:t>// </a:t>
            </a:r>
            <a:r>
              <a:rPr lang="zh-CN" altLang="en-US" sz="2000" dirty="0" smtClean="0">
                <a:solidFill>
                  <a:schemeClr val="tx1"/>
                </a:solidFill>
              </a:rPr>
              <a:t>构造函数</a:t>
            </a:r>
          </a:p>
          <a:p>
            <a:pPr>
              <a:lnSpc>
                <a:spcPts val="1800"/>
              </a:lnSpc>
            </a:pPr>
            <a:r>
              <a:rPr lang="zh-CN" altLang="en-US" sz="2000" dirty="0" smtClean="0"/>
              <a:t>	</a:t>
            </a:r>
            <a:r>
              <a:rPr lang="en-US" altLang="zh-CN" sz="2000" dirty="0" smtClean="0"/>
              <a:t>virtual ~Composite4() { }			</a:t>
            </a:r>
            <a:r>
              <a:rPr lang="en-US" altLang="zh-CN" sz="2000" dirty="0" smtClean="0">
                <a:solidFill>
                  <a:schemeClr val="tx1"/>
                </a:solidFill>
              </a:rPr>
              <a:t>// </a:t>
            </a:r>
            <a:r>
              <a:rPr lang="zh-CN" altLang="en-US" sz="2000" dirty="0" smtClean="0">
                <a:solidFill>
                  <a:schemeClr val="tx1"/>
                </a:solidFill>
              </a:rPr>
              <a:t>析构函数</a:t>
            </a:r>
          </a:p>
          <a:p>
            <a:pPr>
              <a:lnSpc>
                <a:spcPts val="1800"/>
              </a:lnSpc>
            </a:pPr>
            <a:r>
              <a:rPr lang="zh-CN" altLang="en-US" sz="2000" dirty="0" smtClean="0"/>
              <a:t>	</a:t>
            </a:r>
            <a:r>
              <a:rPr lang="en-US" altLang="zh-CN" sz="2000" dirty="0" smtClean="0"/>
              <a:t>void </a:t>
            </a:r>
            <a:r>
              <a:rPr lang="en-US" altLang="zh-CN" sz="2000" dirty="0" err="1" smtClean="0"/>
              <a:t>DoWork</a:t>
            </a:r>
            <a:r>
              <a:rPr lang="en-US" altLang="zh-CN" sz="2000" dirty="0" smtClean="0"/>
              <a:t>() { </a:t>
            </a:r>
            <a:r>
              <a:rPr lang="en-US" altLang="zh-CN" sz="2000" dirty="0" err="1" smtClean="0"/>
              <a:t>form.DoWork</a:t>
            </a:r>
            <a:r>
              <a:rPr lang="en-US" altLang="zh-CN" sz="2000" dirty="0" smtClean="0"/>
              <a:t>(); }		</a:t>
            </a:r>
            <a:r>
              <a:rPr lang="en-US" altLang="zh-CN" sz="2000" dirty="0" smtClean="0">
                <a:solidFill>
                  <a:schemeClr val="tx1"/>
                </a:solidFill>
              </a:rPr>
              <a:t>// </a:t>
            </a:r>
            <a:r>
              <a:rPr lang="zh-CN" altLang="en-US" sz="2000" dirty="0" smtClean="0">
                <a:solidFill>
                  <a:schemeClr val="tx1"/>
                </a:solidFill>
              </a:rPr>
              <a:t>工作</a:t>
            </a:r>
          </a:p>
          <a:p>
            <a:pPr>
              <a:lnSpc>
                <a:spcPts val="1800"/>
              </a:lnSpc>
            </a:pPr>
            <a:r>
              <a:rPr lang="en-US" altLang="zh-CN" sz="2000" dirty="0" smtClean="0"/>
              <a:t>};</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188640"/>
            <a:ext cx="8892480" cy="5324535"/>
          </a:xfrm>
          <a:prstGeom prst="rect">
            <a:avLst/>
          </a:prstGeom>
          <a:noFill/>
        </p:spPr>
        <p:txBody>
          <a:bodyPr wrap="square" rtlCol="0">
            <a:spAutoFit/>
          </a:bodyPr>
          <a:lstStyle/>
          <a:p>
            <a:r>
              <a:rPr lang="en-US" altLang="zh-CN" sz="2000" dirty="0" smtClean="0">
                <a:solidFill>
                  <a:schemeClr val="tx1"/>
                </a:solidFill>
              </a:rPr>
              <a:t>// </a:t>
            </a:r>
            <a:r>
              <a:rPr lang="zh-CN" altLang="en-US" sz="2000" dirty="0" smtClean="0">
                <a:solidFill>
                  <a:schemeClr val="tx1"/>
                </a:solidFill>
              </a:rPr>
              <a:t>声明合成类</a:t>
            </a:r>
            <a:r>
              <a:rPr lang="en-US" altLang="zh-CN" sz="2000" dirty="0" smtClean="0">
                <a:solidFill>
                  <a:schemeClr val="tx1"/>
                </a:solidFill>
              </a:rPr>
              <a:t>Composite5</a:t>
            </a:r>
          </a:p>
          <a:p>
            <a:r>
              <a:rPr lang="en-US" altLang="zh-CN" sz="2000" dirty="0" smtClean="0"/>
              <a:t>class Composite5</a:t>
            </a:r>
          </a:p>
          <a:p>
            <a:r>
              <a:rPr lang="en-US" altLang="zh-CN" sz="2000" dirty="0" smtClean="0"/>
              <a:t>{</a:t>
            </a:r>
          </a:p>
          <a:p>
            <a:r>
              <a:rPr lang="en-US" altLang="zh-CN" sz="2000" dirty="0" smtClean="0"/>
              <a:t>private:</a:t>
            </a:r>
          </a:p>
          <a:p>
            <a:r>
              <a:rPr lang="en-US" altLang="zh-CN" sz="2000" dirty="0" smtClean="0">
                <a:solidFill>
                  <a:schemeClr val="tx1"/>
                </a:solidFill>
              </a:rPr>
              <a:t>// </a:t>
            </a:r>
            <a:r>
              <a:rPr lang="zh-CN" altLang="en-US" sz="2000" dirty="0" smtClean="0">
                <a:solidFill>
                  <a:schemeClr val="tx1"/>
                </a:solidFill>
              </a:rPr>
              <a:t>私有成员</a:t>
            </a:r>
            <a:r>
              <a:rPr lang="en-US" altLang="zh-CN" sz="2000" dirty="0" smtClean="0">
                <a:solidFill>
                  <a:schemeClr val="tx1"/>
                </a:solidFill>
              </a:rPr>
              <a:t>:</a:t>
            </a:r>
          </a:p>
          <a:p>
            <a:r>
              <a:rPr lang="en-US" altLang="zh-CN" sz="2000" dirty="0" smtClean="0"/>
              <a:t>	Form5 form;					</a:t>
            </a:r>
            <a:r>
              <a:rPr lang="en-US" altLang="zh-CN" sz="2000" dirty="0" smtClean="0">
                <a:solidFill>
                  <a:schemeClr val="tx1"/>
                </a:solidFill>
              </a:rPr>
              <a:t>// </a:t>
            </a:r>
            <a:r>
              <a:rPr lang="zh-CN" altLang="en-US" sz="2000" dirty="0" smtClean="0">
                <a:solidFill>
                  <a:schemeClr val="tx1"/>
                </a:solidFill>
              </a:rPr>
              <a:t>成员对象	</a:t>
            </a:r>
          </a:p>
          <a:p>
            <a:endParaRPr lang="zh-CN" altLang="en-US" sz="2000" dirty="0" smtClean="0"/>
          </a:p>
          <a:p>
            <a:r>
              <a:rPr lang="en-US" altLang="zh-CN" sz="2000" dirty="0" smtClean="0"/>
              <a:t>public:</a:t>
            </a:r>
          </a:p>
          <a:p>
            <a:r>
              <a:rPr lang="en-US" altLang="zh-CN" sz="2000" dirty="0" smtClean="0">
                <a:solidFill>
                  <a:schemeClr val="tx1"/>
                </a:solidFill>
              </a:rPr>
              <a:t>// </a:t>
            </a:r>
            <a:r>
              <a:rPr lang="zh-CN" altLang="en-US" sz="2000" dirty="0" smtClean="0">
                <a:solidFill>
                  <a:schemeClr val="tx1"/>
                </a:solidFill>
              </a:rPr>
              <a:t>公有成员</a:t>
            </a:r>
            <a:r>
              <a:rPr lang="en-US" altLang="zh-CN" sz="2000" dirty="0" smtClean="0">
                <a:solidFill>
                  <a:schemeClr val="tx1"/>
                </a:solidFill>
              </a:rPr>
              <a:t>:</a:t>
            </a:r>
          </a:p>
          <a:p>
            <a:r>
              <a:rPr lang="en-US" altLang="zh-CN" sz="2000" dirty="0" smtClean="0"/>
              <a:t>	Composite5(const Form5 &amp;f): form(f) { }	</a:t>
            </a:r>
            <a:r>
              <a:rPr lang="en-US" altLang="zh-CN" sz="2000" dirty="0" smtClean="0">
                <a:solidFill>
                  <a:schemeClr val="tx1"/>
                </a:solidFill>
              </a:rPr>
              <a:t>// </a:t>
            </a:r>
            <a:r>
              <a:rPr lang="zh-CN" altLang="en-US" sz="2000" dirty="0" smtClean="0">
                <a:solidFill>
                  <a:schemeClr val="tx1"/>
                </a:solidFill>
              </a:rPr>
              <a:t>构造函数</a:t>
            </a:r>
          </a:p>
          <a:p>
            <a:r>
              <a:rPr lang="zh-CN" altLang="en-US" sz="2000" dirty="0" smtClean="0"/>
              <a:t>	</a:t>
            </a:r>
            <a:r>
              <a:rPr lang="en-US" altLang="zh-CN" sz="2000" dirty="0" smtClean="0"/>
              <a:t>virtual ~Composite5() { }			</a:t>
            </a:r>
            <a:r>
              <a:rPr lang="en-US" altLang="zh-CN" sz="2000" dirty="0" smtClean="0">
                <a:solidFill>
                  <a:schemeClr val="tx1"/>
                </a:solidFill>
              </a:rPr>
              <a:t>// </a:t>
            </a:r>
            <a:r>
              <a:rPr lang="zh-CN" altLang="en-US" sz="2000" dirty="0" smtClean="0">
                <a:solidFill>
                  <a:schemeClr val="tx1"/>
                </a:solidFill>
              </a:rPr>
              <a:t>析构函数</a:t>
            </a:r>
          </a:p>
          <a:p>
            <a:r>
              <a:rPr lang="zh-CN" altLang="en-US" sz="2000" dirty="0" smtClean="0"/>
              <a:t>	</a:t>
            </a:r>
            <a:r>
              <a:rPr lang="en-US" altLang="zh-CN" sz="2000" dirty="0" smtClean="0"/>
              <a:t>void </a:t>
            </a:r>
            <a:r>
              <a:rPr lang="en-US" altLang="zh-CN" sz="2000" dirty="0" err="1" smtClean="0"/>
              <a:t>DoWork</a:t>
            </a:r>
            <a:r>
              <a:rPr lang="en-US" altLang="zh-CN" sz="2000" dirty="0" smtClean="0"/>
              <a:t>() { </a:t>
            </a:r>
            <a:r>
              <a:rPr lang="en-US" altLang="zh-CN" sz="2000" dirty="0" err="1" smtClean="0"/>
              <a:t>form.DoWork</a:t>
            </a:r>
            <a:r>
              <a:rPr lang="en-US" altLang="zh-CN" sz="2000" dirty="0" smtClean="0"/>
              <a:t>(); }		</a:t>
            </a:r>
            <a:r>
              <a:rPr lang="en-US" altLang="zh-CN" sz="2000" dirty="0" smtClean="0">
                <a:solidFill>
                  <a:schemeClr val="tx1"/>
                </a:solidFill>
              </a:rPr>
              <a:t>// </a:t>
            </a:r>
            <a:r>
              <a:rPr lang="zh-CN" altLang="en-US" sz="2000" dirty="0" smtClean="0">
                <a:solidFill>
                  <a:schemeClr val="tx1"/>
                </a:solidFill>
              </a:rPr>
              <a:t>工作</a:t>
            </a:r>
          </a:p>
          <a:p>
            <a:r>
              <a:rPr lang="en-US" altLang="zh-CN" sz="2000" dirty="0" smtClean="0"/>
              <a:t>};</a:t>
            </a:r>
          </a:p>
          <a:p>
            <a:endParaRPr lang="en-US" altLang="zh-CN" sz="2000" dirty="0" smtClean="0"/>
          </a:p>
          <a:p>
            <a:r>
              <a:rPr lang="en-US" altLang="zh-CN" sz="2000" dirty="0" err="1" smtClean="0"/>
              <a:t>int</a:t>
            </a:r>
            <a:r>
              <a:rPr lang="en-US" altLang="zh-CN" sz="2000" dirty="0" smtClean="0"/>
              <a:t> main()						</a:t>
            </a:r>
            <a:r>
              <a:rPr lang="en-US" altLang="zh-CN" sz="2000" dirty="0" smtClean="0">
                <a:solidFill>
                  <a:schemeClr val="tx1"/>
                </a:solidFill>
              </a:rPr>
              <a:t>// </a:t>
            </a:r>
            <a:r>
              <a:rPr lang="zh-CN" altLang="en-US" sz="2000" dirty="0" smtClean="0">
                <a:solidFill>
                  <a:schemeClr val="tx1"/>
                </a:solidFill>
              </a:rPr>
              <a:t>主函数</a:t>
            </a:r>
            <a:r>
              <a:rPr lang="en-US" altLang="zh-CN" sz="2000" dirty="0" smtClean="0">
                <a:solidFill>
                  <a:schemeClr val="tx1"/>
                </a:solidFill>
              </a:rPr>
              <a:t>main()</a:t>
            </a:r>
          </a:p>
          <a:p>
            <a:r>
              <a:rPr lang="en-US" altLang="zh-CN" sz="2000" dirty="0" smtClean="0"/>
              <a:t>{</a:t>
            </a:r>
          </a:p>
          <a:p>
            <a:r>
              <a:rPr lang="en-US" altLang="zh-CN" sz="2000" dirty="0" smtClean="0"/>
              <a:t>	</a:t>
            </a:r>
            <a:r>
              <a:rPr lang="en-US" altLang="zh-CN" sz="2000" dirty="0" err="1" smtClean="0"/>
              <a:t>int</a:t>
            </a:r>
            <a:r>
              <a:rPr lang="en-US" altLang="zh-CN" sz="2000" dirty="0" smtClean="0"/>
              <a:t> select = 0;					</a:t>
            </a:r>
            <a:r>
              <a:rPr lang="en-US" altLang="zh-CN" sz="2000" dirty="0" smtClean="0">
                <a:solidFill>
                  <a:schemeClr val="tx1"/>
                </a:solidFill>
              </a:rPr>
              <a:t>// </a:t>
            </a:r>
            <a:r>
              <a:rPr lang="zh-CN" altLang="en-US" sz="2000" dirty="0" smtClean="0">
                <a:solidFill>
                  <a:schemeClr val="tx1"/>
                </a:solidFill>
              </a:rPr>
              <a:t>选择变量</a:t>
            </a:r>
            <a:endParaRPr lang="en-US" altLang="zh-CN" sz="2000" dirty="0" smtClean="0">
              <a:solidFill>
                <a:schemeClr val="tx1"/>
              </a:solidFill>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88640"/>
            <a:ext cx="9144000" cy="6286336"/>
          </a:xfrm>
          <a:prstGeom prst="rect">
            <a:avLst/>
          </a:prstGeom>
          <a:noFill/>
        </p:spPr>
        <p:txBody>
          <a:bodyPr wrap="square" rtlCol="0">
            <a:spAutoFit/>
          </a:bodyPr>
          <a:lstStyle/>
          <a:p>
            <a:pPr>
              <a:lnSpc>
                <a:spcPts val="2300"/>
              </a:lnSpc>
            </a:pPr>
            <a:r>
              <a:rPr lang="zh-CN" altLang="en-US" sz="2000" dirty="0" smtClean="0"/>
              <a:t>	</a:t>
            </a:r>
            <a:r>
              <a:rPr lang="en-US" altLang="zh-CN" sz="2000" dirty="0" smtClean="0"/>
              <a:t>do</a:t>
            </a:r>
          </a:p>
          <a:p>
            <a:pPr>
              <a:lnSpc>
                <a:spcPts val="2300"/>
              </a:lnSpc>
            </a:pPr>
            <a:r>
              <a:rPr lang="en-US" altLang="zh-CN" sz="2000" dirty="0" smtClean="0"/>
              <a:t>	{</a:t>
            </a:r>
          </a:p>
          <a:p>
            <a:pPr>
              <a:lnSpc>
                <a:spcPts val="2300"/>
              </a:lnSpc>
            </a:pPr>
            <a:r>
              <a:rPr lang="en-US" altLang="zh-CN" sz="2000" dirty="0" smtClean="0"/>
              <a:t>		</a:t>
            </a:r>
            <a:r>
              <a:rPr lang="en-US" altLang="zh-CN" sz="2000" dirty="0" err="1" smtClean="0"/>
              <a:t>cout</a:t>
            </a:r>
            <a:r>
              <a:rPr lang="en-US" altLang="zh-CN" sz="2000" dirty="0" smtClean="0"/>
              <a:t> &lt;&lt; "</a:t>
            </a:r>
            <a:r>
              <a:rPr lang="zh-CN" altLang="en-US" sz="2000" dirty="0" smtClean="0"/>
              <a:t>请选择</a:t>
            </a:r>
            <a:r>
              <a:rPr lang="en-US" altLang="zh-CN" sz="2000" dirty="0" smtClean="0"/>
              <a:t>" &lt;&lt; </a:t>
            </a:r>
            <a:r>
              <a:rPr lang="en-US" altLang="zh-CN" sz="2000" dirty="0" err="1" smtClean="0"/>
              <a:t>endl</a:t>
            </a:r>
            <a:r>
              <a:rPr lang="en-US" altLang="zh-CN" sz="2000" dirty="0" smtClean="0"/>
              <a:t>;</a:t>
            </a:r>
          </a:p>
          <a:p>
            <a:pPr>
              <a:lnSpc>
                <a:spcPts val="2300"/>
              </a:lnSpc>
            </a:pPr>
            <a:r>
              <a:rPr lang="en-US" altLang="zh-CN" sz="2000" dirty="0" smtClean="0"/>
              <a:t>		</a:t>
            </a:r>
            <a:r>
              <a:rPr lang="en-US" altLang="zh-CN" sz="2000" dirty="0" err="1" smtClean="0"/>
              <a:t>cout</a:t>
            </a:r>
            <a:r>
              <a:rPr lang="en-US" altLang="zh-CN" sz="2000" dirty="0" smtClean="0"/>
              <a:t> &lt;&lt; "1: </a:t>
            </a:r>
            <a:r>
              <a:rPr lang="zh-CN" altLang="en-US" sz="2000" dirty="0" smtClean="0"/>
              <a:t>选择合成类</a:t>
            </a:r>
            <a:r>
              <a:rPr lang="en-US" altLang="zh-CN" sz="2000" dirty="0" smtClean="0"/>
              <a:t>Composite1" &lt;&lt; </a:t>
            </a:r>
            <a:r>
              <a:rPr lang="en-US" altLang="zh-CN" sz="2000" dirty="0" err="1" smtClean="0"/>
              <a:t>endl</a:t>
            </a:r>
            <a:r>
              <a:rPr lang="en-US" altLang="zh-CN" sz="2000" dirty="0" smtClean="0"/>
              <a:t>;		</a:t>
            </a:r>
          </a:p>
          <a:p>
            <a:pPr>
              <a:lnSpc>
                <a:spcPts val="2300"/>
              </a:lnSpc>
            </a:pPr>
            <a:r>
              <a:rPr lang="en-US" altLang="zh-CN" sz="2000" dirty="0" smtClean="0"/>
              <a:t>		</a:t>
            </a:r>
            <a:r>
              <a:rPr lang="en-US" altLang="zh-CN" sz="2000" dirty="0" err="1" smtClean="0"/>
              <a:t>cout</a:t>
            </a:r>
            <a:r>
              <a:rPr lang="en-US" altLang="zh-CN" sz="2000" dirty="0" smtClean="0"/>
              <a:t> &lt;&lt; "2: </a:t>
            </a:r>
            <a:r>
              <a:rPr lang="zh-CN" altLang="en-US" sz="2000" dirty="0" smtClean="0"/>
              <a:t>选择合成类</a:t>
            </a:r>
            <a:r>
              <a:rPr lang="en-US" altLang="zh-CN" sz="2000" dirty="0" smtClean="0"/>
              <a:t>Composite2" &lt;&lt; </a:t>
            </a:r>
            <a:r>
              <a:rPr lang="en-US" altLang="zh-CN" sz="2000" dirty="0" err="1" smtClean="0"/>
              <a:t>endl</a:t>
            </a:r>
            <a:r>
              <a:rPr lang="en-US" altLang="zh-CN" sz="2000" dirty="0" smtClean="0"/>
              <a:t>;		</a:t>
            </a:r>
          </a:p>
          <a:p>
            <a:pPr>
              <a:lnSpc>
                <a:spcPts val="2300"/>
              </a:lnSpc>
            </a:pPr>
            <a:r>
              <a:rPr lang="en-US" altLang="zh-CN" sz="2000" dirty="0" smtClean="0"/>
              <a:t>		</a:t>
            </a:r>
            <a:r>
              <a:rPr lang="en-US" altLang="zh-CN" sz="2000" dirty="0" err="1" smtClean="0"/>
              <a:t>cout</a:t>
            </a:r>
            <a:r>
              <a:rPr lang="en-US" altLang="zh-CN" sz="2000" dirty="0" smtClean="0"/>
              <a:t> &lt;&lt; "3: </a:t>
            </a:r>
            <a:r>
              <a:rPr lang="zh-CN" altLang="en-US" sz="2000" dirty="0" smtClean="0"/>
              <a:t>选择合成类</a:t>
            </a:r>
            <a:r>
              <a:rPr lang="en-US" altLang="zh-CN" sz="2000" dirty="0" smtClean="0"/>
              <a:t>Composite3" &lt;&lt; </a:t>
            </a:r>
            <a:r>
              <a:rPr lang="en-US" altLang="zh-CN" sz="2000" dirty="0" err="1" smtClean="0"/>
              <a:t>endl</a:t>
            </a:r>
            <a:r>
              <a:rPr lang="en-US" altLang="zh-CN" sz="2000" dirty="0" smtClean="0"/>
              <a:t>;		</a:t>
            </a:r>
          </a:p>
          <a:p>
            <a:pPr>
              <a:lnSpc>
                <a:spcPts val="2300"/>
              </a:lnSpc>
            </a:pPr>
            <a:r>
              <a:rPr lang="en-US" altLang="zh-CN" sz="2000" dirty="0" smtClean="0"/>
              <a:t>		</a:t>
            </a:r>
            <a:r>
              <a:rPr lang="en-US" altLang="zh-CN" sz="2000" dirty="0" err="1" smtClean="0"/>
              <a:t>cout</a:t>
            </a:r>
            <a:r>
              <a:rPr lang="en-US" altLang="zh-CN" sz="2000" dirty="0" smtClean="0"/>
              <a:t> &lt;&lt; "4: </a:t>
            </a:r>
            <a:r>
              <a:rPr lang="zh-CN" altLang="en-US" sz="2000" dirty="0" smtClean="0"/>
              <a:t>选择合成类</a:t>
            </a:r>
            <a:r>
              <a:rPr lang="en-US" altLang="zh-CN" sz="2000" dirty="0" smtClean="0"/>
              <a:t>Composite4" &lt;&lt; </a:t>
            </a:r>
            <a:r>
              <a:rPr lang="en-US" altLang="zh-CN" sz="2000" dirty="0" err="1" smtClean="0"/>
              <a:t>endl</a:t>
            </a:r>
            <a:r>
              <a:rPr lang="en-US" altLang="zh-CN" sz="2000" dirty="0" smtClean="0"/>
              <a:t>;		</a:t>
            </a:r>
          </a:p>
          <a:p>
            <a:pPr>
              <a:lnSpc>
                <a:spcPts val="2300"/>
              </a:lnSpc>
            </a:pPr>
            <a:r>
              <a:rPr lang="en-US" altLang="zh-CN" sz="2000" dirty="0" smtClean="0"/>
              <a:t>		</a:t>
            </a:r>
            <a:r>
              <a:rPr lang="en-US" altLang="zh-CN" sz="2000" dirty="0" err="1" smtClean="0"/>
              <a:t>cout</a:t>
            </a:r>
            <a:r>
              <a:rPr lang="en-US" altLang="zh-CN" sz="2000" dirty="0" smtClean="0"/>
              <a:t> &lt;&lt; "5: </a:t>
            </a:r>
            <a:r>
              <a:rPr lang="zh-CN" altLang="en-US" sz="2000" dirty="0" smtClean="0"/>
              <a:t>选择合成类</a:t>
            </a:r>
            <a:r>
              <a:rPr lang="en-US" altLang="zh-CN" sz="2000" dirty="0" smtClean="0"/>
              <a:t>Composite5" &lt;&lt; </a:t>
            </a:r>
            <a:r>
              <a:rPr lang="en-US" altLang="zh-CN" sz="2000" dirty="0" err="1" smtClean="0"/>
              <a:t>endl</a:t>
            </a:r>
            <a:r>
              <a:rPr lang="en-US" altLang="zh-CN" sz="2000" dirty="0" smtClean="0"/>
              <a:t>;</a:t>
            </a:r>
          </a:p>
          <a:p>
            <a:pPr>
              <a:lnSpc>
                <a:spcPts val="2300"/>
              </a:lnSpc>
            </a:pPr>
            <a:r>
              <a:rPr lang="en-US" altLang="zh-CN" sz="2000" dirty="0" smtClean="0"/>
              <a:t>		</a:t>
            </a:r>
            <a:r>
              <a:rPr lang="en-US" altLang="zh-CN" sz="2000" dirty="0" err="1" smtClean="0"/>
              <a:t>cout</a:t>
            </a:r>
            <a:r>
              <a:rPr lang="en-US" altLang="zh-CN" sz="2000" dirty="0" smtClean="0"/>
              <a:t> &lt;&lt; "6: </a:t>
            </a:r>
            <a:r>
              <a:rPr lang="zh-CN" altLang="en-US" sz="2000" dirty="0" smtClean="0"/>
              <a:t>退出</a:t>
            </a:r>
            <a:r>
              <a:rPr lang="en-US" altLang="zh-CN" sz="2000" dirty="0" smtClean="0"/>
              <a:t>" &lt;&lt; </a:t>
            </a:r>
            <a:r>
              <a:rPr lang="en-US" altLang="zh-CN" sz="2000" dirty="0" err="1" smtClean="0"/>
              <a:t>endl</a:t>
            </a:r>
            <a:r>
              <a:rPr lang="en-US" altLang="zh-CN" sz="2000" dirty="0" smtClean="0"/>
              <a:t>;</a:t>
            </a:r>
          </a:p>
          <a:p>
            <a:pPr>
              <a:lnSpc>
                <a:spcPts val="2300"/>
              </a:lnSpc>
            </a:pPr>
            <a:endParaRPr lang="en-US" altLang="zh-CN" sz="2000" dirty="0" smtClean="0"/>
          </a:p>
          <a:p>
            <a:pPr>
              <a:lnSpc>
                <a:spcPts val="2300"/>
              </a:lnSpc>
            </a:pPr>
            <a:r>
              <a:rPr lang="en-US" altLang="zh-CN" sz="2000" dirty="0" smtClean="0"/>
              <a:t>		</a:t>
            </a:r>
            <a:r>
              <a:rPr lang="en-US" altLang="zh-CN" sz="2000" dirty="0" err="1" smtClean="0"/>
              <a:t>cout</a:t>
            </a:r>
            <a:r>
              <a:rPr lang="en-US" altLang="zh-CN" sz="2000" dirty="0" smtClean="0"/>
              <a:t> &lt;&lt; "</a:t>
            </a:r>
            <a:r>
              <a:rPr lang="zh-CN" altLang="en-US" sz="2000" dirty="0" smtClean="0"/>
              <a:t>请输入你的选择</a:t>
            </a:r>
            <a:r>
              <a:rPr lang="en-US" altLang="zh-CN" sz="2000" dirty="0" smtClean="0"/>
              <a:t>(1--6):";</a:t>
            </a:r>
          </a:p>
          <a:p>
            <a:pPr>
              <a:lnSpc>
                <a:spcPts val="2300"/>
              </a:lnSpc>
            </a:pPr>
            <a:r>
              <a:rPr lang="en-US" altLang="zh-CN" sz="2000" dirty="0" smtClean="0"/>
              <a:t>		</a:t>
            </a:r>
            <a:r>
              <a:rPr lang="en-US" altLang="zh-CN" sz="2000" dirty="0" err="1" smtClean="0"/>
              <a:t>cin</a:t>
            </a:r>
            <a:r>
              <a:rPr lang="en-US" altLang="zh-CN" sz="2000" dirty="0" smtClean="0"/>
              <a:t> &gt;&gt; select;		</a:t>
            </a:r>
            <a:r>
              <a:rPr lang="en-US" altLang="zh-CN" sz="2000" dirty="0" smtClean="0">
                <a:solidFill>
                  <a:schemeClr val="tx1"/>
                </a:solidFill>
              </a:rPr>
              <a:t>// </a:t>
            </a:r>
            <a:r>
              <a:rPr lang="zh-CN" altLang="en-US" sz="2000" dirty="0" smtClean="0">
                <a:solidFill>
                  <a:schemeClr val="tx1"/>
                </a:solidFill>
              </a:rPr>
              <a:t>输入选择变量</a:t>
            </a:r>
          </a:p>
          <a:p>
            <a:pPr>
              <a:lnSpc>
                <a:spcPts val="2300"/>
              </a:lnSpc>
            </a:pPr>
            <a:endParaRPr lang="zh-CN" altLang="en-US" sz="2000" dirty="0" smtClean="0"/>
          </a:p>
          <a:p>
            <a:pPr>
              <a:lnSpc>
                <a:spcPts val="2300"/>
              </a:lnSpc>
            </a:pPr>
            <a:r>
              <a:rPr lang="zh-CN" altLang="en-US" sz="2000" dirty="0" smtClean="0"/>
              <a:t>		</a:t>
            </a:r>
            <a:r>
              <a:rPr lang="en-US" altLang="zh-CN" sz="2000" dirty="0" smtClean="0"/>
              <a:t>switch(select)		</a:t>
            </a:r>
            <a:r>
              <a:rPr lang="en-US" altLang="zh-CN" sz="2000" dirty="0" smtClean="0">
                <a:solidFill>
                  <a:schemeClr val="tx1"/>
                </a:solidFill>
              </a:rPr>
              <a:t>// </a:t>
            </a:r>
            <a:r>
              <a:rPr lang="zh-CN" altLang="en-US" sz="2000" dirty="0" smtClean="0">
                <a:solidFill>
                  <a:schemeClr val="tx1"/>
                </a:solidFill>
              </a:rPr>
              <a:t>根据用户选择做相关合成类工作</a:t>
            </a:r>
          </a:p>
          <a:p>
            <a:pPr>
              <a:lnSpc>
                <a:spcPts val="2300"/>
              </a:lnSpc>
            </a:pPr>
            <a:r>
              <a:rPr lang="zh-CN" altLang="en-US" sz="2000" dirty="0" smtClean="0"/>
              <a:t>		</a:t>
            </a:r>
            <a:r>
              <a:rPr lang="en-US" altLang="zh-CN" sz="2000" dirty="0" smtClean="0"/>
              <a:t>{									</a:t>
            </a:r>
          </a:p>
          <a:p>
            <a:pPr>
              <a:lnSpc>
                <a:spcPts val="2300"/>
              </a:lnSpc>
            </a:pPr>
            <a:r>
              <a:rPr lang="en-US" altLang="zh-CN" sz="2000" dirty="0" smtClean="0"/>
              <a:t>			case 1: </a:t>
            </a:r>
          </a:p>
          <a:p>
            <a:pPr>
              <a:lnSpc>
                <a:spcPts val="2300"/>
              </a:lnSpc>
            </a:pPr>
            <a:r>
              <a:rPr lang="en-US" altLang="zh-CN" sz="2000" dirty="0" smtClean="0"/>
              <a:t>				</a:t>
            </a:r>
            <a:r>
              <a:rPr lang="en-US" altLang="zh-CN" sz="2000" dirty="0" err="1" smtClean="0"/>
              <a:t>cout</a:t>
            </a:r>
            <a:r>
              <a:rPr lang="en-US" altLang="zh-CN" sz="2000" dirty="0" smtClean="0"/>
              <a:t> &lt;&lt; "</a:t>
            </a:r>
            <a:r>
              <a:rPr lang="zh-CN" altLang="en-US" sz="2000" dirty="0" smtClean="0"/>
              <a:t>合成类</a:t>
            </a:r>
            <a:r>
              <a:rPr lang="en-US" altLang="zh-CN" sz="2000" dirty="0" smtClean="0"/>
              <a:t>Composite1</a:t>
            </a:r>
            <a:r>
              <a:rPr lang="zh-CN" altLang="en-US" sz="2000" dirty="0" smtClean="0"/>
              <a:t>在工作</a:t>
            </a:r>
            <a:r>
              <a:rPr lang="en-US" altLang="zh-CN" sz="2000" dirty="0" smtClean="0"/>
              <a:t>!" &lt;&lt;</a:t>
            </a:r>
            <a:r>
              <a:rPr lang="en-US" altLang="zh-CN" sz="2000" dirty="0" err="1" smtClean="0"/>
              <a:t>endl</a:t>
            </a:r>
            <a:r>
              <a:rPr lang="en-US" altLang="zh-CN" sz="2000" dirty="0" smtClean="0"/>
              <a:t>;</a:t>
            </a:r>
          </a:p>
          <a:p>
            <a:pPr>
              <a:lnSpc>
                <a:spcPts val="2300"/>
              </a:lnSpc>
            </a:pPr>
            <a:r>
              <a:rPr lang="en-US" altLang="zh-CN" sz="2000" dirty="0" smtClean="0"/>
              <a:t>				Composite1(Form1()).</a:t>
            </a:r>
            <a:r>
              <a:rPr lang="en-US" altLang="zh-CN" sz="2000" dirty="0" err="1" smtClean="0"/>
              <a:t>DoWork</a:t>
            </a:r>
            <a:r>
              <a:rPr lang="en-US" altLang="zh-CN" sz="2000" dirty="0" smtClean="0"/>
              <a:t>();</a:t>
            </a:r>
          </a:p>
          <a:p>
            <a:pPr>
              <a:lnSpc>
                <a:spcPts val="2300"/>
              </a:lnSpc>
            </a:pPr>
            <a:r>
              <a:rPr lang="en-US" altLang="zh-CN" sz="2000" dirty="0" smtClean="0"/>
              <a:t>				</a:t>
            </a:r>
            <a:r>
              <a:rPr lang="en-US" altLang="zh-CN" sz="2000" dirty="0" err="1" smtClean="0"/>
              <a:t>cout</a:t>
            </a:r>
            <a:r>
              <a:rPr lang="en-US" altLang="zh-CN" sz="2000" dirty="0" smtClean="0"/>
              <a:t> &lt;&lt; </a:t>
            </a:r>
            <a:r>
              <a:rPr lang="en-US" altLang="zh-CN" sz="2000" dirty="0" err="1" smtClean="0"/>
              <a:t>endl</a:t>
            </a:r>
            <a:r>
              <a:rPr lang="en-US" altLang="zh-CN" sz="2000" dirty="0" smtClean="0"/>
              <a:t>;		</a:t>
            </a:r>
            <a:r>
              <a:rPr lang="en-US" altLang="zh-CN" sz="2000" dirty="0" smtClean="0">
                <a:solidFill>
                  <a:schemeClr val="tx1"/>
                </a:solidFill>
              </a:rPr>
              <a:t>// </a:t>
            </a:r>
            <a:r>
              <a:rPr lang="zh-CN" altLang="en-US" sz="2000" dirty="0" smtClean="0">
                <a:solidFill>
                  <a:schemeClr val="tx1"/>
                </a:solidFill>
              </a:rPr>
              <a:t>换行</a:t>
            </a:r>
          </a:p>
          <a:p>
            <a:pPr>
              <a:lnSpc>
                <a:spcPts val="2300"/>
              </a:lnSpc>
            </a:pPr>
            <a:r>
              <a:rPr lang="zh-CN" altLang="en-US" sz="2000" dirty="0" smtClean="0"/>
              <a:t>				</a:t>
            </a:r>
            <a:r>
              <a:rPr lang="en-US" altLang="zh-CN" sz="2000" dirty="0" smtClean="0"/>
              <a:t>break;</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88640"/>
            <a:ext cx="9144000" cy="6247864"/>
          </a:xfrm>
          <a:prstGeom prst="rect">
            <a:avLst/>
          </a:prstGeom>
          <a:noFill/>
        </p:spPr>
        <p:txBody>
          <a:bodyPr wrap="square" rtlCol="0">
            <a:spAutoFit/>
          </a:bodyPr>
          <a:lstStyle/>
          <a:p>
            <a:r>
              <a:rPr lang="en-US" altLang="zh-CN" sz="2000" dirty="0" smtClean="0"/>
              <a:t>			case 2: </a:t>
            </a:r>
          </a:p>
          <a:p>
            <a:r>
              <a:rPr lang="en-US" altLang="zh-CN" sz="2000" dirty="0" smtClean="0"/>
              <a:t>				</a:t>
            </a:r>
            <a:r>
              <a:rPr lang="en-US" altLang="zh-CN" sz="2000" dirty="0" err="1" smtClean="0"/>
              <a:t>cout</a:t>
            </a:r>
            <a:r>
              <a:rPr lang="en-US" altLang="zh-CN" sz="2000" dirty="0" smtClean="0"/>
              <a:t> &lt;&lt; "</a:t>
            </a:r>
            <a:r>
              <a:rPr lang="zh-CN" altLang="en-US" sz="2000" dirty="0" smtClean="0"/>
              <a:t>合成类</a:t>
            </a:r>
            <a:r>
              <a:rPr lang="en-US" altLang="zh-CN" sz="2000" dirty="0" smtClean="0"/>
              <a:t>Composite2</a:t>
            </a:r>
            <a:r>
              <a:rPr lang="zh-CN" altLang="en-US" sz="2000" dirty="0" smtClean="0"/>
              <a:t>在工作</a:t>
            </a:r>
            <a:r>
              <a:rPr lang="en-US" altLang="zh-CN" sz="2000" dirty="0" smtClean="0"/>
              <a:t>!" &lt;&lt;</a:t>
            </a:r>
            <a:r>
              <a:rPr lang="en-US" altLang="zh-CN" sz="2000" dirty="0" err="1" smtClean="0"/>
              <a:t>endl</a:t>
            </a:r>
            <a:r>
              <a:rPr lang="en-US" altLang="zh-CN" sz="2000" dirty="0" smtClean="0"/>
              <a:t>;</a:t>
            </a:r>
          </a:p>
          <a:p>
            <a:r>
              <a:rPr lang="en-US" altLang="zh-CN" sz="2000" dirty="0" smtClean="0"/>
              <a:t>				Composite2(Form2()).</a:t>
            </a:r>
            <a:r>
              <a:rPr lang="en-US" altLang="zh-CN" sz="2000" dirty="0" err="1" smtClean="0"/>
              <a:t>DoWork</a:t>
            </a:r>
            <a:r>
              <a:rPr lang="en-US" altLang="zh-CN" sz="2000" dirty="0" smtClean="0"/>
              <a:t>();</a:t>
            </a:r>
          </a:p>
          <a:p>
            <a:r>
              <a:rPr lang="en-US" altLang="zh-CN" sz="2000" dirty="0" smtClean="0"/>
              <a:t>				</a:t>
            </a:r>
            <a:r>
              <a:rPr lang="en-US" altLang="zh-CN" sz="2000" dirty="0" err="1" smtClean="0"/>
              <a:t>cout</a:t>
            </a:r>
            <a:r>
              <a:rPr lang="en-US" altLang="zh-CN" sz="2000" dirty="0" smtClean="0"/>
              <a:t> &lt;&lt; </a:t>
            </a:r>
            <a:r>
              <a:rPr lang="en-US" altLang="zh-CN" sz="2000" dirty="0" err="1" smtClean="0"/>
              <a:t>endl</a:t>
            </a:r>
            <a:r>
              <a:rPr lang="en-US" altLang="zh-CN" sz="2000" dirty="0" smtClean="0"/>
              <a:t>;		</a:t>
            </a:r>
            <a:r>
              <a:rPr lang="en-US" altLang="zh-CN" sz="2000" dirty="0" smtClean="0">
                <a:solidFill>
                  <a:schemeClr val="tx1"/>
                </a:solidFill>
              </a:rPr>
              <a:t>// </a:t>
            </a:r>
            <a:r>
              <a:rPr lang="zh-CN" altLang="en-US" sz="2000" dirty="0" smtClean="0">
                <a:solidFill>
                  <a:schemeClr val="tx1"/>
                </a:solidFill>
              </a:rPr>
              <a:t>换行</a:t>
            </a:r>
          </a:p>
          <a:p>
            <a:r>
              <a:rPr lang="zh-CN" altLang="en-US" sz="2000" dirty="0" smtClean="0"/>
              <a:t>				</a:t>
            </a:r>
            <a:r>
              <a:rPr lang="en-US" altLang="zh-CN" sz="2000" dirty="0" smtClean="0"/>
              <a:t>break;</a:t>
            </a:r>
          </a:p>
          <a:p>
            <a:r>
              <a:rPr lang="en-US" altLang="zh-CN" sz="2000" dirty="0" smtClean="0"/>
              <a:t>			case 3: </a:t>
            </a:r>
          </a:p>
          <a:p>
            <a:r>
              <a:rPr lang="en-US" altLang="zh-CN" sz="2000" dirty="0" smtClean="0"/>
              <a:t>				</a:t>
            </a:r>
            <a:r>
              <a:rPr lang="en-US" altLang="zh-CN" sz="2000" dirty="0" err="1" smtClean="0"/>
              <a:t>cout</a:t>
            </a:r>
            <a:r>
              <a:rPr lang="en-US" altLang="zh-CN" sz="2000" dirty="0" smtClean="0"/>
              <a:t> &lt;&lt; "</a:t>
            </a:r>
            <a:r>
              <a:rPr lang="zh-CN" altLang="en-US" sz="2000" dirty="0" smtClean="0"/>
              <a:t>合成类</a:t>
            </a:r>
            <a:r>
              <a:rPr lang="en-US" altLang="zh-CN" sz="2000" dirty="0" smtClean="0"/>
              <a:t>Composite3</a:t>
            </a:r>
            <a:r>
              <a:rPr lang="zh-CN" altLang="en-US" sz="2000" dirty="0" smtClean="0"/>
              <a:t>在工作</a:t>
            </a:r>
            <a:r>
              <a:rPr lang="en-US" altLang="zh-CN" sz="2000" dirty="0" smtClean="0"/>
              <a:t>!" &lt;&lt;</a:t>
            </a:r>
            <a:r>
              <a:rPr lang="en-US" altLang="zh-CN" sz="2000" dirty="0" err="1" smtClean="0"/>
              <a:t>endl</a:t>
            </a:r>
            <a:r>
              <a:rPr lang="en-US" altLang="zh-CN" sz="2000" dirty="0" smtClean="0"/>
              <a:t>;</a:t>
            </a:r>
          </a:p>
          <a:p>
            <a:r>
              <a:rPr lang="en-US" altLang="zh-CN" sz="2000" dirty="0" smtClean="0"/>
              <a:t>				Composite3(Form3()).</a:t>
            </a:r>
            <a:r>
              <a:rPr lang="en-US" altLang="zh-CN" sz="2000" dirty="0" err="1" smtClean="0"/>
              <a:t>DoWork</a:t>
            </a:r>
            <a:r>
              <a:rPr lang="en-US" altLang="zh-CN" sz="2000" dirty="0" smtClean="0"/>
              <a:t>();</a:t>
            </a:r>
          </a:p>
          <a:p>
            <a:r>
              <a:rPr lang="en-US" altLang="zh-CN" sz="2000" dirty="0" smtClean="0"/>
              <a:t>				</a:t>
            </a:r>
            <a:r>
              <a:rPr lang="en-US" altLang="zh-CN" sz="2000" dirty="0" err="1" smtClean="0"/>
              <a:t>cout</a:t>
            </a:r>
            <a:r>
              <a:rPr lang="en-US" altLang="zh-CN" sz="2000" dirty="0" smtClean="0"/>
              <a:t> &lt;&lt; </a:t>
            </a:r>
            <a:r>
              <a:rPr lang="en-US" altLang="zh-CN" sz="2000" dirty="0" err="1" smtClean="0"/>
              <a:t>endl</a:t>
            </a:r>
            <a:r>
              <a:rPr lang="en-US" altLang="zh-CN" sz="2000" dirty="0" smtClean="0"/>
              <a:t>;		</a:t>
            </a:r>
            <a:r>
              <a:rPr lang="en-US" altLang="zh-CN" sz="2000" dirty="0" smtClean="0">
                <a:solidFill>
                  <a:schemeClr val="tx1"/>
                </a:solidFill>
              </a:rPr>
              <a:t>// </a:t>
            </a:r>
            <a:r>
              <a:rPr lang="zh-CN" altLang="en-US" sz="2000" dirty="0" smtClean="0">
                <a:solidFill>
                  <a:schemeClr val="tx1"/>
                </a:solidFill>
              </a:rPr>
              <a:t>换行</a:t>
            </a:r>
          </a:p>
          <a:p>
            <a:r>
              <a:rPr lang="zh-CN" altLang="en-US" sz="2000" dirty="0" smtClean="0"/>
              <a:t>				</a:t>
            </a:r>
            <a:r>
              <a:rPr lang="en-US" altLang="zh-CN" sz="2000" dirty="0" smtClean="0"/>
              <a:t>break;</a:t>
            </a:r>
          </a:p>
          <a:p>
            <a:r>
              <a:rPr lang="en-US" altLang="zh-CN" sz="2000" dirty="0" smtClean="0"/>
              <a:t>			case 4: </a:t>
            </a:r>
          </a:p>
          <a:p>
            <a:r>
              <a:rPr lang="en-US" altLang="zh-CN" sz="2000" dirty="0" smtClean="0"/>
              <a:t>				</a:t>
            </a:r>
            <a:r>
              <a:rPr lang="en-US" altLang="zh-CN" sz="2000" dirty="0" err="1" smtClean="0"/>
              <a:t>cout</a:t>
            </a:r>
            <a:r>
              <a:rPr lang="en-US" altLang="zh-CN" sz="2000" dirty="0" smtClean="0"/>
              <a:t> &lt;&lt; "</a:t>
            </a:r>
            <a:r>
              <a:rPr lang="zh-CN" altLang="en-US" sz="2000" dirty="0" smtClean="0"/>
              <a:t>合成类</a:t>
            </a:r>
            <a:r>
              <a:rPr lang="en-US" altLang="zh-CN" sz="2000" dirty="0" smtClean="0"/>
              <a:t>Composite4</a:t>
            </a:r>
            <a:r>
              <a:rPr lang="zh-CN" altLang="en-US" sz="2000" dirty="0" smtClean="0"/>
              <a:t>在工作</a:t>
            </a:r>
            <a:r>
              <a:rPr lang="en-US" altLang="zh-CN" sz="2000" dirty="0" smtClean="0"/>
              <a:t>!" &lt;&lt;</a:t>
            </a:r>
            <a:r>
              <a:rPr lang="en-US" altLang="zh-CN" sz="2000" dirty="0" err="1" smtClean="0"/>
              <a:t>endl</a:t>
            </a:r>
            <a:r>
              <a:rPr lang="en-US" altLang="zh-CN" sz="2000" dirty="0" smtClean="0"/>
              <a:t>;</a:t>
            </a:r>
          </a:p>
          <a:p>
            <a:r>
              <a:rPr lang="en-US" altLang="zh-CN" sz="2000" dirty="0" smtClean="0"/>
              <a:t>				Composite4(Form4()).</a:t>
            </a:r>
            <a:r>
              <a:rPr lang="en-US" altLang="zh-CN" sz="2000" dirty="0" err="1" smtClean="0"/>
              <a:t>DoWork</a:t>
            </a:r>
            <a:r>
              <a:rPr lang="en-US" altLang="zh-CN" sz="2000" dirty="0" smtClean="0"/>
              <a:t>();</a:t>
            </a:r>
          </a:p>
          <a:p>
            <a:r>
              <a:rPr lang="en-US" altLang="zh-CN" sz="2000" dirty="0" smtClean="0"/>
              <a:t>				</a:t>
            </a:r>
            <a:r>
              <a:rPr lang="en-US" altLang="zh-CN" sz="2000" dirty="0" err="1" smtClean="0"/>
              <a:t>cout</a:t>
            </a:r>
            <a:r>
              <a:rPr lang="en-US" altLang="zh-CN" sz="2000" dirty="0" smtClean="0"/>
              <a:t> &lt;&lt; </a:t>
            </a:r>
            <a:r>
              <a:rPr lang="en-US" altLang="zh-CN" sz="2000" dirty="0" err="1" smtClean="0"/>
              <a:t>endl</a:t>
            </a:r>
            <a:r>
              <a:rPr lang="en-US" altLang="zh-CN" sz="2000" dirty="0" smtClean="0"/>
              <a:t>;		</a:t>
            </a:r>
            <a:r>
              <a:rPr lang="en-US" altLang="zh-CN" sz="2000" dirty="0" smtClean="0">
                <a:solidFill>
                  <a:schemeClr val="tx1"/>
                </a:solidFill>
              </a:rPr>
              <a:t>// </a:t>
            </a:r>
            <a:r>
              <a:rPr lang="zh-CN" altLang="en-US" sz="2000" dirty="0" smtClean="0">
                <a:solidFill>
                  <a:schemeClr val="tx1"/>
                </a:solidFill>
              </a:rPr>
              <a:t>换行</a:t>
            </a:r>
          </a:p>
          <a:p>
            <a:r>
              <a:rPr lang="zh-CN" altLang="en-US" sz="2000" dirty="0" smtClean="0"/>
              <a:t>				</a:t>
            </a:r>
            <a:r>
              <a:rPr lang="en-US" altLang="zh-CN" sz="2000" dirty="0" smtClean="0"/>
              <a:t>break;</a:t>
            </a:r>
          </a:p>
          <a:p>
            <a:r>
              <a:rPr lang="en-US" altLang="zh-CN" sz="2000" dirty="0" smtClean="0"/>
              <a:t>			case 5: </a:t>
            </a:r>
          </a:p>
          <a:p>
            <a:r>
              <a:rPr lang="en-US" altLang="zh-CN" sz="2000" dirty="0" smtClean="0"/>
              <a:t>				</a:t>
            </a:r>
            <a:r>
              <a:rPr lang="en-US" altLang="zh-CN" sz="2000" dirty="0" err="1" smtClean="0"/>
              <a:t>cout</a:t>
            </a:r>
            <a:r>
              <a:rPr lang="en-US" altLang="zh-CN" sz="2000" dirty="0" smtClean="0"/>
              <a:t> &lt;&lt; "</a:t>
            </a:r>
            <a:r>
              <a:rPr lang="zh-CN" altLang="en-US" sz="2000" dirty="0" smtClean="0"/>
              <a:t>合成类</a:t>
            </a:r>
            <a:r>
              <a:rPr lang="en-US" altLang="zh-CN" sz="2000" dirty="0" smtClean="0"/>
              <a:t>Composite5</a:t>
            </a:r>
            <a:r>
              <a:rPr lang="zh-CN" altLang="en-US" sz="2000" dirty="0" smtClean="0"/>
              <a:t>在工作</a:t>
            </a:r>
            <a:r>
              <a:rPr lang="en-US" altLang="zh-CN" sz="2000" dirty="0" smtClean="0"/>
              <a:t>!" &lt;&lt;</a:t>
            </a:r>
            <a:r>
              <a:rPr lang="en-US" altLang="zh-CN" sz="2000" dirty="0" err="1" smtClean="0"/>
              <a:t>endl</a:t>
            </a:r>
            <a:r>
              <a:rPr lang="en-US" altLang="zh-CN" sz="2000" dirty="0" smtClean="0"/>
              <a:t>;</a:t>
            </a:r>
          </a:p>
          <a:p>
            <a:r>
              <a:rPr lang="en-US" altLang="zh-CN" sz="2000" dirty="0" smtClean="0"/>
              <a:t>				Composite5(Form5()).</a:t>
            </a:r>
            <a:r>
              <a:rPr lang="en-US" altLang="zh-CN" sz="2000" dirty="0" err="1" smtClean="0"/>
              <a:t>DoWork</a:t>
            </a:r>
            <a:r>
              <a:rPr lang="en-US" altLang="zh-CN" sz="2000" dirty="0" smtClean="0"/>
              <a:t>();</a:t>
            </a:r>
          </a:p>
          <a:p>
            <a:r>
              <a:rPr lang="en-US" altLang="zh-CN" sz="2000" dirty="0" smtClean="0"/>
              <a:t>				</a:t>
            </a:r>
            <a:r>
              <a:rPr lang="en-US" altLang="zh-CN" sz="2000" dirty="0" err="1" smtClean="0"/>
              <a:t>cout</a:t>
            </a:r>
            <a:r>
              <a:rPr lang="en-US" altLang="zh-CN" sz="2000" dirty="0" smtClean="0"/>
              <a:t> &lt;&lt; </a:t>
            </a:r>
            <a:r>
              <a:rPr lang="en-US" altLang="zh-CN" sz="2000" dirty="0" err="1" smtClean="0"/>
              <a:t>endl</a:t>
            </a:r>
            <a:r>
              <a:rPr lang="en-US" altLang="zh-CN" sz="2000" dirty="0" smtClean="0"/>
              <a:t>;		</a:t>
            </a:r>
            <a:r>
              <a:rPr lang="en-US" altLang="zh-CN" sz="2000" dirty="0" smtClean="0">
                <a:solidFill>
                  <a:schemeClr val="tx1"/>
                </a:solidFill>
              </a:rPr>
              <a:t>// </a:t>
            </a:r>
            <a:r>
              <a:rPr lang="zh-CN" altLang="en-US" sz="2000" dirty="0" smtClean="0">
                <a:solidFill>
                  <a:schemeClr val="tx1"/>
                </a:solidFill>
              </a:rPr>
              <a:t>换行</a:t>
            </a:r>
          </a:p>
          <a:p>
            <a:r>
              <a:rPr lang="zh-CN" altLang="en-US" sz="2000" dirty="0" smtClean="0"/>
              <a:t>				</a:t>
            </a:r>
            <a:r>
              <a:rPr lang="en-US" altLang="zh-CN" sz="2000" dirty="0" smtClean="0"/>
              <a:t>break;</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88640"/>
            <a:ext cx="9144000" cy="4401205"/>
          </a:xfrm>
          <a:prstGeom prst="rect">
            <a:avLst/>
          </a:prstGeom>
          <a:noFill/>
        </p:spPr>
        <p:txBody>
          <a:bodyPr wrap="square" rtlCol="0">
            <a:spAutoFit/>
          </a:bodyPr>
          <a:lstStyle/>
          <a:p>
            <a:r>
              <a:rPr lang="en-US" altLang="zh-CN" sz="2000" dirty="0" smtClean="0"/>
              <a:t>			case 6: </a:t>
            </a:r>
          </a:p>
          <a:p>
            <a:r>
              <a:rPr lang="en-US" altLang="zh-CN" sz="2000" dirty="0" smtClean="0"/>
              <a:t>				</a:t>
            </a:r>
            <a:r>
              <a:rPr lang="en-US" altLang="zh-CN" sz="2000" dirty="0" err="1" smtClean="0"/>
              <a:t>cout</a:t>
            </a:r>
            <a:r>
              <a:rPr lang="en-US" altLang="zh-CN" sz="2000" dirty="0" smtClean="0"/>
              <a:t> &lt;&lt; "</a:t>
            </a:r>
            <a:r>
              <a:rPr lang="zh-CN" altLang="en-US" sz="2000" dirty="0" smtClean="0"/>
              <a:t>退出</a:t>
            </a:r>
            <a:r>
              <a:rPr lang="en-US" altLang="zh-CN" sz="2000" dirty="0" smtClean="0"/>
              <a:t>!" &lt;&lt; </a:t>
            </a:r>
            <a:r>
              <a:rPr lang="en-US" altLang="zh-CN" sz="2000" dirty="0" err="1" smtClean="0"/>
              <a:t>endl</a:t>
            </a:r>
            <a:r>
              <a:rPr lang="en-US" altLang="zh-CN" sz="2000" dirty="0" smtClean="0"/>
              <a:t>;</a:t>
            </a:r>
          </a:p>
          <a:p>
            <a:r>
              <a:rPr lang="en-US" altLang="zh-CN" sz="2000" dirty="0" smtClean="0"/>
              <a:t>				</a:t>
            </a:r>
            <a:r>
              <a:rPr lang="en-US" altLang="zh-CN" sz="2000" dirty="0" err="1" smtClean="0"/>
              <a:t>cout</a:t>
            </a:r>
            <a:r>
              <a:rPr lang="en-US" altLang="zh-CN" sz="2000" dirty="0" smtClean="0"/>
              <a:t> &lt;&lt; </a:t>
            </a:r>
            <a:r>
              <a:rPr lang="en-US" altLang="zh-CN" sz="2000" dirty="0" err="1" smtClean="0"/>
              <a:t>endl</a:t>
            </a:r>
            <a:r>
              <a:rPr lang="en-US" altLang="zh-CN" sz="2000" dirty="0" smtClean="0"/>
              <a:t>;		</a:t>
            </a:r>
            <a:r>
              <a:rPr lang="en-US" altLang="zh-CN" sz="2000" dirty="0" smtClean="0">
                <a:solidFill>
                  <a:schemeClr val="tx1"/>
                </a:solidFill>
              </a:rPr>
              <a:t>// </a:t>
            </a:r>
            <a:r>
              <a:rPr lang="zh-CN" altLang="en-US" sz="2000" dirty="0" smtClean="0">
                <a:solidFill>
                  <a:schemeClr val="tx1"/>
                </a:solidFill>
              </a:rPr>
              <a:t>换行</a:t>
            </a:r>
          </a:p>
          <a:p>
            <a:r>
              <a:rPr lang="zh-CN" altLang="en-US" sz="2000" dirty="0" smtClean="0"/>
              <a:t>				</a:t>
            </a:r>
            <a:r>
              <a:rPr lang="en-US" altLang="zh-CN" sz="2000" dirty="0" smtClean="0"/>
              <a:t>break;</a:t>
            </a:r>
          </a:p>
          <a:p>
            <a:r>
              <a:rPr lang="en-US" altLang="zh-CN" sz="2000" dirty="0" smtClean="0"/>
              <a:t>			default:</a:t>
            </a:r>
          </a:p>
          <a:p>
            <a:r>
              <a:rPr lang="en-US" altLang="zh-CN" sz="2000" dirty="0" smtClean="0"/>
              <a:t>				</a:t>
            </a:r>
            <a:r>
              <a:rPr lang="en-US" altLang="zh-CN" sz="2000" dirty="0" err="1" smtClean="0"/>
              <a:t>cout</a:t>
            </a:r>
            <a:r>
              <a:rPr lang="en-US" altLang="zh-CN" sz="2000" dirty="0" smtClean="0"/>
              <a:t> &lt;&lt; "</a:t>
            </a:r>
            <a:r>
              <a:rPr lang="zh-CN" altLang="en-US" sz="2000" dirty="0" smtClean="0"/>
              <a:t>选择有错</a:t>
            </a:r>
            <a:r>
              <a:rPr lang="en-US" altLang="zh-CN" sz="2000" dirty="0" smtClean="0"/>
              <a:t>!" &lt;&lt; </a:t>
            </a:r>
            <a:r>
              <a:rPr lang="en-US" altLang="zh-CN" sz="2000" dirty="0" err="1" smtClean="0"/>
              <a:t>endl</a:t>
            </a:r>
            <a:r>
              <a:rPr lang="en-US" altLang="zh-CN" sz="2000" dirty="0" smtClean="0"/>
              <a:t>;</a:t>
            </a:r>
          </a:p>
          <a:p>
            <a:r>
              <a:rPr lang="en-US" altLang="zh-CN" sz="2000" dirty="0" smtClean="0"/>
              <a:t>				</a:t>
            </a:r>
            <a:r>
              <a:rPr lang="en-US" altLang="zh-CN" sz="2000" dirty="0" err="1" smtClean="0"/>
              <a:t>cout</a:t>
            </a:r>
            <a:r>
              <a:rPr lang="en-US" altLang="zh-CN" sz="2000" dirty="0" smtClean="0"/>
              <a:t> &lt;&lt; </a:t>
            </a:r>
            <a:r>
              <a:rPr lang="en-US" altLang="zh-CN" sz="2000" dirty="0" err="1" smtClean="0"/>
              <a:t>endl</a:t>
            </a:r>
            <a:r>
              <a:rPr lang="en-US" altLang="zh-CN" sz="2000" dirty="0" smtClean="0"/>
              <a:t>;		</a:t>
            </a:r>
            <a:r>
              <a:rPr lang="en-US" altLang="zh-CN" sz="2000" dirty="0" smtClean="0">
                <a:solidFill>
                  <a:schemeClr val="tx1"/>
                </a:solidFill>
              </a:rPr>
              <a:t>// </a:t>
            </a:r>
            <a:r>
              <a:rPr lang="zh-CN" altLang="en-US" sz="2000" dirty="0" smtClean="0">
                <a:solidFill>
                  <a:schemeClr val="tx1"/>
                </a:solidFill>
              </a:rPr>
              <a:t>换行</a:t>
            </a:r>
          </a:p>
          <a:p>
            <a:r>
              <a:rPr lang="zh-CN" altLang="en-US" sz="2000" dirty="0" smtClean="0"/>
              <a:t>				</a:t>
            </a:r>
            <a:r>
              <a:rPr lang="en-US" altLang="zh-CN" sz="2000" dirty="0" smtClean="0"/>
              <a:t>break;</a:t>
            </a:r>
          </a:p>
          <a:p>
            <a:r>
              <a:rPr lang="en-US" altLang="zh-CN" sz="2000" dirty="0" smtClean="0"/>
              <a:t>		}</a:t>
            </a:r>
          </a:p>
          <a:p>
            <a:r>
              <a:rPr lang="en-US" altLang="zh-CN" sz="2000" dirty="0" smtClean="0"/>
              <a:t>	}while (select != 6);</a:t>
            </a:r>
          </a:p>
          <a:p>
            <a:endParaRPr lang="en-US" altLang="zh-CN" sz="2000" dirty="0" smtClean="0"/>
          </a:p>
          <a:p>
            <a:r>
              <a:rPr lang="en-US" altLang="zh-CN" sz="2000" dirty="0" smtClean="0"/>
              <a:t>	return 0;                    				</a:t>
            </a:r>
            <a:r>
              <a:rPr lang="en-US" altLang="zh-CN" sz="2000" dirty="0" smtClean="0">
                <a:solidFill>
                  <a:schemeClr val="tx1"/>
                </a:solidFill>
              </a:rPr>
              <a:t>// </a:t>
            </a:r>
            <a:r>
              <a:rPr lang="zh-CN" altLang="en-US" sz="2000" dirty="0" smtClean="0">
                <a:solidFill>
                  <a:schemeClr val="tx1"/>
                </a:solidFill>
              </a:rPr>
              <a:t>返回操作系统</a:t>
            </a:r>
          </a:p>
          <a:p>
            <a:r>
              <a:rPr lang="en-US" altLang="zh-CN" sz="2000" dirty="0" smtClean="0"/>
              <a:t>}</a:t>
            </a:r>
          </a:p>
          <a:p>
            <a:endParaRPr lang="zh-CN" altLang="en-US" sz="2000" dirty="0"/>
          </a:p>
        </p:txBody>
      </p:sp>
      <p:sp>
        <p:nvSpPr>
          <p:cNvPr id="3" name="矩形 2"/>
          <p:cNvSpPr/>
          <p:nvPr/>
        </p:nvSpPr>
        <p:spPr bwMode="auto">
          <a:xfrm>
            <a:off x="683568" y="188640"/>
            <a:ext cx="7776864" cy="648072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nSpc>
                <a:spcPts val="2300"/>
              </a:lnSpc>
            </a:pPr>
            <a:r>
              <a:rPr lang="zh-CN" altLang="en-US" sz="2400" dirty="0" smtClean="0"/>
              <a:t>程序运行时屏幕输出参考如下：</a:t>
            </a:r>
            <a:endParaRPr lang="en-US" altLang="zh-CN" sz="2400" dirty="0" smtClean="0"/>
          </a:p>
          <a:p>
            <a:pPr lvl="1">
              <a:lnSpc>
                <a:spcPts val="2300"/>
              </a:lnSpc>
            </a:pPr>
            <a:r>
              <a:rPr lang="zh-CN" altLang="en-US" sz="2400" dirty="0" smtClean="0">
                <a:solidFill>
                  <a:schemeClr val="tx1"/>
                </a:solidFill>
              </a:rPr>
              <a:t>请选择</a:t>
            </a:r>
          </a:p>
          <a:p>
            <a:pPr lvl="1">
              <a:lnSpc>
                <a:spcPts val="2300"/>
              </a:lnSpc>
            </a:pPr>
            <a:r>
              <a:rPr lang="en-US" altLang="zh-CN" sz="2400" dirty="0" smtClean="0">
                <a:solidFill>
                  <a:schemeClr val="tx1"/>
                </a:solidFill>
              </a:rPr>
              <a:t>1: </a:t>
            </a:r>
            <a:r>
              <a:rPr lang="zh-CN" altLang="en-US" sz="2400" dirty="0" smtClean="0">
                <a:solidFill>
                  <a:schemeClr val="tx1"/>
                </a:solidFill>
              </a:rPr>
              <a:t>选择合成类</a:t>
            </a:r>
            <a:r>
              <a:rPr lang="en-US" altLang="zh-CN" sz="2400" dirty="0" smtClean="0">
                <a:solidFill>
                  <a:schemeClr val="tx1"/>
                </a:solidFill>
              </a:rPr>
              <a:t>Composite1</a:t>
            </a:r>
          </a:p>
          <a:p>
            <a:pPr lvl="1">
              <a:lnSpc>
                <a:spcPts val="2300"/>
              </a:lnSpc>
            </a:pPr>
            <a:r>
              <a:rPr lang="en-US" altLang="zh-CN" sz="2400" dirty="0" smtClean="0">
                <a:solidFill>
                  <a:schemeClr val="tx1"/>
                </a:solidFill>
              </a:rPr>
              <a:t>2: </a:t>
            </a:r>
            <a:r>
              <a:rPr lang="zh-CN" altLang="en-US" sz="2400" dirty="0" smtClean="0">
                <a:solidFill>
                  <a:schemeClr val="tx1"/>
                </a:solidFill>
              </a:rPr>
              <a:t>选择合成类</a:t>
            </a:r>
            <a:r>
              <a:rPr lang="en-US" altLang="zh-CN" sz="2400" dirty="0" smtClean="0">
                <a:solidFill>
                  <a:schemeClr val="tx1"/>
                </a:solidFill>
              </a:rPr>
              <a:t>Composite2</a:t>
            </a:r>
          </a:p>
          <a:p>
            <a:pPr lvl="1">
              <a:lnSpc>
                <a:spcPts val="2300"/>
              </a:lnSpc>
            </a:pPr>
            <a:r>
              <a:rPr lang="en-US" altLang="zh-CN" sz="2400" dirty="0" smtClean="0">
                <a:solidFill>
                  <a:schemeClr val="tx1"/>
                </a:solidFill>
              </a:rPr>
              <a:t>3: </a:t>
            </a:r>
            <a:r>
              <a:rPr lang="zh-CN" altLang="en-US" sz="2400" dirty="0" smtClean="0">
                <a:solidFill>
                  <a:schemeClr val="tx1"/>
                </a:solidFill>
              </a:rPr>
              <a:t>选择合成类</a:t>
            </a:r>
            <a:r>
              <a:rPr lang="en-US" altLang="zh-CN" sz="2400" dirty="0" smtClean="0">
                <a:solidFill>
                  <a:schemeClr val="tx1"/>
                </a:solidFill>
              </a:rPr>
              <a:t>Composite3</a:t>
            </a:r>
          </a:p>
          <a:p>
            <a:pPr lvl="1">
              <a:lnSpc>
                <a:spcPts val="2300"/>
              </a:lnSpc>
            </a:pPr>
            <a:r>
              <a:rPr lang="en-US" altLang="zh-CN" sz="2400" dirty="0" smtClean="0">
                <a:solidFill>
                  <a:schemeClr val="tx1"/>
                </a:solidFill>
              </a:rPr>
              <a:t>4: </a:t>
            </a:r>
            <a:r>
              <a:rPr lang="zh-CN" altLang="en-US" sz="2400" dirty="0" smtClean="0">
                <a:solidFill>
                  <a:schemeClr val="tx1"/>
                </a:solidFill>
              </a:rPr>
              <a:t>选择合成类</a:t>
            </a:r>
            <a:r>
              <a:rPr lang="en-US" altLang="zh-CN" sz="2400" dirty="0" smtClean="0">
                <a:solidFill>
                  <a:schemeClr val="tx1"/>
                </a:solidFill>
              </a:rPr>
              <a:t>Composite4</a:t>
            </a:r>
          </a:p>
          <a:p>
            <a:pPr lvl="1">
              <a:lnSpc>
                <a:spcPts val="2300"/>
              </a:lnSpc>
            </a:pPr>
            <a:r>
              <a:rPr lang="en-US" altLang="zh-CN" sz="2400" dirty="0" smtClean="0">
                <a:solidFill>
                  <a:schemeClr val="tx1"/>
                </a:solidFill>
              </a:rPr>
              <a:t>5: </a:t>
            </a:r>
            <a:r>
              <a:rPr lang="zh-CN" altLang="en-US" sz="2400" dirty="0" smtClean="0">
                <a:solidFill>
                  <a:schemeClr val="tx1"/>
                </a:solidFill>
              </a:rPr>
              <a:t>选择合成类</a:t>
            </a:r>
            <a:r>
              <a:rPr lang="en-US" altLang="zh-CN" sz="2400" dirty="0" smtClean="0">
                <a:solidFill>
                  <a:schemeClr val="tx1"/>
                </a:solidFill>
              </a:rPr>
              <a:t>Composite5</a:t>
            </a:r>
          </a:p>
          <a:p>
            <a:pPr lvl="1">
              <a:lnSpc>
                <a:spcPts val="2300"/>
              </a:lnSpc>
            </a:pPr>
            <a:r>
              <a:rPr lang="en-US" altLang="zh-CN" sz="2400" dirty="0" smtClean="0">
                <a:solidFill>
                  <a:schemeClr val="tx1"/>
                </a:solidFill>
              </a:rPr>
              <a:t>6: </a:t>
            </a:r>
            <a:r>
              <a:rPr lang="zh-CN" altLang="en-US" sz="2400" dirty="0" smtClean="0">
                <a:solidFill>
                  <a:schemeClr val="tx1"/>
                </a:solidFill>
              </a:rPr>
              <a:t>退出</a:t>
            </a:r>
          </a:p>
          <a:p>
            <a:pPr lvl="1">
              <a:lnSpc>
                <a:spcPts val="2300"/>
              </a:lnSpc>
            </a:pPr>
            <a:r>
              <a:rPr lang="zh-CN" altLang="en-US" sz="2400" dirty="0" smtClean="0">
                <a:solidFill>
                  <a:schemeClr val="tx1"/>
                </a:solidFill>
              </a:rPr>
              <a:t>请输入你的选择</a:t>
            </a:r>
            <a:r>
              <a:rPr lang="en-US" altLang="zh-CN" sz="2400" dirty="0" smtClean="0">
                <a:solidFill>
                  <a:schemeClr val="tx1"/>
                </a:solidFill>
              </a:rPr>
              <a:t>(1--6):1</a:t>
            </a:r>
          </a:p>
          <a:p>
            <a:pPr lvl="1">
              <a:lnSpc>
                <a:spcPts val="2300"/>
              </a:lnSpc>
            </a:pPr>
            <a:r>
              <a:rPr lang="zh-CN" altLang="en-US" sz="2400" dirty="0" smtClean="0">
                <a:solidFill>
                  <a:schemeClr val="tx1"/>
                </a:solidFill>
              </a:rPr>
              <a:t>合成类</a:t>
            </a:r>
            <a:r>
              <a:rPr lang="en-US" altLang="zh-CN" sz="2400" dirty="0" smtClean="0">
                <a:solidFill>
                  <a:schemeClr val="tx1"/>
                </a:solidFill>
              </a:rPr>
              <a:t>Composite1</a:t>
            </a:r>
            <a:r>
              <a:rPr lang="zh-CN" altLang="en-US" sz="2400" dirty="0" smtClean="0">
                <a:solidFill>
                  <a:schemeClr val="tx1"/>
                </a:solidFill>
              </a:rPr>
              <a:t>在工作</a:t>
            </a:r>
            <a:r>
              <a:rPr lang="en-US" altLang="zh-CN" sz="2400" dirty="0" smtClean="0">
                <a:solidFill>
                  <a:schemeClr val="tx1"/>
                </a:solidFill>
              </a:rPr>
              <a:t>!</a:t>
            </a:r>
          </a:p>
          <a:p>
            <a:pPr lvl="1">
              <a:lnSpc>
                <a:spcPts val="2300"/>
              </a:lnSpc>
            </a:pPr>
            <a:r>
              <a:rPr lang="en-US" altLang="zh-CN" sz="2400" dirty="0" smtClean="0">
                <a:solidFill>
                  <a:schemeClr val="tx1"/>
                </a:solidFill>
              </a:rPr>
              <a:t>Dat1::</a:t>
            </a:r>
            <a:r>
              <a:rPr lang="en-US" altLang="zh-CN" sz="2400" dirty="0" err="1" smtClean="0">
                <a:solidFill>
                  <a:schemeClr val="tx1"/>
                </a:solidFill>
              </a:rPr>
              <a:t>DataVisited</a:t>
            </a:r>
            <a:r>
              <a:rPr lang="en-US" altLang="zh-CN" sz="2400" dirty="0" smtClean="0">
                <a:solidFill>
                  <a:schemeClr val="tx1"/>
                </a:solidFill>
              </a:rPr>
              <a:t>()</a:t>
            </a:r>
          </a:p>
          <a:p>
            <a:pPr lvl="1">
              <a:lnSpc>
                <a:spcPts val="2300"/>
              </a:lnSpc>
            </a:pPr>
            <a:r>
              <a:rPr lang="en-US" altLang="zh-CN" sz="2400" dirty="0" smtClean="0">
                <a:solidFill>
                  <a:schemeClr val="tx1"/>
                </a:solidFill>
              </a:rPr>
              <a:t>Dat2::</a:t>
            </a:r>
            <a:r>
              <a:rPr lang="en-US" altLang="zh-CN" sz="2400" dirty="0" err="1" smtClean="0">
                <a:solidFill>
                  <a:schemeClr val="tx1"/>
                </a:solidFill>
              </a:rPr>
              <a:t>DataVisited</a:t>
            </a:r>
            <a:r>
              <a:rPr lang="en-US" altLang="zh-CN" sz="2400" dirty="0" smtClean="0">
                <a:solidFill>
                  <a:schemeClr val="tx1"/>
                </a:solidFill>
              </a:rPr>
              <a:t>()</a:t>
            </a:r>
          </a:p>
          <a:p>
            <a:pPr lvl="1">
              <a:lnSpc>
                <a:spcPts val="2300"/>
              </a:lnSpc>
            </a:pPr>
            <a:endParaRPr lang="en-US" altLang="zh-CN" sz="2400" dirty="0" smtClean="0">
              <a:solidFill>
                <a:schemeClr val="tx1"/>
              </a:solidFill>
            </a:endParaRPr>
          </a:p>
          <a:p>
            <a:pPr lvl="1">
              <a:lnSpc>
                <a:spcPts val="2300"/>
              </a:lnSpc>
            </a:pPr>
            <a:r>
              <a:rPr lang="zh-CN" altLang="en-US" sz="2400" dirty="0" smtClean="0">
                <a:solidFill>
                  <a:schemeClr val="tx1"/>
                </a:solidFill>
              </a:rPr>
              <a:t>请选择</a:t>
            </a:r>
          </a:p>
          <a:p>
            <a:pPr lvl="1">
              <a:lnSpc>
                <a:spcPts val="2300"/>
              </a:lnSpc>
            </a:pPr>
            <a:r>
              <a:rPr lang="en-US" altLang="zh-CN" sz="2400" dirty="0" smtClean="0">
                <a:solidFill>
                  <a:schemeClr val="tx1"/>
                </a:solidFill>
              </a:rPr>
              <a:t>1: </a:t>
            </a:r>
            <a:r>
              <a:rPr lang="zh-CN" altLang="en-US" sz="2400" dirty="0" smtClean="0">
                <a:solidFill>
                  <a:schemeClr val="tx1"/>
                </a:solidFill>
              </a:rPr>
              <a:t>选择合成类</a:t>
            </a:r>
            <a:r>
              <a:rPr lang="en-US" altLang="zh-CN" sz="2400" dirty="0" smtClean="0">
                <a:solidFill>
                  <a:schemeClr val="tx1"/>
                </a:solidFill>
              </a:rPr>
              <a:t>Composite1</a:t>
            </a:r>
          </a:p>
          <a:p>
            <a:pPr lvl="1">
              <a:lnSpc>
                <a:spcPts val="2300"/>
              </a:lnSpc>
            </a:pPr>
            <a:r>
              <a:rPr lang="en-US" altLang="zh-CN" sz="2400" dirty="0" smtClean="0">
                <a:solidFill>
                  <a:schemeClr val="tx1"/>
                </a:solidFill>
              </a:rPr>
              <a:t>2: </a:t>
            </a:r>
            <a:r>
              <a:rPr lang="zh-CN" altLang="en-US" sz="2400" dirty="0" smtClean="0">
                <a:solidFill>
                  <a:schemeClr val="tx1"/>
                </a:solidFill>
              </a:rPr>
              <a:t>选择合成类</a:t>
            </a:r>
            <a:r>
              <a:rPr lang="en-US" altLang="zh-CN" sz="2400" dirty="0" smtClean="0">
                <a:solidFill>
                  <a:schemeClr val="tx1"/>
                </a:solidFill>
              </a:rPr>
              <a:t>Composite2</a:t>
            </a:r>
          </a:p>
          <a:p>
            <a:pPr lvl="1">
              <a:lnSpc>
                <a:spcPts val="2300"/>
              </a:lnSpc>
            </a:pPr>
            <a:r>
              <a:rPr lang="en-US" altLang="zh-CN" sz="2400" dirty="0" smtClean="0">
                <a:solidFill>
                  <a:schemeClr val="tx1"/>
                </a:solidFill>
              </a:rPr>
              <a:t>3: </a:t>
            </a:r>
            <a:r>
              <a:rPr lang="zh-CN" altLang="en-US" sz="2400" dirty="0" smtClean="0">
                <a:solidFill>
                  <a:schemeClr val="tx1"/>
                </a:solidFill>
              </a:rPr>
              <a:t>选择合成类</a:t>
            </a:r>
            <a:r>
              <a:rPr lang="en-US" altLang="zh-CN" sz="2400" dirty="0" smtClean="0">
                <a:solidFill>
                  <a:schemeClr val="tx1"/>
                </a:solidFill>
              </a:rPr>
              <a:t>Composite3</a:t>
            </a:r>
          </a:p>
          <a:p>
            <a:pPr lvl="1">
              <a:lnSpc>
                <a:spcPts val="2300"/>
              </a:lnSpc>
            </a:pPr>
            <a:r>
              <a:rPr lang="en-US" altLang="zh-CN" sz="2400" dirty="0" smtClean="0">
                <a:solidFill>
                  <a:schemeClr val="tx1"/>
                </a:solidFill>
              </a:rPr>
              <a:t>4: </a:t>
            </a:r>
            <a:r>
              <a:rPr lang="zh-CN" altLang="en-US" sz="2400" dirty="0" smtClean="0">
                <a:solidFill>
                  <a:schemeClr val="tx1"/>
                </a:solidFill>
              </a:rPr>
              <a:t>选择合成类</a:t>
            </a:r>
            <a:r>
              <a:rPr lang="en-US" altLang="zh-CN" sz="2400" dirty="0" smtClean="0">
                <a:solidFill>
                  <a:schemeClr val="tx1"/>
                </a:solidFill>
              </a:rPr>
              <a:t>Composite4</a:t>
            </a:r>
          </a:p>
          <a:p>
            <a:pPr lvl="1">
              <a:lnSpc>
                <a:spcPts val="2300"/>
              </a:lnSpc>
            </a:pPr>
            <a:r>
              <a:rPr lang="en-US" altLang="zh-CN" sz="2400" dirty="0" smtClean="0">
                <a:solidFill>
                  <a:schemeClr val="tx1"/>
                </a:solidFill>
              </a:rPr>
              <a:t>5: </a:t>
            </a:r>
            <a:r>
              <a:rPr lang="zh-CN" altLang="en-US" sz="2400" dirty="0" smtClean="0">
                <a:solidFill>
                  <a:schemeClr val="tx1"/>
                </a:solidFill>
              </a:rPr>
              <a:t>选择合成类</a:t>
            </a:r>
            <a:r>
              <a:rPr lang="en-US" altLang="zh-CN" sz="2400" dirty="0" smtClean="0">
                <a:solidFill>
                  <a:schemeClr val="tx1"/>
                </a:solidFill>
              </a:rPr>
              <a:t>Composite5</a:t>
            </a:r>
          </a:p>
          <a:p>
            <a:pPr lvl="1">
              <a:lnSpc>
                <a:spcPts val="2300"/>
              </a:lnSpc>
            </a:pPr>
            <a:r>
              <a:rPr lang="en-US" altLang="zh-CN" sz="2400" dirty="0" smtClean="0">
                <a:solidFill>
                  <a:schemeClr val="tx1"/>
                </a:solidFill>
              </a:rPr>
              <a:t>6: </a:t>
            </a:r>
            <a:r>
              <a:rPr lang="zh-CN" altLang="en-US" sz="2400" dirty="0" smtClean="0">
                <a:solidFill>
                  <a:schemeClr val="tx1"/>
                </a:solidFill>
              </a:rPr>
              <a:t>退出</a:t>
            </a:r>
          </a:p>
          <a:p>
            <a:pPr lvl="1">
              <a:lnSpc>
                <a:spcPts val="2300"/>
              </a:lnSpc>
            </a:pPr>
            <a:r>
              <a:rPr lang="zh-CN" altLang="en-US" sz="2400" dirty="0" smtClean="0">
                <a:solidFill>
                  <a:schemeClr val="tx1"/>
                </a:solidFill>
              </a:rPr>
              <a:t>请输入你的选择</a:t>
            </a:r>
            <a:r>
              <a:rPr lang="en-US" altLang="zh-CN" sz="2400" dirty="0" smtClean="0">
                <a:solidFill>
                  <a:schemeClr val="tx1"/>
                </a:solidFill>
              </a:rPr>
              <a:t>(1--6):6</a:t>
            </a:r>
          </a:p>
          <a:p>
            <a:pPr lvl="1">
              <a:lnSpc>
                <a:spcPts val="2300"/>
              </a:lnSpc>
            </a:pPr>
            <a:r>
              <a:rPr lang="zh-CN" altLang="en-US" sz="2400" dirty="0" smtClean="0">
                <a:solidFill>
                  <a:schemeClr val="tx1"/>
                </a:solidFill>
              </a:rPr>
              <a:t>退出</a:t>
            </a:r>
            <a:r>
              <a:rPr lang="en-US" altLang="zh-CN" sz="2400" dirty="0" smtClean="0">
                <a:solidFill>
                  <a:schemeClr val="tx1"/>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008" y="188640"/>
            <a:ext cx="8964488" cy="6504345"/>
          </a:xfrm>
          <a:prstGeom prst="rect">
            <a:avLst/>
          </a:prstGeom>
          <a:noFill/>
        </p:spPr>
        <p:txBody>
          <a:bodyPr wrap="square" rtlCol="0">
            <a:spAutoFit/>
          </a:bodyPr>
          <a:lstStyle/>
          <a:p>
            <a:pPr>
              <a:lnSpc>
                <a:spcPts val="2000"/>
              </a:lnSpc>
            </a:pPr>
            <a:r>
              <a:rPr lang="en-US" altLang="zh-CN" sz="2400" dirty="0" smtClean="0">
                <a:solidFill>
                  <a:srgbClr val="FF0000"/>
                </a:solidFill>
              </a:rPr>
              <a:t>// </a:t>
            </a:r>
            <a:r>
              <a:rPr lang="zh-CN" altLang="en-US" sz="2400" dirty="0" smtClean="0">
                <a:solidFill>
                  <a:srgbClr val="FF0000"/>
                </a:solidFill>
              </a:rPr>
              <a:t>模拟重组</a:t>
            </a:r>
            <a:r>
              <a:rPr lang="en-US" altLang="zh-CN" sz="2400" dirty="0" smtClean="0">
                <a:solidFill>
                  <a:srgbClr val="FF0000"/>
                </a:solidFill>
              </a:rPr>
              <a:t>(</a:t>
            </a:r>
            <a:r>
              <a:rPr lang="zh-CN" altLang="en-US" sz="2400" dirty="0" smtClean="0">
                <a:solidFill>
                  <a:srgbClr val="FF0000"/>
                </a:solidFill>
              </a:rPr>
              <a:t>通过中介</a:t>
            </a:r>
            <a:r>
              <a:rPr lang="en-US" altLang="zh-CN" sz="2400" dirty="0" smtClean="0">
                <a:solidFill>
                  <a:srgbClr val="FF0000"/>
                </a:solidFill>
              </a:rPr>
              <a:t>mediator)</a:t>
            </a:r>
            <a:r>
              <a:rPr lang="zh-CN" altLang="en-US" sz="2400" dirty="0" smtClean="0">
                <a:solidFill>
                  <a:srgbClr val="FF0000"/>
                </a:solidFill>
              </a:rPr>
              <a:t>后的结构</a:t>
            </a:r>
          </a:p>
          <a:p>
            <a:pPr>
              <a:lnSpc>
                <a:spcPts val="2000"/>
              </a:lnSpc>
            </a:pPr>
            <a:endParaRPr lang="zh-CN" altLang="en-US" sz="2000" dirty="0" smtClean="0"/>
          </a:p>
          <a:p>
            <a:pPr>
              <a:lnSpc>
                <a:spcPts val="2000"/>
              </a:lnSpc>
            </a:pPr>
            <a:r>
              <a:rPr lang="en-US" altLang="zh-CN" sz="2000" dirty="0" smtClean="0">
                <a:solidFill>
                  <a:schemeClr val="tx1"/>
                </a:solidFill>
              </a:rPr>
              <a:t>// </a:t>
            </a:r>
            <a:r>
              <a:rPr lang="zh-CN" altLang="en-US" sz="2000" dirty="0" smtClean="0">
                <a:solidFill>
                  <a:schemeClr val="tx1"/>
                </a:solidFill>
              </a:rPr>
              <a:t>文件路径名</a:t>
            </a:r>
            <a:r>
              <a:rPr lang="en-US" altLang="zh-CN" sz="2000" dirty="0" smtClean="0">
                <a:solidFill>
                  <a:schemeClr val="tx1"/>
                </a:solidFill>
              </a:rPr>
              <a:t>:s6_6_2\main_6_6_2.cpp</a:t>
            </a:r>
          </a:p>
          <a:p>
            <a:pPr>
              <a:lnSpc>
                <a:spcPts val="2000"/>
              </a:lnSpc>
            </a:pPr>
            <a:r>
              <a:rPr lang="en-US" altLang="zh-CN" sz="2000" dirty="0" smtClean="0"/>
              <a:t>#include &lt;</a:t>
            </a:r>
            <a:r>
              <a:rPr lang="en-US" altLang="zh-CN" sz="2000" dirty="0" err="1" smtClean="0"/>
              <a:t>iostream</a:t>
            </a:r>
            <a:r>
              <a:rPr lang="en-US" altLang="zh-CN" sz="2000" dirty="0" smtClean="0"/>
              <a:t>&gt;               		</a:t>
            </a:r>
            <a:r>
              <a:rPr lang="en-US" altLang="zh-CN" sz="2000" dirty="0" smtClean="0">
                <a:solidFill>
                  <a:schemeClr val="tx1"/>
                </a:solidFill>
              </a:rPr>
              <a:t>// </a:t>
            </a:r>
            <a:r>
              <a:rPr lang="zh-CN" altLang="en-US" sz="2000" dirty="0" smtClean="0">
                <a:solidFill>
                  <a:schemeClr val="tx1"/>
                </a:solidFill>
              </a:rPr>
              <a:t>编译预处理命令</a:t>
            </a:r>
          </a:p>
          <a:p>
            <a:pPr>
              <a:lnSpc>
                <a:spcPts val="2000"/>
              </a:lnSpc>
            </a:pPr>
            <a:r>
              <a:rPr lang="en-US" altLang="zh-CN" sz="2000" dirty="0" smtClean="0"/>
              <a:t>using namespace std;			</a:t>
            </a:r>
            <a:r>
              <a:rPr lang="en-US" altLang="zh-CN" sz="2000" dirty="0" smtClean="0">
                <a:solidFill>
                  <a:schemeClr val="tx1"/>
                </a:solidFill>
              </a:rPr>
              <a:t>// </a:t>
            </a:r>
            <a:r>
              <a:rPr lang="zh-CN" altLang="en-US" sz="2000" dirty="0" smtClean="0">
                <a:solidFill>
                  <a:schemeClr val="tx1"/>
                </a:solidFill>
              </a:rPr>
              <a:t>使用命名空间</a:t>
            </a:r>
            <a:r>
              <a:rPr lang="en-US" altLang="zh-CN" sz="2000" dirty="0" smtClean="0">
                <a:solidFill>
                  <a:schemeClr val="tx1"/>
                </a:solidFill>
              </a:rPr>
              <a:t>std </a:t>
            </a:r>
          </a:p>
          <a:p>
            <a:pPr>
              <a:lnSpc>
                <a:spcPts val="2000"/>
              </a:lnSpc>
            </a:pPr>
            <a:endParaRPr lang="en-US" altLang="zh-CN" sz="2000" dirty="0" smtClean="0"/>
          </a:p>
          <a:p>
            <a:pPr>
              <a:lnSpc>
                <a:spcPts val="2000"/>
              </a:lnSpc>
            </a:pPr>
            <a:r>
              <a:rPr lang="en-US" altLang="zh-CN" sz="2000" dirty="0" smtClean="0">
                <a:solidFill>
                  <a:schemeClr val="tx1"/>
                </a:solidFill>
              </a:rPr>
              <a:t>// </a:t>
            </a:r>
            <a:r>
              <a:rPr lang="zh-CN" altLang="en-US" sz="2000" dirty="0" smtClean="0">
                <a:solidFill>
                  <a:schemeClr val="tx1"/>
                </a:solidFill>
              </a:rPr>
              <a:t>声明数据访问类</a:t>
            </a:r>
            <a:r>
              <a:rPr lang="en-US" altLang="zh-CN" sz="2000" dirty="0" smtClean="0">
                <a:solidFill>
                  <a:schemeClr val="tx1"/>
                </a:solidFill>
              </a:rPr>
              <a:t>Dat1</a:t>
            </a:r>
          </a:p>
          <a:p>
            <a:pPr>
              <a:lnSpc>
                <a:spcPts val="2000"/>
              </a:lnSpc>
            </a:pPr>
            <a:r>
              <a:rPr lang="en-US" altLang="zh-CN" sz="2000" dirty="0" smtClean="0"/>
              <a:t>class Dat1</a:t>
            </a:r>
          </a:p>
          <a:p>
            <a:pPr>
              <a:lnSpc>
                <a:spcPts val="2000"/>
              </a:lnSpc>
            </a:pPr>
            <a:r>
              <a:rPr lang="en-US" altLang="zh-CN" sz="2000" dirty="0" smtClean="0"/>
              <a:t>{</a:t>
            </a:r>
          </a:p>
          <a:p>
            <a:pPr>
              <a:lnSpc>
                <a:spcPts val="2000"/>
              </a:lnSpc>
            </a:pPr>
            <a:r>
              <a:rPr lang="en-US" altLang="zh-CN" sz="2000" dirty="0" smtClean="0"/>
              <a:t>public:</a:t>
            </a:r>
          </a:p>
          <a:p>
            <a:pPr>
              <a:lnSpc>
                <a:spcPts val="2000"/>
              </a:lnSpc>
            </a:pPr>
            <a:r>
              <a:rPr lang="en-US" altLang="zh-CN" sz="2000" dirty="0" smtClean="0">
                <a:solidFill>
                  <a:schemeClr val="tx1"/>
                </a:solidFill>
              </a:rPr>
              <a:t>// </a:t>
            </a:r>
            <a:r>
              <a:rPr lang="zh-CN" altLang="en-US" sz="2000" dirty="0" smtClean="0">
                <a:solidFill>
                  <a:schemeClr val="tx1"/>
                </a:solidFill>
              </a:rPr>
              <a:t>公有成员</a:t>
            </a:r>
            <a:r>
              <a:rPr lang="en-US" altLang="zh-CN" sz="2000" dirty="0" smtClean="0">
                <a:solidFill>
                  <a:schemeClr val="tx1"/>
                </a:solidFill>
              </a:rPr>
              <a:t>:</a:t>
            </a:r>
          </a:p>
          <a:p>
            <a:pPr>
              <a:lnSpc>
                <a:spcPts val="2000"/>
              </a:lnSpc>
            </a:pPr>
            <a:r>
              <a:rPr lang="en-US" altLang="zh-CN" sz="2000" dirty="0" smtClean="0"/>
              <a:t>	virtual ~Dat1() { }		</a:t>
            </a:r>
            <a:r>
              <a:rPr lang="en-US" altLang="zh-CN" sz="2000" dirty="0" smtClean="0">
                <a:solidFill>
                  <a:schemeClr val="tx1"/>
                </a:solidFill>
              </a:rPr>
              <a:t>// </a:t>
            </a:r>
            <a:r>
              <a:rPr lang="zh-CN" altLang="en-US" sz="2000" dirty="0" smtClean="0">
                <a:solidFill>
                  <a:schemeClr val="tx1"/>
                </a:solidFill>
              </a:rPr>
              <a:t>析构函数</a:t>
            </a:r>
          </a:p>
          <a:p>
            <a:pPr>
              <a:lnSpc>
                <a:spcPts val="2000"/>
              </a:lnSpc>
            </a:pPr>
            <a:r>
              <a:rPr lang="zh-CN" altLang="en-US" sz="2000" dirty="0" smtClean="0"/>
              <a:t>	</a:t>
            </a:r>
            <a:r>
              <a:rPr lang="en-US" altLang="zh-CN" sz="2000" dirty="0" smtClean="0"/>
              <a:t>void </a:t>
            </a:r>
            <a:r>
              <a:rPr lang="en-US" altLang="zh-CN" sz="2000" dirty="0" err="1" smtClean="0"/>
              <a:t>DataVisited</a:t>
            </a:r>
            <a:r>
              <a:rPr lang="en-US" altLang="zh-CN" sz="2000" dirty="0" smtClean="0"/>
              <a:t>() 		</a:t>
            </a:r>
            <a:r>
              <a:rPr lang="en-US" altLang="zh-CN" sz="2000" dirty="0" smtClean="0">
                <a:solidFill>
                  <a:schemeClr val="tx1"/>
                </a:solidFill>
              </a:rPr>
              <a:t>// </a:t>
            </a:r>
            <a:r>
              <a:rPr lang="zh-CN" altLang="en-US" sz="2000" dirty="0" smtClean="0">
                <a:solidFill>
                  <a:schemeClr val="tx1"/>
                </a:solidFill>
              </a:rPr>
              <a:t>数据访问</a:t>
            </a:r>
            <a:endParaRPr lang="en-US" altLang="zh-CN" sz="2000" dirty="0" smtClean="0"/>
          </a:p>
          <a:p>
            <a:pPr>
              <a:lnSpc>
                <a:spcPts val="2000"/>
              </a:lnSpc>
            </a:pPr>
            <a:r>
              <a:rPr lang="zh-CN" altLang="en-US" sz="2000" dirty="0" smtClean="0"/>
              <a:t>	</a:t>
            </a:r>
            <a:r>
              <a:rPr lang="en-US" altLang="zh-CN" sz="2000" dirty="0" smtClean="0"/>
              <a:t>{ </a:t>
            </a:r>
            <a:r>
              <a:rPr lang="en-US" altLang="zh-CN" sz="2000" dirty="0" err="1" smtClean="0"/>
              <a:t>cout</a:t>
            </a:r>
            <a:r>
              <a:rPr lang="en-US" altLang="zh-CN" sz="2000" dirty="0" smtClean="0"/>
              <a:t> &lt;&lt; "Dat1::</a:t>
            </a:r>
            <a:r>
              <a:rPr lang="en-US" altLang="zh-CN" sz="2000" dirty="0" err="1" smtClean="0"/>
              <a:t>DataVisited</a:t>
            </a:r>
            <a:r>
              <a:rPr lang="en-US" altLang="zh-CN" sz="2000" dirty="0" smtClean="0"/>
              <a:t>()" &lt;&lt; </a:t>
            </a:r>
            <a:r>
              <a:rPr lang="en-US" altLang="zh-CN" sz="2000" dirty="0" err="1" smtClean="0"/>
              <a:t>endl</a:t>
            </a:r>
            <a:r>
              <a:rPr lang="en-US" altLang="zh-CN" sz="2000" dirty="0" smtClean="0"/>
              <a:t>; }</a:t>
            </a:r>
            <a:endParaRPr lang="zh-CN" altLang="en-US" sz="2000" dirty="0" smtClean="0">
              <a:solidFill>
                <a:schemeClr val="tx1"/>
              </a:solidFill>
            </a:endParaRPr>
          </a:p>
          <a:p>
            <a:pPr>
              <a:lnSpc>
                <a:spcPts val="2000"/>
              </a:lnSpc>
            </a:pPr>
            <a:r>
              <a:rPr lang="en-US" altLang="zh-CN" sz="2000" dirty="0" smtClean="0"/>
              <a:t>};</a:t>
            </a:r>
          </a:p>
          <a:p>
            <a:pPr>
              <a:lnSpc>
                <a:spcPts val="2000"/>
              </a:lnSpc>
            </a:pPr>
            <a:endParaRPr lang="en-US" altLang="zh-CN" sz="2000" dirty="0" smtClean="0"/>
          </a:p>
          <a:p>
            <a:pPr>
              <a:lnSpc>
                <a:spcPts val="2000"/>
              </a:lnSpc>
            </a:pPr>
            <a:r>
              <a:rPr lang="en-US" altLang="zh-CN" sz="2000" dirty="0" smtClean="0">
                <a:solidFill>
                  <a:schemeClr val="tx1"/>
                </a:solidFill>
              </a:rPr>
              <a:t>// </a:t>
            </a:r>
            <a:r>
              <a:rPr lang="zh-CN" altLang="en-US" sz="2000" dirty="0" smtClean="0">
                <a:solidFill>
                  <a:schemeClr val="tx1"/>
                </a:solidFill>
              </a:rPr>
              <a:t>声明数据访问类</a:t>
            </a:r>
            <a:r>
              <a:rPr lang="en-US" altLang="zh-CN" sz="2000" dirty="0" smtClean="0">
                <a:solidFill>
                  <a:schemeClr val="tx1"/>
                </a:solidFill>
              </a:rPr>
              <a:t>Dat2</a:t>
            </a:r>
          </a:p>
          <a:p>
            <a:pPr>
              <a:lnSpc>
                <a:spcPts val="2000"/>
              </a:lnSpc>
            </a:pPr>
            <a:r>
              <a:rPr lang="en-US" altLang="zh-CN" sz="2000" dirty="0" smtClean="0"/>
              <a:t>class Dat2</a:t>
            </a:r>
          </a:p>
          <a:p>
            <a:pPr>
              <a:lnSpc>
                <a:spcPts val="2000"/>
              </a:lnSpc>
            </a:pPr>
            <a:r>
              <a:rPr lang="en-US" altLang="zh-CN" sz="2000" dirty="0" smtClean="0"/>
              <a:t>{</a:t>
            </a:r>
          </a:p>
          <a:p>
            <a:pPr>
              <a:lnSpc>
                <a:spcPts val="2000"/>
              </a:lnSpc>
            </a:pPr>
            <a:r>
              <a:rPr lang="en-US" altLang="zh-CN" sz="2000" dirty="0" smtClean="0"/>
              <a:t>public:</a:t>
            </a:r>
          </a:p>
          <a:p>
            <a:pPr>
              <a:lnSpc>
                <a:spcPts val="2000"/>
              </a:lnSpc>
            </a:pPr>
            <a:r>
              <a:rPr lang="en-US" altLang="zh-CN" sz="2000" dirty="0" smtClean="0">
                <a:solidFill>
                  <a:schemeClr val="tx1"/>
                </a:solidFill>
              </a:rPr>
              <a:t>// </a:t>
            </a:r>
            <a:r>
              <a:rPr lang="zh-CN" altLang="en-US" sz="2000" dirty="0" smtClean="0">
                <a:solidFill>
                  <a:schemeClr val="tx1"/>
                </a:solidFill>
              </a:rPr>
              <a:t>公有成员</a:t>
            </a:r>
            <a:r>
              <a:rPr lang="en-US" altLang="zh-CN" sz="2000" dirty="0" smtClean="0">
                <a:solidFill>
                  <a:schemeClr val="tx1"/>
                </a:solidFill>
              </a:rPr>
              <a:t>:</a:t>
            </a:r>
          </a:p>
          <a:p>
            <a:pPr>
              <a:lnSpc>
                <a:spcPts val="2000"/>
              </a:lnSpc>
            </a:pPr>
            <a:r>
              <a:rPr lang="en-US" altLang="zh-CN" sz="2000" dirty="0" smtClean="0"/>
              <a:t>	virtual ~Dat2() { }		</a:t>
            </a:r>
            <a:r>
              <a:rPr lang="en-US" altLang="zh-CN" sz="2000" dirty="0" smtClean="0">
                <a:solidFill>
                  <a:schemeClr val="tx1"/>
                </a:solidFill>
              </a:rPr>
              <a:t>// </a:t>
            </a:r>
            <a:r>
              <a:rPr lang="zh-CN" altLang="en-US" sz="2000" dirty="0" smtClean="0">
                <a:solidFill>
                  <a:schemeClr val="tx1"/>
                </a:solidFill>
              </a:rPr>
              <a:t>析构函数</a:t>
            </a:r>
          </a:p>
          <a:p>
            <a:pPr>
              <a:lnSpc>
                <a:spcPts val="2000"/>
              </a:lnSpc>
            </a:pPr>
            <a:r>
              <a:rPr lang="zh-CN" altLang="en-US" sz="2000" dirty="0" smtClean="0"/>
              <a:t>	</a:t>
            </a:r>
            <a:r>
              <a:rPr lang="en-US" altLang="zh-CN" sz="2000" dirty="0" smtClean="0"/>
              <a:t>void </a:t>
            </a:r>
            <a:r>
              <a:rPr lang="en-US" altLang="zh-CN" sz="2000" dirty="0" err="1" smtClean="0"/>
              <a:t>DataVisited</a:t>
            </a:r>
            <a:r>
              <a:rPr lang="en-US" altLang="zh-CN" sz="2000" dirty="0" smtClean="0"/>
              <a:t>() 		</a:t>
            </a:r>
            <a:r>
              <a:rPr lang="en-US" altLang="zh-CN" sz="2000" dirty="0" smtClean="0">
                <a:solidFill>
                  <a:schemeClr val="tx1"/>
                </a:solidFill>
              </a:rPr>
              <a:t>// </a:t>
            </a:r>
            <a:r>
              <a:rPr lang="zh-CN" altLang="en-US" sz="2000" dirty="0" smtClean="0">
                <a:solidFill>
                  <a:schemeClr val="tx1"/>
                </a:solidFill>
              </a:rPr>
              <a:t>数据访问</a:t>
            </a:r>
            <a:endParaRPr lang="en-US" altLang="zh-CN" sz="2000" dirty="0" smtClean="0"/>
          </a:p>
          <a:p>
            <a:pPr>
              <a:lnSpc>
                <a:spcPts val="2000"/>
              </a:lnSpc>
            </a:pPr>
            <a:r>
              <a:rPr lang="zh-CN" altLang="en-US" sz="2000" dirty="0" smtClean="0"/>
              <a:t>	</a:t>
            </a:r>
            <a:r>
              <a:rPr lang="en-US" altLang="zh-CN" sz="2000" dirty="0" smtClean="0"/>
              <a:t>{ </a:t>
            </a:r>
            <a:r>
              <a:rPr lang="en-US" altLang="zh-CN" sz="2000" dirty="0" err="1" smtClean="0"/>
              <a:t>cout</a:t>
            </a:r>
            <a:r>
              <a:rPr lang="en-US" altLang="zh-CN" sz="2000" dirty="0" smtClean="0"/>
              <a:t> &lt;&lt; "Dat2::</a:t>
            </a:r>
            <a:r>
              <a:rPr lang="en-US" altLang="zh-CN" sz="2000" dirty="0" err="1" smtClean="0"/>
              <a:t>DataVisited</a:t>
            </a:r>
            <a:r>
              <a:rPr lang="en-US" altLang="zh-CN" sz="2000" dirty="0" smtClean="0"/>
              <a:t>()" &lt;&lt; </a:t>
            </a:r>
            <a:r>
              <a:rPr lang="en-US" altLang="zh-CN" sz="2000" dirty="0" err="1" smtClean="0"/>
              <a:t>endl</a:t>
            </a:r>
            <a:r>
              <a:rPr lang="en-US" altLang="zh-CN" sz="2000" dirty="0" smtClean="0"/>
              <a:t>; }</a:t>
            </a:r>
            <a:endParaRPr lang="zh-CN" altLang="en-US" sz="2000" dirty="0" smtClean="0">
              <a:solidFill>
                <a:schemeClr val="tx1"/>
              </a:solidFill>
            </a:endParaRPr>
          </a:p>
          <a:p>
            <a:pPr>
              <a:lnSpc>
                <a:spcPts val="2000"/>
              </a:lnSpc>
            </a:pPr>
            <a:r>
              <a:rPr lang="en-US" altLang="zh-CN" sz="2000" dirty="0" smtClean="0"/>
              <a:t>};</a:t>
            </a:r>
          </a:p>
        </p:txBody>
      </p:sp>
      <p:grpSp>
        <p:nvGrpSpPr>
          <p:cNvPr id="3" name="组合 2"/>
          <p:cNvGrpSpPr/>
          <p:nvPr/>
        </p:nvGrpSpPr>
        <p:grpSpPr>
          <a:xfrm>
            <a:off x="3948803" y="692696"/>
            <a:ext cx="5040560" cy="3168352"/>
            <a:chOff x="5094798" y="3284984"/>
            <a:chExt cx="3797683" cy="3168352"/>
          </a:xfrm>
        </p:grpSpPr>
        <p:sp>
          <p:nvSpPr>
            <p:cNvPr id="4" name="矩形 3"/>
            <p:cNvSpPr/>
            <p:nvPr/>
          </p:nvSpPr>
          <p:spPr bwMode="auto">
            <a:xfrm>
              <a:off x="5094798" y="3284984"/>
              <a:ext cx="3797683" cy="316835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4800" b="1" i="0" u="none" strike="noStrike" cap="none" normalizeH="0" baseline="0" smtClean="0">
                <a:ln>
                  <a:noFill/>
                </a:ln>
                <a:solidFill>
                  <a:schemeClr val="accent2"/>
                </a:solidFill>
                <a:effectLst/>
                <a:latin typeface="Arial" charset="0"/>
                <a:ea typeface="楷体_GB2312" pitchFamily="49" charset="-122"/>
              </a:endParaRPr>
            </a:p>
          </p:txBody>
        </p:sp>
        <p:grpSp>
          <p:nvGrpSpPr>
            <p:cNvPr id="5" name="组合 53"/>
            <p:cNvGrpSpPr/>
            <p:nvPr/>
          </p:nvGrpSpPr>
          <p:grpSpPr>
            <a:xfrm>
              <a:off x="5184561" y="3458880"/>
              <a:ext cx="3563905" cy="2758688"/>
              <a:chOff x="5053221" y="3374678"/>
              <a:chExt cx="3563905" cy="2758688"/>
            </a:xfrm>
            <a:solidFill>
              <a:schemeClr val="bg1"/>
            </a:solidFill>
          </p:grpSpPr>
          <p:grpSp>
            <p:nvGrpSpPr>
              <p:cNvPr id="6" name="Group 2"/>
              <p:cNvGrpSpPr>
                <a:grpSpLocks/>
              </p:cNvGrpSpPr>
              <p:nvPr/>
            </p:nvGrpSpPr>
            <p:grpSpPr bwMode="auto">
              <a:xfrm>
                <a:off x="5088113" y="3374678"/>
                <a:ext cx="3529013" cy="2214562"/>
                <a:chOff x="6300" y="1752"/>
                <a:chExt cx="3420" cy="1503"/>
              </a:xfrm>
              <a:grpFill/>
            </p:grpSpPr>
            <p:grpSp>
              <p:nvGrpSpPr>
                <p:cNvPr id="12" name="Group 3"/>
                <p:cNvGrpSpPr>
                  <a:grpSpLocks/>
                </p:cNvGrpSpPr>
                <p:nvPr/>
              </p:nvGrpSpPr>
              <p:grpSpPr bwMode="auto">
                <a:xfrm>
                  <a:off x="6300" y="1752"/>
                  <a:ext cx="3420" cy="1503"/>
                  <a:chOff x="2520" y="2688"/>
                  <a:chExt cx="3420" cy="1503"/>
                </a:xfrm>
                <a:grpFill/>
              </p:grpSpPr>
              <p:sp>
                <p:nvSpPr>
                  <p:cNvPr id="36" name="Text Box 4"/>
                  <p:cNvSpPr txBox="1">
                    <a:spLocks noChangeArrowheads="1"/>
                  </p:cNvSpPr>
                  <p:nvPr/>
                </p:nvSpPr>
                <p:spPr bwMode="auto">
                  <a:xfrm>
                    <a:off x="3960" y="2688"/>
                    <a:ext cx="540" cy="255"/>
                  </a:xfrm>
                  <a:prstGeom prst="rect">
                    <a:avLst/>
                  </a:prstGeom>
                  <a:grpFill/>
                  <a:ln w="9525">
                    <a:solidFill>
                      <a:srgbClr val="000000"/>
                    </a:solidFill>
                    <a:miter lim="800000"/>
                    <a:headEnd/>
                    <a:tailEnd/>
                  </a:ln>
                </p:spPr>
                <p:txBody>
                  <a:bodyPr lIns="0" tIns="0" rIns="0" bIns="0"/>
                  <a:lstStyle/>
                  <a:p>
                    <a:pPr algn="ctr">
                      <a:lnSpc>
                        <a:spcPct val="150000"/>
                      </a:lnSpc>
                      <a:spcBef>
                        <a:spcPts val="1200"/>
                      </a:spcBef>
                    </a:pPr>
                    <a:r>
                      <a:rPr lang="en-US" altLang="zh-CN" sz="1600" dirty="0">
                        <a:solidFill>
                          <a:schemeClr val="tx1"/>
                        </a:solidFill>
                        <a:latin typeface="Calibri" pitchFamily="34" charset="0"/>
                      </a:rPr>
                      <a:t>Form3</a:t>
                    </a:r>
                    <a:endParaRPr lang="zh-CN" altLang="zh-CN" sz="1600" dirty="0">
                      <a:solidFill>
                        <a:schemeClr val="tx1"/>
                      </a:solidFill>
                    </a:endParaRPr>
                  </a:p>
                </p:txBody>
              </p:sp>
              <p:sp>
                <p:nvSpPr>
                  <p:cNvPr id="37" name="Text Box 5"/>
                  <p:cNvSpPr txBox="1">
                    <a:spLocks noChangeArrowheads="1"/>
                  </p:cNvSpPr>
                  <p:nvPr/>
                </p:nvSpPr>
                <p:spPr bwMode="auto">
                  <a:xfrm>
                    <a:off x="2520" y="2688"/>
                    <a:ext cx="540" cy="255"/>
                  </a:xfrm>
                  <a:prstGeom prst="rect">
                    <a:avLst/>
                  </a:prstGeom>
                  <a:grpFill/>
                  <a:ln w="9525">
                    <a:solidFill>
                      <a:srgbClr val="000000"/>
                    </a:solidFill>
                    <a:miter lim="800000"/>
                    <a:headEnd/>
                    <a:tailEnd/>
                  </a:ln>
                </p:spPr>
                <p:txBody>
                  <a:bodyPr lIns="0" tIns="0" rIns="0" bIns="0"/>
                  <a:lstStyle/>
                  <a:p>
                    <a:pPr algn="ctr">
                      <a:lnSpc>
                        <a:spcPct val="150000"/>
                      </a:lnSpc>
                      <a:spcBef>
                        <a:spcPts val="1200"/>
                      </a:spcBef>
                    </a:pPr>
                    <a:r>
                      <a:rPr lang="en-US" altLang="zh-CN" sz="1600" dirty="0">
                        <a:solidFill>
                          <a:schemeClr val="tx1"/>
                        </a:solidFill>
                        <a:latin typeface="Calibri" pitchFamily="34" charset="0"/>
                      </a:rPr>
                      <a:t>Form1</a:t>
                    </a:r>
                    <a:endParaRPr lang="zh-CN" altLang="zh-CN" sz="1600" dirty="0">
                      <a:solidFill>
                        <a:schemeClr val="tx1"/>
                      </a:solidFill>
                    </a:endParaRPr>
                  </a:p>
                </p:txBody>
              </p:sp>
              <p:sp>
                <p:nvSpPr>
                  <p:cNvPr id="38" name="Text Box 6"/>
                  <p:cNvSpPr txBox="1">
                    <a:spLocks noChangeArrowheads="1"/>
                  </p:cNvSpPr>
                  <p:nvPr/>
                </p:nvSpPr>
                <p:spPr bwMode="auto">
                  <a:xfrm>
                    <a:off x="3240" y="2688"/>
                    <a:ext cx="540" cy="255"/>
                  </a:xfrm>
                  <a:prstGeom prst="rect">
                    <a:avLst/>
                  </a:prstGeom>
                  <a:grpFill/>
                  <a:ln w="9525">
                    <a:solidFill>
                      <a:srgbClr val="000000"/>
                    </a:solidFill>
                    <a:miter lim="800000"/>
                    <a:headEnd/>
                    <a:tailEnd/>
                  </a:ln>
                </p:spPr>
                <p:txBody>
                  <a:bodyPr lIns="0" tIns="0" rIns="0" bIns="0"/>
                  <a:lstStyle/>
                  <a:p>
                    <a:pPr algn="ctr">
                      <a:lnSpc>
                        <a:spcPct val="150000"/>
                      </a:lnSpc>
                      <a:spcBef>
                        <a:spcPts val="1200"/>
                      </a:spcBef>
                    </a:pPr>
                    <a:r>
                      <a:rPr lang="en-US" altLang="zh-CN" sz="1600" dirty="0">
                        <a:solidFill>
                          <a:schemeClr val="tx1"/>
                        </a:solidFill>
                        <a:latin typeface="Calibri" pitchFamily="34" charset="0"/>
                      </a:rPr>
                      <a:t>Form2</a:t>
                    </a:r>
                    <a:endParaRPr lang="zh-CN" altLang="zh-CN" sz="1600" dirty="0">
                      <a:solidFill>
                        <a:schemeClr val="tx1"/>
                      </a:solidFill>
                    </a:endParaRPr>
                  </a:p>
                </p:txBody>
              </p:sp>
              <p:sp>
                <p:nvSpPr>
                  <p:cNvPr id="39" name="Text Box 7"/>
                  <p:cNvSpPr txBox="1">
                    <a:spLocks noChangeArrowheads="1"/>
                  </p:cNvSpPr>
                  <p:nvPr/>
                </p:nvSpPr>
                <p:spPr bwMode="auto">
                  <a:xfrm>
                    <a:off x="4680" y="2688"/>
                    <a:ext cx="540" cy="255"/>
                  </a:xfrm>
                  <a:prstGeom prst="rect">
                    <a:avLst/>
                  </a:prstGeom>
                  <a:grpFill/>
                  <a:ln w="9525">
                    <a:solidFill>
                      <a:srgbClr val="000000"/>
                    </a:solidFill>
                    <a:miter lim="800000"/>
                    <a:headEnd/>
                    <a:tailEnd/>
                  </a:ln>
                </p:spPr>
                <p:txBody>
                  <a:bodyPr lIns="0" tIns="0" rIns="0" bIns="0"/>
                  <a:lstStyle/>
                  <a:p>
                    <a:pPr algn="ctr">
                      <a:lnSpc>
                        <a:spcPct val="150000"/>
                      </a:lnSpc>
                      <a:spcBef>
                        <a:spcPts val="1200"/>
                      </a:spcBef>
                    </a:pPr>
                    <a:r>
                      <a:rPr lang="en-US" altLang="zh-CN" sz="1600" dirty="0">
                        <a:solidFill>
                          <a:schemeClr val="tx1"/>
                        </a:solidFill>
                        <a:latin typeface="Calibri" pitchFamily="34" charset="0"/>
                      </a:rPr>
                      <a:t>Form4</a:t>
                    </a:r>
                    <a:endParaRPr lang="zh-CN" altLang="zh-CN" sz="1600" dirty="0">
                      <a:solidFill>
                        <a:schemeClr val="tx1"/>
                      </a:solidFill>
                    </a:endParaRPr>
                  </a:p>
                </p:txBody>
              </p:sp>
              <p:sp>
                <p:nvSpPr>
                  <p:cNvPr id="40" name="Text Box 8"/>
                  <p:cNvSpPr txBox="1">
                    <a:spLocks noChangeArrowheads="1"/>
                  </p:cNvSpPr>
                  <p:nvPr/>
                </p:nvSpPr>
                <p:spPr bwMode="auto">
                  <a:xfrm>
                    <a:off x="5400" y="2688"/>
                    <a:ext cx="540" cy="255"/>
                  </a:xfrm>
                  <a:prstGeom prst="rect">
                    <a:avLst/>
                  </a:prstGeom>
                  <a:grpFill/>
                  <a:ln w="9525">
                    <a:solidFill>
                      <a:srgbClr val="000000"/>
                    </a:solidFill>
                    <a:miter lim="800000"/>
                    <a:headEnd/>
                    <a:tailEnd/>
                  </a:ln>
                </p:spPr>
                <p:txBody>
                  <a:bodyPr lIns="0" tIns="0" rIns="0" bIns="0"/>
                  <a:lstStyle/>
                  <a:p>
                    <a:pPr algn="ctr">
                      <a:lnSpc>
                        <a:spcPct val="150000"/>
                      </a:lnSpc>
                      <a:spcBef>
                        <a:spcPts val="1200"/>
                      </a:spcBef>
                    </a:pPr>
                    <a:r>
                      <a:rPr lang="en-US" altLang="zh-CN" sz="1600" dirty="0">
                        <a:solidFill>
                          <a:schemeClr val="tx1"/>
                        </a:solidFill>
                        <a:latin typeface="Calibri" pitchFamily="34" charset="0"/>
                      </a:rPr>
                      <a:t>Form5</a:t>
                    </a:r>
                    <a:endParaRPr lang="zh-CN" altLang="zh-CN" sz="1600" dirty="0">
                      <a:solidFill>
                        <a:schemeClr val="tx1"/>
                      </a:solidFill>
                    </a:endParaRPr>
                  </a:p>
                </p:txBody>
              </p:sp>
              <p:sp>
                <p:nvSpPr>
                  <p:cNvPr id="41" name="Text Box 9"/>
                  <p:cNvSpPr txBox="1">
                    <a:spLocks noChangeArrowheads="1"/>
                  </p:cNvSpPr>
                  <p:nvPr/>
                </p:nvSpPr>
                <p:spPr bwMode="auto">
                  <a:xfrm>
                    <a:off x="3240" y="3312"/>
                    <a:ext cx="540" cy="255"/>
                  </a:xfrm>
                  <a:prstGeom prst="rect">
                    <a:avLst/>
                  </a:prstGeom>
                  <a:grpFill/>
                  <a:ln w="9525">
                    <a:solidFill>
                      <a:srgbClr val="000000"/>
                    </a:solidFill>
                    <a:miter lim="800000"/>
                    <a:headEnd/>
                    <a:tailEnd/>
                  </a:ln>
                </p:spPr>
                <p:txBody>
                  <a:bodyPr lIns="0" tIns="0" rIns="0" bIns="0"/>
                  <a:lstStyle/>
                  <a:p>
                    <a:pPr algn="ctr">
                      <a:lnSpc>
                        <a:spcPct val="150000"/>
                      </a:lnSpc>
                      <a:spcBef>
                        <a:spcPts val="1200"/>
                      </a:spcBef>
                    </a:pPr>
                    <a:r>
                      <a:rPr lang="en-US" altLang="zh-CN" sz="1600" dirty="0" smtClean="0">
                        <a:solidFill>
                          <a:schemeClr val="tx1"/>
                        </a:solidFill>
                        <a:latin typeface="Calibri" pitchFamily="34" charset="0"/>
                      </a:rPr>
                      <a:t>Med1</a:t>
                    </a:r>
                    <a:endParaRPr lang="zh-CN" altLang="zh-CN" sz="1600" dirty="0">
                      <a:solidFill>
                        <a:schemeClr val="tx1"/>
                      </a:solidFill>
                    </a:endParaRPr>
                  </a:p>
                </p:txBody>
              </p:sp>
              <p:sp>
                <p:nvSpPr>
                  <p:cNvPr id="42" name="Text Box 10"/>
                  <p:cNvSpPr txBox="1">
                    <a:spLocks noChangeArrowheads="1"/>
                  </p:cNvSpPr>
                  <p:nvPr/>
                </p:nvSpPr>
                <p:spPr bwMode="auto">
                  <a:xfrm>
                    <a:off x="4958" y="3312"/>
                    <a:ext cx="540" cy="255"/>
                  </a:xfrm>
                  <a:prstGeom prst="rect">
                    <a:avLst/>
                  </a:prstGeom>
                  <a:grpFill/>
                  <a:ln w="9525">
                    <a:solidFill>
                      <a:srgbClr val="000000"/>
                    </a:solidFill>
                    <a:miter lim="800000"/>
                    <a:headEnd/>
                    <a:tailEnd/>
                  </a:ln>
                </p:spPr>
                <p:txBody>
                  <a:bodyPr lIns="0" tIns="0" rIns="0" bIns="0"/>
                  <a:lstStyle/>
                  <a:p>
                    <a:pPr algn="ctr">
                      <a:lnSpc>
                        <a:spcPct val="150000"/>
                      </a:lnSpc>
                      <a:spcBef>
                        <a:spcPts val="1200"/>
                      </a:spcBef>
                    </a:pPr>
                    <a:r>
                      <a:rPr lang="en-US" altLang="zh-CN" sz="1600" dirty="0">
                        <a:solidFill>
                          <a:schemeClr val="tx1"/>
                        </a:solidFill>
                        <a:latin typeface="Calibri" pitchFamily="34" charset="0"/>
                      </a:rPr>
                      <a:t>Med2</a:t>
                    </a:r>
                    <a:endParaRPr lang="zh-CN" altLang="zh-CN" sz="1600" dirty="0">
                      <a:solidFill>
                        <a:schemeClr val="tx1"/>
                      </a:solidFill>
                    </a:endParaRPr>
                  </a:p>
                </p:txBody>
              </p:sp>
              <p:sp>
                <p:nvSpPr>
                  <p:cNvPr id="43" name="Text Box 11"/>
                  <p:cNvSpPr txBox="1">
                    <a:spLocks noChangeArrowheads="1"/>
                  </p:cNvSpPr>
                  <p:nvPr/>
                </p:nvSpPr>
                <p:spPr bwMode="auto">
                  <a:xfrm>
                    <a:off x="2700" y="3936"/>
                    <a:ext cx="540" cy="255"/>
                  </a:xfrm>
                  <a:prstGeom prst="rect">
                    <a:avLst/>
                  </a:prstGeom>
                  <a:grpFill/>
                  <a:ln w="9525">
                    <a:solidFill>
                      <a:srgbClr val="000000"/>
                    </a:solidFill>
                    <a:miter lim="800000"/>
                    <a:headEnd/>
                    <a:tailEnd/>
                  </a:ln>
                </p:spPr>
                <p:txBody>
                  <a:bodyPr lIns="0" tIns="0" rIns="0" bIns="0"/>
                  <a:lstStyle/>
                  <a:p>
                    <a:pPr algn="ctr">
                      <a:lnSpc>
                        <a:spcPct val="150000"/>
                      </a:lnSpc>
                      <a:spcBef>
                        <a:spcPts val="1200"/>
                      </a:spcBef>
                    </a:pPr>
                    <a:r>
                      <a:rPr lang="en-US" altLang="zh-CN" sz="1600" dirty="0" smtClean="0">
                        <a:solidFill>
                          <a:schemeClr val="tx1"/>
                        </a:solidFill>
                        <a:latin typeface="Calibri" pitchFamily="34" charset="0"/>
                      </a:rPr>
                      <a:t>Dat1</a:t>
                    </a:r>
                    <a:endParaRPr lang="zh-CN" altLang="zh-CN" sz="1600" dirty="0">
                      <a:solidFill>
                        <a:schemeClr val="tx1"/>
                      </a:solidFill>
                    </a:endParaRPr>
                  </a:p>
                </p:txBody>
              </p:sp>
              <p:sp>
                <p:nvSpPr>
                  <p:cNvPr id="44" name="Text Box 12"/>
                  <p:cNvSpPr txBox="1">
                    <a:spLocks noChangeArrowheads="1"/>
                  </p:cNvSpPr>
                  <p:nvPr/>
                </p:nvSpPr>
                <p:spPr bwMode="auto">
                  <a:xfrm>
                    <a:off x="3600" y="3936"/>
                    <a:ext cx="540" cy="255"/>
                  </a:xfrm>
                  <a:prstGeom prst="rect">
                    <a:avLst/>
                  </a:prstGeom>
                  <a:grpFill/>
                  <a:ln w="9525">
                    <a:solidFill>
                      <a:srgbClr val="000000"/>
                    </a:solidFill>
                    <a:miter lim="800000"/>
                    <a:headEnd/>
                    <a:tailEnd/>
                  </a:ln>
                </p:spPr>
                <p:txBody>
                  <a:bodyPr lIns="0" tIns="0" rIns="0" bIns="0"/>
                  <a:lstStyle/>
                  <a:p>
                    <a:pPr algn="ctr">
                      <a:lnSpc>
                        <a:spcPct val="150000"/>
                      </a:lnSpc>
                      <a:spcBef>
                        <a:spcPts val="1200"/>
                      </a:spcBef>
                    </a:pPr>
                    <a:r>
                      <a:rPr lang="en-US" altLang="zh-CN" sz="1600" dirty="0" smtClean="0">
                        <a:solidFill>
                          <a:schemeClr val="tx1"/>
                        </a:solidFill>
                        <a:latin typeface="Calibri" pitchFamily="34" charset="0"/>
                      </a:rPr>
                      <a:t>Dat2</a:t>
                    </a:r>
                    <a:endParaRPr lang="zh-CN" altLang="zh-CN" sz="1600" dirty="0">
                      <a:solidFill>
                        <a:schemeClr val="tx1"/>
                      </a:solidFill>
                    </a:endParaRPr>
                  </a:p>
                </p:txBody>
              </p:sp>
              <p:sp>
                <p:nvSpPr>
                  <p:cNvPr id="45" name="Text Box 13"/>
                  <p:cNvSpPr txBox="1">
                    <a:spLocks noChangeArrowheads="1"/>
                  </p:cNvSpPr>
                  <p:nvPr/>
                </p:nvSpPr>
                <p:spPr bwMode="auto">
                  <a:xfrm>
                    <a:off x="4500" y="3936"/>
                    <a:ext cx="540" cy="255"/>
                  </a:xfrm>
                  <a:prstGeom prst="rect">
                    <a:avLst/>
                  </a:prstGeom>
                  <a:grpFill/>
                  <a:ln w="9525">
                    <a:solidFill>
                      <a:srgbClr val="000000"/>
                    </a:solidFill>
                    <a:miter lim="800000"/>
                    <a:headEnd/>
                    <a:tailEnd/>
                  </a:ln>
                </p:spPr>
                <p:txBody>
                  <a:bodyPr lIns="0" tIns="0" rIns="0" bIns="0"/>
                  <a:lstStyle/>
                  <a:p>
                    <a:pPr algn="ctr">
                      <a:lnSpc>
                        <a:spcPct val="150000"/>
                      </a:lnSpc>
                      <a:spcBef>
                        <a:spcPts val="1200"/>
                      </a:spcBef>
                    </a:pPr>
                    <a:r>
                      <a:rPr lang="en-US" altLang="zh-CN" sz="1600" dirty="0" smtClean="0">
                        <a:solidFill>
                          <a:schemeClr val="tx1"/>
                        </a:solidFill>
                        <a:latin typeface="Calibri" pitchFamily="34" charset="0"/>
                      </a:rPr>
                      <a:t>Dat3</a:t>
                    </a:r>
                    <a:endParaRPr lang="zh-CN" altLang="zh-CN" sz="1600" dirty="0">
                      <a:solidFill>
                        <a:schemeClr val="tx1"/>
                      </a:solidFill>
                    </a:endParaRPr>
                  </a:p>
                </p:txBody>
              </p:sp>
              <p:sp>
                <p:nvSpPr>
                  <p:cNvPr id="46" name="Text Box 14"/>
                  <p:cNvSpPr txBox="1">
                    <a:spLocks noChangeArrowheads="1"/>
                  </p:cNvSpPr>
                  <p:nvPr/>
                </p:nvSpPr>
                <p:spPr bwMode="auto">
                  <a:xfrm>
                    <a:off x="5400" y="3936"/>
                    <a:ext cx="540" cy="255"/>
                  </a:xfrm>
                  <a:prstGeom prst="rect">
                    <a:avLst/>
                  </a:prstGeom>
                  <a:grpFill/>
                  <a:ln w="9525">
                    <a:solidFill>
                      <a:srgbClr val="000000"/>
                    </a:solidFill>
                    <a:miter lim="800000"/>
                    <a:headEnd/>
                    <a:tailEnd/>
                  </a:ln>
                </p:spPr>
                <p:txBody>
                  <a:bodyPr lIns="0" tIns="0" rIns="0" bIns="0"/>
                  <a:lstStyle/>
                  <a:p>
                    <a:pPr algn="ctr">
                      <a:lnSpc>
                        <a:spcPct val="150000"/>
                      </a:lnSpc>
                      <a:spcBef>
                        <a:spcPts val="1200"/>
                      </a:spcBef>
                    </a:pPr>
                    <a:r>
                      <a:rPr lang="en-US" altLang="zh-CN" sz="1600" dirty="0" smtClean="0">
                        <a:solidFill>
                          <a:schemeClr val="tx1"/>
                        </a:solidFill>
                        <a:latin typeface="Calibri" pitchFamily="34" charset="0"/>
                      </a:rPr>
                      <a:t>Dat4</a:t>
                    </a:r>
                    <a:endParaRPr lang="zh-CN" altLang="zh-CN" sz="1600" dirty="0">
                      <a:solidFill>
                        <a:schemeClr val="tx1"/>
                      </a:solidFill>
                    </a:endParaRPr>
                  </a:p>
                </p:txBody>
              </p:sp>
              <p:sp>
                <p:nvSpPr>
                  <p:cNvPr id="47" name="Line 15"/>
                  <p:cNvSpPr>
                    <a:spLocks noChangeShapeType="1"/>
                  </p:cNvSpPr>
                  <p:nvPr/>
                </p:nvSpPr>
                <p:spPr bwMode="auto">
                  <a:xfrm>
                    <a:off x="2760" y="2922"/>
                    <a:ext cx="771" cy="390"/>
                  </a:xfrm>
                  <a:prstGeom prst="line">
                    <a:avLst/>
                  </a:prstGeom>
                  <a:grpFill/>
                  <a:ln w="9525">
                    <a:solidFill>
                      <a:srgbClr val="000000"/>
                    </a:solidFill>
                    <a:round/>
                    <a:headEnd/>
                    <a:tailEnd type="arrow" w="sm" len="med"/>
                  </a:ln>
                </p:spPr>
                <p:txBody>
                  <a:bodyPr/>
                  <a:lstStyle/>
                  <a:p>
                    <a:endParaRPr lang="zh-CN" altLang="en-US"/>
                  </a:p>
                </p:txBody>
              </p:sp>
              <p:sp>
                <p:nvSpPr>
                  <p:cNvPr id="48" name="Line 16"/>
                  <p:cNvSpPr>
                    <a:spLocks noChangeShapeType="1"/>
                  </p:cNvSpPr>
                  <p:nvPr/>
                </p:nvSpPr>
                <p:spPr bwMode="auto">
                  <a:xfrm>
                    <a:off x="4970" y="2928"/>
                    <a:ext cx="238" cy="386"/>
                  </a:xfrm>
                  <a:prstGeom prst="line">
                    <a:avLst/>
                  </a:prstGeom>
                  <a:grpFill/>
                  <a:ln w="9525">
                    <a:solidFill>
                      <a:srgbClr val="000000"/>
                    </a:solidFill>
                    <a:round/>
                    <a:headEnd/>
                    <a:tailEnd type="arrow" w="sm" len="med"/>
                  </a:ln>
                </p:spPr>
                <p:txBody>
                  <a:bodyPr/>
                  <a:lstStyle/>
                  <a:p>
                    <a:endParaRPr lang="zh-CN" altLang="en-US"/>
                  </a:p>
                </p:txBody>
              </p:sp>
              <p:sp>
                <p:nvSpPr>
                  <p:cNvPr id="49" name="Line 17"/>
                  <p:cNvSpPr>
                    <a:spLocks noChangeShapeType="1"/>
                  </p:cNvSpPr>
                  <p:nvPr/>
                </p:nvSpPr>
                <p:spPr bwMode="auto">
                  <a:xfrm flipH="1">
                    <a:off x="3529" y="2947"/>
                    <a:ext cx="11" cy="369"/>
                  </a:xfrm>
                  <a:prstGeom prst="line">
                    <a:avLst/>
                  </a:prstGeom>
                  <a:grpFill/>
                  <a:ln w="9525">
                    <a:solidFill>
                      <a:srgbClr val="000000"/>
                    </a:solidFill>
                    <a:round/>
                    <a:headEnd/>
                    <a:tailEnd type="arrow" w="sm" len="med"/>
                  </a:ln>
                </p:spPr>
                <p:txBody>
                  <a:bodyPr/>
                  <a:lstStyle/>
                  <a:p>
                    <a:endParaRPr lang="zh-CN" altLang="en-US"/>
                  </a:p>
                </p:txBody>
              </p:sp>
              <p:sp>
                <p:nvSpPr>
                  <p:cNvPr id="50" name="Line 18"/>
                  <p:cNvSpPr>
                    <a:spLocks noChangeShapeType="1"/>
                  </p:cNvSpPr>
                  <p:nvPr/>
                </p:nvSpPr>
                <p:spPr bwMode="auto">
                  <a:xfrm flipH="1">
                    <a:off x="3555" y="2944"/>
                    <a:ext cx="703" cy="368"/>
                  </a:xfrm>
                  <a:prstGeom prst="line">
                    <a:avLst/>
                  </a:prstGeom>
                  <a:grpFill/>
                  <a:ln w="9525">
                    <a:solidFill>
                      <a:srgbClr val="000000"/>
                    </a:solidFill>
                    <a:round/>
                    <a:headEnd/>
                    <a:tailEnd type="arrow" w="sm" len="med"/>
                  </a:ln>
                </p:spPr>
                <p:txBody>
                  <a:bodyPr/>
                  <a:lstStyle/>
                  <a:p>
                    <a:endParaRPr lang="zh-CN" altLang="en-US"/>
                  </a:p>
                </p:txBody>
              </p:sp>
              <p:sp>
                <p:nvSpPr>
                  <p:cNvPr id="51" name="Line 19"/>
                  <p:cNvSpPr>
                    <a:spLocks noChangeShapeType="1"/>
                  </p:cNvSpPr>
                  <p:nvPr/>
                </p:nvSpPr>
                <p:spPr bwMode="auto">
                  <a:xfrm flipH="1">
                    <a:off x="5225" y="2944"/>
                    <a:ext cx="420" cy="368"/>
                  </a:xfrm>
                  <a:prstGeom prst="line">
                    <a:avLst/>
                  </a:prstGeom>
                  <a:grpFill/>
                  <a:ln w="9525">
                    <a:solidFill>
                      <a:srgbClr val="000000"/>
                    </a:solidFill>
                    <a:round/>
                    <a:headEnd/>
                    <a:tailEnd type="arrow" w="sm" len="med"/>
                  </a:ln>
                </p:spPr>
                <p:txBody>
                  <a:bodyPr/>
                  <a:lstStyle/>
                  <a:p>
                    <a:endParaRPr lang="zh-CN" altLang="en-US"/>
                  </a:p>
                </p:txBody>
              </p:sp>
              <p:sp>
                <p:nvSpPr>
                  <p:cNvPr id="52" name="Line 20"/>
                  <p:cNvSpPr>
                    <a:spLocks noChangeShapeType="1"/>
                  </p:cNvSpPr>
                  <p:nvPr/>
                </p:nvSpPr>
                <p:spPr bwMode="auto">
                  <a:xfrm>
                    <a:off x="3597" y="3568"/>
                    <a:ext cx="306" cy="369"/>
                  </a:xfrm>
                  <a:prstGeom prst="line">
                    <a:avLst/>
                  </a:prstGeom>
                  <a:grpFill/>
                  <a:ln w="9525">
                    <a:solidFill>
                      <a:srgbClr val="000000"/>
                    </a:solidFill>
                    <a:round/>
                    <a:headEnd/>
                    <a:tailEnd type="arrow" w="sm" len="med"/>
                  </a:ln>
                </p:spPr>
                <p:txBody>
                  <a:bodyPr/>
                  <a:lstStyle/>
                  <a:p>
                    <a:endParaRPr lang="zh-CN" altLang="en-US"/>
                  </a:p>
                </p:txBody>
              </p:sp>
              <p:sp>
                <p:nvSpPr>
                  <p:cNvPr id="53" name="Line 21"/>
                  <p:cNvSpPr>
                    <a:spLocks noChangeShapeType="1"/>
                  </p:cNvSpPr>
                  <p:nvPr/>
                </p:nvSpPr>
                <p:spPr bwMode="auto">
                  <a:xfrm flipH="1">
                    <a:off x="2961" y="3568"/>
                    <a:ext cx="533" cy="368"/>
                  </a:xfrm>
                  <a:prstGeom prst="line">
                    <a:avLst/>
                  </a:prstGeom>
                  <a:grpFill/>
                  <a:ln w="9525">
                    <a:solidFill>
                      <a:srgbClr val="000000"/>
                    </a:solidFill>
                    <a:round/>
                    <a:headEnd/>
                    <a:tailEnd type="arrow" w="sm" len="med"/>
                  </a:ln>
                </p:spPr>
                <p:txBody>
                  <a:bodyPr/>
                  <a:lstStyle/>
                  <a:p>
                    <a:endParaRPr lang="zh-CN" altLang="en-US"/>
                  </a:p>
                </p:txBody>
              </p:sp>
              <p:sp>
                <p:nvSpPr>
                  <p:cNvPr id="54" name="Line 22"/>
                  <p:cNvSpPr>
                    <a:spLocks noChangeShapeType="1"/>
                  </p:cNvSpPr>
                  <p:nvPr/>
                </p:nvSpPr>
                <p:spPr bwMode="auto">
                  <a:xfrm flipH="1">
                    <a:off x="4738" y="3582"/>
                    <a:ext cx="476" cy="368"/>
                  </a:xfrm>
                  <a:prstGeom prst="line">
                    <a:avLst/>
                  </a:prstGeom>
                  <a:grpFill/>
                  <a:ln w="9525">
                    <a:solidFill>
                      <a:srgbClr val="000000"/>
                    </a:solidFill>
                    <a:round/>
                    <a:headEnd/>
                    <a:tailEnd type="arrow" w="sm" len="med"/>
                  </a:ln>
                </p:spPr>
                <p:txBody>
                  <a:bodyPr/>
                  <a:lstStyle/>
                  <a:p>
                    <a:endParaRPr lang="zh-CN" altLang="en-US"/>
                  </a:p>
                </p:txBody>
              </p:sp>
              <p:sp>
                <p:nvSpPr>
                  <p:cNvPr id="55" name="Line 23"/>
                  <p:cNvSpPr>
                    <a:spLocks noChangeShapeType="1"/>
                  </p:cNvSpPr>
                  <p:nvPr/>
                </p:nvSpPr>
                <p:spPr bwMode="auto">
                  <a:xfrm>
                    <a:off x="5274" y="3538"/>
                    <a:ext cx="420" cy="397"/>
                  </a:xfrm>
                  <a:prstGeom prst="line">
                    <a:avLst/>
                  </a:prstGeom>
                  <a:grpFill/>
                  <a:ln w="9525">
                    <a:solidFill>
                      <a:srgbClr val="000000"/>
                    </a:solidFill>
                    <a:round/>
                    <a:headEnd/>
                    <a:tailEnd type="arrow" w="sm" len="med"/>
                  </a:ln>
                </p:spPr>
                <p:txBody>
                  <a:bodyPr/>
                  <a:lstStyle/>
                  <a:p>
                    <a:endParaRPr lang="zh-CN" altLang="en-US"/>
                  </a:p>
                </p:txBody>
              </p:sp>
            </p:grpSp>
            <p:sp>
              <p:nvSpPr>
                <p:cNvPr id="13" name="Line 24"/>
                <p:cNvSpPr>
                  <a:spLocks noChangeShapeType="1"/>
                </p:cNvSpPr>
                <p:nvPr/>
              </p:nvSpPr>
              <p:spPr bwMode="auto">
                <a:xfrm flipH="1">
                  <a:off x="7754" y="2618"/>
                  <a:ext cx="1015" cy="368"/>
                </a:xfrm>
                <a:prstGeom prst="line">
                  <a:avLst/>
                </a:prstGeom>
                <a:grpFill/>
                <a:ln w="9525">
                  <a:solidFill>
                    <a:srgbClr val="000000"/>
                  </a:solidFill>
                  <a:round/>
                  <a:headEnd/>
                  <a:tailEnd type="arrow" w="sm" len="med"/>
                </a:ln>
              </p:spPr>
              <p:txBody>
                <a:bodyPr/>
                <a:lstStyle/>
                <a:p>
                  <a:endParaRPr lang="zh-CN" altLang="en-US"/>
                </a:p>
              </p:txBody>
            </p:sp>
          </p:grpSp>
          <p:sp>
            <p:nvSpPr>
              <p:cNvPr id="8" name="TextBox 7"/>
              <p:cNvSpPr txBox="1"/>
              <p:nvPr/>
            </p:nvSpPr>
            <p:spPr>
              <a:xfrm>
                <a:off x="5508104" y="5733256"/>
                <a:ext cx="3024336" cy="400110"/>
              </a:xfrm>
              <a:prstGeom prst="rect">
                <a:avLst/>
              </a:prstGeom>
              <a:grpFill/>
            </p:spPr>
            <p:txBody>
              <a:bodyPr wrap="square" rtlCol="0">
                <a:spAutoFit/>
              </a:bodyPr>
              <a:lstStyle/>
              <a:p>
                <a:r>
                  <a:rPr lang="zh-CN" altLang="en-US" sz="2000" dirty="0" smtClean="0"/>
                  <a:t>重组</a:t>
                </a:r>
                <a:r>
                  <a:rPr lang="en-US" altLang="zh-CN" sz="2000" dirty="0" smtClean="0"/>
                  <a:t>(</a:t>
                </a:r>
                <a:r>
                  <a:rPr lang="zh-CN" altLang="en-US" sz="2000" dirty="0" smtClean="0"/>
                  <a:t>通过</a:t>
                </a:r>
                <a:r>
                  <a:rPr lang="zh-CN" altLang="en-US" sz="2000" dirty="0" smtClean="0">
                    <a:solidFill>
                      <a:srgbClr val="FF0000"/>
                    </a:solidFill>
                  </a:rPr>
                  <a:t>中介</a:t>
                </a:r>
                <a:r>
                  <a:rPr lang="en-US" altLang="zh-CN" sz="2000" dirty="0" smtClean="0">
                    <a:solidFill>
                      <a:srgbClr val="FF0000"/>
                    </a:solidFill>
                  </a:rPr>
                  <a:t>mediator</a:t>
                </a:r>
                <a:r>
                  <a:rPr lang="en-US" altLang="zh-CN" sz="2000" dirty="0" smtClean="0"/>
                  <a:t>)</a:t>
                </a:r>
                <a:r>
                  <a:rPr lang="zh-CN" altLang="en-US" sz="2000" dirty="0" smtClean="0"/>
                  <a:t>后的结构</a:t>
                </a:r>
                <a:endParaRPr lang="zh-CN" altLang="en-US" sz="2000" dirty="0"/>
              </a:p>
            </p:txBody>
          </p:sp>
          <p:sp>
            <p:nvSpPr>
              <p:cNvPr id="11" name="Text Box 30"/>
              <p:cNvSpPr txBox="1">
                <a:spLocks noChangeArrowheads="1"/>
              </p:cNvSpPr>
              <p:nvPr/>
            </p:nvSpPr>
            <p:spPr bwMode="auto">
              <a:xfrm>
                <a:off x="5053221" y="4352910"/>
                <a:ext cx="683583" cy="416719"/>
              </a:xfrm>
              <a:prstGeom prst="rect">
                <a:avLst/>
              </a:prstGeom>
              <a:grpFill/>
              <a:ln w="9525">
                <a:noFill/>
                <a:miter lim="800000"/>
                <a:headEnd/>
                <a:tailEnd/>
              </a:ln>
            </p:spPr>
            <p:txBody>
              <a:bodyPr lIns="0" tIns="0" rIns="0" bIns="0"/>
              <a:lstStyle/>
              <a:p>
                <a:pPr algn="r"/>
                <a:r>
                  <a:rPr lang="zh-CN" altLang="en-US" sz="1800" dirty="0" smtClean="0">
                    <a:solidFill>
                      <a:schemeClr val="tx1"/>
                    </a:solidFill>
                    <a:latin typeface="Calibri" pitchFamily="34" charset="0"/>
                  </a:rPr>
                  <a:t>中介类</a:t>
                </a:r>
                <a:endParaRPr lang="zh-CN" altLang="en-US" sz="1800" dirty="0">
                  <a:solidFill>
                    <a:schemeClr val="tx1"/>
                  </a:solidFill>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008" y="188640"/>
            <a:ext cx="8964488" cy="5940088"/>
          </a:xfrm>
          <a:prstGeom prst="rect">
            <a:avLst/>
          </a:prstGeom>
          <a:noFill/>
        </p:spPr>
        <p:txBody>
          <a:bodyPr wrap="square" rtlCol="0">
            <a:spAutoFit/>
          </a:bodyPr>
          <a:lstStyle/>
          <a:p>
            <a:r>
              <a:rPr lang="en-US" altLang="zh-CN" sz="2000" dirty="0" smtClean="0">
                <a:solidFill>
                  <a:schemeClr val="tx1"/>
                </a:solidFill>
              </a:rPr>
              <a:t>// </a:t>
            </a:r>
            <a:r>
              <a:rPr lang="zh-CN" altLang="en-US" sz="2000" dirty="0" smtClean="0">
                <a:solidFill>
                  <a:schemeClr val="tx1"/>
                </a:solidFill>
              </a:rPr>
              <a:t>声明数据访问类</a:t>
            </a:r>
            <a:r>
              <a:rPr lang="en-US" altLang="zh-CN" sz="2000" dirty="0" smtClean="0">
                <a:solidFill>
                  <a:schemeClr val="tx1"/>
                </a:solidFill>
              </a:rPr>
              <a:t>Dat3</a:t>
            </a:r>
          </a:p>
          <a:p>
            <a:r>
              <a:rPr lang="en-US" altLang="zh-CN" sz="2000" dirty="0" smtClean="0"/>
              <a:t>class Dat3</a:t>
            </a:r>
          </a:p>
          <a:p>
            <a:r>
              <a:rPr lang="en-US" altLang="zh-CN" sz="2000" dirty="0" smtClean="0"/>
              <a:t>{</a:t>
            </a:r>
          </a:p>
          <a:p>
            <a:r>
              <a:rPr lang="en-US" altLang="zh-CN" sz="2000" dirty="0" smtClean="0"/>
              <a:t>public:</a:t>
            </a:r>
          </a:p>
          <a:p>
            <a:r>
              <a:rPr lang="en-US" altLang="zh-CN" sz="2000" dirty="0" smtClean="0">
                <a:solidFill>
                  <a:schemeClr val="tx1"/>
                </a:solidFill>
              </a:rPr>
              <a:t>// </a:t>
            </a:r>
            <a:r>
              <a:rPr lang="zh-CN" altLang="en-US" sz="2000" dirty="0" smtClean="0">
                <a:solidFill>
                  <a:schemeClr val="tx1"/>
                </a:solidFill>
              </a:rPr>
              <a:t>公有成员</a:t>
            </a:r>
            <a:r>
              <a:rPr lang="en-US" altLang="zh-CN" sz="2000" dirty="0" smtClean="0">
                <a:solidFill>
                  <a:schemeClr val="tx1"/>
                </a:solidFill>
              </a:rPr>
              <a:t>:</a:t>
            </a:r>
          </a:p>
          <a:p>
            <a:r>
              <a:rPr lang="en-US" altLang="zh-CN" sz="2000" dirty="0" smtClean="0"/>
              <a:t>	virtual ~Dat3() { }			</a:t>
            </a:r>
            <a:r>
              <a:rPr lang="en-US" altLang="zh-CN" sz="2000" dirty="0" smtClean="0">
                <a:solidFill>
                  <a:schemeClr val="tx1"/>
                </a:solidFill>
              </a:rPr>
              <a:t>// </a:t>
            </a:r>
            <a:r>
              <a:rPr lang="zh-CN" altLang="en-US" sz="2000" dirty="0" smtClean="0">
                <a:solidFill>
                  <a:schemeClr val="tx1"/>
                </a:solidFill>
              </a:rPr>
              <a:t>析构函数</a:t>
            </a:r>
          </a:p>
          <a:p>
            <a:r>
              <a:rPr lang="zh-CN" altLang="en-US" sz="2000" dirty="0" smtClean="0"/>
              <a:t>	</a:t>
            </a:r>
            <a:r>
              <a:rPr lang="en-US" altLang="zh-CN" sz="2000" dirty="0" smtClean="0"/>
              <a:t>void </a:t>
            </a:r>
            <a:r>
              <a:rPr lang="en-US" altLang="zh-CN" sz="2000" dirty="0" err="1" smtClean="0"/>
              <a:t>DataVisited</a:t>
            </a:r>
            <a:r>
              <a:rPr lang="en-US" altLang="zh-CN" sz="2000" dirty="0" smtClean="0"/>
              <a:t>() 			</a:t>
            </a:r>
            <a:r>
              <a:rPr lang="en-US" altLang="zh-CN" sz="2000" dirty="0" smtClean="0">
                <a:solidFill>
                  <a:schemeClr val="tx1"/>
                </a:solidFill>
              </a:rPr>
              <a:t>// </a:t>
            </a:r>
            <a:r>
              <a:rPr lang="zh-CN" altLang="en-US" sz="2000" dirty="0" smtClean="0">
                <a:solidFill>
                  <a:schemeClr val="tx1"/>
                </a:solidFill>
              </a:rPr>
              <a:t>数据访问</a:t>
            </a:r>
            <a:endParaRPr lang="en-US" altLang="zh-CN" sz="2000" dirty="0" smtClean="0">
              <a:solidFill>
                <a:schemeClr val="tx1"/>
              </a:solidFill>
            </a:endParaRPr>
          </a:p>
          <a:p>
            <a:r>
              <a:rPr lang="zh-CN" altLang="en-US" sz="2000" dirty="0" smtClean="0"/>
              <a:t>	</a:t>
            </a:r>
            <a:r>
              <a:rPr lang="en-US" altLang="zh-CN" sz="2000" dirty="0" smtClean="0"/>
              <a:t>{ </a:t>
            </a:r>
            <a:r>
              <a:rPr lang="en-US" altLang="zh-CN" sz="2000" dirty="0" err="1" smtClean="0"/>
              <a:t>cout</a:t>
            </a:r>
            <a:r>
              <a:rPr lang="en-US" altLang="zh-CN" sz="2000" dirty="0" smtClean="0"/>
              <a:t> &lt;&lt; "Dat3::</a:t>
            </a:r>
            <a:r>
              <a:rPr lang="en-US" altLang="zh-CN" sz="2000" dirty="0" err="1" smtClean="0"/>
              <a:t>DataVisited</a:t>
            </a:r>
            <a:r>
              <a:rPr lang="en-US" altLang="zh-CN" sz="2000" dirty="0" smtClean="0"/>
              <a:t>()" &lt;&lt; </a:t>
            </a:r>
            <a:r>
              <a:rPr lang="en-US" altLang="zh-CN" sz="2000" dirty="0" err="1" smtClean="0"/>
              <a:t>endl</a:t>
            </a:r>
            <a:r>
              <a:rPr lang="en-US" altLang="zh-CN" sz="2000" dirty="0" smtClean="0"/>
              <a:t>; }</a:t>
            </a:r>
            <a:endParaRPr lang="zh-CN" altLang="en-US" sz="2000" dirty="0" smtClean="0"/>
          </a:p>
          <a:p>
            <a:r>
              <a:rPr lang="en-US" altLang="zh-CN" sz="2000" dirty="0" smtClean="0"/>
              <a:t>};</a:t>
            </a:r>
          </a:p>
          <a:p>
            <a:endParaRPr lang="en-US" altLang="zh-CN" sz="2000" dirty="0" smtClean="0"/>
          </a:p>
          <a:p>
            <a:r>
              <a:rPr lang="en-US" altLang="zh-CN" sz="2000" dirty="0" smtClean="0">
                <a:solidFill>
                  <a:schemeClr val="tx1"/>
                </a:solidFill>
              </a:rPr>
              <a:t>// </a:t>
            </a:r>
            <a:r>
              <a:rPr lang="zh-CN" altLang="en-US" sz="2000" dirty="0" smtClean="0">
                <a:solidFill>
                  <a:schemeClr val="tx1"/>
                </a:solidFill>
              </a:rPr>
              <a:t>声明数据访问类</a:t>
            </a:r>
            <a:r>
              <a:rPr lang="en-US" altLang="zh-CN" sz="2000" dirty="0" smtClean="0">
                <a:solidFill>
                  <a:schemeClr val="tx1"/>
                </a:solidFill>
              </a:rPr>
              <a:t>Dat4</a:t>
            </a:r>
          </a:p>
          <a:p>
            <a:r>
              <a:rPr lang="en-US" altLang="zh-CN" sz="2000" dirty="0" smtClean="0"/>
              <a:t>class Dat4</a:t>
            </a:r>
          </a:p>
          <a:p>
            <a:r>
              <a:rPr lang="en-US" altLang="zh-CN" sz="2000" dirty="0" smtClean="0"/>
              <a:t>{</a:t>
            </a:r>
          </a:p>
          <a:p>
            <a:r>
              <a:rPr lang="en-US" altLang="zh-CN" sz="2000" dirty="0" smtClean="0"/>
              <a:t>public:</a:t>
            </a:r>
          </a:p>
          <a:p>
            <a:r>
              <a:rPr lang="en-US" altLang="zh-CN" sz="2000" dirty="0" smtClean="0">
                <a:solidFill>
                  <a:schemeClr val="tx1"/>
                </a:solidFill>
              </a:rPr>
              <a:t>// </a:t>
            </a:r>
            <a:r>
              <a:rPr lang="zh-CN" altLang="en-US" sz="2000" dirty="0" smtClean="0">
                <a:solidFill>
                  <a:schemeClr val="tx1"/>
                </a:solidFill>
              </a:rPr>
              <a:t>公有成员</a:t>
            </a:r>
            <a:r>
              <a:rPr lang="en-US" altLang="zh-CN" sz="2000" dirty="0" smtClean="0">
                <a:solidFill>
                  <a:schemeClr val="tx1"/>
                </a:solidFill>
              </a:rPr>
              <a:t>:</a:t>
            </a:r>
          </a:p>
          <a:p>
            <a:r>
              <a:rPr lang="en-US" altLang="zh-CN" sz="2000" dirty="0" smtClean="0"/>
              <a:t>	virtual ~Dat4() { }			</a:t>
            </a:r>
            <a:r>
              <a:rPr lang="en-US" altLang="zh-CN" sz="2000" dirty="0" smtClean="0">
                <a:solidFill>
                  <a:schemeClr val="tx1"/>
                </a:solidFill>
              </a:rPr>
              <a:t>// </a:t>
            </a:r>
            <a:r>
              <a:rPr lang="zh-CN" altLang="en-US" sz="2000" dirty="0" smtClean="0">
                <a:solidFill>
                  <a:schemeClr val="tx1"/>
                </a:solidFill>
              </a:rPr>
              <a:t>析构函数</a:t>
            </a:r>
          </a:p>
          <a:p>
            <a:r>
              <a:rPr lang="zh-CN" altLang="en-US" sz="2000" dirty="0" smtClean="0"/>
              <a:t>	</a:t>
            </a:r>
            <a:r>
              <a:rPr lang="en-US" altLang="zh-CN" sz="2000" dirty="0" smtClean="0"/>
              <a:t>void </a:t>
            </a:r>
            <a:r>
              <a:rPr lang="en-US" altLang="zh-CN" sz="2000" dirty="0" err="1" smtClean="0"/>
              <a:t>DataVisited</a:t>
            </a:r>
            <a:r>
              <a:rPr lang="en-US" altLang="zh-CN" sz="2000" dirty="0" smtClean="0"/>
              <a:t>() 			</a:t>
            </a:r>
            <a:r>
              <a:rPr lang="en-US" altLang="zh-CN" sz="2000" dirty="0" smtClean="0">
                <a:solidFill>
                  <a:schemeClr val="tx1"/>
                </a:solidFill>
              </a:rPr>
              <a:t>// </a:t>
            </a:r>
            <a:r>
              <a:rPr lang="zh-CN" altLang="en-US" sz="2000" dirty="0" smtClean="0">
                <a:solidFill>
                  <a:schemeClr val="tx1"/>
                </a:solidFill>
              </a:rPr>
              <a:t>数据访问</a:t>
            </a:r>
            <a:endParaRPr lang="en-US" altLang="zh-CN" sz="2000" dirty="0" smtClean="0">
              <a:solidFill>
                <a:schemeClr val="tx1"/>
              </a:solidFill>
            </a:endParaRPr>
          </a:p>
          <a:p>
            <a:r>
              <a:rPr lang="zh-CN" altLang="en-US" sz="2000" dirty="0" smtClean="0"/>
              <a:t>	</a:t>
            </a:r>
            <a:r>
              <a:rPr lang="en-US" altLang="zh-CN" sz="2000" dirty="0" smtClean="0"/>
              <a:t>{ </a:t>
            </a:r>
            <a:r>
              <a:rPr lang="en-US" altLang="zh-CN" sz="2000" dirty="0" err="1" smtClean="0"/>
              <a:t>cout</a:t>
            </a:r>
            <a:r>
              <a:rPr lang="en-US" altLang="zh-CN" sz="2000" dirty="0" smtClean="0"/>
              <a:t> &lt;&lt; "Dat4::</a:t>
            </a:r>
            <a:r>
              <a:rPr lang="en-US" altLang="zh-CN" sz="2000" dirty="0" err="1" smtClean="0"/>
              <a:t>DataVisited</a:t>
            </a:r>
            <a:r>
              <a:rPr lang="en-US" altLang="zh-CN" sz="2000" dirty="0" smtClean="0"/>
              <a:t>()" &lt;&lt; </a:t>
            </a:r>
            <a:r>
              <a:rPr lang="en-US" altLang="zh-CN" sz="2000" dirty="0" err="1" smtClean="0"/>
              <a:t>endl</a:t>
            </a:r>
            <a:r>
              <a:rPr lang="en-US" altLang="zh-CN" sz="2000" dirty="0" smtClean="0"/>
              <a:t>; }</a:t>
            </a:r>
            <a:endParaRPr lang="zh-CN" altLang="en-US" sz="2000" dirty="0" smtClean="0"/>
          </a:p>
          <a:p>
            <a:r>
              <a:rPr lang="en-US" altLang="zh-CN" sz="2000" dirty="0" smtClean="0"/>
              <a:t>};</a:t>
            </a:r>
          </a:p>
        </p:txBody>
      </p:sp>
      <p:grpSp>
        <p:nvGrpSpPr>
          <p:cNvPr id="56" name="组合 55"/>
          <p:cNvGrpSpPr/>
          <p:nvPr/>
        </p:nvGrpSpPr>
        <p:grpSpPr>
          <a:xfrm>
            <a:off x="3948803" y="692696"/>
            <a:ext cx="5040560" cy="3168352"/>
            <a:chOff x="5094798" y="3284984"/>
            <a:chExt cx="3797683" cy="3168352"/>
          </a:xfrm>
        </p:grpSpPr>
        <p:sp>
          <p:nvSpPr>
            <p:cNvPr id="57" name="矩形 56"/>
            <p:cNvSpPr/>
            <p:nvPr/>
          </p:nvSpPr>
          <p:spPr bwMode="auto">
            <a:xfrm>
              <a:off x="5094798" y="3284984"/>
              <a:ext cx="3797683" cy="316835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4800" b="1" i="0" u="none" strike="noStrike" cap="none" normalizeH="0" baseline="0" smtClean="0">
                <a:ln>
                  <a:noFill/>
                </a:ln>
                <a:solidFill>
                  <a:schemeClr val="accent2"/>
                </a:solidFill>
                <a:effectLst/>
                <a:latin typeface="Arial" charset="0"/>
                <a:ea typeface="楷体_GB2312" pitchFamily="49" charset="-122"/>
              </a:endParaRPr>
            </a:p>
          </p:txBody>
        </p:sp>
        <p:grpSp>
          <p:nvGrpSpPr>
            <p:cNvPr id="58" name="组合 53"/>
            <p:cNvGrpSpPr/>
            <p:nvPr/>
          </p:nvGrpSpPr>
          <p:grpSpPr>
            <a:xfrm>
              <a:off x="5184561" y="3458880"/>
              <a:ext cx="3563905" cy="2758688"/>
              <a:chOff x="5053221" y="3374678"/>
              <a:chExt cx="3563905" cy="2758688"/>
            </a:xfrm>
            <a:solidFill>
              <a:schemeClr val="bg1"/>
            </a:solidFill>
          </p:grpSpPr>
          <p:grpSp>
            <p:nvGrpSpPr>
              <p:cNvPr id="59" name="Group 2"/>
              <p:cNvGrpSpPr>
                <a:grpSpLocks/>
              </p:cNvGrpSpPr>
              <p:nvPr/>
            </p:nvGrpSpPr>
            <p:grpSpPr bwMode="auto">
              <a:xfrm>
                <a:off x="5088113" y="3374678"/>
                <a:ext cx="3529013" cy="2214562"/>
                <a:chOff x="6300" y="1752"/>
                <a:chExt cx="3420" cy="1503"/>
              </a:xfrm>
              <a:grpFill/>
            </p:grpSpPr>
            <p:grpSp>
              <p:nvGrpSpPr>
                <p:cNvPr id="62" name="Group 3"/>
                <p:cNvGrpSpPr>
                  <a:grpSpLocks/>
                </p:cNvGrpSpPr>
                <p:nvPr/>
              </p:nvGrpSpPr>
              <p:grpSpPr bwMode="auto">
                <a:xfrm>
                  <a:off x="6300" y="1752"/>
                  <a:ext cx="3420" cy="1503"/>
                  <a:chOff x="2520" y="2688"/>
                  <a:chExt cx="3420" cy="1503"/>
                </a:xfrm>
                <a:grpFill/>
              </p:grpSpPr>
              <p:sp>
                <p:nvSpPr>
                  <p:cNvPr id="64" name="Text Box 4"/>
                  <p:cNvSpPr txBox="1">
                    <a:spLocks noChangeArrowheads="1"/>
                  </p:cNvSpPr>
                  <p:nvPr/>
                </p:nvSpPr>
                <p:spPr bwMode="auto">
                  <a:xfrm>
                    <a:off x="3960" y="2688"/>
                    <a:ext cx="540" cy="255"/>
                  </a:xfrm>
                  <a:prstGeom prst="rect">
                    <a:avLst/>
                  </a:prstGeom>
                  <a:grpFill/>
                  <a:ln w="9525">
                    <a:solidFill>
                      <a:srgbClr val="000000"/>
                    </a:solidFill>
                    <a:miter lim="800000"/>
                    <a:headEnd/>
                    <a:tailEnd/>
                  </a:ln>
                </p:spPr>
                <p:txBody>
                  <a:bodyPr lIns="0" tIns="0" rIns="0" bIns="0"/>
                  <a:lstStyle/>
                  <a:p>
                    <a:pPr algn="ctr">
                      <a:lnSpc>
                        <a:spcPct val="150000"/>
                      </a:lnSpc>
                      <a:spcBef>
                        <a:spcPts val="1200"/>
                      </a:spcBef>
                    </a:pPr>
                    <a:r>
                      <a:rPr lang="en-US" altLang="zh-CN" sz="1600" dirty="0">
                        <a:solidFill>
                          <a:schemeClr val="tx1"/>
                        </a:solidFill>
                        <a:latin typeface="Calibri" pitchFamily="34" charset="0"/>
                      </a:rPr>
                      <a:t>Form3</a:t>
                    </a:r>
                    <a:endParaRPr lang="zh-CN" altLang="zh-CN" sz="1600" dirty="0">
                      <a:solidFill>
                        <a:schemeClr val="tx1"/>
                      </a:solidFill>
                    </a:endParaRPr>
                  </a:p>
                </p:txBody>
              </p:sp>
              <p:sp>
                <p:nvSpPr>
                  <p:cNvPr id="65" name="Text Box 5"/>
                  <p:cNvSpPr txBox="1">
                    <a:spLocks noChangeArrowheads="1"/>
                  </p:cNvSpPr>
                  <p:nvPr/>
                </p:nvSpPr>
                <p:spPr bwMode="auto">
                  <a:xfrm>
                    <a:off x="2520" y="2688"/>
                    <a:ext cx="540" cy="255"/>
                  </a:xfrm>
                  <a:prstGeom prst="rect">
                    <a:avLst/>
                  </a:prstGeom>
                  <a:grpFill/>
                  <a:ln w="9525">
                    <a:solidFill>
                      <a:srgbClr val="000000"/>
                    </a:solidFill>
                    <a:miter lim="800000"/>
                    <a:headEnd/>
                    <a:tailEnd/>
                  </a:ln>
                </p:spPr>
                <p:txBody>
                  <a:bodyPr lIns="0" tIns="0" rIns="0" bIns="0"/>
                  <a:lstStyle/>
                  <a:p>
                    <a:pPr algn="ctr">
                      <a:lnSpc>
                        <a:spcPct val="150000"/>
                      </a:lnSpc>
                      <a:spcBef>
                        <a:spcPts val="1200"/>
                      </a:spcBef>
                    </a:pPr>
                    <a:r>
                      <a:rPr lang="en-US" altLang="zh-CN" sz="1600" dirty="0">
                        <a:solidFill>
                          <a:schemeClr val="tx1"/>
                        </a:solidFill>
                        <a:latin typeface="Calibri" pitchFamily="34" charset="0"/>
                      </a:rPr>
                      <a:t>Form1</a:t>
                    </a:r>
                    <a:endParaRPr lang="zh-CN" altLang="zh-CN" sz="1600" dirty="0">
                      <a:solidFill>
                        <a:schemeClr val="tx1"/>
                      </a:solidFill>
                    </a:endParaRPr>
                  </a:p>
                </p:txBody>
              </p:sp>
              <p:sp>
                <p:nvSpPr>
                  <p:cNvPr id="66" name="Text Box 6"/>
                  <p:cNvSpPr txBox="1">
                    <a:spLocks noChangeArrowheads="1"/>
                  </p:cNvSpPr>
                  <p:nvPr/>
                </p:nvSpPr>
                <p:spPr bwMode="auto">
                  <a:xfrm>
                    <a:off x="3240" y="2688"/>
                    <a:ext cx="540" cy="255"/>
                  </a:xfrm>
                  <a:prstGeom prst="rect">
                    <a:avLst/>
                  </a:prstGeom>
                  <a:grpFill/>
                  <a:ln w="9525">
                    <a:solidFill>
                      <a:srgbClr val="000000"/>
                    </a:solidFill>
                    <a:miter lim="800000"/>
                    <a:headEnd/>
                    <a:tailEnd/>
                  </a:ln>
                </p:spPr>
                <p:txBody>
                  <a:bodyPr lIns="0" tIns="0" rIns="0" bIns="0"/>
                  <a:lstStyle/>
                  <a:p>
                    <a:pPr algn="ctr">
                      <a:lnSpc>
                        <a:spcPct val="150000"/>
                      </a:lnSpc>
                      <a:spcBef>
                        <a:spcPts val="1200"/>
                      </a:spcBef>
                    </a:pPr>
                    <a:r>
                      <a:rPr lang="en-US" altLang="zh-CN" sz="1600" dirty="0">
                        <a:solidFill>
                          <a:schemeClr val="tx1"/>
                        </a:solidFill>
                        <a:latin typeface="Calibri" pitchFamily="34" charset="0"/>
                      </a:rPr>
                      <a:t>Form2</a:t>
                    </a:r>
                    <a:endParaRPr lang="zh-CN" altLang="zh-CN" sz="1600" dirty="0">
                      <a:solidFill>
                        <a:schemeClr val="tx1"/>
                      </a:solidFill>
                    </a:endParaRPr>
                  </a:p>
                </p:txBody>
              </p:sp>
              <p:sp>
                <p:nvSpPr>
                  <p:cNvPr id="67" name="Text Box 7"/>
                  <p:cNvSpPr txBox="1">
                    <a:spLocks noChangeArrowheads="1"/>
                  </p:cNvSpPr>
                  <p:nvPr/>
                </p:nvSpPr>
                <p:spPr bwMode="auto">
                  <a:xfrm>
                    <a:off x="4680" y="2688"/>
                    <a:ext cx="540" cy="255"/>
                  </a:xfrm>
                  <a:prstGeom prst="rect">
                    <a:avLst/>
                  </a:prstGeom>
                  <a:grpFill/>
                  <a:ln w="9525">
                    <a:solidFill>
                      <a:srgbClr val="000000"/>
                    </a:solidFill>
                    <a:miter lim="800000"/>
                    <a:headEnd/>
                    <a:tailEnd/>
                  </a:ln>
                </p:spPr>
                <p:txBody>
                  <a:bodyPr lIns="0" tIns="0" rIns="0" bIns="0"/>
                  <a:lstStyle/>
                  <a:p>
                    <a:pPr algn="ctr">
                      <a:lnSpc>
                        <a:spcPct val="150000"/>
                      </a:lnSpc>
                      <a:spcBef>
                        <a:spcPts val="1200"/>
                      </a:spcBef>
                    </a:pPr>
                    <a:r>
                      <a:rPr lang="en-US" altLang="zh-CN" sz="1600" dirty="0">
                        <a:solidFill>
                          <a:schemeClr val="tx1"/>
                        </a:solidFill>
                        <a:latin typeface="Calibri" pitchFamily="34" charset="0"/>
                      </a:rPr>
                      <a:t>Form4</a:t>
                    </a:r>
                    <a:endParaRPr lang="zh-CN" altLang="zh-CN" sz="1600" dirty="0">
                      <a:solidFill>
                        <a:schemeClr val="tx1"/>
                      </a:solidFill>
                    </a:endParaRPr>
                  </a:p>
                </p:txBody>
              </p:sp>
              <p:sp>
                <p:nvSpPr>
                  <p:cNvPr id="68" name="Text Box 8"/>
                  <p:cNvSpPr txBox="1">
                    <a:spLocks noChangeArrowheads="1"/>
                  </p:cNvSpPr>
                  <p:nvPr/>
                </p:nvSpPr>
                <p:spPr bwMode="auto">
                  <a:xfrm>
                    <a:off x="5400" y="2688"/>
                    <a:ext cx="540" cy="255"/>
                  </a:xfrm>
                  <a:prstGeom prst="rect">
                    <a:avLst/>
                  </a:prstGeom>
                  <a:grpFill/>
                  <a:ln w="9525">
                    <a:solidFill>
                      <a:srgbClr val="000000"/>
                    </a:solidFill>
                    <a:miter lim="800000"/>
                    <a:headEnd/>
                    <a:tailEnd/>
                  </a:ln>
                </p:spPr>
                <p:txBody>
                  <a:bodyPr lIns="0" tIns="0" rIns="0" bIns="0"/>
                  <a:lstStyle/>
                  <a:p>
                    <a:pPr algn="ctr">
                      <a:lnSpc>
                        <a:spcPct val="150000"/>
                      </a:lnSpc>
                      <a:spcBef>
                        <a:spcPts val="1200"/>
                      </a:spcBef>
                    </a:pPr>
                    <a:r>
                      <a:rPr lang="en-US" altLang="zh-CN" sz="1600" dirty="0">
                        <a:solidFill>
                          <a:schemeClr val="tx1"/>
                        </a:solidFill>
                        <a:latin typeface="Calibri" pitchFamily="34" charset="0"/>
                      </a:rPr>
                      <a:t>Form5</a:t>
                    </a:r>
                    <a:endParaRPr lang="zh-CN" altLang="zh-CN" sz="1600" dirty="0">
                      <a:solidFill>
                        <a:schemeClr val="tx1"/>
                      </a:solidFill>
                    </a:endParaRPr>
                  </a:p>
                </p:txBody>
              </p:sp>
              <p:sp>
                <p:nvSpPr>
                  <p:cNvPr id="69" name="Text Box 9"/>
                  <p:cNvSpPr txBox="1">
                    <a:spLocks noChangeArrowheads="1"/>
                  </p:cNvSpPr>
                  <p:nvPr/>
                </p:nvSpPr>
                <p:spPr bwMode="auto">
                  <a:xfrm>
                    <a:off x="3240" y="3312"/>
                    <a:ext cx="540" cy="255"/>
                  </a:xfrm>
                  <a:prstGeom prst="rect">
                    <a:avLst/>
                  </a:prstGeom>
                  <a:grpFill/>
                  <a:ln w="9525">
                    <a:solidFill>
                      <a:srgbClr val="000000"/>
                    </a:solidFill>
                    <a:miter lim="800000"/>
                    <a:headEnd/>
                    <a:tailEnd/>
                  </a:ln>
                </p:spPr>
                <p:txBody>
                  <a:bodyPr lIns="0" tIns="0" rIns="0" bIns="0"/>
                  <a:lstStyle/>
                  <a:p>
                    <a:pPr algn="ctr">
                      <a:lnSpc>
                        <a:spcPct val="150000"/>
                      </a:lnSpc>
                      <a:spcBef>
                        <a:spcPts val="1200"/>
                      </a:spcBef>
                    </a:pPr>
                    <a:r>
                      <a:rPr lang="en-US" altLang="zh-CN" sz="1600" dirty="0" smtClean="0">
                        <a:solidFill>
                          <a:schemeClr val="tx1"/>
                        </a:solidFill>
                        <a:latin typeface="Calibri" pitchFamily="34" charset="0"/>
                      </a:rPr>
                      <a:t>Med1</a:t>
                    </a:r>
                    <a:endParaRPr lang="zh-CN" altLang="zh-CN" sz="1600" dirty="0">
                      <a:solidFill>
                        <a:schemeClr val="tx1"/>
                      </a:solidFill>
                    </a:endParaRPr>
                  </a:p>
                </p:txBody>
              </p:sp>
              <p:sp>
                <p:nvSpPr>
                  <p:cNvPr id="70" name="Text Box 10"/>
                  <p:cNvSpPr txBox="1">
                    <a:spLocks noChangeArrowheads="1"/>
                  </p:cNvSpPr>
                  <p:nvPr/>
                </p:nvSpPr>
                <p:spPr bwMode="auto">
                  <a:xfrm>
                    <a:off x="4958" y="3312"/>
                    <a:ext cx="540" cy="255"/>
                  </a:xfrm>
                  <a:prstGeom prst="rect">
                    <a:avLst/>
                  </a:prstGeom>
                  <a:grpFill/>
                  <a:ln w="9525">
                    <a:solidFill>
                      <a:srgbClr val="000000"/>
                    </a:solidFill>
                    <a:miter lim="800000"/>
                    <a:headEnd/>
                    <a:tailEnd/>
                  </a:ln>
                </p:spPr>
                <p:txBody>
                  <a:bodyPr lIns="0" tIns="0" rIns="0" bIns="0"/>
                  <a:lstStyle/>
                  <a:p>
                    <a:pPr algn="ctr">
                      <a:lnSpc>
                        <a:spcPct val="150000"/>
                      </a:lnSpc>
                      <a:spcBef>
                        <a:spcPts val="1200"/>
                      </a:spcBef>
                    </a:pPr>
                    <a:r>
                      <a:rPr lang="en-US" altLang="zh-CN" sz="1600" dirty="0">
                        <a:solidFill>
                          <a:schemeClr val="tx1"/>
                        </a:solidFill>
                        <a:latin typeface="Calibri" pitchFamily="34" charset="0"/>
                      </a:rPr>
                      <a:t>Med2</a:t>
                    </a:r>
                    <a:endParaRPr lang="zh-CN" altLang="zh-CN" sz="1600" dirty="0">
                      <a:solidFill>
                        <a:schemeClr val="tx1"/>
                      </a:solidFill>
                    </a:endParaRPr>
                  </a:p>
                </p:txBody>
              </p:sp>
              <p:sp>
                <p:nvSpPr>
                  <p:cNvPr id="71" name="Text Box 11"/>
                  <p:cNvSpPr txBox="1">
                    <a:spLocks noChangeArrowheads="1"/>
                  </p:cNvSpPr>
                  <p:nvPr/>
                </p:nvSpPr>
                <p:spPr bwMode="auto">
                  <a:xfrm>
                    <a:off x="2700" y="3936"/>
                    <a:ext cx="540" cy="255"/>
                  </a:xfrm>
                  <a:prstGeom prst="rect">
                    <a:avLst/>
                  </a:prstGeom>
                  <a:grpFill/>
                  <a:ln w="9525">
                    <a:solidFill>
                      <a:srgbClr val="000000"/>
                    </a:solidFill>
                    <a:miter lim="800000"/>
                    <a:headEnd/>
                    <a:tailEnd/>
                  </a:ln>
                </p:spPr>
                <p:txBody>
                  <a:bodyPr lIns="0" tIns="0" rIns="0" bIns="0"/>
                  <a:lstStyle/>
                  <a:p>
                    <a:pPr algn="ctr">
                      <a:lnSpc>
                        <a:spcPct val="150000"/>
                      </a:lnSpc>
                      <a:spcBef>
                        <a:spcPts val="1200"/>
                      </a:spcBef>
                    </a:pPr>
                    <a:r>
                      <a:rPr lang="en-US" altLang="zh-CN" sz="1600" dirty="0" smtClean="0">
                        <a:solidFill>
                          <a:schemeClr val="tx1"/>
                        </a:solidFill>
                        <a:latin typeface="Calibri" pitchFamily="34" charset="0"/>
                      </a:rPr>
                      <a:t>Dat1</a:t>
                    </a:r>
                    <a:endParaRPr lang="zh-CN" altLang="zh-CN" sz="1600" dirty="0">
                      <a:solidFill>
                        <a:schemeClr val="tx1"/>
                      </a:solidFill>
                    </a:endParaRPr>
                  </a:p>
                </p:txBody>
              </p:sp>
              <p:sp>
                <p:nvSpPr>
                  <p:cNvPr id="72" name="Text Box 12"/>
                  <p:cNvSpPr txBox="1">
                    <a:spLocks noChangeArrowheads="1"/>
                  </p:cNvSpPr>
                  <p:nvPr/>
                </p:nvSpPr>
                <p:spPr bwMode="auto">
                  <a:xfrm>
                    <a:off x="3600" y="3936"/>
                    <a:ext cx="540" cy="255"/>
                  </a:xfrm>
                  <a:prstGeom prst="rect">
                    <a:avLst/>
                  </a:prstGeom>
                  <a:grpFill/>
                  <a:ln w="9525">
                    <a:solidFill>
                      <a:srgbClr val="000000"/>
                    </a:solidFill>
                    <a:miter lim="800000"/>
                    <a:headEnd/>
                    <a:tailEnd/>
                  </a:ln>
                </p:spPr>
                <p:txBody>
                  <a:bodyPr lIns="0" tIns="0" rIns="0" bIns="0"/>
                  <a:lstStyle/>
                  <a:p>
                    <a:pPr algn="ctr">
                      <a:lnSpc>
                        <a:spcPct val="150000"/>
                      </a:lnSpc>
                      <a:spcBef>
                        <a:spcPts val="1200"/>
                      </a:spcBef>
                    </a:pPr>
                    <a:r>
                      <a:rPr lang="en-US" altLang="zh-CN" sz="1600" dirty="0" smtClean="0">
                        <a:solidFill>
                          <a:schemeClr val="tx1"/>
                        </a:solidFill>
                        <a:latin typeface="Calibri" pitchFamily="34" charset="0"/>
                      </a:rPr>
                      <a:t>Dat2</a:t>
                    </a:r>
                    <a:endParaRPr lang="zh-CN" altLang="zh-CN" sz="1600" dirty="0">
                      <a:solidFill>
                        <a:schemeClr val="tx1"/>
                      </a:solidFill>
                    </a:endParaRPr>
                  </a:p>
                </p:txBody>
              </p:sp>
              <p:sp>
                <p:nvSpPr>
                  <p:cNvPr id="73" name="Text Box 13"/>
                  <p:cNvSpPr txBox="1">
                    <a:spLocks noChangeArrowheads="1"/>
                  </p:cNvSpPr>
                  <p:nvPr/>
                </p:nvSpPr>
                <p:spPr bwMode="auto">
                  <a:xfrm>
                    <a:off x="4500" y="3936"/>
                    <a:ext cx="540" cy="255"/>
                  </a:xfrm>
                  <a:prstGeom prst="rect">
                    <a:avLst/>
                  </a:prstGeom>
                  <a:grpFill/>
                  <a:ln w="9525">
                    <a:solidFill>
                      <a:srgbClr val="000000"/>
                    </a:solidFill>
                    <a:miter lim="800000"/>
                    <a:headEnd/>
                    <a:tailEnd/>
                  </a:ln>
                </p:spPr>
                <p:txBody>
                  <a:bodyPr lIns="0" tIns="0" rIns="0" bIns="0"/>
                  <a:lstStyle/>
                  <a:p>
                    <a:pPr algn="ctr">
                      <a:lnSpc>
                        <a:spcPct val="150000"/>
                      </a:lnSpc>
                      <a:spcBef>
                        <a:spcPts val="1200"/>
                      </a:spcBef>
                    </a:pPr>
                    <a:r>
                      <a:rPr lang="en-US" altLang="zh-CN" sz="1600" dirty="0" smtClean="0">
                        <a:solidFill>
                          <a:schemeClr val="tx1"/>
                        </a:solidFill>
                        <a:latin typeface="Calibri" pitchFamily="34" charset="0"/>
                      </a:rPr>
                      <a:t>Dat3</a:t>
                    </a:r>
                    <a:endParaRPr lang="zh-CN" altLang="zh-CN" sz="1600" dirty="0">
                      <a:solidFill>
                        <a:schemeClr val="tx1"/>
                      </a:solidFill>
                    </a:endParaRPr>
                  </a:p>
                </p:txBody>
              </p:sp>
              <p:sp>
                <p:nvSpPr>
                  <p:cNvPr id="74" name="Text Box 14"/>
                  <p:cNvSpPr txBox="1">
                    <a:spLocks noChangeArrowheads="1"/>
                  </p:cNvSpPr>
                  <p:nvPr/>
                </p:nvSpPr>
                <p:spPr bwMode="auto">
                  <a:xfrm>
                    <a:off x="5400" y="3936"/>
                    <a:ext cx="540" cy="255"/>
                  </a:xfrm>
                  <a:prstGeom prst="rect">
                    <a:avLst/>
                  </a:prstGeom>
                  <a:grpFill/>
                  <a:ln w="9525">
                    <a:solidFill>
                      <a:srgbClr val="000000"/>
                    </a:solidFill>
                    <a:miter lim="800000"/>
                    <a:headEnd/>
                    <a:tailEnd/>
                  </a:ln>
                </p:spPr>
                <p:txBody>
                  <a:bodyPr lIns="0" tIns="0" rIns="0" bIns="0"/>
                  <a:lstStyle/>
                  <a:p>
                    <a:pPr algn="ctr">
                      <a:lnSpc>
                        <a:spcPct val="150000"/>
                      </a:lnSpc>
                      <a:spcBef>
                        <a:spcPts val="1200"/>
                      </a:spcBef>
                    </a:pPr>
                    <a:r>
                      <a:rPr lang="en-US" altLang="zh-CN" sz="1600" dirty="0" smtClean="0">
                        <a:solidFill>
                          <a:schemeClr val="tx1"/>
                        </a:solidFill>
                        <a:latin typeface="Calibri" pitchFamily="34" charset="0"/>
                      </a:rPr>
                      <a:t>Dat4</a:t>
                    </a:r>
                    <a:endParaRPr lang="zh-CN" altLang="zh-CN" sz="1600" dirty="0">
                      <a:solidFill>
                        <a:schemeClr val="tx1"/>
                      </a:solidFill>
                    </a:endParaRPr>
                  </a:p>
                </p:txBody>
              </p:sp>
              <p:sp>
                <p:nvSpPr>
                  <p:cNvPr id="75" name="Line 15"/>
                  <p:cNvSpPr>
                    <a:spLocks noChangeShapeType="1"/>
                  </p:cNvSpPr>
                  <p:nvPr/>
                </p:nvSpPr>
                <p:spPr bwMode="auto">
                  <a:xfrm>
                    <a:off x="2760" y="2922"/>
                    <a:ext cx="771" cy="390"/>
                  </a:xfrm>
                  <a:prstGeom prst="line">
                    <a:avLst/>
                  </a:prstGeom>
                  <a:grpFill/>
                  <a:ln w="9525">
                    <a:solidFill>
                      <a:srgbClr val="000000"/>
                    </a:solidFill>
                    <a:round/>
                    <a:headEnd/>
                    <a:tailEnd type="arrow" w="sm" len="med"/>
                  </a:ln>
                </p:spPr>
                <p:txBody>
                  <a:bodyPr/>
                  <a:lstStyle/>
                  <a:p>
                    <a:endParaRPr lang="zh-CN" altLang="en-US"/>
                  </a:p>
                </p:txBody>
              </p:sp>
              <p:sp>
                <p:nvSpPr>
                  <p:cNvPr id="76" name="Line 16"/>
                  <p:cNvSpPr>
                    <a:spLocks noChangeShapeType="1"/>
                  </p:cNvSpPr>
                  <p:nvPr/>
                </p:nvSpPr>
                <p:spPr bwMode="auto">
                  <a:xfrm>
                    <a:off x="4970" y="2928"/>
                    <a:ext cx="238" cy="386"/>
                  </a:xfrm>
                  <a:prstGeom prst="line">
                    <a:avLst/>
                  </a:prstGeom>
                  <a:grpFill/>
                  <a:ln w="9525">
                    <a:solidFill>
                      <a:srgbClr val="000000"/>
                    </a:solidFill>
                    <a:round/>
                    <a:headEnd/>
                    <a:tailEnd type="arrow" w="sm" len="med"/>
                  </a:ln>
                </p:spPr>
                <p:txBody>
                  <a:bodyPr/>
                  <a:lstStyle/>
                  <a:p>
                    <a:endParaRPr lang="zh-CN" altLang="en-US"/>
                  </a:p>
                </p:txBody>
              </p:sp>
              <p:sp>
                <p:nvSpPr>
                  <p:cNvPr id="77" name="Line 17"/>
                  <p:cNvSpPr>
                    <a:spLocks noChangeShapeType="1"/>
                  </p:cNvSpPr>
                  <p:nvPr/>
                </p:nvSpPr>
                <p:spPr bwMode="auto">
                  <a:xfrm flipH="1">
                    <a:off x="3529" y="2947"/>
                    <a:ext cx="11" cy="369"/>
                  </a:xfrm>
                  <a:prstGeom prst="line">
                    <a:avLst/>
                  </a:prstGeom>
                  <a:grpFill/>
                  <a:ln w="9525">
                    <a:solidFill>
                      <a:srgbClr val="000000"/>
                    </a:solidFill>
                    <a:round/>
                    <a:headEnd/>
                    <a:tailEnd type="arrow" w="sm" len="med"/>
                  </a:ln>
                </p:spPr>
                <p:txBody>
                  <a:bodyPr/>
                  <a:lstStyle/>
                  <a:p>
                    <a:endParaRPr lang="zh-CN" altLang="en-US"/>
                  </a:p>
                </p:txBody>
              </p:sp>
              <p:sp>
                <p:nvSpPr>
                  <p:cNvPr id="78" name="Line 18"/>
                  <p:cNvSpPr>
                    <a:spLocks noChangeShapeType="1"/>
                  </p:cNvSpPr>
                  <p:nvPr/>
                </p:nvSpPr>
                <p:spPr bwMode="auto">
                  <a:xfrm flipH="1">
                    <a:off x="3555" y="2944"/>
                    <a:ext cx="703" cy="368"/>
                  </a:xfrm>
                  <a:prstGeom prst="line">
                    <a:avLst/>
                  </a:prstGeom>
                  <a:grpFill/>
                  <a:ln w="9525">
                    <a:solidFill>
                      <a:srgbClr val="000000"/>
                    </a:solidFill>
                    <a:round/>
                    <a:headEnd/>
                    <a:tailEnd type="arrow" w="sm" len="med"/>
                  </a:ln>
                </p:spPr>
                <p:txBody>
                  <a:bodyPr/>
                  <a:lstStyle/>
                  <a:p>
                    <a:endParaRPr lang="zh-CN" altLang="en-US"/>
                  </a:p>
                </p:txBody>
              </p:sp>
              <p:sp>
                <p:nvSpPr>
                  <p:cNvPr id="79" name="Line 19"/>
                  <p:cNvSpPr>
                    <a:spLocks noChangeShapeType="1"/>
                  </p:cNvSpPr>
                  <p:nvPr/>
                </p:nvSpPr>
                <p:spPr bwMode="auto">
                  <a:xfrm flipH="1">
                    <a:off x="5225" y="2944"/>
                    <a:ext cx="420" cy="368"/>
                  </a:xfrm>
                  <a:prstGeom prst="line">
                    <a:avLst/>
                  </a:prstGeom>
                  <a:grpFill/>
                  <a:ln w="9525">
                    <a:solidFill>
                      <a:srgbClr val="000000"/>
                    </a:solidFill>
                    <a:round/>
                    <a:headEnd/>
                    <a:tailEnd type="arrow" w="sm" len="med"/>
                  </a:ln>
                </p:spPr>
                <p:txBody>
                  <a:bodyPr/>
                  <a:lstStyle/>
                  <a:p>
                    <a:endParaRPr lang="zh-CN" altLang="en-US"/>
                  </a:p>
                </p:txBody>
              </p:sp>
              <p:sp>
                <p:nvSpPr>
                  <p:cNvPr id="80" name="Line 20"/>
                  <p:cNvSpPr>
                    <a:spLocks noChangeShapeType="1"/>
                  </p:cNvSpPr>
                  <p:nvPr/>
                </p:nvSpPr>
                <p:spPr bwMode="auto">
                  <a:xfrm>
                    <a:off x="3597" y="3568"/>
                    <a:ext cx="306" cy="369"/>
                  </a:xfrm>
                  <a:prstGeom prst="line">
                    <a:avLst/>
                  </a:prstGeom>
                  <a:grpFill/>
                  <a:ln w="9525">
                    <a:solidFill>
                      <a:srgbClr val="000000"/>
                    </a:solidFill>
                    <a:round/>
                    <a:headEnd/>
                    <a:tailEnd type="arrow" w="sm" len="med"/>
                  </a:ln>
                </p:spPr>
                <p:txBody>
                  <a:bodyPr/>
                  <a:lstStyle/>
                  <a:p>
                    <a:endParaRPr lang="zh-CN" altLang="en-US"/>
                  </a:p>
                </p:txBody>
              </p:sp>
              <p:sp>
                <p:nvSpPr>
                  <p:cNvPr id="81" name="Line 21"/>
                  <p:cNvSpPr>
                    <a:spLocks noChangeShapeType="1"/>
                  </p:cNvSpPr>
                  <p:nvPr/>
                </p:nvSpPr>
                <p:spPr bwMode="auto">
                  <a:xfrm flipH="1">
                    <a:off x="2961" y="3568"/>
                    <a:ext cx="533" cy="368"/>
                  </a:xfrm>
                  <a:prstGeom prst="line">
                    <a:avLst/>
                  </a:prstGeom>
                  <a:grpFill/>
                  <a:ln w="9525">
                    <a:solidFill>
                      <a:srgbClr val="000000"/>
                    </a:solidFill>
                    <a:round/>
                    <a:headEnd/>
                    <a:tailEnd type="arrow" w="sm" len="med"/>
                  </a:ln>
                </p:spPr>
                <p:txBody>
                  <a:bodyPr/>
                  <a:lstStyle/>
                  <a:p>
                    <a:endParaRPr lang="zh-CN" altLang="en-US"/>
                  </a:p>
                </p:txBody>
              </p:sp>
              <p:sp>
                <p:nvSpPr>
                  <p:cNvPr id="82" name="Line 22"/>
                  <p:cNvSpPr>
                    <a:spLocks noChangeShapeType="1"/>
                  </p:cNvSpPr>
                  <p:nvPr/>
                </p:nvSpPr>
                <p:spPr bwMode="auto">
                  <a:xfrm flipH="1">
                    <a:off x="4738" y="3582"/>
                    <a:ext cx="476" cy="368"/>
                  </a:xfrm>
                  <a:prstGeom prst="line">
                    <a:avLst/>
                  </a:prstGeom>
                  <a:grpFill/>
                  <a:ln w="9525">
                    <a:solidFill>
                      <a:srgbClr val="000000"/>
                    </a:solidFill>
                    <a:round/>
                    <a:headEnd/>
                    <a:tailEnd type="arrow" w="sm" len="med"/>
                  </a:ln>
                </p:spPr>
                <p:txBody>
                  <a:bodyPr/>
                  <a:lstStyle/>
                  <a:p>
                    <a:endParaRPr lang="zh-CN" altLang="en-US"/>
                  </a:p>
                </p:txBody>
              </p:sp>
              <p:sp>
                <p:nvSpPr>
                  <p:cNvPr id="83" name="Line 23"/>
                  <p:cNvSpPr>
                    <a:spLocks noChangeShapeType="1"/>
                  </p:cNvSpPr>
                  <p:nvPr/>
                </p:nvSpPr>
                <p:spPr bwMode="auto">
                  <a:xfrm>
                    <a:off x="5274" y="3538"/>
                    <a:ext cx="420" cy="397"/>
                  </a:xfrm>
                  <a:prstGeom prst="line">
                    <a:avLst/>
                  </a:prstGeom>
                  <a:grpFill/>
                  <a:ln w="9525">
                    <a:solidFill>
                      <a:srgbClr val="000000"/>
                    </a:solidFill>
                    <a:round/>
                    <a:headEnd/>
                    <a:tailEnd type="arrow" w="sm" len="med"/>
                  </a:ln>
                </p:spPr>
                <p:txBody>
                  <a:bodyPr/>
                  <a:lstStyle/>
                  <a:p>
                    <a:endParaRPr lang="zh-CN" altLang="en-US"/>
                  </a:p>
                </p:txBody>
              </p:sp>
            </p:grpSp>
            <p:sp>
              <p:nvSpPr>
                <p:cNvPr id="63" name="Line 24"/>
                <p:cNvSpPr>
                  <a:spLocks noChangeShapeType="1"/>
                </p:cNvSpPr>
                <p:nvPr/>
              </p:nvSpPr>
              <p:spPr bwMode="auto">
                <a:xfrm flipH="1">
                  <a:off x="7754" y="2618"/>
                  <a:ext cx="1015" cy="368"/>
                </a:xfrm>
                <a:prstGeom prst="line">
                  <a:avLst/>
                </a:prstGeom>
                <a:grpFill/>
                <a:ln w="9525">
                  <a:solidFill>
                    <a:srgbClr val="000000"/>
                  </a:solidFill>
                  <a:round/>
                  <a:headEnd/>
                  <a:tailEnd type="arrow" w="sm" len="med"/>
                </a:ln>
              </p:spPr>
              <p:txBody>
                <a:bodyPr/>
                <a:lstStyle/>
                <a:p>
                  <a:endParaRPr lang="zh-CN" altLang="en-US"/>
                </a:p>
              </p:txBody>
            </p:sp>
          </p:grpSp>
          <p:sp>
            <p:nvSpPr>
              <p:cNvPr id="60" name="TextBox 59"/>
              <p:cNvSpPr txBox="1"/>
              <p:nvPr/>
            </p:nvSpPr>
            <p:spPr>
              <a:xfrm>
                <a:off x="5508104" y="5733256"/>
                <a:ext cx="3024336" cy="400110"/>
              </a:xfrm>
              <a:prstGeom prst="rect">
                <a:avLst/>
              </a:prstGeom>
              <a:grpFill/>
            </p:spPr>
            <p:txBody>
              <a:bodyPr wrap="square" rtlCol="0">
                <a:spAutoFit/>
              </a:bodyPr>
              <a:lstStyle/>
              <a:p>
                <a:r>
                  <a:rPr lang="zh-CN" altLang="en-US" sz="2000" dirty="0" smtClean="0"/>
                  <a:t>重组</a:t>
                </a:r>
                <a:r>
                  <a:rPr lang="en-US" altLang="zh-CN" sz="2000" dirty="0" smtClean="0"/>
                  <a:t>(</a:t>
                </a:r>
                <a:r>
                  <a:rPr lang="zh-CN" altLang="en-US" sz="2000" dirty="0" smtClean="0"/>
                  <a:t>通过</a:t>
                </a:r>
                <a:r>
                  <a:rPr lang="zh-CN" altLang="en-US" sz="2000" dirty="0" smtClean="0">
                    <a:solidFill>
                      <a:srgbClr val="FF0000"/>
                    </a:solidFill>
                  </a:rPr>
                  <a:t>中介</a:t>
                </a:r>
                <a:r>
                  <a:rPr lang="en-US" altLang="zh-CN" sz="2000" dirty="0" smtClean="0">
                    <a:solidFill>
                      <a:srgbClr val="FF0000"/>
                    </a:solidFill>
                  </a:rPr>
                  <a:t>mediator</a:t>
                </a:r>
                <a:r>
                  <a:rPr lang="en-US" altLang="zh-CN" sz="2000" dirty="0" smtClean="0"/>
                  <a:t>)</a:t>
                </a:r>
                <a:r>
                  <a:rPr lang="zh-CN" altLang="en-US" sz="2000" dirty="0" smtClean="0"/>
                  <a:t>后的结构</a:t>
                </a:r>
                <a:endParaRPr lang="zh-CN" altLang="en-US" sz="2000" dirty="0"/>
              </a:p>
            </p:txBody>
          </p:sp>
          <p:sp>
            <p:nvSpPr>
              <p:cNvPr id="61" name="Text Box 30"/>
              <p:cNvSpPr txBox="1">
                <a:spLocks noChangeArrowheads="1"/>
              </p:cNvSpPr>
              <p:nvPr/>
            </p:nvSpPr>
            <p:spPr bwMode="auto">
              <a:xfrm>
                <a:off x="5053221" y="4352910"/>
                <a:ext cx="683583" cy="416719"/>
              </a:xfrm>
              <a:prstGeom prst="rect">
                <a:avLst/>
              </a:prstGeom>
              <a:grpFill/>
              <a:ln w="9525">
                <a:noFill/>
                <a:miter lim="800000"/>
                <a:headEnd/>
                <a:tailEnd/>
              </a:ln>
            </p:spPr>
            <p:txBody>
              <a:bodyPr lIns="0" tIns="0" rIns="0" bIns="0"/>
              <a:lstStyle/>
              <a:p>
                <a:pPr algn="r"/>
                <a:r>
                  <a:rPr lang="zh-CN" altLang="en-US" sz="1800" dirty="0" smtClean="0">
                    <a:solidFill>
                      <a:schemeClr val="tx1"/>
                    </a:solidFill>
                    <a:latin typeface="Calibri" pitchFamily="34" charset="0"/>
                  </a:rPr>
                  <a:t>中介类</a:t>
                </a:r>
                <a:endParaRPr lang="zh-CN" altLang="en-US" sz="1800" dirty="0">
                  <a:solidFill>
                    <a:schemeClr val="tx1"/>
                  </a:solidFill>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additive="base">
                                        <p:cTn id="7" dur="500" fill="hold"/>
                                        <p:tgtEl>
                                          <p:spTgt spid="56"/>
                                        </p:tgtEl>
                                        <p:attrNameLst>
                                          <p:attrName>ppt_x</p:attrName>
                                        </p:attrNameLst>
                                      </p:cBhvr>
                                      <p:tavLst>
                                        <p:tav tm="0">
                                          <p:val>
                                            <p:strVal val="#ppt_x"/>
                                          </p:val>
                                        </p:tav>
                                        <p:tav tm="100000">
                                          <p:val>
                                            <p:strVal val="#ppt_x"/>
                                          </p:val>
                                        </p:tav>
                                      </p:tavLst>
                                    </p:anim>
                                    <p:anim calcmode="lin" valueType="num">
                                      <p:cBhvr additive="base">
                                        <p:cTn id="8"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008" y="188640"/>
            <a:ext cx="8964488" cy="5632311"/>
          </a:xfrm>
          <a:prstGeom prst="rect">
            <a:avLst/>
          </a:prstGeom>
          <a:noFill/>
        </p:spPr>
        <p:txBody>
          <a:bodyPr wrap="square" rtlCol="0">
            <a:spAutoFit/>
          </a:bodyPr>
          <a:lstStyle/>
          <a:p>
            <a:r>
              <a:rPr lang="en-US" altLang="zh-CN" sz="2000" dirty="0" smtClean="0">
                <a:solidFill>
                  <a:schemeClr val="tx1"/>
                </a:solidFill>
              </a:rPr>
              <a:t>// </a:t>
            </a:r>
            <a:r>
              <a:rPr lang="zh-CN" altLang="en-US" sz="2000" dirty="0" smtClean="0">
                <a:solidFill>
                  <a:schemeClr val="tx1"/>
                </a:solidFill>
              </a:rPr>
              <a:t>声明中介类</a:t>
            </a:r>
            <a:r>
              <a:rPr lang="en-US" altLang="zh-CN" sz="2000" dirty="0" smtClean="0">
                <a:solidFill>
                  <a:schemeClr val="tx1"/>
                </a:solidFill>
              </a:rPr>
              <a:t>Med1</a:t>
            </a:r>
          </a:p>
          <a:p>
            <a:r>
              <a:rPr lang="en-US" altLang="zh-CN" sz="2000" dirty="0" smtClean="0"/>
              <a:t>class Med1: private Dat1, private Dat2</a:t>
            </a:r>
          </a:p>
          <a:p>
            <a:r>
              <a:rPr lang="en-US" altLang="zh-CN" sz="2000" dirty="0" smtClean="0"/>
              <a:t>{</a:t>
            </a:r>
          </a:p>
          <a:p>
            <a:r>
              <a:rPr lang="en-US" altLang="zh-CN" sz="2000" dirty="0" smtClean="0"/>
              <a:t>public:</a:t>
            </a:r>
          </a:p>
          <a:p>
            <a:r>
              <a:rPr lang="en-US" altLang="zh-CN" sz="2000" dirty="0" smtClean="0">
                <a:solidFill>
                  <a:schemeClr val="tx1"/>
                </a:solidFill>
              </a:rPr>
              <a:t>// </a:t>
            </a:r>
            <a:r>
              <a:rPr lang="zh-CN" altLang="en-US" sz="2000" dirty="0" smtClean="0">
                <a:solidFill>
                  <a:schemeClr val="tx1"/>
                </a:solidFill>
              </a:rPr>
              <a:t>公有成员</a:t>
            </a:r>
            <a:r>
              <a:rPr lang="en-US" altLang="zh-CN" sz="2000" dirty="0" smtClean="0">
                <a:solidFill>
                  <a:schemeClr val="tx1"/>
                </a:solidFill>
              </a:rPr>
              <a:t>:</a:t>
            </a:r>
          </a:p>
          <a:p>
            <a:r>
              <a:rPr lang="en-US" altLang="zh-CN" sz="2000" dirty="0" smtClean="0"/>
              <a:t>	virtual ~Med1() { }			</a:t>
            </a:r>
            <a:r>
              <a:rPr lang="en-US" altLang="zh-CN" sz="2000" dirty="0" smtClean="0">
                <a:solidFill>
                  <a:schemeClr val="tx1"/>
                </a:solidFill>
              </a:rPr>
              <a:t>// </a:t>
            </a:r>
            <a:r>
              <a:rPr lang="zh-CN" altLang="en-US" sz="2000" dirty="0" smtClean="0">
                <a:solidFill>
                  <a:schemeClr val="tx1"/>
                </a:solidFill>
              </a:rPr>
              <a:t>析构函数</a:t>
            </a:r>
          </a:p>
          <a:p>
            <a:r>
              <a:rPr lang="zh-CN" altLang="en-US" sz="2000" dirty="0" smtClean="0"/>
              <a:t>	</a:t>
            </a:r>
            <a:r>
              <a:rPr lang="en-US" altLang="zh-CN" sz="2000" dirty="0" smtClean="0"/>
              <a:t>void </a:t>
            </a:r>
            <a:r>
              <a:rPr lang="en-US" altLang="zh-CN" sz="2000" dirty="0" err="1" smtClean="0"/>
              <a:t>DoWork</a:t>
            </a:r>
            <a:r>
              <a:rPr lang="en-US" altLang="zh-CN" sz="2000" dirty="0" smtClean="0"/>
              <a:t>() { Dat1::</a:t>
            </a:r>
            <a:r>
              <a:rPr lang="en-US" altLang="zh-CN" sz="2000" dirty="0" err="1" smtClean="0"/>
              <a:t>DataVisited</a:t>
            </a:r>
            <a:r>
              <a:rPr lang="en-US" altLang="zh-CN" sz="2000" dirty="0" smtClean="0"/>
              <a:t>(); Dat2::</a:t>
            </a:r>
            <a:r>
              <a:rPr lang="en-US" altLang="zh-CN" sz="2000" dirty="0" err="1" smtClean="0"/>
              <a:t>DataVisited</a:t>
            </a:r>
            <a:r>
              <a:rPr lang="en-US" altLang="zh-CN" sz="2000" dirty="0" smtClean="0"/>
              <a:t>(); }</a:t>
            </a:r>
            <a:r>
              <a:rPr lang="en-US" altLang="zh-CN" sz="2000" dirty="0" smtClean="0">
                <a:solidFill>
                  <a:schemeClr val="tx1"/>
                </a:solidFill>
              </a:rPr>
              <a:t>// </a:t>
            </a:r>
            <a:r>
              <a:rPr lang="zh-CN" altLang="en-US" sz="2000" dirty="0" smtClean="0">
                <a:solidFill>
                  <a:schemeClr val="tx1"/>
                </a:solidFill>
              </a:rPr>
              <a:t>工作</a:t>
            </a:r>
          </a:p>
          <a:p>
            <a:r>
              <a:rPr lang="en-US" altLang="zh-CN" sz="2000" dirty="0" smtClean="0"/>
              <a:t>};</a:t>
            </a:r>
          </a:p>
          <a:p>
            <a:endParaRPr lang="en-US" altLang="zh-CN" sz="2000" dirty="0" smtClean="0"/>
          </a:p>
          <a:p>
            <a:r>
              <a:rPr lang="en-US" altLang="zh-CN" sz="2000" dirty="0" smtClean="0">
                <a:solidFill>
                  <a:schemeClr val="tx1"/>
                </a:solidFill>
              </a:rPr>
              <a:t>// </a:t>
            </a:r>
            <a:r>
              <a:rPr lang="zh-CN" altLang="en-US" sz="2000" dirty="0" smtClean="0">
                <a:solidFill>
                  <a:schemeClr val="tx1"/>
                </a:solidFill>
              </a:rPr>
              <a:t>声明中介类</a:t>
            </a:r>
            <a:r>
              <a:rPr lang="en-US" altLang="zh-CN" sz="2000" dirty="0" smtClean="0">
                <a:solidFill>
                  <a:schemeClr val="tx1"/>
                </a:solidFill>
              </a:rPr>
              <a:t>Med2</a:t>
            </a:r>
          </a:p>
          <a:p>
            <a:r>
              <a:rPr lang="en-US" altLang="zh-CN" sz="2000" dirty="0" smtClean="0"/>
              <a:t>class Med2: private Dat2, private Dat3, private Dat4</a:t>
            </a:r>
          </a:p>
          <a:p>
            <a:r>
              <a:rPr lang="en-US" altLang="zh-CN" sz="2000" dirty="0" smtClean="0"/>
              <a:t>{</a:t>
            </a:r>
          </a:p>
          <a:p>
            <a:r>
              <a:rPr lang="en-US" altLang="zh-CN" sz="2000" dirty="0" smtClean="0"/>
              <a:t>public:</a:t>
            </a:r>
          </a:p>
          <a:p>
            <a:r>
              <a:rPr lang="en-US" altLang="zh-CN" sz="2000" dirty="0" smtClean="0">
                <a:solidFill>
                  <a:schemeClr val="tx1"/>
                </a:solidFill>
              </a:rPr>
              <a:t>// </a:t>
            </a:r>
            <a:r>
              <a:rPr lang="zh-CN" altLang="en-US" sz="2000" dirty="0" smtClean="0">
                <a:solidFill>
                  <a:schemeClr val="tx1"/>
                </a:solidFill>
              </a:rPr>
              <a:t>公有成员</a:t>
            </a:r>
            <a:r>
              <a:rPr lang="en-US" altLang="zh-CN" sz="2000" dirty="0" smtClean="0">
                <a:solidFill>
                  <a:schemeClr val="tx1"/>
                </a:solidFill>
              </a:rPr>
              <a:t>:</a:t>
            </a:r>
          </a:p>
          <a:p>
            <a:r>
              <a:rPr lang="en-US" altLang="zh-CN" sz="2000" dirty="0" smtClean="0"/>
              <a:t>	virtual ~Med2() { }			</a:t>
            </a:r>
            <a:r>
              <a:rPr lang="en-US" altLang="zh-CN" sz="2000" dirty="0" smtClean="0">
                <a:solidFill>
                  <a:schemeClr val="tx1"/>
                </a:solidFill>
              </a:rPr>
              <a:t>// </a:t>
            </a:r>
            <a:r>
              <a:rPr lang="zh-CN" altLang="en-US" sz="2000" dirty="0" smtClean="0">
                <a:solidFill>
                  <a:schemeClr val="tx1"/>
                </a:solidFill>
              </a:rPr>
              <a:t>析构函数</a:t>
            </a:r>
          </a:p>
          <a:p>
            <a:r>
              <a:rPr lang="zh-CN" altLang="en-US" sz="2000" dirty="0" smtClean="0"/>
              <a:t>	</a:t>
            </a:r>
            <a:r>
              <a:rPr lang="en-US" altLang="zh-CN" sz="2000" dirty="0" smtClean="0"/>
              <a:t>void </a:t>
            </a:r>
            <a:r>
              <a:rPr lang="en-US" altLang="zh-CN" sz="2000" dirty="0" err="1" smtClean="0"/>
              <a:t>DoWork</a:t>
            </a:r>
            <a:r>
              <a:rPr lang="en-US" altLang="zh-CN" sz="2000" dirty="0" smtClean="0"/>
              <a:t>() 				</a:t>
            </a:r>
            <a:r>
              <a:rPr lang="en-US" altLang="zh-CN" sz="2000" dirty="0" smtClean="0">
                <a:solidFill>
                  <a:schemeClr val="tx1"/>
                </a:solidFill>
              </a:rPr>
              <a:t>// </a:t>
            </a:r>
            <a:r>
              <a:rPr lang="zh-CN" altLang="en-US" sz="2000" dirty="0" smtClean="0">
                <a:solidFill>
                  <a:schemeClr val="tx1"/>
                </a:solidFill>
              </a:rPr>
              <a:t>工作</a:t>
            </a:r>
            <a:r>
              <a:rPr lang="en-US" altLang="zh-CN" sz="2000" dirty="0" smtClean="0"/>
              <a:t>	</a:t>
            </a:r>
          </a:p>
          <a:p>
            <a:r>
              <a:rPr lang="zh-CN" altLang="en-US" sz="2000" dirty="0" smtClean="0"/>
              <a:t>	</a:t>
            </a:r>
            <a:r>
              <a:rPr lang="en-US" altLang="zh-CN" sz="2000" dirty="0" smtClean="0"/>
              <a:t>{ Dat2::</a:t>
            </a:r>
            <a:r>
              <a:rPr lang="en-US" altLang="zh-CN" sz="2000" dirty="0" err="1" smtClean="0"/>
              <a:t>DataVisited</a:t>
            </a:r>
            <a:r>
              <a:rPr lang="en-US" altLang="zh-CN" sz="2000" dirty="0" smtClean="0"/>
              <a:t>(); Dat3::</a:t>
            </a:r>
            <a:r>
              <a:rPr lang="en-US" altLang="zh-CN" sz="2000" dirty="0" err="1" smtClean="0"/>
              <a:t>DataVisited</a:t>
            </a:r>
            <a:r>
              <a:rPr lang="en-US" altLang="zh-CN" sz="2000" dirty="0" smtClean="0"/>
              <a:t>(); Dat4::</a:t>
            </a:r>
            <a:r>
              <a:rPr lang="en-US" altLang="zh-CN" sz="2000" dirty="0" err="1" smtClean="0"/>
              <a:t>DataVisited</a:t>
            </a:r>
            <a:r>
              <a:rPr lang="en-US" altLang="zh-CN" sz="2000" dirty="0" smtClean="0"/>
              <a:t>(); }</a:t>
            </a:r>
            <a:endParaRPr lang="zh-CN" altLang="en-US" sz="2000" dirty="0" smtClean="0"/>
          </a:p>
          <a:p>
            <a:r>
              <a:rPr lang="en-US" altLang="zh-CN" sz="2000" dirty="0" smtClean="0"/>
              <a:t>};</a:t>
            </a:r>
          </a:p>
        </p:txBody>
      </p:sp>
      <p:grpSp>
        <p:nvGrpSpPr>
          <p:cNvPr id="56" name="组合 55"/>
          <p:cNvGrpSpPr/>
          <p:nvPr/>
        </p:nvGrpSpPr>
        <p:grpSpPr>
          <a:xfrm>
            <a:off x="3948803" y="692696"/>
            <a:ext cx="5040560" cy="3168352"/>
            <a:chOff x="5094798" y="3284984"/>
            <a:chExt cx="3797683" cy="3168352"/>
          </a:xfrm>
        </p:grpSpPr>
        <p:sp>
          <p:nvSpPr>
            <p:cNvPr id="57" name="矩形 56"/>
            <p:cNvSpPr/>
            <p:nvPr/>
          </p:nvSpPr>
          <p:spPr bwMode="auto">
            <a:xfrm>
              <a:off x="5094798" y="3284984"/>
              <a:ext cx="3797683" cy="316835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4800" b="1" i="0" u="none" strike="noStrike" cap="none" normalizeH="0" baseline="0" smtClean="0">
                <a:ln>
                  <a:noFill/>
                </a:ln>
                <a:solidFill>
                  <a:schemeClr val="accent2"/>
                </a:solidFill>
                <a:effectLst/>
                <a:latin typeface="Arial" charset="0"/>
                <a:ea typeface="楷体_GB2312" pitchFamily="49" charset="-122"/>
              </a:endParaRPr>
            </a:p>
          </p:txBody>
        </p:sp>
        <p:grpSp>
          <p:nvGrpSpPr>
            <p:cNvPr id="58" name="组合 53"/>
            <p:cNvGrpSpPr/>
            <p:nvPr/>
          </p:nvGrpSpPr>
          <p:grpSpPr>
            <a:xfrm>
              <a:off x="5184561" y="3458880"/>
              <a:ext cx="3563905" cy="2758688"/>
              <a:chOff x="5053221" y="3374678"/>
              <a:chExt cx="3563905" cy="2758688"/>
            </a:xfrm>
            <a:solidFill>
              <a:schemeClr val="bg1"/>
            </a:solidFill>
          </p:grpSpPr>
          <p:grpSp>
            <p:nvGrpSpPr>
              <p:cNvPr id="59" name="Group 2"/>
              <p:cNvGrpSpPr>
                <a:grpSpLocks/>
              </p:cNvGrpSpPr>
              <p:nvPr/>
            </p:nvGrpSpPr>
            <p:grpSpPr bwMode="auto">
              <a:xfrm>
                <a:off x="5088113" y="3374678"/>
                <a:ext cx="3529013" cy="2214562"/>
                <a:chOff x="6300" y="1752"/>
                <a:chExt cx="3420" cy="1503"/>
              </a:xfrm>
              <a:grpFill/>
            </p:grpSpPr>
            <p:grpSp>
              <p:nvGrpSpPr>
                <p:cNvPr id="62" name="Group 3"/>
                <p:cNvGrpSpPr>
                  <a:grpSpLocks/>
                </p:cNvGrpSpPr>
                <p:nvPr/>
              </p:nvGrpSpPr>
              <p:grpSpPr bwMode="auto">
                <a:xfrm>
                  <a:off x="6300" y="1752"/>
                  <a:ext cx="3420" cy="1503"/>
                  <a:chOff x="2520" y="2688"/>
                  <a:chExt cx="3420" cy="1503"/>
                </a:xfrm>
                <a:grpFill/>
              </p:grpSpPr>
              <p:sp>
                <p:nvSpPr>
                  <p:cNvPr id="64" name="Text Box 4"/>
                  <p:cNvSpPr txBox="1">
                    <a:spLocks noChangeArrowheads="1"/>
                  </p:cNvSpPr>
                  <p:nvPr/>
                </p:nvSpPr>
                <p:spPr bwMode="auto">
                  <a:xfrm>
                    <a:off x="3960" y="2688"/>
                    <a:ext cx="540" cy="255"/>
                  </a:xfrm>
                  <a:prstGeom prst="rect">
                    <a:avLst/>
                  </a:prstGeom>
                  <a:grpFill/>
                  <a:ln w="9525">
                    <a:solidFill>
                      <a:srgbClr val="000000"/>
                    </a:solidFill>
                    <a:miter lim="800000"/>
                    <a:headEnd/>
                    <a:tailEnd/>
                  </a:ln>
                </p:spPr>
                <p:txBody>
                  <a:bodyPr lIns="0" tIns="0" rIns="0" bIns="0"/>
                  <a:lstStyle/>
                  <a:p>
                    <a:pPr algn="ctr">
                      <a:lnSpc>
                        <a:spcPct val="150000"/>
                      </a:lnSpc>
                      <a:spcBef>
                        <a:spcPts val="1200"/>
                      </a:spcBef>
                    </a:pPr>
                    <a:r>
                      <a:rPr lang="en-US" altLang="zh-CN" sz="1600" dirty="0">
                        <a:solidFill>
                          <a:schemeClr val="tx1"/>
                        </a:solidFill>
                        <a:latin typeface="Calibri" pitchFamily="34" charset="0"/>
                      </a:rPr>
                      <a:t>Form3</a:t>
                    </a:r>
                    <a:endParaRPr lang="zh-CN" altLang="zh-CN" sz="1600" dirty="0">
                      <a:solidFill>
                        <a:schemeClr val="tx1"/>
                      </a:solidFill>
                    </a:endParaRPr>
                  </a:p>
                </p:txBody>
              </p:sp>
              <p:sp>
                <p:nvSpPr>
                  <p:cNvPr id="65" name="Text Box 5"/>
                  <p:cNvSpPr txBox="1">
                    <a:spLocks noChangeArrowheads="1"/>
                  </p:cNvSpPr>
                  <p:nvPr/>
                </p:nvSpPr>
                <p:spPr bwMode="auto">
                  <a:xfrm>
                    <a:off x="2520" y="2688"/>
                    <a:ext cx="540" cy="255"/>
                  </a:xfrm>
                  <a:prstGeom prst="rect">
                    <a:avLst/>
                  </a:prstGeom>
                  <a:grpFill/>
                  <a:ln w="9525">
                    <a:solidFill>
                      <a:srgbClr val="000000"/>
                    </a:solidFill>
                    <a:miter lim="800000"/>
                    <a:headEnd/>
                    <a:tailEnd/>
                  </a:ln>
                </p:spPr>
                <p:txBody>
                  <a:bodyPr lIns="0" tIns="0" rIns="0" bIns="0"/>
                  <a:lstStyle/>
                  <a:p>
                    <a:pPr algn="ctr">
                      <a:lnSpc>
                        <a:spcPct val="150000"/>
                      </a:lnSpc>
                      <a:spcBef>
                        <a:spcPts val="1200"/>
                      </a:spcBef>
                    </a:pPr>
                    <a:r>
                      <a:rPr lang="en-US" altLang="zh-CN" sz="1600" dirty="0">
                        <a:solidFill>
                          <a:schemeClr val="tx1"/>
                        </a:solidFill>
                        <a:latin typeface="Calibri" pitchFamily="34" charset="0"/>
                      </a:rPr>
                      <a:t>Form1</a:t>
                    </a:r>
                    <a:endParaRPr lang="zh-CN" altLang="zh-CN" sz="1600" dirty="0">
                      <a:solidFill>
                        <a:schemeClr val="tx1"/>
                      </a:solidFill>
                    </a:endParaRPr>
                  </a:p>
                </p:txBody>
              </p:sp>
              <p:sp>
                <p:nvSpPr>
                  <p:cNvPr id="66" name="Text Box 6"/>
                  <p:cNvSpPr txBox="1">
                    <a:spLocks noChangeArrowheads="1"/>
                  </p:cNvSpPr>
                  <p:nvPr/>
                </p:nvSpPr>
                <p:spPr bwMode="auto">
                  <a:xfrm>
                    <a:off x="3240" y="2688"/>
                    <a:ext cx="540" cy="255"/>
                  </a:xfrm>
                  <a:prstGeom prst="rect">
                    <a:avLst/>
                  </a:prstGeom>
                  <a:grpFill/>
                  <a:ln w="9525">
                    <a:solidFill>
                      <a:srgbClr val="000000"/>
                    </a:solidFill>
                    <a:miter lim="800000"/>
                    <a:headEnd/>
                    <a:tailEnd/>
                  </a:ln>
                </p:spPr>
                <p:txBody>
                  <a:bodyPr lIns="0" tIns="0" rIns="0" bIns="0"/>
                  <a:lstStyle/>
                  <a:p>
                    <a:pPr algn="ctr">
                      <a:lnSpc>
                        <a:spcPct val="150000"/>
                      </a:lnSpc>
                      <a:spcBef>
                        <a:spcPts val="1200"/>
                      </a:spcBef>
                    </a:pPr>
                    <a:r>
                      <a:rPr lang="en-US" altLang="zh-CN" sz="1600" dirty="0">
                        <a:solidFill>
                          <a:schemeClr val="tx1"/>
                        </a:solidFill>
                        <a:latin typeface="Calibri" pitchFamily="34" charset="0"/>
                      </a:rPr>
                      <a:t>Form2</a:t>
                    </a:r>
                    <a:endParaRPr lang="zh-CN" altLang="zh-CN" sz="1600" dirty="0">
                      <a:solidFill>
                        <a:schemeClr val="tx1"/>
                      </a:solidFill>
                    </a:endParaRPr>
                  </a:p>
                </p:txBody>
              </p:sp>
              <p:sp>
                <p:nvSpPr>
                  <p:cNvPr id="67" name="Text Box 7"/>
                  <p:cNvSpPr txBox="1">
                    <a:spLocks noChangeArrowheads="1"/>
                  </p:cNvSpPr>
                  <p:nvPr/>
                </p:nvSpPr>
                <p:spPr bwMode="auto">
                  <a:xfrm>
                    <a:off x="4680" y="2688"/>
                    <a:ext cx="540" cy="255"/>
                  </a:xfrm>
                  <a:prstGeom prst="rect">
                    <a:avLst/>
                  </a:prstGeom>
                  <a:grpFill/>
                  <a:ln w="9525">
                    <a:solidFill>
                      <a:srgbClr val="000000"/>
                    </a:solidFill>
                    <a:miter lim="800000"/>
                    <a:headEnd/>
                    <a:tailEnd/>
                  </a:ln>
                </p:spPr>
                <p:txBody>
                  <a:bodyPr lIns="0" tIns="0" rIns="0" bIns="0"/>
                  <a:lstStyle/>
                  <a:p>
                    <a:pPr algn="ctr">
                      <a:lnSpc>
                        <a:spcPct val="150000"/>
                      </a:lnSpc>
                      <a:spcBef>
                        <a:spcPts val="1200"/>
                      </a:spcBef>
                    </a:pPr>
                    <a:r>
                      <a:rPr lang="en-US" altLang="zh-CN" sz="1600" dirty="0">
                        <a:solidFill>
                          <a:schemeClr val="tx1"/>
                        </a:solidFill>
                        <a:latin typeface="Calibri" pitchFamily="34" charset="0"/>
                      </a:rPr>
                      <a:t>Form4</a:t>
                    </a:r>
                    <a:endParaRPr lang="zh-CN" altLang="zh-CN" sz="1600" dirty="0">
                      <a:solidFill>
                        <a:schemeClr val="tx1"/>
                      </a:solidFill>
                    </a:endParaRPr>
                  </a:p>
                </p:txBody>
              </p:sp>
              <p:sp>
                <p:nvSpPr>
                  <p:cNvPr id="68" name="Text Box 8"/>
                  <p:cNvSpPr txBox="1">
                    <a:spLocks noChangeArrowheads="1"/>
                  </p:cNvSpPr>
                  <p:nvPr/>
                </p:nvSpPr>
                <p:spPr bwMode="auto">
                  <a:xfrm>
                    <a:off x="5400" y="2688"/>
                    <a:ext cx="540" cy="255"/>
                  </a:xfrm>
                  <a:prstGeom prst="rect">
                    <a:avLst/>
                  </a:prstGeom>
                  <a:grpFill/>
                  <a:ln w="9525">
                    <a:solidFill>
                      <a:srgbClr val="000000"/>
                    </a:solidFill>
                    <a:miter lim="800000"/>
                    <a:headEnd/>
                    <a:tailEnd/>
                  </a:ln>
                </p:spPr>
                <p:txBody>
                  <a:bodyPr lIns="0" tIns="0" rIns="0" bIns="0"/>
                  <a:lstStyle/>
                  <a:p>
                    <a:pPr algn="ctr">
                      <a:lnSpc>
                        <a:spcPct val="150000"/>
                      </a:lnSpc>
                      <a:spcBef>
                        <a:spcPts val="1200"/>
                      </a:spcBef>
                    </a:pPr>
                    <a:r>
                      <a:rPr lang="en-US" altLang="zh-CN" sz="1600" dirty="0">
                        <a:solidFill>
                          <a:schemeClr val="tx1"/>
                        </a:solidFill>
                        <a:latin typeface="Calibri" pitchFamily="34" charset="0"/>
                      </a:rPr>
                      <a:t>Form5</a:t>
                    </a:r>
                    <a:endParaRPr lang="zh-CN" altLang="zh-CN" sz="1600" dirty="0">
                      <a:solidFill>
                        <a:schemeClr val="tx1"/>
                      </a:solidFill>
                    </a:endParaRPr>
                  </a:p>
                </p:txBody>
              </p:sp>
              <p:sp>
                <p:nvSpPr>
                  <p:cNvPr id="69" name="Text Box 9"/>
                  <p:cNvSpPr txBox="1">
                    <a:spLocks noChangeArrowheads="1"/>
                  </p:cNvSpPr>
                  <p:nvPr/>
                </p:nvSpPr>
                <p:spPr bwMode="auto">
                  <a:xfrm>
                    <a:off x="3240" y="3312"/>
                    <a:ext cx="540" cy="255"/>
                  </a:xfrm>
                  <a:prstGeom prst="rect">
                    <a:avLst/>
                  </a:prstGeom>
                  <a:grpFill/>
                  <a:ln w="9525">
                    <a:solidFill>
                      <a:srgbClr val="000000"/>
                    </a:solidFill>
                    <a:miter lim="800000"/>
                    <a:headEnd/>
                    <a:tailEnd/>
                  </a:ln>
                </p:spPr>
                <p:txBody>
                  <a:bodyPr lIns="0" tIns="0" rIns="0" bIns="0"/>
                  <a:lstStyle/>
                  <a:p>
                    <a:pPr algn="ctr">
                      <a:lnSpc>
                        <a:spcPct val="150000"/>
                      </a:lnSpc>
                      <a:spcBef>
                        <a:spcPts val="1200"/>
                      </a:spcBef>
                    </a:pPr>
                    <a:r>
                      <a:rPr lang="en-US" altLang="zh-CN" sz="1600" dirty="0" smtClean="0">
                        <a:solidFill>
                          <a:schemeClr val="tx1"/>
                        </a:solidFill>
                        <a:latin typeface="Calibri" pitchFamily="34" charset="0"/>
                      </a:rPr>
                      <a:t>Med1</a:t>
                    </a:r>
                    <a:endParaRPr lang="zh-CN" altLang="zh-CN" sz="1600" dirty="0">
                      <a:solidFill>
                        <a:schemeClr val="tx1"/>
                      </a:solidFill>
                    </a:endParaRPr>
                  </a:p>
                </p:txBody>
              </p:sp>
              <p:sp>
                <p:nvSpPr>
                  <p:cNvPr id="70" name="Text Box 10"/>
                  <p:cNvSpPr txBox="1">
                    <a:spLocks noChangeArrowheads="1"/>
                  </p:cNvSpPr>
                  <p:nvPr/>
                </p:nvSpPr>
                <p:spPr bwMode="auto">
                  <a:xfrm>
                    <a:off x="4958" y="3312"/>
                    <a:ext cx="540" cy="255"/>
                  </a:xfrm>
                  <a:prstGeom prst="rect">
                    <a:avLst/>
                  </a:prstGeom>
                  <a:grpFill/>
                  <a:ln w="9525">
                    <a:solidFill>
                      <a:srgbClr val="000000"/>
                    </a:solidFill>
                    <a:miter lim="800000"/>
                    <a:headEnd/>
                    <a:tailEnd/>
                  </a:ln>
                </p:spPr>
                <p:txBody>
                  <a:bodyPr lIns="0" tIns="0" rIns="0" bIns="0"/>
                  <a:lstStyle/>
                  <a:p>
                    <a:pPr algn="ctr">
                      <a:lnSpc>
                        <a:spcPct val="150000"/>
                      </a:lnSpc>
                      <a:spcBef>
                        <a:spcPts val="1200"/>
                      </a:spcBef>
                    </a:pPr>
                    <a:r>
                      <a:rPr lang="en-US" altLang="zh-CN" sz="1600" dirty="0">
                        <a:solidFill>
                          <a:schemeClr val="tx1"/>
                        </a:solidFill>
                        <a:latin typeface="Calibri" pitchFamily="34" charset="0"/>
                      </a:rPr>
                      <a:t>Med2</a:t>
                    </a:r>
                    <a:endParaRPr lang="zh-CN" altLang="zh-CN" sz="1600" dirty="0">
                      <a:solidFill>
                        <a:schemeClr val="tx1"/>
                      </a:solidFill>
                    </a:endParaRPr>
                  </a:p>
                </p:txBody>
              </p:sp>
              <p:sp>
                <p:nvSpPr>
                  <p:cNvPr id="71" name="Text Box 11"/>
                  <p:cNvSpPr txBox="1">
                    <a:spLocks noChangeArrowheads="1"/>
                  </p:cNvSpPr>
                  <p:nvPr/>
                </p:nvSpPr>
                <p:spPr bwMode="auto">
                  <a:xfrm>
                    <a:off x="2700" y="3936"/>
                    <a:ext cx="540" cy="255"/>
                  </a:xfrm>
                  <a:prstGeom prst="rect">
                    <a:avLst/>
                  </a:prstGeom>
                  <a:grpFill/>
                  <a:ln w="9525">
                    <a:solidFill>
                      <a:srgbClr val="000000"/>
                    </a:solidFill>
                    <a:miter lim="800000"/>
                    <a:headEnd/>
                    <a:tailEnd/>
                  </a:ln>
                </p:spPr>
                <p:txBody>
                  <a:bodyPr lIns="0" tIns="0" rIns="0" bIns="0"/>
                  <a:lstStyle/>
                  <a:p>
                    <a:pPr algn="ctr">
                      <a:lnSpc>
                        <a:spcPct val="150000"/>
                      </a:lnSpc>
                      <a:spcBef>
                        <a:spcPts val="1200"/>
                      </a:spcBef>
                    </a:pPr>
                    <a:r>
                      <a:rPr lang="en-US" altLang="zh-CN" sz="1600" dirty="0" smtClean="0">
                        <a:solidFill>
                          <a:schemeClr val="tx1"/>
                        </a:solidFill>
                        <a:latin typeface="Calibri" pitchFamily="34" charset="0"/>
                      </a:rPr>
                      <a:t>Dat1</a:t>
                    </a:r>
                    <a:endParaRPr lang="zh-CN" altLang="zh-CN" sz="1600" dirty="0">
                      <a:solidFill>
                        <a:schemeClr val="tx1"/>
                      </a:solidFill>
                    </a:endParaRPr>
                  </a:p>
                </p:txBody>
              </p:sp>
              <p:sp>
                <p:nvSpPr>
                  <p:cNvPr id="72" name="Text Box 12"/>
                  <p:cNvSpPr txBox="1">
                    <a:spLocks noChangeArrowheads="1"/>
                  </p:cNvSpPr>
                  <p:nvPr/>
                </p:nvSpPr>
                <p:spPr bwMode="auto">
                  <a:xfrm>
                    <a:off x="3600" y="3936"/>
                    <a:ext cx="540" cy="255"/>
                  </a:xfrm>
                  <a:prstGeom prst="rect">
                    <a:avLst/>
                  </a:prstGeom>
                  <a:grpFill/>
                  <a:ln w="9525">
                    <a:solidFill>
                      <a:srgbClr val="000000"/>
                    </a:solidFill>
                    <a:miter lim="800000"/>
                    <a:headEnd/>
                    <a:tailEnd/>
                  </a:ln>
                </p:spPr>
                <p:txBody>
                  <a:bodyPr lIns="0" tIns="0" rIns="0" bIns="0"/>
                  <a:lstStyle/>
                  <a:p>
                    <a:pPr algn="ctr">
                      <a:lnSpc>
                        <a:spcPct val="150000"/>
                      </a:lnSpc>
                      <a:spcBef>
                        <a:spcPts val="1200"/>
                      </a:spcBef>
                    </a:pPr>
                    <a:r>
                      <a:rPr lang="en-US" altLang="zh-CN" sz="1600" dirty="0" smtClean="0">
                        <a:solidFill>
                          <a:schemeClr val="tx1"/>
                        </a:solidFill>
                        <a:latin typeface="Calibri" pitchFamily="34" charset="0"/>
                      </a:rPr>
                      <a:t>Dat2</a:t>
                    </a:r>
                    <a:endParaRPr lang="zh-CN" altLang="zh-CN" sz="1600" dirty="0">
                      <a:solidFill>
                        <a:schemeClr val="tx1"/>
                      </a:solidFill>
                    </a:endParaRPr>
                  </a:p>
                </p:txBody>
              </p:sp>
              <p:sp>
                <p:nvSpPr>
                  <p:cNvPr id="73" name="Text Box 13"/>
                  <p:cNvSpPr txBox="1">
                    <a:spLocks noChangeArrowheads="1"/>
                  </p:cNvSpPr>
                  <p:nvPr/>
                </p:nvSpPr>
                <p:spPr bwMode="auto">
                  <a:xfrm>
                    <a:off x="4500" y="3936"/>
                    <a:ext cx="540" cy="255"/>
                  </a:xfrm>
                  <a:prstGeom prst="rect">
                    <a:avLst/>
                  </a:prstGeom>
                  <a:grpFill/>
                  <a:ln w="9525">
                    <a:solidFill>
                      <a:srgbClr val="000000"/>
                    </a:solidFill>
                    <a:miter lim="800000"/>
                    <a:headEnd/>
                    <a:tailEnd/>
                  </a:ln>
                </p:spPr>
                <p:txBody>
                  <a:bodyPr lIns="0" tIns="0" rIns="0" bIns="0"/>
                  <a:lstStyle/>
                  <a:p>
                    <a:pPr algn="ctr">
                      <a:lnSpc>
                        <a:spcPct val="150000"/>
                      </a:lnSpc>
                      <a:spcBef>
                        <a:spcPts val="1200"/>
                      </a:spcBef>
                    </a:pPr>
                    <a:r>
                      <a:rPr lang="en-US" altLang="zh-CN" sz="1600" dirty="0" smtClean="0">
                        <a:solidFill>
                          <a:schemeClr val="tx1"/>
                        </a:solidFill>
                        <a:latin typeface="Calibri" pitchFamily="34" charset="0"/>
                      </a:rPr>
                      <a:t>Dat3</a:t>
                    </a:r>
                    <a:endParaRPr lang="zh-CN" altLang="zh-CN" sz="1600" dirty="0">
                      <a:solidFill>
                        <a:schemeClr val="tx1"/>
                      </a:solidFill>
                    </a:endParaRPr>
                  </a:p>
                </p:txBody>
              </p:sp>
              <p:sp>
                <p:nvSpPr>
                  <p:cNvPr id="74" name="Text Box 14"/>
                  <p:cNvSpPr txBox="1">
                    <a:spLocks noChangeArrowheads="1"/>
                  </p:cNvSpPr>
                  <p:nvPr/>
                </p:nvSpPr>
                <p:spPr bwMode="auto">
                  <a:xfrm>
                    <a:off x="5400" y="3936"/>
                    <a:ext cx="540" cy="255"/>
                  </a:xfrm>
                  <a:prstGeom prst="rect">
                    <a:avLst/>
                  </a:prstGeom>
                  <a:grpFill/>
                  <a:ln w="9525">
                    <a:solidFill>
                      <a:srgbClr val="000000"/>
                    </a:solidFill>
                    <a:miter lim="800000"/>
                    <a:headEnd/>
                    <a:tailEnd/>
                  </a:ln>
                </p:spPr>
                <p:txBody>
                  <a:bodyPr lIns="0" tIns="0" rIns="0" bIns="0"/>
                  <a:lstStyle/>
                  <a:p>
                    <a:pPr algn="ctr">
                      <a:lnSpc>
                        <a:spcPct val="150000"/>
                      </a:lnSpc>
                      <a:spcBef>
                        <a:spcPts val="1200"/>
                      </a:spcBef>
                    </a:pPr>
                    <a:r>
                      <a:rPr lang="en-US" altLang="zh-CN" sz="1600" dirty="0" smtClean="0">
                        <a:solidFill>
                          <a:schemeClr val="tx1"/>
                        </a:solidFill>
                        <a:latin typeface="Calibri" pitchFamily="34" charset="0"/>
                      </a:rPr>
                      <a:t>Dat4</a:t>
                    </a:r>
                    <a:endParaRPr lang="zh-CN" altLang="zh-CN" sz="1600" dirty="0">
                      <a:solidFill>
                        <a:schemeClr val="tx1"/>
                      </a:solidFill>
                    </a:endParaRPr>
                  </a:p>
                </p:txBody>
              </p:sp>
              <p:sp>
                <p:nvSpPr>
                  <p:cNvPr id="75" name="Line 15"/>
                  <p:cNvSpPr>
                    <a:spLocks noChangeShapeType="1"/>
                  </p:cNvSpPr>
                  <p:nvPr/>
                </p:nvSpPr>
                <p:spPr bwMode="auto">
                  <a:xfrm>
                    <a:off x="2760" y="2922"/>
                    <a:ext cx="771" cy="390"/>
                  </a:xfrm>
                  <a:prstGeom prst="line">
                    <a:avLst/>
                  </a:prstGeom>
                  <a:grpFill/>
                  <a:ln w="9525">
                    <a:solidFill>
                      <a:srgbClr val="000000"/>
                    </a:solidFill>
                    <a:round/>
                    <a:headEnd/>
                    <a:tailEnd type="arrow" w="sm" len="med"/>
                  </a:ln>
                </p:spPr>
                <p:txBody>
                  <a:bodyPr/>
                  <a:lstStyle/>
                  <a:p>
                    <a:endParaRPr lang="zh-CN" altLang="en-US"/>
                  </a:p>
                </p:txBody>
              </p:sp>
              <p:sp>
                <p:nvSpPr>
                  <p:cNvPr id="76" name="Line 16"/>
                  <p:cNvSpPr>
                    <a:spLocks noChangeShapeType="1"/>
                  </p:cNvSpPr>
                  <p:nvPr/>
                </p:nvSpPr>
                <p:spPr bwMode="auto">
                  <a:xfrm>
                    <a:off x="4970" y="2928"/>
                    <a:ext cx="238" cy="386"/>
                  </a:xfrm>
                  <a:prstGeom prst="line">
                    <a:avLst/>
                  </a:prstGeom>
                  <a:grpFill/>
                  <a:ln w="9525">
                    <a:solidFill>
                      <a:srgbClr val="000000"/>
                    </a:solidFill>
                    <a:round/>
                    <a:headEnd/>
                    <a:tailEnd type="arrow" w="sm" len="med"/>
                  </a:ln>
                </p:spPr>
                <p:txBody>
                  <a:bodyPr/>
                  <a:lstStyle/>
                  <a:p>
                    <a:endParaRPr lang="zh-CN" altLang="en-US"/>
                  </a:p>
                </p:txBody>
              </p:sp>
              <p:sp>
                <p:nvSpPr>
                  <p:cNvPr id="77" name="Line 17"/>
                  <p:cNvSpPr>
                    <a:spLocks noChangeShapeType="1"/>
                  </p:cNvSpPr>
                  <p:nvPr/>
                </p:nvSpPr>
                <p:spPr bwMode="auto">
                  <a:xfrm flipH="1">
                    <a:off x="3529" y="2947"/>
                    <a:ext cx="11" cy="369"/>
                  </a:xfrm>
                  <a:prstGeom prst="line">
                    <a:avLst/>
                  </a:prstGeom>
                  <a:grpFill/>
                  <a:ln w="9525">
                    <a:solidFill>
                      <a:srgbClr val="000000"/>
                    </a:solidFill>
                    <a:round/>
                    <a:headEnd/>
                    <a:tailEnd type="arrow" w="sm" len="med"/>
                  </a:ln>
                </p:spPr>
                <p:txBody>
                  <a:bodyPr/>
                  <a:lstStyle/>
                  <a:p>
                    <a:endParaRPr lang="zh-CN" altLang="en-US"/>
                  </a:p>
                </p:txBody>
              </p:sp>
              <p:sp>
                <p:nvSpPr>
                  <p:cNvPr id="78" name="Line 18"/>
                  <p:cNvSpPr>
                    <a:spLocks noChangeShapeType="1"/>
                  </p:cNvSpPr>
                  <p:nvPr/>
                </p:nvSpPr>
                <p:spPr bwMode="auto">
                  <a:xfrm flipH="1">
                    <a:off x="3555" y="2944"/>
                    <a:ext cx="703" cy="368"/>
                  </a:xfrm>
                  <a:prstGeom prst="line">
                    <a:avLst/>
                  </a:prstGeom>
                  <a:grpFill/>
                  <a:ln w="9525">
                    <a:solidFill>
                      <a:srgbClr val="000000"/>
                    </a:solidFill>
                    <a:round/>
                    <a:headEnd/>
                    <a:tailEnd type="arrow" w="sm" len="med"/>
                  </a:ln>
                </p:spPr>
                <p:txBody>
                  <a:bodyPr/>
                  <a:lstStyle/>
                  <a:p>
                    <a:endParaRPr lang="zh-CN" altLang="en-US"/>
                  </a:p>
                </p:txBody>
              </p:sp>
              <p:sp>
                <p:nvSpPr>
                  <p:cNvPr id="79" name="Line 19"/>
                  <p:cNvSpPr>
                    <a:spLocks noChangeShapeType="1"/>
                  </p:cNvSpPr>
                  <p:nvPr/>
                </p:nvSpPr>
                <p:spPr bwMode="auto">
                  <a:xfrm flipH="1">
                    <a:off x="5225" y="2944"/>
                    <a:ext cx="420" cy="368"/>
                  </a:xfrm>
                  <a:prstGeom prst="line">
                    <a:avLst/>
                  </a:prstGeom>
                  <a:grpFill/>
                  <a:ln w="9525">
                    <a:solidFill>
                      <a:srgbClr val="000000"/>
                    </a:solidFill>
                    <a:round/>
                    <a:headEnd/>
                    <a:tailEnd type="arrow" w="sm" len="med"/>
                  </a:ln>
                </p:spPr>
                <p:txBody>
                  <a:bodyPr/>
                  <a:lstStyle/>
                  <a:p>
                    <a:endParaRPr lang="zh-CN" altLang="en-US"/>
                  </a:p>
                </p:txBody>
              </p:sp>
              <p:sp>
                <p:nvSpPr>
                  <p:cNvPr id="80" name="Line 20"/>
                  <p:cNvSpPr>
                    <a:spLocks noChangeShapeType="1"/>
                  </p:cNvSpPr>
                  <p:nvPr/>
                </p:nvSpPr>
                <p:spPr bwMode="auto">
                  <a:xfrm>
                    <a:off x="3597" y="3568"/>
                    <a:ext cx="306" cy="369"/>
                  </a:xfrm>
                  <a:prstGeom prst="line">
                    <a:avLst/>
                  </a:prstGeom>
                  <a:grpFill/>
                  <a:ln w="9525">
                    <a:solidFill>
                      <a:srgbClr val="000000"/>
                    </a:solidFill>
                    <a:round/>
                    <a:headEnd/>
                    <a:tailEnd type="arrow" w="sm" len="med"/>
                  </a:ln>
                </p:spPr>
                <p:txBody>
                  <a:bodyPr/>
                  <a:lstStyle/>
                  <a:p>
                    <a:endParaRPr lang="zh-CN" altLang="en-US"/>
                  </a:p>
                </p:txBody>
              </p:sp>
              <p:sp>
                <p:nvSpPr>
                  <p:cNvPr id="81" name="Line 21"/>
                  <p:cNvSpPr>
                    <a:spLocks noChangeShapeType="1"/>
                  </p:cNvSpPr>
                  <p:nvPr/>
                </p:nvSpPr>
                <p:spPr bwMode="auto">
                  <a:xfrm flipH="1">
                    <a:off x="2961" y="3568"/>
                    <a:ext cx="533" cy="368"/>
                  </a:xfrm>
                  <a:prstGeom prst="line">
                    <a:avLst/>
                  </a:prstGeom>
                  <a:grpFill/>
                  <a:ln w="9525">
                    <a:solidFill>
                      <a:srgbClr val="000000"/>
                    </a:solidFill>
                    <a:round/>
                    <a:headEnd/>
                    <a:tailEnd type="arrow" w="sm" len="med"/>
                  </a:ln>
                </p:spPr>
                <p:txBody>
                  <a:bodyPr/>
                  <a:lstStyle/>
                  <a:p>
                    <a:endParaRPr lang="zh-CN" altLang="en-US"/>
                  </a:p>
                </p:txBody>
              </p:sp>
              <p:sp>
                <p:nvSpPr>
                  <p:cNvPr id="82" name="Line 22"/>
                  <p:cNvSpPr>
                    <a:spLocks noChangeShapeType="1"/>
                  </p:cNvSpPr>
                  <p:nvPr/>
                </p:nvSpPr>
                <p:spPr bwMode="auto">
                  <a:xfrm flipH="1">
                    <a:off x="4738" y="3582"/>
                    <a:ext cx="476" cy="368"/>
                  </a:xfrm>
                  <a:prstGeom prst="line">
                    <a:avLst/>
                  </a:prstGeom>
                  <a:grpFill/>
                  <a:ln w="9525">
                    <a:solidFill>
                      <a:srgbClr val="000000"/>
                    </a:solidFill>
                    <a:round/>
                    <a:headEnd/>
                    <a:tailEnd type="arrow" w="sm" len="med"/>
                  </a:ln>
                </p:spPr>
                <p:txBody>
                  <a:bodyPr/>
                  <a:lstStyle/>
                  <a:p>
                    <a:endParaRPr lang="zh-CN" altLang="en-US"/>
                  </a:p>
                </p:txBody>
              </p:sp>
              <p:sp>
                <p:nvSpPr>
                  <p:cNvPr id="83" name="Line 23"/>
                  <p:cNvSpPr>
                    <a:spLocks noChangeShapeType="1"/>
                  </p:cNvSpPr>
                  <p:nvPr/>
                </p:nvSpPr>
                <p:spPr bwMode="auto">
                  <a:xfrm>
                    <a:off x="5274" y="3538"/>
                    <a:ext cx="420" cy="397"/>
                  </a:xfrm>
                  <a:prstGeom prst="line">
                    <a:avLst/>
                  </a:prstGeom>
                  <a:grpFill/>
                  <a:ln w="9525">
                    <a:solidFill>
                      <a:srgbClr val="000000"/>
                    </a:solidFill>
                    <a:round/>
                    <a:headEnd/>
                    <a:tailEnd type="arrow" w="sm" len="med"/>
                  </a:ln>
                </p:spPr>
                <p:txBody>
                  <a:bodyPr/>
                  <a:lstStyle/>
                  <a:p>
                    <a:endParaRPr lang="zh-CN" altLang="en-US"/>
                  </a:p>
                </p:txBody>
              </p:sp>
            </p:grpSp>
            <p:sp>
              <p:nvSpPr>
                <p:cNvPr id="63" name="Line 24"/>
                <p:cNvSpPr>
                  <a:spLocks noChangeShapeType="1"/>
                </p:cNvSpPr>
                <p:nvPr/>
              </p:nvSpPr>
              <p:spPr bwMode="auto">
                <a:xfrm flipH="1">
                  <a:off x="7754" y="2618"/>
                  <a:ext cx="1015" cy="368"/>
                </a:xfrm>
                <a:prstGeom prst="line">
                  <a:avLst/>
                </a:prstGeom>
                <a:grpFill/>
                <a:ln w="9525">
                  <a:solidFill>
                    <a:srgbClr val="000000"/>
                  </a:solidFill>
                  <a:round/>
                  <a:headEnd/>
                  <a:tailEnd type="arrow" w="sm" len="med"/>
                </a:ln>
              </p:spPr>
              <p:txBody>
                <a:bodyPr/>
                <a:lstStyle/>
                <a:p>
                  <a:endParaRPr lang="zh-CN" altLang="en-US"/>
                </a:p>
              </p:txBody>
            </p:sp>
          </p:grpSp>
          <p:sp>
            <p:nvSpPr>
              <p:cNvPr id="60" name="TextBox 59"/>
              <p:cNvSpPr txBox="1"/>
              <p:nvPr/>
            </p:nvSpPr>
            <p:spPr>
              <a:xfrm>
                <a:off x="5508104" y="5733256"/>
                <a:ext cx="3024336" cy="400110"/>
              </a:xfrm>
              <a:prstGeom prst="rect">
                <a:avLst/>
              </a:prstGeom>
              <a:grpFill/>
            </p:spPr>
            <p:txBody>
              <a:bodyPr wrap="square" rtlCol="0">
                <a:spAutoFit/>
              </a:bodyPr>
              <a:lstStyle/>
              <a:p>
                <a:r>
                  <a:rPr lang="zh-CN" altLang="en-US" sz="2000" dirty="0" smtClean="0"/>
                  <a:t>重组</a:t>
                </a:r>
                <a:r>
                  <a:rPr lang="en-US" altLang="zh-CN" sz="2000" dirty="0" smtClean="0"/>
                  <a:t>(</a:t>
                </a:r>
                <a:r>
                  <a:rPr lang="zh-CN" altLang="en-US" sz="2000" dirty="0" smtClean="0"/>
                  <a:t>通过</a:t>
                </a:r>
                <a:r>
                  <a:rPr lang="zh-CN" altLang="en-US" sz="2000" dirty="0" smtClean="0">
                    <a:solidFill>
                      <a:srgbClr val="FF0000"/>
                    </a:solidFill>
                  </a:rPr>
                  <a:t>中介</a:t>
                </a:r>
                <a:r>
                  <a:rPr lang="en-US" altLang="zh-CN" sz="2000" dirty="0" smtClean="0">
                    <a:solidFill>
                      <a:srgbClr val="FF0000"/>
                    </a:solidFill>
                  </a:rPr>
                  <a:t>mediator</a:t>
                </a:r>
                <a:r>
                  <a:rPr lang="en-US" altLang="zh-CN" sz="2000" dirty="0" smtClean="0"/>
                  <a:t>)</a:t>
                </a:r>
                <a:r>
                  <a:rPr lang="zh-CN" altLang="en-US" sz="2000" dirty="0" smtClean="0"/>
                  <a:t>后的结构</a:t>
                </a:r>
                <a:endParaRPr lang="zh-CN" altLang="en-US" sz="2000" dirty="0"/>
              </a:p>
            </p:txBody>
          </p:sp>
          <p:sp>
            <p:nvSpPr>
              <p:cNvPr id="61" name="Text Box 30"/>
              <p:cNvSpPr txBox="1">
                <a:spLocks noChangeArrowheads="1"/>
              </p:cNvSpPr>
              <p:nvPr/>
            </p:nvSpPr>
            <p:spPr bwMode="auto">
              <a:xfrm>
                <a:off x="5053221" y="4352910"/>
                <a:ext cx="683583" cy="416719"/>
              </a:xfrm>
              <a:prstGeom prst="rect">
                <a:avLst/>
              </a:prstGeom>
              <a:grpFill/>
              <a:ln w="9525">
                <a:noFill/>
                <a:miter lim="800000"/>
                <a:headEnd/>
                <a:tailEnd/>
              </a:ln>
            </p:spPr>
            <p:txBody>
              <a:bodyPr lIns="0" tIns="0" rIns="0" bIns="0"/>
              <a:lstStyle/>
              <a:p>
                <a:pPr algn="r"/>
                <a:r>
                  <a:rPr lang="zh-CN" altLang="en-US" sz="1800" dirty="0" smtClean="0">
                    <a:solidFill>
                      <a:schemeClr val="tx1"/>
                    </a:solidFill>
                    <a:latin typeface="Calibri" pitchFamily="34" charset="0"/>
                  </a:rPr>
                  <a:t>中介类</a:t>
                </a:r>
                <a:endParaRPr lang="zh-CN" altLang="en-US" sz="1800" dirty="0">
                  <a:solidFill>
                    <a:schemeClr val="tx1"/>
                  </a:solidFill>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additive="base">
                                        <p:cTn id="7" dur="500" fill="hold"/>
                                        <p:tgtEl>
                                          <p:spTgt spid="56"/>
                                        </p:tgtEl>
                                        <p:attrNameLst>
                                          <p:attrName>ppt_x</p:attrName>
                                        </p:attrNameLst>
                                      </p:cBhvr>
                                      <p:tavLst>
                                        <p:tav tm="0">
                                          <p:val>
                                            <p:strVal val="#ppt_x"/>
                                          </p:val>
                                        </p:tav>
                                        <p:tav tm="100000">
                                          <p:val>
                                            <p:strVal val="#ppt_x"/>
                                          </p:val>
                                        </p:tav>
                                      </p:tavLst>
                                    </p:anim>
                                    <p:anim calcmode="lin" valueType="num">
                                      <p:cBhvr additive="base">
                                        <p:cTn id="8"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008" y="188640"/>
            <a:ext cx="8964488" cy="6427401"/>
          </a:xfrm>
          <a:prstGeom prst="rect">
            <a:avLst/>
          </a:prstGeom>
          <a:noFill/>
        </p:spPr>
        <p:txBody>
          <a:bodyPr wrap="square" rtlCol="0">
            <a:spAutoFit/>
          </a:bodyPr>
          <a:lstStyle/>
          <a:p>
            <a:pPr>
              <a:lnSpc>
                <a:spcPts val="1900"/>
              </a:lnSpc>
            </a:pPr>
            <a:r>
              <a:rPr lang="en-US" altLang="zh-CN" sz="2000" dirty="0" smtClean="0">
                <a:solidFill>
                  <a:schemeClr val="tx1"/>
                </a:solidFill>
              </a:rPr>
              <a:t>// </a:t>
            </a:r>
            <a:r>
              <a:rPr lang="zh-CN" altLang="en-US" sz="2000" dirty="0" smtClean="0">
                <a:solidFill>
                  <a:schemeClr val="tx1"/>
                </a:solidFill>
              </a:rPr>
              <a:t>声明界面类</a:t>
            </a:r>
            <a:r>
              <a:rPr lang="en-US" altLang="zh-CN" sz="2000" dirty="0" smtClean="0">
                <a:solidFill>
                  <a:schemeClr val="tx1"/>
                </a:solidFill>
              </a:rPr>
              <a:t>Form1</a:t>
            </a:r>
          </a:p>
          <a:p>
            <a:pPr>
              <a:lnSpc>
                <a:spcPts val="1900"/>
              </a:lnSpc>
            </a:pPr>
            <a:r>
              <a:rPr lang="en-US" altLang="zh-CN" sz="2000" dirty="0" smtClean="0"/>
              <a:t>class Form1: private Med1</a:t>
            </a:r>
          </a:p>
          <a:p>
            <a:pPr>
              <a:lnSpc>
                <a:spcPts val="1900"/>
              </a:lnSpc>
            </a:pPr>
            <a:r>
              <a:rPr lang="en-US" altLang="zh-CN" sz="2000" dirty="0" smtClean="0"/>
              <a:t>{</a:t>
            </a:r>
          </a:p>
          <a:p>
            <a:pPr>
              <a:lnSpc>
                <a:spcPts val="1900"/>
              </a:lnSpc>
            </a:pPr>
            <a:r>
              <a:rPr lang="en-US" altLang="zh-CN" sz="2000" dirty="0" smtClean="0"/>
              <a:t>public:</a:t>
            </a:r>
          </a:p>
          <a:p>
            <a:pPr>
              <a:lnSpc>
                <a:spcPts val="1900"/>
              </a:lnSpc>
            </a:pPr>
            <a:r>
              <a:rPr lang="en-US" altLang="zh-CN" sz="2000" dirty="0" smtClean="0">
                <a:solidFill>
                  <a:schemeClr val="tx1"/>
                </a:solidFill>
              </a:rPr>
              <a:t>// </a:t>
            </a:r>
            <a:r>
              <a:rPr lang="zh-CN" altLang="en-US" sz="2000" dirty="0" smtClean="0">
                <a:solidFill>
                  <a:schemeClr val="tx1"/>
                </a:solidFill>
              </a:rPr>
              <a:t>公有成员</a:t>
            </a:r>
            <a:r>
              <a:rPr lang="en-US" altLang="zh-CN" sz="2000" dirty="0" smtClean="0">
                <a:solidFill>
                  <a:schemeClr val="tx1"/>
                </a:solidFill>
              </a:rPr>
              <a:t>:</a:t>
            </a:r>
          </a:p>
          <a:p>
            <a:pPr>
              <a:lnSpc>
                <a:spcPts val="1900"/>
              </a:lnSpc>
            </a:pPr>
            <a:r>
              <a:rPr lang="en-US" altLang="zh-CN" sz="2000" dirty="0" smtClean="0"/>
              <a:t>	virtual ~Form1() { }				</a:t>
            </a:r>
            <a:r>
              <a:rPr lang="en-US" altLang="zh-CN" sz="2000" dirty="0" smtClean="0">
                <a:solidFill>
                  <a:schemeClr val="tx1"/>
                </a:solidFill>
              </a:rPr>
              <a:t>// </a:t>
            </a:r>
            <a:r>
              <a:rPr lang="zh-CN" altLang="en-US" sz="2000" dirty="0" smtClean="0">
                <a:solidFill>
                  <a:schemeClr val="tx1"/>
                </a:solidFill>
              </a:rPr>
              <a:t>析构函数</a:t>
            </a:r>
          </a:p>
          <a:p>
            <a:pPr>
              <a:lnSpc>
                <a:spcPts val="1900"/>
              </a:lnSpc>
            </a:pPr>
            <a:r>
              <a:rPr lang="zh-CN" altLang="en-US" sz="2000" dirty="0" smtClean="0"/>
              <a:t>	</a:t>
            </a:r>
            <a:r>
              <a:rPr lang="en-US" altLang="zh-CN" sz="2000" dirty="0" smtClean="0"/>
              <a:t>void </a:t>
            </a:r>
            <a:r>
              <a:rPr lang="en-US" altLang="zh-CN" sz="2000" dirty="0" err="1" smtClean="0"/>
              <a:t>DoWork</a:t>
            </a:r>
            <a:r>
              <a:rPr lang="en-US" altLang="zh-CN" sz="2000" dirty="0" smtClean="0"/>
              <a:t>() { Med1::</a:t>
            </a:r>
            <a:r>
              <a:rPr lang="en-US" altLang="zh-CN" sz="2000" dirty="0" err="1" smtClean="0"/>
              <a:t>DoWork</a:t>
            </a:r>
            <a:r>
              <a:rPr lang="en-US" altLang="zh-CN" sz="2000" dirty="0" smtClean="0"/>
              <a:t>(); }		</a:t>
            </a:r>
            <a:r>
              <a:rPr lang="en-US" altLang="zh-CN" sz="2000" dirty="0" smtClean="0">
                <a:solidFill>
                  <a:schemeClr val="tx1"/>
                </a:solidFill>
              </a:rPr>
              <a:t>// </a:t>
            </a:r>
            <a:r>
              <a:rPr lang="zh-CN" altLang="en-US" sz="2000" dirty="0" smtClean="0">
                <a:solidFill>
                  <a:schemeClr val="tx1"/>
                </a:solidFill>
              </a:rPr>
              <a:t>工作</a:t>
            </a:r>
          </a:p>
          <a:p>
            <a:pPr>
              <a:lnSpc>
                <a:spcPts val="1900"/>
              </a:lnSpc>
            </a:pPr>
            <a:r>
              <a:rPr lang="en-US" altLang="zh-CN" sz="2000" dirty="0" smtClean="0"/>
              <a:t>};</a:t>
            </a:r>
          </a:p>
          <a:p>
            <a:pPr>
              <a:lnSpc>
                <a:spcPts val="1900"/>
              </a:lnSpc>
            </a:pPr>
            <a:endParaRPr lang="en-US" altLang="zh-CN" sz="2000" dirty="0" smtClean="0"/>
          </a:p>
          <a:p>
            <a:pPr>
              <a:lnSpc>
                <a:spcPts val="1900"/>
              </a:lnSpc>
            </a:pPr>
            <a:r>
              <a:rPr lang="en-US" altLang="zh-CN" sz="2000" dirty="0" smtClean="0">
                <a:solidFill>
                  <a:schemeClr val="tx1"/>
                </a:solidFill>
              </a:rPr>
              <a:t>// </a:t>
            </a:r>
            <a:r>
              <a:rPr lang="zh-CN" altLang="en-US" sz="2000" dirty="0" smtClean="0">
                <a:solidFill>
                  <a:schemeClr val="tx1"/>
                </a:solidFill>
              </a:rPr>
              <a:t>声明界面类</a:t>
            </a:r>
            <a:r>
              <a:rPr lang="en-US" altLang="zh-CN" sz="2000" dirty="0" smtClean="0">
                <a:solidFill>
                  <a:schemeClr val="tx1"/>
                </a:solidFill>
              </a:rPr>
              <a:t>Form2</a:t>
            </a:r>
          </a:p>
          <a:p>
            <a:pPr>
              <a:lnSpc>
                <a:spcPts val="1900"/>
              </a:lnSpc>
            </a:pPr>
            <a:r>
              <a:rPr lang="en-US" altLang="zh-CN" sz="2000" dirty="0" smtClean="0"/>
              <a:t>class Form2: private Med1</a:t>
            </a:r>
          </a:p>
          <a:p>
            <a:pPr>
              <a:lnSpc>
                <a:spcPts val="1900"/>
              </a:lnSpc>
            </a:pPr>
            <a:r>
              <a:rPr lang="en-US" altLang="zh-CN" sz="2000" dirty="0" smtClean="0"/>
              <a:t>{</a:t>
            </a:r>
          </a:p>
          <a:p>
            <a:pPr>
              <a:lnSpc>
                <a:spcPts val="1900"/>
              </a:lnSpc>
            </a:pPr>
            <a:r>
              <a:rPr lang="en-US" altLang="zh-CN" sz="2000" dirty="0" smtClean="0"/>
              <a:t>public:</a:t>
            </a:r>
          </a:p>
          <a:p>
            <a:pPr>
              <a:lnSpc>
                <a:spcPts val="1900"/>
              </a:lnSpc>
            </a:pPr>
            <a:r>
              <a:rPr lang="en-US" altLang="zh-CN" sz="2000" dirty="0" smtClean="0">
                <a:solidFill>
                  <a:schemeClr val="tx1"/>
                </a:solidFill>
              </a:rPr>
              <a:t>// </a:t>
            </a:r>
            <a:r>
              <a:rPr lang="zh-CN" altLang="en-US" sz="2000" dirty="0" smtClean="0">
                <a:solidFill>
                  <a:schemeClr val="tx1"/>
                </a:solidFill>
              </a:rPr>
              <a:t>公有成员</a:t>
            </a:r>
            <a:r>
              <a:rPr lang="en-US" altLang="zh-CN" sz="2000" dirty="0" smtClean="0">
                <a:solidFill>
                  <a:schemeClr val="tx1"/>
                </a:solidFill>
              </a:rPr>
              <a:t>:</a:t>
            </a:r>
          </a:p>
          <a:p>
            <a:pPr>
              <a:lnSpc>
                <a:spcPts val="1900"/>
              </a:lnSpc>
            </a:pPr>
            <a:r>
              <a:rPr lang="en-US" altLang="zh-CN" sz="2000" dirty="0" smtClean="0"/>
              <a:t>	virtual ~Form2() { }				</a:t>
            </a:r>
            <a:r>
              <a:rPr lang="en-US" altLang="zh-CN" sz="2000" dirty="0" smtClean="0">
                <a:solidFill>
                  <a:schemeClr val="tx1"/>
                </a:solidFill>
              </a:rPr>
              <a:t>// </a:t>
            </a:r>
            <a:r>
              <a:rPr lang="zh-CN" altLang="en-US" sz="2000" dirty="0" smtClean="0">
                <a:solidFill>
                  <a:schemeClr val="tx1"/>
                </a:solidFill>
              </a:rPr>
              <a:t>析构函数</a:t>
            </a:r>
          </a:p>
          <a:p>
            <a:pPr>
              <a:lnSpc>
                <a:spcPts val="1900"/>
              </a:lnSpc>
            </a:pPr>
            <a:r>
              <a:rPr lang="zh-CN" altLang="en-US" sz="2000" dirty="0" smtClean="0"/>
              <a:t>	</a:t>
            </a:r>
            <a:r>
              <a:rPr lang="en-US" altLang="zh-CN" sz="2000" dirty="0" smtClean="0"/>
              <a:t>void </a:t>
            </a:r>
            <a:r>
              <a:rPr lang="en-US" altLang="zh-CN" sz="2000" dirty="0" err="1" smtClean="0"/>
              <a:t>DoWork</a:t>
            </a:r>
            <a:r>
              <a:rPr lang="en-US" altLang="zh-CN" sz="2000" dirty="0" smtClean="0"/>
              <a:t>() { Med1::</a:t>
            </a:r>
            <a:r>
              <a:rPr lang="en-US" altLang="zh-CN" sz="2000" dirty="0" err="1" smtClean="0"/>
              <a:t>DoWork</a:t>
            </a:r>
            <a:r>
              <a:rPr lang="en-US" altLang="zh-CN" sz="2000" dirty="0" smtClean="0"/>
              <a:t>(); }		</a:t>
            </a:r>
            <a:r>
              <a:rPr lang="en-US" altLang="zh-CN" sz="2000" dirty="0" smtClean="0">
                <a:solidFill>
                  <a:schemeClr val="tx1"/>
                </a:solidFill>
              </a:rPr>
              <a:t>// </a:t>
            </a:r>
            <a:r>
              <a:rPr lang="zh-CN" altLang="en-US" sz="2000" dirty="0" smtClean="0">
                <a:solidFill>
                  <a:schemeClr val="tx1"/>
                </a:solidFill>
              </a:rPr>
              <a:t>工作</a:t>
            </a:r>
          </a:p>
          <a:p>
            <a:pPr>
              <a:lnSpc>
                <a:spcPts val="1900"/>
              </a:lnSpc>
            </a:pPr>
            <a:r>
              <a:rPr lang="en-US" altLang="zh-CN" sz="2000" dirty="0" smtClean="0"/>
              <a:t>};</a:t>
            </a:r>
          </a:p>
          <a:p>
            <a:pPr>
              <a:lnSpc>
                <a:spcPts val="1900"/>
              </a:lnSpc>
            </a:pPr>
            <a:endParaRPr lang="en-US" altLang="zh-CN" sz="2000" dirty="0" smtClean="0"/>
          </a:p>
          <a:p>
            <a:pPr>
              <a:lnSpc>
                <a:spcPts val="1900"/>
              </a:lnSpc>
            </a:pPr>
            <a:r>
              <a:rPr lang="en-US" altLang="zh-CN" sz="2000" dirty="0" smtClean="0">
                <a:solidFill>
                  <a:schemeClr val="tx1"/>
                </a:solidFill>
              </a:rPr>
              <a:t>// </a:t>
            </a:r>
            <a:r>
              <a:rPr lang="zh-CN" altLang="en-US" sz="2000" dirty="0" smtClean="0">
                <a:solidFill>
                  <a:schemeClr val="tx1"/>
                </a:solidFill>
              </a:rPr>
              <a:t>声明界面类</a:t>
            </a:r>
            <a:r>
              <a:rPr lang="en-US" altLang="zh-CN" sz="2000" dirty="0" smtClean="0">
                <a:solidFill>
                  <a:schemeClr val="tx1"/>
                </a:solidFill>
              </a:rPr>
              <a:t>Form3</a:t>
            </a:r>
          </a:p>
          <a:p>
            <a:pPr>
              <a:lnSpc>
                <a:spcPts val="1900"/>
              </a:lnSpc>
            </a:pPr>
            <a:r>
              <a:rPr lang="en-US" altLang="zh-CN" sz="2000" dirty="0" smtClean="0"/>
              <a:t>class Form3: private Med1</a:t>
            </a:r>
          </a:p>
          <a:p>
            <a:pPr>
              <a:lnSpc>
                <a:spcPts val="1900"/>
              </a:lnSpc>
            </a:pPr>
            <a:r>
              <a:rPr lang="en-US" altLang="zh-CN" sz="2000" dirty="0" smtClean="0"/>
              <a:t>{</a:t>
            </a:r>
          </a:p>
          <a:p>
            <a:pPr>
              <a:lnSpc>
                <a:spcPts val="1900"/>
              </a:lnSpc>
            </a:pPr>
            <a:r>
              <a:rPr lang="en-US" altLang="zh-CN" sz="2000" dirty="0" smtClean="0"/>
              <a:t>public:</a:t>
            </a:r>
          </a:p>
          <a:p>
            <a:pPr>
              <a:lnSpc>
                <a:spcPts val="1900"/>
              </a:lnSpc>
            </a:pPr>
            <a:r>
              <a:rPr lang="en-US" altLang="zh-CN" sz="2000" dirty="0" smtClean="0">
                <a:solidFill>
                  <a:schemeClr val="tx1"/>
                </a:solidFill>
              </a:rPr>
              <a:t>// </a:t>
            </a:r>
            <a:r>
              <a:rPr lang="zh-CN" altLang="en-US" sz="2000" dirty="0" smtClean="0">
                <a:solidFill>
                  <a:schemeClr val="tx1"/>
                </a:solidFill>
              </a:rPr>
              <a:t>公有成员</a:t>
            </a:r>
            <a:r>
              <a:rPr lang="en-US" altLang="zh-CN" sz="2000" dirty="0" smtClean="0">
                <a:solidFill>
                  <a:schemeClr val="tx1"/>
                </a:solidFill>
              </a:rPr>
              <a:t>:</a:t>
            </a:r>
          </a:p>
          <a:p>
            <a:pPr>
              <a:lnSpc>
                <a:spcPts val="1900"/>
              </a:lnSpc>
            </a:pPr>
            <a:r>
              <a:rPr lang="en-US" altLang="zh-CN" sz="2000" dirty="0" smtClean="0"/>
              <a:t>	virtual ~Form3() { }				</a:t>
            </a:r>
            <a:r>
              <a:rPr lang="en-US" altLang="zh-CN" sz="2000" dirty="0" smtClean="0">
                <a:solidFill>
                  <a:schemeClr val="tx1"/>
                </a:solidFill>
              </a:rPr>
              <a:t>// </a:t>
            </a:r>
            <a:r>
              <a:rPr lang="zh-CN" altLang="en-US" sz="2000" dirty="0" smtClean="0">
                <a:solidFill>
                  <a:schemeClr val="tx1"/>
                </a:solidFill>
              </a:rPr>
              <a:t>析构函数</a:t>
            </a:r>
          </a:p>
          <a:p>
            <a:pPr>
              <a:lnSpc>
                <a:spcPts val="1900"/>
              </a:lnSpc>
            </a:pPr>
            <a:r>
              <a:rPr lang="zh-CN" altLang="en-US" sz="2000" dirty="0" smtClean="0"/>
              <a:t>	</a:t>
            </a:r>
            <a:r>
              <a:rPr lang="en-US" altLang="zh-CN" sz="2000" dirty="0" smtClean="0"/>
              <a:t>void </a:t>
            </a:r>
            <a:r>
              <a:rPr lang="en-US" altLang="zh-CN" sz="2000" dirty="0" err="1" smtClean="0"/>
              <a:t>DoWork</a:t>
            </a:r>
            <a:r>
              <a:rPr lang="en-US" altLang="zh-CN" sz="2000" dirty="0" smtClean="0"/>
              <a:t>() { Med1::</a:t>
            </a:r>
            <a:r>
              <a:rPr lang="en-US" altLang="zh-CN" sz="2000" dirty="0" err="1" smtClean="0"/>
              <a:t>DoWork</a:t>
            </a:r>
            <a:r>
              <a:rPr lang="en-US" altLang="zh-CN" sz="2000" dirty="0" smtClean="0"/>
              <a:t>(); }		</a:t>
            </a:r>
            <a:r>
              <a:rPr lang="en-US" altLang="zh-CN" sz="2000" dirty="0" smtClean="0">
                <a:solidFill>
                  <a:schemeClr val="tx1"/>
                </a:solidFill>
              </a:rPr>
              <a:t>// </a:t>
            </a:r>
            <a:r>
              <a:rPr lang="zh-CN" altLang="en-US" sz="2000" dirty="0" smtClean="0">
                <a:solidFill>
                  <a:schemeClr val="tx1"/>
                </a:solidFill>
              </a:rPr>
              <a:t>工作</a:t>
            </a:r>
          </a:p>
          <a:p>
            <a:pPr>
              <a:lnSpc>
                <a:spcPts val="1900"/>
              </a:lnSpc>
            </a:pPr>
            <a:r>
              <a:rPr lang="en-US" altLang="zh-CN" sz="2000" dirty="0" smtClean="0"/>
              <a:t>};</a:t>
            </a:r>
          </a:p>
        </p:txBody>
      </p:sp>
      <p:grpSp>
        <p:nvGrpSpPr>
          <p:cNvPr id="56" name="组合 55"/>
          <p:cNvGrpSpPr/>
          <p:nvPr/>
        </p:nvGrpSpPr>
        <p:grpSpPr>
          <a:xfrm>
            <a:off x="3948803" y="692696"/>
            <a:ext cx="5040560" cy="3168352"/>
            <a:chOff x="5094798" y="3284984"/>
            <a:chExt cx="3797683" cy="3168352"/>
          </a:xfrm>
        </p:grpSpPr>
        <p:sp>
          <p:nvSpPr>
            <p:cNvPr id="57" name="矩形 56"/>
            <p:cNvSpPr/>
            <p:nvPr/>
          </p:nvSpPr>
          <p:spPr bwMode="auto">
            <a:xfrm>
              <a:off x="5094798" y="3284984"/>
              <a:ext cx="3797683" cy="316835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4800" b="1" i="0" u="none" strike="noStrike" cap="none" normalizeH="0" baseline="0" smtClean="0">
                <a:ln>
                  <a:noFill/>
                </a:ln>
                <a:solidFill>
                  <a:schemeClr val="accent2"/>
                </a:solidFill>
                <a:effectLst/>
                <a:latin typeface="Arial" charset="0"/>
                <a:ea typeface="楷体_GB2312" pitchFamily="49" charset="-122"/>
              </a:endParaRPr>
            </a:p>
          </p:txBody>
        </p:sp>
        <p:grpSp>
          <p:nvGrpSpPr>
            <p:cNvPr id="58" name="组合 53"/>
            <p:cNvGrpSpPr/>
            <p:nvPr/>
          </p:nvGrpSpPr>
          <p:grpSpPr>
            <a:xfrm>
              <a:off x="5184561" y="3458880"/>
              <a:ext cx="3563905" cy="2758688"/>
              <a:chOff x="5053221" y="3374678"/>
              <a:chExt cx="3563905" cy="2758688"/>
            </a:xfrm>
            <a:solidFill>
              <a:schemeClr val="bg1"/>
            </a:solidFill>
          </p:grpSpPr>
          <p:grpSp>
            <p:nvGrpSpPr>
              <p:cNvPr id="59" name="Group 2"/>
              <p:cNvGrpSpPr>
                <a:grpSpLocks/>
              </p:cNvGrpSpPr>
              <p:nvPr/>
            </p:nvGrpSpPr>
            <p:grpSpPr bwMode="auto">
              <a:xfrm>
                <a:off x="5088113" y="3374678"/>
                <a:ext cx="3529013" cy="2214562"/>
                <a:chOff x="6300" y="1752"/>
                <a:chExt cx="3420" cy="1503"/>
              </a:xfrm>
              <a:grpFill/>
            </p:grpSpPr>
            <p:grpSp>
              <p:nvGrpSpPr>
                <p:cNvPr id="62" name="Group 3"/>
                <p:cNvGrpSpPr>
                  <a:grpSpLocks/>
                </p:cNvGrpSpPr>
                <p:nvPr/>
              </p:nvGrpSpPr>
              <p:grpSpPr bwMode="auto">
                <a:xfrm>
                  <a:off x="6300" y="1752"/>
                  <a:ext cx="3420" cy="1503"/>
                  <a:chOff x="2520" y="2688"/>
                  <a:chExt cx="3420" cy="1503"/>
                </a:xfrm>
                <a:grpFill/>
              </p:grpSpPr>
              <p:sp>
                <p:nvSpPr>
                  <p:cNvPr id="64" name="Text Box 4"/>
                  <p:cNvSpPr txBox="1">
                    <a:spLocks noChangeArrowheads="1"/>
                  </p:cNvSpPr>
                  <p:nvPr/>
                </p:nvSpPr>
                <p:spPr bwMode="auto">
                  <a:xfrm>
                    <a:off x="3960" y="2688"/>
                    <a:ext cx="540" cy="255"/>
                  </a:xfrm>
                  <a:prstGeom prst="rect">
                    <a:avLst/>
                  </a:prstGeom>
                  <a:grpFill/>
                  <a:ln w="9525">
                    <a:solidFill>
                      <a:srgbClr val="000000"/>
                    </a:solidFill>
                    <a:miter lim="800000"/>
                    <a:headEnd/>
                    <a:tailEnd/>
                  </a:ln>
                </p:spPr>
                <p:txBody>
                  <a:bodyPr lIns="0" tIns="0" rIns="0" bIns="0"/>
                  <a:lstStyle/>
                  <a:p>
                    <a:pPr algn="ctr">
                      <a:lnSpc>
                        <a:spcPct val="150000"/>
                      </a:lnSpc>
                      <a:spcBef>
                        <a:spcPts val="1200"/>
                      </a:spcBef>
                    </a:pPr>
                    <a:r>
                      <a:rPr lang="en-US" altLang="zh-CN" sz="1600" dirty="0">
                        <a:solidFill>
                          <a:schemeClr val="tx1"/>
                        </a:solidFill>
                        <a:latin typeface="Calibri" pitchFamily="34" charset="0"/>
                      </a:rPr>
                      <a:t>Form3</a:t>
                    </a:r>
                    <a:endParaRPr lang="zh-CN" altLang="zh-CN" sz="1600" dirty="0">
                      <a:solidFill>
                        <a:schemeClr val="tx1"/>
                      </a:solidFill>
                    </a:endParaRPr>
                  </a:p>
                </p:txBody>
              </p:sp>
              <p:sp>
                <p:nvSpPr>
                  <p:cNvPr id="65" name="Text Box 5"/>
                  <p:cNvSpPr txBox="1">
                    <a:spLocks noChangeArrowheads="1"/>
                  </p:cNvSpPr>
                  <p:nvPr/>
                </p:nvSpPr>
                <p:spPr bwMode="auto">
                  <a:xfrm>
                    <a:off x="2520" y="2688"/>
                    <a:ext cx="540" cy="255"/>
                  </a:xfrm>
                  <a:prstGeom prst="rect">
                    <a:avLst/>
                  </a:prstGeom>
                  <a:grpFill/>
                  <a:ln w="9525">
                    <a:solidFill>
                      <a:srgbClr val="000000"/>
                    </a:solidFill>
                    <a:miter lim="800000"/>
                    <a:headEnd/>
                    <a:tailEnd/>
                  </a:ln>
                </p:spPr>
                <p:txBody>
                  <a:bodyPr lIns="0" tIns="0" rIns="0" bIns="0"/>
                  <a:lstStyle/>
                  <a:p>
                    <a:pPr algn="ctr">
                      <a:lnSpc>
                        <a:spcPct val="150000"/>
                      </a:lnSpc>
                      <a:spcBef>
                        <a:spcPts val="1200"/>
                      </a:spcBef>
                    </a:pPr>
                    <a:r>
                      <a:rPr lang="en-US" altLang="zh-CN" sz="1600" dirty="0">
                        <a:solidFill>
                          <a:schemeClr val="tx1"/>
                        </a:solidFill>
                        <a:latin typeface="Calibri" pitchFamily="34" charset="0"/>
                      </a:rPr>
                      <a:t>Form1</a:t>
                    </a:r>
                    <a:endParaRPr lang="zh-CN" altLang="zh-CN" sz="1600" dirty="0">
                      <a:solidFill>
                        <a:schemeClr val="tx1"/>
                      </a:solidFill>
                    </a:endParaRPr>
                  </a:p>
                </p:txBody>
              </p:sp>
              <p:sp>
                <p:nvSpPr>
                  <p:cNvPr id="66" name="Text Box 6"/>
                  <p:cNvSpPr txBox="1">
                    <a:spLocks noChangeArrowheads="1"/>
                  </p:cNvSpPr>
                  <p:nvPr/>
                </p:nvSpPr>
                <p:spPr bwMode="auto">
                  <a:xfrm>
                    <a:off x="3240" y="2688"/>
                    <a:ext cx="540" cy="255"/>
                  </a:xfrm>
                  <a:prstGeom prst="rect">
                    <a:avLst/>
                  </a:prstGeom>
                  <a:grpFill/>
                  <a:ln w="9525">
                    <a:solidFill>
                      <a:srgbClr val="000000"/>
                    </a:solidFill>
                    <a:miter lim="800000"/>
                    <a:headEnd/>
                    <a:tailEnd/>
                  </a:ln>
                </p:spPr>
                <p:txBody>
                  <a:bodyPr lIns="0" tIns="0" rIns="0" bIns="0"/>
                  <a:lstStyle/>
                  <a:p>
                    <a:pPr algn="ctr">
                      <a:lnSpc>
                        <a:spcPct val="150000"/>
                      </a:lnSpc>
                      <a:spcBef>
                        <a:spcPts val="1200"/>
                      </a:spcBef>
                    </a:pPr>
                    <a:r>
                      <a:rPr lang="en-US" altLang="zh-CN" sz="1600" dirty="0">
                        <a:solidFill>
                          <a:schemeClr val="tx1"/>
                        </a:solidFill>
                        <a:latin typeface="Calibri" pitchFamily="34" charset="0"/>
                      </a:rPr>
                      <a:t>Form2</a:t>
                    </a:r>
                    <a:endParaRPr lang="zh-CN" altLang="zh-CN" sz="1600" dirty="0">
                      <a:solidFill>
                        <a:schemeClr val="tx1"/>
                      </a:solidFill>
                    </a:endParaRPr>
                  </a:p>
                </p:txBody>
              </p:sp>
              <p:sp>
                <p:nvSpPr>
                  <p:cNvPr id="67" name="Text Box 7"/>
                  <p:cNvSpPr txBox="1">
                    <a:spLocks noChangeArrowheads="1"/>
                  </p:cNvSpPr>
                  <p:nvPr/>
                </p:nvSpPr>
                <p:spPr bwMode="auto">
                  <a:xfrm>
                    <a:off x="4680" y="2688"/>
                    <a:ext cx="540" cy="255"/>
                  </a:xfrm>
                  <a:prstGeom prst="rect">
                    <a:avLst/>
                  </a:prstGeom>
                  <a:grpFill/>
                  <a:ln w="9525">
                    <a:solidFill>
                      <a:srgbClr val="000000"/>
                    </a:solidFill>
                    <a:miter lim="800000"/>
                    <a:headEnd/>
                    <a:tailEnd/>
                  </a:ln>
                </p:spPr>
                <p:txBody>
                  <a:bodyPr lIns="0" tIns="0" rIns="0" bIns="0"/>
                  <a:lstStyle/>
                  <a:p>
                    <a:pPr algn="ctr">
                      <a:lnSpc>
                        <a:spcPct val="150000"/>
                      </a:lnSpc>
                      <a:spcBef>
                        <a:spcPts val="1200"/>
                      </a:spcBef>
                    </a:pPr>
                    <a:r>
                      <a:rPr lang="en-US" altLang="zh-CN" sz="1600" dirty="0">
                        <a:solidFill>
                          <a:schemeClr val="tx1"/>
                        </a:solidFill>
                        <a:latin typeface="Calibri" pitchFamily="34" charset="0"/>
                      </a:rPr>
                      <a:t>Form4</a:t>
                    </a:r>
                    <a:endParaRPr lang="zh-CN" altLang="zh-CN" sz="1600" dirty="0">
                      <a:solidFill>
                        <a:schemeClr val="tx1"/>
                      </a:solidFill>
                    </a:endParaRPr>
                  </a:p>
                </p:txBody>
              </p:sp>
              <p:sp>
                <p:nvSpPr>
                  <p:cNvPr id="68" name="Text Box 8"/>
                  <p:cNvSpPr txBox="1">
                    <a:spLocks noChangeArrowheads="1"/>
                  </p:cNvSpPr>
                  <p:nvPr/>
                </p:nvSpPr>
                <p:spPr bwMode="auto">
                  <a:xfrm>
                    <a:off x="5400" y="2688"/>
                    <a:ext cx="540" cy="255"/>
                  </a:xfrm>
                  <a:prstGeom prst="rect">
                    <a:avLst/>
                  </a:prstGeom>
                  <a:grpFill/>
                  <a:ln w="9525">
                    <a:solidFill>
                      <a:srgbClr val="000000"/>
                    </a:solidFill>
                    <a:miter lim="800000"/>
                    <a:headEnd/>
                    <a:tailEnd/>
                  </a:ln>
                </p:spPr>
                <p:txBody>
                  <a:bodyPr lIns="0" tIns="0" rIns="0" bIns="0"/>
                  <a:lstStyle/>
                  <a:p>
                    <a:pPr algn="ctr">
                      <a:lnSpc>
                        <a:spcPct val="150000"/>
                      </a:lnSpc>
                      <a:spcBef>
                        <a:spcPts val="1200"/>
                      </a:spcBef>
                    </a:pPr>
                    <a:r>
                      <a:rPr lang="en-US" altLang="zh-CN" sz="1600" dirty="0">
                        <a:solidFill>
                          <a:schemeClr val="tx1"/>
                        </a:solidFill>
                        <a:latin typeface="Calibri" pitchFamily="34" charset="0"/>
                      </a:rPr>
                      <a:t>Form5</a:t>
                    </a:r>
                    <a:endParaRPr lang="zh-CN" altLang="zh-CN" sz="1600" dirty="0">
                      <a:solidFill>
                        <a:schemeClr val="tx1"/>
                      </a:solidFill>
                    </a:endParaRPr>
                  </a:p>
                </p:txBody>
              </p:sp>
              <p:sp>
                <p:nvSpPr>
                  <p:cNvPr id="69" name="Text Box 9"/>
                  <p:cNvSpPr txBox="1">
                    <a:spLocks noChangeArrowheads="1"/>
                  </p:cNvSpPr>
                  <p:nvPr/>
                </p:nvSpPr>
                <p:spPr bwMode="auto">
                  <a:xfrm>
                    <a:off x="3240" y="3312"/>
                    <a:ext cx="540" cy="255"/>
                  </a:xfrm>
                  <a:prstGeom prst="rect">
                    <a:avLst/>
                  </a:prstGeom>
                  <a:grpFill/>
                  <a:ln w="9525">
                    <a:solidFill>
                      <a:srgbClr val="000000"/>
                    </a:solidFill>
                    <a:miter lim="800000"/>
                    <a:headEnd/>
                    <a:tailEnd/>
                  </a:ln>
                </p:spPr>
                <p:txBody>
                  <a:bodyPr lIns="0" tIns="0" rIns="0" bIns="0"/>
                  <a:lstStyle/>
                  <a:p>
                    <a:pPr algn="ctr">
                      <a:lnSpc>
                        <a:spcPct val="150000"/>
                      </a:lnSpc>
                      <a:spcBef>
                        <a:spcPts val="1200"/>
                      </a:spcBef>
                    </a:pPr>
                    <a:r>
                      <a:rPr lang="en-US" altLang="zh-CN" sz="1600" dirty="0" smtClean="0">
                        <a:solidFill>
                          <a:schemeClr val="tx1"/>
                        </a:solidFill>
                        <a:latin typeface="Calibri" pitchFamily="34" charset="0"/>
                      </a:rPr>
                      <a:t>Med1</a:t>
                    </a:r>
                    <a:endParaRPr lang="zh-CN" altLang="zh-CN" sz="1600" dirty="0">
                      <a:solidFill>
                        <a:schemeClr val="tx1"/>
                      </a:solidFill>
                    </a:endParaRPr>
                  </a:p>
                </p:txBody>
              </p:sp>
              <p:sp>
                <p:nvSpPr>
                  <p:cNvPr id="70" name="Text Box 10"/>
                  <p:cNvSpPr txBox="1">
                    <a:spLocks noChangeArrowheads="1"/>
                  </p:cNvSpPr>
                  <p:nvPr/>
                </p:nvSpPr>
                <p:spPr bwMode="auto">
                  <a:xfrm>
                    <a:off x="4958" y="3312"/>
                    <a:ext cx="540" cy="255"/>
                  </a:xfrm>
                  <a:prstGeom prst="rect">
                    <a:avLst/>
                  </a:prstGeom>
                  <a:grpFill/>
                  <a:ln w="9525">
                    <a:solidFill>
                      <a:srgbClr val="000000"/>
                    </a:solidFill>
                    <a:miter lim="800000"/>
                    <a:headEnd/>
                    <a:tailEnd/>
                  </a:ln>
                </p:spPr>
                <p:txBody>
                  <a:bodyPr lIns="0" tIns="0" rIns="0" bIns="0"/>
                  <a:lstStyle/>
                  <a:p>
                    <a:pPr algn="ctr">
                      <a:lnSpc>
                        <a:spcPct val="150000"/>
                      </a:lnSpc>
                      <a:spcBef>
                        <a:spcPts val="1200"/>
                      </a:spcBef>
                    </a:pPr>
                    <a:r>
                      <a:rPr lang="en-US" altLang="zh-CN" sz="1600" dirty="0">
                        <a:solidFill>
                          <a:schemeClr val="tx1"/>
                        </a:solidFill>
                        <a:latin typeface="Calibri" pitchFamily="34" charset="0"/>
                      </a:rPr>
                      <a:t>Med2</a:t>
                    </a:r>
                    <a:endParaRPr lang="zh-CN" altLang="zh-CN" sz="1600" dirty="0">
                      <a:solidFill>
                        <a:schemeClr val="tx1"/>
                      </a:solidFill>
                    </a:endParaRPr>
                  </a:p>
                </p:txBody>
              </p:sp>
              <p:sp>
                <p:nvSpPr>
                  <p:cNvPr id="71" name="Text Box 11"/>
                  <p:cNvSpPr txBox="1">
                    <a:spLocks noChangeArrowheads="1"/>
                  </p:cNvSpPr>
                  <p:nvPr/>
                </p:nvSpPr>
                <p:spPr bwMode="auto">
                  <a:xfrm>
                    <a:off x="2700" y="3936"/>
                    <a:ext cx="540" cy="255"/>
                  </a:xfrm>
                  <a:prstGeom prst="rect">
                    <a:avLst/>
                  </a:prstGeom>
                  <a:grpFill/>
                  <a:ln w="9525">
                    <a:solidFill>
                      <a:srgbClr val="000000"/>
                    </a:solidFill>
                    <a:miter lim="800000"/>
                    <a:headEnd/>
                    <a:tailEnd/>
                  </a:ln>
                </p:spPr>
                <p:txBody>
                  <a:bodyPr lIns="0" tIns="0" rIns="0" bIns="0"/>
                  <a:lstStyle/>
                  <a:p>
                    <a:pPr algn="ctr">
                      <a:lnSpc>
                        <a:spcPct val="150000"/>
                      </a:lnSpc>
                      <a:spcBef>
                        <a:spcPts val="1200"/>
                      </a:spcBef>
                    </a:pPr>
                    <a:r>
                      <a:rPr lang="en-US" altLang="zh-CN" sz="1600" dirty="0" smtClean="0">
                        <a:solidFill>
                          <a:schemeClr val="tx1"/>
                        </a:solidFill>
                        <a:latin typeface="Calibri" pitchFamily="34" charset="0"/>
                      </a:rPr>
                      <a:t>Dat1</a:t>
                    </a:r>
                    <a:endParaRPr lang="zh-CN" altLang="zh-CN" sz="1600" dirty="0">
                      <a:solidFill>
                        <a:schemeClr val="tx1"/>
                      </a:solidFill>
                    </a:endParaRPr>
                  </a:p>
                </p:txBody>
              </p:sp>
              <p:sp>
                <p:nvSpPr>
                  <p:cNvPr id="72" name="Text Box 12"/>
                  <p:cNvSpPr txBox="1">
                    <a:spLocks noChangeArrowheads="1"/>
                  </p:cNvSpPr>
                  <p:nvPr/>
                </p:nvSpPr>
                <p:spPr bwMode="auto">
                  <a:xfrm>
                    <a:off x="3600" y="3936"/>
                    <a:ext cx="540" cy="255"/>
                  </a:xfrm>
                  <a:prstGeom prst="rect">
                    <a:avLst/>
                  </a:prstGeom>
                  <a:grpFill/>
                  <a:ln w="9525">
                    <a:solidFill>
                      <a:srgbClr val="000000"/>
                    </a:solidFill>
                    <a:miter lim="800000"/>
                    <a:headEnd/>
                    <a:tailEnd/>
                  </a:ln>
                </p:spPr>
                <p:txBody>
                  <a:bodyPr lIns="0" tIns="0" rIns="0" bIns="0"/>
                  <a:lstStyle/>
                  <a:p>
                    <a:pPr algn="ctr">
                      <a:lnSpc>
                        <a:spcPct val="150000"/>
                      </a:lnSpc>
                      <a:spcBef>
                        <a:spcPts val="1200"/>
                      </a:spcBef>
                    </a:pPr>
                    <a:r>
                      <a:rPr lang="en-US" altLang="zh-CN" sz="1600" dirty="0" smtClean="0">
                        <a:solidFill>
                          <a:schemeClr val="tx1"/>
                        </a:solidFill>
                        <a:latin typeface="Calibri" pitchFamily="34" charset="0"/>
                      </a:rPr>
                      <a:t>Dat2</a:t>
                    </a:r>
                    <a:endParaRPr lang="zh-CN" altLang="zh-CN" sz="1600" dirty="0">
                      <a:solidFill>
                        <a:schemeClr val="tx1"/>
                      </a:solidFill>
                    </a:endParaRPr>
                  </a:p>
                </p:txBody>
              </p:sp>
              <p:sp>
                <p:nvSpPr>
                  <p:cNvPr id="73" name="Text Box 13"/>
                  <p:cNvSpPr txBox="1">
                    <a:spLocks noChangeArrowheads="1"/>
                  </p:cNvSpPr>
                  <p:nvPr/>
                </p:nvSpPr>
                <p:spPr bwMode="auto">
                  <a:xfrm>
                    <a:off x="4500" y="3936"/>
                    <a:ext cx="540" cy="255"/>
                  </a:xfrm>
                  <a:prstGeom prst="rect">
                    <a:avLst/>
                  </a:prstGeom>
                  <a:grpFill/>
                  <a:ln w="9525">
                    <a:solidFill>
                      <a:srgbClr val="000000"/>
                    </a:solidFill>
                    <a:miter lim="800000"/>
                    <a:headEnd/>
                    <a:tailEnd/>
                  </a:ln>
                </p:spPr>
                <p:txBody>
                  <a:bodyPr lIns="0" tIns="0" rIns="0" bIns="0"/>
                  <a:lstStyle/>
                  <a:p>
                    <a:pPr algn="ctr">
                      <a:lnSpc>
                        <a:spcPct val="150000"/>
                      </a:lnSpc>
                      <a:spcBef>
                        <a:spcPts val="1200"/>
                      </a:spcBef>
                    </a:pPr>
                    <a:r>
                      <a:rPr lang="en-US" altLang="zh-CN" sz="1600" dirty="0" smtClean="0">
                        <a:solidFill>
                          <a:schemeClr val="tx1"/>
                        </a:solidFill>
                        <a:latin typeface="Calibri" pitchFamily="34" charset="0"/>
                      </a:rPr>
                      <a:t>Dat3</a:t>
                    </a:r>
                    <a:endParaRPr lang="zh-CN" altLang="zh-CN" sz="1600" dirty="0">
                      <a:solidFill>
                        <a:schemeClr val="tx1"/>
                      </a:solidFill>
                    </a:endParaRPr>
                  </a:p>
                </p:txBody>
              </p:sp>
              <p:sp>
                <p:nvSpPr>
                  <p:cNvPr id="74" name="Text Box 14"/>
                  <p:cNvSpPr txBox="1">
                    <a:spLocks noChangeArrowheads="1"/>
                  </p:cNvSpPr>
                  <p:nvPr/>
                </p:nvSpPr>
                <p:spPr bwMode="auto">
                  <a:xfrm>
                    <a:off x="5400" y="3936"/>
                    <a:ext cx="540" cy="255"/>
                  </a:xfrm>
                  <a:prstGeom prst="rect">
                    <a:avLst/>
                  </a:prstGeom>
                  <a:grpFill/>
                  <a:ln w="9525">
                    <a:solidFill>
                      <a:srgbClr val="000000"/>
                    </a:solidFill>
                    <a:miter lim="800000"/>
                    <a:headEnd/>
                    <a:tailEnd/>
                  </a:ln>
                </p:spPr>
                <p:txBody>
                  <a:bodyPr lIns="0" tIns="0" rIns="0" bIns="0"/>
                  <a:lstStyle/>
                  <a:p>
                    <a:pPr algn="ctr">
                      <a:lnSpc>
                        <a:spcPct val="150000"/>
                      </a:lnSpc>
                      <a:spcBef>
                        <a:spcPts val="1200"/>
                      </a:spcBef>
                    </a:pPr>
                    <a:r>
                      <a:rPr lang="en-US" altLang="zh-CN" sz="1600" dirty="0" smtClean="0">
                        <a:solidFill>
                          <a:schemeClr val="tx1"/>
                        </a:solidFill>
                        <a:latin typeface="Calibri" pitchFamily="34" charset="0"/>
                      </a:rPr>
                      <a:t>Dat4</a:t>
                    </a:r>
                    <a:endParaRPr lang="zh-CN" altLang="zh-CN" sz="1600" dirty="0">
                      <a:solidFill>
                        <a:schemeClr val="tx1"/>
                      </a:solidFill>
                    </a:endParaRPr>
                  </a:p>
                </p:txBody>
              </p:sp>
              <p:sp>
                <p:nvSpPr>
                  <p:cNvPr id="75" name="Line 15"/>
                  <p:cNvSpPr>
                    <a:spLocks noChangeShapeType="1"/>
                  </p:cNvSpPr>
                  <p:nvPr/>
                </p:nvSpPr>
                <p:spPr bwMode="auto">
                  <a:xfrm>
                    <a:off x="2760" y="2922"/>
                    <a:ext cx="771" cy="390"/>
                  </a:xfrm>
                  <a:prstGeom prst="line">
                    <a:avLst/>
                  </a:prstGeom>
                  <a:grpFill/>
                  <a:ln w="9525">
                    <a:solidFill>
                      <a:srgbClr val="000000"/>
                    </a:solidFill>
                    <a:round/>
                    <a:headEnd/>
                    <a:tailEnd type="arrow" w="sm" len="med"/>
                  </a:ln>
                </p:spPr>
                <p:txBody>
                  <a:bodyPr/>
                  <a:lstStyle/>
                  <a:p>
                    <a:endParaRPr lang="zh-CN" altLang="en-US"/>
                  </a:p>
                </p:txBody>
              </p:sp>
              <p:sp>
                <p:nvSpPr>
                  <p:cNvPr id="76" name="Line 16"/>
                  <p:cNvSpPr>
                    <a:spLocks noChangeShapeType="1"/>
                  </p:cNvSpPr>
                  <p:nvPr/>
                </p:nvSpPr>
                <p:spPr bwMode="auto">
                  <a:xfrm>
                    <a:off x="4970" y="2928"/>
                    <a:ext cx="238" cy="386"/>
                  </a:xfrm>
                  <a:prstGeom prst="line">
                    <a:avLst/>
                  </a:prstGeom>
                  <a:grpFill/>
                  <a:ln w="9525">
                    <a:solidFill>
                      <a:srgbClr val="000000"/>
                    </a:solidFill>
                    <a:round/>
                    <a:headEnd/>
                    <a:tailEnd type="arrow" w="sm" len="med"/>
                  </a:ln>
                </p:spPr>
                <p:txBody>
                  <a:bodyPr/>
                  <a:lstStyle/>
                  <a:p>
                    <a:endParaRPr lang="zh-CN" altLang="en-US"/>
                  </a:p>
                </p:txBody>
              </p:sp>
              <p:sp>
                <p:nvSpPr>
                  <p:cNvPr id="77" name="Line 17"/>
                  <p:cNvSpPr>
                    <a:spLocks noChangeShapeType="1"/>
                  </p:cNvSpPr>
                  <p:nvPr/>
                </p:nvSpPr>
                <p:spPr bwMode="auto">
                  <a:xfrm flipH="1">
                    <a:off x="3529" y="2947"/>
                    <a:ext cx="11" cy="369"/>
                  </a:xfrm>
                  <a:prstGeom prst="line">
                    <a:avLst/>
                  </a:prstGeom>
                  <a:grpFill/>
                  <a:ln w="9525">
                    <a:solidFill>
                      <a:srgbClr val="000000"/>
                    </a:solidFill>
                    <a:round/>
                    <a:headEnd/>
                    <a:tailEnd type="arrow" w="sm" len="med"/>
                  </a:ln>
                </p:spPr>
                <p:txBody>
                  <a:bodyPr/>
                  <a:lstStyle/>
                  <a:p>
                    <a:endParaRPr lang="zh-CN" altLang="en-US"/>
                  </a:p>
                </p:txBody>
              </p:sp>
              <p:sp>
                <p:nvSpPr>
                  <p:cNvPr id="78" name="Line 18"/>
                  <p:cNvSpPr>
                    <a:spLocks noChangeShapeType="1"/>
                  </p:cNvSpPr>
                  <p:nvPr/>
                </p:nvSpPr>
                <p:spPr bwMode="auto">
                  <a:xfrm flipH="1">
                    <a:off x="3555" y="2944"/>
                    <a:ext cx="703" cy="368"/>
                  </a:xfrm>
                  <a:prstGeom prst="line">
                    <a:avLst/>
                  </a:prstGeom>
                  <a:grpFill/>
                  <a:ln w="9525">
                    <a:solidFill>
                      <a:srgbClr val="000000"/>
                    </a:solidFill>
                    <a:round/>
                    <a:headEnd/>
                    <a:tailEnd type="arrow" w="sm" len="med"/>
                  </a:ln>
                </p:spPr>
                <p:txBody>
                  <a:bodyPr/>
                  <a:lstStyle/>
                  <a:p>
                    <a:endParaRPr lang="zh-CN" altLang="en-US"/>
                  </a:p>
                </p:txBody>
              </p:sp>
              <p:sp>
                <p:nvSpPr>
                  <p:cNvPr id="79" name="Line 19"/>
                  <p:cNvSpPr>
                    <a:spLocks noChangeShapeType="1"/>
                  </p:cNvSpPr>
                  <p:nvPr/>
                </p:nvSpPr>
                <p:spPr bwMode="auto">
                  <a:xfrm flipH="1">
                    <a:off x="5225" y="2944"/>
                    <a:ext cx="420" cy="368"/>
                  </a:xfrm>
                  <a:prstGeom prst="line">
                    <a:avLst/>
                  </a:prstGeom>
                  <a:grpFill/>
                  <a:ln w="9525">
                    <a:solidFill>
                      <a:srgbClr val="000000"/>
                    </a:solidFill>
                    <a:round/>
                    <a:headEnd/>
                    <a:tailEnd type="arrow" w="sm" len="med"/>
                  </a:ln>
                </p:spPr>
                <p:txBody>
                  <a:bodyPr/>
                  <a:lstStyle/>
                  <a:p>
                    <a:endParaRPr lang="zh-CN" altLang="en-US"/>
                  </a:p>
                </p:txBody>
              </p:sp>
              <p:sp>
                <p:nvSpPr>
                  <p:cNvPr id="80" name="Line 20"/>
                  <p:cNvSpPr>
                    <a:spLocks noChangeShapeType="1"/>
                  </p:cNvSpPr>
                  <p:nvPr/>
                </p:nvSpPr>
                <p:spPr bwMode="auto">
                  <a:xfrm>
                    <a:off x="3597" y="3568"/>
                    <a:ext cx="306" cy="369"/>
                  </a:xfrm>
                  <a:prstGeom prst="line">
                    <a:avLst/>
                  </a:prstGeom>
                  <a:grpFill/>
                  <a:ln w="9525">
                    <a:solidFill>
                      <a:srgbClr val="000000"/>
                    </a:solidFill>
                    <a:round/>
                    <a:headEnd/>
                    <a:tailEnd type="arrow" w="sm" len="med"/>
                  </a:ln>
                </p:spPr>
                <p:txBody>
                  <a:bodyPr/>
                  <a:lstStyle/>
                  <a:p>
                    <a:endParaRPr lang="zh-CN" altLang="en-US"/>
                  </a:p>
                </p:txBody>
              </p:sp>
              <p:sp>
                <p:nvSpPr>
                  <p:cNvPr id="81" name="Line 21"/>
                  <p:cNvSpPr>
                    <a:spLocks noChangeShapeType="1"/>
                  </p:cNvSpPr>
                  <p:nvPr/>
                </p:nvSpPr>
                <p:spPr bwMode="auto">
                  <a:xfrm flipH="1">
                    <a:off x="2961" y="3568"/>
                    <a:ext cx="533" cy="368"/>
                  </a:xfrm>
                  <a:prstGeom prst="line">
                    <a:avLst/>
                  </a:prstGeom>
                  <a:grpFill/>
                  <a:ln w="9525">
                    <a:solidFill>
                      <a:srgbClr val="000000"/>
                    </a:solidFill>
                    <a:round/>
                    <a:headEnd/>
                    <a:tailEnd type="arrow" w="sm" len="med"/>
                  </a:ln>
                </p:spPr>
                <p:txBody>
                  <a:bodyPr/>
                  <a:lstStyle/>
                  <a:p>
                    <a:endParaRPr lang="zh-CN" altLang="en-US"/>
                  </a:p>
                </p:txBody>
              </p:sp>
              <p:sp>
                <p:nvSpPr>
                  <p:cNvPr id="82" name="Line 22"/>
                  <p:cNvSpPr>
                    <a:spLocks noChangeShapeType="1"/>
                  </p:cNvSpPr>
                  <p:nvPr/>
                </p:nvSpPr>
                <p:spPr bwMode="auto">
                  <a:xfrm flipH="1">
                    <a:off x="4738" y="3582"/>
                    <a:ext cx="476" cy="368"/>
                  </a:xfrm>
                  <a:prstGeom prst="line">
                    <a:avLst/>
                  </a:prstGeom>
                  <a:grpFill/>
                  <a:ln w="9525">
                    <a:solidFill>
                      <a:srgbClr val="000000"/>
                    </a:solidFill>
                    <a:round/>
                    <a:headEnd/>
                    <a:tailEnd type="arrow" w="sm" len="med"/>
                  </a:ln>
                </p:spPr>
                <p:txBody>
                  <a:bodyPr/>
                  <a:lstStyle/>
                  <a:p>
                    <a:endParaRPr lang="zh-CN" altLang="en-US"/>
                  </a:p>
                </p:txBody>
              </p:sp>
              <p:sp>
                <p:nvSpPr>
                  <p:cNvPr id="83" name="Line 23"/>
                  <p:cNvSpPr>
                    <a:spLocks noChangeShapeType="1"/>
                  </p:cNvSpPr>
                  <p:nvPr/>
                </p:nvSpPr>
                <p:spPr bwMode="auto">
                  <a:xfrm>
                    <a:off x="5274" y="3538"/>
                    <a:ext cx="420" cy="397"/>
                  </a:xfrm>
                  <a:prstGeom prst="line">
                    <a:avLst/>
                  </a:prstGeom>
                  <a:grpFill/>
                  <a:ln w="9525">
                    <a:solidFill>
                      <a:srgbClr val="000000"/>
                    </a:solidFill>
                    <a:round/>
                    <a:headEnd/>
                    <a:tailEnd type="arrow" w="sm" len="med"/>
                  </a:ln>
                </p:spPr>
                <p:txBody>
                  <a:bodyPr/>
                  <a:lstStyle/>
                  <a:p>
                    <a:endParaRPr lang="zh-CN" altLang="en-US"/>
                  </a:p>
                </p:txBody>
              </p:sp>
            </p:grpSp>
            <p:sp>
              <p:nvSpPr>
                <p:cNvPr id="63" name="Line 24"/>
                <p:cNvSpPr>
                  <a:spLocks noChangeShapeType="1"/>
                </p:cNvSpPr>
                <p:nvPr/>
              </p:nvSpPr>
              <p:spPr bwMode="auto">
                <a:xfrm flipH="1">
                  <a:off x="7754" y="2618"/>
                  <a:ext cx="1015" cy="368"/>
                </a:xfrm>
                <a:prstGeom prst="line">
                  <a:avLst/>
                </a:prstGeom>
                <a:grpFill/>
                <a:ln w="9525">
                  <a:solidFill>
                    <a:srgbClr val="000000"/>
                  </a:solidFill>
                  <a:round/>
                  <a:headEnd/>
                  <a:tailEnd type="arrow" w="sm" len="med"/>
                </a:ln>
              </p:spPr>
              <p:txBody>
                <a:bodyPr/>
                <a:lstStyle/>
                <a:p>
                  <a:endParaRPr lang="zh-CN" altLang="en-US"/>
                </a:p>
              </p:txBody>
            </p:sp>
          </p:grpSp>
          <p:sp>
            <p:nvSpPr>
              <p:cNvPr id="60" name="TextBox 59"/>
              <p:cNvSpPr txBox="1"/>
              <p:nvPr/>
            </p:nvSpPr>
            <p:spPr>
              <a:xfrm>
                <a:off x="5508104" y="5733256"/>
                <a:ext cx="3024336" cy="400110"/>
              </a:xfrm>
              <a:prstGeom prst="rect">
                <a:avLst/>
              </a:prstGeom>
              <a:grpFill/>
            </p:spPr>
            <p:txBody>
              <a:bodyPr wrap="square" rtlCol="0">
                <a:spAutoFit/>
              </a:bodyPr>
              <a:lstStyle/>
              <a:p>
                <a:r>
                  <a:rPr lang="zh-CN" altLang="en-US" sz="2000" dirty="0" smtClean="0"/>
                  <a:t>重组</a:t>
                </a:r>
                <a:r>
                  <a:rPr lang="en-US" altLang="zh-CN" sz="2000" dirty="0" smtClean="0"/>
                  <a:t>(</a:t>
                </a:r>
                <a:r>
                  <a:rPr lang="zh-CN" altLang="en-US" sz="2000" dirty="0" smtClean="0"/>
                  <a:t>通过</a:t>
                </a:r>
                <a:r>
                  <a:rPr lang="zh-CN" altLang="en-US" sz="2000" dirty="0" smtClean="0">
                    <a:solidFill>
                      <a:srgbClr val="FF0000"/>
                    </a:solidFill>
                  </a:rPr>
                  <a:t>中介</a:t>
                </a:r>
                <a:r>
                  <a:rPr lang="en-US" altLang="zh-CN" sz="2000" dirty="0" smtClean="0">
                    <a:solidFill>
                      <a:srgbClr val="FF0000"/>
                    </a:solidFill>
                  </a:rPr>
                  <a:t>mediator</a:t>
                </a:r>
                <a:r>
                  <a:rPr lang="en-US" altLang="zh-CN" sz="2000" dirty="0" smtClean="0"/>
                  <a:t>)</a:t>
                </a:r>
                <a:r>
                  <a:rPr lang="zh-CN" altLang="en-US" sz="2000" dirty="0" smtClean="0"/>
                  <a:t>后的结构</a:t>
                </a:r>
                <a:endParaRPr lang="zh-CN" altLang="en-US" sz="2000" dirty="0"/>
              </a:p>
            </p:txBody>
          </p:sp>
          <p:sp>
            <p:nvSpPr>
              <p:cNvPr id="61" name="Text Box 30"/>
              <p:cNvSpPr txBox="1">
                <a:spLocks noChangeArrowheads="1"/>
              </p:cNvSpPr>
              <p:nvPr/>
            </p:nvSpPr>
            <p:spPr bwMode="auto">
              <a:xfrm>
                <a:off x="5053221" y="4352910"/>
                <a:ext cx="683583" cy="416719"/>
              </a:xfrm>
              <a:prstGeom prst="rect">
                <a:avLst/>
              </a:prstGeom>
              <a:grpFill/>
              <a:ln w="9525">
                <a:noFill/>
                <a:miter lim="800000"/>
                <a:headEnd/>
                <a:tailEnd/>
              </a:ln>
            </p:spPr>
            <p:txBody>
              <a:bodyPr lIns="0" tIns="0" rIns="0" bIns="0"/>
              <a:lstStyle/>
              <a:p>
                <a:pPr algn="r"/>
                <a:r>
                  <a:rPr lang="zh-CN" altLang="en-US" sz="1800" dirty="0" smtClean="0">
                    <a:solidFill>
                      <a:schemeClr val="tx1"/>
                    </a:solidFill>
                    <a:latin typeface="Calibri" pitchFamily="34" charset="0"/>
                  </a:rPr>
                  <a:t>中介类</a:t>
                </a:r>
                <a:endParaRPr lang="zh-CN" altLang="en-US" sz="1800" dirty="0">
                  <a:solidFill>
                    <a:schemeClr val="tx1"/>
                  </a:solidFill>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additive="base">
                                        <p:cTn id="7" dur="500" fill="hold"/>
                                        <p:tgtEl>
                                          <p:spTgt spid="56"/>
                                        </p:tgtEl>
                                        <p:attrNameLst>
                                          <p:attrName>ppt_x</p:attrName>
                                        </p:attrNameLst>
                                      </p:cBhvr>
                                      <p:tavLst>
                                        <p:tav tm="0">
                                          <p:val>
                                            <p:strVal val="#ppt_x"/>
                                          </p:val>
                                        </p:tav>
                                        <p:tav tm="100000">
                                          <p:val>
                                            <p:strVal val="#ppt_x"/>
                                          </p:val>
                                        </p:tav>
                                      </p:tavLst>
                                    </p:anim>
                                    <p:anim calcmode="lin" valueType="num">
                                      <p:cBhvr additive="base">
                                        <p:cTn id="8"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 1">
      <a:majorFont>
        <a:latin typeface="Times New Roman"/>
        <a:ea typeface="楷体"/>
        <a:cs typeface=""/>
      </a:majorFont>
      <a:minorFont>
        <a:latin typeface="Times New Roman"/>
        <a:ea typeface="楷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4800" b="1" i="0" u="none" strike="noStrike" cap="none" normalizeH="0" baseline="0" smtClean="0">
            <a:ln>
              <a:noFill/>
            </a:ln>
            <a:solidFill>
              <a:schemeClr val="accent2"/>
            </a:solidFill>
            <a:effectLst/>
            <a:latin typeface="Arial"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4800" b="1" i="0" u="none" strike="noStrike" cap="none" normalizeH="0" baseline="0" smtClean="0">
            <a:ln>
              <a:noFill/>
            </a:ln>
            <a:solidFill>
              <a:schemeClr val="accent2"/>
            </a:solidFill>
            <a:effectLst/>
            <a:latin typeface="Arial" charset="0"/>
            <a:ea typeface="楷体_GB2312" pitchFamily="49"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15845</TotalTime>
  <Words>532</Words>
  <Application>Microsoft Office PowerPoint</Application>
  <PresentationFormat>全屏显示(4:3)</PresentationFormat>
  <Paragraphs>1904</Paragraphs>
  <Slides>135</Slides>
  <Notes>4</Notes>
  <HiddenSlides>0</HiddenSlides>
  <MMClips>0</MMClips>
  <ScaleCrop>false</ScaleCrop>
  <HeadingPairs>
    <vt:vector size="4" baseType="variant">
      <vt:variant>
        <vt:lpstr>主题</vt:lpstr>
      </vt:variant>
      <vt:variant>
        <vt:i4>1</vt:i4>
      </vt:variant>
      <vt:variant>
        <vt:lpstr>幻灯片标题</vt:lpstr>
      </vt:variant>
      <vt:variant>
        <vt:i4>135</vt:i4>
      </vt:variant>
    </vt:vector>
  </HeadingPairs>
  <TitlesOfParts>
    <vt:vector size="136" baseType="lpstr">
      <vt:lpstr>默认设计模板</vt:lpstr>
      <vt:lpstr>新概念C++程序设计大学教程(第3版)</vt:lpstr>
      <vt:lpstr>6.1 程序设计的基本原则</vt:lpstr>
      <vt:lpstr>程序设计的基本原则</vt:lpstr>
      <vt:lpstr>6.1 程序设计的基本原则</vt:lpstr>
      <vt:lpstr>引言</vt:lpstr>
      <vt:lpstr>幻灯片 6</vt:lpstr>
      <vt:lpstr>幻灯片 7</vt:lpstr>
      <vt:lpstr>幻灯片 8</vt:lpstr>
      <vt:lpstr>幻灯片 9</vt:lpstr>
      <vt:lpstr>幻灯片 10</vt:lpstr>
      <vt:lpstr>幻灯片 11</vt:lpstr>
      <vt:lpstr>幻灯片 12</vt:lpstr>
      <vt:lpstr>幻灯片 13</vt:lpstr>
      <vt:lpstr>6.1 程序设计的基本原则</vt:lpstr>
      <vt:lpstr>重用</vt:lpstr>
      <vt:lpstr>软件重用的三个层次</vt:lpstr>
      <vt:lpstr>继承重用的特点</vt:lpstr>
      <vt:lpstr>合成/聚合重用的特点</vt:lpstr>
      <vt:lpstr>合成/聚合重用原则</vt:lpstr>
      <vt:lpstr>幻灯片 20</vt:lpstr>
      <vt:lpstr>幻灯片 21</vt:lpstr>
      <vt:lpstr>幻灯片 22</vt:lpstr>
      <vt:lpstr>幻灯片 23</vt:lpstr>
      <vt:lpstr>6.1 程序设计的基本原则</vt:lpstr>
      <vt:lpstr>软件的可维护性</vt:lpstr>
      <vt:lpstr>幻灯片 26</vt:lpstr>
      <vt:lpstr>幻灯片 27</vt:lpstr>
      <vt:lpstr>幻灯片 28</vt:lpstr>
      <vt:lpstr>幻灯片 29</vt:lpstr>
      <vt:lpstr>开闭原则</vt:lpstr>
      <vt:lpstr>幻灯片 31</vt:lpstr>
      <vt:lpstr>幻灯片 32</vt:lpstr>
      <vt:lpstr>幻灯片 33</vt:lpstr>
      <vt:lpstr>6.1 程序设计的基本原则</vt:lpstr>
      <vt:lpstr>具体与抽象</vt:lpstr>
      <vt:lpstr>依赖倒转原则的内涵</vt:lpstr>
      <vt:lpstr>接口与面向接口的编程</vt:lpstr>
      <vt:lpstr>幻灯片 38</vt:lpstr>
      <vt:lpstr>幻灯片 39</vt:lpstr>
      <vt:lpstr>幻灯片 40</vt:lpstr>
      <vt:lpstr>面向接口编程应用举例</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6.1 程序设计的基本原则</vt:lpstr>
      <vt:lpstr>对象的职责</vt:lpstr>
      <vt:lpstr>幻灯片 60</vt:lpstr>
      <vt:lpstr>单一职责原则</vt:lpstr>
      <vt:lpstr>单一职责原则的好处</vt:lpstr>
      <vt:lpstr>职责驱动</vt:lpstr>
      <vt:lpstr>6.1 程序设计的基本原则</vt:lpstr>
      <vt:lpstr>接口分离原则的基本思想</vt:lpstr>
      <vt:lpstr>幻灯片 66</vt:lpstr>
      <vt:lpstr>幻灯片 67</vt:lpstr>
      <vt:lpstr>幻灯片 68</vt:lpstr>
      <vt:lpstr>幻灯片 69</vt:lpstr>
      <vt:lpstr>幻灯片 70</vt:lpstr>
      <vt:lpstr>幻灯片 71</vt:lpstr>
      <vt:lpstr>幻灯片 72</vt:lpstr>
      <vt:lpstr>接口分离原则的定义</vt:lpstr>
      <vt:lpstr>接口分离原则使用规范</vt:lpstr>
      <vt:lpstr>幻灯片 75</vt:lpstr>
      <vt:lpstr>幻灯片 76</vt:lpstr>
      <vt:lpstr>幻灯片 77</vt:lpstr>
      <vt:lpstr>幻灯片 78</vt:lpstr>
      <vt:lpstr>幻灯片 79</vt:lpstr>
      <vt:lpstr>幻灯片 80</vt:lpstr>
      <vt:lpstr>幻灯片 81</vt:lpstr>
      <vt:lpstr>幻灯片 82</vt:lpstr>
      <vt:lpstr>6.1 程序设计的基本原则</vt:lpstr>
      <vt:lpstr>迪米特法则及其基本描述</vt:lpstr>
      <vt:lpstr>狭义迪米特法则</vt:lpstr>
      <vt:lpstr>幻灯片 86</vt:lpstr>
      <vt:lpstr>幻灯片 87</vt:lpstr>
      <vt:lpstr>幻灯片 88</vt:lpstr>
      <vt:lpstr>幻灯片 89</vt:lpstr>
      <vt:lpstr>幻灯片 90</vt:lpstr>
      <vt:lpstr>幻灯片 91</vt:lpstr>
      <vt:lpstr>幻灯片 92</vt:lpstr>
      <vt:lpstr>幻灯片 93</vt:lpstr>
      <vt:lpstr>幻灯片 94</vt:lpstr>
      <vt:lpstr>幻灯片 95</vt:lpstr>
      <vt:lpstr>幻灯片 96</vt:lpstr>
      <vt:lpstr>幻灯片 97</vt:lpstr>
      <vt:lpstr>幻灯片 98</vt:lpstr>
      <vt:lpstr>幻灯片 99</vt:lpstr>
      <vt:lpstr>幻灯片 100</vt:lpstr>
      <vt:lpstr>幻灯片 101</vt:lpstr>
      <vt:lpstr>幻灯片 102</vt:lpstr>
      <vt:lpstr>幻灯片 103</vt:lpstr>
      <vt:lpstr>广义迪米特法则</vt:lpstr>
      <vt:lpstr>幻灯片 105</vt:lpstr>
      <vt:lpstr>幻灯片 106</vt:lpstr>
      <vt:lpstr>幻灯片 107</vt:lpstr>
      <vt:lpstr>幻灯片 108</vt:lpstr>
      <vt:lpstr>幻灯片 109</vt:lpstr>
      <vt:lpstr>幻灯片 110</vt:lpstr>
      <vt:lpstr>幻灯片 111</vt:lpstr>
      <vt:lpstr>幻灯片 112</vt:lpstr>
      <vt:lpstr>幻灯片 113</vt:lpstr>
      <vt:lpstr>幻灯片 114</vt:lpstr>
      <vt:lpstr>幻灯片 115</vt:lpstr>
      <vt:lpstr>6.2 GoF设计模式举例：工厂模式</vt:lpstr>
      <vt:lpstr>6.2 GoF设计模式举例：工厂模式</vt:lpstr>
      <vt:lpstr>概述</vt:lpstr>
      <vt:lpstr>幻灯片 119</vt:lpstr>
      <vt:lpstr>6.2 GoF设计模式举例：工厂模式</vt:lpstr>
      <vt:lpstr>简单工厂模式</vt:lpstr>
      <vt:lpstr>幻灯片 122</vt:lpstr>
      <vt:lpstr>幻灯片 123</vt:lpstr>
      <vt:lpstr>幻灯片 124</vt:lpstr>
      <vt:lpstr>幻灯片 125</vt:lpstr>
      <vt:lpstr>程序运行时对象交互过程图</vt:lpstr>
      <vt:lpstr>6.2 GoF设计模式举例：工厂模式</vt:lpstr>
      <vt:lpstr>工厂方法模式</vt:lpstr>
      <vt:lpstr>幻灯片 129</vt:lpstr>
      <vt:lpstr>幻灯片 130</vt:lpstr>
      <vt:lpstr>幻灯片 131</vt:lpstr>
      <vt:lpstr>幻灯片 132</vt:lpstr>
      <vt:lpstr>幻灯片 133</vt:lpstr>
      <vt:lpstr>幻灯片 134</vt:lpstr>
      <vt:lpstr>习题6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yhy</dc:creator>
  <cp:lastModifiedBy>hy you</cp:lastModifiedBy>
  <cp:revision>713</cp:revision>
  <dcterms:created xsi:type="dcterms:W3CDTF">2010-01-13T14:53:29Z</dcterms:created>
  <dcterms:modified xsi:type="dcterms:W3CDTF">2020-04-29T10:39:10Z</dcterms:modified>
</cp:coreProperties>
</file>