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68" r:id="rId3"/>
    <p:sldId id="307" r:id="rId4"/>
    <p:sldId id="469" r:id="rId5"/>
    <p:sldId id="470" r:id="rId6"/>
    <p:sldId id="471" r:id="rId7"/>
    <p:sldId id="472" r:id="rId8"/>
    <p:sldId id="475" r:id="rId9"/>
    <p:sldId id="476" r:id="rId10"/>
    <p:sldId id="473" r:id="rId11"/>
    <p:sldId id="474" r:id="rId12"/>
    <p:sldId id="477" r:id="rId13"/>
    <p:sldId id="478" r:id="rId14"/>
    <p:sldId id="479" r:id="rId15"/>
    <p:sldId id="480" r:id="rId16"/>
    <p:sldId id="481" r:id="rId17"/>
    <p:sldId id="482" r:id="rId18"/>
    <p:sldId id="483" r:id="rId19"/>
    <p:sldId id="484" r:id="rId20"/>
    <p:sldId id="485" r:id="rId21"/>
    <p:sldId id="486" r:id="rId22"/>
    <p:sldId id="487" r:id="rId23"/>
    <p:sldId id="488" r:id="rId24"/>
    <p:sldId id="489" r:id="rId25"/>
    <p:sldId id="490" r:id="rId26"/>
    <p:sldId id="492" r:id="rId27"/>
    <p:sldId id="491" r:id="rId28"/>
    <p:sldId id="493" r:id="rId29"/>
    <p:sldId id="494"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3" r:id="rId57"/>
    <p:sldId id="524" r:id="rId58"/>
    <p:sldId id="526" r:id="rId59"/>
    <p:sldId id="525" r:id="rId60"/>
    <p:sldId id="527" r:id="rId61"/>
    <p:sldId id="528" r:id="rId62"/>
    <p:sldId id="529" r:id="rId63"/>
    <p:sldId id="530" r:id="rId64"/>
    <p:sldId id="531" r:id="rId65"/>
  </p:sldIdLst>
  <p:sldSz cx="9144000" cy="6858000" type="screen4x3"/>
  <p:notesSz cx="6858000" cy="9144000"/>
  <p:defaultTextStyle>
    <a:defPPr>
      <a:defRPr lang="zh-CN"/>
    </a:defPPr>
    <a:lvl1pPr algn="l" rtl="0" fontAlgn="base">
      <a:spcBef>
        <a:spcPct val="0"/>
      </a:spcBef>
      <a:spcAft>
        <a:spcPct val="0"/>
      </a:spcAft>
      <a:defRPr sz="4800" b="1" kern="1200">
        <a:solidFill>
          <a:schemeClr val="accent2"/>
        </a:solidFill>
        <a:latin typeface="Arial" charset="0"/>
        <a:ea typeface="楷体_GB2312" pitchFamily="49" charset="-122"/>
        <a:cs typeface="+mn-cs"/>
      </a:defRPr>
    </a:lvl1pPr>
    <a:lvl2pPr marL="457200" algn="l" rtl="0" fontAlgn="base">
      <a:spcBef>
        <a:spcPct val="0"/>
      </a:spcBef>
      <a:spcAft>
        <a:spcPct val="0"/>
      </a:spcAft>
      <a:defRPr sz="4800" b="1" kern="1200">
        <a:solidFill>
          <a:schemeClr val="accent2"/>
        </a:solidFill>
        <a:latin typeface="Arial" charset="0"/>
        <a:ea typeface="楷体_GB2312" pitchFamily="49" charset="-122"/>
        <a:cs typeface="+mn-cs"/>
      </a:defRPr>
    </a:lvl2pPr>
    <a:lvl3pPr marL="914400" algn="l" rtl="0" fontAlgn="base">
      <a:spcBef>
        <a:spcPct val="0"/>
      </a:spcBef>
      <a:spcAft>
        <a:spcPct val="0"/>
      </a:spcAft>
      <a:defRPr sz="4800" b="1" kern="1200">
        <a:solidFill>
          <a:schemeClr val="accent2"/>
        </a:solidFill>
        <a:latin typeface="Arial" charset="0"/>
        <a:ea typeface="楷体_GB2312" pitchFamily="49" charset="-122"/>
        <a:cs typeface="+mn-cs"/>
      </a:defRPr>
    </a:lvl3pPr>
    <a:lvl4pPr marL="1371600" algn="l" rtl="0" fontAlgn="base">
      <a:spcBef>
        <a:spcPct val="0"/>
      </a:spcBef>
      <a:spcAft>
        <a:spcPct val="0"/>
      </a:spcAft>
      <a:defRPr sz="4800" b="1" kern="1200">
        <a:solidFill>
          <a:schemeClr val="accent2"/>
        </a:solidFill>
        <a:latin typeface="Arial" charset="0"/>
        <a:ea typeface="楷体_GB2312" pitchFamily="49" charset="-122"/>
        <a:cs typeface="+mn-cs"/>
      </a:defRPr>
    </a:lvl4pPr>
    <a:lvl5pPr marL="1828800" algn="l" rtl="0" fontAlgn="base">
      <a:spcBef>
        <a:spcPct val="0"/>
      </a:spcBef>
      <a:spcAft>
        <a:spcPct val="0"/>
      </a:spcAft>
      <a:defRPr sz="4800" b="1" kern="1200">
        <a:solidFill>
          <a:schemeClr val="accent2"/>
        </a:solidFill>
        <a:latin typeface="Arial" charset="0"/>
        <a:ea typeface="楷体_GB2312" pitchFamily="49" charset="-122"/>
        <a:cs typeface="+mn-cs"/>
      </a:defRPr>
    </a:lvl5pPr>
    <a:lvl6pPr marL="2286000" algn="l" defTabSz="914400" rtl="0" eaLnBrk="1" latinLnBrk="0" hangingPunct="1">
      <a:defRPr sz="4800" b="1" kern="1200">
        <a:solidFill>
          <a:schemeClr val="accent2"/>
        </a:solidFill>
        <a:latin typeface="Arial" charset="0"/>
        <a:ea typeface="楷体_GB2312" pitchFamily="49" charset="-122"/>
        <a:cs typeface="+mn-cs"/>
      </a:defRPr>
    </a:lvl6pPr>
    <a:lvl7pPr marL="2743200" algn="l" defTabSz="914400" rtl="0" eaLnBrk="1" latinLnBrk="0" hangingPunct="1">
      <a:defRPr sz="4800" b="1" kern="1200">
        <a:solidFill>
          <a:schemeClr val="accent2"/>
        </a:solidFill>
        <a:latin typeface="Arial" charset="0"/>
        <a:ea typeface="楷体_GB2312" pitchFamily="49" charset="-122"/>
        <a:cs typeface="+mn-cs"/>
      </a:defRPr>
    </a:lvl7pPr>
    <a:lvl8pPr marL="3200400" algn="l" defTabSz="914400" rtl="0" eaLnBrk="1" latinLnBrk="0" hangingPunct="1">
      <a:defRPr sz="4800" b="1" kern="1200">
        <a:solidFill>
          <a:schemeClr val="accent2"/>
        </a:solidFill>
        <a:latin typeface="Arial" charset="0"/>
        <a:ea typeface="楷体_GB2312" pitchFamily="49" charset="-122"/>
        <a:cs typeface="+mn-cs"/>
      </a:defRPr>
    </a:lvl8pPr>
    <a:lvl9pPr marL="3657600" algn="l" defTabSz="914400" rtl="0" eaLnBrk="1" latinLnBrk="0" hangingPunct="1">
      <a:defRPr sz="4800" b="1" kern="1200">
        <a:solidFill>
          <a:schemeClr val="accent2"/>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0A5A9-D268-4BFA-A33C-4C6318E29A1A}" type="datetimeFigureOut">
              <a:rPr lang="zh-CN" altLang="en-US" smtClean="0"/>
              <a:pPr/>
              <a:t>2020/5/13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5D73B-6133-4BE3-B148-378382D9E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91C498-1A54-42D1-8F6D-E1447474C6E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2779EC-D2B9-414B-8079-3C253207C42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2BE537E-01A6-49ED-AEC8-B347D308F49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FCC3B8-D062-4ABF-B045-0C205574E56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CBD748-FADA-4233-9AB2-75DDB3CA530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029AA0-09D2-4D08-BAFA-6E09E0E6E21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43B39-73B5-4771-9B5B-DC927F37168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03F7FBD5-4236-46D5-B73C-3D779F144C8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04A2AEB-1DBE-49A0-92CC-C095D84E82F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01B36C6-4A39-42A4-A496-702CF403239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F47E4A-4CF9-40F5-AC30-93D0F72624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a typeface="宋体" pitchFamily="2" charset="-122"/>
              </a:defRPr>
            </a:lvl1pPr>
          </a:lstStyle>
          <a:p>
            <a:fld id="{3C91617A-A968-4362-9052-B59B75090C2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rgbClr val="FF0000"/>
          </a:solidFill>
          <a:latin typeface="+mj-lt"/>
          <a:ea typeface="+mj-ea"/>
          <a:cs typeface="+mj-cs"/>
        </a:defRPr>
      </a:lvl1pPr>
      <a:lvl2pPr algn="ctr" rtl="0" fontAlgn="base">
        <a:spcBef>
          <a:spcPct val="0"/>
        </a:spcBef>
        <a:spcAft>
          <a:spcPct val="0"/>
        </a:spcAft>
        <a:defRPr sz="4400" b="1">
          <a:solidFill>
            <a:srgbClr val="FF0000"/>
          </a:solidFill>
          <a:latin typeface="Times New Roman" pitchFamily="18" charset="0"/>
          <a:ea typeface="楷体_GB2312" pitchFamily="49" charset="-122"/>
        </a:defRPr>
      </a:lvl2pPr>
      <a:lvl3pPr algn="ctr" rtl="0" fontAlgn="base">
        <a:spcBef>
          <a:spcPct val="0"/>
        </a:spcBef>
        <a:spcAft>
          <a:spcPct val="0"/>
        </a:spcAft>
        <a:defRPr sz="4400" b="1">
          <a:solidFill>
            <a:srgbClr val="FF0000"/>
          </a:solidFill>
          <a:latin typeface="Times New Roman" pitchFamily="18" charset="0"/>
          <a:ea typeface="楷体_GB2312" pitchFamily="49" charset="-122"/>
        </a:defRPr>
      </a:lvl3pPr>
      <a:lvl4pPr algn="ctr" rtl="0" fontAlgn="base">
        <a:spcBef>
          <a:spcPct val="0"/>
        </a:spcBef>
        <a:spcAft>
          <a:spcPct val="0"/>
        </a:spcAft>
        <a:defRPr sz="4400" b="1">
          <a:solidFill>
            <a:srgbClr val="FF0000"/>
          </a:solidFill>
          <a:latin typeface="Times New Roman" pitchFamily="18" charset="0"/>
          <a:ea typeface="楷体_GB2312" pitchFamily="49" charset="-122"/>
        </a:defRPr>
      </a:lvl4pPr>
      <a:lvl5pPr algn="ctr" rtl="0" fontAlgn="base">
        <a:spcBef>
          <a:spcPct val="0"/>
        </a:spcBef>
        <a:spcAft>
          <a:spcPct val="0"/>
        </a:spcAft>
        <a:defRPr sz="4400" b="1">
          <a:solidFill>
            <a:srgbClr val="FF0000"/>
          </a:solidFill>
          <a:latin typeface="Times New Roman" pitchFamily="18" charset="0"/>
          <a:ea typeface="楷体_GB2312" pitchFamily="49" charset="-122"/>
        </a:defRPr>
      </a:lvl5pPr>
      <a:lvl6pPr marL="457200" algn="ctr" rtl="0" fontAlgn="base">
        <a:spcBef>
          <a:spcPct val="0"/>
        </a:spcBef>
        <a:spcAft>
          <a:spcPct val="0"/>
        </a:spcAft>
        <a:defRPr sz="4400" b="1">
          <a:solidFill>
            <a:srgbClr val="FF0000"/>
          </a:solidFill>
          <a:latin typeface="Times New Roman" pitchFamily="18" charset="0"/>
          <a:ea typeface="楷体_GB2312" pitchFamily="49" charset="-122"/>
        </a:defRPr>
      </a:lvl6pPr>
      <a:lvl7pPr marL="914400" algn="ctr" rtl="0" fontAlgn="base">
        <a:spcBef>
          <a:spcPct val="0"/>
        </a:spcBef>
        <a:spcAft>
          <a:spcPct val="0"/>
        </a:spcAft>
        <a:defRPr sz="4400" b="1">
          <a:solidFill>
            <a:srgbClr val="FF0000"/>
          </a:solidFill>
          <a:latin typeface="Times New Roman" pitchFamily="18" charset="0"/>
          <a:ea typeface="楷体_GB2312" pitchFamily="49" charset="-122"/>
        </a:defRPr>
      </a:lvl7pPr>
      <a:lvl8pPr marL="1371600" algn="ctr" rtl="0" fontAlgn="base">
        <a:spcBef>
          <a:spcPct val="0"/>
        </a:spcBef>
        <a:spcAft>
          <a:spcPct val="0"/>
        </a:spcAft>
        <a:defRPr sz="4400" b="1">
          <a:solidFill>
            <a:srgbClr val="FF0000"/>
          </a:solidFill>
          <a:latin typeface="Times New Roman" pitchFamily="18" charset="0"/>
          <a:ea typeface="楷体_GB2312" pitchFamily="49" charset="-122"/>
        </a:defRPr>
      </a:lvl8pPr>
      <a:lvl9pPr marL="1828800" algn="ctr" rtl="0" fontAlgn="base">
        <a:spcBef>
          <a:spcPct val="0"/>
        </a:spcBef>
        <a:spcAft>
          <a:spcPct val="0"/>
        </a:spcAft>
        <a:defRPr sz="4400" b="1">
          <a:solidFill>
            <a:srgbClr val="FF0000"/>
          </a:solidFill>
          <a:latin typeface="Times New Roman" pitchFamily="18" charset="0"/>
          <a:ea typeface="楷体_GB2312" pitchFamily="49" charset="-122"/>
        </a:defRPr>
      </a:lvl9pPr>
    </p:titleStyle>
    <p:bodyStyle>
      <a:lvl1pPr marL="342900" indent="-342900" algn="l" rtl="0" fontAlgn="base">
        <a:spcBef>
          <a:spcPct val="20000"/>
        </a:spcBef>
        <a:spcAft>
          <a:spcPct val="20000"/>
        </a:spcAft>
        <a:buChar char="•"/>
        <a:defRPr sz="3200" b="1">
          <a:solidFill>
            <a:schemeClr val="tx1"/>
          </a:solidFill>
          <a:latin typeface="+mn-lt"/>
          <a:ea typeface="+mn-ea"/>
          <a:cs typeface="+mn-cs"/>
        </a:defRPr>
      </a:lvl1pPr>
      <a:lvl2pPr marL="742950" indent="-285750" algn="l" rtl="0" fontAlgn="base">
        <a:spcBef>
          <a:spcPct val="20000"/>
        </a:spcBef>
        <a:spcAft>
          <a:spcPct val="20000"/>
        </a:spcAft>
        <a:buChar char="–"/>
        <a:defRPr sz="2800" b="1">
          <a:solidFill>
            <a:schemeClr val="accent2"/>
          </a:solidFill>
          <a:latin typeface="+mn-lt"/>
          <a:ea typeface="+mn-ea"/>
        </a:defRPr>
      </a:lvl2pPr>
      <a:lvl3pPr marL="1143000" indent="-228600" algn="l" rtl="0" fontAlgn="base">
        <a:spcBef>
          <a:spcPct val="20000"/>
        </a:spcBef>
        <a:spcAft>
          <a:spcPct val="20000"/>
        </a:spcAft>
        <a:buChar char="•"/>
        <a:defRPr sz="2400" b="1">
          <a:solidFill>
            <a:schemeClr val="tx1"/>
          </a:solidFill>
          <a:latin typeface="+mn-lt"/>
          <a:ea typeface="+mn-ea"/>
        </a:defRPr>
      </a:lvl3pPr>
      <a:lvl4pPr marL="1600200" indent="-228600" algn="l" rtl="0" fontAlgn="base">
        <a:spcBef>
          <a:spcPct val="20000"/>
        </a:spcBef>
        <a:spcAft>
          <a:spcPct val="20000"/>
        </a:spcAft>
        <a:buChar char="–"/>
        <a:defRPr sz="2000" b="1">
          <a:solidFill>
            <a:schemeClr val="accent2"/>
          </a:solidFill>
          <a:latin typeface="+mn-lt"/>
          <a:ea typeface="+mn-ea"/>
        </a:defRPr>
      </a:lvl4pPr>
      <a:lvl5pPr marL="2057400" indent="-228600" algn="l" rtl="0" fontAlgn="base">
        <a:spcBef>
          <a:spcPct val="20000"/>
        </a:spcBef>
        <a:spcAft>
          <a:spcPct val="20000"/>
        </a:spcAft>
        <a:buChar char="»"/>
        <a:defRPr sz="2000" b="1">
          <a:solidFill>
            <a:schemeClr val="tx1"/>
          </a:solidFill>
          <a:latin typeface="+mn-lt"/>
          <a:ea typeface="+mn-ea"/>
        </a:defRPr>
      </a:lvl5pPr>
      <a:lvl6pPr marL="2514600" indent="-228600" algn="l" rtl="0" fontAlgn="base">
        <a:spcBef>
          <a:spcPct val="20000"/>
        </a:spcBef>
        <a:spcAft>
          <a:spcPct val="20000"/>
        </a:spcAft>
        <a:buChar char="»"/>
        <a:defRPr sz="2000" b="1">
          <a:solidFill>
            <a:schemeClr val="tx1"/>
          </a:solidFill>
          <a:latin typeface="+mn-lt"/>
          <a:ea typeface="+mn-ea"/>
        </a:defRPr>
      </a:lvl6pPr>
      <a:lvl7pPr marL="2971800" indent="-228600" algn="l" rtl="0" fontAlgn="base">
        <a:spcBef>
          <a:spcPct val="20000"/>
        </a:spcBef>
        <a:spcAft>
          <a:spcPct val="20000"/>
        </a:spcAft>
        <a:buChar char="»"/>
        <a:defRPr sz="2000" b="1">
          <a:solidFill>
            <a:schemeClr val="tx1"/>
          </a:solidFill>
          <a:latin typeface="+mn-lt"/>
          <a:ea typeface="+mn-ea"/>
        </a:defRPr>
      </a:lvl7pPr>
      <a:lvl8pPr marL="3429000" indent="-228600" algn="l" rtl="0" fontAlgn="base">
        <a:spcBef>
          <a:spcPct val="20000"/>
        </a:spcBef>
        <a:spcAft>
          <a:spcPct val="20000"/>
        </a:spcAft>
        <a:buChar char="»"/>
        <a:defRPr sz="2000" b="1">
          <a:solidFill>
            <a:schemeClr val="tx1"/>
          </a:solidFill>
          <a:latin typeface="+mn-lt"/>
          <a:ea typeface="+mn-ea"/>
        </a:defRPr>
      </a:lvl8pPr>
      <a:lvl9pPr marL="3886200" indent="-228600" algn="l" rtl="0" fontAlgn="base">
        <a:spcBef>
          <a:spcPct val="20000"/>
        </a:spcBef>
        <a:spcAft>
          <a:spcPct val="2000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7" y="1052736"/>
            <a:ext cx="7776865" cy="1470025"/>
          </a:xfrm>
        </p:spPr>
        <p:txBody>
          <a:bodyPr/>
          <a:lstStyle/>
          <a:p>
            <a:r>
              <a:rPr lang="zh-CN" altLang="en-US" sz="6600" dirty="0" smtClean="0">
                <a:effectLst>
                  <a:outerShdw blurRad="38100" dist="38100" dir="2700000" algn="tl">
                    <a:srgbClr val="C0C0C0"/>
                  </a:outerShdw>
                </a:effectLst>
                <a:latin typeface="楷体_GB2312" pitchFamily="49" charset="-122"/>
              </a:rPr>
              <a:t>新概念</a:t>
            </a:r>
            <a:r>
              <a:rPr lang="en-US" altLang="zh-CN" sz="6600" dirty="0" smtClean="0">
                <a:effectLst>
                  <a:outerShdw blurRad="38100" dist="38100" dir="2700000" algn="tl">
                    <a:srgbClr val="C0C0C0"/>
                  </a:outerShdw>
                </a:effectLst>
                <a:latin typeface="楷体_GB2312" pitchFamily="49" charset="-122"/>
              </a:rPr>
              <a:t>C++</a:t>
            </a:r>
            <a:r>
              <a:rPr lang="zh-CN" altLang="en-US" sz="6600" dirty="0" smtClean="0">
                <a:effectLst>
                  <a:outerShdw blurRad="38100" dist="38100" dir="2700000" algn="tl">
                    <a:srgbClr val="C0C0C0"/>
                  </a:outerShdw>
                </a:effectLst>
                <a:latin typeface="楷体_GB2312" pitchFamily="49" charset="-122"/>
              </a:rPr>
              <a:t>程序设计大学教程</a:t>
            </a:r>
            <a:r>
              <a:rPr lang="en-US" altLang="zh-CN" sz="6600" dirty="0" smtClean="0">
                <a:effectLst>
                  <a:outerShdw blurRad="38100" dist="38100" dir="2700000" algn="tl">
                    <a:srgbClr val="C0C0C0"/>
                  </a:outerShdw>
                </a:effectLst>
                <a:latin typeface="楷体_GB2312" pitchFamily="49" charset="-122"/>
              </a:rPr>
              <a:t>(</a:t>
            </a:r>
            <a:r>
              <a:rPr lang="zh-CN" altLang="en-US" sz="6600" dirty="0" smtClean="0">
                <a:effectLst>
                  <a:outerShdw blurRad="38100" dist="38100" dir="2700000" algn="tl">
                    <a:srgbClr val="C0C0C0"/>
                  </a:outerShdw>
                </a:effectLst>
                <a:latin typeface="楷体_GB2312" pitchFamily="49" charset="-122"/>
              </a:rPr>
              <a:t>第</a:t>
            </a:r>
            <a:r>
              <a:rPr lang="en-US" altLang="zh-CN" sz="6600" dirty="0" smtClean="0">
                <a:effectLst>
                  <a:outerShdw blurRad="38100" dist="38100" dir="2700000" algn="tl">
                    <a:srgbClr val="C0C0C0"/>
                  </a:outerShdw>
                </a:effectLst>
                <a:latin typeface="楷体_GB2312" pitchFamily="49" charset="-122"/>
              </a:rPr>
              <a:t>3</a:t>
            </a:r>
            <a:r>
              <a:rPr lang="zh-CN" altLang="en-US" sz="6600" dirty="0" smtClean="0">
                <a:effectLst>
                  <a:outerShdw blurRad="38100" dist="38100" dir="2700000" algn="tl">
                    <a:srgbClr val="C0C0C0"/>
                  </a:outerShdw>
                </a:effectLst>
                <a:latin typeface="楷体_GB2312" pitchFamily="49" charset="-122"/>
              </a:rPr>
              <a:t>版</a:t>
            </a:r>
            <a:r>
              <a:rPr lang="en-US" altLang="zh-CN" sz="6600" dirty="0" smtClean="0">
                <a:effectLst>
                  <a:outerShdw blurRad="38100" dist="38100" dir="2700000" algn="tl">
                    <a:srgbClr val="C0C0C0"/>
                  </a:outerShdw>
                </a:effectLst>
                <a:latin typeface="楷体_GB2312" pitchFamily="49" charset="-122"/>
              </a:rPr>
              <a:t>)</a:t>
            </a:r>
            <a:endParaRPr lang="zh-CN" altLang="en-US" sz="6600" dirty="0">
              <a:effectLst>
                <a:outerShdw blurRad="38100" dist="38100" dir="2700000" algn="tl">
                  <a:srgbClr val="C0C0C0"/>
                </a:outerShdw>
              </a:effectLst>
              <a:latin typeface="楷体_GB2312" pitchFamily="49" charset="-122"/>
            </a:endParaRPr>
          </a:p>
        </p:txBody>
      </p:sp>
      <p:sp>
        <p:nvSpPr>
          <p:cNvPr id="2051" name="Rectangle 3"/>
          <p:cNvSpPr>
            <a:spLocks noGrp="1" noChangeArrowheads="1"/>
          </p:cNvSpPr>
          <p:nvPr>
            <p:ph type="subTitle" idx="1"/>
          </p:nvPr>
        </p:nvSpPr>
        <p:spPr>
          <a:xfrm>
            <a:off x="251520" y="3068960"/>
            <a:ext cx="8640960" cy="1752600"/>
          </a:xfrm>
        </p:spPr>
        <p:txBody>
          <a:bodyPr/>
          <a:lstStyle/>
          <a:p>
            <a:r>
              <a:rPr lang="zh-CN" altLang="en-US" sz="6000" dirty="0" smtClean="0">
                <a:solidFill>
                  <a:schemeClr val="accent2"/>
                </a:solidFill>
                <a:latin typeface="黑体" pitchFamily="2" charset="-122"/>
                <a:ea typeface="黑体" pitchFamily="2" charset="-122"/>
              </a:rPr>
              <a:t>第</a:t>
            </a:r>
            <a:r>
              <a:rPr lang="en-US" altLang="zh-CN" sz="6000" dirty="0" smtClean="0">
                <a:solidFill>
                  <a:schemeClr val="accent2"/>
                </a:solidFill>
                <a:latin typeface="黑体" pitchFamily="2" charset="-122"/>
                <a:ea typeface="黑体" pitchFamily="2" charset="-122"/>
              </a:rPr>
              <a:t>3</a:t>
            </a:r>
            <a:r>
              <a:rPr lang="zh-CN" altLang="en-US" sz="6000" dirty="0" smtClean="0">
                <a:solidFill>
                  <a:schemeClr val="accent2"/>
                </a:solidFill>
                <a:latin typeface="黑体" pitchFamily="2" charset="-122"/>
                <a:ea typeface="黑体" pitchFamily="2" charset="-122"/>
              </a:rPr>
              <a:t>篇 </a:t>
            </a:r>
            <a:r>
              <a:rPr lang="en-US" altLang="zh-CN" sz="6000" dirty="0" smtClean="0">
                <a:solidFill>
                  <a:schemeClr val="accent2"/>
                </a:solidFill>
                <a:latin typeface="黑体" pitchFamily="2" charset="-122"/>
                <a:ea typeface="黑体" pitchFamily="2" charset="-122"/>
              </a:rPr>
              <a:t>C++</a:t>
            </a:r>
            <a:r>
              <a:rPr lang="zh-CN" altLang="en-US" sz="6000" dirty="0" smtClean="0">
                <a:solidFill>
                  <a:schemeClr val="accent2"/>
                </a:solidFill>
                <a:latin typeface="黑体" pitchFamily="2" charset="-122"/>
                <a:ea typeface="黑体" pitchFamily="2" charset="-122"/>
              </a:rPr>
              <a:t>泛型程序设计</a:t>
            </a:r>
            <a:endParaRPr lang="zh-CN" altLang="en-US" sz="6000" dirty="0">
              <a:solidFill>
                <a:schemeClr val="accent2"/>
              </a:solidFill>
              <a:latin typeface="黑体" pitchFamily="2" charset="-122"/>
              <a:ea typeface="黑体" pitchFamily="2" charset="-122"/>
            </a:endParaRPr>
          </a:p>
        </p:txBody>
      </p:sp>
      <p:sp>
        <p:nvSpPr>
          <p:cNvPr id="4" name="标题 1"/>
          <p:cNvSpPr txBox="1">
            <a:spLocks/>
          </p:cNvSpPr>
          <p:nvPr/>
        </p:nvSpPr>
        <p:spPr bwMode="auto">
          <a:xfrm>
            <a:off x="611560" y="5157192"/>
            <a:ext cx="7772400" cy="115212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zh-CN" altLang="en-US" sz="5400" kern="0" dirty="0" smtClean="0">
                <a:solidFill>
                  <a:srgbClr val="FF0000"/>
                </a:solidFill>
                <a:latin typeface="+mj-lt"/>
                <a:ea typeface="+mj-ea"/>
                <a:cs typeface="+mj-cs"/>
              </a:rPr>
              <a:t>第</a:t>
            </a:r>
            <a:r>
              <a:rPr lang="en-US" altLang="zh-CN" sz="5400" kern="0" dirty="0" smtClean="0">
                <a:solidFill>
                  <a:srgbClr val="FF0000"/>
                </a:solidFill>
                <a:latin typeface="+mj-lt"/>
                <a:ea typeface="+mj-ea"/>
                <a:cs typeface="+mj-cs"/>
              </a:rPr>
              <a:t>7</a:t>
            </a:r>
            <a:r>
              <a:rPr lang="zh-CN" altLang="en-US" sz="5400" kern="0" dirty="0" smtClean="0">
                <a:solidFill>
                  <a:srgbClr val="FF0000"/>
                </a:solidFill>
                <a:latin typeface="+mj-lt"/>
                <a:ea typeface="+mj-ea"/>
                <a:cs typeface="+mj-cs"/>
              </a:rPr>
              <a:t>单元  模板</a:t>
            </a:r>
            <a:endParaRPr kumimoji="0" lang="zh-CN" altLang="en-US" sz="5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7.1 </a:t>
            </a:r>
            <a:r>
              <a:rPr lang="zh-CN" altLang="en-US" sz="4800" dirty="0" smtClean="0"/>
              <a:t>算法抽象模板</a:t>
            </a:r>
            <a:r>
              <a:rPr lang="en-US" altLang="zh-CN" sz="4800" dirty="0" smtClean="0"/>
              <a:t>——</a:t>
            </a:r>
            <a:r>
              <a:rPr lang="zh-CN" altLang="en-US" sz="4800" dirty="0" smtClean="0"/>
              <a:t>函数模板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7.1.2 </a:t>
            </a:r>
            <a:r>
              <a:rPr lang="zh-CN" altLang="en-US" sz="4400" dirty="0" smtClean="0"/>
              <a:t>模板函数重载</a:t>
            </a:r>
            <a:endParaRPr lang="zh-CN" alt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模板函数重载</a:t>
            </a:r>
            <a:endParaRPr lang="zh-CN" altLang="en-US" dirty="0"/>
          </a:p>
        </p:txBody>
      </p:sp>
      <p:sp>
        <p:nvSpPr>
          <p:cNvPr id="3" name="内容占位符 2"/>
          <p:cNvSpPr>
            <a:spLocks noGrp="1"/>
          </p:cNvSpPr>
          <p:nvPr>
            <p:ph idx="1"/>
          </p:nvPr>
        </p:nvSpPr>
        <p:spPr>
          <a:xfrm>
            <a:off x="457200" y="1600201"/>
            <a:ext cx="8229600" cy="2836911"/>
          </a:xfrm>
        </p:spPr>
        <p:txBody>
          <a:bodyPr/>
          <a:lstStyle/>
          <a:p>
            <a:r>
              <a:rPr lang="zh-CN" altLang="en-US" dirty="0" smtClean="0">
                <a:solidFill>
                  <a:srgbClr val="FF0000"/>
                </a:solidFill>
              </a:rPr>
              <a:t>模板</a:t>
            </a:r>
            <a:r>
              <a:rPr lang="zh-CN" altLang="en-US" dirty="0" smtClean="0"/>
              <a:t>是对</a:t>
            </a:r>
            <a:r>
              <a:rPr lang="zh-CN" altLang="en-US" dirty="0" smtClean="0">
                <a:solidFill>
                  <a:srgbClr val="FF0000"/>
                </a:solidFill>
              </a:rPr>
              <a:t>相同算法</a:t>
            </a:r>
            <a:r>
              <a:rPr lang="zh-CN" altLang="en-US" dirty="0" smtClean="0"/>
              <a:t>、</a:t>
            </a:r>
            <a:r>
              <a:rPr lang="zh-CN" altLang="en-US" dirty="0" smtClean="0">
                <a:solidFill>
                  <a:srgbClr val="FF0000"/>
                </a:solidFill>
              </a:rPr>
              <a:t>不同参数类型</a:t>
            </a:r>
            <a:r>
              <a:rPr lang="zh-CN" altLang="en-US" dirty="0" smtClean="0"/>
              <a:t>的抽象。</a:t>
            </a:r>
            <a:endParaRPr lang="en-US" altLang="zh-CN" dirty="0" smtClean="0"/>
          </a:p>
          <a:p>
            <a:r>
              <a:rPr lang="zh-CN" altLang="en-US" dirty="0" smtClean="0"/>
              <a:t>并非所有的类型都可以使用相同的算法。例如</a:t>
            </a:r>
            <a:r>
              <a:rPr lang="zh-CN" altLang="en-US" dirty="0" smtClean="0">
                <a:solidFill>
                  <a:srgbClr val="FF0000"/>
                </a:solidFill>
              </a:rPr>
              <a:t>交换两个数组的内容的算法</a:t>
            </a:r>
            <a:r>
              <a:rPr lang="zh-CN" altLang="en-US" dirty="0" smtClean="0"/>
              <a:t>。应不能由前面</a:t>
            </a:r>
            <a:r>
              <a:rPr lang="en-US" altLang="zh-CN" dirty="0" smtClean="0"/>
              <a:t>s7_1</a:t>
            </a:r>
            <a:r>
              <a:rPr lang="zh-CN" altLang="en-US" dirty="0" smtClean="0"/>
              <a:t>中的函数模板（如下所示）自动生成。这时就</a:t>
            </a:r>
            <a:r>
              <a:rPr lang="zh-CN" altLang="en-US" dirty="0" smtClean="0">
                <a:solidFill>
                  <a:srgbClr val="FF0000"/>
                </a:solidFill>
              </a:rPr>
              <a:t>需要对模板函数进行重载</a:t>
            </a:r>
            <a:r>
              <a:rPr lang="zh-CN" altLang="en-US" dirty="0" smtClean="0"/>
              <a:t>。</a:t>
            </a:r>
            <a:endParaRPr lang="en-US" altLang="zh-CN" dirty="0" smtClean="0"/>
          </a:p>
          <a:p>
            <a:endParaRPr lang="zh-CN" altLang="en-US" dirty="0" smtClean="0"/>
          </a:p>
          <a:p>
            <a:endParaRPr lang="zh-CN" altLang="en-US" dirty="0"/>
          </a:p>
        </p:txBody>
      </p:sp>
      <p:sp>
        <p:nvSpPr>
          <p:cNvPr id="4" name="TextBox 3"/>
          <p:cNvSpPr txBox="1"/>
          <p:nvPr/>
        </p:nvSpPr>
        <p:spPr>
          <a:xfrm>
            <a:off x="323528" y="4437113"/>
            <a:ext cx="8568952" cy="2092881"/>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声明函数模板</a:t>
            </a:r>
          </a:p>
          <a:p>
            <a:pPr>
              <a:lnSpc>
                <a:spcPts val="2200"/>
              </a:lnSpc>
            </a:pPr>
            <a:r>
              <a:rPr lang="en-US" altLang="zh-CN" sz="2000" dirty="0" smtClean="0"/>
              <a:t>template &lt;</a:t>
            </a:r>
            <a:r>
              <a:rPr lang="en-US" altLang="zh-CN" sz="2000" dirty="0" err="1" smtClean="0"/>
              <a:t>typename</a:t>
            </a:r>
            <a:r>
              <a:rPr lang="en-US" altLang="zh-CN" sz="2000" dirty="0" smtClean="0"/>
              <a:t> </a:t>
            </a:r>
            <a:r>
              <a:rPr lang="en-US" altLang="zh-CN" sz="2000" dirty="0" err="1" smtClean="0"/>
              <a:t>ElemType</a:t>
            </a:r>
            <a:r>
              <a:rPr lang="en-US" altLang="zh-CN" sz="2000" dirty="0" smtClean="0"/>
              <a:t>&gt;   </a:t>
            </a:r>
            <a:r>
              <a:rPr lang="en-US" altLang="zh-CN" sz="2000" dirty="0" smtClean="0">
                <a:solidFill>
                  <a:schemeClr val="tx1"/>
                </a:solidFill>
              </a:rPr>
              <a:t>// </a:t>
            </a:r>
            <a:r>
              <a:rPr lang="zh-CN" altLang="en-US" sz="2000" dirty="0" smtClean="0">
                <a:solidFill>
                  <a:schemeClr val="tx1"/>
                </a:solidFill>
              </a:rPr>
              <a:t>告诉编译器，</a:t>
            </a:r>
            <a:r>
              <a:rPr lang="en-US" altLang="zh-CN" sz="2000" dirty="0" err="1" smtClean="0">
                <a:solidFill>
                  <a:schemeClr val="tx1"/>
                </a:solidFill>
              </a:rPr>
              <a:t>ElemType</a:t>
            </a:r>
            <a:r>
              <a:rPr lang="zh-CN" altLang="en-US" sz="2000" dirty="0" smtClean="0">
                <a:solidFill>
                  <a:schemeClr val="tx1"/>
                </a:solidFill>
              </a:rPr>
              <a:t>为模板参数</a:t>
            </a:r>
          </a:p>
          <a:p>
            <a:pPr>
              <a:lnSpc>
                <a:spcPts val="2200"/>
              </a:lnSpc>
            </a:pPr>
            <a:r>
              <a:rPr lang="en-US" altLang="zh-CN" sz="2000" dirty="0" smtClean="0"/>
              <a:t>void Swap(</a:t>
            </a:r>
            <a:r>
              <a:rPr lang="en-US" altLang="zh-CN" sz="2000" dirty="0" err="1" smtClean="0"/>
              <a:t>ElemType</a:t>
            </a:r>
            <a:r>
              <a:rPr lang="en-US" altLang="zh-CN" sz="2000" dirty="0" smtClean="0"/>
              <a:t> &amp;</a:t>
            </a:r>
            <a:r>
              <a:rPr lang="en-US" altLang="zh-CN" sz="2000" dirty="0" smtClean="0">
                <a:solidFill>
                  <a:srgbClr val="FF0000"/>
                </a:solidFill>
              </a:rPr>
              <a:t>a</a:t>
            </a:r>
            <a:r>
              <a:rPr lang="en-US" altLang="zh-CN" sz="2000" dirty="0" smtClean="0"/>
              <a:t>, </a:t>
            </a:r>
            <a:r>
              <a:rPr lang="en-US" altLang="zh-CN" sz="2000" dirty="0" err="1" smtClean="0"/>
              <a:t>ElemType</a:t>
            </a:r>
            <a:r>
              <a:rPr lang="en-US" altLang="zh-CN" sz="2000" dirty="0" smtClean="0"/>
              <a:t> &amp;</a:t>
            </a:r>
            <a:r>
              <a:rPr lang="en-US" altLang="zh-CN" sz="2000" dirty="0" smtClean="0">
                <a:solidFill>
                  <a:srgbClr val="FF0000"/>
                </a:solidFill>
              </a:rPr>
              <a:t>b</a:t>
            </a:r>
            <a:r>
              <a:rPr lang="en-US" altLang="zh-CN" sz="2000" dirty="0" smtClean="0"/>
              <a:t>) </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ElemType</a:t>
            </a:r>
            <a:r>
              <a:rPr lang="en-US" altLang="zh-CN" sz="2000" dirty="0" smtClean="0"/>
              <a:t> temp = a; a = b; b = temp;	</a:t>
            </a:r>
            <a:r>
              <a:rPr lang="en-US" altLang="zh-CN" sz="2000" dirty="0" smtClean="0">
                <a:solidFill>
                  <a:schemeClr val="tx1"/>
                </a:solidFill>
              </a:rPr>
              <a:t>// </a:t>
            </a:r>
            <a:r>
              <a:rPr lang="zh-CN" altLang="en-US" sz="2000" dirty="0" smtClean="0">
                <a:solidFill>
                  <a:schemeClr val="tx1"/>
                </a:solidFill>
              </a:rPr>
              <a:t>循环赋值</a:t>
            </a:r>
          </a:p>
          <a:p>
            <a:pPr>
              <a:lnSpc>
                <a:spcPts val="2200"/>
              </a:lnSpc>
            </a:pPr>
            <a:r>
              <a:rPr lang="en-US" altLang="zh-CN" sz="2000" dirty="0" smtClean="0"/>
              <a:t>}</a:t>
            </a:r>
          </a:p>
          <a:p>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6427401"/>
          </a:xfrm>
          <a:prstGeom prst="rect">
            <a:avLst/>
          </a:prstGeom>
          <a:noFill/>
        </p:spPr>
        <p:txBody>
          <a:bodyPr wrap="square" rtlCol="0">
            <a:spAutoFit/>
          </a:bodyPr>
          <a:lstStyle/>
          <a:p>
            <a:pPr>
              <a:lnSpc>
                <a:spcPts val="1900"/>
              </a:lnSpc>
            </a:pPr>
            <a:r>
              <a:rPr lang="zh-CN" altLang="en-US" sz="2000" dirty="0" smtClean="0">
                <a:solidFill>
                  <a:schemeClr val="tx1"/>
                </a:solidFill>
              </a:rPr>
              <a:t>例</a:t>
            </a:r>
            <a:r>
              <a:rPr lang="en-US" altLang="zh-CN" sz="2000" dirty="0" smtClean="0">
                <a:solidFill>
                  <a:schemeClr val="tx1"/>
                </a:solidFill>
              </a:rPr>
              <a:t>7.2 </a:t>
            </a:r>
            <a:r>
              <a:rPr lang="zh-CN" altLang="en-US" sz="2000" dirty="0" smtClean="0">
                <a:solidFill>
                  <a:schemeClr val="tx1"/>
                </a:solidFill>
              </a:rPr>
              <a:t>模板函数重载示例。</a:t>
            </a:r>
            <a:endParaRPr lang="en-US" altLang="zh-CN" sz="2000" dirty="0" smtClean="0">
              <a:solidFill>
                <a:schemeClr val="tx1"/>
              </a:solidFill>
            </a:endParaRPr>
          </a:p>
          <a:p>
            <a:pPr>
              <a:lnSpc>
                <a:spcPts val="19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:e7_2\main_7_2.cpp</a:t>
            </a:r>
          </a:p>
          <a:p>
            <a:pPr>
              <a:lnSpc>
                <a:spcPts val="19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声明函数模板</a:t>
            </a:r>
          </a:p>
          <a:p>
            <a:pPr>
              <a:lnSpc>
                <a:spcPts val="1900"/>
              </a:lnSpc>
            </a:pPr>
            <a:r>
              <a:rPr lang="en-US" altLang="zh-CN" sz="2000" dirty="0" smtClean="0"/>
              <a:t>template &lt;class T&gt;		</a:t>
            </a:r>
          </a:p>
          <a:p>
            <a:pPr>
              <a:lnSpc>
                <a:spcPts val="1900"/>
              </a:lnSpc>
            </a:pPr>
            <a:r>
              <a:rPr lang="en-US" altLang="zh-CN" sz="2000" dirty="0" smtClean="0"/>
              <a:t>void Swap(T &amp;a, T &amp;b)</a:t>
            </a:r>
          </a:p>
          <a:p>
            <a:pPr>
              <a:lnSpc>
                <a:spcPts val="1900"/>
              </a:lnSpc>
            </a:pPr>
            <a:r>
              <a:rPr lang="en-US" altLang="zh-CN" sz="2000" dirty="0" smtClean="0"/>
              <a:t>{ T temp = a; a = b; b = temp; }			</a:t>
            </a:r>
            <a:r>
              <a:rPr lang="en-US" altLang="zh-CN" sz="2000" dirty="0" smtClean="0">
                <a:solidFill>
                  <a:schemeClr val="tx1"/>
                </a:solidFill>
              </a:rPr>
              <a:t>// </a:t>
            </a:r>
            <a:r>
              <a:rPr lang="zh-CN" altLang="en-US" sz="2000" dirty="0" smtClean="0">
                <a:solidFill>
                  <a:schemeClr val="tx1"/>
                </a:solidFill>
              </a:rPr>
              <a:t>循环赋值</a:t>
            </a:r>
          </a:p>
          <a:p>
            <a:pPr>
              <a:lnSpc>
                <a:spcPts val="1900"/>
              </a:lnSpc>
            </a:pPr>
            <a:endParaRPr lang="en-US" altLang="zh-CN" sz="2000" dirty="0" smtClean="0"/>
          </a:p>
          <a:p>
            <a:pPr>
              <a:lnSpc>
                <a:spcPts val="1900"/>
              </a:lnSpc>
            </a:pPr>
            <a:r>
              <a:rPr lang="en-US" altLang="zh-CN" sz="2000" dirty="0" smtClean="0"/>
              <a:t>template &lt;class T&gt;	</a:t>
            </a:r>
          </a:p>
          <a:p>
            <a:pPr>
              <a:lnSpc>
                <a:spcPts val="1900"/>
              </a:lnSpc>
            </a:pPr>
            <a:r>
              <a:rPr lang="en-US" altLang="zh-CN" sz="2000" dirty="0" smtClean="0"/>
              <a:t>void Swap(T a[], T b[], </a:t>
            </a:r>
            <a:r>
              <a:rPr lang="en-US" altLang="zh-CN" sz="2000" dirty="0" err="1" smtClean="0"/>
              <a:t>int</a:t>
            </a:r>
            <a:r>
              <a:rPr lang="en-US" altLang="zh-CN" sz="2000" dirty="0" smtClean="0"/>
              <a:t> n)</a:t>
            </a:r>
          </a:p>
          <a:p>
            <a:pPr>
              <a:lnSpc>
                <a:spcPts val="1900"/>
              </a:lnSpc>
            </a:pPr>
            <a:r>
              <a:rPr lang="en-US" altLang="zh-CN" sz="2000" dirty="0" smtClean="0"/>
              <a:t>{</a:t>
            </a:r>
          </a:p>
          <a:p>
            <a:pPr>
              <a:lnSpc>
                <a:spcPts val="1900"/>
              </a:lnSpc>
            </a:pPr>
            <a:r>
              <a:rPr lang="en-US" altLang="zh-CN" sz="2000" dirty="0" smtClean="0"/>
              <a:t>	T temp;</a:t>
            </a:r>
          </a:p>
          <a:p>
            <a:pPr>
              <a:lnSpc>
                <a:spcPts val="19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a:t>
            </a:r>
          </a:p>
          <a:p>
            <a:pPr>
              <a:lnSpc>
                <a:spcPts val="1900"/>
              </a:lnSpc>
            </a:pPr>
            <a:r>
              <a:rPr lang="en-US" altLang="zh-CN" sz="2000" dirty="0" smtClean="0"/>
              <a:t>	{ temp = a[</a:t>
            </a:r>
            <a:r>
              <a:rPr lang="en-US" altLang="zh-CN" sz="2000" dirty="0" err="1" smtClean="0"/>
              <a:t>i</a:t>
            </a:r>
            <a:r>
              <a:rPr lang="en-US" altLang="zh-CN" sz="2000" dirty="0" smtClean="0"/>
              <a:t>]; a[</a:t>
            </a:r>
            <a:r>
              <a:rPr lang="en-US" altLang="zh-CN" sz="2000" dirty="0" err="1" smtClean="0"/>
              <a:t>i</a:t>
            </a:r>
            <a:r>
              <a:rPr lang="en-US" altLang="zh-CN" sz="2000" dirty="0" smtClean="0"/>
              <a:t>] = b[</a:t>
            </a:r>
            <a:r>
              <a:rPr lang="en-US" altLang="zh-CN" sz="2000" dirty="0" err="1" smtClean="0"/>
              <a:t>i</a:t>
            </a:r>
            <a:r>
              <a:rPr lang="en-US" altLang="zh-CN" sz="2000" dirty="0" smtClean="0"/>
              <a:t>]; b[</a:t>
            </a:r>
            <a:r>
              <a:rPr lang="en-US" altLang="zh-CN" sz="2000" dirty="0" err="1" smtClean="0"/>
              <a:t>i</a:t>
            </a:r>
            <a:r>
              <a:rPr lang="en-US" altLang="zh-CN" sz="2000" dirty="0" smtClean="0"/>
              <a:t>] = temp; } 	</a:t>
            </a:r>
            <a:r>
              <a:rPr lang="en-US" altLang="zh-CN" sz="2000" dirty="0" smtClean="0">
                <a:solidFill>
                  <a:schemeClr val="tx1"/>
                </a:solidFill>
              </a:rPr>
              <a:t>// </a:t>
            </a:r>
            <a:r>
              <a:rPr lang="zh-CN" altLang="en-US" sz="2000" dirty="0" smtClean="0">
                <a:solidFill>
                  <a:schemeClr val="tx1"/>
                </a:solidFill>
              </a:rPr>
              <a:t>循环赋值</a:t>
            </a:r>
          </a:p>
          <a:p>
            <a:pPr>
              <a:lnSpc>
                <a:spcPts val="1900"/>
              </a:lnSpc>
            </a:pPr>
            <a:r>
              <a:rPr lang="zh-CN" altLang="en-US" sz="2000" dirty="0" smtClean="0"/>
              <a:t>	</a:t>
            </a:r>
            <a:endParaRPr lang="en-US" altLang="zh-CN" sz="2000" dirty="0" smtClean="0"/>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t>template &lt;</a:t>
            </a:r>
            <a:r>
              <a:rPr lang="en-US" altLang="zh-CN" sz="2000" dirty="0" err="1" smtClean="0"/>
              <a:t>typename</a:t>
            </a:r>
            <a:r>
              <a:rPr lang="en-US" altLang="zh-CN" sz="2000" dirty="0" smtClean="0"/>
              <a:t> T&gt;	</a:t>
            </a:r>
          </a:p>
          <a:p>
            <a:pPr>
              <a:lnSpc>
                <a:spcPts val="1900"/>
              </a:lnSpc>
            </a:pPr>
            <a:r>
              <a:rPr lang="en-US" altLang="zh-CN" sz="2000" dirty="0" smtClean="0"/>
              <a:t>void Show(T a[], </a:t>
            </a:r>
            <a:r>
              <a:rPr lang="en-US" altLang="zh-CN" sz="2000" dirty="0" err="1" smtClean="0"/>
              <a:t>int</a:t>
            </a:r>
            <a:r>
              <a:rPr lang="en-US" altLang="zh-CN" sz="2000" dirty="0" smtClean="0"/>
              <a:t> n) </a:t>
            </a:r>
          </a:p>
          <a:p>
            <a:pPr>
              <a:lnSpc>
                <a:spcPts val="1900"/>
              </a:lnSpc>
            </a:pPr>
            <a:r>
              <a:rPr lang="en-US" altLang="zh-CN" sz="2000" dirty="0" smtClean="0"/>
              <a:t>{</a:t>
            </a:r>
          </a:p>
          <a:p>
            <a:pPr>
              <a:lnSpc>
                <a:spcPts val="19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n; </a:t>
            </a:r>
            <a:r>
              <a:rPr lang="en-US" altLang="zh-CN" sz="2000" dirty="0" err="1" smtClean="0"/>
              <a:t>i</a:t>
            </a:r>
            <a:r>
              <a:rPr lang="en-US" altLang="zh-CN" sz="2000" dirty="0" smtClean="0"/>
              <a:t> ++) </a:t>
            </a:r>
            <a:r>
              <a:rPr lang="en-US" altLang="zh-CN" sz="2000" dirty="0" err="1" smtClean="0"/>
              <a:t>cout</a:t>
            </a:r>
            <a:r>
              <a:rPr lang="en-US" altLang="zh-CN" sz="2000" dirty="0" smtClean="0"/>
              <a:t> &lt;&lt; a[</a:t>
            </a:r>
            <a:r>
              <a:rPr lang="en-US" altLang="zh-CN" sz="2000" dirty="0" err="1" smtClean="0"/>
              <a:t>i</a:t>
            </a:r>
            <a:r>
              <a:rPr lang="en-US" altLang="zh-CN" sz="2000" dirty="0" smtClean="0"/>
              <a:t>] &lt;&lt; " ";</a:t>
            </a:r>
          </a:p>
          <a:p>
            <a:pPr>
              <a:lnSpc>
                <a:spcPts val="19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40596"/>
            <a:ext cx="8640960" cy="6555641"/>
          </a:xfrm>
          <a:prstGeom prst="rect">
            <a:avLst/>
          </a:prstGeom>
          <a:noFill/>
        </p:spPr>
        <p:txBody>
          <a:bodyPr wrap="square" rtlCol="0">
            <a:spAutoFit/>
          </a:bodyPr>
          <a:lstStyle/>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a:t>
            </a:r>
            <a:r>
              <a:rPr lang="en-US" altLang="zh-CN" sz="2000" dirty="0" err="1" smtClean="0"/>
              <a:t>int</a:t>
            </a:r>
            <a:r>
              <a:rPr lang="en-US" altLang="zh-CN" sz="2000" dirty="0" smtClean="0"/>
              <a:t> i1 = 3,i2 = 5;</a:t>
            </a:r>
          </a:p>
          <a:p>
            <a:pPr>
              <a:lnSpc>
                <a:spcPts val="2100"/>
              </a:lnSpc>
            </a:pPr>
            <a:r>
              <a:rPr lang="en-US" altLang="zh-CN" sz="2000" dirty="0" smtClean="0"/>
              <a:t>	double d1 = 1.23, d2 = 3.21;</a:t>
            </a:r>
          </a:p>
          <a:p>
            <a:pPr>
              <a:lnSpc>
                <a:spcPts val="2100"/>
              </a:lnSpc>
            </a:pPr>
            <a:endParaRPr lang="en-US" altLang="zh-CN" sz="2000" dirty="0" smtClean="0"/>
          </a:p>
          <a:p>
            <a:pPr>
              <a:lnSpc>
                <a:spcPts val="2100"/>
              </a:lnSpc>
            </a:pPr>
            <a:r>
              <a:rPr lang="en-US" altLang="zh-CN" sz="2000" dirty="0" smtClean="0"/>
              <a:t>	</a:t>
            </a:r>
            <a:r>
              <a:rPr lang="en-US" altLang="zh-CN" sz="2000" dirty="0" err="1" smtClean="0"/>
              <a:t>cout</a:t>
            </a:r>
            <a:r>
              <a:rPr lang="en-US" altLang="zh-CN" sz="2000" dirty="0" smtClean="0"/>
              <a:t> &lt;&lt; "i1 = " &lt;&lt; i1 &lt;&lt; "; i2 = " &lt;&lt; i2 &lt;&lt; </a:t>
            </a:r>
            <a:r>
              <a:rPr lang="en-US" altLang="zh-CN" sz="2000" dirty="0" err="1" smtClean="0"/>
              <a:t>endl</a:t>
            </a:r>
            <a:r>
              <a:rPr lang="en-US" altLang="zh-CN" sz="2000" dirty="0" smtClean="0"/>
              <a:t>;</a:t>
            </a:r>
          </a:p>
          <a:p>
            <a:pPr>
              <a:lnSpc>
                <a:spcPts val="2100"/>
              </a:lnSpc>
            </a:pPr>
            <a:r>
              <a:rPr lang="en-US" altLang="zh-CN" sz="2000" dirty="0" smtClean="0"/>
              <a:t>	Swap(i1, i2);</a:t>
            </a:r>
          </a:p>
          <a:p>
            <a:pPr>
              <a:lnSpc>
                <a:spcPts val="2100"/>
              </a:lnSpc>
            </a:pPr>
            <a:r>
              <a:rPr lang="en-US" altLang="zh-CN" sz="2000" dirty="0" smtClean="0"/>
              <a:t>	</a:t>
            </a:r>
            <a:r>
              <a:rPr lang="en-US" altLang="zh-CN" sz="2000" dirty="0" err="1" smtClean="0"/>
              <a:t>cout</a:t>
            </a:r>
            <a:r>
              <a:rPr lang="en-US" altLang="zh-CN" sz="2000" dirty="0" smtClean="0"/>
              <a:t> &lt;&lt; "i1 = " &lt;&lt; i1 &lt;&lt; "; i2 = " &lt;&lt; i2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"d1 = " &lt;&lt; d1 &lt;&lt; "; d2 = " &lt;&lt; d2 &lt;&lt; </a:t>
            </a:r>
            <a:r>
              <a:rPr lang="en-US" altLang="zh-CN" sz="2000" dirty="0" err="1" smtClean="0"/>
              <a:t>endl</a:t>
            </a:r>
            <a:r>
              <a:rPr lang="en-US" altLang="zh-CN" sz="2000" dirty="0" smtClean="0"/>
              <a:t>;</a:t>
            </a:r>
          </a:p>
          <a:p>
            <a:pPr>
              <a:lnSpc>
                <a:spcPts val="2100"/>
              </a:lnSpc>
            </a:pPr>
            <a:r>
              <a:rPr lang="en-US" altLang="zh-CN" sz="2000" dirty="0" smtClean="0"/>
              <a:t>	Swap(d1, d2);</a:t>
            </a:r>
          </a:p>
          <a:p>
            <a:pPr>
              <a:lnSpc>
                <a:spcPts val="2100"/>
              </a:lnSpc>
            </a:pPr>
            <a:r>
              <a:rPr lang="en-US" altLang="zh-CN" sz="2000" dirty="0" smtClean="0"/>
              <a:t>	</a:t>
            </a:r>
            <a:r>
              <a:rPr lang="en-US" altLang="zh-CN" sz="2000" dirty="0" err="1" smtClean="0"/>
              <a:t>cout</a:t>
            </a:r>
            <a:r>
              <a:rPr lang="en-US" altLang="zh-CN" sz="2000" dirty="0" smtClean="0"/>
              <a:t> &lt;&lt; "d1 = " &lt;&lt; d1 &lt;&lt; "; d2 = " &lt;&lt; d2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a:t>
            </a:r>
          </a:p>
          <a:p>
            <a:pPr>
              <a:lnSpc>
                <a:spcPts val="2100"/>
              </a:lnSpc>
            </a:pPr>
            <a:r>
              <a:rPr lang="en-US" altLang="zh-CN" sz="2000" dirty="0" smtClean="0"/>
              <a:t>	const </a:t>
            </a:r>
            <a:r>
              <a:rPr lang="en-US" altLang="zh-CN" sz="2000" dirty="0" err="1" smtClean="0"/>
              <a:t>int</a:t>
            </a:r>
            <a:r>
              <a:rPr lang="en-US" altLang="zh-CN" sz="2000" dirty="0" smtClean="0"/>
              <a:t> NUM = 9;</a:t>
            </a:r>
          </a:p>
          <a:p>
            <a:pPr>
              <a:lnSpc>
                <a:spcPts val="2100"/>
              </a:lnSpc>
            </a:pPr>
            <a:r>
              <a:rPr lang="en-US" altLang="zh-CN" sz="2000" dirty="0" smtClean="0"/>
              <a:t>	</a:t>
            </a:r>
            <a:r>
              <a:rPr lang="en-US" altLang="zh-CN" sz="2000" dirty="0" err="1" smtClean="0"/>
              <a:t>int</a:t>
            </a:r>
            <a:r>
              <a:rPr lang="en-US" altLang="zh-CN" sz="2000" dirty="0" smtClean="0"/>
              <a:t> a[NUM] = {1, 2, 3, 4, 5, 6, 7, 8, 9};</a:t>
            </a:r>
          </a:p>
          <a:p>
            <a:pPr>
              <a:lnSpc>
                <a:spcPts val="2100"/>
              </a:lnSpc>
            </a:pPr>
            <a:r>
              <a:rPr lang="en-US" altLang="zh-CN" sz="2000" dirty="0" smtClean="0"/>
              <a:t>	</a:t>
            </a:r>
            <a:r>
              <a:rPr lang="en-US" altLang="zh-CN" sz="2000" dirty="0" err="1" smtClean="0"/>
              <a:t>int</a:t>
            </a:r>
            <a:r>
              <a:rPr lang="en-US" altLang="zh-CN" sz="2000" dirty="0" smtClean="0"/>
              <a:t> b[NUM] = {11, 12, 13, 14, 15, 16, 17, 18, 19};</a:t>
            </a:r>
          </a:p>
          <a:p>
            <a:pPr>
              <a:lnSpc>
                <a:spcPts val="2100"/>
              </a:lnSpc>
            </a:pPr>
            <a:r>
              <a:rPr lang="en-US" altLang="zh-CN" sz="2000" dirty="0" smtClean="0"/>
              <a:t>	</a:t>
            </a:r>
            <a:r>
              <a:rPr lang="en-US" altLang="zh-CN" sz="2000" dirty="0" err="1" smtClean="0"/>
              <a:t>cout</a:t>
            </a:r>
            <a:r>
              <a:rPr lang="en-US" altLang="zh-CN" sz="2000" dirty="0" smtClean="0"/>
              <a:t> &lt;&lt; "a[]</a:t>
            </a:r>
            <a:r>
              <a:rPr lang="zh-CN" altLang="en-US" sz="2000" dirty="0" smtClean="0"/>
              <a:t>的内容</a:t>
            </a:r>
            <a:r>
              <a:rPr lang="en-US" altLang="zh-CN" sz="2000" dirty="0" smtClean="0"/>
              <a:t>:"; Show(a, NUM);</a:t>
            </a:r>
          </a:p>
          <a:p>
            <a:pPr>
              <a:lnSpc>
                <a:spcPts val="2100"/>
              </a:lnSpc>
            </a:pPr>
            <a:r>
              <a:rPr lang="en-US" altLang="zh-CN" sz="2000" dirty="0" smtClean="0"/>
              <a:t>	</a:t>
            </a:r>
            <a:r>
              <a:rPr lang="en-US" altLang="zh-CN" sz="2000" dirty="0" err="1" smtClean="0"/>
              <a:t>cout</a:t>
            </a:r>
            <a:r>
              <a:rPr lang="en-US" altLang="zh-CN" sz="2000" dirty="0" smtClean="0"/>
              <a:t> &lt;&lt; "b[]</a:t>
            </a:r>
            <a:r>
              <a:rPr lang="zh-CN" altLang="en-US" sz="2000" dirty="0" smtClean="0"/>
              <a:t>的内容</a:t>
            </a:r>
            <a:r>
              <a:rPr lang="en-US" altLang="zh-CN" sz="2000" dirty="0" smtClean="0"/>
              <a:t>:"; Show(b, NUM);</a:t>
            </a:r>
          </a:p>
          <a:p>
            <a:pPr>
              <a:lnSpc>
                <a:spcPts val="2100"/>
              </a:lnSpc>
            </a:pPr>
            <a:r>
              <a:rPr lang="en-US" altLang="zh-CN" sz="2000" dirty="0" smtClean="0"/>
              <a:t>	Swap(a, b, NUM);</a:t>
            </a:r>
          </a:p>
          <a:p>
            <a:pPr>
              <a:lnSpc>
                <a:spcPts val="2100"/>
              </a:lnSpc>
            </a:pPr>
            <a:r>
              <a:rPr lang="en-US" altLang="zh-CN" sz="2000" dirty="0" smtClean="0"/>
              <a:t>	</a:t>
            </a:r>
            <a:r>
              <a:rPr lang="en-US" altLang="zh-CN" sz="2000" dirty="0" err="1" smtClean="0"/>
              <a:t>cout</a:t>
            </a:r>
            <a:r>
              <a:rPr lang="en-US" altLang="zh-CN" sz="2000" dirty="0" smtClean="0"/>
              <a:t> &lt;&lt; "a[]</a:t>
            </a:r>
            <a:r>
              <a:rPr lang="zh-CN" altLang="en-US" sz="2000" dirty="0" smtClean="0"/>
              <a:t>的内容</a:t>
            </a:r>
            <a:r>
              <a:rPr lang="en-US" altLang="zh-CN" sz="2000" dirty="0" smtClean="0"/>
              <a:t>:"; Show(a, NUM);</a:t>
            </a:r>
          </a:p>
          <a:p>
            <a:pPr>
              <a:lnSpc>
                <a:spcPts val="2100"/>
              </a:lnSpc>
            </a:pPr>
            <a:r>
              <a:rPr lang="en-US" altLang="zh-CN" sz="2000" dirty="0" smtClean="0"/>
              <a:t>	</a:t>
            </a:r>
            <a:r>
              <a:rPr lang="en-US" altLang="zh-CN" sz="2000" dirty="0" err="1" smtClean="0"/>
              <a:t>cout</a:t>
            </a:r>
            <a:r>
              <a:rPr lang="en-US" altLang="zh-CN" sz="2000" dirty="0" smtClean="0"/>
              <a:t> &lt;&lt; "b[]</a:t>
            </a:r>
            <a:r>
              <a:rPr lang="zh-CN" altLang="en-US" sz="2000" dirty="0" smtClean="0"/>
              <a:t>的内容</a:t>
            </a:r>
            <a:r>
              <a:rPr lang="en-US" altLang="zh-CN" sz="2000" dirty="0" smtClean="0"/>
              <a:t>:"; Show(b, NUM);</a:t>
            </a:r>
          </a:p>
          <a:p>
            <a:pPr>
              <a:lnSpc>
                <a:spcPts val="2100"/>
              </a:lnSpc>
            </a:pPr>
            <a:endParaRPr lang="en-US" altLang="zh-CN" sz="2000" dirty="0" smtClean="0"/>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3" name="矩形 2"/>
          <p:cNvSpPr/>
          <p:nvPr/>
        </p:nvSpPr>
        <p:spPr bwMode="auto">
          <a:xfrm>
            <a:off x="755576" y="1988840"/>
            <a:ext cx="7776864" cy="41764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i1 = 3; i2 = 5</a:t>
            </a:r>
          </a:p>
          <a:p>
            <a:pPr lvl="1"/>
            <a:r>
              <a:rPr lang="en-US" altLang="zh-CN" sz="2400" dirty="0" smtClean="0">
                <a:solidFill>
                  <a:schemeClr val="tx1"/>
                </a:solidFill>
              </a:rPr>
              <a:t>i1 = 5; i2 = 3</a:t>
            </a:r>
          </a:p>
          <a:p>
            <a:pPr lvl="1"/>
            <a:endParaRPr lang="en-US" altLang="zh-CN" sz="2400" dirty="0" smtClean="0">
              <a:solidFill>
                <a:schemeClr val="tx1"/>
              </a:solidFill>
            </a:endParaRPr>
          </a:p>
          <a:p>
            <a:pPr lvl="1"/>
            <a:r>
              <a:rPr lang="en-US" altLang="zh-CN" sz="2400" dirty="0" smtClean="0">
                <a:solidFill>
                  <a:schemeClr val="tx1"/>
                </a:solidFill>
              </a:rPr>
              <a:t>d1 = 1.23; d2 = 3.21</a:t>
            </a:r>
          </a:p>
          <a:p>
            <a:pPr lvl="1"/>
            <a:r>
              <a:rPr lang="en-US" altLang="zh-CN" sz="2400" dirty="0" smtClean="0">
                <a:solidFill>
                  <a:schemeClr val="tx1"/>
                </a:solidFill>
              </a:rPr>
              <a:t>d1 = 3.21; d2 = 1.23</a:t>
            </a:r>
          </a:p>
          <a:p>
            <a:pPr lvl="1"/>
            <a:endParaRPr lang="en-US" altLang="zh-CN" sz="2400" dirty="0" smtClean="0">
              <a:solidFill>
                <a:schemeClr val="tx1"/>
              </a:solidFill>
            </a:endParaRPr>
          </a:p>
          <a:p>
            <a:pPr lvl="1"/>
            <a:r>
              <a:rPr lang="en-US" altLang="zh-CN" sz="2400" dirty="0" smtClean="0">
                <a:solidFill>
                  <a:schemeClr val="tx1"/>
                </a:solidFill>
              </a:rPr>
              <a:t>a[]</a:t>
            </a:r>
            <a:r>
              <a:rPr lang="zh-CN" altLang="en-US" sz="2400" dirty="0" smtClean="0">
                <a:solidFill>
                  <a:schemeClr val="tx1"/>
                </a:solidFill>
              </a:rPr>
              <a:t>的内容</a:t>
            </a:r>
            <a:r>
              <a:rPr lang="en-US" altLang="zh-CN" sz="2400" dirty="0" smtClean="0">
                <a:solidFill>
                  <a:schemeClr val="tx1"/>
                </a:solidFill>
              </a:rPr>
              <a:t>:1 2 3 4 5 6 7 8 9</a:t>
            </a:r>
          </a:p>
          <a:p>
            <a:pPr lvl="1"/>
            <a:r>
              <a:rPr lang="en-US" altLang="zh-CN" sz="2400" dirty="0" smtClean="0">
                <a:solidFill>
                  <a:schemeClr val="tx1"/>
                </a:solidFill>
              </a:rPr>
              <a:t>b[]</a:t>
            </a:r>
            <a:r>
              <a:rPr lang="zh-CN" altLang="en-US" sz="2400" dirty="0" smtClean="0">
                <a:solidFill>
                  <a:schemeClr val="tx1"/>
                </a:solidFill>
              </a:rPr>
              <a:t>的内容</a:t>
            </a:r>
            <a:r>
              <a:rPr lang="en-US" altLang="zh-CN" sz="2400" dirty="0" smtClean="0">
                <a:solidFill>
                  <a:schemeClr val="tx1"/>
                </a:solidFill>
              </a:rPr>
              <a:t>:11 12 13 14 15 16 17 18 19</a:t>
            </a:r>
          </a:p>
          <a:p>
            <a:pPr lvl="1"/>
            <a:r>
              <a:rPr lang="en-US" altLang="zh-CN" sz="2400" dirty="0" smtClean="0">
                <a:solidFill>
                  <a:schemeClr val="tx1"/>
                </a:solidFill>
              </a:rPr>
              <a:t>a[]</a:t>
            </a:r>
            <a:r>
              <a:rPr lang="zh-CN" altLang="en-US" sz="2400" dirty="0" smtClean="0">
                <a:solidFill>
                  <a:schemeClr val="tx1"/>
                </a:solidFill>
              </a:rPr>
              <a:t>的内容</a:t>
            </a:r>
            <a:r>
              <a:rPr lang="en-US" altLang="zh-CN" sz="2400" dirty="0" smtClean="0">
                <a:solidFill>
                  <a:schemeClr val="tx1"/>
                </a:solidFill>
              </a:rPr>
              <a:t>:11 12 13 14 15 16 17 18 19</a:t>
            </a:r>
          </a:p>
          <a:p>
            <a:pPr lvl="1"/>
            <a:r>
              <a:rPr lang="en-US" altLang="zh-CN" sz="2400" dirty="0" smtClean="0">
                <a:solidFill>
                  <a:schemeClr val="tx1"/>
                </a:solidFill>
              </a:rPr>
              <a:t>b[]</a:t>
            </a:r>
            <a:r>
              <a:rPr lang="zh-CN" altLang="en-US" sz="2400" dirty="0" smtClean="0">
                <a:solidFill>
                  <a:schemeClr val="tx1"/>
                </a:solidFill>
              </a:rPr>
              <a:t>的内容</a:t>
            </a:r>
            <a:r>
              <a:rPr lang="en-US" altLang="zh-CN" sz="2400" dirty="0" smtClean="0">
                <a:solidFill>
                  <a:schemeClr val="tx1"/>
                </a:solidFill>
              </a:rPr>
              <a:t>:1 2 3 4 5 6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7.1 </a:t>
            </a:r>
            <a:r>
              <a:rPr lang="zh-CN" altLang="en-US" sz="4800" dirty="0" smtClean="0"/>
              <a:t>算法抽象模板</a:t>
            </a:r>
            <a:r>
              <a:rPr lang="en-US" altLang="zh-CN" sz="4800" dirty="0" smtClean="0"/>
              <a:t>——</a:t>
            </a:r>
            <a:r>
              <a:rPr lang="zh-CN" altLang="en-US" sz="4800" dirty="0" smtClean="0"/>
              <a:t>函数模板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7.1.3 </a:t>
            </a:r>
            <a:r>
              <a:rPr lang="zh-CN" altLang="en-US" sz="4400" dirty="0" smtClean="0"/>
              <a:t>函数模板的具体化</a:t>
            </a:r>
            <a:endParaRPr lang="zh-CN" alt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函数模板的具体化</a:t>
            </a:r>
            <a:endParaRPr lang="zh-CN" altLang="en-US" dirty="0"/>
          </a:p>
        </p:txBody>
      </p:sp>
      <p:sp>
        <p:nvSpPr>
          <p:cNvPr id="3" name="内容占位符 2"/>
          <p:cNvSpPr>
            <a:spLocks noGrp="1"/>
          </p:cNvSpPr>
          <p:nvPr>
            <p:ph idx="1"/>
          </p:nvPr>
        </p:nvSpPr>
        <p:spPr>
          <a:xfrm>
            <a:off x="457200" y="1412776"/>
            <a:ext cx="8229600" cy="4525963"/>
          </a:xfrm>
        </p:spPr>
        <p:txBody>
          <a:bodyPr/>
          <a:lstStyle/>
          <a:p>
            <a:r>
              <a:rPr lang="zh-CN" altLang="en-US" dirty="0" smtClean="0"/>
              <a:t>函数模板的具体化（</a:t>
            </a:r>
            <a:r>
              <a:rPr lang="en-US" altLang="zh-CN" dirty="0" smtClean="0"/>
              <a:t>specialization</a:t>
            </a:r>
            <a:r>
              <a:rPr lang="zh-CN" altLang="en-US" dirty="0" smtClean="0"/>
              <a:t>）就是编译器形成具有具体类型的模板函数（</a:t>
            </a:r>
            <a:r>
              <a:rPr lang="en-US" altLang="zh-CN" dirty="0" smtClean="0"/>
              <a:t>template function</a:t>
            </a:r>
            <a:r>
              <a:rPr lang="zh-CN" altLang="en-US" dirty="0" smtClean="0"/>
              <a:t>）代码的过程。</a:t>
            </a:r>
            <a:endParaRPr lang="en-US" altLang="zh-CN" dirty="0" smtClean="0"/>
          </a:p>
          <a:p>
            <a:r>
              <a:rPr lang="zh-CN" altLang="en-US" dirty="0" smtClean="0"/>
              <a:t>具有具体类型的模板函数定义可以通过</a:t>
            </a:r>
            <a:r>
              <a:rPr lang="en-US" altLang="zh-CN" dirty="0" smtClean="0"/>
              <a:t>4</a:t>
            </a:r>
            <a:r>
              <a:rPr lang="zh-CN" altLang="en-US" dirty="0" smtClean="0"/>
              <a:t>种方法形成：</a:t>
            </a:r>
            <a:endParaRPr lang="en-US" altLang="zh-CN" dirty="0" smtClean="0"/>
          </a:p>
          <a:p>
            <a:pPr marL="971550" lvl="1" indent="-514350">
              <a:buFont typeface="+mj-ea"/>
              <a:buAutoNum type="circleNumDbPlain"/>
            </a:pPr>
            <a:r>
              <a:rPr lang="zh-CN" altLang="en-US" dirty="0" smtClean="0"/>
              <a:t>隐式实例化</a:t>
            </a:r>
            <a:endParaRPr lang="en-US" altLang="zh-CN" dirty="0" smtClean="0"/>
          </a:p>
          <a:p>
            <a:pPr marL="971550" lvl="1" indent="-514350">
              <a:buFont typeface="+mj-ea"/>
              <a:buAutoNum type="circleNumDbPlain"/>
            </a:pPr>
            <a:r>
              <a:rPr lang="zh-CN" altLang="en-US" dirty="0" smtClean="0"/>
              <a:t>显式实例化</a:t>
            </a:r>
            <a:endParaRPr lang="en-US" altLang="zh-CN" dirty="0" smtClean="0"/>
          </a:p>
          <a:p>
            <a:pPr marL="971550" lvl="1" indent="-514350">
              <a:buFont typeface="+mj-ea"/>
              <a:buAutoNum type="circleNumDbPlain"/>
            </a:pPr>
            <a:r>
              <a:rPr lang="zh-CN" altLang="en-US" dirty="0" smtClean="0"/>
              <a:t>显式具体化</a:t>
            </a:r>
            <a:endParaRPr lang="en-US" altLang="zh-CN" dirty="0" smtClean="0"/>
          </a:p>
          <a:p>
            <a:pPr marL="971550" lvl="1" indent="-514350">
              <a:buFont typeface="+mj-ea"/>
              <a:buAutoNum type="circleNumDbPlain"/>
            </a:pPr>
            <a:r>
              <a:rPr lang="zh-CN" altLang="en-US" dirty="0" smtClean="0"/>
              <a:t>部分具体化。</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隐式实例化</a:t>
            </a:r>
            <a:endParaRPr lang="zh-CN" altLang="en-US" dirty="0"/>
          </a:p>
        </p:txBody>
      </p:sp>
      <p:sp>
        <p:nvSpPr>
          <p:cNvPr id="3" name="内容占位符 2"/>
          <p:cNvSpPr>
            <a:spLocks noGrp="1"/>
          </p:cNvSpPr>
          <p:nvPr>
            <p:ph idx="1"/>
          </p:nvPr>
        </p:nvSpPr>
        <p:spPr/>
        <p:txBody>
          <a:bodyPr/>
          <a:lstStyle/>
          <a:p>
            <a:r>
              <a:rPr lang="zh-CN" altLang="en-US" dirty="0" smtClean="0"/>
              <a:t>隐式实例化（</a:t>
            </a:r>
            <a:r>
              <a:rPr lang="en-US" altLang="zh-CN" dirty="0" smtClean="0"/>
              <a:t>implicit instantiation</a:t>
            </a:r>
            <a:r>
              <a:rPr lang="zh-CN" altLang="en-US" dirty="0" smtClean="0"/>
              <a:t>）就是完全</a:t>
            </a:r>
            <a:r>
              <a:rPr lang="zh-CN" altLang="en-US" dirty="0" smtClean="0">
                <a:solidFill>
                  <a:srgbClr val="FF0000"/>
                </a:solidFill>
              </a:rPr>
              <a:t>由编译器完成函数模板的具体化工作</a:t>
            </a:r>
            <a:r>
              <a:rPr lang="zh-CN" altLang="en-US" dirty="0" smtClean="0"/>
              <a:t>，即定义了一个函数模板后，编译器会根据模板原型和模板定义以及调用表达式中的参数类型进行推断，用实际参数类型代替函数模板中的模板参数，自动生成一个函数模板的实例</a:t>
            </a:r>
            <a:r>
              <a:rPr lang="en-US" altLang="zh-CN" dirty="0" smtClean="0"/>
              <a:t>——</a:t>
            </a:r>
            <a:r>
              <a:rPr lang="zh-CN" altLang="en-US" dirty="0" smtClean="0"/>
              <a:t>具体的函数原型和函数定义。</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820472" cy="6555641"/>
          </a:xfrm>
          <a:prstGeom prst="rect">
            <a:avLst/>
          </a:prstGeom>
          <a:noFill/>
        </p:spPr>
        <p:txBody>
          <a:bodyPr wrap="square" rtlCol="0">
            <a:spAutoFit/>
          </a:bodyPr>
          <a:lstStyle/>
          <a:p>
            <a:pPr>
              <a:lnSpc>
                <a:spcPts val="2400"/>
              </a:lnSpc>
            </a:pPr>
            <a:r>
              <a:rPr lang="zh-CN" altLang="en-US" sz="2000" dirty="0" smtClean="0">
                <a:solidFill>
                  <a:schemeClr val="tx1"/>
                </a:solidFill>
              </a:rPr>
              <a:t>例</a:t>
            </a:r>
            <a:r>
              <a:rPr lang="en-US" altLang="zh-CN" sz="2000" dirty="0" smtClean="0">
                <a:solidFill>
                  <a:schemeClr val="tx1"/>
                </a:solidFill>
              </a:rPr>
              <a:t>7.3 </a:t>
            </a:r>
            <a:r>
              <a:rPr lang="zh-CN" altLang="en-US" sz="2000" dirty="0" smtClean="0">
                <a:solidFill>
                  <a:schemeClr val="tx1"/>
                </a:solidFill>
              </a:rPr>
              <a:t>隐式实例化示例。</a:t>
            </a:r>
            <a:endParaRPr lang="en-US" altLang="zh-CN" sz="2000" dirty="0" smtClean="0">
              <a:solidFill>
                <a:schemeClr val="tx1"/>
              </a:solidFill>
            </a:endParaRPr>
          </a:p>
          <a:p>
            <a:pPr>
              <a:lnSpc>
                <a:spcPts val="24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:e7_3\main_7_3.cpp</a:t>
            </a:r>
          </a:p>
          <a:p>
            <a:pPr>
              <a:lnSpc>
                <a:spcPts val="24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4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400"/>
              </a:lnSpc>
            </a:pPr>
            <a:endParaRPr lang="en-US" altLang="zh-CN" sz="2000" dirty="0" smtClean="0"/>
          </a:p>
          <a:p>
            <a:pPr>
              <a:lnSpc>
                <a:spcPts val="2400"/>
              </a:lnSpc>
            </a:pPr>
            <a:r>
              <a:rPr lang="en-US" altLang="zh-CN" sz="2000" dirty="0" smtClean="0"/>
              <a:t>template &lt;class </a:t>
            </a:r>
            <a:r>
              <a:rPr lang="en-US" altLang="zh-CN" sz="2000" dirty="0" err="1" smtClean="0"/>
              <a:t>ElemType</a:t>
            </a:r>
            <a:r>
              <a:rPr lang="en-US" altLang="zh-CN" sz="2000" dirty="0" smtClean="0"/>
              <a:t>&gt;</a:t>
            </a:r>
          </a:p>
          <a:p>
            <a:pPr>
              <a:lnSpc>
                <a:spcPts val="2400"/>
              </a:lnSpc>
            </a:pPr>
            <a:r>
              <a:rPr lang="en-US" altLang="zh-CN" sz="2000" dirty="0" err="1" smtClean="0"/>
              <a:t>ElemType</a:t>
            </a:r>
            <a:r>
              <a:rPr lang="en-US" altLang="zh-CN" sz="2000" dirty="0" smtClean="0"/>
              <a:t> Min(const </a:t>
            </a:r>
            <a:r>
              <a:rPr lang="en-US" altLang="zh-CN" sz="2000" dirty="0" err="1" smtClean="0"/>
              <a:t>ElemType</a:t>
            </a:r>
            <a:r>
              <a:rPr lang="en-US" altLang="zh-CN" sz="2000" dirty="0" smtClean="0"/>
              <a:t> &amp;x, const </a:t>
            </a:r>
            <a:r>
              <a:rPr lang="en-US" altLang="zh-CN" sz="2000" dirty="0" err="1" smtClean="0"/>
              <a:t>ElemType</a:t>
            </a:r>
            <a:r>
              <a:rPr lang="en-US" altLang="zh-CN" sz="2000" dirty="0" smtClean="0"/>
              <a:t> &amp;y)</a:t>
            </a:r>
            <a:r>
              <a:rPr lang="en-US" altLang="zh-CN" sz="2000" dirty="0" smtClean="0">
                <a:solidFill>
                  <a:schemeClr val="tx1"/>
                </a:solidFill>
              </a:rPr>
              <a:t>// </a:t>
            </a:r>
            <a:r>
              <a:rPr lang="zh-CN" altLang="en-US" sz="2000" dirty="0" smtClean="0">
                <a:solidFill>
                  <a:schemeClr val="tx1"/>
                </a:solidFill>
              </a:rPr>
              <a:t>求</a:t>
            </a:r>
            <a:r>
              <a:rPr lang="en-US" altLang="zh-CN" sz="2000" dirty="0" smtClean="0">
                <a:solidFill>
                  <a:schemeClr val="tx1"/>
                </a:solidFill>
              </a:rPr>
              <a:t>x, y</a:t>
            </a:r>
            <a:r>
              <a:rPr lang="zh-CN" altLang="en-US" sz="2000" dirty="0" smtClean="0">
                <a:solidFill>
                  <a:schemeClr val="tx1"/>
                </a:solidFill>
              </a:rPr>
              <a:t>的最小值</a:t>
            </a:r>
          </a:p>
          <a:p>
            <a:pPr>
              <a:lnSpc>
                <a:spcPts val="2400"/>
              </a:lnSpc>
            </a:pPr>
            <a:r>
              <a:rPr lang="en-US" altLang="zh-CN" sz="2000" dirty="0" smtClean="0"/>
              <a:t>{</a:t>
            </a:r>
          </a:p>
          <a:p>
            <a:pPr>
              <a:lnSpc>
                <a:spcPts val="2400"/>
              </a:lnSpc>
            </a:pPr>
            <a:r>
              <a:rPr lang="en-US" altLang="zh-CN" sz="2000" dirty="0" smtClean="0"/>
              <a:t>	return x &lt; y ? x : y;			</a:t>
            </a:r>
            <a:r>
              <a:rPr lang="en-US" altLang="zh-CN" sz="2000" dirty="0" smtClean="0">
                <a:solidFill>
                  <a:schemeClr val="tx1"/>
                </a:solidFill>
              </a:rPr>
              <a:t>// </a:t>
            </a:r>
            <a:r>
              <a:rPr lang="zh-CN" altLang="en-US" sz="2000" dirty="0" smtClean="0">
                <a:solidFill>
                  <a:schemeClr val="tx1"/>
                </a:solidFill>
              </a:rPr>
              <a:t>返回</a:t>
            </a:r>
            <a:r>
              <a:rPr lang="en-US" altLang="zh-CN" sz="2000" dirty="0" err="1" smtClean="0">
                <a:solidFill>
                  <a:schemeClr val="tx1"/>
                </a:solidFill>
              </a:rPr>
              <a:t>x,y</a:t>
            </a:r>
            <a:r>
              <a:rPr lang="zh-CN" altLang="en-US" sz="2000" dirty="0" smtClean="0">
                <a:solidFill>
                  <a:schemeClr val="tx1"/>
                </a:solidFill>
              </a:rPr>
              <a:t>的最小值</a:t>
            </a:r>
          </a:p>
          <a:p>
            <a:pPr>
              <a:lnSpc>
                <a:spcPts val="2400"/>
              </a:lnSpc>
            </a:pPr>
            <a:r>
              <a:rPr lang="en-US" altLang="zh-CN" sz="2000" dirty="0" smtClean="0"/>
              <a:t>}</a:t>
            </a:r>
          </a:p>
          <a:p>
            <a:pPr>
              <a:lnSpc>
                <a:spcPts val="2400"/>
              </a:lnSpc>
            </a:pPr>
            <a:endParaRPr lang="en-US" altLang="zh-CN" sz="2000" dirty="0" smtClean="0"/>
          </a:p>
          <a:p>
            <a:pPr>
              <a:lnSpc>
                <a:spcPts val="24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400"/>
              </a:lnSpc>
            </a:pPr>
            <a:r>
              <a:rPr lang="en-US" altLang="zh-CN" sz="2000" dirty="0" smtClean="0"/>
              <a:t>{</a:t>
            </a:r>
          </a:p>
          <a:p>
            <a:pPr>
              <a:lnSpc>
                <a:spcPts val="2400"/>
              </a:lnSpc>
            </a:pPr>
            <a:r>
              <a:rPr lang="en-US" altLang="zh-CN" sz="2000" dirty="0" smtClean="0"/>
              <a:t>	</a:t>
            </a:r>
            <a:r>
              <a:rPr lang="en-US" altLang="zh-CN" sz="2000" dirty="0" err="1" smtClean="0"/>
              <a:t>cout</a:t>
            </a:r>
            <a:r>
              <a:rPr lang="en-US" altLang="zh-CN" sz="2000" dirty="0" smtClean="0"/>
              <a:t> &lt;&lt; “2</a:t>
            </a:r>
            <a:r>
              <a:rPr lang="zh-CN" altLang="en-US" sz="2000" dirty="0" smtClean="0"/>
              <a:t>和</a:t>
            </a:r>
            <a:r>
              <a:rPr lang="en-US" altLang="zh-CN" sz="2000" dirty="0" smtClean="0"/>
              <a:t>3</a:t>
            </a:r>
            <a:r>
              <a:rPr lang="zh-CN" altLang="en-US" sz="2000" dirty="0" smtClean="0"/>
              <a:t>的最小值为</a:t>
            </a:r>
            <a:r>
              <a:rPr lang="en-US" altLang="zh-CN" sz="2000" dirty="0" smtClean="0"/>
              <a:t>” &lt;&lt; Min(2, 3) &lt;&lt; </a:t>
            </a:r>
            <a:r>
              <a:rPr lang="en-US" altLang="zh-CN" sz="2000" dirty="0" err="1" smtClean="0"/>
              <a:t>endl</a:t>
            </a:r>
            <a:r>
              <a:rPr lang="en-US" altLang="zh-CN" sz="2000" dirty="0" smtClean="0"/>
              <a:t>;</a:t>
            </a:r>
          </a:p>
          <a:p>
            <a:pPr>
              <a:lnSpc>
                <a:spcPts val="2400"/>
              </a:lnSpc>
            </a:pPr>
            <a:r>
              <a:rPr lang="en-US" altLang="zh-CN" sz="2000" dirty="0" smtClean="0">
                <a:solidFill>
                  <a:schemeClr val="tx1"/>
                </a:solidFill>
              </a:rPr>
              <a:t>		// </a:t>
            </a:r>
            <a:r>
              <a:rPr lang="zh-CN" altLang="en-US" sz="2000" dirty="0" smtClean="0">
                <a:solidFill>
                  <a:schemeClr val="tx1"/>
                </a:solidFill>
              </a:rPr>
              <a:t>输出</a:t>
            </a:r>
            <a:r>
              <a:rPr lang="en-US" altLang="zh-CN" sz="2000" dirty="0" smtClean="0">
                <a:solidFill>
                  <a:schemeClr val="tx1"/>
                </a:solidFill>
              </a:rPr>
              <a:t>2,3</a:t>
            </a:r>
            <a:r>
              <a:rPr lang="zh-CN" altLang="en-US" sz="2000" dirty="0" smtClean="0">
                <a:solidFill>
                  <a:schemeClr val="tx1"/>
                </a:solidFill>
              </a:rPr>
              <a:t>的最小值，由“</a:t>
            </a:r>
            <a:r>
              <a:rPr lang="en-US" altLang="zh-CN" sz="2000" dirty="0" smtClean="0">
                <a:solidFill>
                  <a:srgbClr val="FF0000"/>
                </a:solidFill>
              </a:rPr>
              <a:t>2</a:t>
            </a:r>
            <a:r>
              <a:rPr lang="en-US" altLang="zh-CN" sz="2000" dirty="0" smtClean="0">
                <a:solidFill>
                  <a:schemeClr val="tx1"/>
                </a:solidFill>
              </a:rPr>
              <a:t>, </a:t>
            </a:r>
            <a:r>
              <a:rPr lang="en-US" altLang="zh-CN" sz="2000" dirty="0" smtClean="0">
                <a:solidFill>
                  <a:srgbClr val="FF0000"/>
                </a:solidFill>
              </a:rPr>
              <a:t>3</a:t>
            </a:r>
            <a:r>
              <a:rPr lang="en-US" altLang="zh-CN" sz="2000" dirty="0" smtClean="0">
                <a:solidFill>
                  <a:schemeClr val="tx1"/>
                </a:solidFill>
              </a:rPr>
              <a:t>”</a:t>
            </a:r>
            <a:r>
              <a:rPr lang="zh-CN" altLang="en-US" sz="2000" dirty="0" smtClean="0">
                <a:solidFill>
                  <a:schemeClr val="tx1"/>
                </a:solidFill>
              </a:rPr>
              <a:t>中</a:t>
            </a:r>
            <a:r>
              <a:rPr lang="en-US" altLang="zh-CN" sz="2000" dirty="0" smtClean="0">
                <a:solidFill>
                  <a:srgbClr val="FF0000"/>
                </a:solidFill>
              </a:rPr>
              <a:t>2</a:t>
            </a:r>
            <a:r>
              <a:rPr lang="zh-CN" altLang="en-US" sz="2000" dirty="0" smtClean="0">
                <a:solidFill>
                  <a:schemeClr val="tx1"/>
                </a:solidFill>
              </a:rPr>
              <a:t>与</a:t>
            </a:r>
            <a:r>
              <a:rPr lang="en-US" altLang="zh-CN" sz="2000" dirty="0" smtClean="0">
                <a:solidFill>
                  <a:srgbClr val="FF0000"/>
                </a:solidFill>
              </a:rPr>
              <a:t>3</a:t>
            </a:r>
            <a:r>
              <a:rPr lang="zh-CN" altLang="en-US" sz="2000" dirty="0" smtClean="0">
                <a:solidFill>
                  <a:schemeClr val="tx1"/>
                </a:solidFill>
              </a:rPr>
              <a:t>的型类为</a:t>
            </a:r>
            <a:r>
              <a:rPr lang="en-US" altLang="zh-CN" sz="2000" dirty="0" err="1" smtClean="0">
                <a:solidFill>
                  <a:srgbClr val="FF0000"/>
                </a:solidFill>
              </a:rPr>
              <a:t>int</a:t>
            </a:r>
            <a:endParaRPr lang="en-US" altLang="zh-CN" sz="2000" dirty="0" smtClean="0">
              <a:solidFill>
                <a:srgbClr val="FF0000"/>
              </a:solidFill>
            </a:endParaRPr>
          </a:p>
          <a:p>
            <a:pPr>
              <a:lnSpc>
                <a:spcPts val="2400"/>
              </a:lnSpc>
            </a:pPr>
            <a:r>
              <a:rPr lang="en-US" altLang="zh-CN" sz="2000" dirty="0" smtClean="0">
                <a:solidFill>
                  <a:schemeClr val="tx1"/>
                </a:solidFill>
              </a:rPr>
              <a:t>		// </a:t>
            </a:r>
            <a:r>
              <a:rPr lang="zh-CN" altLang="en-US" sz="2000" dirty="0" smtClean="0">
                <a:solidFill>
                  <a:schemeClr val="tx1"/>
                </a:solidFill>
              </a:rPr>
              <a:t>编译器自动确定</a:t>
            </a:r>
            <a:r>
              <a:rPr lang="en-US" altLang="zh-CN" sz="2000" dirty="0" err="1" smtClean="0">
                <a:solidFill>
                  <a:schemeClr val="tx1"/>
                </a:solidFill>
              </a:rPr>
              <a:t>ElemType</a:t>
            </a:r>
            <a:r>
              <a:rPr lang="zh-CN" altLang="en-US" sz="2000" dirty="0" smtClean="0">
                <a:solidFill>
                  <a:schemeClr val="tx1"/>
                </a:solidFill>
              </a:rPr>
              <a:t>为</a:t>
            </a:r>
            <a:r>
              <a:rPr lang="en-US" altLang="zh-CN" sz="2000" dirty="0" err="1" smtClean="0">
                <a:solidFill>
                  <a:schemeClr val="tx1"/>
                </a:solidFill>
              </a:rPr>
              <a:t>int</a:t>
            </a:r>
            <a:r>
              <a:rPr lang="en-US" altLang="zh-CN" sz="2000" dirty="0" smtClean="0">
                <a:solidFill>
                  <a:srgbClr val="FF0000"/>
                </a:solidFill>
              </a:rPr>
              <a:t>——</a:t>
            </a:r>
            <a:r>
              <a:rPr lang="zh-CN" altLang="en-US" sz="2000" dirty="0" smtClean="0">
                <a:solidFill>
                  <a:srgbClr val="FF0000"/>
                </a:solidFill>
              </a:rPr>
              <a:t>隐式实例化</a:t>
            </a:r>
            <a:endParaRPr lang="en-US" altLang="zh-CN" sz="2000" dirty="0" smtClean="0">
              <a:solidFill>
                <a:srgbClr val="FF0000"/>
              </a:solidFill>
            </a:endParaRPr>
          </a:p>
          <a:p>
            <a:pPr>
              <a:lnSpc>
                <a:spcPts val="2400"/>
              </a:lnSpc>
            </a:pPr>
            <a:endParaRPr lang="zh-CN" altLang="en-US" sz="2000" dirty="0" smtClean="0">
              <a:solidFill>
                <a:schemeClr val="tx1"/>
              </a:solidFill>
            </a:endParaRPr>
          </a:p>
          <a:p>
            <a:pPr>
              <a:lnSpc>
                <a:spcPts val="2400"/>
              </a:lnSpc>
            </a:pPr>
            <a:endParaRPr lang="zh-CN" altLang="en-US" sz="2000" dirty="0" smtClean="0"/>
          </a:p>
          <a:p>
            <a:pPr>
              <a:lnSpc>
                <a:spcPts val="24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4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返回操作系统</a:t>
            </a:r>
          </a:p>
          <a:p>
            <a:pPr>
              <a:lnSpc>
                <a:spcPts val="2400"/>
              </a:lnSpc>
            </a:pPr>
            <a:r>
              <a:rPr lang="en-US" altLang="zh-CN" sz="2000" dirty="0" smtClean="0"/>
              <a:t>}</a:t>
            </a:r>
            <a:endParaRPr lang="zh-CN" altLang="en-US" sz="2000" dirty="0"/>
          </a:p>
        </p:txBody>
      </p:sp>
      <p:sp>
        <p:nvSpPr>
          <p:cNvPr id="3" name="矩形 2"/>
          <p:cNvSpPr/>
          <p:nvPr/>
        </p:nvSpPr>
        <p:spPr bwMode="auto">
          <a:xfrm>
            <a:off x="683568" y="5661248"/>
            <a:ext cx="777686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2</a:t>
            </a:r>
            <a:r>
              <a:rPr lang="zh-CN" altLang="en-US" sz="2400" dirty="0" smtClean="0">
                <a:solidFill>
                  <a:schemeClr val="tx1"/>
                </a:solidFill>
              </a:rPr>
              <a:t>和</a:t>
            </a:r>
            <a:r>
              <a:rPr lang="en-US" altLang="zh-CN" sz="2400" dirty="0" smtClean="0">
                <a:solidFill>
                  <a:schemeClr val="tx1"/>
                </a:solidFill>
              </a:rPr>
              <a:t>3</a:t>
            </a:r>
            <a:r>
              <a:rPr lang="zh-CN" altLang="en-US" sz="2400" dirty="0" smtClean="0">
                <a:solidFill>
                  <a:schemeClr val="tx1"/>
                </a:solidFill>
              </a:rPr>
              <a:t>的最小值为</a:t>
            </a:r>
            <a:r>
              <a:rPr lang="en-US" altLang="zh-CN" sz="2400" dirty="0" smtClean="0">
                <a:solidFill>
                  <a:schemeClr val="tx1"/>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850106"/>
          </a:xfrm>
        </p:spPr>
        <p:txBody>
          <a:bodyPr/>
          <a:lstStyle/>
          <a:p>
            <a:r>
              <a:rPr lang="zh-CN" altLang="en-US" dirty="0" smtClean="0"/>
              <a:t>显式实例化</a:t>
            </a:r>
            <a:endParaRPr lang="zh-CN" altLang="en-US" dirty="0"/>
          </a:p>
        </p:txBody>
      </p:sp>
      <p:sp>
        <p:nvSpPr>
          <p:cNvPr id="3" name="内容占位符 2"/>
          <p:cNvSpPr>
            <a:spLocks noGrp="1"/>
          </p:cNvSpPr>
          <p:nvPr>
            <p:ph idx="1"/>
          </p:nvPr>
        </p:nvSpPr>
        <p:spPr>
          <a:xfrm>
            <a:off x="457200" y="1052736"/>
            <a:ext cx="8229600" cy="4525963"/>
          </a:xfrm>
        </p:spPr>
        <p:txBody>
          <a:bodyPr/>
          <a:lstStyle/>
          <a:p>
            <a:pPr>
              <a:lnSpc>
                <a:spcPts val="2300"/>
              </a:lnSpc>
              <a:spcBef>
                <a:spcPts val="200"/>
              </a:spcBef>
              <a:spcAft>
                <a:spcPts val="200"/>
              </a:spcAft>
            </a:pPr>
            <a:r>
              <a:rPr lang="zh-CN" altLang="en-US" sz="2400" dirty="0" smtClean="0"/>
              <a:t>有时，编译器无法根据调用表达式推断出该用什么</a:t>
            </a:r>
            <a:r>
              <a:rPr lang="zh-CN" altLang="en-US" sz="2400" dirty="0" smtClean="0">
                <a:solidFill>
                  <a:srgbClr val="FF0000"/>
                </a:solidFill>
              </a:rPr>
              <a:t>实际类型</a:t>
            </a:r>
            <a:r>
              <a:rPr lang="zh-CN" altLang="en-US" sz="2400" dirty="0" smtClean="0"/>
              <a:t>对函数模板进行</a:t>
            </a:r>
            <a:r>
              <a:rPr lang="zh-CN" altLang="en-US" sz="2400" dirty="0" smtClean="0">
                <a:solidFill>
                  <a:srgbClr val="FF0000"/>
                </a:solidFill>
              </a:rPr>
              <a:t>具体化</a:t>
            </a:r>
            <a:r>
              <a:rPr lang="zh-CN" altLang="en-US" sz="2400" dirty="0" smtClean="0"/>
              <a:t>。</a:t>
            </a:r>
          </a:p>
          <a:p>
            <a:pPr>
              <a:lnSpc>
                <a:spcPts val="2300"/>
              </a:lnSpc>
              <a:spcBef>
                <a:spcPts val="200"/>
              </a:spcBef>
              <a:spcAft>
                <a:spcPts val="200"/>
              </a:spcAft>
            </a:pPr>
            <a:r>
              <a:rPr lang="zh-CN" altLang="en-US" sz="2400" dirty="0" smtClean="0"/>
              <a:t>例如对</a:t>
            </a:r>
            <a:r>
              <a:rPr lang="en-US" altLang="zh-CN" sz="2400" dirty="0" smtClean="0"/>
              <a:t>U</a:t>
            </a:r>
            <a:r>
              <a:rPr lang="zh-CN" altLang="en-US" sz="2400" dirty="0" smtClean="0"/>
              <a:t>类型参数进行类型制转换、并输出</a:t>
            </a:r>
            <a:r>
              <a:rPr lang="en-US" altLang="zh-CN" sz="2400" dirty="0" smtClean="0"/>
              <a:t>T</a:t>
            </a:r>
            <a:r>
              <a:rPr lang="zh-CN" altLang="en-US" sz="2400" dirty="0" smtClean="0"/>
              <a:t>类型的模板函数。</a:t>
            </a:r>
          </a:p>
          <a:p>
            <a:pPr lvl="1">
              <a:lnSpc>
                <a:spcPts val="2300"/>
              </a:lnSpc>
              <a:spcBef>
                <a:spcPts val="200"/>
              </a:spcBef>
              <a:spcAft>
                <a:spcPts val="200"/>
              </a:spcAft>
              <a:buNone/>
            </a:pPr>
            <a:r>
              <a:rPr lang="en-US" altLang="zh-CN" sz="2000" dirty="0" smtClean="0"/>
              <a:t>template &lt;</a:t>
            </a:r>
            <a:r>
              <a:rPr lang="en-US" altLang="zh-CN" sz="2000" dirty="0" err="1" smtClean="0"/>
              <a:t>typename</a:t>
            </a:r>
            <a:r>
              <a:rPr lang="en-US" altLang="zh-CN" sz="2000" dirty="0" smtClean="0"/>
              <a:t> T, </a:t>
            </a:r>
            <a:r>
              <a:rPr lang="en-US" altLang="zh-CN" sz="2000" dirty="0" err="1" smtClean="0"/>
              <a:t>typename</a:t>
            </a:r>
            <a:r>
              <a:rPr lang="en-US" altLang="zh-CN" sz="2000" dirty="0" smtClean="0"/>
              <a:t> U&gt;</a:t>
            </a:r>
          </a:p>
          <a:p>
            <a:pPr lvl="1">
              <a:lnSpc>
                <a:spcPts val="2300"/>
              </a:lnSpc>
              <a:spcBef>
                <a:spcPts val="200"/>
              </a:spcBef>
              <a:spcAft>
                <a:spcPts val="200"/>
              </a:spcAft>
              <a:buNone/>
            </a:pPr>
            <a:r>
              <a:rPr lang="en-US" altLang="zh-CN" sz="2000" dirty="0" smtClean="0"/>
              <a:t>T Convert(U const &amp;</a:t>
            </a:r>
            <a:r>
              <a:rPr lang="en-US" altLang="zh-CN" sz="2000" dirty="0" err="1" smtClean="0"/>
              <a:t>arg</a:t>
            </a:r>
            <a:r>
              <a:rPr lang="en-US" altLang="zh-CN" sz="2000" dirty="0" smtClean="0"/>
              <a:t>)</a:t>
            </a:r>
          </a:p>
          <a:p>
            <a:pPr lvl="1">
              <a:lnSpc>
                <a:spcPts val="2300"/>
              </a:lnSpc>
              <a:spcBef>
                <a:spcPts val="200"/>
              </a:spcBef>
              <a:spcAft>
                <a:spcPts val="200"/>
              </a:spcAft>
              <a:buNone/>
            </a:pPr>
            <a:r>
              <a:rPr lang="en-US" altLang="zh-CN" sz="2000" dirty="0" smtClean="0"/>
              <a:t>{</a:t>
            </a:r>
          </a:p>
          <a:p>
            <a:pPr lvl="1">
              <a:lnSpc>
                <a:spcPts val="2300"/>
              </a:lnSpc>
              <a:spcBef>
                <a:spcPts val="200"/>
              </a:spcBef>
              <a:spcAft>
                <a:spcPts val="200"/>
              </a:spcAft>
              <a:buNone/>
            </a:pPr>
            <a:r>
              <a:rPr lang="en-US" altLang="zh-CN" sz="2000" dirty="0" smtClean="0"/>
              <a:t>	return </a:t>
            </a:r>
            <a:r>
              <a:rPr lang="en-US" altLang="zh-CN" sz="2000" dirty="0" err="1" smtClean="0"/>
              <a:t>static_cast</a:t>
            </a:r>
            <a:r>
              <a:rPr lang="en-US" altLang="zh-CN" sz="2000" dirty="0" smtClean="0"/>
              <a:t>&lt;T&gt;(</a:t>
            </a:r>
            <a:r>
              <a:rPr lang="en-US" altLang="zh-CN" sz="2000" dirty="0" err="1" smtClean="0"/>
              <a:t>arg</a:t>
            </a:r>
            <a:r>
              <a:rPr lang="en-US" altLang="zh-CN" sz="2000" dirty="0" smtClean="0"/>
              <a:t>);</a:t>
            </a:r>
          </a:p>
          <a:p>
            <a:pPr lvl="1">
              <a:lnSpc>
                <a:spcPts val="2300"/>
              </a:lnSpc>
              <a:spcBef>
                <a:spcPts val="200"/>
              </a:spcBef>
              <a:spcAft>
                <a:spcPts val="200"/>
              </a:spcAft>
              <a:buNone/>
            </a:pPr>
            <a:r>
              <a:rPr lang="en-US" altLang="zh-CN" sz="2000" dirty="0" smtClean="0"/>
              <a:t>}</a:t>
            </a:r>
          </a:p>
          <a:p>
            <a:pPr>
              <a:lnSpc>
                <a:spcPts val="2300"/>
              </a:lnSpc>
              <a:spcBef>
                <a:spcPts val="200"/>
              </a:spcBef>
              <a:spcAft>
                <a:spcPts val="200"/>
              </a:spcAft>
            </a:pPr>
            <a:r>
              <a:rPr lang="zh-CN" altLang="en-US" sz="2400" dirty="0" smtClean="0"/>
              <a:t>对于这个函数模板，编译器就显得力不从心了，编译器对如下调用无法推断出该用什么类型具体化参数</a:t>
            </a:r>
            <a:r>
              <a:rPr lang="en-US" altLang="zh-CN" sz="2400" dirty="0" smtClean="0"/>
              <a:t>T</a:t>
            </a:r>
            <a:r>
              <a:rPr lang="zh-CN" altLang="en-US" sz="2400" dirty="0" smtClean="0"/>
              <a:t>。</a:t>
            </a:r>
          </a:p>
          <a:p>
            <a:pPr lvl="1">
              <a:lnSpc>
                <a:spcPts val="2300"/>
              </a:lnSpc>
              <a:spcBef>
                <a:spcPts val="200"/>
              </a:spcBef>
              <a:spcAft>
                <a:spcPts val="200"/>
              </a:spcAft>
              <a:buNone/>
            </a:pPr>
            <a:r>
              <a:rPr lang="en-US" altLang="zh-CN" sz="2000" dirty="0" smtClean="0"/>
              <a:t>double d = 65.78;</a:t>
            </a:r>
          </a:p>
          <a:p>
            <a:pPr lvl="1">
              <a:lnSpc>
                <a:spcPts val="2300"/>
              </a:lnSpc>
              <a:spcBef>
                <a:spcPts val="200"/>
              </a:spcBef>
              <a:spcAft>
                <a:spcPts val="200"/>
              </a:spcAft>
              <a:buNone/>
            </a:pPr>
            <a:r>
              <a:rPr lang="en-US" altLang="zh-CN" sz="2000" dirty="0" smtClean="0"/>
              <a:t>Convert(d);</a:t>
            </a:r>
          </a:p>
          <a:p>
            <a:pPr>
              <a:lnSpc>
                <a:spcPts val="2300"/>
              </a:lnSpc>
              <a:spcBef>
                <a:spcPts val="200"/>
              </a:spcBef>
              <a:spcAft>
                <a:spcPts val="200"/>
              </a:spcAft>
            </a:pPr>
            <a:r>
              <a:rPr lang="zh-CN" altLang="en-US" sz="2400" dirty="0" smtClean="0"/>
              <a:t>一个有效办法就是采用显式实例化（</a:t>
            </a:r>
            <a:r>
              <a:rPr lang="en-US" altLang="zh-CN" sz="2400" dirty="0" smtClean="0"/>
              <a:t>explicit instantiation</a:t>
            </a:r>
            <a:r>
              <a:rPr lang="zh-CN" altLang="en-US" sz="2400" dirty="0" smtClean="0"/>
              <a:t>），直接指示编译器创建特定的实例。显式实例化的格式是在函数名后面用</a:t>
            </a:r>
            <a:r>
              <a:rPr lang="zh-CN" altLang="en-US" sz="2400" dirty="0" smtClean="0">
                <a:solidFill>
                  <a:srgbClr val="FF0000"/>
                </a:solidFill>
              </a:rPr>
              <a:t>尖括号</a:t>
            </a:r>
            <a:r>
              <a:rPr lang="en-US" altLang="zh-CN" sz="2400" dirty="0" smtClean="0">
                <a:solidFill>
                  <a:srgbClr val="FF0000"/>
                </a:solidFill>
              </a:rPr>
              <a:t>&lt;&gt;</a:t>
            </a:r>
            <a:r>
              <a:rPr lang="zh-CN" altLang="en-US" sz="2400" dirty="0" smtClean="0">
                <a:solidFill>
                  <a:srgbClr val="FF0000"/>
                </a:solidFill>
              </a:rPr>
              <a:t>指示用什么类型替换模板参数</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57735"/>
            <a:ext cx="8784976" cy="6247864"/>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7.4 </a:t>
            </a:r>
            <a:r>
              <a:rPr lang="zh-CN" altLang="en-US" sz="2000" dirty="0" smtClean="0">
                <a:solidFill>
                  <a:schemeClr val="tx1"/>
                </a:solidFill>
              </a:rPr>
              <a:t>显式实例化示例。</a:t>
            </a:r>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:e7_4\main_7_4.cpp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t>template &lt;</a:t>
            </a:r>
            <a:r>
              <a:rPr lang="en-US" altLang="zh-CN" sz="2000" dirty="0" err="1" smtClean="0"/>
              <a:t>typename</a:t>
            </a:r>
            <a:r>
              <a:rPr lang="en-US" altLang="zh-CN" sz="2000" dirty="0" smtClean="0"/>
              <a:t> T, </a:t>
            </a:r>
            <a:r>
              <a:rPr lang="en-US" altLang="zh-CN" sz="2000" dirty="0" err="1" smtClean="0"/>
              <a:t>typename</a:t>
            </a:r>
            <a:r>
              <a:rPr lang="en-US" altLang="zh-CN" sz="2000" dirty="0" smtClean="0"/>
              <a:t> U&gt;</a:t>
            </a:r>
          </a:p>
          <a:p>
            <a:r>
              <a:rPr lang="en-US" altLang="zh-CN" sz="2000" dirty="0" smtClean="0"/>
              <a:t>T Convert(U const &amp;</a:t>
            </a:r>
            <a:r>
              <a:rPr lang="en-US" altLang="zh-CN" sz="2000" dirty="0" err="1" smtClean="0"/>
              <a:t>arg</a:t>
            </a:r>
            <a:r>
              <a:rPr lang="en-US" altLang="zh-CN" sz="2000" dirty="0" smtClean="0"/>
              <a:t>)</a:t>
            </a:r>
          </a:p>
          <a:p>
            <a:r>
              <a:rPr lang="en-US" altLang="zh-CN" sz="2000" dirty="0" smtClean="0"/>
              <a:t>{</a:t>
            </a:r>
          </a:p>
          <a:p>
            <a:r>
              <a:rPr lang="en-US" altLang="zh-CN" sz="2000" dirty="0" smtClean="0"/>
              <a:t>	return </a:t>
            </a:r>
            <a:r>
              <a:rPr lang="en-US" altLang="zh-CN" sz="2000" dirty="0" err="1" smtClean="0"/>
              <a:t>static_cast</a:t>
            </a:r>
            <a:r>
              <a:rPr lang="en-US" altLang="zh-CN" sz="2000" dirty="0" smtClean="0"/>
              <a:t>&lt;T&gt;(</a:t>
            </a:r>
            <a:r>
              <a:rPr lang="en-US" altLang="zh-CN" sz="2000" dirty="0" err="1" smtClean="0"/>
              <a:t>arg</a:t>
            </a:r>
            <a:r>
              <a:rPr lang="en-US" altLang="zh-CN" sz="2000" dirty="0" smtClean="0"/>
              <a:t>);</a:t>
            </a:r>
          </a:p>
          <a:p>
            <a:r>
              <a:rPr lang="en-US" altLang="zh-CN" sz="2000" dirty="0" smtClean="0"/>
              <a:t>}</a:t>
            </a:r>
          </a:p>
          <a:p>
            <a:endParaRPr lang="en-US" altLang="zh-CN"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double d = 65.78;</a:t>
            </a:r>
          </a:p>
          <a:p>
            <a:r>
              <a:rPr lang="en-US" altLang="zh-CN" sz="2000" dirty="0" smtClean="0">
                <a:solidFill>
                  <a:srgbClr val="FF0000"/>
                </a:solidFill>
              </a:rPr>
              <a:t>	</a:t>
            </a:r>
            <a:r>
              <a:rPr lang="en-US" altLang="zh-CN" sz="2000" dirty="0" err="1" smtClean="0">
                <a:solidFill>
                  <a:srgbClr val="FF0000"/>
                </a:solidFill>
              </a:rPr>
              <a:t>cout</a:t>
            </a:r>
            <a:r>
              <a:rPr lang="en-US" altLang="zh-CN" sz="2000" dirty="0" smtClean="0">
                <a:solidFill>
                  <a:srgbClr val="FF0000"/>
                </a:solidFill>
              </a:rPr>
              <a:t> &lt;&lt; Convert&lt;</a:t>
            </a:r>
            <a:r>
              <a:rPr lang="en-US" altLang="zh-CN" sz="2000" dirty="0" err="1" smtClean="0">
                <a:solidFill>
                  <a:srgbClr val="FF0000"/>
                </a:solidFill>
              </a:rPr>
              <a:t>int</a:t>
            </a:r>
            <a:r>
              <a:rPr lang="en-US" altLang="zh-CN" sz="2000" dirty="0" smtClean="0">
                <a:solidFill>
                  <a:srgbClr val="FF0000"/>
                </a:solidFill>
              </a:rPr>
              <a:t>&gt;(d) &lt;&lt; </a:t>
            </a:r>
            <a:r>
              <a:rPr lang="en-US" altLang="zh-CN" sz="2000" dirty="0" err="1" smtClean="0">
                <a:solidFill>
                  <a:srgbClr val="FF0000"/>
                </a:solidFill>
              </a:rPr>
              <a:t>endl</a:t>
            </a:r>
            <a:r>
              <a:rPr lang="en-US" altLang="zh-CN" sz="2000" dirty="0" smtClean="0">
                <a:solidFill>
                  <a:srgbClr val="FF0000"/>
                </a:solidFill>
              </a:rPr>
              <a:t>;	// </a:t>
            </a:r>
            <a:r>
              <a:rPr lang="zh-CN" altLang="en-US" sz="2000" dirty="0" smtClean="0">
                <a:solidFill>
                  <a:srgbClr val="FF0000"/>
                </a:solidFill>
              </a:rPr>
              <a:t>显式实例化</a:t>
            </a:r>
          </a:p>
          <a:p>
            <a:r>
              <a:rPr lang="zh-CN" altLang="en-US" sz="2000" dirty="0" smtClean="0">
                <a:solidFill>
                  <a:srgbClr val="FF0000"/>
                </a:solidFill>
              </a:rPr>
              <a:t>	</a:t>
            </a:r>
            <a:r>
              <a:rPr lang="en-US" altLang="zh-CN" sz="2000" dirty="0" err="1" smtClean="0">
                <a:solidFill>
                  <a:srgbClr val="FF0000"/>
                </a:solidFill>
              </a:rPr>
              <a:t>cout</a:t>
            </a:r>
            <a:r>
              <a:rPr lang="en-US" altLang="zh-CN" sz="2000" dirty="0" smtClean="0">
                <a:solidFill>
                  <a:srgbClr val="FF0000"/>
                </a:solidFill>
              </a:rPr>
              <a:t> &lt;&lt; Convert&lt;char&gt;(d) &lt;&lt; </a:t>
            </a:r>
            <a:r>
              <a:rPr lang="en-US" altLang="zh-CN" sz="2000" dirty="0" err="1" smtClean="0">
                <a:solidFill>
                  <a:srgbClr val="FF0000"/>
                </a:solidFill>
              </a:rPr>
              <a:t>endl</a:t>
            </a:r>
            <a:r>
              <a:rPr lang="en-US" altLang="zh-CN" sz="2000" dirty="0" smtClean="0">
                <a:solidFill>
                  <a:srgbClr val="FF0000"/>
                </a:solidFill>
              </a:rPr>
              <a:t>;	// </a:t>
            </a:r>
            <a:r>
              <a:rPr lang="zh-CN" altLang="en-US" sz="2000" dirty="0" smtClean="0">
                <a:solidFill>
                  <a:srgbClr val="FF0000"/>
                </a:solidFill>
              </a:rPr>
              <a:t>显式实例化</a:t>
            </a:r>
          </a:p>
          <a:p>
            <a:endParaRPr lang="zh-CN" altLang="en-US" sz="2000" dirty="0" smtClean="0"/>
          </a:p>
          <a:p>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3" name="矩形 2"/>
          <p:cNvSpPr/>
          <p:nvPr/>
        </p:nvSpPr>
        <p:spPr bwMode="auto">
          <a:xfrm>
            <a:off x="755576" y="5229200"/>
            <a:ext cx="7776864" cy="11967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65</a:t>
            </a:r>
          </a:p>
          <a:p>
            <a:pPr lvl="1"/>
            <a:r>
              <a:rPr lang="en-US" altLang="zh-CN" sz="2400" dirty="0" smtClean="0">
                <a:solidFill>
                  <a:schemeClr val="tx1"/>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smtClean="0"/>
              <a:t>模板（</a:t>
            </a:r>
            <a:r>
              <a:rPr lang="en-US" altLang="zh-CN" dirty="0" smtClean="0"/>
              <a:t>templates</a:t>
            </a:r>
            <a:r>
              <a:rPr lang="zh-CN" altLang="en-US" dirty="0" smtClean="0"/>
              <a:t>）</a:t>
            </a:r>
            <a:endParaRPr lang="zh-CN" altLang="en-US" dirty="0"/>
          </a:p>
        </p:txBody>
      </p:sp>
      <p:sp>
        <p:nvSpPr>
          <p:cNvPr id="3" name="内容占位符 2"/>
          <p:cNvSpPr>
            <a:spLocks noGrp="1"/>
          </p:cNvSpPr>
          <p:nvPr>
            <p:ph idx="1"/>
          </p:nvPr>
        </p:nvSpPr>
        <p:spPr>
          <a:xfrm>
            <a:off x="179512" y="1279301"/>
            <a:ext cx="8784976" cy="4525963"/>
          </a:xfrm>
        </p:spPr>
        <p:txBody>
          <a:bodyPr/>
          <a:lstStyle/>
          <a:p>
            <a:pPr>
              <a:lnSpc>
                <a:spcPts val="3000"/>
              </a:lnSpc>
            </a:pPr>
            <a:r>
              <a:rPr lang="zh-CN" altLang="en-US" sz="2800" dirty="0" smtClean="0"/>
              <a:t>模板（</a:t>
            </a:r>
            <a:r>
              <a:rPr lang="en-US" altLang="zh-CN" sz="2800" dirty="0" smtClean="0"/>
              <a:t>templates</a:t>
            </a:r>
            <a:r>
              <a:rPr lang="zh-CN" altLang="en-US" sz="2800" dirty="0" smtClean="0"/>
              <a:t>）是关于类型的进一步抽象，将类型的参数化。这种机制形成了通用性编程或泛型编程（</a:t>
            </a:r>
            <a:r>
              <a:rPr lang="en-US" altLang="zh-CN" sz="2800" dirty="0" smtClean="0"/>
              <a:t>generic programming</a:t>
            </a:r>
            <a:r>
              <a:rPr lang="zh-CN" altLang="en-US" sz="2800" dirty="0" smtClean="0"/>
              <a:t>），是面向对象程序设计的重要扩充。</a:t>
            </a:r>
          </a:p>
          <a:p>
            <a:pPr>
              <a:lnSpc>
                <a:spcPts val="3000"/>
              </a:lnSpc>
            </a:pPr>
            <a:r>
              <a:rPr lang="en-US" altLang="zh-CN" sz="2800" dirty="0" smtClean="0"/>
              <a:t>C++</a:t>
            </a:r>
            <a:r>
              <a:rPr lang="zh-CN" altLang="en-US" sz="2800" dirty="0" smtClean="0"/>
              <a:t>提供有两种模板：函数模板（</a:t>
            </a:r>
            <a:r>
              <a:rPr lang="en-US" altLang="zh-CN" sz="2800" dirty="0" smtClean="0"/>
              <a:t>function templates</a:t>
            </a:r>
            <a:r>
              <a:rPr lang="zh-CN" altLang="en-US" sz="2800" dirty="0" smtClean="0"/>
              <a:t>）和类模板（</a:t>
            </a:r>
            <a:r>
              <a:rPr lang="en-US" altLang="zh-CN" sz="2800" dirty="0" smtClean="0"/>
              <a:t>class templates</a:t>
            </a:r>
            <a:r>
              <a:rPr lang="zh-CN" altLang="en-US" sz="2800" dirty="0" smtClean="0"/>
              <a:t>）。按照类模板，编译器可以生成一些相似的类声明；按照函数模板，编译器可以产生出多个处理过程相似或相同。</a:t>
            </a:r>
            <a:endParaRPr lang="en-US" altLang="zh-CN" sz="2800" dirty="0" smtClean="0"/>
          </a:p>
          <a:p>
            <a:pPr>
              <a:lnSpc>
                <a:spcPts val="3000"/>
              </a:lnSpc>
            </a:pPr>
            <a:r>
              <a:rPr lang="zh-CN" altLang="en-US" sz="2800" dirty="0" smtClean="0"/>
              <a:t>这不仅是更高层次上的多态性，也提高了代码重用（</a:t>
            </a:r>
            <a:r>
              <a:rPr lang="en-US" altLang="zh-CN" sz="2800" dirty="0" smtClean="0"/>
              <a:t>code reuse</a:t>
            </a:r>
            <a:r>
              <a:rPr lang="zh-CN" altLang="en-US" sz="2800" dirty="0" smtClean="0"/>
              <a:t>）性</a:t>
            </a:r>
            <a:r>
              <a:rPr lang="en-US" altLang="zh-CN" sz="2800" dirty="0" smtClean="0"/>
              <a:t>——</a:t>
            </a:r>
            <a:r>
              <a:rPr lang="zh-CN" altLang="en-US" sz="2800" dirty="0" smtClean="0"/>
              <a:t>使用一个软件系统的</a:t>
            </a:r>
            <a:r>
              <a:rPr lang="zh-CN" altLang="en-US" sz="2800" dirty="0" smtClean="0">
                <a:solidFill>
                  <a:srgbClr val="FF0000"/>
                </a:solidFill>
              </a:rPr>
              <a:t>模块</a:t>
            </a:r>
            <a:r>
              <a:rPr lang="zh-CN" altLang="en-US" sz="2800" dirty="0" smtClean="0"/>
              <a:t>或</a:t>
            </a:r>
            <a:r>
              <a:rPr lang="zh-CN" altLang="en-US" sz="2800" dirty="0" smtClean="0">
                <a:solidFill>
                  <a:srgbClr val="FF0000"/>
                </a:solidFill>
              </a:rPr>
              <a:t>组件来构建</a:t>
            </a:r>
            <a:r>
              <a:rPr lang="zh-CN" altLang="en-US" sz="2800" dirty="0" smtClean="0"/>
              <a:t>另一个系统的</a:t>
            </a:r>
            <a:r>
              <a:rPr lang="zh-CN" altLang="en-US" sz="2800" dirty="0" smtClean="0">
                <a:solidFill>
                  <a:srgbClr val="FF0000"/>
                </a:solidFill>
              </a:rPr>
              <a:t>能力</a:t>
            </a:r>
            <a:r>
              <a:rPr lang="zh-CN" altLang="en-US" sz="2800" dirty="0" smtClean="0"/>
              <a:t>，从而提高了程序设计的效率和可靠性。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37991"/>
            <a:ext cx="8964488" cy="655564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7.5 </a:t>
            </a:r>
            <a:r>
              <a:rPr lang="zh-CN" altLang="en-US" sz="2000" dirty="0" smtClean="0">
                <a:solidFill>
                  <a:schemeClr val="tx1"/>
                </a:solidFill>
              </a:rPr>
              <a:t>显式实例化示例。</a:t>
            </a:r>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:e7_5\main_7_5.cpp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t>template &lt;class </a:t>
            </a:r>
            <a:r>
              <a:rPr lang="en-US" altLang="zh-CN" sz="2000" dirty="0" err="1" smtClean="0"/>
              <a:t>ElemType</a:t>
            </a:r>
            <a:r>
              <a:rPr lang="en-US" altLang="zh-CN" sz="2000" dirty="0" smtClean="0"/>
              <a:t>&gt;</a:t>
            </a:r>
          </a:p>
          <a:p>
            <a:r>
              <a:rPr lang="en-US" altLang="zh-CN" sz="2000" dirty="0" err="1" smtClean="0"/>
              <a:t>ElemType</a:t>
            </a:r>
            <a:r>
              <a:rPr lang="en-US" altLang="zh-CN" sz="2000" dirty="0" smtClean="0"/>
              <a:t> Max(const </a:t>
            </a:r>
            <a:r>
              <a:rPr lang="en-US" altLang="zh-CN" sz="2000" dirty="0" err="1" smtClean="0"/>
              <a:t>ElemType</a:t>
            </a:r>
            <a:r>
              <a:rPr lang="en-US" altLang="zh-CN" sz="2000" dirty="0" smtClean="0"/>
              <a:t> &amp;x, const </a:t>
            </a:r>
            <a:r>
              <a:rPr lang="en-US" altLang="zh-CN" sz="2000" dirty="0" err="1" smtClean="0"/>
              <a:t>ElemType</a:t>
            </a:r>
            <a:r>
              <a:rPr lang="en-US" altLang="zh-CN" sz="2000" dirty="0" smtClean="0"/>
              <a:t> &amp;y)</a:t>
            </a:r>
            <a:r>
              <a:rPr lang="en-US" altLang="zh-CN" sz="2000" dirty="0" smtClean="0">
                <a:solidFill>
                  <a:schemeClr val="tx1"/>
                </a:solidFill>
              </a:rPr>
              <a:t>// </a:t>
            </a:r>
            <a:r>
              <a:rPr lang="zh-CN" altLang="en-US" sz="2000" dirty="0" smtClean="0">
                <a:solidFill>
                  <a:schemeClr val="tx1"/>
                </a:solidFill>
              </a:rPr>
              <a:t>求</a:t>
            </a:r>
            <a:r>
              <a:rPr lang="en-US" altLang="zh-CN" sz="2000" dirty="0" err="1" smtClean="0">
                <a:solidFill>
                  <a:schemeClr val="tx1"/>
                </a:solidFill>
              </a:rPr>
              <a:t>x,y</a:t>
            </a:r>
            <a:r>
              <a:rPr lang="zh-CN" altLang="en-US" sz="2000" dirty="0" smtClean="0">
                <a:solidFill>
                  <a:schemeClr val="tx1"/>
                </a:solidFill>
              </a:rPr>
              <a:t>的最大值</a:t>
            </a:r>
          </a:p>
          <a:p>
            <a:r>
              <a:rPr lang="en-US" altLang="zh-CN" sz="2000" dirty="0" smtClean="0"/>
              <a:t>{</a:t>
            </a:r>
          </a:p>
          <a:p>
            <a:r>
              <a:rPr lang="en-US" altLang="zh-CN" sz="2000" dirty="0" smtClean="0"/>
              <a:t>	return x &lt; y ? y : x;		</a:t>
            </a:r>
            <a:r>
              <a:rPr lang="en-US" altLang="zh-CN" sz="2000" dirty="0" smtClean="0">
                <a:solidFill>
                  <a:schemeClr val="tx1"/>
                </a:solidFill>
              </a:rPr>
              <a:t>// </a:t>
            </a:r>
            <a:r>
              <a:rPr lang="zh-CN" altLang="en-US" sz="2000" dirty="0" smtClean="0">
                <a:solidFill>
                  <a:schemeClr val="tx1"/>
                </a:solidFill>
              </a:rPr>
              <a:t>返回</a:t>
            </a:r>
            <a:r>
              <a:rPr lang="en-US" altLang="zh-CN" sz="2000" dirty="0" err="1" smtClean="0">
                <a:solidFill>
                  <a:schemeClr val="tx1"/>
                </a:solidFill>
              </a:rPr>
              <a:t>x,y</a:t>
            </a:r>
            <a:r>
              <a:rPr lang="zh-CN" altLang="en-US" sz="2000" dirty="0" smtClean="0">
                <a:solidFill>
                  <a:schemeClr val="tx1"/>
                </a:solidFill>
              </a:rPr>
              <a:t>的最大值</a:t>
            </a:r>
          </a:p>
          <a:p>
            <a:r>
              <a:rPr lang="en-US" altLang="zh-CN" sz="2000" dirty="0" smtClean="0"/>
              <a:t>}</a:t>
            </a:r>
          </a:p>
          <a:p>
            <a:endParaRPr lang="en-US" altLang="zh-CN"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solidFill>
                  <a:schemeClr val="tx1"/>
                </a:solidFill>
              </a:rPr>
              <a:t>	// </a:t>
            </a:r>
            <a:r>
              <a:rPr lang="en-US" altLang="zh-CN" sz="2000" dirty="0" err="1" smtClean="0">
                <a:solidFill>
                  <a:schemeClr val="tx1"/>
                </a:solidFill>
              </a:rPr>
              <a:t>cout</a:t>
            </a:r>
            <a:r>
              <a:rPr lang="en-US" altLang="zh-CN" sz="2000" dirty="0" smtClean="0">
                <a:solidFill>
                  <a:schemeClr val="tx1"/>
                </a:solidFill>
              </a:rPr>
              <a:t> &lt;&lt; "2</a:t>
            </a:r>
            <a:r>
              <a:rPr lang="zh-CN" altLang="en-US" sz="2000" dirty="0" smtClean="0">
                <a:solidFill>
                  <a:schemeClr val="tx1"/>
                </a:solidFill>
              </a:rPr>
              <a:t>和</a:t>
            </a:r>
            <a:r>
              <a:rPr lang="en-US" altLang="zh-CN" sz="2000" dirty="0" smtClean="0">
                <a:solidFill>
                  <a:schemeClr val="tx1"/>
                </a:solidFill>
              </a:rPr>
              <a:t>3.0</a:t>
            </a:r>
            <a:r>
              <a:rPr lang="zh-CN" altLang="en-US" sz="2000" dirty="0" smtClean="0">
                <a:solidFill>
                  <a:schemeClr val="tx1"/>
                </a:solidFill>
              </a:rPr>
              <a:t>的最大值为</a:t>
            </a:r>
            <a:r>
              <a:rPr lang="en-US" altLang="zh-CN" sz="2000" dirty="0" smtClean="0">
                <a:solidFill>
                  <a:schemeClr val="tx1"/>
                </a:solidFill>
              </a:rPr>
              <a:t>" &lt;&lt; Max(2, 3.0) &lt;&lt; </a:t>
            </a:r>
            <a:r>
              <a:rPr lang="en-US" altLang="zh-CN" sz="2000" dirty="0" err="1" smtClean="0">
                <a:solidFill>
                  <a:schemeClr val="tx1"/>
                </a:solidFill>
              </a:rPr>
              <a:t>endl</a:t>
            </a:r>
            <a:r>
              <a:rPr lang="en-US" altLang="zh-CN" sz="2000" dirty="0" smtClean="0">
                <a:solidFill>
                  <a:schemeClr val="tx1"/>
                </a:solidFill>
              </a:rPr>
              <a:t>;	</a:t>
            </a:r>
          </a:p>
          <a:p>
            <a:r>
              <a:rPr lang="en-US" altLang="zh-CN" sz="2000" dirty="0" smtClean="0">
                <a:solidFill>
                  <a:schemeClr val="tx1"/>
                </a:solidFill>
              </a:rPr>
              <a:t>		// </a:t>
            </a:r>
            <a:r>
              <a:rPr lang="zh-CN" altLang="en-US" sz="2000" dirty="0" smtClean="0">
                <a:solidFill>
                  <a:schemeClr val="tx1"/>
                </a:solidFill>
              </a:rPr>
              <a:t>错</a:t>
            </a:r>
            <a:r>
              <a:rPr lang="en-US" altLang="zh-CN" sz="2000" dirty="0" smtClean="0">
                <a:solidFill>
                  <a:schemeClr val="tx1"/>
                </a:solidFill>
              </a:rPr>
              <a:t>,</a:t>
            </a:r>
            <a:r>
              <a:rPr lang="zh-CN" altLang="en-US" sz="2000" dirty="0" smtClean="0">
                <a:solidFill>
                  <a:schemeClr val="tx1"/>
                </a:solidFill>
              </a:rPr>
              <a:t>无法根据</a:t>
            </a:r>
            <a:r>
              <a:rPr lang="en-US" altLang="zh-CN" sz="2000" dirty="0" smtClean="0">
                <a:solidFill>
                  <a:schemeClr val="tx1"/>
                </a:solidFill>
              </a:rPr>
              <a:t>2,3.0</a:t>
            </a:r>
            <a:r>
              <a:rPr lang="zh-CN" altLang="en-US" sz="2000" dirty="0" smtClean="0">
                <a:solidFill>
                  <a:schemeClr val="tx1"/>
                </a:solidFill>
              </a:rPr>
              <a:t>确定类型形式参数的具体类型</a:t>
            </a:r>
          </a:p>
          <a:p>
            <a:r>
              <a:rPr lang="zh-CN" altLang="en-US" sz="2000" dirty="0" smtClean="0">
                <a:solidFill>
                  <a:srgbClr val="FF0000"/>
                </a:solidFill>
              </a:rPr>
              <a:t>	</a:t>
            </a:r>
            <a:r>
              <a:rPr lang="en-US" altLang="zh-CN" sz="2000" dirty="0" err="1" smtClean="0">
                <a:solidFill>
                  <a:srgbClr val="FF0000"/>
                </a:solidFill>
              </a:rPr>
              <a:t>cout</a:t>
            </a:r>
            <a:r>
              <a:rPr lang="en-US" altLang="zh-CN" sz="2000" dirty="0" smtClean="0">
                <a:solidFill>
                  <a:srgbClr val="FF0000"/>
                </a:solidFill>
              </a:rPr>
              <a:t> &lt;&lt; "2</a:t>
            </a:r>
            <a:r>
              <a:rPr lang="zh-CN" altLang="en-US" sz="2000" dirty="0" smtClean="0">
                <a:solidFill>
                  <a:srgbClr val="FF0000"/>
                </a:solidFill>
              </a:rPr>
              <a:t>和</a:t>
            </a:r>
            <a:r>
              <a:rPr lang="en-US" altLang="zh-CN" sz="2000" dirty="0" smtClean="0">
                <a:solidFill>
                  <a:srgbClr val="FF0000"/>
                </a:solidFill>
              </a:rPr>
              <a:t>3.0</a:t>
            </a:r>
            <a:r>
              <a:rPr lang="zh-CN" altLang="en-US" sz="2000" dirty="0" smtClean="0">
                <a:solidFill>
                  <a:srgbClr val="FF0000"/>
                </a:solidFill>
              </a:rPr>
              <a:t>的最大值为</a:t>
            </a:r>
            <a:r>
              <a:rPr lang="en-US" altLang="zh-CN" sz="2000" dirty="0" smtClean="0">
                <a:solidFill>
                  <a:srgbClr val="FF0000"/>
                </a:solidFill>
              </a:rPr>
              <a:t>" &lt;&lt; Max&lt;</a:t>
            </a:r>
            <a:r>
              <a:rPr lang="en-US" altLang="zh-CN" sz="2000" dirty="0" err="1" smtClean="0">
                <a:solidFill>
                  <a:srgbClr val="FF0000"/>
                </a:solidFill>
              </a:rPr>
              <a:t>int</a:t>
            </a:r>
            <a:r>
              <a:rPr lang="en-US" altLang="zh-CN" sz="2000" dirty="0" smtClean="0">
                <a:solidFill>
                  <a:srgbClr val="FF0000"/>
                </a:solidFill>
              </a:rPr>
              <a:t>&gt;(2, 3.0) &lt;&lt; </a:t>
            </a:r>
            <a:r>
              <a:rPr lang="en-US" altLang="zh-CN" sz="2000" dirty="0" err="1" smtClean="0">
                <a:solidFill>
                  <a:srgbClr val="FF0000"/>
                </a:solidFill>
              </a:rPr>
              <a:t>endl</a:t>
            </a:r>
            <a:r>
              <a:rPr lang="en-US" altLang="zh-CN" sz="2000" dirty="0" smtClean="0">
                <a:solidFill>
                  <a:srgbClr val="FF0000"/>
                </a:solidFill>
              </a:rPr>
              <a:t>;	</a:t>
            </a:r>
          </a:p>
          <a:p>
            <a:r>
              <a:rPr lang="zh-CN" altLang="en-US" sz="2000" dirty="0" smtClean="0">
                <a:solidFill>
                  <a:srgbClr val="FF0000"/>
                </a:solidFill>
              </a:rPr>
              <a:t>		</a:t>
            </a:r>
            <a:r>
              <a:rPr lang="en-US" altLang="zh-CN" sz="2000" dirty="0" smtClean="0">
                <a:solidFill>
                  <a:srgbClr val="FF0000"/>
                </a:solidFill>
              </a:rPr>
              <a:t>// </a:t>
            </a:r>
            <a:r>
              <a:rPr lang="zh-CN" altLang="en-US" sz="2000" dirty="0" smtClean="0">
                <a:solidFill>
                  <a:srgbClr val="FF0000"/>
                </a:solidFill>
              </a:rPr>
              <a:t>输出</a:t>
            </a:r>
            <a:r>
              <a:rPr lang="en-US" altLang="zh-CN" sz="2000" dirty="0" smtClean="0">
                <a:solidFill>
                  <a:srgbClr val="FF0000"/>
                </a:solidFill>
              </a:rPr>
              <a:t>2,3.0</a:t>
            </a:r>
            <a:r>
              <a:rPr lang="zh-CN" altLang="en-US" sz="2000" dirty="0" smtClean="0">
                <a:solidFill>
                  <a:srgbClr val="FF0000"/>
                </a:solidFill>
              </a:rPr>
              <a:t>的最大值</a:t>
            </a:r>
            <a:r>
              <a:rPr lang="en-US" altLang="zh-CN" sz="2000" dirty="0" smtClean="0">
                <a:solidFill>
                  <a:srgbClr val="FF0000"/>
                </a:solidFill>
              </a:rPr>
              <a:t>——</a:t>
            </a:r>
            <a:r>
              <a:rPr lang="zh-CN" altLang="en-US" sz="2000" dirty="0" smtClean="0">
                <a:solidFill>
                  <a:srgbClr val="FF0000"/>
                </a:solidFill>
              </a:rPr>
              <a:t>显示实例化</a:t>
            </a:r>
          </a:p>
          <a:p>
            <a:endParaRPr lang="zh-CN" altLang="en-US" sz="2000" dirty="0" smtClean="0"/>
          </a:p>
          <a:p>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3" name="矩形 2"/>
          <p:cNvSpPr/>
          <p:nvPr/>
        </p:nvSpPr>
        <p:spPr bwMode="auto">
          <a:xfrm>
            <a:off x="755576" y="5589240"/>
            <a:ext cx="777686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2</a:t>
            </a:r>
            <a:r>
              <a:rPr lang="zh-CN" altLang="en-US" sz="2400" dirty="0" smtClean="0">
                <a:solidFill>
                  <a:schemeClr val="tx1"/>
                </a:solidFill>
              </a:rPr>
              <a:t>和</a:t>
            </a:r>
            <a:r>
              <a:rPr lang="en-US" altLang="zh-CN" sz="2400" dirty="0" smtClean="0">
                <a:solidFill>
                  <a:schemeClr val="tx1"/>
                </a:solidFill>
              </a:rPr>
              <a:t>3.0</a:t>
            </a:r>
            <a:r>
              <a:rPr lang="zh-CN" altLang="en-US" sz="2400" dirty="0" smtClean="0">
                <a:solidFill>
                  <a:schemeClr val="tx1"/>
                </a:solidFill>
              </a:rPr>
              <a:t>的最大值为</a:t>
            </a:r>
            <a:r>
              <a:rPr lang="en-US" altLang="zh-CN" sz="2400" dirty="0" smtClean="0">
                <a:solidFill>
                  <a:schemeClr val="tx1"/>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显式具体化</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显式具体化</a:t>
            </a:r>
            <a:r>
              <a:rPr lang="zh-CN" altLang="en-US" dirty="0" smtClean="0"/>
              <a:t>（</a:t>
            </a:r>
            <a:r>
              <a:rPr lang="en-US" altLang="zh-CN" dirty="0" smtClean="0"/>
              <a:t>explicit specialization</a:t>
            </a:r>
            <a:r>
              <a:rPr lang="zh-CN" altLang="en-US" dirty="0" smtClean="0"/>
              <a:t>），是在有函数模板定义的编译单元中，使用声明告诉编译器</a:t>
            </a:r>
            <a:r>
              <a:rPr lang="zh-CN" altLang="en-US" dirty="0" smtClean="0">
                <a:solidFill>
                  <a:srgbClr val="FF0000"/>
                </a:solidFill>
              </a:rPr>
              <a:t>不要使用模板来生成函数定义</a:t>
            </a:r>
            <a:r>
              <a:rPr lang="zh-CN" altLang="en-US" dirty="0" smtClean="0"/>
              <a:t>，而要使用该声明语句给出的</a:t>
            </a:r>
            <a:r>
              <a:rPr lang="zh-CN" altLang="en-US" dirty="0" smtClean="0">
                <a:solidFill>
                  <a:srgbClr val="FF0000"/>
                </a:solidFill>
              </a:rPr>
              <a:t>函数原型去寻找相应的函数定义</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6247864"/>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7.6 </a:t>
            </a:r>
            <a:r>
              <a:rPr lang="zh-CN" altLang="en-US" sz="2000" dirty="0" smtClean="0">
                <a:solidFill>
                  <a:schemeClr val="tx1"/>
                </a:solidFill>
              </a:rPr>
              <a:t>显式具体化示例。</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声明函数模板</a:t>
            </a:r>
          </a:p>
          <a:p>
            <a:pPr>
              <a:lnSpc>
                <a:spcPts val="20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typename</a:t>
            </a:r>
            <a:r>
              <a:rPr lang="en-US" altLang="zh-CN" sz="2000" dirty="0" smtClean="0"/>
              <a:t> U&gt;</a:t>
            </a:r>
          </a:p>
          <a:p>
            <a:pPr>
              <a:lnSpc>
                <a:spcPts val="2000"/>
              </a:lnSpc>
            </a:pPr>
            <a:r>
              <a:rPr lang="en-US" altLang="zh-CN" sz="2000" dirty="0" smtClean="0"/>
              <a:t>T Convert(U const &amp;</a:t>
            </a:r>
            <a:r>
              <a:rPr lang="en-US" altLang="zh-CN" sz="2000" dirty="0" err="1" smtClean="0"/>
              <a:t>arg</a:t>
            </a:r>
            <a:r>
              <a:rPr lang="en-US" altLang="zh-CN" sz="2000" dirty="0" smtClean="0"/>
              <a:t>)</a:t>
            </a:r>
          </a:p>
          <a:p>
            <a:pPr>
              <a:lnSpc>
                <a:spcPts val="2000"/>
              </a:lnSpc>
            </a:pPr>
            <a:r>
              <a:rPr lang="en-US" altLang="zh-CN" sz="2000" dirty="0" smtClean="0"/>
              <a:t>{</a:t>
            </a:r>
          </a:p>
          <a:p>
            <a:pPr>
              <a:lnSpc>
                <a:spcPts val="2000"/>
              </a:lnSpc>
            </a:pPr>
            <a:r>
              <a:rPr lang="en-US" altLang="zh-CN" sz="2000" dirty="0" smtClean="0"/>
              <a:t>	return </a:t>
            </a:r>
            <a:r>
              <a:rPr lang="en-US" altLang="zh-CN" sz="2000" dirty="0" err="1" smtClean="0"/>
              <a:t>static_cast</a:t>
            </a:r>
            <a:r>
              <a:rPr lang="en-US" altLang="zh-CN" sz="2000" dirty="0" smtClean="0"/>
              <a:t>&lt;T&gt;(</a:t>
            </a:r>
            <a:r>
              <a:rPr lang="en-US" altLang="zh-CN" sz="2000" dirty="0" err="1" smtClean="0"/>
              <a:t>arg</a:t>
            </a:r>
            <a:r>
              <a:rPr lang="en-US" altLang="zh-CN" sz="2000" dirty="0" smtClean="0"/>
              <a:t>);</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显式具体化，注意</a:t>
            </a:r>
            <a:r>
              <a:rPr lang="en-US" altLang="zh-CN" sz="2000" dirty="0" smtClean="0">
                <a:solidFill>
                  <a:schemeClr val="tx1"/>
                </a:solidFill>
              </a:rPr>
              <a:t>const</a:t>
            </a:r>
            <a:r>
              <a:rPr lang="zh-CN" altLang="en-US" sz="2000" dirty="0" smtClean="0">
                <a:solidFill>
                  <a:schemeClr val="tx1"/>
                </a:solidFill>
              </a:rPr>
              <a:t>的使用</a:t>
            </a:r>
          </a:p>
          <a:p>
            <a:pPr>
              <a:lnSpc>
                <a:spcPts val="2000"/>
              </a:lnSpc>
            </a:pPr>
            <a:r>
              <a:rPr lang="en-US" altLang="zh-CN" sz="2000" dirty="0" smtClean="0">
                <a:solidFill>
                  <a:srgbClr val="FF0000"/>
                </a:solidFill>
              </a:rPr>
              <a:t>template &lt;&gt;</a:t>
            </a:r>
            <a:r>
              <a:rPr lang="en-US" altLang="zh-CN" sz="2000" dirty="0" smtClean="0"/>
              <a:t>	</a:t>
            </a:r>
            <a:r>
              <a:rPr lang="en-US" altLang="zh-CN" sz="2000" dirty="0" smtClean="0">
                <a:solidFill>
                  <a:schemeClr val="tx1"/>
                </a:solidFill>
              </a:rPr>
              <a:t>// </a:t>
            </a:r>
            <a:r>
              <a:rPr lang="zh-CN" altLang="en-US" sz="2000" dirty="0" smtClean="0">
                <a:solidFill>
                  <a:schemeClr val="tx1"/>
                </a:solidFill>
              </a:rPr>
              <a:t>有些编译器不支持使用</a:t>
            </a:r>
            <a:r>
              <a:rPr lang="en-US" altLang="zh-CN" sz="2000" dirty="0" smtClean="0">
                <a:solidFill>
                  <a:schemeClr val="tx1"/>
                </a:solidFill>
              </a:rPr>
              <a:t>template&lt;&gt;</a:t>
            </a:r>
            <a:r>
              <a:rPr lang="zh-CN" altLang="en-US" sz="2000" dirty="0" smtClean="0">
                <a:solidFill>
                  <a:schemeClr val="tx1"/>
                </a:solidFill>
              </a:rPr>
              <a:t>前缀。当编译时对这</a:t>
            </a:r>
            <a:endParaRPr lang="en-US" altLang="zh-CN" sz="2000" dirty="0" smtClean="0">
              <a:solidFill>
                <a:schemeClr val="tx1"/>
              </a:solidFill>
            </a:endParaRPr>
          </a:p>
          <a:p>
            <a:pPr>
              <a:lnSpc>
                <a:spcPts val="2000"/>
              </a:lnSpc>
            </a:pPr>
            <a:r>
              <a:rPr lang="en-US" altLang="zh-CN" sz="2000" dirty="0" smtClean="0">
                <a:solidFill>
                  <a:schemeClr val="tx1"/>
                </a:solidFill>
              </a:rPr>
              <a:t>	// </a:t>
            </a:r>
            <a:r>
              <a:rPr lang="zh-CN" altLang="en-US" sz="2000" dirty="0" smtClean="0">
                <a:solidFill>
                  <a:schemeClr val="tx1"/>
                </a:solidFill>
              </a:rPr>
              <a:t>个具体化部分给出出错信息时，可以将该前缀注释掉。</a:t>
            </a:r>
          </a:p>
          <a:p>
            <a:pPr>
              <a:lnSpc>
                <a:spcPts val="2000"/>
              </a:lnSpc>
            </a:pPr>
            <a:r>
              <a:rPr lang="en-US" altLang="zh-CN" sz="2000" dirty="0" smtClean="0">
                <a:solidFill>
                  <a:srgbClr val="FF0000"/>
                </a:solidFill>
              </a:rPr>
              <a:t>char Convert&lt;char&gt;(double const &amp;</a:t>
            </a:r>
            <a:r>
              <a:rPr lang="en-US" altLang="zh-CN" sz="2000" dirty="0" err="1" smtClean="0">
                <a:solidFill>
                  <a:srgbClr val="FF0000"/>
                </a:solidFill>
              </a:rPr>
              <a:t>arg</a:t>
            </a:r>
            <a:r>
              <a:rPr lang="en-US" altLang="zh-CN" sz="2000" dirty="0" smtClean="0">
                <a:solidFill>
                  <a:srgbClr val="FF0000"/>
                </a:solidFill>
              </a:rPr>
              <a:t>) </a:t>
            </a:r>
          </a:p>
          <a:p>
            <a:pPr>
              <a:lnSpc>
                <a:spcPts val="2000"/>
              </a:lnSpc>
            </a:pPr>
            <a:r>
              <a:rPr lang="en-US" altLang="zh-CN" sz="2000" dirty="0" smtClean="0">
                <a:solidFill>
                  <a:srgbClr val="FF0000"/>
                </a:solidFill>
              </a:rPr>
              <a:t>{</a:t>
            </a:r>
          </a:p>
          <a:p>
            <a:pPr>
              <a:lnSpc>
                <a:spcPts val="2000"/>
              </a:lnSpc>
            </a:pPr>
            <a:r>
              <a:rPr lang="en-US" altLang="zh-CN" sz="2000" dirty="0" smtClean="0">
                <a:solidFill>
                  <a:srgbClr val="FF0000"/>
                </a:solidFill>
              </a:rPr>
              <a:t>	return </a:t>
            </a:r>
            <a:r>
              <a:rPr lang="en-US" altLang="zh-CN" sz="2000" dirty="0" err="1" smtClean="0">
                <a:solidFill>
                  <a:srgbClr val="FF0000"/>
                </a:solidFill>
              </a:rPr>
              <a:t>static_cast</a:t>
            </a:r>
            <a:r>
              <a:rPr lang="en-US" altLang="zh-CN" sz="2000" dirty="0" smtClean="0">
                <a:solidFill>
                  <a:srgbClr val="FF0000"/>
                </a:solidFill>
              </a:rPr>
              <a:t>&lt;char&gt;(</a:t>
            </a:r>
            <a:r>
              <a:rPr lang="en-US" altLang="zh-CN" sz="2000" dirty="0" err="1" smtClean="0">
                <a:solidFill>
                  <a:srgbClr val="FF0000"/>
                </a:solidFill>
              </a:rPr>
              <a:t>arg</a:t>
            </a:r>
            <a:r>
              <a:rPr lang="en-US" altLang="zh-CN" sz="2000" dirty="0" smtClean="0">
                <a:solidFill>
                  <a:srgbClr val="FF0000"/>
                </a:solidFill>
              </a:rPr>
              <a:t>);</a:t>
            </a:r>
          </a:p>
          <a:p>
            <a:pPr>
              <a:lnSpc>
                <a:spcPts val="2000"/>
              </a:lnSpc>
            </a:pPr>
            <a:r>
              <a:rPr lang="en-US" altLang="zh-CN" sz="2000" dirty="0" smtClean="0">
                <a:solidFill>
                  <a:srgbClr val="FF0000"/>
                </a:solidFill>
              </a:rPr>
              <a:t>}</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double d = 65.78;</a:t>
            </a:r>
          </a:p>
          <a:p>
            <a:pPr>
              <a:lnSpc>
                <a:spcPts val="2000"/>
              </a:lnSpc>
            </a:pPr>
            <a:r>
              <a:rPr lang="en-US" altLang="zh-CN" sz="2000" dirty="0" smtClean="0">
                <a:solidFill>
                  <a:srgbClr val="FF0000"/>
                </a:solidFill>
              </a:rPr>
              <a:t>	</a:t>
            </a:r>
            <a:r>
              <a:rPr lang="en-US" altLang="zh-CN" sz="2000" dirty="0" err="1" smtClean="0">
                <a:solidFill>
                  <a:srgbClr val="FF0000"/>
                </a:solidFill>
              </a:rPr>
              <a:t>cout</a:t>
            </a:r>
            <a:r>
              <a:rPr lang="en-US" altLang="zh-CN" sz="2000" dirty="0" smtClean="0">
                <a:solidFill>
                  <a:srgbClr val="FF0000"/>
                </a:solidFill>
              </a:rPr>
              <a:t> &lt;&lt; Convert&lt;char&gt;(d) &lt;&lt; </a:t>
            </a:r>
            <a:r>
              <a:rPr lang="en-US" altLang="zh-CN" sz="2000" dirty="0" err="1" smtClean="0">
                <a:solidFill>
                  <a:srgbClr val="FF0000"/>
                </a:solidFill>
              </a:rPr>
              <a:t>endl</a:t>
            </a:r>
            <a:r>
              <a:rPr lang="en-US" altLang="zh-CN" sz="2000" dirty="0" smtClean="0">
                <a:solidFill>
                  <a:srgbClr val="FF0000"/>
                </a:solidFill>
              </a:rPr>
              <a:t>;	// </a:t>
            </a:r>
            <a:r>
              <a:rPr lang="zh-CN" altLang="en-US" sz="2000" dirty="0" smtClean="0">
                <a:solidFill>
                  <a:srgbClr val="FF0000"/>
                </a:solidFill>
              </a:rPr>
              <a:t>显式具体化</a:t>
            </a:r>
          </a:p>
          <a:p>
            <a:pPr>
              <a:lnSpc>
                <a:spcPts val="2000"/>
              </a:lnSpc>
            </a:pPr>
            <a:endParaRPr lang="zh-CN" altLang="en-US" sz="2000" dirty="0" smtClean="0"/>
          </a:p>
          <a:p>
            <a:pPr>
              <a:lnSpc>
                <a:spcPts val="20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3" name="矩形 2"/>
          <p:cNvSpPr/>
          <p:nvPr/>
        </p:nvSpPr>
        <p:spPr bwMode="auto">
          <a:xfrm>
            <a:off x="755576" y="5589240"/>
            <a:ext cx="777686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程序运行时屏幕输出参考如下：</a:t>
            </a:r>
            <a:endParaRPr lang="en-US" altLang="zh-CN" sz="2400" dirty="0" smtClean="0"/>
          </a:p>
          <a:p>
            <a:pPr lvl="1"/>
            <a:r>
              <a:rPr lang="en-US" altLang="zh-CN" sz="2400" dirty="0" smtClean="0">
                <a:solidFill>
                  <a:schemeClr val="tx1"/>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部分具体化</a:t>
            </a:r>
            <a:endParaRPr lang="zh-CN" altLang="en-US" dirty="0"/>
          </a:p>
        </p:txBody>
      </p:sp>
      <p:sp>
        <p:nvSpPr>
          <p:cNvPr id="3" name="内容占位符 2"/>
          <p:cNvSpPr>
            <a:spLocks noGrp="1"/>
          </p:cNvSpPr>
          <p:nvPr>
            <p:ph idx="1"/>
          </p:nvPr>
        </p:nvSpPr>
        <p:spPr>
          <a:xfrm>
            <a:off x="0" y="1423317"/>
            <a:ext cx="9144000" cy="4525963"/>
          </a:xfrm>
        </p:spPr>
        <p:txBody>
          <a:bodyPr/>
          <a:lstStyle/>
          <a:p>
            <a:pPr>
              <a:lnSpc>
                <a:spcPts val="2200"/>
              </a:lnSpc>
              <a:spcBef>
                <a:spcPts val="200"/>
              </a:spcBef>
              <a:spcAft>
                <a:spcPts val="200"/>
              </a:spcAft>
            </a:pPr>
            <a:r>
              <a:rPr lang="zh-CN" altLang="en-US" sz="2400" dirty="0" smtClean="0"/>
              <a:t>部分具体化（</a:t>
            </a:r>
            <a:r>
              <a:rPr lang="en-US" altLang="zh-CN" sz="2400" dirty="0" smtClean="0"/>
              <a:t>partial specialization</a:t>
            </a:r>
            <a:r>
              <a:rPr lang="zh-CN" altLang="en-US" sz="2400" dirty="0" smtClean="0"/>
              <a:t>）即</a:t>
            </a:r>
            <a:r>
              <a:rPr lang="zh-CN" altLang="en-US" sz="2400" dirty="0" smtClean="0">
                <a:solidFill>
                  <a:srgbClr val="FF0000"/>
                </a:solidFill>
              </a:rPr>
              <a:t>部分限制模板的通用性</a:t>
            </a:r>
            <a:r>
              <a:rPr lang="zh-CN" altLang="en-US" sz="2400" dirty="0" smtClean="0"/>
              <a:t>。</a:t>
            </a:r>
          </a:p>
          <a:p>
            <a:pPr lvl="1">
              <a:lnSpc>
                <a:spcPts val="2200"/>
              </a:lnSpc>
              <a:spcBef>
                <a:spcPts val="200"/>
              </a:spcBef>
              <a:spcAft>
                <a:spcPts val="200"/>
              </a:spcAft>
              <a:buNone/>
            </a:pPr>
            <a:r>
              <a:rPr lang="en-US" altLang="zh-CN" sz="2000" dirty="0" smtClean="0">
                <a:solidFill>
                  <a:schemeClr val="tx1"/>
                </a:solidFill>
              </a:rPr>
              <a:t>// </a:t>
            </a:r>
            <a:r>
              <a:rPr lang="zh-CN" altLang="en-US" sz="2000" dirty="0" smtClean="0">
                <a:solidFill>
                  <a:schemeClr val="tx1"/>
                </a:solidFill>
              </a:rPr>
              <a:t>声明函数模板</a:t>
            </a:r>
          </a:p>
          <a:p>
            <a:pPr lvl="1">
              <a:lnSpc>
                <a:spcPts val="2200"/>
              </a:lnSpc>
              <a:spcBef>
                <a:spcPts val="200"/>
              </a:spcBef>
              <a:spcAft>
                <a:spcPts val="200"/>
              </a:spcAft>
              <a:buNone/>
            </a:pPr>
            <a:r>
              <a:rPr lang="en-US" altLang="zh-CN" sz="2000" dirty="0" smtClean="0"/>
              <a:t>template &lt;</a:t>
            </a:r>
            <a:r>
              <a:rPr lang="en-US" altLang="zh-CN" sz="2000" dirty="0" err="1" smtClean="0"/>
              <a:t>typename</a:t>
            </a:r>
            <a:r>
              <a:rPr lang="en-US" altLang="zh-CN" sz="2000" dirty="0" smtClean="0"/>
              <a:t> T, </a:t>
            </a:r>
            <a:r>
              <a:rPr lang="en-US" altLang="zh-CN" sz="2000" dirty="0" err="1" smtClean="0"/>
              <a:t>typename</a:t>
            </a:r>
            <a:r>
              <a:rPr lang="en-US" altLang="zh-CN" sz="2000" dirty="0" smtClean="0"/>
              <a:t> U&gt;</a:t>
            </a:r>
          </a:p>
          <a:p>
            <a:pPr lvl="1">
              <a:lnSpc>
                <a:spcPts val="2200"/>
              </a:lnSpc>
              <a:spcBef>
                <a:spcPts val="200"/>
              </a:spcBef>
              <a:spcAft>
                <a:spcPts val="200"/>
              </a:spcAft>
              <a:buNone/>
            </a:pPr>
            <a:r>
              <a:rPr lang="en-US" altLang="zh-CN" sz="2000" dirty="0" smtClean="0"/>
              <a:t>T Convert(U const &amp;</a:t>
            </a:r>
            <a:r>
              <a:rPr lang="en-US" altLang="zh-CN" sz="2000" dirty="0" err="1" smtClean="0"/>
              <a:t>arg</a:t>
            </a:r>
            <a:r>
              <a:rPr lang="en-US" altLang="zh-CN" sz="2000" dirty="0" smtClean="0"/>
              <a:t>)</a:t>
            </a:r>
          </a:p>
          <a:p>
            <a:pPr lvl="1">
              <a:lnSpc>
                <a:spcPts val="2200"/>
              </a:lnSpc>
              <a:spcBef>
                <a:spcPts val="200"/>
              </a:spcBef>
              <a:spcAft>
                <a:spcPts val="200"/>
              </a:spcAft>
              <a:buNone/>
            </a:pPr>
            <a:r>
              <a:rPr lang="en-US" altLang="zh-CN" sz="2000" dirty="0" smtClean="0"/>
              <a:t>{</a:t>
            </a:r>
          </a:p>
          <a:p>
            <a:pPr lvl="1">
              <a:lnSpc>
                <a:spcPts val="2200"/>
              </a:lnSpc>
              <a:spcBef>
                <a:spcPts val="200"/>
              </a:spcBef>
              <a:spcAft>
                <a:spcPts val="200"/>
              </a:spcAft>
              <a:buNone/>
            </a:pPr>
            <a:r>
              <a:rPr lang="en-US" altLang="zh-CN" sz="2000" dirty="0" smtClean="0"/>
              <a:t>	return </a:t>
            </a:r>
            <a:r>
              <a:rPr lang="en-US" altLang="zh-CN" sz="2000" dirty="0" err="1" smtClean="0"/>
              <a:t>static_cast</a:t>
            </a:r>
            <a:r>
              <a:rPr lang="en-US" altLang="zh-CN" sz="2000" dirty="0" smtClean="0"/>
              <a:t>&lt;T&gt;(</a:t>
            </a:r>
            <a:r>
              <a:rPr lang="en-US" altLang="zh-CN" sz="2000" dirty="0" err="1" smtClean="0"/>
              <a:t>arg</a:t>
            </a:r>
            <a:r>
              <a:rPr lang="en-US" altLang="zh-CN" sz="2000" dirty="0" smtClean="0"/>
              <a:t>);</a:t>
            </a:r>
          </a:p>
          <a:p>
            <a:pPr lvl="1">
              <a:lnSpc>
                <a:spcPts val="2200"/>
              </a:lnSpc>
              <a:spcBef>
                <a:spcPts val="200"/>
              </a:spcBef>
              <a:spcAft>
                <a:spcPts val="200"/>
              </a:spcAft>
              <a:buNone/>
            </a:pPr>
            <a:r>
              <a:rPr lang="en-US" altLang="zh-CN" sz="2000" dirty="0" smtClean="0"/>
              <a:t>}</a:t>
            </a:r>
          </a:p>
          <a:p>
            <a:pPr>
              <a:lnSpc>
                <a:spcPts val="2200"/>
              </a:lnSpc>
              <a:spcBef>
                <a:spcPts val="200"/>
              </a:spcBef>
              <a:spcAft>
                <a:spcPts val="200"/>
              </a:spcAft>
            </a:pPr>
            <a:endParaRPr lang="en-US" altLang="zh-CN" sz="2400" dirty="0" smtClean="0"/>
          </a:p>
          <a:p>
            <a:pPr lvl="1">
              <a:lnSpc>
                <a:spcPts val="2200"/>
              </a:lnSpc>
              <a:spcBef>
                <a:spcPts val="200"/>
              </a:spcBef>
              <a:spcAft>
                <a:spcPts val="200"/>
              </a:spcAft>
              <a:buNone/>
            </a:pPr>
            <a:r>
              <a:rPr lang="en-US" altLang="zh-CN" sz="2000" dirty="0" smtClean="0">
                <a:solidFill>
                  <a:schemeClr val="tx1"/>
                </a:solidFill>
              </a:rPr>
              <a:t>// </a:t>
            </a:r>
            <a:r>
              <a:rPr lang="zh-CN" altLang="en-US" sz="2000" dirty="0" smtClean="0">
                <a:solidFill>
                  <a:schemeClr val="tx1"/>
                </a:solidFill>
              </a:rPr>
              <a:t>部分具体化，注意</a:t>
            </a:r>
            <a:r>
              <a:rPr lang="en-US" altLang="zh-CN" sz="2000" dirty="0" smtClean="0">
                <a:solidFill>
                  <a:schemeClr val="tx1"/>
                </a:solidFill>
              </a:rPr>
              <a:t>const</a:t>
            </a:r>
            <a:r>
              <a:rPr lang="zh-CN" altLang="en-US" sz="2000" dirty="0" smtClean="0">
                <a:solidFill>
                  <a:schemeClr val="tx1"/>
                </a:solidFill>
              </a:rPr>
              <a:t>的使用</a:t>
            </a:r>
          </a:p>
          <a:p>
            <a:pPr lvl="1">
              <a:lnSpc>
                <a:spcPts val="2200"/>
              </a:lnSpc>
              <a:spcBef>
                <a:spcPts val="200"/>
              </a:spcBef>
              <a:spcAft>
                <a:spcPts val="200"/>
              </a:spcAft>
              <a:buNone/>
            </a:pPr>
            <a:r>
              <a:rPr lang="en-US" altLang="zh-CN" sz="2000" dirty="0" smtClean="0"/>
              <a:t>template &lt;</a:t>
            </a:r>
            <a:r>
              <a:rPr lang="en-US" altLang="zh-CN" sz="2000" dirty="0" err="1" smtClean="0"/>
              <a:t>typename</a:t>
            </a:r>
            <a:r>
              <a:rPr lang="en-US" altLang="zh-CN" sz="2000" dirty="0" smtClean="0"/>
              <a:t> U&gt;</a:t>
            </a:r>
          </a:p>
          <a:p>
            <a:pPr lvl="1">
              <a:lnSpc>
                <a:spcPts val="2200"/>
              </a:lnSpc>
              <a:spcBef>
                <a:spcPts val="200"/>
              </a:spcBef>
              <a:spcAft>
                <a:spcPts val="200"/>
              </a:spcAft>
              <a:buNone/>
            </a:pPr>
            <a:r>
              <a:rPr lang="en-US" altLang="zh-CN" sz="2000" dirty="0" smtClean="0"/>
              <a:t>char Convert&lt;char, U&gt;(U const &amp;</a:t>
            </a:r>
            <a:r>
              <a:rPr lang="en-US" altLang="zh-CN" sz="2000" dirty="0" err="1" smtClean="0"/>
              <a:t>arg</a:t>
            </a:r>
            <a:r>
              <a:rPr lang="en-US" altLang="zh-CN" sz="2000" dirty="0" smtClean="0"/>
              <a:t>) </a:t>
            </a:r>
          </a:p>
          <a:p>
            <a:pPr lvl="1">
              <a:lnSpc>
                <a:spcPts val="2200"/>
              </a:lnSpc>
              <a:spcBef>
                <a:spcPts val="200"/>
              </a:spcBef>
              <a:spcAft>
                <a:spcPts val="200"/>
              </a:spcAft>
              <a:buNone/>
            </a:pPr>
            <a:r>
              <a:rPr lang="en-US" altLang="zh-CN" sz="2000" dirty="0" smtClean="0"/>
              <a:t>{</a:t>
            </a:r>
          </a:p>
          <a:p>
            <a:pPr lvl="1">
              <a:lnSpc>
                <a:spcPts val="2200"/>
              </a:lnSpc>
              <a:spcBef>
                <a:spcPts val="200"/>
              </a:spcBef>
              <a:spcAft>
                <a:spcPts val="200"/>
              </a:spcAft>
              <a:buNone/>
            </a:pPr>
            <a:r>
              <a:rPr lang="en-US" altLang="zh-CN" sz="2000" dirty="0" smtClean="0"/>
              <a:t>	return </a:t>
            </a:r>
            <a:r>
              <a:rPr lang="en-US" altLang="zh-CN" sz="2000" dirty="0" err="1" smtClean="0"/>
              <a:t>static_cast</a:t>
            </a:r>
            <a:r>
              <a:rPr lang="en-US" altLang="zh-CN" sz="2000" dirty="0" smtClean="0"/>
              <a:t>&lt;char&gt;(</a:t>
            </a:r>
            <a:r>
              <a:rPr lang="en-US" altLang="zh-CN" sz="2000" dirty="0" err="1" smtClean="0"/>
              <a:t>arg</a:t>
            </a:r>
            <a:r>
              <a:rPr lang="en-US" altLang="zh-CN" sz="2000" dirty="0" smtClean="0"/>
              <a:t>);</a:t>
            </a:r>
          </a:p>
          <a:p>
            <a:pPr lvl="1">
              <a:lnSpc>
                <a:spcPts val="2200"/>
              </a:lnSpc>
              <a:spcBef>
                <a:spcPts val="200"/>
              </a:spcBef>
              <a:spcAft>
                <a:spcPts val="200"/>
              </a:spcAft>
              <a:buNone/>
            </a:pPr>
            <a:r>
              <a:rPr lang="en-US" altLang="zh-CN" sz="2000" dirty="0" smtClean="0"/>
              <a:t>}</a:t>
            </a:r>
          </a:p>
          <a:p>
            <a:pPr>
              <a:lnSpc>
                <a:spcPts val="2200"/>
              </a:lnSpc>
              <a:spcBef>
                <a:spcPts val="200"/>
              </a:spcBef>
              <a:spcAft>
                <a:spcPts val="200"/>
              </a:spcAft>
            </a:pPr>
            <a:r>
              <a:rPr lang="zh-CN" altLang="en-US" sz="2400" dirty="0" smtClean="0"/>
              <a:t>说明：调用时，当有多个部分具体化模板可供选择时，编译器将</a:t>
            </a:r>
            <a:r>
              <a:rPr lang="zh-CN" altLang="en-US" sz="2400" dirty="0" smtClean="0">
                <a:solidFill>
                  <a:srgbClr val="FF0000"/>
                </a:solidFill>
              </a:rPr>
              <a:t>首先选择具体化程度最高的模板</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5991384"/>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7.7 </a:t>
            </a:r>
            <a:r>
              <a:rPr lang="zh-CN" altLang="en-US" sz="2000" dirty="0" smtClean="0">
                <a:solidFill>
                  <a:schemeClr val="tx1"/>
                </a:solidFill>
              </a:rPr>
              <a:t>显式具体化示例。</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声明函数模板</a:t>
            </a:r>
          </a:p>
          <a:p>
            <a:pPr>
              <a:lnSpc>
                <a:spcPts val="20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typename</a:t>
            </a:r>
            <a:r>
              <a:rPr lang="en-US" altLang="zh-CN" sz="2000" dirty="0" smtClean="0"/>
              <a:t> U&gt;</a:t>
            </a:r>
          </a:p>
          <a:p>
            <a:pPr>
              <a:lnSpc>
                <a:spcPts val="2000"/>
              </a:lnSpc>
            </a:pPr>
            <a:r>
              <a:rPr lang="en-US" altLang="zh-CN" sz="2000" dirty="0" smtClean="0"/>
              <a:t>T Convert(U const &amp;</a:t>
            </a:r>
            <a:r>
              <a:rPr lang="en-US" altLang="zh-CN" sz="2000" dirty="0" err="1" smtClean="0"/>
              <a:t>arg</a:t>
            </a:r>
            <a:r>
              <a:rPr lang="en-US" altLang="zh-CN" sz="2000" dirty="0" smtClean="0"/>
              <a:t>)</a:t>
            </a:r>
          </a:p>
          <a:p>
            <a:pPr>
              <a:lnSpc>
                <a:spcPts val="2000"/>
              </a:lnSpc>
            </a:pPr>
            <a:r>
              <a:rPr lang="en-US" altLang="zh-CN" sz="2000" dirty="0" smtClean="0"/>
              <a:t>{</a:t>
            </a:r>
          </a:p>
          <a:p>
            <a:pPr>
              <a:lnSpc>
                <a:spcPts val="2000"/>
              </a:lnSpc>
            </a:pPr>
            <a:r>
              <a:rPr lang="en-US" altLang="zh-CN" sz="2000" dirty="0" smtClean="0"/>
              <a:t>	return </a:t>
            </a:r>
            <a:r>
              <a:rPr lang="en-US" altLang="zh-CN" sz="2000" dirty="0" err="1" smtClean="0"/>
              <a:t>static_cast</a:t>
            </a:r>
            <a:r>
              <a:rPr lang="en-US" altLang="zh-CN" sz="2000" dirty="0" smtClean="0"/>
              <a:t>&lt;T&gt;(</a:t>
            </a:r>
            <a:r>
              <a:rPr lang="en-US" altLang="zh-CN" sz="2000" dirty="0" err="1" smtClean="0"/>
              <a:t>arg</a:t>
            </a:r>
            <a:r>
              <a:rPr lang="en-US" altLang="zh-CN" sz="2000" dirty="0" smtClean="0"/>
              <a:t>);</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rgbClr val="FF0000"/>
                </a:solidFill>
              </a:rPr>
              <a:t>// </a:t>
            </a:r>
            <a:r>
              <a:rPr lang="zh-CN" altLang="en-US" sz="2000" dirty="0" smtClean="0">
                <a:solidFill>
                  <a:srgbClr val="FF0000"/>
                </a:solidFill>
              </a:rPr>
              <a:t>部分具体化</a:t>
            </a:r>
            <a:endParaRPr lang="en-US" altLang="zh-CN" sz="2000" dirty="0" smtClean="0">
              <a:solidFill>
                <a:srgbClr val="FF0000"/>
              </a:solidFill>
            </a:endParaRPr>
          </a:p>
          <a:p>
            <a:pPr>
              <a:lnSpc>
                <a:spcPts val="2000"/>
              </a:lnSpc>
            </a:pPr>
            <a:r>
              <a:rPr lang="en-US" altLang="zh-CN" sz="2000" dirty="0" smtClean="0">
                <a:solidFill>
                  <a:srgbClr val="FF0000"/>
                </a:solidFill>
              </a:rPr>
              <a:t>template &lt;</a:t>
            </a:r>
            <a:r>
              <a:rPr lang="en-US" altLang="zh-CN" sz="2000" dirty="0" err="1" smtClean="0">
                <a:solidFill>
                  <a:srgbClr val="FF0000"/>
                </a:solidFill>
              </a:rPr>
              <a:t>typename</a:t>
            </a:r>
            <a:r>
              <a:rPr lang="en-US" altLang="zh-CN" sz="2000" dirty="0" smtClean="0">
                <a:solidFill>
                  <a:srgbClr val="FF0000"/>
                </a:solidFill>
              </a:rPr>
              <a:t> U&gt;</a:t>
            </a:r>
          </a:p>
          <a:p>
            <a:pPr>
              <a:lnSpc>
                <a:spcPts val="2000"/>
              </a:lnSpc>
            </a:pPr>
            <a:r>
              <a:rPr lang="en-US" altLang="zh-CN" sz="2000" dirty="0" smtClean="0">
                <a:solidFill>
                  <a:srgbClr val="FF0000"/>
                </a:solidFill>
              </a:rPr>
              <a:t>char Convert&lt;char, U&gt;(U const &amp;</a:t>
            </a:r>
            <a:r>
              <a:rPr lang="en-US" altLang="zh-CN" sz="2000" dirty="0" err="1" smtClean="0">
                <a:solidFill>
                  <a:srgbClr val="FF0000"/>
                </a:solidFill>
              </a:rPr>
              <a:t>arg</a:t>
            </a:r>
            <a:r>
              <a:rPr lang="en-US" altLang="zh-CN" sz="2000" dirty="0" smtClean="0">
                <a:solidFill>
                  <a:srgbClr val="FF0000"/>
                </a:solidFill>
              </a:rPr>
              <a:t>) </a:t>
            </a:r>
          </a:p>
          <a:p>
            <a:pPr>
              <a:lnSpc>
                <a:spcPts val="2000"/>
              </a:lnSpc>
            </a:pPr>
            <a:r>
              <a:rPr lang="en-US" altLang="zh-CN" sz="2000" dirty="0" smtClean="0">
                <a:solidFill>
                  <a:srgbClr val="FF0000"/>
                </a:solidFill>
              </a:rPr>
              <a:t>{</a:t>
            </a:r>
          </a:p>
          <a:p>
            <a:pPr>
              <a:lnSpc>
                <a:spcPts val="2000"/>
              </a:lnSpc>
            </a:pPr>
            <a:r>
              <a:rPr lang="en-US" altLang="zh-CN" sz="2000" dirty="0" smtClean="0">
                <a:solidFill>
                  <a:srgbClr val="FF0000"/>
                </a:solidFill>
              </a:rPr>
              <a:t>	return </a:t>
            </a:r>
            <a:r>
              <a:rPr lang="en-US" altLang="zh-CN" sz="2000" dirty="0" err="1" smtClean="0">
                <a:solidFill>
                  <a:srgbClr val="FF0000"/>
                </a:solidFill>
              </a:rPr>
              <a:t>static_cast</a:t>
            </a:r>
            <a:r>
              <a:rPr lang="en-US" altLang="zh-CN" sz="2000" dirty="0" smtClean="0">
                <a:solidFill>
                  <a:srgbClr val="FF0000"/>
                </a:solidFill>
              </a:rPr>
              <a:t>&lt;char&gt;(</a:t>
            </a:r>
            <a:r>
              <a:rPr lang="en-US" altLang="zh-CN" sz="2000" dirty="0" err="1" smtClean="0">
                <a:solidFill>
                  <a:srgbClr val="FF0000"/>
                </a:solidFill>
              </a:rPr>
              <a:t>arg</a:t>
            </a:r>
            <a:r>
              <a:rPr lang="en-US" altLang="zh-CN" sz="2000" dirty="0" smtClean="0">
                <a:solidFill>
                  <a:srgbClr val="FF0000"/>
                </a:solidFill>
              </a:rPr>
              <a:t>);</a:t>
            </a:r>
          </a:p>
          <a:p>
            <a:pPr>
              <a:lnSpc>
                <a:spcPts val="2000"/>
              </a:lnSpc>
            </a:pPr>
            <a:r>
              <a:rPr lang="en-US" altLang="zh-CN" sz="2000" dirty="0" smtClean="0">
                <a:solidFill>
                  <a:srgbClr val="FF0000"/>
                </a:solidFill>
              </a:rPr>
              <a:t>}</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double d = 65.78;</a:t>
            </a:r>
          </a:p>
          <a:p>
            <a:pPr>
              <a:lnSpc>
                <a:spcPts val="2000"/>
              </a:lnSpc>
            </a:pPr>
            <a:r>
              <a:rPr lang="en-US" altLang="zh-CN" sz="2000" dirty="0" smtClean="0">
                <a:solidFill>
                  <a:srgbClr val="FF0000"/>
                </a:solidFill>
              </a:rPr>
              <a:t>	</a:t>
            </a:r>
            <a:r>
              <a:rPr lang="en-US" altLang="zh-CN" sz="2000" dirty="0" err="1" smtClean="0">
                <a:solidFill>
                  <a:srgbClr val="FF0000"/>
                </a:solidFill>
              </a:rPr>
              <a:t>cout</a:t>
            </a:r>
            <a:r>
              <a:rPr lang="en-US" altLang="zh-CN" sz="2000" dirty="0" smtClean="0">
                <a:solidFill>
                  <a:srgbClr val="FF0000"/>
                </a:solidFill>
              </a:rPr>
              <a:t> &lt;&lt; Convert&lt;char&gt;(d) &lt;&lt; </a:t>
            </a:r>
            <a:r>
              <a:rPr lang="en-US" altLang="zh-CN" sz="2000" dirty="0" err="1" smtClean="0">
                <a:solidFill>
                  <a:srgbClr val="FF0000"/>
                </a:solidFill>
              </a:rPr>
              <a:t>endl</a:t>
            </a:r>
            <a:r>
              <a:rPr lang="en-US" altLang="zh-CN" sz="2000" dirty="0" smtClean="0">
                <a:solidFill>
                  <a:srgbClr val="FF0000"/>
                </a:solidFill>
              </a:rPr>
              <a:t>;	// </a:t>
            </a:r>
            <a:r>
              <a:rPr lang="zh-CN" altLang="en-US" sz="2000" dirty="0" smtClean="0">
                <a:solidFill>
                  <a:srgbClr val="FF0000"/>
                </a:solidFill>
              </a:rPr>
              <a:t>部分具体化</a:t>
            </a:r>
          </a:p>
          <a:p>
            <a:pPr>
              <a:lnSpc>
                <a:spcPts val="2000"/>
              </a:lnSpc>
            </a:pPr>
            <a:endParaRPr lang="zh-CN" altLang="en-US" sz="2000" dirty="0" smtClean="0"/>
          </a:p>
          <a:p>
            <a:pPr>
              <a:lnSpc>
                <a:spcPts val="20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3" name="矩形 2"/>
          <p:cNvSpPr/>
          <p:nvPr/>
        </p:nvSpPr>
        <p:spPr bwMode="auto">
          <a:xfrm>
            <a:off x="755576" y="5589240"/>
            <a:ext cx="777686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7.2 </a:t>
            </a:r>
            <a:r>
              <a:rPr lang="zh-CN" altLang="en-US" sz="4800" dirty="0" smtClean="0"/>
              <a:t>数据抽象模板</a:t>
            </a:r>
            <a:r>
              <a:rPr lang="en-US" altLang="zh-CN" sz="4800" dirty="0" smtClean="0"/>
              <a:t>——</a:t>
            </a:r>
            <a:r>
              <a:rPr lang="zh-CN" altLang="en-US" sz="4800" dirty="0" smtClean="0"/>
              <a:t>类模板</a:t>
            </a:r>
            <a:endParaRPr lang="zh-CN" altLang="en-US" sz="4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数据抽象模板</a:t>
            </a:r>
            <a:r>
              <a:rPr lang="en-US" altLang="zh-CN" dirty="0" smtClean="0"/>
              <a:t>——</a:t>
            </a:r>
            <a:r>
              <a:rPr lang="zh-CN" altLang="en-US" dirty="0" smtClean="0"/>
              <a:t>类模板</a:t>
            </a:r>
            <a:endParaRPr lang="zh-CN" altLang="en-US" dirty="0"/>
          </a:p>
        </p:txBody>
      </p:sp>
      <p:sp>
        <p:nvSpPr>
          <p:cNvPr id="3" name="内容占位符 2"/>
          <p:cNvSpPr>
            <a:spLocks noGrp="1"/>
          </p:cNvSpPr>
          <p:nvPr>
            <p:ph idx="1"/>
          </p:nvPr>
        </p:nvSpPr>
        <p:spPr/>
        <p:txBody>
          <a:bodyPr/>
          <a:lstStyle/>
          <a:p>
            <a:r>
              <a:rPr lang="zh-CN" altLang="en-US" dirty="0" smtClean="0"/>
              <a:t>类是一种抽象数据结构</a:t>
            </a:r>
            <a:r>
              <a:rPr lang="en-US" altLang="zh-CN" dirty="0" smtClean="0"/>
              <a:t>——</a:t>
            </a:r>
            <a:r>
              <a:rPr lang="zh-CN" altLang="en-US" dirty="0" smtClean="0"/>
              <a:t>它将与某种事物有关的数据以及施加在这些数据上的操作封装在一起。</a:t>
            </a:r>
            <a:endParaRPr lang="en-US" altLang="zh-CN" dirty="0" smtClean="0"/>
          </a:p>
          <a:p>
            <a:r>
              <a:rPr lang="zh-CN" altLang="en-US" dirty="0" smtClean="0"/>
              <a:t>有一些类之间存在着相似性，它们</a:t>
            </a:r>
            <a:r>
              <a:rPr lang="zh-CN" altLang="en-US" dirty="0" smtClean="0">
                <a:solidFill>
                  <a:srgbClr val="FF0000"/>
                </a:solidFill>
              </a:rPr>
              <a:t>具有相同的操作</a:t>
            </a:r>
            <a:r>
              <a:rPr lang="en-US" altLang="zh-CN" dirty="0" smtClean="0">
                <a:solidFill>
                  <a:srgbClr val="FF0000"/>
                </a:solidFill>
              </a:rPr>
              <a:t>——</a:t>
            </a:r>
            <a:r>
              <a:rPr lang="zh-CN" altLang="en-US" dirty="0" smtClean="0">
                <a:solidFill>
                  <a:srgbClr val="FF0000"/>
                </a:solidFill>
              </a:rPr>
              <a:t>成员函数</a:t>
            </a:r>
            <a:r>
              <a:rPr lang="zh-CN" altLang="en-US" dirty="0" smtClean="0"/>
              <a:t>，而数据成员的类型不相同。</a:t>
            </a:r>
            <a:endParaRPr lang="en-US" altLang="zh-CN" dirty="0" smtClean="0"/>
          </a:p>
          <a:p>
            <a:r>
              <a:rPr lang="en-US" altLang="zh-CN" dirty="0" smtClean="0"/>
              <a:t>C++</a:t>
            </a:r>
            <a:r>
              <a:rPr lang="zh-CN" altLang="en-US" dirty="0" smtClean="0"/>
              <a:t>用</a:t>
            </a:r>
            <a:r>
              <a:rPr lang="zh-CN" altLang="en-US" dirty="0" smtClean="0">
                <a:solidFill>
                  <a:srgbClr val="FF0000"/>
                </a:solidFill>
              </a:rPr>
              <a:t>类型作为参数</a:t>
            </a:r>
            <a:r>
              <a:rPr lang="zh-CN" altLang="en-US" dirty="0" smtClean="0"/>
              <a:t>，这样便形成</a:t>
            </a:r>
            <a:r>
              <a:rPr lang="zh-CN" altLang="en-US" dirty="0" smtClean="0">
                <a:solidFill>
                  <a:srgbClr val="FF0000"/>
                </a:solidFill>
              </a:rPr>
              <a:t>类模板</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7.2 </a:t>
            </a:r>
            <a:r>
              <a:rPr lang="zh-CN" altLang="en-US" sz="4800" dirty="0" smtClean="0"/>
              <a:t>数据抽象模板</a:t>
            </a:r>
            <a:r>
              <a:rPr lang="en-US" altLang="zh-CN" sz="4800" dirty="0" smtClean="0"/>
              <a:t>——</a:t>
            </a:r>
            <a:r>
              <a:rPr lang="zh-CN" altLang="en-US" sz="4800" dirty="0" smtClean="0"/>
              <a:t>类模板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7.2.1 </a:t>
            </a:r>
            <a:r>
              <a:rPr lang="zh-CN" altLang="en-US" sz="4400" dirty="0" smtClean="0"/>
              <a:t>类模板的定义</a:t>
            </a:r>
            <a:endParaRPr lang="zh-CN" altLang="en-US" sz="4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smtClean="0"/>
              <a:t>类模板的定义</a:t>
            </a:r>
            <a:endParaRPr lang="zh-CN" altLang="en-US" dirty="0"/>
          </a:p>
        </p:txBody>
      </p:sp>
      <p:sp>
        <p:nvSpPr>
          <p:cNvPr id="3" name="内容占位符 2"/>
          <p:cNvSpPr>
            <a:spLocks noGrp="1"/>
          </p:cNvSpPr>
          <p:nvPr>
            <p:ph idx="1"/>
          </p:nvPr>
        </p:nvSpPr>
        <p:spPr>
          <a:xfrm>
            <a:off x="457200" y="1124744"/>
            <a:ext cx="8229600" cy="1972816"/>
          </a:xfrm>
        </p:spPr>
        <p:txBody>
          <a:bodyPr/>
          <a:lstStyle/>
          <a:p>
            <a:r>
              <a:rPr lang="zh-CN" altLang="en-US" dirty="0" smtClean="0"/>
              <a:t>一个类属</a:t>
            </a:r>
            <a:r>
              <a:rPr lang="zh-CN" altLang="en-US" dirty="0" smtClean="0">
                <a:solidFill>
                  <a:srgbClr val="FF0000"/>
                </a:solidFill>
              </a:rPr>
              <a:t>（类模板）</a:t>
            </a:r>
            <a:r>
              <a:rPr lang="zh-CN" altLang="en-US" dirty="0" smtClean="0"/>
              <a:t>数组</a:t>
            </a:r>
            <a:r>
              <a:rPr lang="zh-CN" altLang="en-US" dirty="0" smtClean="0">
                <a:solidFill>
                  <a:srgbClr val="FF0000"/>
                </a:solidFill>
              </a:rPr>
              <a:t>（容器</a:t>
            </a:r>
            <a:r>
              <a:rPr lang="en-US" altLang="zh-CN" dirty="0" smtClean="0">
                <a:solidFill>
                  <a:srgbClr val="FF0000"/>
                </a:solidFill>
              </a:rPr>
              <a:t>——</a:t>
            </a:r>
            <a:r>
              <a:rPr lang="zh-CN" altLang="en-US" dirty="0" smtClean="0">
                <a:solidFill>
                  <a:srgbClr val="FF0000"/>
                </a:solidFill>
              </a:rPr>
              <a:t>存储数据）</a:t>
            </a:r>
            <a:r>
              <a:rPr lang="zh-CN" altLang="en-US" dirty="0" smtClean="0"/>
              <a:t>类</a:t>
            </a:r>
            <a:r>
              <a:rPr lang="en-US" altLang="zh-CN" dirty="0" smtClean="0"/>
              <a:t>——</a:t>
            </a:r>
            <a:r>
              <a:rPr lang="zh-CN" altLang="en-US" dirty="0" smtClean="0"/>
              <a:t>一个定义类模板和介绍容器的例子</a:t>
            </a:r>
          </a:p>
        </p:txBody>
      </p:sp>
      <p:sp>
        <p:nvSpPr>
          <p:cNvPr id="4" name="TextBox 3"/>
          <p:cNvSpPr txBox="1"/>
          <p:nvPr/>
        </p:nvSpPr>
        <p:spPr>
          <a:xfrm>
            <a:off x="395536" y="2722899"/>
            <a:ext cx="8352928" cy="3990836"/>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声明类模板</a:t>
            </a:r>
            <a:r>
              <a:rPr lang="en-US" altLang="zh-CN" sz="2000" dirty="0" err="1" smtClean="0">
                <a:solidFill>
                  <a:schemeClr val="tx1"/>
                </a:solidFill>
              </a:rPr>
              <a:t>MyArray</a:t>
            </a:r>
            <a:endParaRPr lang="en-US" altLang="zh-CN" sz="2000" dirty="0" smtClean="0">
              <a:solidFill>
                <a:schemeClr val="tx1"/>
              </a:solidFill>
            </a:endParaRP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900"/>
              </a:lnSpc>
            </a:pPr>
            <a:r>
              <a:rPr lang="en-US" altLang="zh-CN" sz="2000" dirty="0" smtClean="0"/>
              <a:t>class </a:t>
            </a:r>
            <a:r>
              <a:rPr lang="en-US" altLang="zh-CN" sz="2000" dirty="0" err="1" smtClean="0"/>
              <a:t>MyArray</a:t>
            </a:r>
            <a:r>
              <a:rPr lang="en-US" altLang="zh-CN" sz="2000" dirty="0" smtClean="0"/>
              <a:t> </a:t>
            </a:r>
          </a:p>
          <a:p>
            <a:pPr>
              <a:lnSpc>
                <a:spcPts val="1900"/>
              </a:lnSpc>
            </a:pPr>
            <a:r>
              <a:rPr lang="en-US" altLang="zh-CN" sz="2000" dirty="0" smtClean="0"/>
              <a:t>{  </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T *element;			</a:t>
            </a:r>
            <a:r>
              <a:rPr lang="en-US" altLang="zh-CN" sz="2000" dirty="0" smtClean="0">
                <a:solidFill>
                  <a:schemeClr val="tx1"/>
                </a:solidFill>
              </a:rPr>
              <a:t>// </a:t>
            </a:r>
            <a:r>
              <a:rPr lang="zh-CN" altLang="en-US" sz="2000" dirty="0" smtClean="0">
                <a:solidFill>
                  <a:schemeClr val="tx1"/>
                </a:solidFill>
              </a:rPr>
              <a:t>用于指向存储数据的存储空间</a:t>
            </a:r>
          </a:p>
          <a:p>
            <a:pPr>
              <a:lnSpc>
                <a:spcPts val="1900"/>
              </a:lnSpc>
            </a:pPr>
            <a:r>
              <a:rPr lang="en-US" altLang="zh-CN" sz="2000" dirty="0" smtClean="0">
                <a:solidFill>
                  <a:srgbClr val="FF0000"/>
                </a:solidFill>
              </a:rPr>
              <a:t>//	T element[size];</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用于存储数据的存储空间</a:t>
            </a:r>
          </a:p>
          <a:p>
            <a:pPr>
              <a:lnSpc>
                <a:spcPts val="1900"/>
              </a:lnSpc>
            </a:pPr>
            <a:r>
              <a:rPr lang="en-US" altLang="zh-CN" sz="2000" dirty="0" smtClean="0"/>
              <a:t>public: </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MyArray</a:t>
            </a:r>
            <a:r>
              <a:rPr lang="en-US" altLang="zh-CN" sz="2000" dirty="0" smtClean="0"/>
              <a:t>();			</a:t>
            </a:r>
            <a:r>
              <a:rPr lang="en-US" altLang="zh-CN" sz="2000" dirty="0" smtClean="0">
                <a:solidFill>
                  <a:schemeClr val="tx1"/>
                </a:solidFill>
              </a:rPr>
              <a:t>// </a:t>
            </a:r>
            <a:r>
              <a:rPr lang="zh-CN" altLang="en-US" sz="2000" dirty="0" smtClean="0">
                <a:solidFill>
                  <a:schemeClr val="tx1"/>
                </a:solidFill>
              </a:rPr>
              <a:t>默认构造函数模板</a:t>
            </a:r>
          </a:p>
          <a:p>
            <a:pPr>
              <a:lnSpc>
                <a:spcPts val="1900"/>
              </a:lnSpc>
            </a:pPr>
            <a:r>
              <a:rPr lang="zh-CN" altLang="en-US" sz="2000" dirty="0" smtClean="0"/>
              <a:t>	</a:t>
            </a:r>
            <a:r>
              <a:rPr lang="en-US" altLang="zh-CN" sz="2000" dirty="0" err="1" smtClean="0"/>
              <a:t>MyArray</a:t>
            </a:r>
            <a:r>
              <a:rPr lang="en-US" altLang="zh-CN" sz="2000" dirty="0" smtClean="0"/>
              <a:t>(const T &amp;v);		</a:t>
            </a:r>
            <a:r>
              <a:rPr lang="en-US" altLang="zh-CN" sz="2000" dirty="0" smtClean="0">
                <a:solidFill>
                  <a:schemeClr val="tx1"/>
                </a:solidFill>
              </a:rPr>
              <a:t>// </a:t>
            </a:r>
            <a:r>
              <a:rPr lang="zh-CN" altLang="en-US" sz="2000" dirty="0" smtClean="0">
                <a:solidFill>
                  <a:schemeClr val="tx1"/>
                </a:solidFill>
              </a:rPr>
              <a:t>构造函数模板</a:t>
            </a:r>
          </a:p>
          <a:p>
            <a:pPr>
              <a:lnSpc>
                <a:spcPts val="1900"/>
              </a:lnSpc>
            </a:pPr>
            <a:r>
              <a:rPr lang="zh-CN" altLang="en-US" sz="2000" dirty="0" smtClean="0"/>
              <a:t>	</a:t>
            </a:r>
            <a:r>
              <a:rPr lang="en-US" altLang="zh-CN" sz="2000" dirty="0" err="1" smtClean="0"/>
              <a:t>MyArray</a:t>
            </a:r>
            <a:r>
              <a:rPr lang="en-US" altLang="zh-CN" sz="2000" dirty="0" smtClean="0"/>
              <a:t>(const </a:t>
            </a:r>
            <a:r>
              <a:rPr lang="en-US" altLang="zh-CN" sz="2000" dirty="0" err="1" smtClean="0"/>
              <a:t>MyArray</a:t>
            </a:r>
            <a:r>
              <a:rPr lang="en-US" altLang="zh-CN" sz="2000" dirty="0" smtClean="0"/>
              <a:t> &amp;copy);	</a:t>
            </a:r>
            <a:r>
              <a:rPr lang="en-US" altLang="zh-CN" sz="2000" dirty="0" smtClean="0">
                <a:solidFill>
                  <a:schemeClr val="tx1"/>
                </a:solidFill>
              </a:rPr>
              <a:t>// </a:t>
            </a:r>
            <a:r>
              <a:rPr lang="zh-CN" altLang="en-US" sz="2000" dirty="0" smtClean="0">
                <a:solidFill>
                  <a:schemeClr val="tx1"/>
                </a:solidFill>
              </a:rPr>
              <a:t>复制构造函数模板</a:t>
            </a:r>
          </a:p>
          <a:p>
            <a:pPr>
              <a:lnSpc>
                <a:spcPts val="1900"/>
              </a:lnSpc>
            </a:pPr>
            <a:r>
              <a:rPr lang="zh-CN" altLang="en-US" sz="2000" dirty="0" smtClean="0"/>
              <a:t>	</a:t>
            </a:r>
            <a:r>
              <a:rPr lang="en-US" altLang="zh-CN" sz="2000" dirty="0" smtClean="0"/>
              <a:t>virtual ~</a:t>
            </a:r>
            <a:r>
              <a:rPr lang="en-US" altLang="zh-CN" sz="2000" dirty="0" err="1" smtClean="0"/>
              <a:t>MyArray</a:t>
            </a:r>
            <a:r>
              <a:rPr lang="en-US" altLang="zh-CN" sz="2000" dirty="0" smtClean="0"/>
              <a:t>() { delete []element; }</a:t>
            </a:r>
            <a:r>
              <a:rPr lang="en-US" altLang="zh-CN" sz="2000" dirty="0" smtClean="0">
                <a:solidFill>
                  <a:schemeClr val="tx1"/>
                </a:solidFill>
              </a:rPr>
              <a:t>// </a:t>
            </a:r>
            <a:r>
              <a:rPr lang="zh-CN" altLang="en-US" sz="2000" dirty="0" smtClean="0">
                <a:solidFill>
                  <a:schemeClr val="tx1"/>
                </a:solidFill>
              </a:rPr>
              <a:t>析构函数模板</a:t>
            </a:r>
          </a:p>
          <a:p>
            <a:pPr>
              <a:lnSpc>
                <a:spcPts val="1900"/>
              </a:lnSpc>
            </a:pPr>
            <a:r>
              <a:rPr lang="zh-CN" altLang="en-US" sz="2000" dirty="0" smtClean="0"/>
              <a:t>	</a:t>
            </a:r>
            <a:r>
              <a:rPr lang="en-US" altLang="zh-CN" sz="2000" dirty="0" smtClean="0"/>
              <a:t>T &amp;operator[](</a:t>
            </a:r>
            <a:r>
              <a:rPr lang="en-US" altLang="zh-CN" sz="2000" dirty="0" err="1" smtClean="0"/>
              <a:t>int</a:t>
            </a:r>
            <a:r>
              <a:rPr lang="en-US" altLang="zh-CN" sz="2000" dirty="0" smtClean="0"/>
              <a:t> index);	</a:t>
            </a:r>
            <a:r>
              <a:rPr lang="en-US" altLang="zh-CN" sz="2000" dirty="0" smtClean="0">
                <a:solidFill>
                  <a:schemeClr val="tx1"/>
                </a:solidFill>
              </a:rPr>
              <a:t>// []</a:t>
            </a:r>
            <a:r>
              <a:rPr lang="zh-CN" altLang="en-US" sz="2000" dirty="0" smtClean="0">
                <a:solidFill>
                  <a:schemeClr val="tx1"/>
                </a:solidFill>
              </a:rPr>
              <a:t>重载：输出元素值</a:t>
            </a:r>
          </a:p>
          <a:p>
            <a:pPr>
              <a:lnSpc>
                <a:spcPts val="1900"/>
              </a:lnSpc>
            </a:pPr>
            <a:r>
              <a:rPr lang="en-US" altLang="zh-CN" sz="2000" dirty="0" smtClean="0"/>
              <a:t>}; </a:t>
            </a:r>
            <a:endParaRPr lang="zh-CN" altLang="en-US" sz="2000" dirty="0"/>
          </a:p>
        </p:txBody>
      </p:sp>
      <p:sp>
        <p:nvSpPr>
          <p:cNvPr id="5" name="矩形标注 4"/>
          <p:cNvSpPr/>
          <p:nvPr/>
        </p:nvSpPr>
        <p:spPr bwMode="auto">
          <a:xfrm>
            <a:off x="1043608" y="260648"/>
            <a:ext cx="7956376" cy="1368152"/>
          </a:xfrm>
          <a:prstGeom prst="wedgeRectCallout">
            <a:avLst>
              <a:gd name="adj1" fmla="val -30730"/>
              <a:gd name="adj2" fmla="val 14835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t>模板前缀为</a:t>
            </a:r>
            <a:r>
              <a:rPr lang="en-US" altLang="zh-CN" sz="2000" dirty="0" smtClean="0"/>
              <a:t>template &lt;</a:t>
            </a:r>
            <a:r>
              <a:rPr lang="en-US" altLang="zh-CN" sz="2000" dirty="0" err="1" smtClean="0"/>
              <a:t>typename</a:t>
            </a:r>
            <a:r>
              <a:rPr lang="en-US" altLang="zh-CN" sz="2000" dirty="0" smtClean="0"/>
              <a:t> </a:t>
            </a:r>
            <a:r>
              <a:rPr lang="en-US" altLang="zh-CN" sz="2000" dirty="0" smtClean="0">
                <a:solidFill>
                  <a:srgbClr val="FF0000"/>
                </a:solidFill>
              </a:rPr>
              <a:t>T</a:t>
            </a:r>
            <a:r>
              <a:rPr lang="en-US" altLang="zh-CN" sz="2000" dirty="0" smtClean="0"/>
              <a:t>, </a:t>
            </a:r>
            <a:r>
              <a:rPr lang="en-US" altLang="zh-CN" sz="2000" dirty="0" err="1" smtClean="0">
                <a:solidFill>
                  <a:srgbClr val="FF0000"/>
                </a:solidFill>
              </a:rPr>
              <a:t>int</a:t>
            </a:r>
            <a:r>
              <a:rPr lang="en-US" altLang="zh-CN" sz="2000" dirty="0" smtClean="0">
                <a:solidFill>
                  <a:srgbClr val="FF0000"/>
                </a:solidFill>
              </a:rPr>
              <a:t> size</a:t>
            </a:r>
            <a:r>
              <a:rPr lang="en-US" altLang="zh-CN" sz="2000" dirty="0" smtClean="0"/>
              <a:t>&gt;</a:t>
            </a:r>
            <a:r>
              <a:rPr lang="zh-CN" altLang="en-US" sz="2000" dirty="0" smtClean="0"/>
              <a:t>，具有一个</a:t>
            </a:r>
            <a:r>
              <a:rPr lang="zh-CN" altLang="en-US" sz="2000" dirty="0" smtClean="0">
                <a:solidFill>
                  <a:srgbClr val="FF0000"/>
                </a:solidFill>
              </a:rPr>
              <a:t>类型参数</a:t>
            </a:r>
            <a:r>
              <a:rPr lang="en-US" altLang="zh-CN" sz="2000" dirty="0" smtClean="0">
                <a:solidFill>
                  <a:srgbClr val="FF0000"/>
                </a:solidFill>
              </a:rPr>
              <a:t>T</a:t>
            </a:r>
            <a:r>
              <a:rPr lang="en-US" altLang="zh-CN" sz="2000" dirty="0" smtClean="0"/>
              <a:t> </a:t>
            </a:r>
            <a:r>
              <a:rPr lang="zh-CN" altLang="en-US" sz="2000" dirty="0" smtClean="0"/>
              <a:t>和一个已经具体化的参数</a:t>
            </a:r>
            <a:r>
              <a:rPr lang="en-US" altLang="zh-CN" sz="2000" dirty="0" err="1" smtClean="0">
                <a:solidFill>
                  <a:srgbClr val="FF0000"/>
                </a:solidFill>
              </a:rPr>
              <a:t>int</a:t>
            </a:r>
            <a:r>
              <a:rPr lang="en-US" altLang="zh-CN" sz="2000" dirty="0" smtClean="0">
                <a:solidFill>
                  <a:srgbClr val="FF0000"/>
                </a:solidFill>
              </a:rPr>
              <a:t> size</a:t>
            </a:r>
            <a:r>
              <a:rPr lang="zh-CN" altLang="en-US" sz="2000" dirty="0" smtClean="0"/>
              <a:t> </a:t>
            </a:r>
            <a:r>
              <a:rPr lang="en-US" altLang="zh-CN" sz="2000" dirty="0" smtClean="0"/>
              <a:t>(C++</a:t>
            </a:r>
            <a:r>
              <a:rPr lang="zh-CN" altLang="en-US" sz="2000" dirty="0" smtClean="0"/>
              <a:t>有规定这类参数</a:t>
            </a:r>
            <a:r>
              <a:rPr lang="en-US" altLang="zh-CN" sz="2000" dirty="0" smtClean="0"/>
              <a:t>size</a:t>
            </a:r>
            <a:r>
              <a:rPr lang="zh-CN" altLang="en-US" sz="2000" dirty="0" smtClean="0"/>
              <a:t>必须是</a:t>
            </a:r>
            <a:r>
              <a:rPr lang="zh-CN" altLang="en-US" sz="2000" dirty="0" smtClean="0">
                <a:solidFill>
                  <a:srgbClr val="FF0000"/>
                </a:solidFill>
              </a:rPr>
              <a:t>常量</a:t>
            </a:r>
            <a:r>
              <a:rPr lang="en-US" altLang="zh-CN" sz="2000" dirty="0" smtClean="0"/>
              <a:t>)</a:t>
            </a:r>
            <a:r>
              <a:rPr lang="zh-CN" altLang="en-US" sz="2000" dirty="0" smtClean="0"/>
              <a:t> 。当生成一个对象，将进行具体化。例如执行语句</a:t>
            </a:r>
          </a:p>
          <a:p>
            <a:r>
              <a:rPr lang="en-US" altLang="zh-CN" sz="2000" dirty="0" err="1" smtClean="0">
                <a:solidFill>
                  <a:srgbClr val="FF0000"/>
                </a:solidFill>
              </a:rPr>
              <a:t>MyArray</a:t>
            </a:r>
            <a:r>
              <a:rPr lang="en-US" altLang="zh-CN" sz="2000" dirty="0" smtClean="0">
                <a:solidFill>
                  <a:srgbClr val="FF0000"/>
                </a:solidFill>
              </a:rPr>
              <a:t>&lt;</a:t>
            </a:r>
            <a:r>
              <a:rPr lang="en-US" altLang="zh-CN" sz="2000" dirty="0" err="1" smtClean="0">
                <a:solidFill>
                  <a:srgbClr val="FF0000"/>
                </a:solidFill>
              </a:rPr>
              <a:t>int</a:t>
            </a:r>
            <a:r>
              <a:rPr lang="en-US" altLang="zh-CN" sz="2000" dirty="0" smtClean="0">
                <a:solidFill>
                  <a:srgbClr val="FF0000"/>
                </a:solidFill>
              </a:rPr>
              <a:t>, 10&gt; </a:t>
            </a:r>
            <a:r>
              <a:rPr lang="en-US" altLang="zh-CN" sz="2000" dirty="0" err="1" smtClean="0">
                <a:solidFill>
                  <a:srgbClr val="FF0000"/>
                </a:solidFill>
              </a:rPr>
              <a:t>iObj</a:t>
            </a:r>
            <a:r>
              <a:rPr lang="en-US" altLang="zh-CN" sz="2000" dirty="0" smtClean="0">
                <a:solidFill>
                  <a:srgbClr val="FF0000"/>
                </a:solidFill>
              </a:rPr>
              <a:t>; </a:t>
            </a:r>
            <a:endParaRPr kumimoji="0" lang="zh-CN" altLang="en-US" sz="2000" b="1" i="0" u="none" strike="noStrike" cap="none" normalizeH="0" baseline="0" dirty="0" smtClean="0">
              <a:ln>
                <a:noFill/>
              </a:ln>
              <a:solidFill>
                <a:srgbClr val="FF0000"/>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4687"/>
            <a:ext cx="8784976" cy="6914713"/>
          </a:xfrm>
          <a:prstGeom prst="rect">
            <a:avLst/>
          </a:prstGeom>
          <a:noFill/>
        </p:spPr>
        <p:txBody>
          <a:bodyPr wrap="square" rtlCol="0">
            <a:spAutoFit/>
          </a:bodyPr>
          <a:lstStyle/>
          <a:p>
            <a:pPr>
              <a:lnSpc>
                <a:spcPts val="1900"/>
              </a:lnSpc>
            </a:pPr>
            <a:r>
              <a:rPr lang="en-US" altLang="zh-CN" sz="2800" dirty="0" smtClean="0">
                <a:solidFill>
                  <a:srgbClr val="FF0000"/>
                </a:solidFill>
              </a:rPr>
              <a:t>// </a:t>
            </a:r>
            <a:r>
              <a:rPr lang="zh-CN" altLang="en-US" sz="2800" dirty="0" smtClean="0">
                <a:solidFill>
                  <a:srgbClr val="FF0000"/>
                </a:solidFill>
              </a:rPr>
              <a:t>定义成员函数模板 </a:t>
            </a:r>
          </a:p>
          <a:p>
            <a:pPr>
              <a:lnSpc>
                <a:spcPts val="1900"/>
              </a:lnSpc>
            </a:pPr>
            <a:endParaRPr lang="en-US" altLang="zh-CN" sz="2000" dirty="0" smtClean="0">
              <a:solidFill>
                <a:schemeClr val="tx1"/>
              </a:solidFill>
            </a:endParaRPr>
          </a:p>
          <a:p>
            <a:pPr>
              <a:lnSpc>
                <a:spcPts val="1900"/>
              </a:lnSpc>
            </a:pPr>
            <a:r>
              <a:rPr lang="en-US" altLang="zh-CN" sz="2000" dirty="0" smtClean="0">
                <a:solidFill>
                  <a:schemeClr val="tx1"/>
                </a:solidFill>
              </a:rPr>
              <a:t>// </a:t>
            </a:r>
            <a:r>
              <a:rPr lang="zh-CN" altLang="en-US" sz="2000" dirty="0" smtClean="0">
                <a:solidFill>
                  <a:schemeClr val="tx1"/>
                </a:solidFill>
              </a:rPr>
              <a:t>默认构造函数模板</a:t>
            </a: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900"/>
              </a:lnSpc>
            </a:pPr>
            <a:r>
              <a:rPr lang="en-US" altLang="zh-CN" sz="2000" dirty="0" err="1" smtClean="0"/>
              <a:t>MyArray</a:t>
            </a:r>
            <a:r>
              <a:rPr lang="en-US" altLang="zh-CN" sz="2000" dirty="0" smtClean="0"/>
              <a:t>&lt;T, size&gt;::</a:t>
            </a:r>
            <a:r>
              <a:rPr lang="en-US" altLang="zh-CN" sz="2000" dirty="0" err="1" smtClean="0"/>
              <a:t>MyArray</a:t>
            </a:r>
            <a:r>
              <a:rPr lang="en-US" altLang="zh-CN" sz="2000" dirty="0" smtClean="0"/>
              <a:t>()</a:t>
            </a:r>
          </a:p>
          <a:p>
            <a:pPr>
              <a:lnSpc>
                <a:spcPts val="1900"/>
              </a:lnSpc>
            </a:pPr>
            <a:r>
              <a:rPr lang="en-US" altLang="zh-CN" sz="2000" dirty="0" smtClean="0"/>
              <a:t>{				</a:t>
            </a:r>
          </a:p>
          <a:p>
            <a:pPr>
              <a:lnSpc>
                <a:spcPts val="19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900"/>
              </a:lnSpc>
            </a:pPr>
            <a:r>
              <a:rPr lang="zh-CN" altLang="en-US" sz="2000" dirty="0" smtClean="0"/>
              <a:t>	</a:t>
            </a:r>
            <a:r>
              <a:rPr lang="en-US" altLang="zh-CN" sz="2000" dirty="0" smtClean="0"/>
              <a:t>if (element == NULL)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900"/>
              </a:lnSpc>
            </a:pPr>
            <a:r>
              <a:rPr lang="en-US" altLang="zh-CN" sz="2000" dirty="0" smtClean="0"/>
              <a:t>	}</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构造函数模板</a:t>
            </a:r>
          </a:p>
          <a:p>
            <a:pPr>
              <a:lnSpc>
                <a:spcPts val="1900"/>
              </a:lnSpc>
            </a:pPr>
            <a:r>
              <a:rPr lang="en-US" altLang="zh-CN" sz="2000" dirty="0" smtClean="0">
                <a:solidFill>
                  <a:srgbClr val="C00000"/>
                </a:solidFill>
              </a:rPr>
              <a:t>template &lt;</a:t>
            </a:r>
            <a:r>
              <a:rPr lang="en-US" altLang="zh-CN" sz="2000" dirty="0" err="1" smtClean="0">
                <a:solidFill>
                  <a:srgbClr val="C00000"/>
                </a:solidFill>
              </a:rPr>
              <a:t>typename</a:t>
            </a:r>
            <a:r>
              <a:rPr lang="en-US" altLang="zh-CN" sz="2000" dirty="0" smtClean="0">
                <a:solidFill>
                  <a:srgbClr val="C00000"/>
                </a:solidFill>
              </a:rPr>
              <a:t> T, </a:t>
            </a:r>
            <a:r>
              <a:rPr lang="en-US" altLang="zh-CN" sz="2000" dirty="0" err="1" smtClean="0">
                <a:solidFill>
                  <a:srgbClr val="C00000"/>
                </a:solidFill>
              </a:rPr>
              <a:t>int</a:t>
            </a:r>
            <a:r>
              <a:rPr lang="en-US" altLang="zh-CN" sz="2000" dirty="0" smtClean="0">
                <a:solidFill>
                  <a:srgbClr val="C00000"/>
                </a:solidFill>
              </a:rPr>
              <a:t> size&gt; </a:t>
            </a:r>
          </a:p>
          <a:p>
            <a:pPr>
              <a:lnSpc>
                <a:spcPts val="1900"/>
              </a:lnSpc>
            </a:pPr>
            <a:r>
              <a:rPr lang="en-US" altLang="zh-CN" sz="2000" dirty="0" err="1" smtClean="0">
                <a:solidFill>
                  <a:srgbClr val="FF0000"/>
                </a:solidFill>
              </a:rPr>
              <a:t>MyArray</a:t>
            </a:r>
            <a:r>
              <a:rPr lang="en-US" altLang="zh-CN" sz="2000" dirty="0" smtClean="0">
                <a:solidFill>
                  <a:srgbClr val="FF0000"/>
                </a:solidFill>
              </a:rPr>
              <a:t>&lt;T, size&gt;</a:t>
            </a:r>
            <a:r>
              <a:rPr lang="en-US" altLang="zh-CN" sz="2000" dirty="0" smtClean="0"/>
              <a:t>::</a:t>
            </a:r>
            <a:r>
              <a:rPr lang="en-US" altLang="zh-CN" sz="2000" dirty="0" err="1" smtClean="0"/>
              <a:t>MyArray</a:t>
            </a:r>
            <a:r>
              <a:rPr lang="en-US" altLang="zh-CN" sz="2000" dirty="0" smtClean="0"/>
              <a:t>(const T &amp;v)</a:t>
            </a:r>
          </a:p>
          <a:p>
            <a:pPr>
              <a:lnSpc>
                <a:spcPts val="1900"/>
              </a:lnSpc>
            </a:pPr>
            <a:r>
              <a:rPr lang="en-US" altLang="zh-CN" sz="2000" dirty="0" smtClean="0"/>
              <a:t>{				</a:t>
            </a:r>
          </a:p>
          <a:p>
            <a:pPr>
              <a:lnSpc>
                <a:spcPts val="19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900"/>
              </a:lnSpc>
            </a:pPr>
            <a:r>
              <a:rPr lang="zh-CN" altLang="en-US" sz="2000" dirty="0" smtClean="0"/>
              <a:t>	</a:t>
            </a:r>
            <a:r>
              <a:rPr lang="en-US" altLang="zh-CN" sz="2000" dirty="0" smtClean="0"/>
              <a:t>if (element == NULL)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900"/>
              </a:lnSpc>
            </a:pPr>
            <a:r>
              <a:rPr lang="en-US" altLang="zh-CN" sz="2000" dirty="0" smtClean="0"/>
              <a:t>	}</a:t>
            </a:r>
          </a:p>
          <a:p>
            <a:pPr>
              <a:lnSpc>
                <a:spcPts val="19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1900"/>
              </a:lnSpc>
            </a:pPr>
            <a:r>
              <a:rPr lang="en-US" altLang="zh-CN" sz="2000" dirty="0" smtClean="0"/>
              <a:t>	{</a:t>
            </a:r>
          </a:p>
          <a:p>
            <a:pPr>
              <a:lnSpc>
                <a:spcPts val="1900"/>
              </a:lnSpc>
            </a:pPr>
            <a:r>
              <a:rPr lang="en-US" altLang="zh-CN" sz="2000" dirty="0" smtClean="0"/>
              <a:t>		element[</a:t>
            </a:r>
            <a:r>
              <a:rPr lang="en-US" altLang="zh-CN" sz="2000" dirty="0" err="1" smtClean="0"/>
              <a:t>i</a:t>
            </a:r>
            <a:r>
              <a:rPr lang="en-US" altLang="zh-CN" sz="2000" dirty="0" smtClean="0"/>
              <a:t>] = v; 			</a:t>
            </a:r>
            <a:r>
              <a:rPr lang="en-US" altLang="zh-CN" sz="2000" dirty="0" smtClean="0">
                <a:solidFill>
                  <a:schemeClr val="tx1"/>
                </a:solidFill>
              </a:rPr>
              <a:t>// </a:t>
            </a:r>
            <a:r>
              <a:rPr lang="zh-CN" altLang="en-US" sz="2000" dirty="0" smtClean="0">
                <a:solidFill>
                  <a:schemeClr val="tx1"/>
                </a:solidFill>
              </a:rPr>
              <a:t>元素初始化为</a:t>
            </a:r>
            <a:r>
              <a:rPr lang="en-US" altLang="zh-CN" sz="2000" dirty="0" smtClean="0">
                <a:solidFill>
                  <a:schemeClr val="tx1"/>
                </a:solidFill>
              </a:rPr>
              <a:t>v</a:t>
            </a:r>
          </a:p>
          <a:p>
            <a:pPr>
              <a:lnSpc>
                <a:spcPts val="1900"/>
              </a:lnSpc>
            </a:pPr>
            <a:r>
              <a:rPr lang="en-US" altLang="zh-CN" sz="2000" dirty="0" smtClean="0"/>
              <a:t>	}</a:t>
            </a:r>
          </a:p>
          <a:p>
            <a:pPr>
              <a:lnSpc>
                <a:spcPts val="1900"/>
              </a:lnSpc>
            </a:pPr>
            <a:r>
              <a:rPr lang="en-US" altLang="zh-CN" sz="2000" dirty="0" smtClean="0"/>
              <a:t>}</a:t>
            </a:r>
          </a:p>
        </p:txBody>
      </p:sp>
      <p:sp>
        <p:nvSpPr>
          <p:cNvPr id="3" name="矩形标注 2"/>
          <p:cNvSpPr/>
          <p:nvPr/>
        </p:nvSpPr>
        <p:spPr bwMode="auto">
          <a:xfrm>
            <a:off x="5652120" y="2132856"/>
            <a:ext cx="3168352" cy="1296144"/>
          </a:xfrm>
          <a:prstGeom prst="wedgeRectCallout">
            <a:avLst>
              <a:gd name="adj1" fmla="val -152709"/>
              <a:gd name="adj2" fmla="val 5724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latin typeface="Garamond" pitchFamily="18" charset="0"/>
                <a:ea typeface="宋体" pitchFamily="2" charset="-122"/>
              </a:rPr>
              <a:t>在</a:t>
            </a:r>
            <a:r>
              <a:rPr lang="zh-CN" altLang="en-US" sz="2000" dirty="0" smtClean="0">
                <a:solidFill>
                  <a:srgbClr val="FF0000"/>
                </a:solidFill>
                <a:latin typeface="Garamond" pitchFamily="18" charset="0"/>
                <a:ea typeface="宋体" pitchFamily="2" charset="-122"/>
              </a:rPr>
              <a:t>类声明之外</a:t>
            </a:r>
            <a:r>
              <a:rPr lang="zh-CN" altLang="en-US" sz="2000" dirty="0" smtClean="0">
                <a:latin typeface="Garamond" pitchFamily="18" charset="0"/>
                <a:ea typeface="宋体" pitchFamily="2" charset="-122"/>
              </a:rPr>
              <a:t>（非内嵌）</a:t>
            </a:r>
            <a:r>
              <a:rPr lang="zh-CN" altLang="en-US" sz="2000" dirty="0" smtClean="0">
                <a:solidFill>
                  <a:srgbClr val="FF0000"/>
                </a:solidFill>
                <a:latin typeface="Garamond" pitchFamily="18" charset="0"/>
                <a:ea typeface="宋体" pitchFamily="2" charset="-122"/>
              </a:rPr>
              <a:t>定义成员</a:t>
            </a:r>
            <a:r>
              <a:rPr lang="zh-CN" altLang="en-US" sz="2000" dirty="0" smtClean="0">
                <a:latin typeface="Garamond" pitchFamily="18" charset="0"/>
                <a:ea typeface="宋体" pitchFamily="2" charset="-122"/>
              </a:rPr>
              <a:t>时，必须在使用类名之处使用</a:t>
            </a:r>
            <a:r>
              <a:rPr lang="zh-CN" altLang="en-US" sz="2000" dirty="0" smtClean="0">
                <a:solidFill>
                  <a:srgbClr val="FF0000"/>
                </a:solidFill>
                <a:latin typeface="Garamond" pitchFamily="18" charset="0"/>
                <a:ea typeface="宋体" pitchFamily="2" charset="-122"/>
              </a:rPr>
              <a:t>参数化类名</a:t>
            </a:r>
            <a:r>
              <a:rPr lang="zh-CN" altLang="en-US" sz="2000" dirty="0" smtClean="0">
                <a:latin typeface="Garamond" pitchFamily="18" charset="0"/>
                <a:ea typeface="宋体" pitchFamily="2" charset="-122"/>
              </a:rPr>
              <a:t>并带有</a:t>
            </a:r>
            <a:r>
              <a:rPr lang="zh-CN" altLang="en-US" sz="2000" dirty="0" smtClean="0">
                <a:solidFill>
                  <a:srgbClr val="C00000"/>
                </a:solidFill>
                <a:latin typeface="Garamond" pitchFamily="18" charset="0"/>
                <a:ea typeface="宋体" pitchFamily="2" charset="-122"/>
              </a:rPr>
              <a:t>类模板前缀</a:t>
            </a:r>
            <a:endParaRPr kumimoji="0" lang="zh-CN" altLang="en-US" sz="2000" b="1" i="0" u="none" strike="noStrike" cap="none" normalizeH="0" baseline="0" dirty="0" smtClean="0">
              <a:ln>
                <a:noFill/>
              </a:ln>
              <a:solidFill>
                <a:srgbClr val="C00000"/>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7.1 </a:t>
            </a:r>
            <a:r>
              <a:rPr lang="zh-CN" altLang="en-US" sz="4800" dirty="0" smtClean="0"/>
              <a:t>算法抽象模板</a:t>
            </a:r>
            <a:r>
              <a:rPr lang="en-US" altLang="zh-CN" sz="4800" dirty="0" smtClean="0"/>
              <a:t>——</a:t>
            </a:r>
            <a:r>
              <a:rPr lang="zh-CN" altLang="en-US" sz="4800" dirty="0" smtClean="0"/>
              <a:t>函数模板</a:t>
            </a:r>
            <a:endParaRPr lang="zh-CN" altLang="en-US" sz="4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964488"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复制构造函数模板</a:t>
            </a: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900"/>
              </a:lnSpc>
            </a:pPr>
            <a:r>
              <a:rPr lang="en-US" altLang="zh-CN" sz="2000" dirty="0" err="1" smtClean="0"/>
              <a:t>MyArray</a:t>
            </a:r>
            <a:r>
              <a:rPr lang="en-US" altLang="zh-CN" sz="2000" dirty="0" smtClean="0"/>
              <a:t>&lt;T, size&gt;::</a:t>
            </a:r>
            <a:r>
              <a:rPr lang="en-US" altLang="zh-CN" sz="2000" dirty="0" err="1" smtClean="0"/>
              <a:t>MyArray</a:t>
            </a:r>
            <a:r>
              <a:rPr lang="en-US" altLang="zh-CN" sz="2000" dirty="0" smtClean="0"/>
              <a:t>(const </a:t>
            </a:r>
            <a:r>
              <a:rPr lang="en-US" altLang="zh-CN" sz="2000" dirty="0" err="1" smtClean="0"/>
              <a:t>MyArray</a:t>
            </a:r>
            <a:r>
              <a:rPr lang="en-US" altLang="zh-CN" sz="2000" dirty="0" smtClean="0"/>
              <a:t> &amp;copy)</a:t>
            </a:r>
          </a:p>
          <a:p>
            <a:pPr>
              <a:lnSpc>
                <a:spcPts val="1900"/>
              </a:lnSpc>
            </a:pPr>
            <a:r>
              <a:rPr lang="en-US" altLang="zh-CN" sz="2000" dirty="0" smtClean="0"/>
              <a:t>{			</a:t>
            </a:r>
          </a:p>
          <a:p>
            <a:pPr>
              <a:lnSpc>
                <a:spcPts val="19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900"/>
              </a:lnSpc>
            </a:pPr>
            <a:r>
              <a:rPr lang="zh-CN" altLang="en-US" sz="2000" dirty="0" smtClean="0"/>
              <a:t>	</a:t>
            </a:r>
            <a:r>
              <a:rPr lang="en-US" altLang="zh-CN" sz="2000" dirty="0" smtClean="0"/>
              <a:t>if (element == NULL)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900"/>
              </a:lnSpc>
            </a:pPr>
            <a:r>
              <a:rPr lang="en-US" altLang="zh-CN" sz="2000" dirty="0" smtClean="0"/>
              <a:t>	}</a:t>
            </a:r>
          </a:p>
          <a:p>
            <a:pPr>
              <a:lnSpc>
                <a:spcPts val="19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a:t>
            </a:r>
          </a:p>
          <a:p>
            <a:pPr>
              <a:lnSpc>
                <a:spcPts val="1900"/>
              </a:lnSpc>
            </a:pPr>
            <a:r>
              <a:rPr lang="en-US" altLang="zh-CN" sz="2000" dirty="0" smtClean="0"/>
              <a:t>	{</a:t>
            </a:r>
          </a:p>
          <a:p>
            <a:pPr>
              <a:lnSpc>
                <a:spcPts val="1900"/>
              </a:lnSpc>
            </a:pPr>
            <a:r>
              <a:rPr lang="en-US" altLang="zh-CN" sz="2000" dirty="0" smtClean="0"/>
              <a:t>		element[</a:t>
            </a:r>
            <a:r>
              <a:rPr lang="en-US" altLang="zh-CN" sz="2000" dirty="0" err="1" smtClean="0"/>
              <a:t>i</a:t>
            </a:r>
            <a:r>
              <a:rPr lang="en-US" altLang="zh-CN" sz="2000" dirty="0" smtClean="0"/>
              <a:t>] = </a:t>
            </a:r>
            <a:r>
              <a:rPr lang="en-US" altLang="zh-CN" sz="2000" dirty="0" err="1" smtClean="0"/>
              <a:t>copy.element</a:t>
            </a:r>
            <a:r>
              <a:rPr lang="en-US" altLang="zh-CN" sz="2000" dirty="0" smtClean="0"/>
              <a:t>[</a:t>
            </a:r>
            <a:r>
              <a:rPr lang="en-US" altLang="zh-CN" sz="2000" dirty="0" err="1" smtClean="0"/>
              <a:t>i</a:t>
            </a:r>
            <a:r>
              <a:rPr lang="en-US" altLang="zh-CN" sz="2000" dirty="0" smtClean="0"/>
              <a:t>]; 	</a:t>
            </a:r>
          </a:p>
          <a:p>
            <a:pPr>
              <a:lnSpc>
                <a:spcPts val="19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元素初始化为</a:t>
            </a:r>
            <a:r>
              <a:rPr lang="en-US" altLang="zh-CN" sz="2000" dirty="0" err="1" smtClean="0">
                <a:solidFill>
                  <a:schemeClr val="tx1"/>
                </a:solidFill>
              </a:rPr>
              <a:t>copy.element</a:t>
            </a:r>
            <a:r>
              <a:rPr lang="en-US" altLang="zh-CN" sz="2000" dirty="0" smtClean="0">
                <a:solidFill>
                  <a:schemeClr val="tx1"/>
                </a:solidFill>
              </a:rPr>
              <a:t>[</a:t>
            </a:r>
            <a:r>
              <a:rPr lang="en-US" altLang="zh-CN" sz="2000" dirty="0" err="1" smtClean="0">
                <a:solidFill>
                  <a:schemeClr val="tx1"/>
                </a:solidFill>
              </a:rPr>
              <a:t>i</a:t>
            </a:r>
            <a:r>
              <a:rPr lang="en-US" altLang="zh-CN" sz="2000" dirty="0" smtClean="0">
                <a:solidFill>
                  <a:schemeClr val="tx1"/>
                </a:solidFill>
              </a:rPr>
              <a:t>]</a:t>
            </a:r>
          </a:p>
          <a:p>
            <a:pPr>
              <a:lnSpc>
                <a:spcPts val="1900"/>
              </a:lnSpc>
            </a:pPr>
            <a:r>
              <a:rPr lang="en-US" altLang="zh-CN" sz="2000" dirty="0" smtClean="0"/>
              <a:t>	}</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重载：给出元素值</a:t>
            </a: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a:t>
            </a:r>
          </a:p>
          <a:p>
            <a:pPr>
              <a:lnSpc>
                <a:spcPts val="1900"/>
              </a:lnSpc>
            </a:pPr>
            <a:r>
              <a:rPr lang="en-US" altLang="zh-CN" sz="2000" dirty="0" smtClean="0"/>
              <a:t>T&amp; </a:t>
            </a:r>
            <a:r>
              <a:rPr lang="en-US" altLang="zh-CN" sz="2000" dirty="0" err="1" smtClean="0"/>
              <a:t>MyArray</a:t>
            </a:r>
            <a:r>
              <a:rPr lang="en-US" altLang="zh-CN" sz="2000" dirty="0" smtClean="0"/>
              <a:t>&lt;T, size&gt;::operator[](</a:t>
            </a:r>
            <a:r>
              <a:rPr lang="en-US" altLang="zh-CN" sz="2000" dirty="0" err="1" smtClean="0"/>
              <a:t>int</a:t>
            </a:r>
            <a:r>
              <a:rPr lang="en-US" altLang="zh-CN" sz="2000" dirty="0" smtClean="0"/>
              <a:t> index) </a:t>
            </a:r>
          </a:p>
          <a:p>
            <a:pPr>
              <a:lnSpc>
                <a:spcPts val="1900"/>
              </a:lnSpc>
            </a:pPr>
            <a:r>
              <a:rPr lang="en-US" altLang="zh-CN" sz="2000" dirty="0" smtClean="0"/>
              <a:t>{</a:t>
            </a:r>
          </a:p>
          <a:p>
            <a:pPr>
              <a:lnSpc>
                <a:spcPts val="1900"/>
              </a:lnSpc>
            </a:pPr>
            <a:r>
              <a:rPr lang="en-US" altLang="zh-CN" sz="2000" dirty="0" smtClean="0"/>
              <a:t>	if (index &lt; 0 || index &gt;= size)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out_of_range</a:t>
            </a:r>
            <a:r>
              <a:rPr lang="en-US" altLang="zh-CN" sz="2000" dirty="0" smtClean="0"/>
              <a:t>("</a:t>
            </a:r>
            <a:r>
              <a:rPr lang="zh-CN" altLang="en-US" sz="2000" dirty="0" smtClean="0"/>
              <a:t>数组越界</a:t>
            </a:r>
            <a:r>
              <a:rPr lang="en-US" altLang="zh-CN" sz="2000" dirty="0" smtClean="0"/>
              <a:t>!");</a:t>
            </a:r>
          </a:p>
          <a:p>
            <a:pPr>
              <a:lnSpc>
                <a:spcPts val="1900"/>
              </a:lnSpc>
            </a:pPr>
            <a:r>
              <a:rPr lang="en-US" altLang="zh-CN" sz="2000" dirty="0" smtClean="0"/>
              <a:t>	}</a:t>
            </a:r>
          </a:p>
          <a:p>
            <a:pPr>
              <a:lnSpc>
                <a:spcPts val="1900"/>
              </a:lnSpc>
            </a:pPr>
            <a:r>
              <a:rPr lang="en-US" altLang="zh-CN" sz="2000" dirty="0" smtClean="0"/>
              <a:t>	return element[index];			</a:t>
            </a:r>
            <a:r>
              <a:rPr lang="en-US" altLang="zh-CN" sz="2000" dirty="0" smtClean="0">
                <a:solidFill>
                  <a:schemeClr val="tx1"/>
                </a:solidFill>
              </a:rPr>
              <a:t>// </a:t>
            </a:r>
            <a:r>
              <a:rPr lang="zh-CN" altLang="en-US" sz="2000" dirty="0" smtClean="0">
                <a:solidFill>
                  <a:schemeClr val="tx1"/>
                </a:solidFill>
              </a:rPr>
              <a:t>返回</a:t>
            </a:r>
            <a:r>
              <a:rPr lang="en-US" altLang="zh-CN" sz="2000" dirty="0" smtClean="0">
                <a:solidFill>
                  <a:schemeClr val="tx1"/>
                </a:solidFill>
              </a:rPr>
              <a:t>element[index]</a:t>
            </a:r>
          </a:p>
          <a:p>
            <a:pPr>
              <a:lnSpc>
                <a:spcPts val="1900"/>
              </a:lnSpc>
            </a:pPr>
            <a:r>
              <a:rPr lang="en-US" altLang="zh-CN" sz="2000" dirty="0" smtClean="0"/>
              <a:t>} </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7.2 </a:t>
            </a:r>
            <a:r>
              <a:rPr lang="zh-CN" altLang="en-US" sz="4800" dirty="0" smtClean="0"/>
              <a:t>数据抽象模板</a:t>
            </a:r>
            <a:r>
              <a:rPr lang="en-US" altLang="zh-CN" sz="4800" dirty="0" smtClean="0"/>
              <a:t>——</a:t>
            </a:r>
            <a:r>
              <a:rPr lang="zh-CN" altLang="en-US" sz="4800" dirty="0" smtClean="0"/>
              <a:t>类模板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7.2.2 </a:t>
            </a:r>
            <a:r>
              <a:rPr lang="zh-CN" altLang="en-US" sz="4400" dirty="0" smtClean="0"/>
              <a:t>类模板的使用</a:t>
            </a:r>
            <a:endParaRPr lang="zh-CN" altLang="en-US" sz="4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426170"/>
          </a:xfrm>
        </p:spPr>
        <p:txBody>
          <a:bodyPr/>
          <a:lstStyle/>
          <a:p>
            <a:r>
              <a:rPr lang="zh-CN" altLang="en-US" dirty="0" smtClean="0"/>
              <a:t>类模板的使用</a:t>
            </a:r>
            <a:endParaRPr lang="zh-CN" altLang="en-US" dirty="0"/>
          </a:p>
        </p:txBody>
      </p:sp>
      <p:sp>
        <p:nvSpPr>
          <p:cNvPr id="3" name="内容占位符 2"/>
          <p:cNvSpPr>
            <a:spLocks noGrp="1"/>
          </p:cNvSpPr>
          <p:nvPr>
            <p:ph idx="1"/>
          </p:nvPr>
        </p:nvSpPr>
        <p:spPr>
          <a:xfrm>
            <a:off x="457200" y="1744216"/>
            <a:ext cx="8229600" cy="1036712"/>
          </a:xfrm>
        </p:spPr>
        <p:txBody>
          <a:bodyPr/>
          <a:lstStyle/>
          <a:p>
            <a:r>
              <a:rPr lang="zh-CN" altLang="en-US" dirty="0" smtClean="0"/>
              <a:t>由类模板</a:t>
            </a:r>
            <a:r>
              <a:rPr lang="en-US" altLang="zh-CN" dirty="0" err="1" smtClean="0"/>
              <a:t>MyArray</a:t>
            </a:r>
            <a:r>
              <a:rPr lang="zh-CN" altLang="en-US" dirty="0" smtClean="0"/>
              <a:t>可以生成针对不同类型的对象，下面是使用类模板的使用示例。</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57735"/>
            <a:ext cx="8892480" cy="655564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7.8 </a:t>
            </a:r>
            <a:r>
              <a:rPr lang="zh-CN" altLang="en-US" sz="2000" dirty="0" smtClean="0">
                <a:solidFill>
                  <a:schemeClr val="tx1"/>
                </a:solidFill>
              </a:rPr>
              <a:t>类模板使用示例。</a:t>
            </a:r>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my_array_7_8.h</a:t>
            </a:r>
            <a:r>
              <a:rPr lang="zh-CN" altLang="en-US" sz="2000" dirty="0" smtClean="0">
                <a:solidFill>
                  <a:schemeClr val="tx1"/>
                </a:solidFill>
              </a:rPr>
              <a:t>开始 </a:t>
            </a:r>
            <a:endParaRPr lang="en-US" altLang="zh-CN" sz="2000" dirty="0" smtClean="0">
              <a:solidFill>
                <a:schemeClr val="tx1"/>
              </a:solidFill>
            </a:endParaRPr>
          </a:p>
          <a:p>
            <a:r>
              <a:rPr lang="en-US" altLang="zh-CN" sz="2000" dirty="0" smtClean="0"/>
              <a:t>#</a:t>
            </a:r>
            <a:r>
              <a:rPr lang="en-US" altLang="zh-CN" sz="2000" dirty="0" err="1" smtClean="0"/>
              <a:t>ifndef</a:t>
            </a:r>
            <a:r>
              <a:rPr lang="en-US" altLang="zh-CN" sz="2000" dirty="0" smtClean="0"/>
              <a:t> __MY_ARRAY_7_8_H__ </a:t>
            </a:r>
            <a:r>
              <a:rPr lang="en-US" altLang="zh-CN" sz="2000" dirty="0" smtClean="0">
                <a:solidFill>
                  <a:schemeClr val="tx1"/>
                </a:solidFill>
              </a:rPr>
              <a:t> // </a:t>
            </a:r>
            <a:r>
              <a:rPr lang="zh-CN" altLang="en-US" sz="2000" dirty="0" smtClean="0">
                <a:solidFill>
                  <a:schemeClr val="tx1"/>
                </a:solidFill>
              </a:rPr>
              <a:t>如果</a:t>
            </a:r>
            <a:r>
              <a:rPr lang="en-US" altLang="zh-CN" sz="2000" dirty="0" smtClean="0">
                <a:solidFill>
                  <a:schemeClr val="tx1"/>
                </a:solidFill>
              </a:rPr>
              <a:t>__MY_ARRAY_7_8_H__</a:t>
            </a:r>
            <a:r>
              <a:rPr lang="zh-CN" altLang="en-US" sz="2000" dirty="0" smtClean="0">
                <a:solidFill>
                  <a:schemeClr val="tx1"/>
                </a:solidFill>
              </a:rPr>
              <a:t>未定义</a:t>
            </a:r>
          </a:p>
          <a:p>
            <a:r>
              <a:rPr lang="en-US" altLang="zh-CN" sz="2000" dirty="0" smtClean="0"/>
              <a:t>#define __MY_ARRAY_7_8_H__</a:t>
            </a:r>
            <a:r>
              <a:rPr lang="en-US" altLang="zh-CN" sz="2000" dirty="0" smtClean="0">
                <a:solidFill>
                  <a:schemeClr val="tx1"/>
                </a:solidFill>
              </a:rPr>
              <a:t> // </a:t>
            </a:r>
            <a:r>
              <a:rPr lang="zh-CN" altLang="en-US" sz="2000" dirty="0" smtClean="0">
                <a:solidFill>
                  <a:schemeClr val="tx1"/>
                </a:solidFill>
              </a:rPr>
              <a:t>那么定义</a:t>
            </a:r>
            <a:r>
              <a:rPr lang="en-US" altLang="zh-CN" sz="2000" dirty="0" smtClean="0">
                <a:solidFill>
                  <a:schemeClr val="tx1"/>
                </a:solidFill>
              </a:rPr>
              <a:t>__MY_ARRAY_7_8_H__</a:t>
            </a:r>
          </a:p>
          <a:p>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声明类模板</a:t>
            </a:r>
            <a:r>
              <a:rPr lang="en-US" altLang="zh-CN" sz="2000" dirty="0" err="1" smtClean="0">
                <a:solidFill>
                  <a:schemeClr val="tx1"/>
                </a:solidFill>
              </a:rPr>
              <a:t>MyArray</a:t>
            </a:r>
            <a:endParaRPr lang="en-US" altLang="zh-CN" sz="2000" dirty="0" smtClean="0">
              <a:solidFill>
                <a:schemeClr val="tx1"/>
              </a:solidFill>
            </a:endParaRPr>
          </a:p>
          <a:p>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r>
              <a:rPr lang="en-US" altLang="zh-CN" sz="2000" dirty="0" smtClean="0"/>
              <a:t>class </a:t>
            </a:r>
            <a:r>
              <a:rPr lang="en-US" altLang="zh-CN" sz="2000" dirty="0" err="1" smtClean="0"/>
              <a:t>MyArray</a:t>
            </a:r>
            <a:r>
              <a:rPr lang="en-US" altLang="zh-CN" sz="2000" dirty="0" smtClean="0"/>
              <a:t> </a:t>
            </a:r>
          </a:p>
          <a:p>
            <a:r>
              <a:rPr lang="en-US" altLang="zh-CN" sz="2000" dirty="0" smtClean="0"/>
              <a:t>{  </a:t>
            </a:r>
          </a:p>
          <a:p>
            <a:r>
              <a:rPr lang="en-US" altLang="zh-CN" sz="2000" dirty="0" smtClean="0"/>
              <a:t>private:</a:t>
            </a:r>
          </a:p>
          <a:p>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r>
              <a:rPr lang="en-US" altLang="zh-CN" sz="2000" dirty="0" smtClean="0"/>
              <a:t>	T *element;			</a:t>
            </a:r>
            <a:r>
              <a:rPr lang="en-US" altLang="zh-CN" sz="2000" dirty="0" smtClean="0">
                <a:solidFill>
                  <a:schemeClr val="tx1"/>
                </a:solidFill>
              </a:rPr>
              <a:t>// </a:t>
            </a:r>
            <a:r>
              <a:rPr lang="zh-CN" altLang="en-US" sz="2000" dirty="0" smtClean="0">
                <a:solidFill>
                  <a:schemeClr val="tx1"/>
                </a:solidFill>
              </a:rPr>
              <a:t>用于指向存储数据的存储空间</a:t>
            </a:r>
          </a:p>
          <a:p>
            <a:r>
              <a:rPr lang="en-US" altLang="zh-CN" sz="2000" dirty="0" smtClean="0">
                <a:solidFill>
                  <a:srgbClr val="FF0000"/>
                </a:solidFill>
              </a:rPr>
              <a:t>//	T element[size];</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用于存储数据的存储空间</a:t>
            </a:r>
          </a:p>
          <a:p>
            <a:r>
              <a:rPr lang="en-US" altLang="zh-CN" sz="2000" dirty="0" smtClean="0"/>
              <a:t>public: </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a:t>
            </a:r>
            <a:r>
              <a:rPr lang="en-US" altLang="zh-CN" sz="2000" dirty="0" err="1" smtClean="0"/>
              <a:t>MyArray</a:t>
            </a:r>
            <a:r>
              <a:rPr lang="en-US" altLang="zh-CN" sz="2000" dirty="0" smtClean="0"/>
              <a:t>();			</a:t>
            </a:r>
            <a:r>
              <a:rPr lang="en-US" altLang="zh-CN" sz="2000" dirty="0" smtClean="0">
                <a:solidFill>
                  <a:schemeClr val="tx1"/>
                </a:solidFill>
              </a:rPr>
              <a:t>// </a:t>
            </a:r>
            <a:r>
              <a:rPr lang="zh-CN" altLang="en-US" sz="2000" dirty="0" smtClean="0">
                <a:solidFill>
                  <a:schemeClr val="tx1"/>
                </a:solidFill>
              </a:rPr>
              <a:t>默认构造函数模板</a:t>
            </a:r>
          </a:p>
          <a:p>
            <a:r>
              <a:rPr lang="zh-CN" altLang="en-US" sz="2000" dirty="0" smtClean="0"/>
              <a:t>	</a:t>
            </a:r>
            <a:r>
              <a:rPr lang="en-US" altLang="zh-CN" sz="2000" dirty="0" err="1" smtClean="0"/>
              <a:t>MyArray</a:t>
            </a:r>
            <a:r>
              <a:rPr lang="en-US" altLang="zh-CN" sz="2000" dirty="0" smtClean="0"/>
              <a:t>(const T &amp;v);		</a:t>
            </a:r>
            <a:r>
              <a:rPr lang="en-US" altLang="zh-CN" sz="2000" dirty="0" smtClean="0">
                <a:solidFill>
                  <a:schemeClr val="tx1"/>
                </a:solidFill>
              </a:rPr>
              <a:t>// </a:t>
            </a:r>
            <a:r>
              <a:rPr lang="zh-CN" altLang="en-US" sz="2000" dirty="0" smtClean="0">
                <a:solidFill>
                  <a:schemeClr val="tx1"/>
                </a:solidFill>
              </a:rPr>
              <a:t>构造函数模板</a:t>
            </a:r>
          </a:p>
          <a:p>
            <a:r>
              <a:rPr lang="zh-CN" altLang="en-US" sz="2000" dirty="0" smtClean="0"/>
              <a:t>	</a:t>
            </a:r>
            <a:r>
              <a:rPr lang="en-US" altLang="zh-CN" sz="2000" dirty="0" err="1" smtClean="0"/>
              <a:t>MyArray</a:t>
            </a:r>
            <a:r>
              <a:rPr lang="en-US" altLang="zh-CN" sz="2000" dirty="0" smtClean="0"/>
              <a:t>(const </a:t>
            </a:r>
            <a:r>
              <a:rPr lang="en-US" altLang="zh-CN" sz="2000" dirty="0" err="1" smtClean="0"/>
              <a:t>MyArray</a:t>
            </a:r>
            <a:r>
              <a:rPr lang="en-US" altLang="zh-CN" sz="2000" dirty="0" smtClean="0"/>
              <a:t> &amp;copy);	</a:t>
            </a:r>
            <a:r>
              <a:rPr lang="en-US" altLang="zh-CN" sz="2000" dirty="0" smtClean="0">
                <a:solidFill>
                  <a:schemeClr val="tx1"/>
                </a:solidFill>
              </a:rPr>
              <a:t>// </a:t>
            </a:r>
            <a:r>
              <a:rPr lang="zh-CN" altLang="en-US" sz="2000" dirty="0" smtClean="0">
                <a:solidFill>
                  <a:schemeClr val="tx1"/>
                </a:solidFill>
              </a:rPr>
              <a:t>复制构造函数模板</a:t>
            </a:r>
          </a:p>
          <a:p>
            <a:r>
              <a:rPr lang="zh-CN" altLang="en-US" sz="2000" dirty="0" smtClean="0"/>
              <a:t>	</a:t>
            </a:r>
            <a:r>
              <a:rPr lang="en-US" altLang="zh-CN" sz="2000" dirty="0" smtClean="0"/>
              <a:t>virtual ~</a:t>
            </a:r>
            <a:r>
              <a:rPr lang="en-US" altLang="zh-CN" sz="2000" dirty="0" err="1" smtClean="0"/>
              <a:t>MyArray</a:t>
            </a:r>
            <a:r>
              <a:rPr lang="en-US" altLang="zh-CN" sz="2000" dirty="0" smtClean="0"/>
              <a:t>() { delete []element; }</a:t>
            </a:r>
            <a:r>
              <a:rPr lang="en-US" altLang="zh-CN" sz="2000" dirty="0" smtClean="0">
                <a:solidFill>
                  <a:schemeClr val="tx1"/>
                </a:solidFill>
              </a:rPr>
              <a:t>// </a:t>
            </a:r>
            <a:r>
              <a:rPr lang="zh-CN" altLang="en-US" sz="2000" dirty="0" smtClean="0">
                <a:solidFill>
                  <a:schemeClr val="tx1"/>
                </a:solidFill>
              </a:rPr>
              <a:t>析构函数模板</a:t>
            </a:r>
          </a:p>
          <a:p>
            <a:r>
              <a:rPr lang="zh-CN" altLang="en-US" sz="2000" dirty="0" smtClean="0"/>
              <a:t>	</a:t>
            </a:r>
            <a:r>
              <a:rPr lang="en-US" altLang="zh-CN" sz="2000" dirty="0" smtClean="0"/>
              <a:t>T &amp;operator[](</a:t>
            </a:r>
            <a:r>
              <a:rPr lang="en-US" altLang="zh-CN" sz="2000" dirty="0" err="1" smtClean="0"/>
              <a:t>int</a:t>
            </a:r>
            <a:r>
              <a:rPr lang="en-US" altLang="zh-CN" sz="2000" dirty="0" smtClean="0"/>
              <a:t> index);	</a:t>
            </a:r>
            <a:r>
              <a:rPr lang="en-US" altLang="zh-CN" sz="2000" dirty="0" smtClean="0">
                <a:solidFill>
                  <a:schemeClr val="tx1"/>
                </a:solidFill>
              </a:rPr>
              <a:t>// []</a:t>
            </a:r>
            <a:r>
              <a:rPr lang="zh-CN" altLang="en-US" sz="2000" dirty="0" smtClean="0">
                <a:solidFill>
                  <a:schemeClr val="tx1"/>
                </a:solidFill>
              </a:rPr>
              <a:t>重载：输出元素值</a:t>
            </a:r>
          </a:p>
          <a:p>
            <a:r>
              <a:rPr lang="en-US" altLang="zh-CN" sz="2000" dirty="0" smtClean="0"/>
              <a:t>}; </a:t>
            </a:r>
            <a:endParaRPr lang="zh-CN" altLang="en-US" sz="2000" dirty="0"/>
          </a:p>
        </p:txBody>
      </p:sp>
      <p:sp>
        <p:nvSpPr>
          <p:cNvPr id="3" name="矩形标注 2"/>
          <p:cNvSpPr/>
          <p:nvPr/>
        </p:nvSpPr>
        <p:spPr bwMode="auto">
          <a:xfrm>
            <a:off x="683568" y="1412776"/>
            <a:ext cx="7848872" cy="1224136"/>
          </a:xfrm>
          <a:prstGeom prst="wedgeRectCallout">
            <a:avLst>
              <a:gd name="adj1" fmla="val -38640"/>
              <a:gd name="adj2" fmla="val -10077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类模板和成员函数模板仅仅说明如何生成类和成员函数的定义，</a:t>
            </a:r>
            <a:r>
              <a:rPr lang="zh-CN" altLang="en-US" sz="2400" dirty="0" smtClean="0">
                <a:solidFill>
                  <a:srgbClr val="FF0000"/>
                </a:solidFill>
              </a:rPr>
              <a:t>不能单独编译</a:t>
            </a:r>
            <a:r>
              <a:rPr lang="zh-CN" altLang="en-US" sz="2400" dirty="0" smtClean="0"/>
              <a:t>。通常可以把有关的模板信息放在</a:t>
            </a:r>
            <a:r>
              <a:rPr lang="zh-CN" altLang="en-US" sz="2400" dirty="0" smtClean="0">
                <a:solidFill>
                  <a:srgbClr val="FF0000"/>
                </a:solidFill>
              </a:rPr>
              <a:t>一个头文件中</a:t>
            </a:r>
            <a:r>
              <a:rPr lang="zh-CN" altLang="en-US" sz="2400" dirty="0" smtClean="0"/>
              <a:t>。应当用</a:t>
            </a:r>
            <a:r>
              <a:rPr lang="zh-CN" altLang="en-US" sz="2400" dirty="0" smtClean="0">
                <a:solidFill>
                  <a:srgbClr val="FF0000"/>
                </a:solidFill>
              </a:rPr>
              <a:t>文件包含语句</a:t>
            </a:r>
            <a:r>
              <a:rPr lang="zh-CN" altLang="en-US" sz="2400" dirty="0" smtClean="0"/>
              <a:t>包含该</a:t>
            </a:r>
            <a:r>
              <a:rPr lang="zh-CN" altLang="en-US" sz="2400" dirty="0" smtClean="0">
                <a:solidFill>
                  <a:srgbClr val="FF0000"/>
                </a:solidFill>
              </a:rPr>
              <a:t>头文件</a:t>
            </a:r>
            <a:r>
              <a:rPr lang="zh-CN" altLang="en-US" sz="2400" dirty="0" smtClean="0"/>
              <a:t>。</a:t>
            </a:r>
          </a:p>
          <a:p>
            <a:endParaRPr lang="zh-CN" altLang="en-US" sz="2400" dirty="0" smtClean="0"/>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4687"/>
            <a:ext cx="8784976" cy="6671057"/>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定义成员函数模板 </a:t>
            </a:r>
          </a:p>
          <a:p>
            <a:pPr>
              <a:lnSpc>
                <a:spcPts val="1900"/>
              </a:lnSpc>
            </a:pPr>
            <a:endParaRPr lang="en-US" altLang="zh-CN" sz="2000" dirty="0" smtClean="0">
              <a:solidFill>
                <a:schemeClr val="tx1"/>
              </a:solidFill>
            </a:endParaRPr>
          </a:p>
          <a:p>
            <a:pPr>
              <a:lnSpc>
                <a:spcPts val="1900"/>
              </a:lnSpc>
            </a:pPr>
            <a:r>
              <a:rPr lang="en-US" altLang="zh-CN" sz="2000" dirty="0" smtClean="0">
                <a:solidFill>
                  <a:schemeClr val="tx1"/>
                </a:solidFill>
              </a:rPr>
              <a:t>// </a:t>
            </a:r>
            <a:r>
              <a:rPr lang="zh-CN" altLang="en-US" sz="2000" dirty="0" smtClean="0">
                <a:solidFill>
                  <a:schemeClr val="tx1"/>
                </a:solidFill>
              </a:rPr>
              <a:t>默认构造函数模板</a:t>
            </a: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900"/>
              </a:lnSpc>
            </a:pPr>
            <a:r>
              <a:rPr lang="en-US" altLang="zh-CN" sz="2000" dirty="0" err="1" smtClean="0"/>
              <a:t>MyArray</a:t>
            </a:r>
            <a:r>
              <a:rPr lang="en-US" altLang="zh-CN" sz="2000" dirty="0" smtClean="0"/>
              <a:t>&lt;T, size&gt;::</a:t>
            </a:r>
            <a:r>
              <a:rPr lang="en-US" altLang="zh-CN" sz="2000" dirty="0" err="1" smtClean="0"/>
              <a:t>MyArray</a:t>
            </a:r>
            <a:r>
              <a:rPr lang="en-US" altLang="zh-CN" sz="2000" dirty="0" smtClean="0"/>
              <a:t>()</a:t>
            </a:r>
          </a:p>
          <a:p>
            <a:pPr>
              <a:lnSpc>
                <a:spcPts val="1900"/>
              </a:lnSpc>
            </a:pPr>
            <a:r>
              <a:rPr lang="en-US" altLang="zh-CN" sz="2000" dirty="0" smtClean="0"/>
              <a:t>{				</a:t>
            </a:r>
          </a:p>
          <a:p>
            <a:pPr>
              <a:lnSpc>
                <a:spcPts val="19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900"/>
              </a:lnSpc>
            </a:pPr>
            <a:r>
              <a:rPr lang="zh-CN" altLang="en-US" sz="2000" dirty="0" smtClean="0"/>
              <a:t>	</a:t>
            </a:r>
            <a:r>
              <a:rPr lang="en-US" altLang="zh-CN" sz="2000" dirty="0" smtClean="0"/>
              <a:t>if (element == NULL)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900"/>
              </a:lnSpc>
            </a:pPr>
            <a:r>
              <a:rPr lang="en-US" altLang="zh-CN" sz="2000" dirty="0" smtClean="0"/>
              <a:t>	}</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构造函数模板</a:t>
            </a:r>
          </a:p>
          <a:p>
            <a:pPr>
              <a:lnSpc>
                <a:spcPts val="19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900"/>
              </a:lnSpc>
            </a:pPr>
            <a:r>
              <a:rPr lang="en-US" altLang="zh-CN" sz="2000" dirty="0" err="1" smtClean="0"/>
              <a:t>MyArray</a:t>
            </a:r>
            <a:r>
              <a:rPr lang="en-US" altLang="zh-CN" sz="2000" dirty="0" smtClean="0"/>
              <a:t>&lt;T, size&gt;::</a:t>
            </a:r>
            <a:r>
              <a:rPr lang="en-US" altLang="zh-CN" sz="2000" dirty="0" err="1" smtClean="0"/>
              <a:t>MyArray</a:t>
            </a:r>
            <a:r>
              <a:rPr lang="en-US" altLang="zh-CN" sz="2000" dirty="0" smtClean="0"/>
              <a:t>(const T &amp;v)</a:t>
            </a:r>
          </a:p>
          <a:p>
            <a:pPr>
              <a:lnSpc>
                <a:spcPts val="1900"/>
              </a:lnSpc>
            </a:pPr>
            <a:r>
              <a:rPr lang="en-US" altLang="zh-CN" sz="2000" dirty="0" smtClean="0"/>
              <a:t>{				</a:t>
            </a:r>
          </a:p>
          <a:p>
            <a:pPr>
              <a:lnSpc>
                <a:spcPts val="19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900"/>
              </a:lnSpc>
            </a:pPr>
            <a:r>
              <a:rPr lang="zh-CN" altLang="en-US" sz="2000" dirty="0" smtClean="0"/>
              <a:t>	</a:t>
            </a:r>
            <a:r>
              <a:rPr lang="en-US" altLang="zh-CN" sz="2000" dirty="0" smtClean="0"/>
              <a:t>if (element == NULL)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9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900"/>
              </a:lnSpc>
            </a:pPr>
            <a:r>
              <a:rPr lang="en-US" altLang="zh-CN" sz="2000" dirty="0" smtClean="0"/>
              <a:t>	}</a:t>
            </a:r>
          </a:p>
          <a:p>
            <a:pPr>
              <a:lnSpc>
                <a:spcPts val="19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1900"/>
              </a:lnSpc>
            </a:pPr>
            <a:r>
              <a:rPr lang="en-US" altLang="zh-CN" sz="2000" dirty="0" smtClean="0"/>
              <a:t>	{</a:t>
            </a:r>
          </a:p>
          <a:p>
            <a:pPr>
              <a:lnSpc>
                <a:spcPts val="1900"/>
              </a:lnSpc>
            </a:pPr>
            <a:r>
              <a:rPr lang="en-US" altLang="zh-CN" sz="2000" dirty="0" smtClean="0"/>
              <a:t>		element[</a:t>
            </a:r>
            <a:r>
              <a:rPr lang="en-US" altLang="zh-CN" sz="2000" dirty="0" err="1" smtClean="0"/>
              <a:t>i</a:t>
            </a:r>
            <a:r>
              <a:rPr lang="en-US" altLang="zh-CN" sz="2000" dirty="0" smtClean="0"/>
              <a:t>] = v; 			</a:t>
            </a:r>
            <a:r>
              <a:rPr lang="en-US" altLang="zh-CN" sz="2000" dirty="0" smtClean="0">
                <a:solidFill>
                  <a:schemeClr val="tx1"/>
                </a:solidFill>
              </a:rPr>
              <a:t>// </a:t>
            </a:r>
            <a:r>
              <a:rPr lang="zh-CN" altLang="en-US" sz="2000" dirty="0" smtClean="0">
                <a:solidFill>
                  <a:schemeClr val="tx1"/>
                </a:solidFill>
              </a:rPr>
              <a:t>元素初始化为</a:t>
            </a:r>
            <a:r>
              <a:rPr lang="en-US" altLang="zh-CN" sz="2000" dirty="0" smtClean="0">
                <a:solidFill>
                  <a:schemeClr val="tx1"/>
                </a:solidFill>
              </a:rPr>
              <a:t>v</a:t>
            </a:r>
          </a:p>
          <a:p>
            <a:pPr>
              <a:lnSpc>
                <a:spcPts val="1900"/>
              </a:lnSpc>
            </a:pPr>
            <a:r>
              <a:rPr lang="en-US" altLang="zh-CN" sz="2000" dirty="0" smtClean="0"/>
              <a:t>	}</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5046"/>
            <a:ext cx="8964488" cy="6786473"/>
          </a:xfrm>
          <a:prstGeom prst="rect">
            <a:avLst/>
          </a:prstGeom>
          <a:noFill/>
        </p:spPr>
        <p:txBody>
          <a:bodyPr wrap="square" rtlCol="0">
            <a:spAutoFit/>
          </a:bodyPr>
          <a:lstStyle/>
          <a:p>
            <a:pPr>
              <a:lnSpc>
                <a:spcPts val="1800"/>
              </a:lnSpc>
            </a:pPr>
            <a:r>
              <a:rPr lang="en-US" altLang="zh-CN" sz="2000" dirty="0" smtClean="0">
                <a:solidFill>
                  <a:schemeClr val="tx1"/>
                </a:solidFill>
              </a:rPr>
              <a:t>// </a:t>
            </a:r>
            <a:r>
              <a:rPr lang="zh-CN" altLang="en-US" sz="2000" dirty="0" smtClean="0">
                <a:solidFill>
                  <a:schemeClr val="tx1"/>
                </a:solidFill>
              </a:rPr>
              <a:t>复制构造函数模板</a:t>
            </a:r>
          </a:p>
          <a:p>
            <a:pPr>
              <a:lnSpc>
                <a:spcPts val="18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 </a:t>
            </a:r>
          </a:p>
          <a:p>
            <a:pPr>
              <a:lnSpc>
                <a:spcPts val="1800"/>
              </a:lnSpc>
            </a:pPr>
            <a:r>
              <a:rPr lang="en-US" altLang="zh-CN" sz="2000" dirty="0" err="1" smtClean="0"/>
              <a:t>MyArray</a:t>
            </a:r>
            <a:r>
              <a:rPr lang="en-US" altLang="zh-CN" sz="2000" dirty="0" smtClean="0"/>
              <a:t>&lt;T, size&gt;::</a:t>
            </a:r>
            <a:r>
              <a:rPr lang="en-US" altLang="zh-CN" sz="2000" dirty="0" err="1" smtClean="0"/>
              <a:t>MyArray</a:t>
            </a:r>
            <a:r>
              <a:rPr lang="en-US" altLang="zh-CN" sz="2000" dirty="0" smtClean="0"/>
              <a:t>(const </a:t>
            </a:r>
            <a:r>
              <a:rPr lang="en-US" altLang="zh-CN" sz="2000" dirty="0" err="1" smtClean="0"/>
              <a:t>MyArray</a:t>
            </a:r>
            <a:r>
              <a:rPr lang="en-US" altLang="zh-CN" sz="2000" dirty="0" smtClean="0"/>
              <a:t> &amp;copy)</a:t>
            </a:r>
          </a:p>
          <a:p>
            <a:pPr>
              <a:lnSpc>
                <a:spcPts val="1800"/>
              </a:lnSpc>
            </a:pPr>
            <a:r>
              <a:rPr lang="en-US" altLang="zh-CN" sz="2000" dirty="0" smtClean="0"/>
              <a:t>{			</a:t>
            </a:r>
          </a:p>
          <a:p>
            <a:pPr>
              <a:lnSpc>
                <a:spcPts val="1800"/>
              </a:lnSpc>
            </a:pPr>
            <a:r>
              <a:rPr lang="en-US" altLang="zh-CN" sz="2000" dirty="0" smtClean="0"/>
              <a:t>	element = new T[size];			</a:t>
            </a:r>
            <a:r>
              <a:rPr lang="en-US" altLang="zh-CN" sz="2000" dirty="0" smtClean="0">
                <a:solidFill>
                  <a:schemeClr val="tx1"/>
                </a:solidFill>
              </a:rPr>
              <a:t>// </a:t>
            </a:r>
            <a:r>
              <a:rPr lang="zh-CN" altLang="en-US" sz="2000" dirty="0" smtClean="0">
                <a:solidFill>
                  <a:schemeClr val="tx1"/>
                </a:solidFill>
              </a:rPr>
              <a:t>分配存储空间</a:t>
            </a:r>
          </a:p>
          <a:p>
            <a:pPr>
              <a:lnSpc>
                <a:spcPts val="1800"/>
              </a:lnSpc>
            </a:pPr>
            <a:r>
              <a:rPr lang="zh-CN" altLang="en-US" sz="2000" dirty="0" smtClean="0"/>
              <a:t>	</a:t>
            </a:r>
            <a:r>
              <a:rPr lang="en-US" altLang="zh-CN" sz="2000" dirty="0" smtClean="0"/>
              <a:t>if (element == NULL) </a:t>
            </a:r>
          </a:p>
          <a:p>
            <a:pPr>
              <a:lnSpc>
                <a:spcPts val="18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800"/>
              </a:lnSpc>
            </a:pPr>
            <a:r>
              <a:rPr lang="zh-CN" altLang="en-US" sz="2000" dirty="0" smtClean="0"/>
              <a:t>		</a:t>
            </a:r>
            <a:r>
              <a:rPr lang="en-US" altLang="zh-CN" sz="2000" dirty="0" smtClean="0"/>
              <a:t>throw </a:t>
            </a:r>
            <a:r>
              <a:rPr lang="en-US" altLang="zh-CN" sz="2000" dirty="0" err="1" smtClean="0"/>
              <a:t>bad_alloc</a:t>
            </a:r>
            <a:r>
              <a:rPr lang="en-US" altLang="zh-CN" sz="2000" dirty="0" smtClean="0"/>
              <a:t>("</a:t>
            </a:r>
            <a:r>
              <a:rPr lang="zh-CN" altLang="en-US" sz="2000" dirty="0" smtClean="0"/>
              <a:t>存储溢出</a:t>
            </a:r>
            <a:r>
              <a:rPr lang="en-US" altLang="zh-CN" sz="2000" dirty="0" smtClean="0"/>
              <a:t>");</a:t>
            </a:r>
          </a:p>
          <a:p>
            <a:pPr>
              <a:lnSpc>
                <a:spcPts val="1800"/>
              </a:lnSpc>
            </a:pPr>
            <a:r>
              <a:rPr lang="en-US" altLang="zh-CN" sz="2000" dirty="0" smtClean="0"/>
              <a:t>	}</a:t>
            </a:r>
          </a:p>
          <a:p>
            <a:pPr>
              <a:lnSpc>
                <a:spcPts val="1800"/>
              </a:lnSpc>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a:t>
            </a:r>
          </a:p>
          <a:p>
            <a:pPr>
              <a:lnSpc>
                <a:spcPts val="1800"/>
              </a:lnSpc>
            </a:pPr>
            <a:r>
              <a:rPr lang="en-US" altLang="zh-CN" sz="2000" dirty="0" smtClean="0"/>
              <a:t>	{</a:t>
            </a:r>
          </a:p>
          <a:p>
            <a:pPr>
              <a:lnSpc>
                <a:spcPts val="1800"/>
              </a:lnSpc>
            </a:pPr>
            <a:r>
              <a:rPr lang="en-US" altLang="zh-CN" sz="2000" dirty="0" smtClean="0"/>
              <a:t>		element[</a:t>
            </a:r>
            <a:r>
              <a:rPr lang="en-US" altLang="zh-CN" sz="2000" dirty="0" err="1" smtClean="0"/>
              <a:t>i</a:t>
            </a:r>
            <a:r>
              <a:rPr lang="en-US" altLang="zh-CN" sz="2000" dirty="0" smtClean="0"/>
              <a:t>] = </a:t>
            </a:r>
            <a:r>
              <a:rPr lang="en-US" altLang="zh-CN" sz="2000" dirty="0" err="1" smtClean="0"/>
              <a:t>copy.element</a:t>
            </a:r>
            <a:r>
              <a:rPr lang="en-US" altLang="zh-CN" sz="2000" dirty="0" smtClean="0"/>
              <a:t>[</a:t>
            </a:r>
            <a:r>
              <a:rPr lang="en-US" altLang="zh-CN" sz="2000" dirty="0" err="1" smtClean="0"/>
              <a:t>i</a:t>
            </a:r>
            <a:r>
              <a:rPr lang="en-US" altLang="zh-CN" sz="2000" dirty="0" smtClean="0"/>
              <a:t>]; 	</a:t>
            </a:r>
          </a:p>
          <a:p>
            <a:pPr>
              <a:lnSpc>
                <a:spcPts val="18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元素初始化为</a:t>
            </a:r>
            <a:r>
              <a:rPr lang="en-US" altLang="zh-CN" sz="2000" dirty="0" err="1" smtClean="0">
                <a:solidFill>
                  <a:schemeClr val="tx1"/>
                </a:solidFill>
              </a:rPr>
              <a:t>copy.element</a:t>
            </a:r>
            <a:r>
              <a:rPr lang="en-US" altLang="zh-CN" sz="2000" dirty="0" smtClean="0">
                <a:solidFill>
                  <a:schemeClr val="tx1"/>
                </a:solidFill>
              </a:rPr>
              <a:t>[</a:t>
            </a:r>
            <a:r>
              <a:rPr lang="en-US" altLang="zh-CN" sz="2000" dirty="0" err="1" smtClean="0">
                <a:solidFill>
                  <a:schemeClr val="tx1"/>
                </a:solidFill>
              </a:rPr>
              <a:t>i</a:t>
            </a:r>
            <a:r>
              <a:rPr lang="en-US" altLang="zh-CN" sz="2000" dirty="0" smtClean="0">
                <a:solidFill>
                  <a:schemeClr val="tx1"/>
                </a:solidFill>
              </a:rPr>
              <a:t>]</a:t>
            </a:r>
          </a:p>
          <a:p>
            <a:pPr>
              <a:lnSpc>
                <a:spcPts val="1800"/>
              </a:lnSpc>
            </a:pPr>
            <a:r>
              <a:rPr lang="en-US" altLang="zh-CN" sz="2000" dirty="0" smtClean="0"/>
              <a:t>	}</a:t>
            </a:r>
          </a:p>
          <a:p>
            <a:pPr>
              <a:lnSpc>
                <a:spcPts val="1800"/>
              </a:lnSpc>
            </a:pPr>
            <a:r>
              <a:rPr lang="en-US" altLang="zh-CN" sz="2000" dirty="0" smtClean="0"/>
              <a:t>}</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重载：给出元素值</a:t>
            </a:r>
          </a:p>
          <a:p>
            <a:pPr>
              <a:lnSpc>
                <a:spcPts val="1800"/>
              </a:lnSpc>
            </a:pPr>
            <a:r>
              <a:rPr lang="en-US" altLang="zh-CN" sz="2000" dirty="0" smtClean="0"/>
              <a:t>template &lt;</a:t>
            </a:r>
            <a:r>
              <a:rPr lang="en-US" altLang="zh-CN" sz="2000" dirty="0" err="1" smtClean="0"/>
              <a:t>typename</a:t>
            </a:r>
            <a:r>
              <a:rPr lang="en-US" altLang="zh-CN" sz="2000" dirty="0" smtClean="0"/>
              <a:t> T, </a:t>
            </a:r>
            <a:r>
              <a:rPr lang="en-US" altLang="zh-CN" sz="2000" dirty="0" err="1" smtClean="0"/>
              <a:t>int</a:t>
            </a:r>
            <a:r>
              <a:rPr lang="en-US" altLang="zh-CN" sz="2000" dirty="0" smtClean="0"/>
              <a:t> size&gt;</a:t>
            </a:r>
          </a:p>
          <a:p>
            <a:pPr>
              <a:lnSpc>
                <a:spcPts val="1800"/>
              </a:lnSpc>
            </a:pPr>
            <a:r>
              <a:rPr lang="en-US" altLang="zh-CN" sz="2000" dirty="0" smtClean="0"/>
              <a:t>T&amp; </a:t>
            </a:r>
            <a:r>
              <a:rPr lang="en-US" altLang="zh-CN" sz="2000" dirty="0" err="1" smtClean="0"/>
              <a:t>MyArray</a:t>
            </a:r>
            <a:r>
              <a:rPr lang="en-US" altLang="zh-CN" sz="2000" dirty="0" smtClean="0"/>
              <a:t>&lt;T, size&gt;::operator[](</a:t>
            </a:r>
            <a:r>
              <a:rPr lang="en-US" altLang="zh-CN" sz="2000" dirty="0" err="1" smtClean="0"/>
              <a:t>int</a:t>
            </a:r>
            <a:r>
              <a:rPr lang="en-US" altLang="zh-CN" sz="2000" dirty="0" smtClean="0"/>
              <a:t> index) </a:t>
            </a:r>
          </a:p>
          <a:p>
            <a:pPr>
              <a:lnSpc>
                <a:spcPts val="1800"/>
              </a:lnSpc>
            </a:pPr>
            <a:r>
              <a:rPr lang="en-US" altLang="zh-CN" sz="2000" dirty="0" smtClean="0"/>
              <a:t>{</a:t>
            </a:r>
          </a:p>
          <a:p>
            <a:pPr>
              <a:lnSpc>
                <a:spcPts val="1800"/>
              </a:lnSpc>
            </a:pPr>
            <a:r>
              <a:rPr lang="en-US" altLang="zh-CN" sz="2000" dirty="0" smtClean="0"/>
              <a:t>	if (index &lt; 0 || index &gt;= size) </a:t>
            </a:r>
          </a:p>
          <a:p>
            <a:pPr>
              <a:lnSpc>
                <a:spcPts val="18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发现异常，并抛出</a:t>
            </a:r>
          </a:p>
          <a:p>
            <a:pPr>
              <a:lnSpc>
                <a:spcPts val="1800"/>
              </a:lnSpc>
            </a:pPr>
            <a:r>
              <a:rPr lang="zh-CN" altLang="en-US" sz="2000" dirty="0" smtClean="0"/>
              <a:t>		</a:t>
            </a:r>
            <a:r>
              <a:rPr lang="en-US" altLang="zh-CN" sz="2000" dirty="0" smtClean="0"/>
              <a:t>throw </a:t>
            </a:r>
            <a:r>
              <a:rPr lang="en-US" altLang="zh-CN" sz="2000" dirty="0" err="1" smtClean="0"/>
              <a:t>out_of_range</a:t>
            </a:r>
            <a:r>
              <a:rPr lang="en-US" altLang="zh-CN" sz="2000" dirty="0" smtClean="0"/>
              <a:t>("</a:t>
            </a:r>
            <a:r>
              <a:rPr lang="zh-CN" altLang="en-US" sz="2000" dirty="0" smtClean="0"/>
              <a:t>数组越界</a:t>
            </a:r>
            <a:r>
              <a:rPr lang="en-US" altLang="zh-CN" sz="2000" dirty="0" smtClean="0"/>
              <a:t>!");</a:t>
            </a:r>
          </a:p>
          <a:p>
            <a:pPr>
              <a:lnSpc>
                <a:spcPts val="1800"/>
              </a:lnSpc>
            </a:pPr>
            <a:r>
              <a:rPr lang="en-US" altLang="zh-CN" sz="2000" dirty="0" smtClean="0"/>
              <a:t>	}</a:t>
            </a:r>
          </a:p>
          <a:p>
            <a:pPr>
              <a:lnSpc>
                <a:spcPts val="1800"/>
              </a:lnSpc>
            </a:pPr>
            <a:r>
              <a:rPr lang="en-US" altLang="zh-CN" sz="2000" dirty="0" smtClean="0"/>
              <a:t>	return element[index];			</a:t>
            </a:r>
            <a:r>
              <a:rPr lang="en-US" altLang="zh-CN" sz="2000" dirty="0" smtClean="0">
                <a:solidFill>
                  <a:schemeClr val="tx1"/>
                </a:solidFill>
              </a:rPr>
              <a:t>// </a:t>
            </a:r>
            <a:r>
              <a:rPr lang="zh-CN" altLang="en-US" sz="2000" dirty="0" smtClean="0">
                <a:solidFill>
                  <a:schemeClr val="tx1"/>
                </a:solidFill>
              </a:rPr>
              <a:t>返回</a:t>
            </a:r>
            <a:r>
              <a:rPr lang="en-US" altLang="zh-CN" sz="2000" dirty="0" smtClean="0">
                <a:solidFill>
                  <a:schemeClr val="tx1"/>
                </a:solidFill>
              </a:rPr>
              <a:t>element[index]</a:t>
            </a:r>
          </a:p>
          <a:p>
            <a:pPr>
              <a:lnSpc>
                <a:spcPts val="1800"/>
              </a:lnSpc>
            </a:pPr>
            <a:r>
              <a:rPr lang="en-US" altLang="zh-CN" sz="2000" dirty="0" smtClean="0"/>
              <a:t>} </a:t>
            </a:r>
          </a:p>
          <a:p>
            <a:pPr>
              <a:lnSpc>
                <a:spcPts val="1800"/>
              </a:lnSpc>
            </a:pPr>
            <a:r>
              <a:rPr lang="en-US" altLang="zh-CN" sz="2000" dirty="0" smtClean="0"/>
              <a:t>#</a:t>
            </a:r>
            <a:r>
              <a:rPr lang="en-US" altLang="zh-CN" sz="2000" dirty="0" err="1" smtClean="0"/>
              <a:t>endif</a:t>
            </a:r>
            <a:endParaRPr lang="en-US" altLang="zh-CN" sz="2000" dirty="0" smtClean="0"/>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my_array_7_8.h</a:t>
            </a:r>
            <a:r>
              <a:rPr lang="zh-CN" altLang="en-US" sz="2000" dirty="0" smtClean="0">
                <a:solidFill>
                  <a:schemeClr val="tx1"/>
                </a:solidFill>
              </a:rPr>
              <a:t>结束 </a:t>
            </a:r>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9"/>
            <a:ext cx="9144000" cy="5632311"/>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main_7_8.cpp</a:t>
            </a:r>
            <a:r>
              <a:rPr lang="zh-CN" altLang="en-US" sz="2000" dirty="0" smtClean="0">
                <a:solidFill>
                  <a:schemeClr val="tx1"/>
                </a:solidFill>
              </a:rPr>
              <a:t>开始 </a:t>
            </a: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:e7_8\main_7_8.cpp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r>
              <a:rPr lang="en-US" altLang="zh-CN" sz="2000" dirty="0" smtClean="0"/>
              <a:t>#include "my_array_7_8.h" </a:t>
            </a:r>
            <a:r>
              <a:rPr lang="en-US" altLang="zh-CN" sz="2000" dirty="0" smtClean="0">
                <a:solidFill>
                  <a:schemeClr val="tx1"/>
                </a:solidFill>
              </a:rPr>
              <a:t> // </a:t>
            </a:r>
            <a:r>
              <a:rPr lang="zh-CN" altLang="en-US" sz="2000" dirty="0" smtClean="0">
                <a:solidFill>
                  <a:schemeClr val="tx1"/>
                </a:solidFill>
              </a:rPr>
              <a:t>编译预处理命令，包含类模板</a:t>
            </a:r>
            <a:r>
              <a:rPr lang="en-US" altLang="zh-CN" sz="2000" dirty="0" err="1" smtClean="0">
                <a:solidFill>
                  <a:schemeClr val="tx1"/>
                </a:solidFill>
              </a:rPr>
              <a:t>MyArray</a:t>
            </a:r>
            <a:r>
              <a:rPr lang="zh-CN" altLang="en-US" sz="2000" dirty="0" smtClean="0">
                <a:solidFill>
                  <a:schemeClr val="tx1"/>
                </a:solidFill>
              </a:rPr>
              <a:t>的声明</a:t>
            </a:r>
          </a:p>
          <a:p>
            <a:endParaRPr lang="zh-CN" altLang="en-US"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try </a:t>
            </a:r>
          </a:p>
          <a:p>
            <a:r>
              <a:rPr lang="en-US" altLang="zh-CN" sz="2000" dirty="0" smtClean="0"/>
              <a:t>	{</a:t>
            </a:r>
          </a:p>
          <a:p>
            <a:r>
              <a:rPr lang="en-US" altLang="zh-CN" sz="2000" dirty="0" smtClean="0"/>
              <a:t>		</a:t>
            </a:r>
            <a:r>
              <a:rPr lang="en-US" altLang="zh-CN" sz="2000" dirty="0" err="1" smtClean="0"/>
              <a:t>MyArray</a:t>
            </a:r>
            <a:r>
              <a:rPr lang="en-US" altLang="zh-CN" sz="2000" dirty="0" smtClean="0"/>
              <a:t>&lt;</a:t>
            </a:r>
            <a:r>
              <a:rPr lang="en-US" altLang="zh-CN" sz="2000" dirty="0" err="1" smtClean="0"/>
              <a:t>int</a:t>
            </a:r>
            <a:r>
              <a:rPr lang="en-US" altLang="zh-CN" sz="2000" dirty="0" smtClean="0"/>
              <a:t>, 6&gt; </a:t>
            </a:r>
            <a:r>
              <a:rPr lang="en-US" altLang="zh-CN" sz="2000" dirty="0" err="1" smtClean="0"/>
              <a:t>iObj</a:t>
            </a:r>
            <a:r>
              <a:rPr lang="en-US" altLang="zh-CN" sz="2000" dirty="0" smtClean="0"/>
              <a:t>(0); </a:t>
            </a:r>
            <a:r>
              <a:rPr lang="en-US" altLang="zh-CN" sz="2000" dirty="0" smtClean="0">
                <a:solidFill>
                  <a:schemeClr val="tx1"/>
                </a:solidFill>
              </a:rPr>
              <a:t>// </a:t>
            </a:r>
            <a:r>
              <a:rPr lang="zh-CN" altLang="en-US" sz="2000" dirty="0" smtClean="0">
                <a:solidFill>
                  <a:schemeClr val="tx1"/>
                </a:solidFill>
              </a:rPr>
              <a:t>定义类属类（即模板类）对象</a:t>
            </a:r>
          </a:p>
          <a:p>
            <a:endParaRPr lang="zh-CN" altLang="en-US" sz="2000" dirty="0" smtClean="0"/>
          </a:p>
          <a:p>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6; </a:t>
            </a:r>
            <a:r>
              <a:rPr lang="en-US" altLang="zh-CN" sz="2000" dirty="0" err="1" smtClean="0"/>
              <a:t>i</a:t>
            </a:r>
            <a:r>
              <a:rPr lang="en-US" altLang="zh-CN" sz="2000" dirty="0" smtClean="0"/>
              <a:t> ++)</a:t>
            </a:r>
          </a:p>
          <a:p>
            <a:r>
              <a:rPr lang="en-US" altLang="zh-CN" sz="2000" dirty="0" smtClean="0"/>
              <a:t>			</a:t>
            </a:r>
            <a:r>
              <a:rPr lang="en-US" altLang="zh-CN" sz="2000" dirty="0" err="1" smtClean="0"/>
              <a:t>iObj</a:t>
            </a:r>
            <a:r>
              <a:rPr lang="en-US" altLang="zh-CN" sz="2000" dirty="0" smtClean="0"/>
              <a:t>[</a:t>
            </a:r>
            <a:r>
              <a:rPr lang="en-US" altLang="zh-CN" sz="2000" dirty="0" err="1" smtClean="0"/>
              <a:t>i</a:t>
            </a:r>
            <a:r>
              <a:rPr lang="en-US" altLang="zh-CN" sz="2000" dirty="0" smtClean="0"/>
              <a:t>] = </a:t>
            </a:r>
            <a:r>
              <a:rPr lang="en-US" altLang="zh-CN" sz="2000" dirty="0" err="1" smtClean="0"/>
              <a:t>i</a:t>
            </a:r>
            <a:r>
              <a:rPr lang="en-US" altLang="zh-CN" sz="2000" dirty="0" smtClean="0"/>
              <a:t> * 3;</a:t>
            </a:r>
          </a:p>
          <a:p>
            <a:r>
              <a:rPr lang="en-US" altLang="zh-CN" sz="2000" dirty="0" smtClean="0"/>
              <a:t>		for (</a:t>
            </a:r>
            <a:r>
              <a:rPr lang="en-US" altLang="zh-CN" sz="2000" dirty="0" err="1" smtClean="0"/>
              <a:t>int</a:t>
            </a:r>
            <a:r>
              <a:rPr lang="en-US" altLang="zh-CN" sz="2000" dirty="0" smtClean="0"/>
              <a:t> j = 0; j &lt; 6; j ++)</a:t>
            </a:r>
          </a:p>
          <a:p>
            <a:r>
              <a:rPr lang="en-US" altLang="zh-CN" sz="2000" dirty="0" smtClean="0"/>
              <a:t>			</a:t>
            </a:r>
            <a:r>
              <a:rPr lang="en-US" altLang="zh-CN" sz="2000" dirty="0" err="1" smtClean="0"/>
              <a:t>cout</a:t>
            </a:r>
            <a:r>
              <a:rPr lang="en-US" altLang="zh-CN" sz="2000" dirty="0" smtClean="0"/>
              <a:t> &lt;&lt; "</a:t>
            </a:r>
            <a:r>
              <a:rPr lang="en-US" altLang="zh-CN" sz="2000" dirty="0" err="1" smtClean="0"/>
              <a:t>iObj</a:t>
            </a:r>
            <a:r>
              <a:rPr lang="en-US" altLang="zh-CN" sz="2000" dirty="0" smtClean="0"/>
              <a:t>[" &lt;&lt; j  &lt;&lt; "] = " &lt;&lt; </a:t>
            </a:r>
            <a:r>
              <a:rPr lang="en-US" altLang="zh-CN" sz="2000" dirty="0" err="1" smtClean="0"/>
              <a:t>iObj</a:t>
            </a:r>
            <a:r>
              <a:rPr lang="en-US" altLang="zh-CN" sz="2000" dirty="0" smtClean="0"/>
              <a:t>[j] &lt;&lt; </a:t>
            </a:r>
            <a:r>
              <a:rPr lang="en-US" altLang="zh-CN" sz="2000" dirty="0" err="1" smtClean="0"/>
              <a:t>endl</a:t>
            </a:r>
            <a:r>
              <a:rPr lang="en-US" altLang="zh-CN" sz="2000" dirty="0" smtClean="0"/>
              <a:t>;</a:t>
            </a:r>
          </a:p>
          <a:p>
            <a:r>
              <a:rPr lang="en-US" altLang="zh-CN" sz="2000" dirty="0" smtClean="0"/>
              <a:t>	}</a:t>
            </a:r>
          </a:p>
          <a:p>
            <a:endParaRPr lang="en-US" altLang="zh-CN"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9"/>
            <a:ext cx="9144000" cy="5016758"/>
          </a:xfrm>
          <a:prstGeom prst="rect">
            <a:avLst/>
          </a:prstGeom>
          <a:noFill/>
        </p:spPr>
        <p:txBody>
          <a:bodyPr wrap="square" rtlCol="0">
            <a:spAutoFit/>
          </a:bodyPr>
          <a:lstStyle/>
          <a:p>
            <a:r>
              <a:rPr lang="en-US" altLang="zh-CN" sz="2000" dirty="0" smtClean="0"/>
              <a:t>	catch (const </a:t>
            </a:r>
            <a:r>
              <a:rPr lang="en-US" altLang="zh-CN" sz="2000" dirty="0" err="1" smtClean="0"/>
              <a:t>out_of_range</a:t>
            </a:r>
            <a:r>
              <a:rPr lang="en-US" altLang="zh-CN" sz="2000" dirty="0" smtClean="0"/>
              <a:t> &amp;</a:t>
            </a:r>
            <a:r>
              <a:rPr lang="en-US" altLang="zh-CN" sz="2000" dirty="0" err="1" smtClean="0"/>
              <a:t>excp</a:t>
            </a:r>
            <a:r>
              <a:rPr lang="en-US" altLang="zh-CN" sz="2000" dirty="0" smtClean="0"/>
              <a:t>) </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en-US" altLang="zh-CN" sz="2000" dirty="0" err="1" smtClean="0"/>
              <a:t>excp.what</a:t>
            </a:r>
            <a:r>
              <a:rPr lang="en-US" altLang="zh-CN" sz="2000" dirty="0" smtClean="0"/>
              <a:t>() &lt;&lt; </a:t>
            </a:r>
            <a:r>
              <a:rPr lang="en-US" altLang="zh-CN" sz="2000" dirty="0" err="1" smtClean="0"/>
              <a:t>endl</a:t>
            </a:r>
            <a:r>
              <a:rPr lang="en-US" altLang="zh-CN" sz="2000" dirty="0" smtClean="0"/>
              <a:t>;</a:t>
            </a:r>
          </a:p>
          <a:p>
            <a:r>
              <a:rPr lang="en-US" altLang="zh-CN" sz="2000" dirty="0" smtClean="0"/>
              <a:t>		return -1;</a:t>
            </a:r>
          </a:p>
          <a:p>
            <a:r>
              <a:rPr lang="en-US" altLang="zh-CN" sz="2000" dirty="0" smtClean="0"/>
              <a:t>	}</a:t>
            </a:r>
          </a:p>
          <a:p>
            <a:r>
              <a:rPr lang="en-US" altLang="zh-CN" sz="2000" dirty="0" smtClean="0"/>
              <a:t>	catch (const </a:t>
            </a:r>
            <a:r>
              <a:rPr lang="en-US" altLang="zh-CN" sz="2000" dirty="0" err="1" smtClean="0"/>
              <a:t>bad_alloc</a:t>
            </a:r>
            <a:r>
              <a:rPr lang="en-US" altLang="zh-CN" sz="2000" dirty="0" smtClean="0"/>
              <a:t> &amp;</a:t>
            </a:r>
            <a:r>
              <a:rPr lang="en-US" altLang="zh-CN" sz="2000" dirty="0" err="1" smtClean="0"/>
              <a:t>excp</a:t>
            </a:r>
            <a:r>
              <a:rPr lang="en-US" altLang="zh-CN" sz="2000" dirty="0" smtClean="0"/>
              <a:t>)</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en-US" altLang="zh-CN" sz="2000" dirty="0" err="1" smtClean="0"/>
              <a:t>excp.what</a:t>
            </a:r>
            <a:r>
              <a:rPr lang="en-US" altLang="zh-CN" sz="2000" dirty="0" smtClean="0"/>
              <a:t>() &lt;&lt; </a:t>
            </a:r>
            <a:r>
              <a:rPr lang="en-US" altLang="zh-CN" sz="2000" dirty="0" err="1" smtClean="0"/>
              <a:t>endl</a:t>
            </a:r>
            <a:r>
              <a:rPr lang="en-US" altLang="zh-CN" sz="2000" dirty="0" smtClean="0"/>
              <a:t>;</a:t>
            </a:r>
          </a:p>
          <a:p>
            <a:r>
              <a:rPr lang="en-US" altLang="zh-CN" sz="2000" dirty="0" smtClean="0"/>
              <a:t>		return -2;</a:t>
            </a:r>
          </a:p>
          <a:p>
            <a:r>
              <a:rPr lang="en-US" altLang="zh-CN" sz="2000" dirty="0" smtClean="0"/>
              <a:t>	}</a:t>
            </a:r>
          </a:p>
          <a:p>
            <a:endParaRPr lang="en-US" altLang="zh-CN"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调用库函数</a:t>
            </a:r>
            <a:r>
              <a:rPr lang="en-US" altLang="zh-CN" sz="2000" dirty="0" smtClean="0">
                <a:solidFill>
                  <a:schemeClr val="tx1"/>
                </a:solidFill>
              </a:rPr>
              <a:t>system(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main_7_1.cpp</a:t>
            </a:r>
            <a:r>
              <a:rPr lang="zh-CN" altLang="en-US" sz="2000" dirty="0" smtClean="0">
                <a:solidFill>
                  <a:schemeClr val="tx1"/>
                </a:solidFill>
              </a:rPr>
              <a:t>结束</a:t>
            </a:r>
            <a:endParaRPr lang="zh-CN" altLang="en-US" sz="2000" dirty="0"/>
          </a:p>
        </p:txBody>
      </p:sp>
      <p:sp>
        <p:nvSpPr>
          <p:cNvPr id="3" name="矩形 2"/>
          <p:cNvSpPr/>
          <p:nvPr/>
        </p:nvSpPr>
        <p:spPr bwMode="auto">
          <a:xfrm>
            <a:off x="1187624" y="3573016"/>
            <a:ext cx="6696744" cy="26642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err="1" smtClean="0">
                <a:solidFill>
                  <a:schemeClr val="tx1"/>
                </a:solidFill>
              </a:rPr>
              <a:t>iObj</a:t>
            </a:r>
            <a:r>
              <a:rPr lang="en-US" altLang="zh-CN" sz="2400" dirty="0" smtClean="0">
                <a:solidFill>
                  <a:schemeClr val="tx1"/>
                </a:solidFill>
              </a:rPr>
              <a:t>[0] = 0</a:t>
            </a:r>
          </a:p>
          <a:p>
            <a:pPr lvl="1"/>
            <a:r>
              <a:rPr lang="en-US" altLang="zh-CN" sz="2400" dirty="0" err="1" smtClean="0">
                <a:solidFill>
                  <a:schemeClr val="tx1"/>
                </a:solidFill>
              </a:rPr>
              <a:t>iObj</a:t>
            </a:r>
            <a:r>
              <a:rPr lang="en-US" altLang="zh-CN" sz="2400" dirty="0" smtClean="0">
                <a:solidFill>
                  <a:schemeClr val="tx1"/>
                </a:solidFill>
              </a:rPr>
              <a:t>[1] = 3</a:t>
            </a:r>
          </a:p>
          <a:p>
            <a:pPr lvl="1"/>
            <a:r>
              <a:rPr lang="en-US" altLang="zh-CN" sz="2400" dirty="0" err="1" smtClean="0">
                <a:solidFill>
                  <a:schemeClr val="tx1"/>
                </a:solidFill>
              </a:rPr>
              <a:t>iObj</a:t>
            </a:r>
            <a:r>
              <a:rPr lang="en-US" altLang="zh-CN" sz="2400" dirty="0" smtClean="0">
                <a:solidFill>
                  <a:schemeClr val="tx1"/>
                </a:solidFill>
              </a:rPr>
              <a:t>[2] = 6</a:t>
            </a:r>
          </a:p>
          <a:p>
            <a:pPr lvl="1"/>
            <a:r>
              <a:rPr lang="en-US" altLang="zh-CN" sz="2400" dirty="0" err="1" smtClean="0">
                <a:solidFill>
                  <a:schemeClr val="tx1"/>
                </a:solidFill>
              </a:rPr>
              <a:t>iObj</a:t>
            </a:r>
            <a:r>
              <a:rPr lang="en-US" altLang="zh-CN" sz="2400" dirty="0" smtClean="0">
                <a:solidFill>
                  <a:schemeClr val="tx1"/>
                </a:solidFill>
              </a:rPr>
              <a:t>[3] = 9</a:t>
            </a:r>
          </a:p>
          <a:p>
            <a:pPr lvl="1"/>
            <a:r>
              <a:rPr lang="en-US" altLang="zh-CN" sz="2400" dirty="0" err="1" smtClean="0">
                <a:solidFill>
                  <a:schemeClr val="tx1"/>
                </a:solidFill>
              </a:rPr>
              <a:t>iObj</a:t>
            </a:r>
            <a:r>
              <a:rPr lang="en-US" altLang="zh-CN" sz="2400" dirty="0" smtClean="0">
                <a:solidFill>
                  <a:schemeClr val="tx1"/>
                </a:solidFill>
              </a:rPr>
              <a:t>[4] = 12</a:t>
            </a:r>
          </a:p>
          <a:p>
            <a:pPr lvl="1"/>
            <a:r>
              <a:rPr lang="en-US" altLang="zh-CN" sz="2400" dirty="0" err="1" smtClean="0">
                <a:solidFill>
                  <a:schemeClr val="tx1"/>
                </a:solidFill>
              </a:rPr>
              <a:t>iObj</a:t>
            </a:r>
            <a:r>
              <a:rPr lang="en-US" altLang="zh-CN" sz="2400" dirty="0" smtClean="0">
                <a:solidFill>
                  <a:schemeClr val="tx1"/>
                </a:solidFill>
              </a:rPr>
              <a:t>[5] = 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7.2 </a:t>
            </a:r>
            <a:r>
              <a:rPr lang="zh-CN" altLang="en-US" sz="4800" dirty="0" smtClean="0"/>
              <a:t>数据抽象模板</a:t>
            </a:r>
            <a:r>
              <a:rPr lang="en-US" altLang="zh-CN" sz="4800" dirty="0" smtClean="0"/>
              <a:t>——</a:t>
            </a:r>
            <a:r>
              <a:rPr lang="zh-CN" altLang="en-US" sz="4800" dirty="0" smtClean="0"/>
              <a:t>类模板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7.2.3 </a:t>
            </a:r>
            <a:r>
              <a:rPr lang="zh-CN" altLang="en-US" sz="4400" dirty="0" smtClean="0"/>
              <a:t>类模板的实例化与具体化</a:t>
            </a:r>
            <a:endParaRPr lang="zh-CN" altLang="en-US" sz="4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模板的实例化与具体化</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类模板</a:t>
            </a:r>
            <a:r>
              <a:rPr lang="zh-CN" altLang="en-US" dirty="0" smtClean="0"/>
              <a:t>也称</a:t>
            </a:r>
            <a:r>
              <a:rPr lang="zh-CN" altLang="en-US" dirty="0" smtClean="0">
                <a:solidFill>
                  <a:srgbClr val="FF0000"/>
                </a:solidFill>
              </a:rPr>
              <a:t>类属类</a:t>
            </a:r>
            <a:r>
              <a:rPr lang="zh-CN" altLang="en-US" dirty="0" smtClean="0"/>
              <a:t>或</a:t>
            </a:r>
            <a:r>
              <a:rPr lang="zh-CN" altLang="en-US" dirty="0" smtClean="0">
                <a:solidFill>
                  <a:srgbClr val="FF0000"/>
                </a:solidFill>
              </a:rPr>
              <a:t>类发生器</a:t>
            </a:r>
            <a:r>
              <a:rPr lang="zh-CN" altLang="en-US" dirty="0" smtClean="0"/>
              <a:t>。在构造对象时，类模板将</a:t>
            </a:r>
            <a:r>
              <a:rPr lang="zh-CN" altLang="en-US" dirty="0" smtClean="0">
                <a:solidFill>
                  <a:srgbClr val="FF0000"/>
                </a:solidFill>
              </a:rPr>
              <a:t>类型作为参数</a:t>
            </a:r>
            <a:r>
              <a:rPr lang="zh-CN" altLang="en-US" dirty="0" smtClean="0"/>
              <a:t>，告诉编译器类创建一个</a:t>
            </a:r>
            <a:r>
              <a:rPr lang="zh-CN" altLang="en-US" dirty="0" smtClean="0">
                <a:solidFill>
                  <a:srgbClr val="FF0000"/>
                </a:solidFill>
              </a:rPr>
              <a:t>具体化的类声明</a:t>
            </a:r>
            <a:r>
              <a:rPr lang="zh-CN" altLang="en-US" dirty="0" smtClean="0"/>
              <a:t>，并用这个定义</a:t>
            </a:r>
            <a:r>
              <a:rPr lang="zh-CN" altLang="en-US" dirty="0" smtClean="0">
                <a:solidFill>
                  <a:srgbClr val="FF0000"/>
                </a:solidFill>
              </a:rPr>
              <a:t>创建对象</a:t>
            </a:r>
            <a:r>
              <a:rPr lang="zh-CN" altLang="en-US" dirty="0" smtClean="0"/>
              <a:t>。</a:t>
            </a:r>
            <a:endParaRPr lang="en-US" altLang="zh-CN" dirty="0" smtClean="0"/>
          </a:p>
          <a:p>
            <a:r>
              <a:rPr lang="zh-CN" altLang="en-US" dirty="0" smtClean="0"/>
              <a:t>与函数模板一样，类模板也可以有</a:t>
            </a:r>
            <a:r>
              <a:rPr lang="zh-CN" altLang="en-US" dirty="0" smtClean="0">
                <a:solidFill>
                  <a:srgbClr val="FF0000"/>
                </a:solidFill>
              </a:rPr>
              <a:t>隐式实例化</a:t>
            </a:r>
            <a:r>
              <a:rPr lang="zh-CN" altLang="en-US" dirty="0" smtClean="0"/>
              <a:t>、</a:t>
            </a:r>
            <a:r>
              <a:rPr lang="zh-CN" altLang="en-US" dirty="0" smtClean="0">
                <a:solidFill>
                  <a:srgbClr val="FF0000"/>
                </a:solidFill>
              </a:rPr>
              <a:t>显式实例化</a:t>
            </a:r>
            <a:r>
              <a:rPr lang="zh-CN" altLang="en-US" dirty="0" smtClean="0"/>
              <a:t>、</a:t>
            </a:r>
            <a:r>
              <a:rPr lang="zh-CN" altLang="en-US" dirty="0" smtClean="0">
                <a:solidFill>
                  <a:srgbClr val="FF0000"/>
                </a:solidFill>
              </a:rPr>
              <a:t>显式具体化</a:t>
            </a:r>
            <a:r>
              <a:rPr lang="zh-CN" altLang="en-US" dirty="0" smtClean="0"/>
              <a:t>和</a:t>
            </a:r>
            <a:r>
              <a:rPr lang="zh-CN" altLang="en-US" dirty="0" smtClean="0">
                <a:solidFill>
                  <a:srgbClr val="FF0000"/>
                </a:solidFill>
              </a:rPr>
              <a:t>部分具体化</a:t>
            </a:r>
            <a:r>
              <a:rPr lang="zh-CN" altLang="en-US" dirty="0" smtClean="0"/>
              <a:t>等具体化方式，并且允许定义</a:t>
            </a:r>
            <a:r>
              <a:rPr lang="zh-CN" altLang="en-US" dirty="0" smtClean="0">
                <a:solidFill>
                  <a:srgbClr val="FF0000"/>
                </a:solidFill>
              </a:rPr>
              <a:t>默认具体化</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7.1 </a:t>
            </a:r>
            <a:r>
              <a:rPr lang="zh-CN" altLang="en-US" sz="4800" dirty="0" smtClean="0"/>
              <a:t>算法抽象模板</a:t>
            </a:r>
            <a:r>
              <a:rPr lang="en-US" altLang="zh-CN" sz="4800" dirty="0" smtClean="0"/>
              <a:t>——</a:t>
            </a:r>
            <a:r>
              <a:rPr lang="zh-CN" altLang="en-US" sz="4800" dirty="0" smtClean="0"/>
              <a:t>函数模板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7.1.1 </a:t>
            </a:r>
            <a:r>
              <a:rPr lang="zh-CN" altLang="en-US" sz="4400" dirty="0" smtClean="0"/>
              <a:t>从函数重载到函数模板</a:t>
            </a:r>
            <a:endParaRPr lang="zh-CN" altLang="en-US" sz="4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显式实例化</a:t>
            </a:r>
            <a:endParaRPr lang="zh-CN" altLang="en-US" dirty="0"/>
          </a:p>
        </p:txBody>
      </p:sp>
      <p:sp>
        <p:nvSpPr>
          <p:cNvPr id="3" name="内容占位符 2"/>
          <p:cNvSpPr>
            <a:spLocks noGrp="1"/>
          </p:cNvSpPr>
          <p:nvPr>
            <p:ph idx="1"/>
          </p:nvPr>
        </p:nvSpPr>
        <p:spPr>
          <a:xfrm>
            <a:off x="323528" y="1495325"/>
            <a:ext cx="8568952" cy="4525963"/>
          </a:xfrm>
        </p:spPr>
        <p:txBody>
          <a:bodyPr/>
          <a:lstStyle/>
          <a:p>
            <a:r>
              <a:rPr lang="zh-CN" altLang="en-US" dirty="0" smtClean="0"/>
              <a:t>类模板的显式实例化，需要用</a:t>
            </a:r>
            <a:r>
              <a:rPr lang="en-US" altLang="zh-CN" dirty="0" smtClean="0"/>
              <a:t>template</a:t>
            </a:r>
            <a:r>
              <a:rPr lang="zh-CN" altLang="en-US" dirty="0" smtClean="0"/>
              <a:t>打头。例如</a:t>
            </a:r>
            <a:endParaRPr lang="en-US" altLang="zh-CN" dirty="0" smtClean="0"/>
          </a:p>
          <a:p>
            <a:pPr lvl="1"/>
            <a:r>
              <a:rPr lang="en-US" altLang="zh-CN" dirty="0" smtClean="0"/>
              <a:t>template class </a:t>
            </a:r>
            <a:r>
              <a:rPr lang="en-US" altLang="zh-CN" dirty="0" err="1" smtClean="0"/>
              <a:t>MyArray</a:t>
            </a:r>
            <a:r>
              <a:rPr lang="en-US" altLang="zh-CN" dirty="0" smtClean="0"/>
              <a:t>&lt;</a:t>
            </a:r>
            <a:r>
              <a:rPr lang="en-US" altLang="zh-CN" dirty="0" err="1" smtClean="0"/>
              <a:t>int</a:t>
            </a:r>
            <a:r>
              <a:rPr lang="en-US" altLang="zh-CN" dirty="0" smtClean="0"/>
              <a:t>, 10&gt;;	//</a:t>
            </a:r>
            <a:r>
              <a:rPr lang="zh-CN" altLang="en-US" dirty="0" smtClean="0"/>
              <a:t>显式实例化</a:t>
            </a:r>
            <a:endParaRPr lang="en-US" altLang="zh-CN" dirty="0" smtClean="0"/>
          </a:p>
          <a:p>
            <a:r>
              <a:rPr lang="zh-CN" altLang="en-US" dirty="0" smtClean="0"/>
              <a:t>相当于生成一个类声明“</a:t>
            </a:r>
            <a:r>
              <a:rPr lang="en-US" altLang="zh-CN" dirty="0" err="1" smtClean="0">
                <a:solidFill>
                  <a:srgbClr val="FF0000"/>
                </a:solidFill>
              </a:rPr>
              <a:t>MyArray</a:t>
            </a:r>
            <a:r>
              <a:rPr lang="en-US" altLang="zh-CN" dirty="0" smtClean="0">
                <a:solidFill>
                  <a:srgbClr val="FF0000"/>
                </a:solidFill>
              </a:rPr>
              <a:t>&lt;</a:t>
            </a:r>
            <a:r>
              <a:rPr lang="en-US" altLang="zh-CN" dirty="0" err="1" smtClean="0">
                <a:solidFill>
                  <a:srgbClr val="FF0000"/>
                </a:solidFill>
              </a:rPr>
              <a:t>int</a:t>
            </a:r>
            <a:r>
              <a:rPr lang="en-US" altLang="zh-CN" dirty="0" smtClean="0">
                <a:solidFill>
                  <a:srgbClr val="FF0000"/>
                </a:solidFill>
              </a:rPr>
              <a:t>, 10&gt;</a:t>
            </a:r>
            <a:r>
              <a:rPr lang="en-US" altLang="zh-CN" dirty="0" smtClean="0"/>
              <a:t>”</a:t>
            </a:r>
            <a:r>
              <a:rPr lang="zh-CN" altLang="en-US" dirty="0" smtClean="0"/>
              <a:t>，当生成对象时，编译器将按照这个类声明来构造对象。</a:t>
            </a:r>
          </a:p>
          <a:p>
            <a:r>
              <a:rPr lang="zh-CN" altLang="en-US" dirty="0" smtClean="0"/>
              <a:t>注意</a:t>
            </a:r>
            <a:endParaRPr lang="en-US" altLang="zh-CN" dirty="0" smtClean="0"/>
          </a:p>
          <a:p>
            <a:pPr lvl="1"/>
            <a:r>
              <a:rPr lang="zh-CN" altLang="en-US" dirty="0" smtClean="0"/>
              <a:t>显式声明必须位于类模板定义所在的名称空间（也就是有相同的</a:t>
            </a:r>
            <a:r>
              <a:rPr lang="zh-CN" altLang="en-US" dirty="0" smtClean="0">
                <a:solidFill>
                  <a:srgbClr val="FF0000"/>
                </a:solidFill>
              </a:rPr>
              <a:t>作用范围</a:t>
            </a:r>
            <a:r>
              <a:rPr lang="zh-CN" altLang="en-US" dirty="0" smtClean="0"/>
              <a:t>）中。</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6504345"/>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7.9 </a:t>
            </a:r>
            <a:r>
              <a:rPr lang="zh-CN" altLang="en-US" sz="2000" dirty="0" smtClean="0">
                <a:solidFill>
                  <a:schemeClr val="tx1"/>
                </a:solidFill>
              </a:rPr>
              <a:t>类模板的显示实例化示例。</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声明类模板</a:t>
            </a:r>
          </a:p>
          <a:p>
            <a:pPr>
              <a:lnSpc>
                <a:spcPts val="2000"/>
              </a:lnSpc>
            </a:pPr>
            <a:r>
              <a:rPr lang="en-US" altLang="zh-CN" sz="2000" dirty="0" smtClean="0"/>
              <a:t>template &lt;class T&gt;</a:t>
            </a:r>
          </a:p>
          <a:p>
            <a:pPr>
              <a:lnSpc>
                <a:spcPts val="2000"/>
              </a:lnSpc>
            </a:pPr>
            <a:r>
              <a:rPr lang="en-US" altLang="zh-CN" sz="2000" dirty="0" smtClean="0"/>
              <a:t>class Test</a:t>
            </a:r>
          </a:p>
          <a:p>
            <a:pPr>
              <a:lnSpc>
                <a:spcPts val="2000"/>
              </a:lnSpc>
            </a:pPr>
            <a:r>
              <a:rPr lang="en-US" altLang="zh-CN" sz="2000" dirty="0" smtClean="0"/>
              <a:t>{</a:t>
            </a:r>
          </a:p>
          <a:p>
            <a:pPr>
              <a:lnSpc>
                <a:spcPts val="2000"/>
              </a:lnSpc>
            </a:pPr>
            <a:r>
              <a:rPr lang="en-US" altLang="zh-CN" sz="2000" dirty="0" smtClean="0"/>
              <a:t>private:</a:t>
            </a:r>
          </a:p>
          <a:p>
            <a:pPr>
              <a:lnSpc>
                <a:spcPts val="20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000"/>
              </a:lnSpc>
            </a:pPr>
            <a:r>
              <a:rPr lang="en-US" altLang="zh-CN" sz="2000" dirty="0" smtClean="0"/>
              <a:t>	T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2000"/>
              </a:lnSpc>
            </a:pPr>
            <a:endParaRPr lang="en-US" altLang="zh-CN" sz="2000" dirty="0" smtClean="0"/>
          </a:p>
          <a:p>
            <a:pPr>
              <a:lnSpc>
                <a:spcPts val="2000"/>
              </a:lnSpc>
            </a:pPr>
            <a:r>
              <a:rPr lang="en-US" altLang="zh-CN" sz="2000" dirty="0" smtClean="0"/>
              <a:t>public: </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Test(const T &amp;m) { a = m; }	</a:t>
            </a:r>
            <a:r>
              <a:rPr lang="en-US" altLang="zh-CN" sz="2000" dirty="0" smtClean="0">
                <a:solidFill>
                  <a:schemeClr val="tx1"/>
                </a:solidFill>
              </a:rPr>
              <a:t>// </a:t>
            </a:r>
            <a:r>
              <a:rPr lang="zh-CN" altLang="en-US" sz="2000" dirty="0" smtClean="0">
                <a:solidFill>
                  <a:schemeClr val="tx1"/>
                </a:solidFill>
              </a:rPr>
              <a:t>构造函数模板</a:t>
            </a:r>
          </a:p>
          <a:p>
            <a:pPr>
              <a:lnSpc>
                <a:spcPts val="2000"/>
              </a:lnSpc>
            </a:pPr>
            <a:r>
              <a:rPr lang="zh-CN" altLang="en-US" sz="2000" dirty="0" smtClean="0"/>
              <a:t>	</a:t>
            </a:r>
            <a:r>
              <a:rPr lang="en-US" altLang="zh-CN" sz="2000" dirty="0" smtClean="0"/>
              <a:t>void Show() const { </a:t>
            </a:r>
            <a:r>
              <a:rPr lang="en-US" altLang="zh-CN" sz="2000" dirty="0" err="1" smtClean="0"/>
              <a:t>cout</a:t>
            </a:r>
            <a:r>
              <a:rPr lang="en-US" altLang="zh-CN" sz="2000" dirty="0" smtClean="0"/>
              <a:t> &lt;&lt; a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显示相关信息</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t>template class Test&lt;</a:t>
            </a:r>
            <a:r>
              <a:rPr lang="en-US" altLang="zh-CN" sz="2000" dirty="0" err="1" smtClean="0"/>
              <a:t>int</a:t>
            </a:r>
            <a:r>
              <a:rPr lang="en-US" altLang="zh-CN" sz="2000" dirty="0" smtClean="0"/>
              <a:t>&gt;;</a:t>
            </a:r>
            <a:r>
              <a:rPr lang="en-US" altLang="zh-CN" sz="2000" dirty="0" smtClean="0">
                <a:solidFill>
                  <a:schemeClr val="tx1"/>
                </a:solidFill>
              </a:rPr>
              <a:t>// </a:t>
            </a:r>
            <a:r>
              <a:rPr lang="zh-CN" altLang="en-US" sz="2000" dirty="0" smtClean="0">
                <a:solidFill>
                  <a:schemeClr val="tx1"/>
                </a:solidFill>
              </a:rPr>
              <a:t>显示实例化，也就是说实例化一个类“</a:t>
            </a:r>
            <a:r>
              <a:rPr lang="en-US" altLang="zh-CN" sz="2000" dirty="0" smtClean="0">
                <a:solidFill>
                  <a:schemeClr val="tx1"/>
                </a:solidFill>
              </a:rPr>
              <a:t>Test&lt;</a:t>
            </a:r>
            <a:r>
              <a:rPr lang="en-US" altLang="zh-CN" sz="2000" dirty="0" err="1" smtClean="0">
                <a:solidFill>
                  <a:schemeClr val="tx1"/>
                </a:solidFill>
              </a:rPr>
              <a:t>int</a:t>
            </a:r>
            <a:r>
              <a:rPr lang="en-US" altLang="zh-CN" sz="2000" dirty="0" smtClean="0">
                <a:solidFill>
                  <a:schemeClr val="tx1"/>
                </a:solidFill>
              </a:rPr>
              <a:t>&gt;”</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Test&lt;</a:t>
            </a:r>
            <a:r>
              <a:rPr lang="en-US" altLang="zh-CN" sz="2000" dirty="0" err="1" smtClean="0"/>
              <a:t>int</a:t>
            </a:r>
            <a:r>
              <a:rPr lang="en-US" altLang="zh-CN" sz="2000" dirty="0" smtClean="0"/>
              <a:t>&gt; </a:t>
            </a:r>
            <a:r>
              <a:rPr lang="en-US" altLang="zh-CN" sz="2000" dirty="0" err="1" smtClean="0"/>
              <a:t>myObj</a:t>
            </a:r>
            <a:r>
              <a:rPr lang="en-US" altLang="zh-CN" sz="2000" dirty="0" smtClean="0"/>
              <a:t>(18);	</a:t>
            </a:r>
            <a:r>
              <a:rPr lang="en-US" altLang="zh-CN" sz="2000" dirty="0" smtClean="0">
                <a:solidFill>
                  <a:schemeClr val="tx1"/>
                </a:solidFill>
              </a:rPr>
              <a:t>// </a:t>
            </a:r>
            <a:r>
              <a:rPr lang="zh-CN" altLang="en-US" sz="2000" dirty="0" smtClean="0">
                <a:solidFill>
                  <a:schemeClr val="tx1"/>
                </a:solidFill>
              </a:rPr>
              <a:t>用类“</a:t>
            </a:r>
            <a:r>
              <a:rPr lang="en-US" altLang="zh-CN" sz="2000" dirty="0" smtClean="0">
                <a:solidFill>
                  <a:schemeClr val="tx1"/>
                </a:solidFill>
              </a:rPr>
              <a:t>Test&lt;</a:t>
            </a:r>
            <a:r>
              <a:rPr lang="en-US" altLang="zh-CN" sz="2000" dirty="0" err="1" smtClean="0">
                <a:solidFill>
                  <a:schemeClr val="tx1"/>
                </a:solidFill>
              </a:rPr>
              <a:t>int</a:t>
            </a:r>
            <a:r>
              <a:rPr lang="en-US" altLang="zh-CN" sz="2000" dirty="0" smtClean="0">
                <a:solidFill>
                  <a:schemeClr val="tx1"/>
                </a:solidFill>
              </a:rPr>
              <a:t>&gt;”</a:t>
            </a:r>
            <a:r>
              <a:rPr lang="zh-CN" altLang="en-US" sz="2000" dirty="0" smtClean="0">
                <a:solidFill>
                  <a:schemeClr val="tx1"/>
                </a:solidFill>
              </a:rPr>
              <a:t>定义一个对象</a:t>
            </a:r>
            <a:r>
              <a:rPr lang="en-US" altLang="zh-CN" sz="2000" dirty="0" err="1" smtClean="0">
                <a:solidFill>
                  <a:schemeClr val="tx1"/>
                </a:solidFill>
              </a:rPr>
              <a:t>myObj</a:t>
            </a:r>
            <a:endParaRPr lang="en-US" altLang="zh-CN" sz="2000" dirty="0" smtClean="0">
              <a:solidFill>
                <a:schemeClr val="tx1"/>
              </a:solidFill>
            </a:endParaRPr>
          </a:p>
          <a:p>
            <a:pPr>
              <a:lnSpc>
                <a:spcPts val="2000"/>
              </a:lnSpc>
            </a:pPr>
            <a:r>
              <a:rPr lang="en-US" altLang="zh-CN" sz="2000" dirty="0" smtClean="0"/>
              <a:t>	</a:t>
            </a:r>
            <a:r>
              <a:rPr lang="en-US" altLang="zh-CN" sz="2000" dirty="0" err="1" smtClean="0"/>
              <a:t>myObj.Show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 </a:t>
            </a:r>
          </a:p>
          <a:p>
            <a:pPr>
              <a:lnSpc>
                <a:spcPts val="2000"/>
              </a:lnSpc>
            </a:pPr>
            <a:endParaRPr lang="zh-CN" altLang="en-US" sz="2000" dirty="0" smtClean="0"/>
          </a:p>
          <a:p>
            <a:pPr>
              <a:lnSpc>
                <a:spcPts val="20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3" name="矩形 2"/>
          <p:cNvSpPr/>
          <p:nvPr/>
        </p:nvSpPr>
        <p:spPr bwMode="auto">
          <a:xfrm>
            <a:off x="1259632" y="5733256"/>
            <a:ext cx="669674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隐式实例化</a:t>
            </a:r>
            <a:endParaRPr lang="zh-CN" altLang="en-US" dirty="0"/>
          </a:p>
        </p:txBody>
      </p:sp>
      <p:sp>
        <p:nvSpPr>
          <p:cNvPr id="3" name="内容占位符 2"/>
          <p:cNvSpPr>
            <a:spLocks noGrp="1"/>
          </p:cNvSpPr>
          <p:nvPr>
            <p:ph idx="1"/>
          </p:nvPr>
        </p:nvSpPr>
        <p:spPr/>
        <p:txBody>
          <a:bodyPr/>
          <a:lstStyle/>
          <a:p>
            <a:r>
              <a:rPr lang="zh-CN" altLang="en-US" dirty="0" smtClean="0"/>
              <a:t>类模板的隐式实例化需要直接给出类型，可以采用如下语句声明一个对象：</a:t>
            </a:r>
            <a:endParaRPr lang="en-US" altLang="zh-CN" dirty="0" smtClean="0"/>
          </a:p>
          <a:p>
            <a:pPr lvl="1"/>
            <a:r>
              <a:rPr lang="en-US" altLang="zh-CN" dirty="0" err="1" smtClean="0"/>
              <a:t>MyArray</a:t>
            </a:r>
            <a:r>
              <a:rPr lang="en-US" altLang="zh-CN" dirty="0" smtClean="0"/>
              <a:t>&lt;</a:t>
            </a:r>
            <a:r>
              <a:rPr lang="en-US" altLang="zh-CN" dirty="0" err="1" smtClean="0"/>
              <a:t>int</a:t>
            </a:r>
            <a:r>
              <a:rPr lang="en-US" altLang="zh-CN" dirty="0" smtClean="0"/>
              <a:t>, 10&gt; </a:t>
            </a:r>
            <a:r>
              <a:rPr lang="en-US" altLang="zh-CN" dirty="0" err="1" smtClean="0"/>
              <a:t>iObj</a:t>
            </a:r>
            <a:r>
              <a:rPr lang="en-US" altLang="zh-CN" dirty="0" smtClean="0"/>
              <a:t>;	// </a:t>
            </a:r>
            <a:r>
              <a:rPr lang="zh-CN" altLang="en-US" dirty="0" smtClean="0"/>
              <a:t>隐式实例化</a:t>
            </a:r>
          </a:p>
          <a:p>
            <a:r>
              <a:rPr lang="zh-CN" altLang="en-US" dirty="0" smtClean="0"/>
              <a:t>注意：</a:t>
            </a:r>
            <a:endParaRPr lang="en-US" altLang="zh-CN" dirty="0" smtClean="0"/>
          </a:p>
          <a:p>
            <a:pPr lvl="1"/>
            <a:r>
              <a:rPr lang="zh-CN" altLang="en-US" dirty="0" smtClean="0"/>
              <a:t>编译器在生成对象之前，不会隐式实例化地生成类的具体定义。</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30053"/>
            <a:ext cx="8712968" cy="6504345"/>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7.9 </a:t>
            </a:r>
            <a:r>
              <a:rPr lang="zh-CN" altLang="en-US" sz="2000" dirty="0" smtClean="0">
                <a:solidFill>
                  <a:schemeClr val="tx1"/>
                </a:solidFill>
              </a:rPr>
              <a:t>类模板的隐式实例化示例。</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声明类模板</a:t>
            </a:r>
          </a:p>
          <a:p>
            <a:pPr>
              <a:lnSpc>
                <a:spcPts val="2000"/>
              </a:lnSpc>
            </a:pPr>
            <a:r>
              <a:rPr lang="en-US" altLang="zh-CN" sz="2000" dirty="0" smtClean="0"/>
              <a:t>template &lt;class T&gt;</a:t>
            </a:r>
          </a:p>
          <a:p>
            <a:pPr>
              <a:lnSpc>
                <a:spcPts val="2000"/>
              </a:lnSpc>
            </a:pPr>
            <a:r>
              <a:rPr lang="en-US" altLang="zh-CN" sz="2000" dirty="0" smtClean="0"/>
              <a:t>class Test</a:t>
            </a:r>
          </a:p>
          <a:p>
            <a:pPr>
              <a:lnSpc>
                <a:spcPts val="2000"/>
              </a:lnSpc>
            </a:pPr>
            <a:r>
              <a:rPr lang="en-US" altLang="zh-CN" sz="2000" dirty="0" smtClean="0"/>
              <a:t>{</a:t>
            </a:r>
          </a:p>
          <a:p>
            <a:pPr>
              <a:lnSpc>
                <a:spcPts val="2000"/>
              </a:lnSpc>
            </a:pPr>
            <a:r>
              <a:rPr lang="en-US" altLang="zh-CN" sz="2000" dirty="0" smtClean="0"/>
              <a:t>private:</a:t>
            </a:r>
          </a:p>
          <a:p>
            <a:pPr>
              <a:lnSpc>
                <a:spcPts val="20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000"/>
              </a:lnSpc>
            </a:pPr>
            <a:r>
              <a:rPr lang="en-US" altLang="zh-CN" sz="2000" dirty="0" smtClean="0"/>
              <a:t>	T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2000"/>
              </a:lnSpc>
            </a:pPr>
            <a:endParaRPr lang="en-US" altLang="zh-CN" sz="2000" dirty="0" smtClean="0"/>
          </a:p>
          <a:p>
            <a:pPr>
              <a:lnSpc>
                <a:spcPts val="2000"/>
              </a:lnSpc>
            </a:pPr>
            <a:r>
              <a:rPr lang="en-US" altLang="zh-CN" sz="2000" dirty="0" smtClean="0"/>
              <a:t>public: </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Test(const T &amp;m) { a = m; }	</a:t>
            </a:r>
            <a:r>
              <a:rPr lang="en-US" altLang="zh-CN" sz="2000" dirty="0" smtClean="0">
                <a:solidFill>
                  <a:schemeClr val="tx1"/>
                </a:solidFill>
              </a:rPr>
              <a:t>// </a:t>
            </a:r>
            <a:r>
              <a:rPr lang="zh-CN" altLang="en-US" sz="2000" dirty="0" smtClean="0">
                <a:solidFill>
                  <a:schemeClr val="tx1"/>
                </a:solidFill>
              </a:rPr>
              <a:t>构造函数模板</a:t>
            </a:r>
          </a:p>
          <a:p>
            <a:pPr>
              <a:lnSpc>
                <a:spcPts val="2000"/>
              </a:lnSpc>
            </a:pPr>
            <a:r>
              <a:rPr lang="zh-CN" altLang="en-US" sz="2000" dirty="0" smtClean="0"/>
              <a:t>	</a:t>
            </a:r>
            <a:r>
              <a:rPr lang="en-US" altLang="zh-CN" sz="2000" dirty="0" smtClean="0"/>
              <a:t>void Show() const { </a:t>
            </a:r>
            <a:r>
              <a:rPr lang="en-US" altLang="zh-CN" sz="2000" dirty="0" err="1" smtClean="0"/>
              <a:t>cout</a:t>
            </a:r>
            <a:r>
              <a:rPr lang="en-US" altLang="zh-CN" sz="2000" dirty="0" smtClean="0"/>
              <a:t> &lt;&lt; a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Test&lt;</a:t>
            </a:r>
            <a:r>
              <a:rPr lang="en-US" altLang="zh-CN" sz="2000" dirty="0" err="1" smtClean="0"/>
              <a:t>int</a:t>
            </a:r>
            <a:r>
              <a:rPr lang="en-US" altLang="zh-CN" sz="2000" dirty="0" smtClean="0"/>
              <a:t>&gt; myObj1(16);		</a:t>
            </a:r>
            <a:r>
              <a:rPr lang="en-US" altLang="zh-CN" sz="2000" dirty="0" smtClean="0">
                <a:solidFill>
                  <a:schemeClr val="tx1"/>
                </a:solidFill>
              </a:rPr>
              <a:t>// </a:t>
            </a:r>
            <a:r>
              <a:rPr lang="zh-CN" altLang="en-US" sz="2000" dirty="0" smtClean="0">
                <a:solidFill>
                  <a:schemeClr val="tx1"/>
                </a:solidFill>
              </a:rPr>
              <a:t>隐式实例化类模板</a:t>
            </a:r>
          </a:p>
          <a:p>
            <a:pPr>
              <a:lnSpc>
                <a:spcPts val="2000"/>
              </a:lnSpc>
            </a:pPr>
            <a:r>
              <a:rPr lang="zh-CN" altLang="en-US" sz="2000" dirty="0" smtClean="0"/>
              <a:t>	</a:t>
            </a:r>
            <a:r>
              <a:rPr lang="en-US" altLang="zh-CN" sz="2000" dirty="0" smtClean="0"/>
              <a:t>Test&lt;</a:t>
            </a:r>
            <a:r>
              <a:rPr lang="en-US" altLang="zh-CN" sz="2000" dirty="0" err="1" smtClean="0"/>
              <a:t>int</a:t>
            </a:r>
            <a:r>
              <a:rPr lang="en-US" altLang="zh-CN" sz="2000" dirty="0" smtClean="0"/>
              <a:t>&gt; myObj2(18);		</a:t>
            </a:r>
            <a:r>
              <a:rPr lang="en-US" altLang="zh-CN" sz="2000" dirty="0" smtClean="0">
                <a:solidFill>
                  <a:schemeClr val="tx1"/>
                </a:solidFill>
              </a:rPr>
              <a:t>// </a:t>
            </a:r>
            <a:r>
              <a:rPr lang="zh-CN" altLang="en-US" sz="2000" dirty="0" smtClean="0">
                <a:solidFill>
                  <a:schemeClr val="tx1"/>
                </a:solidFill>
              </a:rPr>
              <a:t>隐式实例化类模板</a:t>
            </a:r>
          </a:p>
          <a:p>
            <a:pPr>
              <a:lnSpc>
                <a:spcPts val="2000"/>
              </a:lnSpc>
            </a:pPr>
            <a:r>
              <a:rPr lang="zh-CN" altLang="en-US" sz="2000" dirty="0" smtClean="0"/>
              <a:t>	</a:t>
            </a:r>
            <a:r>
              <a:rPr lang="en-US" altLang="zh-CN" sz="2000" dirty="0" smtClean="0"/>
              <a:t>myObj1.Show();		</a:t>
            </a:r>
            <a:r>
              <a:rPr lang="en-US" altLang="zh-CN" sz="2000" dirty="0" smtClean="0">
                <a:solidFill>
                  <a:schemeClr val="tx1"/>
                </a:solidFill>
              </a:rPr>
              <a:t>// </a:t>
            </a:r>
            <a:r>
              <a:rPr lang="zh-CN" altLang="en-US" sz="2000" dirty="0" smtClean="0">
                <a:solidFill>
                  <a:schemeClr val="tx1"/>
                </a:solidFill>
              </a:rPr>
              <a:t>显示相关信息 </a:t>
            </a:r>
          </a:p>
          <a:p>
            <a:pPr>
              <a:lnSpc>
                <a:spcPts val="2000"/>
              </a:lnSpc>
            </a:pPr>
            <a:r>
              <a:rPr lang="zh-CN" altLang="en-US" sz="2000" dirty="0" smtClean="0"/>
              <a:t>	</a:t>
            </a:r>
            <a:r>
              <a:rPr lang="en-US" altLang="zh-CN" sz="2000" dirty="0" smtClean="0"/>
              <a:t>myObj2.Show();		</a:t>
            </a:r>
            <a:r>
              <a:rPr lang="en-US" altLang="zh-CN" sz="2000" dirty="0" smtClean="0">
                <a:solidFill>
                  <a:schemeClr val="tx1"/>
                </a:solidFill>
              </a:rPr>
              <a:t>// </a:t>
            </a:r>
            <a:r>
              <a:rPr lang="zh-CN" altLang="en-US" sz="2000" dirty="0" smtClean="0">
                <a:solidFill>
                  <a:schemeClr val="tx1"/>
                </a:solidFill>
              </a:rPr>
              <a:t>显示相关信息 </a:t>
            </a:r>
          </a:p>
          <a:p>
            <a:pPr>
              <a:lnSpc>
                <a:spcPts val="2000"/>
              </a:lnSpc>
            </a:pPr>
            <a:endParaRPr lang="zh-CN" altLang="en-US" sz="2000" dirty="0" smtClean="0"/>
          </a:p>
          <a:p>
            <a:pPr>
              <a:lnSpc>
                <a:spcPts val="20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3" name="矩形 2"/>
          <p:cNvSpPr/>
          <p:nvPr/>
        </p:nvSpPr>
        <p:spPr bwMode="auto">
          <a:xfrm>
            <a:off x="1259632" y="5589240"/>
            <a:ext cx="6696744" cy="10801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16</a:t>
            </a:r>
          </a:p>
          <a:p>
            <a:pPr lvl="1"/>
            <a:r>
              <a:rPr lang="en-US" altLang="zh-CN" sz="2400" dirty="0" smtClean="0">
                <a:solidFill>
                  <a:schemeClr val="tx1"/>
                </a:solidFill>
              </a:rPr>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显式具体化</a:t>
            </a:r>
            <a:endParaRPr lang="zh-CN" altLang="en-US" dirty="0"/>
          </a:p>
        </p:txBody>
      </p:sp>
      <p:sp>
        <p:nvSpPr>
          <p:cNvPr id="3" name="内容占位符 2"/>
          <p:cNvSpPr>
            <a:spLocks noGrp="1"/>
          </p:cNvSpPr>
          <p:nvPr>
            <p:ph idx="1"/>
          </p:nvPr>
        </p:nvSpPr>
        <p:spPr>
          <a:xfrm>
            <a:off x="179512" y="1567333"/>
            <a:ext cx="8784976" cy="4525963"/>
          </a:xfrm>
        </p:spPr>
        <p:txBody>
          <a:bodyPr/>
          <a:lstStyle/>
          <a:p>
            <a:r>
              <a:rPr lang="zh-CN" altLang="en-US" dirty="0" smtClean="0"/>
              <a:t>显式具体化就是给出类的具体定义，并且用</a:t>
            </a:r>
            <a:r>
              <a:rPr lang="en-US" altLang="zh-CN" dirty="0" smtClean="0"/>
              <a:t>template&lt;&gt;</a:t>
            </a:r>
            <a:r>
              <a:rPr lang="zh-CN" altLang="en-US" dirty="0" smtClean="0"/>
              <a:t>打头</a:t>
            </a:r>
            <a:r>
              <a:rPr lang="en-US" altLang="zh-CN" dirty="0" smtClean="0"/>
              <a:t>(</a:t>
            </a:r>
            <a:r>
              <a:rPr lang="zh-CN" altLang="en-US" dirty="0" smtClean="0"/>
              <a:t>事实上也可省略</a:t>
            </a:r>
            <a:r>
              <a:rPr lang="en-US" altLang="zh-CN" dirty="0" smtClean="0">
                <a:solidFill>
                  <a:srgbClr val="FF0000"/>
                </a:solidFill>
              </a:rPr>
              <a:t>template&lt;&gt;</a:t>
            </a:r>
            <a:r>
              <a:rPr lang="en-US" altLang="zh-CN" dirty="0" smtClean="0"/>
              <a:t>)</a:t>
            </a:r>
            <a:r>
              <a:rPr lang="zh-CN" altLang="en-US" dirty="0" smtClean="0"/>
              <a:t>。这种情况用于</a:t>
            </a:r>
            <a:r>
              <a:rPr lang="zh-CN" altLang="en-US" dirty="0" smtClean="0">
                <a:solidFill>
                  <a:srgbClr val="FF0000"/>
                </a:solidFill>
              </a:rPr>
              <a:t>非这样不可</a:t>
            </a:r>
            <a:r>
              <a:rPr lang="zh-CN" altLang="en-US" dirty="0" smtClean="0"/>
              <a:t>的特殊情况。例如</a:t>
            </a:r>
          </a:p>
          <a:p>
            <a:pPr lvl="1">
              <a:buNone/>
            </a:pPr>
            <a:r>
              <a:rPr lang="en-US" altLang="zh-CN" dirty="0" smtClean="0"/>
              <a:t>template &lt;&gt; </a:t>
            </a:r>
          </a:p>
          <a:p>
            <a:pPr lvl="1">
              <a:buNone/>
            </a:pPr>
            <a:r>
              <a:rPr lang="en-US" altLang="zh-CN" dirty="0" smtClean="0"/>
              <a:t>class </a:t>
            </a:r>
            <a:r>
              <a:rPr lang="en-US" altLang="zh-CN" dirty="0" err="1" smtClean="0"/>
              <a:t>MyArray</a:t>
            </a:r>
            <a:r>
              <a:rPr lang="en-US" altLang="zh-CN" dirty="0" smtClean="0"/>
              <a:t>&lt;</a:t>
            </a:r>
            <a:r>
              <a:rPr lang="en-US" altLang="zh-CN" dirty="0" smtClean="0">
                <a:solidFill>
                  <a:srgbClr val="FF0000"/>
                </a:solidFill>
              </a:rPr>
              <a:t>char </a:t>
            </a:r>
            <a:r>
              <a:rPr lang="zh-CN" altLang="en-US" dirty="0" smtClean="0">
                <a:solidFill>
                  <a:srgbClr val="FF0000"/>
                </a:solidFill>
              </a:rPr>
              <a:t>*</a:t>
            </a:r>
            <a:r>
              <a:rPr lang="en-US" altLang="zh-CN" dirty="0" smtClean="0"/>
              <a:t>, 10&gt; </a:t>
            </a:r>
          </a:p>
          <a:p>
            <a:pPr lvl="1">
              <a:buNone/>
            </a:pPr>
            <a:r>
              <a:rPr lang="en-US" altLang="zh-CN" dirty="0" smtClean="0"/>
              <a:t>{</a:t>
            </a:r>
          </a:p>
          <a:p>
            <a:pPr lvl="1">
              <a:buNone/>
            </a:pPr>
            <a:r>
              <a:rPr lang="en-US" altLang="zh-CN" dirty="0" smtClean="0"/>
              <a:t>		    …</a:t>
            </a:r>
          </a:p>
          <a:p>
            <a:pPr lvl="1">
              <a:buNone/>
            </a:pP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12968" cy="563231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7.11 </a:t>
            </a:r>
            <a:r>
              <a:rPr lang="zh-CN" altLang="en-US" sz="2000" dirty="0" smtClean="0">
                <a:solidFill>
                  <a:schemeClr val="tx1"/>
                </a:solidFill>
              </a:rPr>
              <a:t>类模板的显式具体化示例。</a:t>
            </a:r>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:e7_11\main_7_11.cpp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声明类模板</a:t>
            </a:r>
          </a:p>
          <a:p>
            <a:r>
              <a:rPr lang="en-US" altLang="zh-CN" sz="2000" dirty="0" smtClean="0"/>
              <a:t>template &lt;class T&gt;</a:t>
            </a:r>
          </a:p>
          <a:p>
            <a:r>
              <a:rPr lang="en-US" altLang="zh-CN" sz="2000" dirty="0" smtClean="0"/>
              <a:t>class Test</a:t>
            </a:r>
          </a:p>
          <a:p>
            <a:r>
              <a:rPr lang="en-US" altLang="zh-CN" sz="2000" dirty="0" smtClean="0"/>
              <a:t>{</a:t>
            </a:r>
          </a:p>
          <a:p>
            <a:r>
              <a:rPr lang="en-US" altLang="zh-CN" sz="2000" dirty="0" smtClean="0"/>
              <a:t>private:</a:t>
            </a:r>
          </a:p>
          <a:p>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r>
              <a:rPr lang="en-US" altLang="zh-CN" sz="2000" dirty="0" smtClean="0"/>
              <a:t>	T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endParaRPr lang="en-US" altLang="zh-CN" sz="2000" dirty="0" smtClean="0"/>
          </a:p>
          <a:p>
            <a:r>
              <a:rPr lang="en-US" altLang="zh-CN" sz="2000" dirty="0" smtClean="0"/>
              <a:t>public: </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Test(const T &amp;m) { a = m; }	</a:t>
            </a:r>
            <a:r>
              <a:rPr lang="en-US" altLang="zh-CN" sz="2000" dirty="0" smtClean="0">
                <a:solidFill>
                  <a:schemeClr val="tx1"/>
                </a:solidFill>
              </a:rPr>
              <a:t>// </a:t>
            </a:r>
            <a:r>
              <a:rPr lang="zh-CN" altLang="en-US" sz="2000" dirty="0" smtClean="0">
                <a:solidFill>
                  <a:schemeClr val="tx1"/>
                </a:solidFill>
              </a:rPr>
              <a:t>构造函数模板</a:t>
            </a:r>
          </a:p>
          <a:p>
            <a:r>
              <a:rPr lang="zh-CN" altLang="en-US" sz="2000" dirty="0" smtClean="0"/>
              <a:t>	</a:t>
            </a:r>
            <a:r>
              <a:rPr lang="en-US" altLang="zh-CN" sz="2000" dirty="0" smtClean="0"/>
              <a:t>void Show() const { </a:t>
            </a:r>
            <a:r>
              <a:rPr lang="en-US" altLang="zh-CN" sz="2000" dirty="0" err="1" smtClean="0"/>
              <a:t>cout</a:t>
            </a:r>
            <a:r>
              <a:rPr lang="en-US" altLang="zh-CN" sz="2000" dirty="0" smtClean="0"/>
              <a:t> &lt;&lt; a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r>
              <a:rPr lang="en-US" altLang="zh-CN" sz="2000"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9144000" cy="6863417"/>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类模板</a:t>
            </a:r>
            <a:r>
              <a:rPr lang="en-US" altLang="zh-CN" sz="2000" dirty="0" smtClean="0">
                <a:solidFill>
                  <a:schemeClr val="tx1"/>
                </a:solidFill>
              </a:rPr>
              <a:t>Test</a:t>
            </a:r>
            <a:r>
              <a:rPr lang="zh-CN" altLang="en-US" sz="2000" dirty="0" smtClean="0">
                <a:solidFill>
                  <a:schemeClr val="tx1"/>
                </a:solidFill>
              </a:rPr>
              <a:t>的</a:t>
            </a:r>
            <a:r>
              <a:rPr lang="zh-CN" altLang="en-US" sz="2000" dirty="0" smtClean="0">
                <a:solidFill>
                  <a:srgbClr val="FF0000"/>
                </a:solidFill>
              </a:rPr>
              <a:t>显式具体化</a:t>
            </a:r>
          </a:p>
          <a:p>
            <a:pPr>
              <a:lnSpc>
                <a:spcPts val="2200"/>
              </a:lnSpc>
            </a:pPr>
            <a:r>
              <a:rPr lang="en-US" altLang="zh-CN" sz="2000" dirty="0" smtClean="0"/>
              <a:t>template &lt;&gt; </a:t>
            </a:r>
          </a:p>
          <a:p>
            <a:pPr>
              <a:lnSpc>
                <a:spcPts val="2200"/>
              </a:lnSpc>
            </a:pPr>
            <a:r>
              <a:rPr lang="en-US" altLang="zh-CN" sz="2000" dirty="0" smtClean="0"/>
              <a:t>class Test&lt;char *&gt; </a:t>
            </a:r>
          </a:p>
          <a:p>
            <a:pPr>
              <a:lnSpc>
                <a:spcPts val="2200"/>
              </a:lnSpc>
            </a:pPr>
            <a:r>
              <a:rPr lang="en-US" altLang="zh-CN" sz="2000" dirty="0" smtClean="0"/>
              <a:t>{</a:t>
            </a:r>
          </a:p>
          <a:p>
            <a:pPr>
              <a:lnSpc>
                <a:spcPts val="2200"/>
              </a:lnSpc>
            </a:pPr>
            <a:r>
              <a:rPr lang="en-US" altLang="zh-CN" sz="2000" dirty="0" smtClean="0"/>
              <a:t>private:</a:t>
            </a:r>
          </a:p>
          <a:p>
            <a:pPr>
              <a:lnSpc>
                <a:spcPts val="22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200"/>
              </a:lnSpc>
            </a:pPr>
            <a:r>
              <a:rPr lang="en-US" altLang="zh-CN" sz="2000" dirty="0" smtClean="0"/>
              <a:t>	char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2200"/>
              </a:lnSpc>
            </a:pPr>
            <a:endParaRPr lang="en-US" altLang="zh-CN" sz="2000" dirty="0" smtClean="0"/>
          </a:p>
          <a:p>
            <a:pPr>
              <a:lnSpc>
                <a:spcPts val="2200"/>
              </a:lnSpc>
            </a:pPr>
            <a:r>
              <a:rPr lang="en-US" altLang="zh-CN" sz="2000" dirty="0" smtClean="0"/>
              <a:t>public: </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Test(char *m) { a = new char[</a:t>
            </a:r>
            <a:r>
              <a:rPr lang="en-US" altLang="zh-CN" sz="2000" dirty="0" err="1" smtClean="0"/>
              <a:t>strlen</a:t>
            </a:r>
            <a:r>
              <a:rPr lang="en-US" altLang="zh-CN" sz="2000" dirty="0" smtClean="0"/>
              <a:t>(m) + 1]; </a:t>
            </a:r>
            <a:r>
              <a:rPr lang="en-US" altLang="zh-CN" sz="2000" dirty="0" err="1" smtClean="0"/>
              <a:t>strcpy</a:t>
            </a:r>
            <a:r>
              <a:rPr lang="en-US" altLang="zh-CN" sz="2000" dirty="0" smtClean="0"/>
              <a:t>(a, m); }	</a:t>
            </a:r>
          </a:p>
          <a:p>
            <a:pPr>
              <a:lnSpc>
                <a:spcPts val="22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构造函数模板</a:t>
            </a:r>
          </a:p>
          <a:p>
            <a:pPr>
              <a:lnSpc>
                <a:spcPts val="2200"/>
              </a:lnSpc>
            </a:pPr>
            <a:r>
              <a:rPr lang="zh-CN" altLang="en-US" sz="2000" dirty="0" smtClean="0"/>
              <a:t>	</a:t>
            </a:r>
            <a:r>
              <a:rPr lang="en-US" altLang="zh-CN" sz="2000" dirty="0" smtClean="0"/>
              <a:t>void Show() const { </a:t>
            </a:r>
            <a:r>
              <a:rPr lang="en-US" altLang="zh-CN" sz="2000" dirty="0" err="1" smtClean="0"/>
              <a:t>cout</a:t>
            </a:r>
            <a:r>
              <a:rPr lang="en-US" altLang="zh-CN" sz="2000" dirty="0" smtClean="0"/>
              <a:t> &lt;&lt; "</a:t>
            </a:r>
            <a:r>
              <a:rPr lang="zh-CN" altLang="en-US" sz="2000" dirty="0" smtClean="0"/>
              <a:t>显示字符串</a:t>
            </a:r>
            <a:r>
              <a:rPr lang="en-US" altLang="zh-CN" sz="2000" dirty="0" smtClean="0"/>
              <a:t>:" &lt;&lt; a &lt;&lt; </a:t>
            </a:r>
            <a:r>
              <a:rPr lang="en-US" altLang="zh-CN" sz="2000" dirty="0" err="1" smtClean="0"/>
              <a:t>endl</a:t>
            </a:r>
            <a:r>
              <a:rPr lang="en-US" altLang="zh-CN" sz="2000" dirty="0" smtClean="0"/>
              <a:t>; }</a:t>
            </a:r>
          </a:p>
          <a:p>
            <a:pPr>
              <a:lnSpc>
                <a:spcPts val="2200"/>
              </a:lnSpc>
            </a:pPr>
            <a:r>
              <a:rPr lang="zh-CN" altLang="en-US"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Test&lt;char *&gt; </a:t>
            </a:r>
            <a:r>
              <a:rPr lang="en-US" altLang="zh-CN" sz="2000" dirty="0" err="1" smtClean="0"/>
              <a:t>myObj</a:t>
            </a:r>
            <a:r>
              <a:rPr lang="en-US" altLang="zh-CN" sz="2000" dirty="0" smtClean="0"/>
              <a:t>("My string");	</a:t>
            </a:r>
            <a:r>
              <a:rPr lang="en-US" altLang="zh-CN" sz="2000" dirty="0" smtClean="0">
                <a:solidFill>
                  <a:schemeClr val="tx1"/>
                </a:solidFill>
              </a:rPr>
              <a:t>// </a:t>
            </a:r>
            <a:r>
              <a:rPr lang="zh-CN" altLang="en-US" sz="2000" dirty="0" smtClean="0">
                <a:solidFill>
                  <a:schemeClr val="tx1"/>
                </a:solidFill>
              </a:rPr>
              <a:t>隐式实例化类模板</a:t>
            </a:r>
          </a:p>
          <a:p>
            <a:pPr>
              <a:lnSpc>
                <a:spcPts val="2200"/>
              </a:lnSpc>
            </a:pPr>
            <a:r>
              <a:rPr lang="zh-CN" altLang="en-US" sz="2000" dirty="0" smtClean="0"/>
              <a:t>	</a:t>
            </a:r>
            <a:r>
              <a:rPr lang="en-US" altLang="zh-CN" sz="2000" dirty="0" err="1" smtClean="0"/>
              <a:t>myObj.Show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 </a:t>
            </a:r>
          </a:p>
          <a:p>
            <a:pPr>
              <a:lnSpc>
                <a:spcPts val="2200"/>
              </a:lnSpc>
            </a:pPr>
            <a:endParaRPr lang="zh-CN" altLang="en-US" sz="2000" dirty="0" smtClean="0"/>
          </a:p>
          <a:p>
            <a:pPr>
              <a:lnSpc>
                <a:spcPts val="22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2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3" name="矩形 2"/>
          <p:cNvSpPr/>
          <p:nvPr/>
        </p:nvSpPr>
        <p:spPr bwMode="auto">
          <a:xfrm>
            <a:off x="1259632" y="5589240"/>
            <a:ext cx="6696744"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显示字符串</a:t>
            </a:r>
            <a:r>
              <a:rPr lang="en-US" altLang="zh-CN" sz="2400" dirty="0" smtClean="0">
                <a:solidFill>
                  <a:schemeClr val="tx1"/>
                </a:solidFill>
              </a:rPr>
              <a:t>:My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778098"/>
          </a:xfrm>
        </p:spPr>
        <p:txBody>
          <a:bodyPr/>
          <a:lstStyle/>
          <a:p>
            <a:r>
              <a:rPr lang="zh-CN" altLang="en-US" dirty="0" smtClean="0"/>
              <a:t>部分具体化</a:t>
            </a:r>
            <a:endParaRPr lang="zh-CN" altLang="en-US" dirty="0"/>
          </a:p>
        </p:txBody>
      </p:sp>
      <p:sp>
        <p:nvSpPr>
          <p:cNvPr id="3" name="内容占位符 2"/>
          <p:cNvSpPr>
            <a:spLocks noGrp="1"/>
          </p:cNvSpPr>
          <p:nvPr>
            <p:ph idx="1"/>
          </p:nvPr>
        </p:nvSpPr>
        <p:spPr>
          <a:xfrm>
            <a:off x="0" y="991269"/>
            <a:ext cx="9144000" cy="4525963"/>
          </a:xfrm>
        </p:spPr>
        <p:txBody>
          <a:bodyPr/>
          <a:lstStyle/>
          <a:p>
            <a:r>
              <a:rPr lang="zh-CN" altLang="en-US" dirty="0" smtClean="0"/>
              <a:t>例</a:t>
            </a:r>
            <a:r>
              <a:rPr lang="en-US" altLang="zh-CN" dirty="0" smtClean="0"/>
              <a:t>7.8</a:t>
            </a:r>
            <a:r>
              <a:rPr lang="zh-CN" altLang="en-US" dirty="0" smtClean="0"/>
              <a:t>如中下的类模板</a:t>
            </a:r>
          </a:p>
          <a:p>
            <a:pPr lvl="1">
              <a:buNone/>
            </a:pPr>
            <a:r>
              <a:rPr lang="en-US" altLang="zh-CN" dirty="0" smtClean="0"/>
              <a:t>template &lt;</a:t>
            </a:r>
            <a:r>
              <a:rPr lang="en-US" altLang="zh-CN" dirty="0" err="1" smtClean="0"/>
              <a:t>typename</a:t>
            </a:r>
            <a:r>
              <a:rPr lang="en-US" altLang="zh-CN" dirty="0" smtClean="0"/>
              <a:t> T, </a:t>
            </a:r>
            <a:r>
              <a:rPr lang="en-US" altLang="zh-CN" dirty="0" err="1" smtClean="0"/>
              <a:t>int</a:t>
            </a:r>
            <a:r>
              <a:rPr lang="en-US" altLang="zh-CN" dirty="0" smtClean="0"/>
              <a:t> size&gt; </a:t>
            </a:r>
          </a:p>
          <a:p>
            <a:pPr lvl="1">
              <a:buNone/>
            </a:pPr>
            <a:r>
              <a:rPr lang="en-US" altLang="zh-CN" dirty="0" smtClean="0"/>
              <a:t>class </a:t>
            </a:r>
            <a:r>
              <a:rPr lang="en-US" altLang="zh-CN" dirty="0" err="1" smtClean="0"/>
              <a:t>MyArray</a:t>
            </a:r>
            <a:r>
              <a:rPr lang="en-US" altLang="zh-CN" dirty="0" smtClean="0"/>
              <a:t>{ … };</a:t>
            </a:r>
          </a:p>
          <a:p>
            <a:r>
              <a:rPr lang="zh-CN" altLang="en-US" dirty="0" smtClean="0"/>
              <a:t>的类模板定义有两种说法：</a:t>
            </a:r>
            <a:endParaRPr lang="en-US" altLang="zh-CN" dirty="0" smtClean="0"/>
          </a:p>
          <a:p>
            <a:pPr marL="971550" lvl="1" indent="-514350">
              <a:buFont typeface="+mj-ea"/>
              <a:buAutoNum type="circleNumDbPlain"/>
            </a:pPr>
            <a:r>
              <a:rPr lang="zh-CN" altLang="en-US" dirty="0" smtClean="0"/>
              <a:t>一种认为其就是一个部分具体化的例子；</a:t>
            </a:r>
            <a:endParaRPr lang="en-US" altLang="zh-CN" dirty="0" smtClean="0"/>
          </a:p>
          <a:p>
            <a:pPr marL="971550" lvl="1" indent="-514350">
              <a:buFont typeface="+mj-ea"/>
              <a:buAutoNum type="circleNumDbPlain"/>
            </a:pPr>
            <a:r>
              <a:rPr lang="zh-CN" altLang="en-US" dirty="0" smtClean="0"/>
              <a:t>另一种认为它是包含了</a:t>
            </a:r>
            <a:r>
              <a:rPr lang="zh-CN" altLang="en-US" dirty="0" smtClean="0">
                <a:solidFill>
                  <a:srgbClr val="FF0000"/>
                </a:solidFill>
              </a:rPr>
              <a:t>类型参数</a:t>
            </a:r>
            <a:r>
              <a:rPr lang="zh-CN" altLang="en-US" dirty="0" smtClean="0"/>
              <a:t>（即</a:t>
            </a:r>
            <a:r>
              <a:rPr lang="en-US" altLang="zh-CN" dirty="0" err="1" smtClean="0"/>
              <a:t>typename</a:t>
            </a:r>
            <a:r>
              <a:rPr lang="en-US" altLang="zh-CN" dirty="0" smtClean="0"/>
              <a:t> T</a:t>
            </a:r>
            <a:r>
              <a:rPr lang="zh-CN" altLang="en-US" dirty="0" smtClean="0"/>
              <a:t>）和</a:t>
            </a:r>
            <a:r>
              <a:rPr lang="zh-CN" altLang="en-US" dirty="0" smtClean="0">
                <a:solidFill>
                  <a:srgbClr val="FF0000"/>
                </a:solidFill>
              </a:rPr>
              <a:t>非类型参数</a:t>
            </a:r>
            <a:r>
              <a:rPr lang="zh-CN" altLang="en-US" dirty="0" smtClean="0"/>
              <a:t>（即</a:t>
            </a:r>
            <a:r>
              <a:rPr lang="en-US" altLang="zh-CN" dirty="0" err="1" smtClean="0"/>
              <a:t>int</a:t>
            </a:r>
            <a:r>
              <a:rPr lang="en-US" altLang="zh-CN" dirty="0" smtClean="0"/>
              <a:t> size</a:t>
            </a:r>
            <a:r>
              <a:rPr lang="zh-CN" altLang="en-US" dirty="0" smtClean="0"/>
              <a:t>）的类模板。</a:t>
            </a:r>
            <a:endParaRPr lang="en-US" altLang="zh-CN" dirty="0" smtClean="0"/>
          </a:p>
          <a:p>
            <a:r>
              <a:rPr lang="zh-CN" altLang="en-US" dirty="0" smtClean="0"/>
              <a:t>严格地说，</a:t>
            </a:r>
            <a:r>
              <a:rPr lang="zh-CN" altLang="en-US" dirty="0" smtClean="0">
                <a:solidFill>
                  <a:srgbClr val="FF0000"/>
                </a:solidFill>
              </a:rPr>
              <a:t>部分具体化</a:t>
            </a:r>
            <a:r>
              <a:rPr lang="zh-CN" altLang="en-US" dirty="0" smtClean="0"/>
              <a:t>是通过声明来</a:t>
            </a:r>
            <a:r>
              <a:rPr lang="zh-CN" altLang="en-US" dirty="0" smtClean="0">
                <a:solidFill>
                  <a:srgbClr val="FF0000"/>
                </a:solidFill>
              </a:rPr>
              <a:t>限制</a:t>
            </a:r>
            <a:r>
              <a:rPr lang="zh-CN" altLang="en-US" dirty="0" smtClean="0"/>
              <a:t>已经定义了的类模板的</a:t>
            </a:r>
            <a:r>
              <a:rPr lang="zh-CN" altLang="en-US" dirty="0" smtClean="0">
                <a:solidFill>
                  <a:srgbClr val="FF0000"/>
                </a:solidFill>
              </a:rPr>
              <a:t>通用性</a:t>
            </a:r>
            <a:r>
              <a:rPr lang="zh-CN" altLang="en-US" dirty="0" smtClean="0">
                <a:solidFill>
                  <a:schemeClr val="accent2"/>
                </a:solidFill>
              </a:rPr>
              <a:t>（</a:t>
            </a:r>
            <a:r>
              <a:rPr lang="en-US" altLang="zh-CN" dirty="0" smtClean="0">
                <a:solidFill>
                  <a:schemeClr val="accent2"/>
                </a:solidFill>
              </a:rPr>
              <a:t>vc6</a:t>
            </a:r>
            <a:r>
              <a:rPr lang="zh-CN" altLang="en-US" dirty="0" smtClean="0">
                <a:solidFill>
                  <a:schemeClr val="accent2"/>
                </a:solidFill>
              </a:rPr>
              <a:t>不支持，</a:t>
            </a:r>
            <a:r>
              <a:rPr lang="en-US" altLang="zh-CN" dirty="0" smtClean="0">
                <a:solidFill>
                  <a:schemeClr val="accent2"/>
                </a:solidFill>
              </a:rPr>
              <a:t>vc2017</a:t>
            </a:r>
            <a:r>
              <a:rPr lang="zh-CN" altLang="en-US" dirty="0" smtClean="0">
                <a:solidFill>
                  <a:schemeClr val="accent2"/>
                </a:solidFill>
              </a:rPr>
              <a:t>支持）</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08720"/>
            <a:ext cx="8496944" cy="5016758"/>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7.12 </a:t>
            </a:r>
            <a:r>
              <a:rPr lang="zh-CN" altLang="en-US" sz="2000" dirty="0" smtClean="0">
                <a:solidFill>
                  <a:schemeClr val="tx1"/>
                </a:solidFill>
              </a:rPr>
              <a:t>类模板的</a:t>
            </a:r>
            <a:r>
              <a:rPr lang="zh-CN" altLang="en-US" sz="2000" dirty="0" smtClean="0">
                <a:solidFill>
                  <a:srgbClr val="FF0000"/>
                </a:solidFill>
              </a:rPr>
              <a:t>部分具体化</a:t>
            </a:r>
            <a:r>
              <a:rPr lang="zh-CN" altLang="en-US" sz="2000" dirty="0" smtClean="0">
                <a:solidFill>
                  <a:schemeClr val="tx1"/>
                </a:solidFill>
              </a:rPr>
              <a:t>示例</a:t>
            </a:r>
            <a:r>
              <a:rPr lang="en-US" altLang="zh-CN" sz="2000" dirty="0" smtClean="0">
                <a:solidFill>
                  <a:srgbClr val="FF0000"/>
                </a:solidFill>
              </a:rPr>
              <a:t>(vc2017</a:t>
            </a:r>
            <a:r>
              <a:rPr lang="zh-CN" altLang="en-US" sz="2000" dirty="0" smtClean="0">
                <a:solidFill>
                  <a:srgbClr val="FF0000"/>
                </a:solidFill>
              </a:rPr>
              <a:t>通过测试</a:t>
            </a:r>
            <a:r>
              <a:rPr lang="en-US" altLang="zh-CN" sz="2000" dirty="0" smtClean="0">
                <a:solidFill>
                  <a:srgbClr val="FF0000"/>
                </a:solidFill>
              </a:rPr>
              <a:t>)</a:t>
            </a:r>
            <a:r>
              <a:rPr lang="zh-CN" altLang="en-US" sz="2000" dirty="0" smtClean="0">
                <a:solidFill>
                  <a:schemeClr val="tx1"/>
                </a:solidFill>
              </a:rPr>
              <a:t>。</a:t>
            </a:r>
            <a:endParaRPr lang="en-US" altLang="zh-CN" sz="2000" dirty="0" smtClean="0">
              <a:solidFill>
                <a:schemeClr val="tx1"/>
              </a:solidFill>
            </a:endParaRPr>
          </a:p>
          <a:p>
            <a:endParaRPr lang="en-US" altLang="zh-CN" sz="2000" dirty="0" smtClean="0"/>
          </a:p>
          <a:p>
            <a:r>
              <a:rPr lang="en-US" altLang="zh-CN" sz="2000" dirty="0" smtClean="0">
                <a:solidFill>
                  <a:schemeClr val="tx2"/>
                </a:solidFill>
              </a:rPr>
              <a:t>// </a:t>
            </a:r>
            <a:r>
              <a:rPr lang="zh-CN" altLang="en-US" sz="2000" dirty="0" smtClean="0">
                <a:solidFill>
                  <a:schemeClr val="tx2"/>
                </a:solidFill>
              </a:rPr>
              <a:t>声明类模板</a:t>
            </a:r>
          </a:p>
          <a:p>
            <a:r>
              <a:rPr lang="en-US" altLang="zh-CN" sz="2000" dirty="0" smtClean="0"/>
              <a:t>template &lt;class T1, class T2&gt;</a:t>
            </a:r>
          </a:p>
          <a:p>
            <a:r>
              <a:rPr lang="en-US" altLang="zh-CN" sz="2000" dirty="0" smtClean="0"/>
              <a:t>class Test</a:t>
            </a:r>
          </a:p>
          <a:p>
            <a:r>
              <a:rPr lang="en-US" altLang="zh-CN" sz="2000" dirty="0" smtClean="0"/>
              <a:t>{</a:t>
            </a:r>
          </a:p>
          <a:p>
            <a:r>
              <a:rPr lang="en-US" altLang="zh-CN" sz="2000" dirty="0" smtClean="0"/>
              <a:t>private:</a:t>
            </a:r>
          </a:p>
          <a:p>
            <a:r>
              <a:rPr lang="en-US" altLang="zh-CN" sz="2000" dirty="0" smtClean="0">
                <a:solidFill>
                  <a:schemeClr val="tx2"/>
                </a:solidFill>
              </a:rPr>
              <a:t>// </a:t>
            </a:r>
            <a:r>
              <a:rPr lang="zh-CN" altLang="en-US" sz="2000" dirty="0" smtClean="0">
                <a:solidFill>
                  <a:schemeClr val="tx2"/>
                </a:solidFill>
              </a:rPr>
              <a:t>私有成员</a:t>
            </a:r>
            <a:r>
              <a:rPr lang="en-US" altLang="zh-CN" sz="2000" dirty="0" smtClean="0">
                <a:solidFill>
                  <a:schemeClr val="tx2"/>
                </a:solidFill>
              </a:rPr>
              <a:t>:</a:t>
            </a:r>
          </a:p>
          <a:p>
            <a:r>
              <a:rPr lang="en-US" altLang="zh-CN" sz="2000" dirty="0" smtClean="0"/>
              <a:t>	T1 a;				</a:t>
            </a:r>
            <a:r>
              <a:rPr lang="en-US" altLang="zh-CN" sz="2000" dirty="0" smtClean="0">
                <a:solidFill>
                  <a:schemeClr val="tx2"/>
                </a:solidFill>
              </a:rPr>
              <a:t>// </a:t>
            </a:r>
            <a:r>
              <a:rPr lang="zh-CN" altLang="en-US" sz="2000" dirty="0" smtClean="0">
                <a:solidFill>
                  <a:schemeClr val="tx2"/>
                </a:solidFill>
              </a:rPr>
              <a:t>数据成员</a:t>
            </a:r>
            <a:r>
              <a:rPr lang="en-US" altLang="zh-CN" sz="2000" dirty="0" smtClean="0">
                <a:solidFill>
                  <a:schemeClr val="tx2"/>
                </a:solidFill>
              </a:rPr>
              <a:t>a</a:t>
            </a:r>
          </a:p>
          <a:p>
            <a:r>
              <a:rPr lang="en-US" altLang="zh-CN" sz="2000" dirty="0" smtClean="0"/>
              <a:t>	T2 b;				</a:t>
            </a:r>
            <a:r>
              <a:rPr lang="en-US" altLang="zh-CN" sz="2000" dirty="0" smtClean="0">
                <a:solidFill>
                  <a:schemeClr val="tx2"/>
                </a:solidFill>
              </a:rPr>
              <a:t>// </a:t>
            </a:r>
            <a:r>
              <a:rPr lang="zh-CN" altLang="en-US" sz="2000" dirty="0" smtClean="0">
                <a:solidFill>
                  <a:schemeClr val="tx2"/>
                </a:solidFill>
              </a:rPr>
              <a:t>数据成员</a:t>
            </a:r>
            <a:r>
              <a:rPr lang="en-US" altLang="zh-CN" sz="2000" dirty="0" smtClean="0">
                <a:solidFill>
                  <a:schemeClr val="tx2"/>
                </a:solidFill>
              </a:rPr>
              <a:t>b</a:t>
            </a:r>
          </a:p>
          <a:p>
            <a:endParaRPr lang="en-US" altLang="zh-CN" sz="2000" dirty="0" smtClean="0"/>
          </a:p>
          <a:p>
            <a:r>
              <a:rPr lang="en-US" altLang="zh-CN" sz="2000" dirty="0" smtClean="0"/>
              <a:t>public:</a:t>
            </a:r>
          </a:p>
          <a:p>
            <a:r>
              <a:rPr lang="en-US" altLang="zh-CN" sz="2000" dirty="0" smtClean="0">
                <a:solidFill>
                  <a:schemeClr val="tx2"/>
                </a:solidFill>
              </a:rPr>
              <a:t>// </a:t>
            </a:r>
            <a:r>
              <a:rPr lang="zh-CN" altLang="en-US" sz="2000" dirty="0" smtClean="0">
                <a:solidFill>
                  <a:schemeClr val="tx2"/>
                </a:solidFill>
              </a:rPr>
              <a:t>公有成员</a:t>
            </a:r>
            <a:r>
              <a:rPr lang="en-US" altLang="zh-CN" sz="2000" dirty="0" smtClean="0">
                <a:solidFill>
                  <a:schemeClr val="tx2"/>
                </a:solidFill>
              </a:rPr>
              <a:t>:</a:t>
            </a:r>
          </a:p>
          <a:p>
            <a:r>
              <a:rPr lang="en-US" altLang="zh-CN" sz="2000" dirty="0" smtClean="0"/>
              <a:t>	Test(const T1 &amp;m, const T2 &amp;n) : a(m), b(n) { }</a:t>
            </a:r>
            <a:r>
              <a:rPr lang="en-US" altLang="zh-CN" sz="2000" dirty="0" smtClean="0">
                <a:solidFill>
                  <a:schemeClr val="tx2"/>
                </a:solidFill>
              </a:rPr>
              <a:t>// </a:t>
            </a:r>
            <a:r>
              <a:rPr lang="zh-CN" altLang="en-US" sz="2000" dirty="0" smtClean="0">
                <a:solidFill>
                  <a:schemeClr val="tx2"/>
                </a:solidFill>
              </a:rPr>
              <a:t>构造函数模板</a:t>
            </a:r>
          </a:p>
          <a:p>
            <a:r>
              <a:rPr lang="zh-CN" altLang="en-US" sz="2000" dirty="0" smtClean="0"/>
              <a:t>	</a:t>
            </a:r>
            <a:r>
              <a:rPr lang="en-US" altLang="zh-CN" sz="2000" dirty="0" smtClean="0"/>
              <a:t>void Show() const { </a:t>
            </a:r>
            <a:r>
              <a:rPr lang="en-US" altLang="zh-CN" sz="2000" dirty="0" err="1" smtClean="0"/>
              <a:t>cout</a:t>
            </a:r>
            <a:r>
              <a:rPr lang="en-US" altLang="zh-CN" sz="2000" dirty="0" smtClean="0"/>
              <a:t> &lt;&lt; a &lt;&lt; “,” &lt;&lt; b &lt;&lt; </a:t>
            </a:r>
            <a:r>
              <a:rPr lang="en-US" altLang="zh-CN" sz="2000" dirty="0" err="1" smtClean="0"/>
              <a:t>endl</a:t>
            </a:r>
            <a:r>
              <a:rPr lang="en-US" altLang="zh-CN" sz="2000" dirty="0" smtClean="0"/>
              <a:t>; }</a:t>
            </a:r>
            <a:r>
              <a:rPr lang="en-US" altLang="zh-CN" sz="2000" dirty="0" smtClean="0">
                <a:solidFill>
                  <a:schemeClr val="tx2"/>
                </a:solidFill>
              </a:rPr>
              <a:t>// </a:t>
            </a:r>
            <a:r>
              <a:rPr lang="zh-CN" altLang="en-US" sz="2000" dirty="0" smtClean="0">
                <a:solidFill>
                  <a:schemeClr val="tx2"/>
                </a:solidFill>
              </a:rPr>
              <a:t>显示信息</a:t>
            </a:r>
          </a:p>
          <a:p>
            <a:r>
              <a:rPr lang="en-US" altLang="zh-CN" sz="2000"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4624"/>
            <a:ext cx="8820472" cy="6555641"/>
          </a:xfrm>
          <a:prstGeom prst="rect">
            <a:avLst/>
          </a:prstGeom>
          <a:noFill/>
        </p:spPr>
        <p:txBody>
          <a:bodyPr wrap="square" rtlCol="0">
            <a:spAutoFit/>
          </a:bodyPr>
          <a:lstStyle/>
          <a:p>
            <a:pPr>
              <a:lnSpc>
                <a:spcPts val="2100"/>
              </a:lnSpc>
            </a:pPr>
            <a:r>
              <a:rPr lang="en-US" altLang="zh-CN" sz="2000" dirty="0" smtClean="0">
                <a:solidFill>
                  <a:schemeClr val="tx2"/>
                </a:solidFill>
              </a:rPr>
              <a:t>// </a:t>
            </a:r>
            <a:r>
              <a:rPr lang="zh-CN" altLang="en-US" sz="2000" dirty="0" smtClean="0">
                <a:solidFill>
                  <a:schemeClr val="tx2"/>
                </a:solidFill>
              </a:rPr>
              <a:t>类模板</a:t>
            </a:r>
            <a:r>
              <a:rPr lang="en-US" altLang="zh-CN" sz="2000" dirty="0" smtClean="0">
                <a:solidFill>
                  <a:schemeClr val="tx2"/>
                </a:solidFill>
              </a:rPr>
              <a:t>Test</a:t>
            </a:r>
            <a:r>
              <a:rPr lang="zh-CN" altLang="en-US" sz="2000" dirty="0" smtClean="0">
                <a:solidFill>
                  <a:schemeClr val="tx2"/>
                </a:solidFill>
              </a:rPr>
              <a:t>的</a:t>
            </a:r>
            <a:r>
              <a:rPr lang="zh-CN" altLang="en-US" sz="2000" dirty="0" smtClean="0">
                <a:solidFill>
                  <a:srgbClr val="FF0000"/>
                </a:solidFill>
              </a:rPr>
              <a:t>部分具体化</a:t>
            </a:r>
          </a:p>
          <a:p>
            <a:pPr>
              <a:lnSpc>
                <a:spcPts val="2100"/>
              </a:lnSpc>
            </a:pPr>
            <a:r>
              <a:rPr lang="en-US" altLang="zh-CN" sz="2000" dirty="0" smtClean="0"/>
              <a:t>template &lt;class T2&gt;</a:t>
            </a:r>
          </a:p>
          <a:p>
            <a:pPr>
              <a:lnSpc>
                <a:spcPts val="2100"/>
              </a:lnSpc>
            </a:pPr>
            <a:r>
              <a:rPr lang="en-US" altLang="zh-CN" sz="2000" dirty="0" smtClean="0"/>
              <a:t>class Test&lt;char, T2&gt;</a:t>
            </a:r>
          </a:p>
          <a:p>
            <a:pPr>
              <a:lnSpc>
                <a:spcPts val="2100"/>
              </a:lnSpc>
            </a:pPr>
            <a:r>
              <a:rPr lang="en-US" altLang="zh-CN" sz="2000" dirty="0" smtClean="0"/>
              <a:t>{</a:t>
            </a:r>
          </a:p>
          <a:p>
            <a:pPr>
              <a:lnSpc>
                <a:spcPts val="2100"/>
              </a:lnSpc>
            </a:pPr>
            <a:r>
              <a:rPr lang="en-US" altLang="zh-CN" sz="2000" dirty="0" smtClean="0"/>
              <a:t>private:</a:t>
            </a:r>
          </a:p>
          <a:p>
            <a:pPr>
              <a:lnSpc>
                <a:spcPts val="21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100"/>
              </a:lnSpc>
            </a:pPr>
            <a:r>
              <a:rPr lang="en-US" altLang="zh-CN" sz="2000" dirty="0" smtClean="0"/>
              <a:t>	char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2100"/>
              </a:lnSpc>
            </a:pPr>
            <a:r>
              <a:rPr lang="en-US" altLang="zh-CN" sz="2000" dirty="0" smtClean="0"/>
              <a:t>	T2 b;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b</a:t>
            </a:r>
          </a:p>
          <a:p>
            <a:pPr>
              <a:lnSpc>
                <a:spcPts val="2100"/>
              </a:lnSpc>
            </a:pPr>
            <a:endParaRPr lang="en-US" altLang="zh-CN" sz="2000" dirty="0" smtClean="0"/>
          </a:p>
          <a:p>
            <a:pPr>
              <a:lnSpc>
                <a:spcPts val="2100"/>
              </a:lnSpc>
            </a:pPr>
            <a:r>
              <a:rPr lang="en-US" altLang="zh-CN" sz="2000" dirty="0" smtClean="0"/>
              <a:t>public:</a:t>
            </a:r>
          </a:p>
          <a:p>
            <a:pPr>
              <a:lnSpc>
                <a:spcPts val="21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100"/>
              </a:lnSpc>
            </a:pPr>
            <a:r>
              <a:rPr lang="en-US" altLang="zh-CN" sz="2000" dirty="0" smtClean="0"/>
              <a:t>	Test(const char &amp;m, const T2 &amp;n): a(m), b(n) { }</a:t>
            </a:r>
            <a:r>
              <a:rPr lang="en-US" altLang="zh-CN" sz="2000" dirty="0" smtClean="0">
                <a:solidFill>
                  <a:schemeClr val="tx1"/>
                </a:solidFill>
              </a:rPr>
              <a:t>// </a:t>
            </a:r>
            <a:r>
              <a:rPr lang="zh-CN" altLang="en-US" sz="2000" dirty="0" smtClean="0">
                <a:solidFill>
                  <a:schemeClr val="tx1"/>
                </a:solidFill>
              </a:rPr>
              <a:t>构造函数模板</a:t>
            </a:r>
          </a:p>
          <a:p>
            <a:pPr>
              <a:lnSpc>
                <a:spcPts val="2100"/>
              </a:lnSpc>
            </a:pPr>
            <a:r>
              <a:rPr lang="zh-CN" altLang="en-US" sz="2000" dirty="0" smtClean="0"/>
              <a:t>	</a:t>
            </a:r>
            <a:r>
              <a:rPr lang="en-US" altLang="zh-CN" sz="2000" dirty="0" smtClean="0"/>
              <a:t>void Show() const { </a:t>
            </a:r>
            <a:r>
              <a:rPr lang="en-US" altLang="zh-CN" sz="2000" dirty="0" err="1" smtClean="0"/>
              <a:t>cout</a:t>
            </a:r>
            <a:r>
              <a:rPr lang="en-US" altLang="zh-CN" sz="2000" dirty="0" smtClean="0"/>
              <a:t> &lt;&lt; "</a:t>
            </a:r>
            <a:r>
              <a:rPr lang="en-US" altLang="zh-CN" sz="2000" dirty="0" smtClean="0">
                <a:solidFill>
                  <a:srgbClr val="FF0000"/>
                </a:solidFill>
              </a:rPr>
              <a:t>char:</a:t>
            </a:r>
            <a:r>
              <a:rPr lang="en-US" altLang="zh-CN" sz="2000" dirty="0" smtClean="0"/>
              <a:t>" &lt;&lt; a &lt;&lt; "," &lt;&lt; b &lt;&lt; </a:t>
            </a:r>
            <a:r>
              <a:rPr lang="en-US" altLang="zh-CN" sz="2000" dirty="0" err="1" smtClean="0"/>
              <a:t>endl</a:t>
            </a:r>
            <a:r>
              <a:rPr lang="en-US" altLang="zh-CN" sz="2000" dirty="0" smtClean="0"/>
              <a:t>; }</a:t>
            </a:r>
          </a:p>
          <a:p>
            <a:pPr>
              <a:lnSpc>
                <a:spcPts val="2100"/>
              </a:lnSpc>
            </a:pPr>
            <a:r>
              <a:rPr lang="zh-CN" altLang="en-US"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2100"/>
              </a:lnSpc>
            </a:pPr>
            <a:r>
              <a:rPr lang="en-US" altLang="zh-CN" sz="2000" dirty="0" smtClean="0"/>
              <a:t>};</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Test&lt;char, </a:t>
            </a:r>
            <a:r>
              <a:rPr lang="en-US" altLang="zh-CN" sz="2000" dirty="0" err="1" smtClean="0"/>
              <a:t>int</a:t>
            </a:r>
            <a:r>
              <a:rPr lang="en-US" altLang="zh-CN" sz="2000" dirty="0" smtClean="0"/>
              <a:t>&gt; </a:t>
            </a:r>
            <a:r>
              <a:rPr lang="en-US" altLang="zh-CN" sz="2000" dirty="0" err="1" smtClean="0"/>
              <a:t>myObj</a:t>
            </a:r>
            <a:r>
              <a:rPr lang="en-US" altLang="zh-CN" sz="2000" dirty="0" smtClean="0"/>
              <a:t>('A', 19);		</a:t>
            </a:r>
            <a:r>
              <a:rPr lang="en-US" altLang="zh-CN" sz="2000" dirty="0" smtClean="0">
                <a:solidFill>
                  <a:schemeClr val="tx1"/>
                </a:solidFill>
              </a:rPr>
              <a:t>// </a:t>
            </a:r>
            <a:r>
              <a:rPr lang="zh-CN" altLang="en-US" sz="2000" dirty="0" smtClean="0">
                <a:solidFill>
                  <a:schemeClr val="tx1"/>
                </a:solidFill>
              </a:rPr>
              <a:t>隐式实例化类模板</a:t>
            </a:r>
          </a:p>
          <a:p>
            <a:pPr>
              <a:lnSpc>
                <a:spcPts val="2100"/>
              </a:lnSpc>
            </a:pPr>
            <a:r>
              <a:rPr lang="zh-CN" altLang="en-US" sz="2000" dirty="0" smtClean="0"/>
              <a:t>	</a:t>
            </a:r>
            <a:r>
              <a:rPr lang="en-US" altLang="zh-CN" sz="2000" dirty="0" err="1" smtClean="0"/>
              <a:t>myObj.Show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 </a:t>
            </a:r>
          </a:p>
          <a:p>
            <a:pPr>
              <a:lnSpc>
                <a:spcPts val="2100"/>
              </a:lnSpc>
            </a:pPr>
            <a:endParaRPr lang="zh-CN" altLang="en-US" sz="2000" dirty="0" smtClean="0"/>
          </a:p>
          <a:p>
            <a:pPr>
              <a:lnSpc>
                <a:spcPts val="21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1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3" name="矩形 2"/>
          <p:cNvSpPr/>
          <p:nvPr/>
        </p:nvSpPr>
        <p:spPr bwMode="auto">
          <a:xfrm>
            <a:off x="1259632" y="5589240"/>
            <a:ext cx="6696744"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rgbClr val="FF0000"/>
                </a:solidFill>
              </a:rPr>
              <a:t>char:</a:t>
            </a:r>
            <a:r>
              <a:rPr lang="en-US" altLang="zh-CN" sz="2400" dirty="0" smtClean="0">
                <a:solidFill>
                  <a:schemeClr val="tx1"/>
                </a:solidFill>
              </a:rPr>
              <a:t>A,19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从函数重载到函数模板</a:t>
            </a:r>
            <a:endParaRPr lang="zh-CN" altLang="en-US" dirty="0"/>
          </a:p>
        </p:txBody>
      </p:sp>
      <p:sp>
        <p:nvSpPr>
          <p:cNvPr id="3" name="内容占位符 2"/>
          <p:cNvSpPr>
            <a:spLocks noGrp="1"/>
          </p:cNvSpPr>
          <p:nvPr>
            <p:ph idx="1"/>
          </p:nvPr>
        </p:nvSpPr>
        <p:spPr>
          <a:xfrm>
            <a:off x="457200" y="1340768"/>
            <a:ext cx="8229600" cy="4525963"/>
          </a:xfrm>
        </p:spPr>
        <p:txBody>
          <a:bodyPr/>
          <a:lstStyle/>
          <a:p>
            <a:pPr>
              <a:lnSpc>
                <a:spcPts val="3000"/>
              </a:lnSpc>
            </a:pPr>
            <a:r>
              <a:rPr lang="zh-CN" altLang="en-US" sz="2400" dirty="0" smtClean="0">
                <a:solidFill>
                  <a:srgbClr val="FF0000"/>
                </a:solidFill>
              </a:rPr>
              <a:t>函数重载</a:t>
            </a:r>
            <a:r>
              <a:rPr lang="zh-CN" altLang="en-US" sz="2400" dirty="0" smtClean="0"/>
              <a:t>实现了一个名字多种解释。这种静态多态性为程序设计带来很大的方便。但是，在下面的重载函数中，可以发现这些</a:t>
            </a:r>
            <a:r>
              <a:rPr lang="zh-CN" altLang="en-US" sz="2400" dirty="0" smtClean="0">
                <a:solidFill>
                  <a:srgbClr val="FF0000"/>
                </a:solidFill>
              </a:rPr>
              <a:t>重载函数</a:t>
            </a:r>
            <a:r>
              <a:rPr lang="zh-CN" altLang="en-US" sz="2400" dirty="0" smtClean="0"/>
              <a:t>实际上是</a:t>
            </a:r>
            <a:r>
              <a:rPr lang="zh-CN" altLang="en-US" sz="2400" dirty="0" smtClean="0">
                <a:solidFill>
                  <a:srgbClr val="FF0000"/>
                </a:solidFill>
              </a:rPr>
              <a:t>处理方法</a:t>
            </a:r>
            <a:r>
              <a:rPr lang="zh-CN" altLang="en-US" sz="2400" dirty="0" smtClean="0"/>
              <a:t>相同仅</a:t>
            </a:r>
            <a:r>
              <a:rPr lang="zh-CN" altLang="en-US" sz="2400" dirty="0" smtClean="0">
                <a:solidFill>
                  <a:srgbClr val="FF0000"/>
                </a:solidFill>
              </a:rPr>
              <a:t>数据类型不同</a:t>
            </a:r>
            <a:r>
              <a:rPr lang="zh-CN" altLang="en-US" sz="2400" dirty="0" smtClean="0"/>
              <a:t>而已。</a:t>
            </a:r>
          </a:p>
          <a:p>
            <a:pPr marL="971550" lvl="1" indent="-514350">
              <a:lnSpc>
                <a:spcPts val="3000"/>
              </a:lnSpc>
              <a:buFont typeface="+mj-ea"/>
              <a:buAutoNum type="circleNumDbPlain"/>
            </a:pPr>
            <a:r>
              <a:rPr lang="en-US" altLang="zh-CN" sz="2000" dirty="0" smtClean="0"/>
              <a:t>void Swap(</a:t>
            </a:r>
            <a:r>
              <a:rPr lang="en-US" altLang="zh-CN" sz="2000" dirty="0" err="1" smtClean="0"/>
              <a:t>int</a:t>
            </a:r>
            <a:r>
              <a:rPr lang="en-US" altLang="zh-CN" sz="2000" dirty="0" smtClean="0"/>
              <a:t> &amp;, </a:t>
            </a:r>
            <a:r>
              <a:rPr lang="en-US" altLang="zh-CN" sz="2000" dirty="0" err="1" smtClean="0"/>
              <a:t>int</a:t>
            </a:r>
            <a:r>
              <a:rPr lang="en-US" altLang="zh-CN" sz="2000" dirty="0" smtClean="0"/>
              <a:t> &amp;);</a:t>
            </a:r>
          </a:p>
          <a:p>
            <a:pPr marL="971550" lvl="1" indent="-514350">
              <a:lnSpc>
                <a:spcPts val="3000"/>
              </a:lnSpc>
              <a:buFont typeface="+mj-ea"/>
              <a:buAutoNum type="circleNumDbPlain"/>
            </a:pPr>
            <a:r>
              <a:rPr lang="en-US" altLang="zh-CN" sz="2000" dirty="0" smtClean="0"/>
              <a:t>void Swap(double &amp;, double &amp;);</a:t>
            </a:r>
          </a:p>
          <a:p>
            <a:pPr marL="971550" lvl="1" indent="-514350">
              <a:lnSpc>
                <a:spcPts val="3000"/>
              </a:lnSpc>
              <a:buFont typeface="+mj-ea"/>
              <a:buAutoNum type="circleNumDbPlain"/>
            </a:pPr>
            <a:r>
              <a:rPr lang="en-US" altLang="zh-CN" sz="2000" dirty="0" smtClean="0"/>
              <a:t>void Swap (char &amp;, char &amp;);</a:t>
            </a:r>
          </a:p>
          <a:p>
            <a:pPr marL="971550" lvl="1" indent="-514350">
              <a:lnSpc>
                <a:spcPts val="3000"/>
              </a:lnSpc>
              <a:buFont typeface="+mj-ea"/>
              <a:buAutoNum type="circleNumDbPlain"/>
            </a:pPr>
            <a:r>
              <a:rPr lang="en-US" altLang="zh-CN" sz="2000" dirty="0" smtClean="0"/>
              <a:t>void Swap (string &amp;, string &amp;);</a:t>
            </a:r>
          </a:p>
          <a:p>
            <a:pPr>
              <a:lnSpc>
                <a:spcPts val="3000"/>
              </a:lnSpc>
            </a:pPr>
            <a:r>
              <a:rPr lang="zh-CN" altLang="en-US" sz="2400" dirty="0" smtClean="0"/>
              <a:t>这些函数需要在程序中分别进行定义。显然，这是非常烦琐的。人们于是就会想：能否用</a:t>
            </a:r>
            <a:r>
              <a:rPr lang="zh-CN" altLang="en-US" sz="2400" dirty="0" smtClean="0">
                <a:solidFill>
                  <a:srgbClr val="FF0000"/>
                </a:solidFill>
              </a:rPr>
              <a:t>一组代码写出这些函数</a:t>
            </a:r>
            <a:r>
              <a:rPr lang="zh-CN" altLang="en-US" sz="2400" dirty="0" smtClean="0"/>
              <a:t>，而在程序中根据调用语句再形成</a:t>
            </a:r>
            <a:r>
              <a:rPr lang="zh-CN" altLang="en-US" sz="2400" dirty="0" smtClean="0">
                <a:solidFill>
                  <a:srgbClr val="FF0000"/>
                </a:solidFill>
              </a:rPr>
              <a:t>相应的函数</a:t>
            </a:r>
            <a:r>
              <a:rPr lang="zh-CN" altLang="en-US" sz="2400" dirty="0" smtClean="0"/>
              <a:t>定义呢？</a:t>
            </a:r>
            <a:r>
              <a:rPr lang="en-US" altLang="zh-CN" sz="2400" dirty="0" smtClean="0"/>
              <a:t>C++</a:t>
            </a:r>
            <a:r>
              <a:rPr lang="zh-CN" altLang="en-US" sz="2400" dirty="0" smtClean="0"/>
              <a:t>实现了这个想法，这就是</a:t>
            </a:r>
            <a:r>
              <a:rPr lang="zh-CN" altLang="en-US" sz="2400" dirty="0" smtClean="0">
                <a:solidFill>
                  <a:srgbClr val="FF0000"/>
                </a:solidFill>
              </a:rPr>
              <a:t>函数模板</a:t>
            </a:r>
            <a:r>
              <a:rPr lang="zh-CN" altLang="en-US" sz="2400" dirty="0" smtClean="0"/>
              <a:t>。</a:t>
            </a:r>
          </a:p>
          <a:p>
            <a:pPr>
              <a:lnSpc>
                <a:spcPts val="3000"/>
              </a:lnSpc>
            </a:pP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默认具体化</a:t>
            </a:r>
            <a:endParaRPr lang="zh-CN" altLang="en-US" dirty="0"/>
          </a:p>
        </p:txBody>
      </p:sp>
      <p:sp>
        <p:nvSpPr>
          <p:cNvPr id="3" name="内容占位符 2"/>
          <p:cNvSpPr>
            <a:spLocks noGrp="1"/>
          </p:cNvSpPr>
          <p:nvPr>
            <p:ph idx="1"/>
          </p:nvPr>
        </p:nvSpPr>
        <p:spPr>
          <a:xfrm>
            <a:off x="0" y="1600200"/>
            <a:ext cx="9144000" cy="4525963"/>
          </a:xfrm>
        </p:spPr>
        <p:txBody>
          <a:bodyPr/>
          <a:lstStyle/>
          <a:p>
            <a:r>
              <a:rPr lang="zh-CN" altLang="en-US" sz="2800" dirty="0" smtClean="0">
                <a:solidFill>
                  <a:srgbClr val="FF0000"/>
                </a:solidFill>
              </a:rPr>
              <a:t>默认具体化</a:t>
            </a:r>
            <a:r>
              <a:rPr lang="zh-CN" altLang="en-US" sz="2800" dirty="0" smtClean="0"/>
              <a:t>是在模板定义时，给出一个默认类型参数。例如，例</a:t>
            </a:r>
            <a:r>
              <a:rPr lang="en-US" altLang="zh-CN" sz="2800" dirty="0" smtClean="0"/>
              <a:t>7.8</a:t>
            </a:r>
            <a:r>
              <a:rPr lang="zh-CN" altLang="en-US" sz="2800" dirty="0" smtClean="0"/>
              <a:t>中的类模板定义可以写成：</a:t>
            </a:r>
          </a:p>
          <a:p>
            <a:pPr lvl="1">
              <a:buNone/>
            </a:pPr>
            <a:r>
              <a:rPr lang="en-US" altLang="zh-CN" sz="2400" dirty="0" smtClean="0"/>
              <a:t>template &lt;</a:t>
            </a:r>
            <a:r>
              <a:rPr lang="en-US" altLang="zh-CN" sz="2400" dirty="0" err="1" smtClean="0"/>
              <a:t>typename</a:t>
            </a:r>
            <a:r>
              <a:rPr lang="en-US" altLang="zh-CN" sz="2400" dirty="0" smtClean="0"/>
              <a:t> T = double, </a:t>
            </a:r>
            <a:r>
              <a:rPr lang="en-US" altLang="zh-CN" sz="2400" dirty="0" err="1" smtClean="0"/>
              <a:t>int</a:t>
            </a:r>
            <a:r>
              <a:rPr lang="en-US" altLang="zh-CN" sz="2400" dirty="0" smtClean="0"/>
              <a:t> size&gt;  // </a:t>
            </a:r>
            <a:r>
              <a:rPr lang="zh-CN" altLang="en-US" sz="2400" dirty="0" smtClean="0"/>
              <a:t>给出默认类型参数</a:t>
            </a:r>
          </a:p>
          <a:p>
            <a:pPr lvl="1">
              <a:buNone/>
            </a:pPr>
            <a:r>
              <a:rPr lang="en-US" altLang="zh-CN" sz="2400" dirty="0" smtClean="0"/>
              <a:t>class </a:t>
            </a:r>
            <a:r>
              <a:rPr lang="en-US" altLang="zh-CN" sz="2400" dirty="0" err="1" smtClean="0"/>
              <a:t>MyArray</a:t>
            </a:r>
            <a:endParaRPr lang="en-US" altLang="zh-CN" sz="2400" dirty="0" smtClean="0"/>
          </a:p>
          <a:p>
            <a:pPr lvl="1">
              <a:buNone/>
            </a:pPr>
            <a:r>
              <a:rPr lang="en-US" altLang="zh-CN" sz="2400" dirty="0" smtClean="0"/>
              <a:t>{  </a:t>
            </a:r>
          </a:p>
          <a:p>
            <a:pPr lvl="1">
              <a:buNone/>
            </a:pPr>
            <a:r>
              <a:rPr lang="en-US" altLang="zh-CN" sz="2400" dirty="0" smtClean="0"/>
              <a:t>	…</a:t>
            </a:r>
          </a:p>
          <a:p>
            <a:pPr lvl="1">
              <a:buNone/>
            </a:pPr>
            <a:r>
              <a:rPr lang="en-US" altLang="zh-CN" sz="2400" dirty="0" smtClean="0"/>
              <a:t>};</a:t>
            </a:r>
          </a:p>
          <a:p>
            <a:r>
              <a:rPr lang="zh-CN" altLang="en-US" sz="2800" dirty="0" smtClean="0"/>
              <a:t>这样，当类模板被应用时，如果没有显式说明，则默认类型参数为</a:t>
            </a:r>
            <a:r>
              <a:rPr lang="en-US" altLang="zh-CN" sz="2800" dirty="0" smtClean="0"/>
              <a:t>double</a:t>
            </a:r>
            <a:r>
              <a:rPr lang="zh-CN" altLang="en-US" sz="2800" dirty="0" smtClean="0"/>
              <a:t>。</a:t>
            </a:r>
          </a:p>
          <a:p>
            <a:endParaRPr lang="zh-CN" alt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84976" cy="6671057"/>
          </a:xfrm>
          <a:prstGeom prst="rect">
            <a:avLst/>
          </a:prstGeom>
          <a:noFill/>
        </p:spPr>
        <p:txBody>
          <a:bodyPr wrap="square" rtlCol="0">
            <a:spAutoFit/>
          </a:bodyPr>
          <a:lstStyle/>
          <a:p>
            <a:pPr>
              <a:lnSpc>
                <a:spcPts val="1900"/>
              </a:lnSpc>
            </a:pPr>
            <a:r>
              <a:rPr lang="zh-CN" altLang="en-US" sz="2000" dirty="0" smtClean="0">
                <a:solidFill>
                  <a:schemeClr val="tx1"/>
                </a:solidFill>
              </a:rPr>
              <a:t>例</a:t>
            </a:r>
            <a:r>
              <a:rPr lang="en-US" altLang="zh-CN" sz="2000" dirty="0" smtClean="0">
                <a:solidFill>
                  <a:schemeClr val="tx1"/>
                </a:solidFill>
              </a:rPr>
              <a:t>7.13 </a:t>
            </a:r>
            <a:r>
              <a:rPr lang="zh-CN" altLang="en-US" sz="2000" dirty="0" smtClean="0">
                <a:solidFill>
                  <a:schemeClr val="tx1"/>
                </a:solidFill>
              </a:rPr>
              <a:t>类模板数型参数的</a:t>
            </a:r>
            <a:r>
              <a:rPr lang="zh-CN" altLang="en-US" sz="2000" dirty="0" smtClean="0">
                <a:solidFill>
                  <a:srgbClr val="FF0000"/>
                </a:solidFill>
              </a:rPr>
              <a:t>默认具体化</a:t>
            </a:r>
            <a:r>
              <a:rPr lang="zh-CN" altLang="en-US" sz="2000" dirty="0" smtClean="0">
                <a:solidFill>
                  <a:schemeClr val="tx1"/>
                </a:solidFill>
              </a:rPr>
              <a:t>示例。</a:t>
            </a:r>
            <a:endParaRPr lang="en-US" altLang="zh-CN" sz="2000" dirty="0" smtClean="0">
              <a:solidFill>
                <a:schemeClr val="tx1"/>
              </a:solidFill>
            </a:endParaRPr>
          </a:p>
          <a:p>
            <a:pPr>
              <a:lnSpc>
                <a:spcPts val="19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:e7_13\main_7_13.cpp</a:t>
            </a:r>
          </a:p>
          <a:p>
            <a:pPr>
              <a:lnSpc>
                <a:spcPts val="19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声明类模板</a:t>
            </a:r>
          </a:p>
          <a:p>
            <a:pPr>
              <a:lnSpc>
                <a:spcPts val="1900"/>
              </a:lnSpc>
            </a:pPr>
            <a:r>
              <a:rPr lang="en-US" altLang="zh-CN" sz="2000" dirty="0" smtClean="0"/>
              <a:t>template &lt;class T = </a:t>
            </a:r>
            <a:r>
              <a:rPr lang="en-US" altLang="zh-CN" sz="2000" dirty="0" err="1" smtClean="0"/>
              <a:t>int</a:t>
            </a:r>
            <a:r>
              <a:rPr lang="en-US" altLang="zh-CN" sz="2000" dirty="0" smtClean="0"/>
              <a:t>&gt;		</a:t>
            </a:r>
            <a:r>
              <a:rPr lang="en-US" altLang="zh-CN" sz="2000" dirty="0" smtClean="0">
                <a:solidFill>
                  <a:schemeClr val="tx1"/>
                </a:solidFill>
              </a:rPr>
              <a:t>// </a:t>
            </a:r>
            <a:r>
              <a:rPr lang="zh-CN" altLang="en-US" sz="2000" dirty="0" smtClean="0">
                <a:solidFill>
                  <a:schemeClr val="tx1"/>
                </a:solidFill>
              </a:rPr>
              <a:t>给出</a:t>
            </a:r>
            <a:r>
              <a:rPr lang="zh-CN" altLang="en-US" sz="2000" dirty="0" smtClean="0">
                <a:solidFill>
                  <a:srgbClr val="FF0000"/>
                </a:solidFill>
              </a:rPr>
              <a:t>默认类型参数</a:t>
            </a:r>
          </a:p>
          <a:p>
            <a:pPr>
              <a:lnSpc>
                <a:spcPts val="1900"/>
              </a:lnSpc>
            </a:pPr>
            <a:r>
              <a:rPr lang="en-US" altLang="zh-CN" sz="2000" dirty="0" smtClean="0"/>
              <a:t>class Test</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T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1900"/>
              </a:lnSpc>
            </a:pPr>
            <a:endParaRPr lang="en-US" altLang="zh-CN" sz="2000" dirty="0" smtClean="0"/>
          </a:p>
          <a:p>
            <a:pPr>
              <a:lnSpc>
                <a:spcPts val="1900"/>
              </a:lnSpc>
            </a:pPr>
            <a:r>
              <a:rPr lang="en-US" altLang="zh-CN" sz="2000" dirty="0" smtClean="0"/>
              <a:t>public: </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Test(const T &amp;m) { a = m; }	</a:t>
            </a:r>
            <a:r>
              <a:rPr lang="en-US" altLang="zh-CN" sz="2000" dirty="0" smtClean="0">
                <a:solidFill>
                  <a:schemeClr val="tx1"/>
                </a:solidFill>
              </a:rPr>
              <a:t>// </a:t>
            </a:r>
            <a:r>
              <a:rPr lang="zh-CN" altLang="en-US" sz="2000" dirty="0" smtClean="0">
                <a:solidFill>
                  <a:schemeClr val="tx1"/>
                </a:solidFill>
              </a:rPr>
              <a:t>构造函数模板</a:t>
            </a:r>
          </a:p>
          <a:p>
            <a:pPr>
              <a:lnSpc>
                <a:spcPts val="1900"/>
              </a:lnSpc>
            </a:pPr>
            <a:r>
              <a:rPr lang="zh-CN" altLang="en-US" sz="2000" dirty="0" smtClean="0"/>
              <a:t>	</a:t>
            </a:r>
            <a:r>
              <a:rPr lang="en-US" altLang="zh-CN" sz="2000" dirty="0" smtClean="0"/>
              <a:t>void Show() const { </a:t>
            </a:r>
            <a:r>
              <a:rPr lang="en-US" altLang="zh-CN" sz="2000" dirty="0" err="1" smtClean="0"/>
              <a:t>cout</a:t>
            </a:r>
            <a:r>
              <a:rPr lang="en-US" altLang="zh-CN" sz="2000" dirty="0" smtClean="0"/>
              <a:t> &lt;&lt; a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900"/>
              </a:lnSpc>
            </a:pPr>
            <a:r>
              <a:rPr lang="en-US" altLang="zh-CN" sz="2000" dirty="0" smtClean="0"/>
              <a:t>{</a:t>
            </a:r>
          </a:p>
          <a:p>
            <a:pPr>
              <a:lnSpc>
                <a:spcPts val="1900"/>
              </a:lnSpc>
            </a:pPr>
            <a:r>
              <a:rPr lang="en-US" altLang="zh-CN" sz="2000" dirty="0" smtClean="0"/>
              <a:t>	Test&lt;&gt; </a:t>
            </a:r>
            <a:r>
              <a:rPr lang="en-US" altLang="zh-CN" sz="2000" dirty="0" err="1" smtClean="0"/>
              <a:t>myObj</a:t>
            </a:r>
            <a:r>
              <a:rPr lang="en-US" altLang="zh-CN" sz="2000" dirty="0" smtClean="0"/>
              <a:t>(16);		</a:t>
            </a:r>
            <a:r>
              <a:rPr lang="en-US" altLang="zh-CN" sz="2000" dirty="0" smtClean="0">
                <a:solidFill>
                  <a:schemeClr val="tx1"/>
                </a:solidFill>
              </a:rPr>
              <a:t>// “</a:t>
            </a:r>
            <a:r>
              <a:rPr lang="en-US" altLang="zh-CN" sz="2000" dirty="0" smtClean="0">
                <a:solidFill>
                  <a:srgbClr val="FF0000"/>
                </a:solidFill>
              </a:rPr>
              <a:t>Test&lt;&gt;</a:t>
            </a:r>
            <a:r>
              <a:rPr lang="en-US" altLang="zh-CN" sz="2000" dirty="0" smtClean="0">
                <a:solidFill>
                  <a:schemeClr val="tx1"/>
                </a:solidFill>
              </a:rPr>
              <a:t>”</a:t>
            </a:r>
            <a:r>
              <a:rPr lang="zh-CN" altLang="en-US" sz="2000" dirty="0" smtClean="0">
                <a:solidFill>
                  <a:schemeClr val="tx1"/>
                </a:solidFill>
              </a:rPr>
              <a:t>等价于</a:t>
            </a:r>
            <a:r>
              <a:rPr lang="en-US" altLang="zh-CN" sz="2000" dirty="0" smtClean="0">
                <a:solidFill>
                  <a:schemeClr val="tx1"/>
                </a:solidFill>
              </a:rPr>
              <a:t>“</a:t>
            </a:r>
            <a:r>
              <a:rPr lang="en-US" altLang="zh-CN" sz="2000" dirty="0" smtClean="0">
                <a:solidFill>
                  <a:srgbClr val="FF0000"/>
                </a:solidFill>
              </a:rPr>
              <a:t>Test&lt;</a:t>
            </a:r>
            <a:r>
              <a:rPr lang="en-US" altLang="zh-CN" sz="2000" dirty="0" err="1" smtClean="0">
                <a:solidFill>
                  <a:srgbClr val="FF0000"/>
                </a:solidFill>
              </a:rPr>
              <a:t>int</a:t>
            </a:r>
            <a:r>
              <a:rPr lang="en-US" altLang="zh-CN" sz="2000" dirty="0" smtClean="0">
                <a:solidFill>
                  <a:srgbClr val="FF0000"/>
                </a:solidFill>
              </a:rPr>
              <a:t>&gt;</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myObj.Show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 </a:t>
            </a:r>
          </a:p>
          <a:p>
            <a:pPr>
              <a:lnSpc>
                <a:spcPts val="1900"/>
              </a:lnSpc>
            </a:pPr>
            <a:endParaRPr lang="zh-CN" altLang="en-US" sz="2000" dirty="0" smtClean="0"/>
          </a:p>
          <a:p>
            <a:pPr>
              <a:lnSpc>
                <a:spcPts val="19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19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900"/>
              </a:lnSpc>
            </a:pPr>
            <a:r>
              <a:rPr lang="en-US" altLang="zh-CN" sz="2000" dirty="0" smtClean="0"/>
              <a:t>}</a:t>
            </a:r>
            <a:endParaRPr lang="zh-CN" altLang="en-US" sz="2000" dirty="0"/>
          </a:p>
        </p:txBody>
      </p:sp>
      <p:sp>
        <p:nvSpPr>
          <p:cNvPr id="3" name="矩形 2"/>
          <p:cNvSpPr/>
          <p:nvPr/>
        </p:nvSpPr>
        <p:spPr bwMode="auto">
          <a:xfrm>
            <a:off x="1187624" y="5733256"/>
            <a:ext cx="684076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7.2 </a:t>
            </a:r>
            <a:r>
              <a:rPr lang="zh-CN" altLang="en-US" sz="4800" dirty="0" smtClean="0"/>
              <a:t>数据抽象模板</a:t>
            </a:r>
            <a:r>
              <a:rPr lang="en-US" altLang="zh-CN" sz="4800" dirty="0" smtClean="0"/>
              <a:t>——</a:t>
            </a:r>
            <a:r>
              <a:rPr lang="zh-CN" altLang="en-US" sz="4800" dirty="0" smtClean="0"/>
              <a:t>类模板</a:t>
            </a:r>
            <a:endParaRPr lang="zh-CN" altLang="en-US" sz="4800" dirty="0"/>
          </a:p>
        </p:txBody>
      </p:sp>
      <p:sp>
        <p:nvSpPr>
          <p:cNvPr id="3" name="副标题 2"/>
          <p:cNvSpPr>
            <a:spLocks noGrp="1"/>
          </p:cNvSpPr>
          <p:nvPr>
            <p:ph type="subTitle" idx="1"/>
          </p:nvPr>
        </p:nvSpPr>
        <p:spPr/>
        <p:txBody>
          <a:bodyPr/>
          <a:lstStyle/>
          <a:p>
            <a:r>
              <a:rPr lang="en-US" altLang="zh-CN" sz="4400" dirty="0" smtClean="0"/>
              <a:t>7.2.4 </a:t>
            </a:r>
            <a:r>
              <a:rPr lang="zh-CN" altLang="en-US" sz="4400" dirty="0" smtClean="0"/>
              <a:t>类模板实例化时的异常处理（即</a:t>
            </a:r>
            <a:r>
              <a:rPr lang="zh-CN" altLang="en-US" sz="4400" dirty="0" smtClean="0">
                <a:solidFill>
                  <a:srgbClr val="FF0000"/>
                </a:solidFill>
              </a:rPr>
              <a:t>特殊处理</a:t>
            </a:r>
            <a:r>
              <a:rPr lang="zh-CN" altLang="en-US" sz="4400" dirty="0" smtClean="0"/>
              <a:t>）</a:t>
            </a:r>
            <a:endParaRPr lang="zh-CN" altLang="en-US" sz="4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类模板实例化时的异常处理（即特殊处理）</a:t>
            </a:r>
            <a:endParaRPr lang="zh-CN" altLang="en-US" dirty="0"/>
          </a:p>
        </p:txBody>
      </p:sp>
      <p:sp>
        <p:nvSpPr>
          <p:cNvPr id="3" name="内容占位符 2"/>
          <p:cNvSpPr>
            <a:spLocks noGrp="1"/>
          </p:cNvSpPr>
          <p:nvPr>
            <p:ph idx="1"/>
          </p:nvPr>
        </p:nvSpPr>
        <p:spPr/>
        <p:txBody>
          <a:bodyPr/>
          <a:lstStyle/>
          <a:p>
            <a:r>
              <a:rPr lang="zh-CN" altLang="en-US" dirty="0" smtClean="0"/>
              <a:t>异常处理（即</a:t>
            </a:r>
            <a:r>
              <a:rPr lang="zh-CN" altLang="en-US" dirty="0" smtClean="0">
                <a:solidFill>
                  <a:srgbClr val="FF0000"/>
                </a:solidFill>
              </a:rPr>
              <a:t>特殊处理</a:t>
            </a:r>
            <a:r>
              <a:rPr lang="zh-CN" altLang="en-US" dirty="0" smtClean="0"/>
              <a:t>）用以处理不能按</a:t>
            </a:r>
            <a:r>
              <a:rPr lang="zh-CN" altLang="en-US" dirty="0" smtClean="0">
                <a:solidFill>
                  <a:srgbClr val="FF0000"/>
                </a:solidFill>
              </a:rPr>
              <a:t>例行</a:t>
            </a:r>
            <a:r>
              <a:rPr lang="zh-CN" altLang="en-US" dirty="0" smtClean="0"/>
              <a:t>规则进行一般处理的情况。</a:t>
            </a:r>
            <a:endParaRPr lang="en-US" altLang="zh-CN" dirty="0" smtClean="0"/>
          </a:p>
          <a:p>
            <a:r>
              <a:rPr lang="zh-CN" altLang="en-US" dirty="0" smtClean="0"/>
              <a:t>异常处理（即</a:t>
            </a:r>
            <a:r>
              <a:rPr lang="zh-CN" altLang="en-US" dirty="0" smtClean="0">
                <a:solidFill>
                  <a:srgbClr val="FF0000"/>
                </a:solidFill>
              </a:rPr>
              <a:t>特殊处理</a:t>
            </a:r>
            <a:r>
              <a:rPr lang="zh-CN" altLang="en-US" dirty="0" smtClean="0"/>
              <a:t>）的实现就是采用 前面类模板的</a:t>
            </a:r>
            <a:r>
              <a:rPr lang="zh-CN" altLang="en-US" dirty="0" smtClean="0">
                <a:solidFill>
                  <a:srgbClr val="FF0000"/>
                </a:solidFill>
              </a:rPr>
              <a:t>显式具体化</a:t>
            </a:r>
            <a:r>
              <a:rPr lang="zh-CN" altLang="en-US" dirty="0" smtClean="0"/>
              <a:t>和</a:t>
            </a:r>
            <a:r>
              <a:rPr lang="zh-CN" altLang="en-US" dirty="0" smtClean="0">
                <a:solidFill>
                  <a:srgbClr val="FF0000"/>
                </a:solidFill>
              </a:rPr>
              <a:t>部分具体化</a:t>
            </a:r>
            <a:r>
              <a:rPr lang="zh-CN" altLang="en-US" dirty="0" smtClean="0"/>
              <a:t>来具体实现。</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12968" cy="5632311"/>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7.14 </a:t>
            </a:r>
            <a:r>
              <a:rPr lang="zh-CN" altLang="en-US" sz="2000" dirty="0" smtClean="0">
                <a:solidFill>
                  <a:schemeClr val="tx1"/>
                </a:solidFill>
              </a:rPr>
              <a:t>类模板实例化时的异常处理（即特殊处理）示例。</a:t>
            </a:r>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:e7_14\main_7_14.cpp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声明类模板</a:t>
            </a:r>
          </a:p>
          <a:p>
            <a:r>
              <a:rPr lang="en-US" altLang="zh-CN" sz="2000" dirty="0" smtClean="0"/>
              <a:t>template &lt;class T&gt;</a:t>
            </a:r>
          </a:p>
          <a:p>
            <a:r>
              <a:rPr lang="en-US" altLang="zh-CN" sz="2000" dirty="0" smtClean="0"/>
              <a:t>class Test</a:t>
            </a:r>
          </a:p>
          <a:p>
            <a:r>
              <a:rPr lang="en-US" altLang="zh-CN" sz="2000" dirty="0" smtClean="0"/>
              <a:t>{</a:t>
            </a:r>
          </a:p>
          <a:p>
            <a:r>
              <a:rPr lang="en-US" altLang="zh-CN" sz="2000" dirty="0" smtClean="0"/>
              <a:t>private:</a:t>
            </a:r>
          </a:p>
          <a:p>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r>
              <a:rPr lang="en-US" altLang="zh-CN" sz="2000" dirty="0" smtClean="0"/>
              <a:t>	T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endParaRPr lang="en-US" altLang="zh-CN" sz="2000" dirty="0" smtClean="0"/>
          </a:p>
          <a:p>
            <a:r>
              <a:rPr lang="en-US" altLang="zh-CN" sz="2000" dirty="0" smtClean="0"/>
              <a:t>public: </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Test(const T &amp;m) { a = m; }	</a:t>
            </a:r>
            <a:r>
              <a:rPr lang="en-US" altLang="zh-CN" sz="2000" dirty="0" smtClean="0">
                <a:solidFill>
                  <a:schemeClr val="tx1"/>
                </a:solidFill>
              </a:rPr>
              <a:t>// </a:t>
            </a:r>
            <a:r>
              <a:rPr lang="zh-CN" altLang="en-US" sz="2000" dirty="0" smtClean="0">
                <a:solidFill>
                  <a:schemeClr val="tx1"/>
                </a:solidFill>
              </a:rPr>
              <a:t>构造函数模板</a:t>
            </a:r>
          </a:p>
          <a:p>
            <a:r>
              <a:rPr lang="zh-CN" altLang="en-US" sz="2000" dirty="0" smtClean="0"/>
              <a:t>	</a:t>
            </a:r>
            <a:r>
              <a:rPr lang="en-US" altLang="zh-CN" sz="2000" dirty="0" smtClean="0"/>
              <a:t>void Show() const { </a:t>
            </a:r>
            <a:r>
              <a:rPr lang="en-US" altLang="zh-CN" sz="2000" dirty="0" err="1" smtClean="0"/>
              <a:t>cout</a:t>
            </a:r>
            <a:r>
              <a:rPr lang="en-US" altLang="zh-CN" sz="2000" dirty="0" smtClean="0"/>
              <a:t> &lt;&lt; a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r>
              <a:rPr lang="en-US" altLang="zh-CN" sz="20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9144000"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类模板</a:t>
            </a:r>
            <a:r>
              <a:rPr lang="en-US" altLang="zh-CN" sz="2000" dirty="0" smtClean="0">
                <a:solidFill>
                  <a:schemeClr val="tx1"/>
                </a:solidFill>
              </a:rPr>
              <a:t>Test</a:t>
            </a:r>
            <a:r>
              <a:rPr lang="zh-CN" altLang="en-US" sz="2000" dirty="0" smtClean="0">
                <a:solidFill>
                  <a:schemeClr val="tx1"/>
                </a:solidFill>
              </a:rPr>
              <a:t>的</a:t>
            </a:r>
            <a:r>
              <a:rPr lang="zh-CN" altLang="en-US" sz="2000" dirty="0" smtClean="0">
                <a:solidFill>
                  <a:srgbClr val="FF0000"/>
                </a:solidFill>
              </a:rPr>
              <a:t>显式具体化</a:t>
            </a:r>
          </a:p>
          <a:p>
            <a:pPr>
              <a:lnSpc>
                <a:spcPts val="1900"/>
              </a:lnSpc>
            </a:pPr>
            <a:r>
              <a:rPr lang="en-US" altLang="zh-CN" sz="2000" dirty="0" smtClean="0"/>
              <a:t>template &lt;&gt; </a:t>
            </a:r>
          </a:p>
          <a:p>
            <a:pPr>
              <a:lnSpc>
                <a:spcPts val="1900"/>
              </a:lnSpc>
            </a:pPr>
            <a:r>
              <a:rPr lang="en-US" altLang="zh-CN" sz="2000" dirty="0" smtClean="0"/>
              <a:t>class Test&lt;char *&gt; </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char *a;			</a:t>
            </a:r>
            <a:r>
              <a:rPr lang="en-US" altLang="zh-CN" sz="2000" dirty="0" smtClean="0">
                <a:solidFill>
                  <a:schemeClr val="tx1"/>
                </a:solidFill>
              </a:rPr>
              <a:t>// </a:t>
            </a:r>
            <a:r>
              <a:rPr lang="zh-CN" altLang="en-US" sz="2000" dirty="0" smtClean="0">
                <a:solidFill>
                  <a:schemeClr val="tx1"/>
                </a:solidFill>
              </a:rPr>
              <a:t>数据成员</a:t>
            </a:r>
            <a:r>
              <a:rPr lang="en-US" altLang="zh-CN" sz="2000" dirty="0" smtClean="0">
                <a:solidFill>
                  <a:schemeClr val="tx1"/>
                </a:solidFill>
              </a:rPr>
              <a:t>a</a:t>
            </a:r>
          </a:p>
          <a:p>
            <a:pPr>
              <a:lnSpc>
                <a:spcPts val="1900"/>
              </a:lnSpc>
            </a:pPr>
            <a:endParaRPr lang="en-US" altLang="zh-CN" sz="2000" dirty="0" smtClean="0"/>
          </a:p>
          <a:p>
            <a:pPr>
              <a:lnSpc>
                <a:spcPts val="1900"/>
              </a:lnSpc>
            </a:pPr>
            <a:r>
              <a:rPr lang="en-US" altLang="zh-CN" sz="2000" dirty="0" smtClean="0"/>
              <a:t>public: </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Test(char *m) { </a:t>
            </a:r>
            <a:r>
              <a:rPr lang="en-US" altLang="zh-CN" sz="2000" dirty="0" smtClean="0">
                <a:solidFill>
                  <a:srgbClr val="FF0000"/>
                </a:solidFill>
              </a:rPr>
              <a:t>a = new char[</a:t>
            </a:r>
            <a:r>
              <a:rPr lang="en-US" altLang="zh-CN" sz="2000" dirty="0" err="1" smtClean="0">
                <a:solidFill>
                  <a:srgbClr val="FF0000"/>
                </a:solidFill>
              </a:rPr>
              <a:t>strlen</a:t>
            </a:r>
            <a:r>
              <a:rPr lang="en-US" altLang="zh-CN" sz="2000" dirty="0" smtClean="0">
                <a:solidFill>
                  <a:srgbClr val="FF0000"/>
                </a:solidFill>
              </a:rPr>
              <a:t>(m) + 1]; </a:t>
            </a:r>
            <a:r>
              <a:rPr lang="en-US" altLang="zh-CN" sz="2000" dirty="0" err="1" smtClean="0">
                <a:solidFill>
                  <a:srgbClr val="FF0000"/>
                </a:solidFill>
              </a:rPr>
              <a:t>strcpy</a:t>
            </a:r>
            <a:r>
              <a:rPr lang="en-US" altLang="zh-CN" sz="2000" dirty="0" smtClean="0">
                <a:solidFill>
                  <a:srgbClr val="FF0000"/>
                </a:solidFill>
              </a:rPr>
              <a:t>(a, m);</a:t>
            </a:r>
            <a:r>
              <a:rPr lang="en-US" altLang="zh-CN" sz="2000" dirty="0" smtClean="0"/>
              <a:t> }	</a:t>
            </a:r>
          </a:p>
          <a:p>
            <a:pPr>
              <a:lnSpc>
                <a:spcPts val="19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构造函数模板</a:t>
            </a:r>
          </a:p>
          <a:p>
            <a:pPr>
              <a:lnSpc>
                <a:spcPts val="1900"/>
              </a:lnSpc>
            </a:pPr>
            <a:r>
              <a:rPr lang="zh-CN" altLang="en-US" sz="2000" dirty="0" smtClean="0"/>
              <a:t>	</a:t>
            </a:r>
            <a:r>
              <a:rPr lang="en-US" altLang="zh-CN" sz="2000" dirty="0" smtClean="0"/>
              <a:t>void Show() const { </a:t>
            </a:r>
            <a:r>
              <a:rPr lang="en-US" altLang="zh-CN" sz="2000" dirty="0" err="1" smtClean="0">
                <a:solidFill>
                  <a:srgbClr val="FF0000"/>
                </a:solidFill>
              </a:rPr>
              <a:t>cout</a:t>
            </a:r>
            <a:r>
              <a:rPr lang="en-US" altLang="zh-CN" sz="2000" dirty="0" smtClean="0">
                <a:solidFill>
                  <a:srgbClr val="FF0000"/>
                </a:solidFill>
              </a:rPr>
              <a:t> &lt;&lt; "</a:t>
            </a:r>
            <a:r>
              <a:rPr lang="zh-CN" altLang="en-US" sz="2000" dirty="0" smtClean="0">
                <a:solidFill>
                  <a:srgbClr val="FF0000"/>
                </a:solidFill>
              </a:rPr>
              <a:t>显示字符串</a:t>
            </a:r>
            <a:r>
              <a:rPr lang="en-US" altLang="zh-CN" sz="2000" dirty="0" smtClean="0">
                <a:solidFill>
                  <a:srgbClr val="FF0000"/>
                </a:solidFill>
              </a:rPr>
              <a:t>:" &lt;&lt; a &lt;&lt; </a:t>
            </a:r>
            <a:r>
              <a:rPr lang="en-US" altLang="zh-CN" sz="2000" dirty="0" err="1" smtClean="0">
                <a:solidFill>
                  <a:srgbClr val="FF0000"/>
                </a:solidFill>
              </a:rPr>
              <a:t>endl</a:t>
            </a:r>
            <a:r>
              <a:rPr lang="en-US" altLang="zh-CN" sz="2000" dirty="0" smtClean="0">
                <a:solidFill>
                  <a:srgbClr val="FF0000"/>
                </a:solidFill>
              </a:rPr>
              <a:t>; </a:t>
            </a:r>
            <a:r>
              <a:rPr lang="en-US" altLang="zh-CN" sz="2000" dirty="0" smtClean="0"/>
              <a:t>}</a:t>
            </a:r>
          </a:p>
          <a:p>
            <a:pPr>
              <a:lnSpc>
                <a:spcPts val="1900"/>
              </a:lnSpc>
            </a:pPr>
            <a:r>
              <a:rPr lang="zh-CN" altLang="en-US"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1900"/>
              </a:lnSpc>
            </a:pPr>
            <a:r>
              <a:rPr lang="en-US" altLang="zh-CN" sz="2000" dirty="0" smtClean="0"/>
              <a:t>	</a:t>
            </a:r>
            <a:r>
              <a:rPr lang="en-US" altLang="zh-CN" sz="2000" dirty="0" err="1" smtClean="0">
                <a:solidFill>
                  <a:srgbClr val="FF0000"/>
                </a:solidFill>
              </a:rPr>
              <a:t>int</a:t>
            </a:r>
            <a:r>
              <a:rPr lang="en-US" altLang="zh-CN" sz="2000" dirty="0" smtClean="0">
                <a:solidFill>
                  <a:srgbClr val="FF0000"/>
                </a:solidFill>
              </a:rPr>
              <a:t> Length() const { return </a:t>
            </a:r>
            <a:r>
              <a:rPr lang="en-US" altLang="zh-CN" sz="2000" dirty="0" err="1" smtClean="0">
                <a:solidFill>
                  <a:srgbClr val="FF0000"/>
                </a:solidFill>
              </a:rPr>
              <a:t>strlen</a:t>
            </a:r>
            <a:r>
              <a:rPr lang="en-US" altLang="zh-CN" sz="2000" dirty="0" smtClean="0">
                <a:solidFill>
                  <a:srgbClr val="FF0000"/>
                </a:solidFill>
              </a:rPr>
              <a:t>(a); }</a:t>
            </a:r>
            <a:r>
              <a:rPr lang="en-US" altLang="zh-CN" sz="2000" dirty="0" smtClean="0">
                <a:solidFill>
                  <a:schemeClr val="tx1"/>
                </a:solidFill>
              </a:rPr>
              <a:t>// </a:t>
            </a:r>
            <a:r>
              <a:rPr lang="zh-CN" altLang="en-US" sz="2000" dirty="0" smtClean="0">
                <a:solidFill>
                  <a:srgbClr val="FF0000"/>
                </a:solidFill>
              </a:rPr>
              <a:t>新增的</a:t>
            </a:r>
            <a:r>
              <a:rPr lang="zh-CN" altLang="en-US" sz="2000" dirty="0" smtClean="0">
                <a:solidFill>
                  <a:schemeClr val="tx1"/>
                </a:solidFill>
              </a:rPr>
              <a:t>返回字符串长度</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900"/>
              </a:lnSpc>
            </a:pPr>
            <a:r>
              <a:rPr lang="en-US" altLang="zh-CN" sz="2000" dirty="0" smtClean="0"/>
              <a:t>{</a:t>
            </a:r>
          </a:p>
          <a:p>
            <a:pPr>
              <a:lnSpc>
                <a:spcPts val="1900"/>
              </a:lnSpc>
            </a:pPr>
            <a:r>
              <a:rPr lang="en-US" altLang="zh-CN" sz="2000" dirty="0" smtClean="0"/>
              <a:t>	Test&lt;char *&gt; </a:t>
            </a:r>
            <a:r>
              <a:rPr lang="en-US" altLang="zh-CN" sz="2000" dirty="0" err="1" smtClean="0"/>
              <a:t>myObj</a:t>
            </a:r>
            <a:r>
              <a:rPr lang="en-US" altLang="zh-CN" sz="2000" dirty="0" smtClean="0"/>
              <a:t>("My string");	</a:t>
            </a:r>
            <a:r>
              <a:rPr lang="en-US" altLang="zh-CN" sz="2000" dirty="0" smtClean="0">
                <a:solidFill>
                  <a:schemeClr val="tx1"/>
                </a:solidFill>
              </a:rPr>
              <a:t>// </a:t>
            </a:r>
            <a:r>
              <a:rPr lang="zh-CN" altLang="en-US" sz="2000" dirty="0" smtClean="0">
                <a:solidFill>
                  <a:schemeClr val="tx1"/>
                </a:solidFill>
              </a:rPr>
              <a:t>隐式实例化类模板</a:t>
            </a:r>
          </a:p>
          <a:p>
            <a:pPr>
              <a:lnSpc>
                <a:spcPts val="1900"/>
              </a:lnSpc>
            </a:pPr>
            <a:r>
              <a:rPr lang="zh-CN" altLang="en-US" sz="2000" dirty="0" smtClean="0"/>
              <a:t>	</a:t>
            </a:r>
            <a:r>
              <a:rPr lang="en-US" altLang="zh-CN" sz="2000" dirty="0" err="1" smtClean="0"/>
              <a:t>myObj.Show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 </a:t>
            </a:r>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字符串长度</a:t>
            </a:r>
            <a:r>
              <a:rPr lang="en-US" altLang="zh-CN" sz="2000" dirty="0" smtClean="0"/>
              <a:t>:" &lt;&lt; </a:t>
            </a:r>
            <a:r>
              <a:rPr lang="en-US" altLang="zh-CN" sz="2000" dirty="0" err="1" smtClean="0"/>
              <a:t>myObj.</a:t>
            </a:r>
            <a:r>
              <a:rPr lang="en-US" altLang="zh-CN" sz="2000" dirty="0" err="1" smtClean="0">
                <a:solidFill>
                  <a:srgbClr val="FF0000"/>
                </a:solidFill>
              </a:rPr>
              <a:t>Length</a:t>
            </a:r>
            <a:r>
              <a:rPr lang="en-US" altLang="zh-CN" sz="2000" dirty="0" smtClean="0">
                <a:solidFill>
                  <a:srgbClr val="FF0000"/>
                </a:solidFill>
              </a:rPr>
              <a:t>()</a:t>
            </a:r>
            <a:r>
              <a:rPr lang="en-US" altLang="zh-CN" sz="2000" dirty="0" smtClean="0"/>
              <a:t> &lt;&lt; </a:t>
            </a:r>
            <a:r>
              <a:rPr lang="en-US" altLang="zh-CN" sz="2000" dirty="0" err="1" smtClean="0"/>
              <a:t>endl</a:t>
            </a:r>
            <a:r>
              <a:rPr lang="en-US" altLang="zh-CN" sz="2000" dirty="0" smtClean="0"/>
              <a:t>;</a:t>
            </a:r>
            <a:r>
              <a:rPr lang="en-US" altLang="zh-CN" sz="2000" dirty="0" smtClean="0">
                <a:solidFill>
                  <a:srgbClr val="FF0000"/>
                </a:solidFill>
              </a:rPr>
              <a:t>// </a:t>
            </a:r>
            <a:r>
              <a:rPr lang="zh-CN" altLang="en-US" sz="2000" dirty="0" smtClean="0">
                <a:solidFill>
                  <a:srgbClr val="FF0000"/>
                </a:solidFill>
              </a:rPr>
              <a:t>显示长度</a:t>
            </a:r>
          </a:p>
          <a:p>
            <a:pPr>
              <a:lnSpc>
                <a:spcPts val="1900"/>
              </a:lnSpc>
            </a:pPr>
            <a:endParaRPr lang="zh-CN" altLang="en-US" sz="2000" dirty="0" smtClean="0"/>
          </a:p>
          <a:p>
            <a:pPr>
              <a:lnSpc>
                <a:spcPts val="19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19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900"/>
              </a:lnSpc>
            </a:pPr>
            <a:r>
              <a:rPr lang="en-US" altLang="zh-CN" sz="2000" dirty="0" smtClean="0"/>
              <a:t>}</a:t>
            </a:r>
            <a:endParaRPr lang="zh-CN" altLang="en-US" sz="2000" dirty="0"/>
          </a:p>
        </p:txBody>
      </p:sp>
      <p:sp>
        <p:nvSpPr>
          <p:cNvPr id="3" name="矩形 2"/>
          <p:cNvSpPr/>
          <p:nvPr/>
        </p:nvSpPr>
        <p:spPr bwMode="auto">
          <a:xfrm>
            <a:off x="971600" y="5445224"/>
            <a:ext cx="6984776" cy="11967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显示字符串</a:t>
            </a:r>
            <a:r>
              <a:rPr lang="en-US" altLang="zh-CN" sz="2400" dirty="0" smtClean="0">
                <a:solidFill>
                  <a:schemeClr val="tx1"/>
                </a:solidFill>
              </a:rPr>
              <a:t>:My string</a:t>
            </a:r>
          </a:p>
          <a:p>
            <a:pPr lvl="1"/>
            <a:r>
              <a:rPr lang="zh-CN" altLang="en-US" sz="2400" dirty="0" smtClean="0">
                <a:solidFill>
                  <a:schemeClr val="tx1"/>
                </a:solidFill>
              </a:rPr>
              <a:t>字符串长度</a:t>
            </a:r>
            <a:r>
              <a:rPr lang="en-US" altLang="zh-CN" sz="2400" dirty="0" smtClean="0">
                <a:solidFill>
                  <a:schemeClr val="tx1"/>
                </a:solidFill>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7.3 </a:t>
            </a:r>
            <a:r>
              <a:rPr lang="zh-CN" altLang="en-US" sz="4800" dirty="0" smtClean="0"/>
              <a:t>实例：</a:t>
            </a:r>
            <a:r>
              <a:rPr lang="en-US" altLang="zh-CN" sz="4800" dirty="0" err="1" smtClean="0"/>
              <a:t>MyVector</a:t>
            </a:r>
            <a:r>
              <a:rPr lang="zh-CN" altLang="en-US" sz="4800" dirty="0" smtClean="0"/>
              <a:t>模板类的设计</a:t>
            </a:r>
            <a:endParaRPr lang="zh-CN" altLang="en-US" sz="4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err="1" smtClean="0"/>
              <a:t>MyVector</a:t>
            </a:r>
            <a:r>
              <a:rPr lang="zh-CN" altLang="en-US" dirty="0" smtClean="0"/>
              <a:t>模板类的设计</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8</a:t>
            </a:r>
            <a:r>
              <a:rPr lang="zh-CN" altLang="en-US" dirty="0" smtClean="0"/>
              <a:t>单元的</a:t>
            </a:r>
            <a:r>
              <a:rPr lang="en-US" altLang="zh-CN" dirty="0" smtClean="0">
                <a:solidFill>
                  <a:srgbClr val="FF0000"/>
                </a:solidFill>
              </a:rPr>
              <a:t>STL</a:t>
            </a:r>
            <a:r>
              <a:rPr lang="zh-CN" altLang="en-US" dirty="0" smtClean="0"/>
              <a:t>中就有一个“</a:t>
            </a:r>
            <a:r>
              <a:rPr lang="zh-CN" altLang="en-US" dirty="0" smtClean="0">
                <a:solidFill>
                  <a:srgbClr val="FF0000"/>
                </a:solidFill>
              </a:rPr>
              <a:t>专业</a:t>
            </a:r>
            <a:r>
              <a:rPr lang="zh-CN" altLang="en-US" dirty="0" smtClean="0"/>
              <a:t>”水准的</a:t>
            </a:r>
            <a:r>
              <a:rPr lang="en-US" altLang="zh-CN" dirty="0" smtClean="0"/>
              <a:t>vector</a:t>
            </a:r>
            <a:r>
              <a:rPr lang="zh-CN" altLang="en-US" dirty="0" smtClean="0"/>
              <a:t>容器，为打好一个良好的基础，本节来设计一个“</a:t>
            </a:r>
            <a:r>
              <a:rPr lang="zh-CN" altLang="en-US" dirty="0" smtClean="0">
                <a:solidFill>
                  <a:srgbClr val="FF0000"/>
                </a:solidFill>
              </a:rPr>
              <a:t>准专业</a:t>
            </a:r>
            <a:r>
              <a:rPr lang="zh-CN" altLang="en-US" dirty="0" smtClean="0"/>
              <a:t>”水准的</a:t>
            </a:r>
            <a:r>
              <a:rPr lang="en-US" altLang="zh-CN" dirty="0" err="1" smtClean="0">
                <a:solidFill>
                  <a:srgbClr val="FF0000"/>
                </a:solidFill>
              </a:rPr>
              <a:t>MyVector</a:t>
            </a:r>
            <a:r>
              <a:rPr lang="zh-CN" altLang="en-US" dirty="0" smtClean="0"/>
              <a:t>容器。</a:t>
            </a:r>
            <a:endParaRPr lang="en-US" altLang="zh-CN" dirty="0" smtClean="0"/>
          </a:p>
          <a:p>
            <a:r>
              <a:rPr lang="en-US" altLang="zh-CN" dirty="0" err="1" smtClean="0"/>
              <a:t>MyVector</a:t>
            </a:r>
            <a:r>
              <a:rPr lang="zh-CN" altLang="en-US" dirty="0" smtClean="0"/>
              <a:t>容器只有最基本的功能，读者（学生）还可加更多的功能，比如重载下标运算符“</a:t>
            </a:r>
            <a:r>
              <a:rPr lang="en-US" altLang="zh-CN" dirty="0" smtClean="0">
                <a:solidFill>
                  <a:srgbClr val="FF0000"/>
                </a:solidFill>
              </a:rPr>
              <a:t>[]</a:t>
            </a:r>
            <a:r>
              <a:rPr lang="zh-CN" altLang="en-US" dirty="0" smtClean="0"/>
              <a:t>”，使其显得更专业。</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9046"/>
            <a:ext cx="8784976" cy="6581289"/>
          </a:xfrm>
          <a:prstGeom prst="rect">
            <a:avLst/>
          </a:prstGeom>
          <a:noFill/>
        </p:spPr>
        <p:txBody>
          <a:bodyPr wrap="square" rtlCol="0">
            <a:spAutoFit/>
          </a:bodyPr>
          <a:lstStyle/>
          <a:p>
            <a:pPr>
              <a:lnSpc>
                <a:spcPts val="2200"/>
              </a:lnSpc>
            </a:pPr>
            <a:r>
              <a:rPr lang="en-US" altLang="zh-CN" sz="2800" dirty="0" smtClean="0">
                <a:solidFill>
                  <a:srgbClr val="FF0000"/>
                </a:solidFill>
              </a:rPr>
              <a:t>// </a:t>
            </a:r>
            <a:r>
              <a:rPr lang="zh-CN" altLang="en-US" sz="2800" dirty="0" smtClean="0">
                <a:solidFill>
                  <a:srgbClr val="FF0000"/>
                </a:solidFill>
              </a:rPr>
              <a:t>文件</a:t>
            </a:r>
            <a:r>
              <a:rPr lang="en-US" altLang="zh-CN" sz="2800" dirty="0" smtClean="0">
                <a:solidFill>
                  <a:srgbClr val="FF0000"/>
                </a:solidFill>
              </a:rPr>
              <a:t>my_vector_7_15.h</a:t>
            </a:r>
            <a:r>
              <a:rPr lang="zh-CN" altLang="en-US" sz="2800" dirty="0" smtClean="0">
                <a:solidFill>
                  <a:srgbClr val="FF0000"/>
                </a:solidFill>
              </a:rPr>
              <a:t>开始</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:e7_15\my_vector_7_15.h</a:t>
            </a:r>
          </a:p>
          <a:p>
            <a:pPr>
              <a:lnSpc>
                <a:spcPts val="2200"/>
              </a:lnSpc>
            </a:pPr>
            <a:r>
              <a:rPr lang="en-US" altLang="zh-CN" sz="2000" dirty="0" smtClean="0"/>
              <a:t>#</a:t>
            </a:r>
            <a:r>
              <a:rPr lang="en-US" altLang="zh-CN" sz="2000" dirty="0" err="1" smtClean="0"/>
              <a:t>pragma</a:t>
            </a:r>
            <a:r>
              <a:rPr lang="en-US" altLang="zh-CN" sz="2000" dirty="0" smtClean="0"/>
              <a:t> once			</a:t>
            </a:r>
            <a:r>
              <a:rPr lang="en-US" altLang="zh-CN" sz="2000" dirty="0" smtClean="0">
                <a:solidFill>
                  <a:schemeClr val="tx1"/>
                </a:solidFill>
              </a:rPr>
              <a:t>// </a:t>
            </a:r>
            <a:r>
              <a:rPr lang="zh-CN" altLang="en-US" sz="2000" dirty="0" smtClean="0">
                <a:solidFill>
                  <a:schemeClr val="tx1"/>
                </a:solidFill>
              </a:rPr>
              <a:t>保证头文件被编译一次</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声明类模板</a:t>
            </a:r>
            <a:r>
              <a:rPr lang="en-US" altLang="zh-CN" sz="2000" dirty="0" err="1" smtClean="0">
                <a:solidFill>
                  <a:schemeClr val="tx1"/>
                </a:solidFill>
              </a:rPr>
              <a:t>MyVector</a:t>
            </a:r>
            <a:endParaRPr lang="en-US" altLang="zh-CN" sz="2000" dirty="0" smtClean="0">
              <a:solidFill>
                <a:schemeClr val="tx1"/>
              </a:solidFill>
            </a:endParaRPr>
          </a:p>
          <a:p>
            <a:pPr>
              <a:lnSpc>
                <a:spcPts val="2200"/>
              </a:lnSpc>
            </a:pPr>
            <a:r>
              <a:rPr lang="en-US" altLang="zh-CN" sz="2000" dirty="0" smtClean="0"/>
              <a:t>template &lt;class T&gt;</a:t>
            </a:r>
          </a:p>
          <a:p>
            <a:pPr>
              <a:lnSpc>
                <a:spcPts val="2200"/>
              </a:lnSpc>
            </a:pPr>
            <a:r>
              <a:rPr lang="en-US" altLang="zh-CN" sz="2000" dirty="0" smtClean="0"/>
              <a:t>class </a:t>
            </a:r>
            <a:r>
              <a:rPr lang="en-US" altLang="zh-CN" sz="2000" dirty="0" err="1" smtClean="0"/>
              <a:t>MyVector</a:t>
            </a:r>
            <a:endParaRPr lang="en-US" altLang="zh-CN" sz="2000" dirty="0" smtClean="0"/>
          </a:p>
          <a:p>
            <a:pPr>
              <a:lnSpc>
                <a:spcPts val="2200"/>
              </a:lnSpc>
            </a:pPr>
            <a:r>
              <a:rPr lang="en-US" altLang="zh-CN" sz="2000" dirty="0" smtClean="0"/>
              <a:t>{</a:t>
            </a:r>
          </a:p>
          <a:p>
            <a:pPr>
              <a:lnSpc>
                <a:spcPts val="2200"/>
              </a:lnSpc>
            </a:pPr>
            <a:r>
              <a:rPr lang="en-US" altLang="zh-CN" sz="2000" dirty="0" smtClean="0"/>
              <a:t>private:</a:t>
            </a:r>
          </a:p>
          <a:p>
            <a:pPr>
              <a:lnSpc>
                <a:spcPts val="2200"/>
              </a:lnSpc>
            </a:pPr>
            <a:r>
              <a:rPr lang="en-US" altLang="zh-CN" sz="2000" dirty="0" smtClean="0"/>
              <a:t>	T *v;			</a:t>
            </a:r>
            <a:r>
              <a:rPr lang="en-US" altLang="zh-CN" sz="2000" dirty="0" smtClean="0">
                <a:solidFill>
                  <a:schemeClr val="tx1"/>
                </a:solidFill>
              </a:rPr>
              <a:t>// </a:t>
            </a:r>
            <a:r>
              <a:rPr lang="zh-CN" altLang="en-US" sz="2000" dirty="0" smtClean="0">
                <a:solidFill>
                  <a:schemeClr val="tx1"/>
                </a:solidFill>
              </a:rPr>
              <a:t>类型参数定义存储数据元素的空间</a:t>
            </a:r>
          </a:p>
          <a:p>
            <a:pPr>
              <a:lnSpc>
                <a:spcPts val="2200"/>
              </a:lnSpc>
            </a:pPr>
            <a:r>
              <a:rPr lang="zh-CN" altLang="en-US" sz="2000" dirty="0" smtClean="0"/>
              <a:t>	</a:t>
            </a:r>
            <a:r>
              <a:rPr lang="en-US" altLang="zh-CN" sz="2000" dirty="0" err="1" smtClean="0"/>
              <a:t>int</a:t>
            </a:r>
            <a:r>
              <a:rPr lang="en-US" altLang="zh-CN" sz="2000" dirty="0" smtClean="0"/>
              <a:t> size;		</a:t>
            </a:r>
            <a:r>
              <a:rPr lang="en-US" altLang="zh-CN" sz="2000" dirty="0" smtClean="0">
                <a:solidFill>
                  <a:schemeClr val="tx1"/>
                </a:solidFill>
              </a:rPr>
              <a:t>// </a:t>
            </a:r>
            <a:r>
              <a:rPr lang="zh-CN" altLang="en-US" sz="2000" dirty="0" smtClean="0">
                <a:solidFill>
                  <a:schemeClr val="tx1"/>
                </a:solidFill>
              </a:rPr>
              <a:t>用于定义向量大小</a:t>
            </a:r>
          </a:p>
          <a:p>
            <a:pPr>
              <a:lnSpc>
                <a:spcPts val="2200"/>
              </a:lnSpc>
            </a:pPr>
            <a:endParaRPr lang="zh-CN" altLang="en-US" sz="2000" dirty="0" smtClean="0"/>
          </a:p>
          <a:p>
            <a:pPr>
              <a:lnSpc>
                <a:spcPts val="2200"/>
              </a:lnSpc>
            </a:pPr>
            <a:r>
              <a:rPr lang="en-US" altLang="zh-CN" sz="2000" dirty="0" smtClean="0"/>
              <a:t>public:</a:t>
            </a:r>
          </a:p>
          <a:p>
            <a:pPr>
              <a:lnSpc>
                <a:spcPts val="2200"/>
              </a:lnSpc>
            </a:pPr>
            <a:r>
              <a:rPr lang="en-US" altLang="zh-CN" sz="2000" dirty="0" smtClean="0"/>
              <a:t>	</a:t>
            </a:r>
            <a:r>
              <a:rPr lang="en-US" altLang="zh-CN" sz="2000" dirty="0" err="1" smtClean="0"/>
              <a:t>MyVector</a:t>
            </a:r>
            <a:r>
              <a:rPr lang="en-US" altLang="zh-CN" sz="2000" dirty="0" smtClean="0"/>
              <a:t>(</a:t>
            </a:r>
            <a:r>
              <a:rPr lang="en-US" altLang="zh-CN" sz="2000" dirty="0" err="1" smtClean="0"/>
              <a:t>int</a:t>
            </a:r>
            <a:r>
              <a:rPr lang="en-US" altLang="zh-CN" sz="2000" dirty="0" smtClean="0"/>
              <a:t>);		</a:t>
            </a:r>
            <a:r>
              <a:rPr lang="en-US" altLang="zh-CN" sz="2000" dirty="0" smtClean="0">
                <a:solidFill>
                  <a:schemeClr val="tx1"/>
                </a:solidFill>
              </a:rPr>
              <a:t>// </a:t>
            </a:r>
            <a:r>
              <a:rPr lang="zh-CN" altLang="en-US" sz="2000" dirty="0" smtClean="0">
                <a:solidFill>
                  <a:schemeClr val="tx1"/>
                </a:solidFill>
              </a:rPr>
              <a:t>用向量大小初始化构造函数模板</a:t>
            </a:r>
          </a:p>
          <a:p>
            <a:pPr>
              <a:lnSpc>
                <a:spcPts val="2200"/>
              </a:lnSpc>
            </a:pPr>
            <a:r>
              <a:rPr lang="zh-CN" altLang="en-US" sz="2000" dirty="0" smtClean="0"/>
              <a:t>	</a:t>
            </a:r>
            <a:r>
              <a:rPr lang="en-US" altLang="zh-CN" sz="2000" dirty="0" err="1" smtClean="0"/>
              <a:t>MyVector</a:t>
            </a:r>
            <a:r>
              <a:rPr lang="en-US" altLang="zh-CN" sz="2000" dirty="0" smtClean="0"/>
              <a:t>(T *a, </a:t>
            </a:r>
            <a:r>
              <a:rPr lang="en-US" altLang="zh-CN" sz="2000" dirty="0" err="1" smtClean="0"/>
              <a:t>int</a:t>
            </a:r>
            <a:r>
              <a:rPr lang="en-US" altLang="zh-CN" sz="2000" dirty="0" smtClean="0"/>
              <a:t> n);	</a:t>
            </a:r>
            <a:r>
              <a:rPr lang="en-US" altLang="zh-CN" sz="2000" dirty="0" smtClean="0">
                <a:solidFill>
                  <a:schemeClr val="tx1"/>
                </a:solidFill>
              </a:rPr>
              <a:t>// </a:t>
            </a:r>
            <a:r>
              <a:rPr lang="zh-CN" altLang="en-US" sz="2000" dirty="0" smtClean="0">
                <a:solidFill>
                  <a:schemeClr val="tx1"/>
                </a:solidFill>
              </a:rPr>
              <a:t>由数组</a:t>
            </a:r>
            <a:r>
              <a:rPr lang="en-US" altLang="zh-CN" sz="2000" dirty="0" smtClean="0">
                <a:solidFill>
                  <a:schemeClr val="tx1"/>
                </a:solidFill>
              </a:rPr>
              <a:t>a</a:t>
            </a:r>
            <a:r>
              <a:rPr lang="zh-CN" altLang="en-US" sz="2000" dirty="0" smtClean="0">
                <a:solidFill>
                  <a:schemeClr val="tx1"/>
                </a:solidFill>
              </a:rPr>
              <a:t>构造</a:t>
            </a:r>
            <a:r>
              <a:rPr lang="en-US" altLang="zh-CN" sz="2000" dirty="0" err="1" smtClean="0">
                <a:solidFill>
                  <a:schemeClr val="tx1"/>
                </a:solidFill>
              </a:rPr>
              <a:t>MyVector</a:t>
            </a:r>
            <a:r>
              <a:rPr lang="zh-CN" altLang="en-US" sz="2000" dirty="0" smtClean="0">
                <a:solidFill>
                  <a:schemeClr val="tx1"/>
                </a:solidFill>
              </a:rPr>
              <a:t>的构造函数模板</a:t>
            </a:r>
          </a:p>
          <a:p>
            <a:pPr>
              <a:lnSpc>
                <a:spcPts val="2200"/>
              </a:lnSpc>
            </a:pPr>
            <a:r>
              <a:rPr lang="zh-CN" altLang="en-US" sz="2000" dirty="0" smtClean="0"/>
              <a:t>	</a:t>
            </a:r>
            <a:r>
              <a:rPr lang="en-US" altLang="zh-CN" sz="2000" dirty="0" smtClean="0"/>
              <a:t>~</a:t>
            </a:r>
            <a:r>
              <a:rPr lang="en-US" altLang="zh-CN" sz="2000" dirty="0" err="1" smtClean="0"/>
              <a:t>MyVector</a:t>
            </a:r>
            <a:r>
              <a:rPr lang="en-US" altLang="zh-CN" sz="2000" dirty="0" smtClean="0"/>
              <a:t>() { delete </a:t>
            </a:r>
            <a:r>
              <a:rPr lang="en-US" altLang="zh-CN" sz="2000" dirty="0" smtClean="0">
                <a:solidFill>
                  <a:srgbClr val="FF0000"/>
                </a:solidFill>
              </a:rPr>
              <a:t>[]</a:t>
            </a:r>
            <a:r>
              <a:rPr lang="en-US" altLang="zh-CN" sz="2000" dirty="0" smtClean="0"/>
              <a:t>v; }	</a:t>
            </a:r>
            <a:r>
              <a:rPr lang="en-US" altLang="zh-CN" sz="2000" dirty="0" smtClean="0">
                <a:solidFill>
                  <a:schemeClr val="tx1"/>
                </a:solidFill>
              </a:rPr>
              <a:t>// </a:t>
            </a:r>
            <a:r>
              <a:rPr lang="zh-CN" altLang="en-US" sz="2000" dirty="0" smtClean="0">
                <a:solidFill>
                  <a:schemeClr val="tx1"/>
                </a:solidFill>
              </a:rPr>
              <a:t>析构函数模板</a:t>
            </a:r>
          </a:p>
          <a:p>
            <a:pPr>
              <a:lnSpc>
                <a:spcPts val="2200"/>
              </a:lnSpc>
            </a:pPr>
            <a:r>
              <a:rPr lang="zh-CN" altLang="en-US" sz="2000" dirty="0" smtClean="0"/>
              <a:t>	</a:t>
            </a:r>
            <a:r>
              <a:rPr lang="en-US" altLang="zh-CN" sz="2000" dirty="0" err="1" smtClean="0"/>
              <a:t>MyVector</a:t>
            </a:r>
            <a:r>
              <a:rPr lang="en-US" altLang="zh-CN" sz="2000" dirty="0" smtClean="0"/>
              <a:t>(const </a:t>
            </a:r>
            <a:r>
              <a:rPr lang="en-US" altLang="zh-CN" sz="2000" dirty="0" err="1" smtClean="0"/>
              <a:t>MyVector</a:t>
            </a:r>
            <a:r>
              <a:rPr lang="en-US" altLang="zh-CN" sz="2000" dirty="0" smtClean="0"/>
              <a:t>&lt;T&gt; &amp;copy);	</a:t>
            </a:r>
          </a:p>
          <a:p>
            <a:pPr>
              <a:lnSpc>
                <a:spcPts val="2200"/>
              </a:lnSpc>
            </a:pPr>
            <a:r>
              <a:rPr lang="zh-CN" altLang="en-US" sz="2000" dirty="0" smtClean="0"/>
              <a:t>		</a:t>
            </a:r>
            <a:r>
              <a:rPr lang="en-US" altLang="zh-CN" sz="2000" dirty="0" smtClean="0">
                <a:solidFill>
                  <a:schemeClr val="tx1"/>
                </a:solidFill>
              </a:rPr>
              <a:t>// </a:t>
            </a:r>
            <a:r>
              <a:rPr lang="zh-CN" altLang="en-US" sz="2000" dirty="0" smtClean="0">
                <a:solidFill>
                  <a:schemeClr val="tx1"/>
                </a:solidFill>
              </a:rPr>
              <a:t>重载</a:t>
            </a:r>
            <a:r>
              <a:rPr lang="en-US" altLang="zh-CN" sz="2000" dirty="0" err="1" smtClean="0">
                <a:solidFill>
                  <a:schemeClr val="tx1"/>
                </a:solidFill>
              </a:rPr>
              <a:t>MyVector</a:t>
            </a:r>
            <a:r>
              <a:rPr lang="zh-CN" altLang="en-US" sz="2000" dirty="0" smtClean="0">
                <a:solidFill>
                  <a:schemeClr val="tx1"/>
                </a:solidFill>
              </a:rPr>
              <a:t>的复制构造函数模板</a:t>
            </a:r>
          </a:p>
          <a:p>
            <a:pPr>
              <a:lnSpc>
                <a:spcPts val="2200"/>
              </a:lnSpc>
            </a:pPr>
            <a:r>
              <a:rPr lang="zh-CN" altLang="en-US" sz="2000" dirty="0" smtClean="0"/>
              <a:t>	</a:t>
            </a:r>
            <a:r>
              <a:rPr lang="en-US" altLang="zh-CN" sz="2000" dirty="0" err="1" smtClean="0"/>
              <a:t>MyVector</a:t>
            </a:r>
            <a:r>
              <a:rPr lang="en-US" altLang="zh-CN" sz="2000" dirty="0" smtClean="0"/>
              <a:t>&lt;T&gt; &amp;operator=(const </a:t>
            </a:r>
            <a:r>
              <a:rPr lang="en-US" altLang="zh-CN" sz="2000" dirty="0" err="1" smtClean="0"/>
              <a:t>MyVector</a:t>
            </a:r>
            <a:r>
              <a:rPr lang="en-US" altLang="zh-CN" sz="2000" dirty="0" smtClean="0"/>
              <a:t>&lt;T&gt; &amp;copy);</a:t>
            </a:r>
            <a:r>
              <a:rPr lang="en-US" altLang="zh-CN" sz="2000" dirty="0" smtClean="0">
                <a:solidFill>
                  <a:schemeClr val="tx1"/>
                </a:solidFill>
              </a:rPr>
              <a:t>// </a:t>
            </a:r>
            <a:r>
              <a:rPr lang="zh-CN" altLang="en-US" sz="2000" dirty="0" smtClean="0">
                <a:solidFill>
                  <a:schemeClr val="tx1"/>
                </a:solidFill>
              </a:rPr>
              <a:t>赋值操作</a:t>
            </a:r>
          </a:p>
          <a:p>
            <a:pPr>
              <a:lnSpc>
                <a:spcPts val="2200"/>
              </a:lnSpc>
            </a:pPr>
            <a:r>
              <a:rPr lang="zh-CN" altLang="en-US" sz="2000" dirty="0" smtClean="0"/>
              <a:t>	</a:t>
            </a:r>
            <a:r>
              <a:rPr lang="en-US" altLang="zh-CN" sz="2000" dirty="0" smtClean="0"/>
              <a:t>void Show() const;	</a:t>
            </a:r>
            <a:r>
              <a:rPr lang="en-US" altLang="zh-CN" sz="2000" dirty="0" smtClean="0">
                <a:solidFill>
                  <a:schemeClr val="tx1"/>
                </a:solidFill>
              </a:rPr>
              <a:t>// </a:t>
            </a:r>
            <a:r>
              <a:rPr lang="zh-CN" altLang="en-US" sz="2000" dirty="0" smtClean="0">
                <a:solidFill>
                  <a:schemeClr val="tx1"/>
                </a:solidFill>
              </a:rPr>
              <a:t>显示向量内容</a:t>
            </a:r>
          </a:p>
          <a:p>
            <a:pPr>
              <a:lnSpc>
                <a:spcPts val="2200"/>
              </a:lnSpc>
            </a:pPr>
            <a:r>
              <a:rPr lang="zh-CN" altLang="en-US" sz="2000" dirty="0" smtClean="0"/>
              <a:t>	</a:t>
            </a:r>
            <a:r>
              <a:rPr lang="en-US" altLang="zh-CN" sz="2000" dirty="0" err="1" smtClean="0"/>
              <a:t>MyVector</a:t>
            </a:r>
            <a:r>
              <a:rPr lang="en-US" altLang="zh-CN" sz="2000" dirty="0" smtClean="0"/>
              <a:t>&lt;T&gt; operator+(const </a:t>
            </a:r>
            <a:r>
              <a:rPr lang="en-US" altLang="zh-CN" sz="2000" dirty="0" err="1" smtClean="0"/>
              <a:t>MyVector</a:t>
            </a:r>
            <a:r>
              <a:rPr lang="en-US" altLang="zh-CN" sz="2000" dirty="0" smtClean="0"/>
              <a:t>&lt;T&gt; &amp;b);</a:t>
            </a:r>
            <a:r>
              <a:rPr lang="en-US" altLang="zh-CN" sz="2000" dirty="0" smtClean="0">
                <a:solidFill>
                  <a:schemeClr val="tx1"/>
                </a:solidFill>
              </a:rPr>
              <a:t>// </a:t>
            </a:r>
            <a:r>
              <a:rPr lang="zh-CN" altLang="en-US" sz="2000" dirty="0" smtClean="0">
                <a:solidFill>
                  <a:schemeClr val="tx1"/>
                </a:solidFill>
              </a:rPr>
              <a:t>算术加操作</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84976" cy="6017032"/>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成员函数模板的实现</a:t>
            </a:r>
          </a:p>
          <a:p>
            <a:pPr>
              <a:lnSpc>
                <a:spcPts val="2200"/>
              </a:lnSpc>
            </a:pPr>
            <a:endParaRPr lang="zh-CN" altLang="en-US" sz="2000" dirty="0" smtClean="0"/>
          </a:p>
          <a:p>
            <a:pPr>
              <a:lnSpc>
                <a:spcPts val="2200"/>
              </a:lnSpc>
            </a:pPr>
            <a:r>
              <a:rPr lang="en-US" altLang="zh-CN" sz="2000" dirty="0" smtClean="0">
                <a:solidFill>
                  <a:schemeClr val="tx1"/>
                </a:solidFill>
              </a:rPr>
              <a:t>// </a:t>
            </a:r>
            <a:r>
              <a:rPr lang="zh-CN" altLang="en-US" sz="2000" dirty="0" smtClean="0">
                <a:solidFill>
                  <a:schemeClr val="tx1"/>
                </a:solidFill>
              </a:rPr>
              <a:t>用向量大小初始化构造函数模板</a:t>
            </a:r>
          </a:p>
          <a:p>
            <a:pPr>
              <a:lnSpc>
                <a:spcPts val="2200"/>
              </a:lnSpc>
            </a:pPr>
            <a:r>
              <a:rPr lang="en-US" altLang="zh-CN" sz="2000" dirty="0" smtClean="0"/>
              <a:t>template &lt;class T&gt;</a:t>
            </a:r>
          </a:p>
          <a:p>
            <a:pPr>
              <a:lnSpc>
                <a:spcPts val="2200"/>
              </a:lnSpc>
            </a:pPr>
            <a:r>
              <a:rPr lang="en-US" altLang="zh-CN" sz="2000" dirty="0" err="1" smtClean="0"/>
              <a:t>MyVector</a:t>
            </a:r>
            <a:r>
              <a:rPr lang="en-US" altLang="zh-CN" sz="2000" dirty="0" smtClean="0"/>
              <a:t>&lt;T&gt;::</a:t>
            </a:r>
            <a:r>
              <a:rPr lang="en-US" altLang="zh-CN" sz="2000" dirty="0" err="1" smtClean="0"/>
              <a:t>MyVector</a:t>
            </a:r>
            <a:r>
              <a:rPr lang="en-US" altLang="zh-CN" sz="2000" dirty="0" smtClean="0"/>
              <a:t>(</a:t>
            </a:r>
            <a:r>
              <a:rPr lang="en-US" altLang="zh-CN" sz="2000" dirty="0" err="1" smtClean="0"/>
              <a:t>int</a:t>
            </a:r>
            <a:r>
              <a:rPr lang="en-US" altLang="zh-CN" sz="2000" dirty="0" smtClean="0"/>
              <a:t> n)</a:t>
            </a:r>
          </a:p>
          <a:p>
            <a:pPr>
              <a:lnSpc>
                <a:spcPts val="2200"/>
              </a:lnSpc>
            </a:pPr>
            <a:r>
              <a:rPr lang="en-US" altLang="zh-CN" sz="2000" dirty="0" smtClean="0"/>
              <a:t>{</a:t>
            </a:r>
          </a:p>
          <a:p>
            <a:pPr>
              <a:lnSpc>
                <a:spcPts val="2200"/>
              </a:lnSpc>
            </a:pPr>
            <a:r>
              <a:rPr lang="en-US" altLang="zh-CN" sz="2000" dirty="0" smtClean="0"/>
              <a:t>	if (n &lt; 1) throw "</a:t>
            </a:r>
            <a:r>
              <a:rPr lang="zh-CN" altLang="en-US" sz="2000" dirty="0" smtClean="0"/>
              <a:t>容量至少为</a:t>
            </a:r>
            <a:r>
              <a:rPr lang="en-US" altLang="zh-CN" sz="2000" dirty="0" smtClean="0"/>
              <a:t>1!";</a:t>
            </a:r>
          </a:p>
          <a:p>
            <a:pPr>
              <a:lnSpc>
                <a:spcPts val="2200"/>
              </a:lnSpc>
            </a:pPr>
            <a:r>
              <a:rPr lang="en-US" altLang="zh-CN" sz="2000" dirty="0" smtClean="0"/>
              <a:t>	size = n;			</a:t>
            </a:r>
            <a:r>
              <a:rPr lang="en-US" altLang="zh-CN" sz="2000" dirty="0" smtClean="0">
                <a:solidFill>
                  <a:schemeClr val="tx1"/>
                </a:solidFill>
              </a:rPr>
              <a:t>// </a:t>
            </a:r>
            <a:r>
              <a:rPr lang="zh-CN" altLang="en-US" sz="2000" dirty="0" smtClean="0">
                <a:solidFill>
                  <a:schemeClr val="tx1"/>
                </a:solidFill>
              </a:rPr>
              <a:t>容量</a:t>
            </a:r>
          </a:p>
          <a:p>
            <a:pPr>
              <a:lnSpc>
                <a:spcPts val="2200"/>
              </a:lnSpc>
            </a:pPr>
            <a:r>
              <a:rPr lang="zh-CN" altLang="en-US" sz="2000" dirty="0" smtClean="0"/>
              <a:t>	</a:t>
            </a:r>
            <a:r>
              <a:rPr lang="en-US" altLang="zh-CN" sz="2000" dirty="0" smtClean="0"/>
              <a:t>v = new T[</a:t>
            </a:r>
            <a:r>
              <a:rPr lang="en-US" altLang="zh-CN" sz="2000" dirty="0" smtClean="0">
                <a:solidFill>
                  <a:srgbClr val="FF0000"/>
                </a:solidFill>
              </a:rPr>
              <a:t>size</a:t>
            </a:r>
            <a:r>
              <a:rPr lang="en-US" altLang="zh-CN" sz="2000" dirty="0" smtClean="0"/>
              <a:t>];		</a:t>
            </a:r>
            <a:r>
              <a:rPr lang="en-US" altLang="zh-CN" sz="2000" dirty="0" smtClean="0">
                <a:solidFill>
                  <a:schemeClr val="tx1"/>
                </a:solidFill>
              </a:rPr>
              <a:t>// </a:t>
            </a:r>
            <a:r>
              <a:rPr lang="zh-CN" altLang="en-US" sz="2000" dirty="0" smtClean="0">
                <a:solidFill>
                  <a:schemeClr val="tx1"/>
                </a:solidFill>
              </a:rPr>
              <a:t>开辟</a:t>
            </a:r>
            <a:r>
              <a:rPr lang="en-US" altLang="zh-CN" sz="2000" dirty="0" smtClean="0">
                <a:solidFill>
                  <a:schemeClr val="tx1"/>
                </a:solidFill>
              </a:rPr>
              <a:t>size</a:t>
            </a:r>
            <a:r>
              <a:rPr lang="zh-CN" altLang="en-US" sz="2000" dirty="0" smtClean="0">
                <a:solidFill>
                  <a:schemeClr val="tx1"/>
                </a:solidFill>
              </a:rPr>
              <a:t>个</a:t>
            </a:r>
            <a:r>
              <a:rPr lang="en-US" altLang="zh-CN" sz="2000" dirty="0" smtClean="0">
                <a:solidFill>
                  <a:schemeClr val="tx1"/>
                </a:solidFill>
              </a:rPr>
              <a:t>T</a:t>
            </a:r>
            <a:r>
              <a:rPr lang="zh-CN" altLang="en-US" sz="2000" dirty="0" smtClean="0">
                <a:solidFill>
                  <a:schemeClr val="tx1"/>
                </a:solidFill>
              </a:rPr>
              <a:t>类型存储空间</a:t>
            </a:r>
          </a:p>
          <a:p>
            <a:pPr>
              <a:lnSpc>
                <a:spcPts val="2200"/>
              </a:lnSpc>
            </a:pPr>
            <a:r>
              <a:rPr lang="en-US" altLang="zh-CN" sz="2000" dirty="0" smtClean="0"/>
              <a:t>}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由数组</a:t>
            </a:r>
            <a:r>
              <a:rPr lang="en-US" altLang="zh-CN" sz="2000" dirty="0" smtClean="0">
                <a:solidFill>
                  <a:schemeClr val="tx1"/>
                </a:solidFill>
              </a:rPr>
              <a:t>a</a:t>
            </a:r>
            <a:r>
              <a:rPr lang="zh-CN" altLang="en-US" sz="2000" dirty="0" smtClean="0">
                <a:solidFill>
                  <a:schemeClr val="tx1"/>
                </a:solidFill>
              </a:rPr>
              <a:t>构造</a:t>
            </a:r>
            <a:r>
              <a:rPr lang="en-US" altLang="zh-CN" sz="2000" dirty="0" err="1" smtClean="0">
                <a:solidFill>
                  <a:schemeClr val="tx1"/>
                </a:solidFill>
              </a:rPr>
              <a:t>MyVector</a:t>
            </a:r>
            <a:r>
              <a:rPr lang="zh-CN" altLang="en-US" sz="2000" dirty="0" smtClean="0">
                <a:solidFill>
                  <a:schemeClr val="tx1"/>
                </a:solidFill>
              </a:rPr>
              <a:t>的构造函数模板</a:t>
            </a:r>
          </a:p>
          <a:p>
            <a:pPr>
              <a:lnSpc>
                <a:spcPts val="2200"/>
              </a:lnSpc>
            </a:pPr>
            <a:r>
              <a:rPr lang="en-US" altLang="zh-CN" sz="2000" dirty="0" smtClean="0"/>
              <a:t>template &lt;class T&gt;</a:t>
            </a:r>
          </a:p>
          <a:p>
            <a:pPr>
              <a:lnSpc>
                <a:spcPts val="2200"/>
              </a:lnSpc>
            </a:pPr>
            <a:r>
              <a:rPr lang="en-US" altLang="zh-CN" sz="2000" dirty="0" err="1" smtClean="0"/>
              <a:t>MyVector</a:t>
            </a:r>
            <a:r>
              <a:rPr lang="en-US" altLang="zh-CN" sz="2000" dirty="0" smtClean="0"/>
              <a:t>&lt;T&gt;::</a:t>
            </a:r>
            <a:r>
              <a:rPr lang="en-US" altLang="zh-CN" sz="2000" dirty="0" err="1" smtClean="0"/>
              <a:t>MyVector</a:t>
            </a:r>
            <a:r>
              <a:rPr lang="en-US" altLang="zh-CN" sz="2000" dirty="0" smtClean="0"/>
              <a:t>(T *a, </a:t>
            </a:r>
            <a:r>
              <a:rPr lang="en-US" altLang="zh-CN" sz="2000" dirty="0" err="1" smtClean="0"/>
              <a:t>int</a:t>
            </a:r>
            <a:r>
              <a:rPr lang="en-US" altLang="zh-CN" sz="2000" dirty="0" smtClean="0"/>
              <a:t> n)</a:t>
            </a:r>
          </a:p>
          <a:p>
            <a:pPr>
              <a:lnSpc>
                <a:spcPts val="2200"/>
              </a:lnSpc>
            </a:pPr>
            <a:r>
              <a:rPr lang="en-US" altLang="zh-CN" sz="2000" dirty="0" smtClean="0"/>
              <a:t>{</a:t>
            </a:r>
          </a:p>
          <a:p>
            <a:pPr>
              <a:lnSpc>
                <a:spcPts val="2200"/>
              </a:lnSpc>
            </a:pPr>
            <a:r>
              <a:rPr lang="en-US" altLang="zh-CN" sz="2000" dirty="0" smtClean="0"/>
              <a:t>	if (n &lt; 1) throw "</a:t>
            </a:r>
            <a:r>
              <a:rPr lang="zh-CN" altLang="en-US" sz="2000" dirty="0" smtClean="0"/>
              <a:t>容量至少为</a:t>
            </a:r>
            <a:r>
              <a:rPr lang="en-US" altLang="zh-CN" sz="2000" dirty="0" smtClean="0"/>
              <a:t>1!";</a:t>
            </a:r>
          </a:p>
          <a:p>
            <a:pPr>
              <a:lnSpc>
                <a:spcPts val="2200"/>
              </a:lnSpc>
            </a:pPr>
            <a:r>
              <a:rPr lang="en-US" altLang="zh-CN" sz="2000" dirty="0" smtClean="0"/>
              <a:t>	size = n;			</a:t>
            </a:r>
            <a:r>
              <a:rPr lang="en-US" altLang="zh-CN" sz="2000" dirty="0" smtClean="0">
                <a:solidFill>
                  <a:schemeClr val="tx1"/>
                </a:solidFill>
              </a:rPr>
              <a:t>// </a:t>
            </a:r>
            <a:r>
              <a:rPr lang="zh-CN" altLang="en-US" sz="2000" dirty="0" smtClean="0">
                <a:solidFill>
                  <a:schemeClr val="tx1"/>
                </a:solidFill>
              </a:rPr>
              <a:t>容量</a:t>
            </a:r>
          </a:p>
          <a:p>
            <a:pPr>
              <a:lnSpc>
                <a:spcPts val="2200"/>
              </a:lnSpc>
            </a:pPr>
            <a:r>
              <a:rPr lang="zh-CN" altLang="en-US" sz="2000" dirty="0" smtClean="0"/>
              <a:t>	</a:t>
            </a:r>
            <a:r>
              <a:rPr lang="en-US" altLang="zh-CN" sz="2000" dirty="0" smtClean="0"/>
              <a:t>v = new T[size];		</a:t>
            </a:r>
            <a:r>
              <a:rPr lang="en-US" altLang="zh-CN" sz="2000" dirty="0" smtClean="0">
                <a:solidFill>
                  <a:schemeClr val="tx1"/>
                </a:solidFill>
              </a:rPr>
              <a:t>// </a:t>
            </a:r>
            <a:r>
              <a:rPr lang="zh-CN" altLang="en-US" sz="2000" dirty="0" smtClean="0">
                <a:solidFill>
                  <a:schemeClr val="tx1"/>
                </a:solidFill>
              </a:rPr>
              <a:t>开辟</a:t>
            </a:r>
            <a:r>
              <a:rPr lang="en-US" altLang="zh-CN" sz="2000" dirty="0" smtClean="0">
                <a:solidFill>
                  <a:schemeClr val="tx1"/>
                </a:solidFill>
              </a:rPr>
              <a:t>size</a:t>
            </a:r>
            <a:r>
              <a:rPr lang="zh-CN" altLang="en-US" sz="2000" dirty="0" smtClean="0">
                <a:solidFill>
                  <a:schemeClr val="tx1"/>
                </a:solidFill>
              </a:rPr>
              <a:t>个</a:t>
            </a:r>
            <a:r>
              <a:rPr lang="en-US" altLang="zh-CN" sz="2000" dirty="0" smtClean="0">
                <a:solidFill>
                  <a:schemeClr val="tx1"/>
                </a:solidFill>
              </a:rPr>
              <a:t>T</a:t>
            </a:r>
            <a:r>
              <a:rPr lang="zh-CN" altLang="en-US" sz="2000" dirty="0" smtClean="0">
                <a:solidFill>
                  <a:schemeClr val="tx1"/>
                </a:solidFill>
              </a:rPr>
              <a:t>类型存储空间</a:t>
            </a:r>
          </a:p>
          <a:p>
            <a:pPr>
              <a:lnSpc>
                <a:spcPts val="2200"/>
              </a:lnSpc>
            </a:pPr>
            <a:r>
              <a:rPr lang="zh-CN" altLang="en-US" sz="2000" dirty="0" smtClean="0"/>
              <a:t>	</a:t>
            </a:r>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2200"/>
              </a:lnSpc>
            </a:pPr>
            <a:r>
              <a:rPr lang="en-US" altLang="zh-CN" sz="2000" dirty="0" smtClean="0"/>
              <a:t>		v[</a:t>
            </a:r>
            <a:r>
              <a:rPr lang="en-US" altLang="zh-CN" sz="2000" dirty="0" err="1" smtClean="0"/>
              <a:t>i</a:t>
            </a:r>
            <a:r>
              <a:rPr lang="en-US" altLang="zh-CN" sz="2000" dirty="0" smtClean="0"/>
              <a:t>] = a[</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依次复制对应元素之值</a:t>
            </a:r>
            <a:endParaRPr lang="en-US" altLang="zh-CN" sz="2000" dirty="0" smtClean="0">
              <a:solidFill>
                <a:schemeClr val="tx1"/>
              </a:solidFill>
            </a:endParaRPr>
          </a:p>
          <a:p>
            <a:pPr>
              <a:lnSpc>
                <a:spcPts val="22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6299160"/>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:s7_1\main_7_1.cpp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#include &lt;string&gt;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 </a:t>
            </a:r>
            <a:r>
              <a:rPr lang="zh-CN" altLang="en-US" sz="2000" dirty="0" smtClean="0"/>
              <a:t>使用命名空间</a:t>
            </a:r>
            <a:r>
              <a:rPr lang="en-US" altLang="zh-CN" sz="2000" dirty="0" smtClean="0"/>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声明函数模板</a:t>
            </a:r>
          </a:p>
          <a:p>
            <a:pPr>
              <a:lnSpc>
                <a:spcPts val="2200"/>
              </a:lnSpc>
            </a:pPr>
            <a:r>
              <a:rPr lang="en-US" altLang="zh-CN" sz="2000" dirty="0" smtClean="0"/>
              <a:t>template &lt;</a:t>
            </a:r>
            <a:r>
              <a:rPr lang="en-US" altLang="zh-CN" sz="2000" dirty="0" err="1" smtClean="0"/>
              <a:t>typename</a:t>
            </a:r>
            <a:r>
              <a:rPr lang="en-US" altLang="zh-CN" sz="2000" dirty="0" smtClean="0"/>
              <a:t> </a:t>
            </a:r>
            <a:r>
              <a:rPr lang="en-US" altLang="zh-CN" sz="2000" dirty="0" err="1" smtClean="0"/>
              <a:t>ElemType</a:t>
            </a:r>
            <a:r>
              <a:rPr lang="en-US" altLang="zh-CN" sz="2000" dirty="0" smtClean="0"/>
              <a:t>&gt;	</a:t>
            </a:r>
            <a:r>
              <a:rPr lang="en-US" altLang="zh-CN" sz="2000" dirty="0" smtClean="0">
                <a:solidFill>
                  <a:schemeClr val="tx1"/>
                </a:solidFill>
              </a:rPr>
              <a:t>// </a:t>
            </a:r>
            <a:r>
              <a:rPr lang="zh-CN" altLang="en-US" sz="2000" dirty="0" smtClean="0">
                <a:solidFill>
                  <a:schemeClr val="tx1"/>
                </a:solidFill>
              </a:rPr>
              <a:t>告诉编译器，</a:t>
            </a:r>
            <a:r>
              <a:rPr lang="en-US" altLang="zh-CN" sz="2000" dirty="0" err="1" smtClean="0">
                <a:solidFill>
                  <a:schemeClr val="tx1"/>
                </a:solidFill>
              </a:rPr>
              <a:t>ElemType</a:t>
            </a:r>
            <a:r>
              <a:rPr lang="zh-CN" altLang="en-US" sz="2000" dirty="0" smtClean="0">
                <a:solidFill>
                  <a:schemeClr val="tx1"/>
                </a:solidFill>
              </a:rPr>
              <a:t>为模板参数</a:t>
            </a:r>
          </a:p>
          <a:p>
            <a:pPr>
              <a:lnSpc>
                <a:spcPts val="2200"/>
              </a:lnSpc>
            </a:pPr>
            <a:r>
              <a:rPr lang="en-US" altLang="zh-CN" sz="2000" dirty="0" smtClean="0"/>
              <a:t>void Swap(</a:t>
            </a:r>
            <a:r>
              <a:rPr lang="en-US" altLang="zh-CN" sz="2000" dirty="0" err="1" smtClean="0"/>
              <a:t>ElemType</a:t>
            </a:r>
            <a:r>
              <a:rPr lang="en-US" altLang="zh-CN" sz="2000" dirty="0" smtClean="0"/>
              <a:t> &amp;</a:t>
            </a:r>
            <a:r>
              <a:rPr lang="en-US" altLang="zh-CN" sz="2000" dirty="0" smtClean="0">
                <a:solidFill>
                  <a:srgbClr val="FF0000"/>
                </a:solidFill>
              </a:rPr>
              <a:t>a</a:t>
            </a:r>
            <a:r>
              <a:rPr lang="en-US" altLang="zh-CN" sz="2000" dirty="0" smtClean="0"/>
              <a:t>, </a:t>
            </a:r>
            <a:r>
              <a:rPr lang="en-US" altLang="zh-CN" sz="2000" dirty="0" err="1" smtClean="0"/>
              <a:t>ElemType</a:t>
            </a:r>
            <a:r>
              <a:rPr lang="en-US" altLang="zh-CN" sz="2000" dirty="0" smtClean="0"/>
              <a:t> &amp;</a:t>
            </a:r>
            <a:r>
              <a:rPr lang="en-US" altLang="zh-CN" sz="2000" dirty="0" smtClean="0">
                <a:solidFill>
                  <a:srgbClr val="FF0000"/>
                </a:solidFill>
              </a:rPr>
              <a:t>b</a:t>
            </a:r>
            <a:r>
              <a:rPr lang="en-US" altLang="zh-CN" sz="2000" dirty="0" smtClean="0"/>
              <a:t>) </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ElemType</a:t>
            </a:r>
            <a:r>
              <a:rPr lang="en-US" altLang="zh-CN" sz="2000" dirty="0" smtClean="0"/>
              <a:t> temp = a;	a = b;	b = temp;	</a:t>
            </a:r>
            <a:r>
              <a:rPr lang="en-US" altLang="zh-CN" sz="2000" dirty="0" smtClean="0">
                <a:solidFill>
                  <a:schemeClr val="tx1"/>
                </a:solidFill>
              </a:rPr>
              <a:t>// </a:t>
            </a:r>
            <a:r>
              <a:rPr lang="zh-CN" altLang="en-US" sz="2000" dirty="0" smtClean="0">
                <a:solidFill>
                  <a:schemeClr val="tx1"/>
                </a:solidFill>
              </a:rPr>
              <a:t>循环赋值</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int</a:t>
            </a:r>
            <a:r>
              <a:rPr lang="en-US" altLang="zh-CN" sz="2000" dirty="0" smtClean="0"/>
              <a:t> i1 = 3, i2 = 5;</a:t>
            </a:r>
          </a:p>
          <a:p>
            <a:pPr>
              <a:lnSpc>
                <a:spcPts val="2200"/>
              </a:lnSpc>
            </a:pPr>
            <a:r>
              <a:rPr lang="en-US" altLang="zh-CN" sz="2000" dirty="0" smtClean="0"/>
              <a:t>	double d1 = 1.23, d2 = 3.21;</a:t>
            </a:r>
          </a:p>
          <a:p>
            <a:pPr>
              <a:lnSpc>
                <a:spcPts val="2200"/>
              </a:lnSpc>
            </a:pPr>
            <a:r>
              <a:rPr lang="en-US" altLang="zh-CN" sz="2000" dirty="0" smtClean="0"/>
              <a:t>	char c1 = 'a', c2 = 'b';</a:t>
            </a:r>
          </a:p>
          <a:p>
            <a:pPr>
              <a:lnSpc>
                <a:spcPts val="2200"/>
              </a:lnSpc>
            </a:pPr>
            <a:r>
              <a:rPr lang="en-US" altLang="zh-CN" sz="2000" dirty="0" smtClean="0"/>
              <a:t>	string s1 = "</a:t>
            </a:r>
            <a:r>
              <a:rPr lang="en-US" altLang="zh-CN" sz="2000" dirty="0" err="1" smtClean="0"/>
              <a:t>abcde</a:t>
            </a:r>
            <a:r>
              <a:rPr lang="en-US" altLang="zh-CN" sz="2000" dirty="0" smtClean="0"/>
              <a:t>", s2= "12345";</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"i1 = " &lt;&lt; i1 &lt;&lt; "; i2 = " &lt;&lt; i2 &lt;&lt; </a:t>
            </a:r>
            <a:r>
              <a:rPr lang="en-US" altLang="zh-CN" sz="2000" dirty="0" err="1" smtClean="0"/>
              <a:t>endl</a:t>
            </a:r>
            <a:r>
              <a:rPr lang="en-US" altLang="zh-CN" sz="2000" dirty="0" smtClean="0"/>
              <a:t>;</a:t>
            </a:r>
          </a:p>
          <a:p>
            <a:pPr>
              <a:lnSpc>
                <a:spcPts val="2200"/>
              </a:lnSpc>
            </a:pPr>
            <a:r>
              <a:rPr lang="en-US" altLang="zh-CN" sz="2000" dirty="0" smtClean="0"/>
              <a:t>	Swap(i1, i2);</a:t>
            </a:r>
          </a:p>
          <a:p>
            <a:pPr>
              <a:lnSpc>
                <a:spcPts val="2200"/>
              </a:lnSpc>
            </a:pPr>
            <a:r>
              <a:rPr lang="en-US" altLang="zh-CN" sz="2000" dirty="0" smtClean="0"/>
              <a:t>	</a:t>
            </a:r>
            <a:r>
              <a:rPr lang="en-US" altLang="zh-CN" sz="2000" dirty="0" err="1" smtClean="0"/>
              <a:t>cout</a:t>
            </a:r>
            <a:r>
              <a:rPr lang="en-US" altLang="zh-CN" sz="2000" dirty="0" smtClean="0"/>
              <a:t> &lt;&lt; "i1 = " &lt;&lt; i1 &lt;&lt; "; i2 = " &lt;&lt; i2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p:txBody>
      </p:sp>
      <p:sp>
        <p:nvSpPr>
          <p:cNvPr id="3" name="矩形标注 2"/>
          <p:cNvSpPr/>
          <p:nvPr/>
        </p:nvSpPr>
        <p:spPr bwMode="auto">
          <a:xfrm>
            <a:off x="899592" y="3356992"/>
            <a:ext cx="7272808" cy="2952328"/>
          </a:xfrm>
          <a:prstGeom prst="wedgeRectCallout">
            <a:avLst>
              <a:gd name="adj1" fmla="val -24144"/>
              <a:gd name="adj2" fmla="val -7985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t>（</a:t>
            </a:r>
            <a:r>
              <a:rPr lang="en-US" altLang="zh-CN" sz="2000" dirty="0" smtClean="0"/>
              <a:t>1</a:t>
            </a:r>
            <a:r>
              <a:rPr lang="zh-CN" altLang="en-US" sz="2000" dirty="0" smtClean="0"/>
              <a:t>）早期的</a:t>
            </a:r>
            <a:r>
              <a:rPr lang="en-US" altLang="zh-CN" sz="2000" dirty="0" smtClean="0"/>
              <a:t>C++</a:t>
            </a:r>
            <a:r>
              <a:rPr lang="zh-CN" altLang="en-US" sz="2000" dirty="0" smtClean="0"/>
              <a:t>版本，没有关键字</a:t>
            </a:r>
            <a:r>
              <a:rPr lang="en-US" altLang="zh-CN" sz="2000" dirty="0" err="1" smtClean="0">
                <a:solidFill>
                  <a:srgbClr val="FF0000"/>
                </a:solidFill>
              </a:rPr>
              <a:t>typename</a:t>
            </a:r>
            <a:r>
              <a:rPr lang="zh-CN" altLang="en-US" sz="2000" dirty="0" smtClean="0"/>
              <a:t>，而是使用关键字</a:t>
            </a:r>
            <a:r>
              <a:rPr lang="en-US" altLang="zh-CN" sz="2000" dirty="0" smtClean="0">
                <a:solidFill>
                  <a:srgbClr val="FF0000"/>
                </a:solidFill>
              </a:rPr>
              <a:t>class</a:t>
            </a:r>
            <a:r>
              <a:rPr lang="zh-CN" altLang="en-US" sz="2000" dirty="0" smtClean="0"/>
              <a:t>。</a:t>
            </a:r>
          </a:p>
          <a:p>
            <a:r>
              <a:rPr lang="zh-CN" altLang="en-US" sz="2000" dirty="0" smtClean="0"/>
              <a:t>（</a:t>
            </a:r>
            <a:r>
              <a:rPr lang="en-US" altLang="zh-CN" sz="2000" dirty="0" smtClean="0"/>
              <a:t>2</a:t>
            </a:r>
            <a:r>
              <a:rPr lang="zh-CN" altLang="en-US" sz="2000" dirty="0" smtClean="0"/>
              <a:t>）</a:t>
            </a:r>
            <a:r>
              <a:rPr lang="en-US" altLang="zh-CN" sz="2000" dirty="0" err="1" smtClean="0">
                <a:solidFill>
                  <a:srgbClr val="FF0000"/>
                </a:solidFill>
              </a:rPr>
              <a:t>ElemType</a:t>
            </a:r>
            <a:r>
              <a:rPr lang="zh-CN" altLang="en-US" sz="2000" dirty="0" smtClean="0"/>
              <a:t>还可以实例化为其他一些类对象。</a:t>
            </a:r>
          </a:p>
          <a:p>
            <a:r>
              <a:rPr lang="zh-CN" altLang="en-US" sz="2000" dirty="0" smtClean="0"/>
              <a:t>（</a:t>
            </a:r>
            <a:r>
              <a:rPr lang="en-US" altLang="zh-CN" sz="2000" dirty="0" smtClean="0"/>
              <a:t>3</a:t>
            </a:r>
            <a:r>
              <a:rPr lang="zh-CN" altLang="en-US" sz="2000" dirty="0" smtClean="0"/>
              <a:t>）函数模板允许有多个类型参数。这时，模板前缀应当写成如下格式：</a:t>
            </a:r>
          </a:p>
          <a:p>
            <a:r>
              <a:rPr lang="en-US" altLang="zh-CN" sz="2000" dirty="0" smtClean="0"/>
              <a:t>template &lt;</a:t>
            </a:r>
            <a:r>
              <a:rPr lang="en-US" altLang="zh-CN" sz="2000" dirty="0" err="1" smtClean="0"/>
              <a:t>typename</a:t>
            </a:r>
            <a:r>
              <a:rPr lang="en-US" altLang="zh-CN" sz="2000" dirty="0" smtClean="0"/>
              <a:t> ElemType1, </a:t>
            </a:r>
            <a:r>
              <a:rPr lang="en-US" altLang="zh-CN" sz="2000" dirty="0" err="1" smtClean="0"/>
              <a:t>typename</a:t>
            </a:r>
            <a:r>
              <a:rPr lang="en-US" altLang="zh-CN" sz="2000" dirty="0" smtClean="0"/>
              <a:t> ElemType2, ...&gt;</a:t>
            </a:r>
          </a:p>
          <a:p>
            <a:r>
              <a:rPr lang="zh-CN" altLang="en-US" sz="2000" dirty="0" smtClean="0"/>
              <a:t>（</a:t>
            </a:r>
            <a:r>
              <a:rPr lang="en-US" altLang="zh-CN" sz="2000" dirty="0" smtClean="0"/>
              <a:t>4</a:t>
            </a:r>
            <a:r>
              <a:rPr lang="zh-CN" altLang="en-US" sz="2000" dirty="0" smtClean="0"/>
              <a:t>）这里使用的</a:t>
            </a:r>
            <a:r>
              <a:rPr lang="en-US" altLang="zh-CN" sz="2000" dirty="0" err="1" smtClean="0">
                <a:solidFill>
                  <a:srgbClr val="FF0000"/>
                </a:solidFill>
              </a:rPr>
              <a:t>ElemType</a:t>
            </a:r>
            <a:r>
              <a:rPr lang="zh-CN" altLang="en-US" sz="2000" dirty="0" smtClean="0"/>
              <a:t>仅仅是一个类型参数的名字。实际上，</a:t>
            </a:r>
            <a:r>
              <a:rPr lang="en-US" altLang="zh-CN" sz="2000" dirty="0" smtClean="0"/>
              <a:t>C++</a:t>
            </a:r>
            <a:r>
              <a:rPr lang="zh-CN" altLang="en-US" sz="2000" dirty="0" smtClean="0"/>
              <a:t>允许类型参数使用任何其他名字。</a:t>
            </a:r>
          </a:p>
          <a:p>
            <a:r>
              <a:rPr lang="zh-CN" altLang="en-US" sz="2000" dirty="0" smtClean="0"/>
              <a:t>（</a:t>
            </a:r>
            <a:r>
              <a:rPr lang="en-US" altLang="zh-CN" sz="2000" dirty="0" smtClean="0"/>
              <a:t>5</a:t>
            </a:r>
            <a:r>
              <a:rPr lang="zh-CN" altLang="en-US" sz="2000" dirty="0" smtClean="0"/>
              <a:t>）函数模板定义不可以单独编译，但可以写在一个头文件中。</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6671057"/>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重载</a:t>
            </a:r>
            <a:r>
              <a:rPr lang="en-US" altLang="zh-CN" sz="2000" dirty="0" err="1" smtClean="0">
                <a:solidFill>
                  <a:schemeClr val="tx1"/>
                </a:solidFill>
              </a:rPr>
              <a:t>MyVector</a:t>
            </a:r>
            <a:r>
              <a:rPr lang="zh-CN" altLang="en-US" sz="2000" dirty="0" smtClean="0">
                <a:solidFill>
                  <a:schemeClr val="tx1"/>
                </a:solidFill>
              </a:rPr>
              <a:t>的复制构造函数模板</a:t>
            </a:r>
          </a:p>
          <a:p>
            <a:pPr>
              <a:lnSpc>
                <a:spcPts val="1900"/>
              </a:lnSpc>
            </a:pPr>
            <a:r>
              <a:rPr lang="en-US" altLang="zh-CN" sz="2000" dirty="0" smtClean="0"/>
              <a:t>template &lt;class T&gt;</a:t>
            </a:r>
          </a:p>
          <a:p>
            <a:pPr>
              <a:lnSpc>
                <a:spcPts val="1900"/>
              </a:lnSpc>
            </a:pPr>
            <a:r>
              <a:rPr lang="en-US" altLang="zh-CN" sz="2000" dirty="0" err="1" smtClean="0"/>
              <a:t>MyVector</a:t>
            </a:r>
            <a:r>
              <a:rPr lang="en-US" altLang="zh-CN" sz="2000" dirty="0" smtClean="0"/>
              <a:t>&lt;T&gt;::</a:t>
            </a:r>
            <a:r>
              <a:rPr lang="en-US" altLang="zh-CN" sz="2000" dirty="0" err="1" smtClean="0"/>
              <a:t>MyVector</a:t>
            </a:r>
            <a:r>
              <a:rPr lang="en-US" altLang="zh-CN" sz="2000" dirty="0" smtClean="0"/>
              <a:t>(const </a:t>
            </a:r>
            <a:r>
              <a:rPr lang="en-US" altLang="zh-CN" sz="2000" dirty="0" err="1" smtClean="0"/>
              <a:t>MyVector</a:t>
            </a:r>
            <a:r>
              <a:rPr lang="en-US" altLang="zh-CN" sz="2000" dirty="0" smtClean="0"/>
              <a:t>&lt;T&gt; &amp;copy)</a:t>
            </a:r>
          </a:p>
          <a:p>
            <a:pPr>
              <a:lnSpc>
                <a:spcPts val="1900"/>
              </a:lnSpc>
            </a:pPr>
            <a:r>
              <a:rPr lang="en-US" altLang="zh-CN" sz="2000" dirty="0" smtClean="0"/>
              <a:t>{</a:t>
            </a:r>
          </a:p>
          <a:p>
            <a:pPr>
              <a:lnSpc>
                <a:spcPts val="1900"/>
              </a:lnSpc>
            </a:pPr>
            <a:r>
              <a:rPr lang="en-US" altLang="zh-CN" sz="2000" dirty="0" smtClean="0"/>
              <a:t>	size = </a:t>
            </a:r>
            <a:r>
              <a:rPr lang="en-US" altLang="zh-CN" sz="2000" dirty="0" err="1" smtClean="0"/>
              <a:t>copy.size</a:t>
            </a:r>
            <a:r>
              <a:rPr lang="en-US" altLang="zh-CN" sz="2000" dirty="0" smtClean="0"/>
              <a:t>;			</a:t>
            </a:r>
            <a:r>
              <a:rPr lang="en-US" altLang="zh-CN" sz="2000" dirty="0" smtClean="0">
                <a:solidFill>
                  <a:schemeClr val="tx1"/>
                </a:solidFill>
              </a:rPr>
              <a:t>// </a:t>
            </a:r>
            <a:r>
              <a:rPr lang="zh-CN" altLang="en-US" sz="2000" dirty="0" smtClean="0">
                <a:solidFill>
                  <a:schemeClr val="tx1"/>
                </a:solidFill>
              </a:rPr>
              <a:t>容量</a:t>
            </a:r>
          </a:p>
          <a:p>
            <a:pPr>
              <a:lnSpc>
                <a:spcPts val="1900"/>
              </a:lnSpc>
            </a:pPr>
            <a:r>
              <a:rPr lang="zh-CN" altLang="en-US" sz="2000" dirty="0" smtClean="0"/>
              <a:t>	</a:t>
            </a:r>
            <a:r>
              <a:rPr lang="en-US" altLang="zh-CN" sz="2000" dirty="0" smtClean="0"/>
              <a:t>v = new T[size];			</a:t>
            </a:r>
            <a:r>
              <a:rPr lang="en-US" altLang="zh-CN" sz="2000" dirty="0" smtClean="0">
                <a:solidFill>
                  <a:schemeClr val="tx1"/>
                </a:solidFill>
              </a:rPr>
              <a:t>// </a:t>
            </a:r>
            <a:r>
              <a:rPr lang="zh-CN" altLang="en-US" sz="2000" dirty="0" smtClean="0">
                <a:solidFill>
                  <a:schemeClr val="tx1"/>
                </a:solidFill>
              </a:rPr>
              <a:t>开辟</a:t>
            </a:r>
            <a:r>
              <a:rPr lang="en-US" altLang="zh-CN" sz="2000" dirty="0" smtClean="0">
                <a:solidFill>
                  <a:schemeClr val="tx1"/>
                </a:solidFill>
              </a:rPr>
              <a:t>size</a:t>
            </a:r>
            <a:r>
              <a:rPr lang="zh-CN" altLang="en-US" sz="2000" dirty="0" smtClean="0">
                <a:solidFill>
                  <a:schemeClr val="tx1"/>
                </a:solidFill>
              </a:rPr>
              <a:t>个</a:t>
            </a:r>
            <a:r>
              <a:rPr lang="en-US" altLang="zh-CN" sz="2000" dirty="0" smtClean="0">
                <a:solidFill>
                  <a:schemeClr val="tx1"/>
                </a:solidFill>
              </a:rPr>
              <a:t>T</a:t>
            </a:r>
            <a:r>
              <a:rPr lang="zh-CN" altLang="en-US" sz="2000" dirty="0" smtClean="0">
                <a:solidFill>
                  <a:schemeClr val="tx1"/>
                </a:solidFill>
              </a:rPr>
              <a:t>类型存储空间</a:t>
            </a:r>
          </a:p>
          <a:p>
            <a:pPr>
              <a:lnSpc>
                <a:spcPts val="1900"/>
              </a:lnSpc>
            </a:pPr>
            <a:r>
              <a:rPr lang="zh-CN" altLang="en-US" sz="2000" dirty="0" smtClean="0"/>
              <a:t>	</a:t>
            </a:r>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1900"/>
              </a:lnSpc>
            </a:pPr>
            <a:r>
              <a:rPr lang="en-US" altLang="zh-CN" sz="2000" dirty="0" smtClean="0"/>
              <a:t>		v[</a:t>
            </a:r>
            <a:r>
              <a:rPr lang="en-US" altLang="zh-CN" sz="2000" dirty="0" err="1" smtClean="0"/>
              <a:t>i</a:t>
            </a:r>
            <a:r>
              <a:rPr lang="en-US" altLang="zh-CN" sz="2000" dirty="0" smtClean="0"/>
              <a:t>] = </a:t>
            </a:r>
            <a:r>
              <a:rPr lang="en-US" altLang="zh-CN" sz="2000" dirty="0" err="1" smtClean="0"/>
              <a:t>copy.v</a:t>
            </a:r>
            <a:r>
              <a:rPr lang="en-US" altLang="zh-CN" sz="2000" dirty="0" smtClean="0"/>
              <a:t>[</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依次复制对应元素之值</a:t>
            </a:r>
            <a:endParaRPr lang="en-US" altLang="zh-CN" sz="2000" dirty="0" smtClean="0">
              <a:solidFill>
                <a:schemeClr val="tx1"/>
              </a:solidFill>
            </a:endParaRPr>
          </a:p>
          <a:p>
            <a:pPr>
              <a:lnSpc>
                <a:spcPts val="1900"/>
              </a:lnSpc>
            </a:pPr>
            <a:r>
              <a:rPr lang="en-US" altLang="zh-CN" sz="2000" dirty="0" smtClean="0"/>
              <a:t>}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赋值操作符重载</a:t>
            </a:r>
          </a:p>
          <a:p>
            <a:pPr>
              <a:lnSpc>
                <a:spcPts val="1900"/>
              </a:lnSpc>
            </a:pPr>
            <a:r>
              <a:rPr lang="en-US" altLang="zh-CN" sz="2000" dirty="0" smtClean="0"/>
              <a:t>template &lt;class T&gt; </a:t>
            </a:r>
          </a:p>
          <a:p>
            <a:pPr>
              <a:lnSpc>
                <a:spcPts val="1900"/>
              </a:lnSpc>
            </a:pPr>
            <a:r>
              <a:rPr lang="en-US" altLang="zh-CN" sz="2000" dirty="0" err="1" smtClean="0"/>
              <a:t>MyVector</a:t>
            </a:r>
            <a:r>
              <a:rPr lang="en-US" altLang="zh-CN" sz="2000" dirty="0" smtClean="0"/>
              <a:t>&lt;T&gt; &amp;</a:t>
            </a:r>
            <a:r>
              <a:rPr lang="en-US" altLang="zh-CN" sz="2000" dirty="0" err="1" smtClean="0"/>
              <a:t>MyVector</a:t>
            </a:r>
            <a:r>
              <a:rPr lang="en-US" altLang="zh-CN" sz="2000" dirty="0" smtClean="0"/>
              <a:t>&lt;T&gt;::operator = (const </a:t>
            </a:r>
            <a:r>
              <a:rPr lang="en-US" altLang="zh-CN" sz="2000" dirty="0" err="1" smtClean="0"/>
              <a:t>MyVector</a:t>
            </a:r>
            <a:r>
              <a:rPr lang="en-US" altLang="zh-CN" sz="2000" dirty="0" smtClean="0"/>
              <a:t>&lt;T&gt; &amp;copy)</a:t>
            </a:r>
          </a:p>
          <a:p>
            <a:pPr>
              <a:lnSpc>
                <a:spcPts val="1900"/>
              </a:lnSpc>
            </a:pPr>
            <a:r>
              <a:rPr lang="en-US" altLang="zh-CN" sz="2000" dirty="0" smtClean="0"/>
              <a:t>{</a:t>
            </a:r>
          </a:p>
          <a:p>
            <a:pPr>
              <a:lnSpc>
                <a:spcPts val="1900"/>
              </a:lnSpc>
            </a:pPr>
            <a:r>
              <a:rPr lang="en-US" altLang="zh-CN" sz="2000" dirty="0" smtClean="0"/>
              <a:t>	if (this != &amp;copy) </a:t>
            </a:r>
          </a:p>
          <a:p>
            <a:pPr>
              <a:lnSpc>
                <a:spcPts val="1900"/>
              </a:lnSpc>
            </a:pPr>
            <a:r>
              <a:rPr lang="en-US" altLang="zh-CN" sz="2000" dirty="0" smtClean="0"/>
              <a:t>	{</a:t>
            </a:r>
          </a:p>
          <a:p>
            <a:pPr>
              <a:lnSpc>
                <a:spcPts val="1900"/>
              </a:lnSpc>
            </a:pPr>
            <a:r>
              <a:rPr lang="en-US" altLang="zh-CN" sz="2000" dirty="0" smtClean="0"/>
              <a:t>		if (size != </a:t>
            </a:r>
            <a:r>
              <a:rPr lang="en-US" altLang="zh-CN" sz="2000" dirty="0" err="1" smtClean="0"/>
              <a:t>copy.size</a:t>
            </a:r>
            <a:r>
              <a:rPr lang="en-US" altLang="zh-CN" sz="2000" dirty="0" smtClean="0"/>
              <a:t>) </a:t>
            </a:r>
          </a:p>
          <a:p>
            <a:pPr>
              <a:lnSpc>
                <a:spcPts val="1900"/>
              </a:lnSpc>
            </a:pPr>
            <a:r>
              <a:rPr lang="en-US" altLang="zh-CN" sz="2000" dirty="0" smtClean="0"/>
              <a:t>		{	</a:t>
            </a:r>
            <a:r>
              <a:rPr lang="en-US" altLang="zh-CN" sz="2000" dirty="0" smtClean="0">
                <a:solidFill>
                  <a:schemeClr val="tx1"/>
                </a:solidFill>
              </a:rPr>
              <a:t>// </a:t>
            </a:r>
            <a:r>
              <a:rPr lang="zh-CN" altLang="en-US" sz="2000" dirty="0" smtClean="0">
                <a:solidFill>
                  <a:schemeClr val="tx1"/>
                </a:solidFill>
              </a:rPr>
              <a:t>容量有不一致</a:t>
            </a:r>
          </a:p>
          <a:p>
            <a:pPr>
              <a:lnSpc>
                <a:spcPts val="1900"/>
              </a:lnSpc>
            </a:pPr>
            <a:r>
              <a:rPr lang="zh-CN" altLang="en-US" sz="2000" dirty="0" smtClean="0"/>
              <a:t>			</a:t>
            </a:r>
            <a:r>
              <a:rPr lang="en-US" altLang="zh-CN" sz="2000" dirty="0" smtClean="0"/>
              <a:t>delete []v;		</a:t>
            </a:r>
            <a:r>
              <a:rPr lang="en-US" altLang="zh-CN" sz="2000" dirty="0" smtClean="0">
                <a:solidFill>
                  <a:schemeClr val="tx1"/>
                </a:solidFill>
              </a:rPr>
              <a:t>// </a:t>
            </a:r>
            <a:r>
              <a:rPr lang="zh-CN" altLang="en-US" sz="2000" dirty="0" smtClean="0">
                <a:solidFill>
                  <a:schemeClr val="tx1"/>
                </a:solidFill>
              </a:rPr>
              <a:t>释放旧存储空间</a:t>
            </a:r>
          </a:p>
          <a:p>
            <a:pPr>
              <a:lnSpc>
                <a:spcPts val="1900"/>
              </a:lnSpc>
            </a:pPr>
            <a:r>
              <a:rPr lang="zh-CN" altLang="en-US" sz="2000" dirty="0" smtClean="0"/>
              <a:t>			</a:t>
            </a:r>
            <a:r>
              <a:rPr lang="en-US" altLang="zh-CN" sz="2000" dirty="0" smtClean="0"/>
              <a:t>size = </a:t>
            </a:r>
            <a:r>
              <a:rPr lang="en-US" altLang="zh-CN" sz="2000" dirty="0" err="1" smtClean="0"/>
              <a:t>copy.size</a:t>
            </a:r>
            <a:r>
              <a:rPr lang="en-US" altLang="zh-CN" sz="2000" dirty="0" smtClean="0"/>
              <a:t>;	</a:t>
            </a:r>
            <a:r>
              <a:rPr lang="en-US" altLang="zh-CN" sz="2000" dirty="0" smtClean="0">
                <a:solidFill>
                  <a:schemeClr val="tx1"/>
                </a:solidFill>
              </a:rPr>
              <a:t>// </a:t>
            </a:r>
            <a:r>
              <a:rPr lang="zh-CN" altLang="en-US" sz="2000" dirty="0" smtClean="0">
                <a:solidFill>
                  <a:schemeClr val="tx1"/>
                </a:solidFill>
              </a:rPr>
              <a:t>容量</a:t>
            </a:r>
          </a:p>
          <a:p>
            <a:pPr>
              <a:lnSpc>
                <a:spcPts val="1900"/>
              </a:lnSpc>
            </a:pPr>
            <a:r>
              <a:rPr lang="zh-CN" altLang="en-US" sz="2000" dirty="0" smtClean="0"/>
              <a:t>			</a:t>
            </a:r>
            <a:r>
              <a:rPr lang="en-US" altLang="zh-CN" sz="2000" dirty="0" smtClean="0"/>
              <a:t>v = new T[size];	</a:t>
            </a:r>
            <a:r>
              <a:rPr lang="en-US" altLang="zh-CN" sz="2000" dirty="0" smtClean="0">
                <a:solidFill>
                  <a:schemeClr val="tx1"/>
                </a:solidFill>
              </a:rPr>
              <a:t>// </a:t>
            </a:r>
            <a:r>
              <a:rPr lang="zh-CN" altLang="en-US" sz="2000" dirty="0" smtClean="0">
                <a:solidFill>
                  <a:schemeClr val="tx1"/>
                </a:solidFill>
              </a:rPr>
              <a:t>开辟</a:t>
            </a:r>
            <a:r>
              <a:rPr lang="en-US" altLang="zh-CN" sz="2000" dirty="0" smtClean="0">
                <a:solidFill>
                  <a:schemeClr val="tx1"/>
                </a:solidFill>
              </a:rPr>
              <a:t>size</a:t>
            </a:r>
            <a:r>
              <a:rPr lang="zh-CN" altLang="en-US" sz="2000" dirty="0" smtClean="0">
                <a:solidFill>
                  <a:schemeClr val="tx1"/>
                </a:solidFill>
              </a:rPr>
              <a:t>个</a:t>
            </a:r>
            <a:r>
              <a:rPr lang="en-US" altLang="zh-CN" sz="2000" dirty="0" smtClean="0">
                <a:solidFill>
                  <a:schemeClr val="tx1"/>
                </a:solidFill>
              </a:rPr>
              <a:t>T</a:t>
            </a:r>
            <a:r>
              <a:rPr lang="zh-CN" altLang="en-US" sz="2000" dirty="0" smtClean="0">
                <a:solidFill>
                  <a:schemeClr val="tx1"/>
                </a:solidFill>
              </a:rPr>
              <a:t>类型存储空间</a:t>
            </a:r>
          </a:p>
          <a:p>
            <a:pPr>
              <a:lnSpc>
                <a:spcPts val="1900"/>
              </a:lnSpc>
            </a:pPr>
            <a:r>
              <a:rPr lang="zh-CN" altLang="en-US" sz="2000" dirty="0" smtClean="0"/>
              <a:t>		</a:t>
            </a:r>
            <a:r>
              <a:rPr lang="en-US" altLang="zh-CN" sz="2000" dirty="0" smtClean="0"/>
              <a:t>}</a:t>
            </a:r>
          </a:p>
          <a:p>
            <a:pPr>
              <a:lnSpc>
                <a:spcPts val="1900"/>
              </a:lnSpc>
            </a:pPr>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1900"/>
              </a:lnSpc>
            </a:pPr>
            <a:r>
              <a:rPr lang="en-US" altLang="zh-CN" sz="2000" dirty="0" smtClean="0"/>
              <a:t>			v[</a:t>
            </a:r>
            <a:r>
              <a:rPr lang="en-US" altLang="zh-CN" sz="2000" dirty="0" err="1" smtClean="0"/>
              <a:t>i</a:t>
            </a:r>
            <a:r>
              <a:rPr lang="en-US" altLang="zh-CN" sz="2000" dirty="0" smtClean="0"/>
              <a:t>] = </a:t>
            </a:r>
            <a:r>
              <a:rPr lang="en-US" altLang="zh-CN" sz="2000" dirty="0" err="1" smtClean="0"/>
              <a:t>copy.v</a:t>
            </a:r>
            <a:r>
              <a:rPr lang="en-US" altLang="zh-CN" sz="2000" dirty="0" smtClean="0"/>
              <a:t>[</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依次复制对应元素之值</a:t>
            </a:r>
            <a:endParaRPr lang="en-US" altLang="zh-CN" sz="2000" dirty="0" smtClean="0">
              <a:solidFill>
                <a:schemeClr val="tx1"/>
              </a:solidFill>
            </a:endParaRPr>
          </a:p>
          <a:p>
            <a:pPr>
              <a:lnSpc>
                <a:spcPts val="1900"/>
              </a:lnSpc>
            </a:pPr>
            <a:r>
              <a:rPr lang="en-US" altLang="zh-CN" sz="2000" dirty="0" smtClean="0"/>
              <a:t>	}</a:t>
            </a:r>
          </a:p>
          <a:p>
            <a:pPr>
              <a:lnSpc>
                <a:spcPts val="1900"/>
              </a:lnSpc>
            </a:pPr>
            <a:r>
              <a:rPr lang="en-US" altLang="zh-CN" sz="2000" dirty="0" smtClean="0"/>
              <a:t>	return *this ;</a:t>
            </a:r>
          </a:p>
          <a:p>
            <a:pPr>
              <a:lnSpc>
                <a:spcPts val="1900"/>
              </a:lnSpc>
            </a:pPr>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4624"/>
            <a:ext cx="9108504" cy="7273786"/>
          </a:xfrm>
          <a:prstGeom prst="rect">
            <a:avLst/>
          </a:prstGeom>
          <a:noFill/>
        </p:spPr>
        <p:txBody>
          <a:bodyPr wrap="square" rtlCol="0">
            <a:spAutoFit/>
          </a:bodyPr>
          <a:lstStyle/>
          <a:p>
            <a:pPr>
              <a:lnSpc>
                <a:spcPts val="2000"/>
              </a:lnSpc>
            </a:pPr>
            <a:r>
              <a:rPr lang="en-US" altLang="zh-CN" sz="2000" dirty="0" smtClean="0">
                <a:solidFill>
                  <a:schemeClr val="tx1"/>
                </a:solidFill>
              </a:rPr>
              <a:t>// </a:t>
            </a:r>
            <a:r>
              <a:rPr lang="zh-CN" altLang="en-US" sz="2000" dirty="0" smtClean="0">
                <a:solidFill>
                  <a:schemeClr val="tx1"/>
                </a:solidFill>
              </a:rPr>
              <a:t>显示向量内容</a:t>
            </a:r>
          </a:p>
          <a:p>
            <a:pPr>
              <a:lnSpc>
                <a:spcPts val="2000"/>
              </a:lnSpc>
            </a:pPr>
            <a:r>
              <a:rPr lang="en-US" altLang="zh-CN" sz="2000" dirty="0" smtClean="0"/>
              <a:t>template &lt;class T&gt; </a:t>
            </a:r>
          </a:p>
          <a:p>
            <a:pPr>
              <a:lnSpc>
                <a:spcPts val="2000"/>
              </a:lnSpc>
            </a:pPr>
            <a:r>
              <a:rPr lang="en-US" altLang="zh-CN" sz="2000" dirty="0" smtClean="0"/>
              <a:t>void </a:t>
            </a:r>
            <a:r>
              <a:rPr lang="en-US" altLang="zh-CN" sz="2000" dirty="0" err="1" smtClean="0"/>
              <a:t>MyVector</a:t>
            </a:r>
            <a:r>
              <a:rPr lang="en-US" altLang="zh-CN" sz="2000" dirty="0" smtClean="0"/>
              <a:t>&lt;T&gt;::Show() const</a:t>
            </a:r>
          </a:p>
          <a:p>
            <a:pPr>
              <a:lnSpc>
                <a:spcPts val="2000"/>
              </a:lnSpc>
            </a:pPr>
            <a:r>
              <a:rPr lang="en-US" altLang="zh-CN" sz="2000" dirty="0" smtClean="0"/>
              <a:t>{</a:t>
            </a:r>
          </a:p>
          <a:p>
            <a:pPr>
              <a:lnSpc>
                <a:spcPts val="2000"/>
              </a:lnSpc>
            </a:pPr>
            <a:r>
              <a:rPr lang="en-US" altLang="zh-CN" sz="2000" dirty="0" smtClean="0"/>
              <a:t>	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2000"/>
              </a:lnSpc>
            </a:pPr>
            <a:r>
              <a:rPr lang="en-US" altLang="zh-CN" sz="2000" dirty="0" smtClean="0"/>
              <a:t>		</a:t>
            </a:r>
            <a:r>
              <a:rPr lang="en-US" altLang="zh-CN" sz="2000" dirty="0" err="1" smtClean="0"/>
              <a:t>cout</a:t>
            </a:r>
            <a:r>
              <a:rPr lang="en-US" altLang="zh-CN" sz="2000" dirty="0" smtClean="0"/>
              <a:t> &lt;&lt; </a:t>
            </a:r>
            <a:r>
              <a:rPr lang="en-US" altLang="zh-CN" sz="2000" dirty="0" err="1" smtClean="0"/>
              <a:t>setiosflags</a:t>
            </a:r>
            <a:r>
              <a:rPr lang="en-US" altLang="zh-CN" sz="2000" dirty="0" smtClean="0"/>
              <a:t>(</a:t>
            </a:r>
            <a:r>
              <a:rPr lang="en-US" altLang="zh-CN" sz="2000" dirty="0" err="1" smtClean="0"/>
              <a:t>ios</a:t>
            </a:r>
            <a:r>
              <a:rPr lang="en-US" altLang="zh-CN" sz="2000" dirty="0" smtClean="0"/>
              <a:t>::right)		</a:t>
            </a:r>
            <a:r>
              <a:rPr lang="en-US" altLang="zh-CN" sz="2000" dirty="0" smtClean="0">
                <a:solidFill>
                  <a:schemeClr val="tx1"/>
                </a:solidFill>
              </a:rPr>
              <a:t>// </a:t>
            </a:r>
            <a:r>
              <a:rPr lang="zh-CN" altLang="en-US" sz="2000" dirty="0" smtClean="0">
                <a:solidFill>
                  <a:schemeClr val="tx1"/>
                </a:solidFill>
              </a:rPr>
              <a:t>字段内右对齐</a:t>
            </a:r>
          </a:p>
          <a:p>
            <a:pPr>
              <a:lnSpc>
                <a:spcPts val="2000"/>
              </a:lnSpc>
            </a:pPr>
            <a:r>
              <a:rPr lang="zh-CN" altLang="en-US" sz="2000" dirty="0" smtClean="0"/>
              <a:t>			</a:t>
            </a:r>
            <a:r>
              <a:rPr lang="en-US" altLang="zh-CN" sz="2000" dirty="0" smtClean="0"/>
              <a:t>&lt;&lt; </a:t>
            </a:r>
            <a:r>
              <a:rPr lang="en-US" altLang="zh-CN" sz="2000" dirty="0" err="1" smtClean="0"/>
              <a:t>setiosflags</a:t>
            </a:r>
            <a:r>
              <a:rPr lang="en-US" altLang="zh-CN" sz="2000" dirty="0" smtClean="0"/>
              <a:t>(</a:t>
            </a:r>
            <a:r>
              <a:rPr lang="en-US" altLang="zh-CN" sz="2000" dirty="0" err="1" smtClean="0"/>
              <a:t>ios</a:t>
            </a:r>
            <a:r>
              <a:rPr lang="en-US" altLang="zh-CN" sz="2000" dirty="0" smtClean="0"/>
              <a:t>::fixed)	</a:t>
            </a:r>
            <a:r>
              <a:rPr lang="en-US" altLang="zh-CN" sz="2000" dirty="0" smtClean="0">
                <a:solidFill>
                  <a:schemeClr val="tx1"/>
                </a:solidFill>
              </a:rPr>
              <a:t>// </a:t>
            </a:r>
            <a:r>
              <a:rPr lang="zh-CN" altLang="en-US" sz="2000" dirty="0" smtClean="0">
                <a:solidFill>
                  <a:schemeClr val="tx1"/>
                </a:solidFill>
              </a:rPr>
              <a:t>使用小数表示</a:t>
            </a:r>
          </a:p>
          <a:p>
            <a:pPr>
              <a:lnSpc>
                <a:spcPts val="2000"/>
              </a:lnSpc>
            </a:pPr>
            <a:r>
              <a:rPr lang="zh-CN" altLang="en-US" sz="2000" dirty="0" smtClean="0"/>
              <a:t>			</a:t>
            </a:r>
            <a:r>
              <a:rPr lang="en-US" altLang="zh-CN" sz="2000" dirty="0" smtClean="0"/>
              <a:t>&lt;&lt; </a:t>
            </a:r>
            <a:r>
              <a:rPr lang="en-US" altLang="zh-CN" sz="2000" dirty="0" err="1" smtClean="0"/>
              <a:t>setiosflags</a:t>
            </a:r>
            <a:r>
              <a:rPr lang="en-US" altLang="zh-CN" sz="2000" dirty="0" smtClean="0"/>
              <a:t>(</a:t>
            </a:r>
            <a:r>
              <a:rPr lang="en-US" altLang="zh-CN" sz="2000" dirty="0" err="1" smtClean="0"/>
              <a:t>ios</a:t>
            </a:r>
            <a:r>
              <a:rPr lang="en-US" altLang="zh-CN" sz="2000" dirty="0" smtClean="0"/>
              <a:t>::</a:t>
            </a:r>
            <a:r>
              <a:rPr lang="en-US" altLang="zh-CN" sz="2000" dirty="0" err="1" smtClean="0"/>
              <a:t>showpoint</a:t>
            </a:r>
            <a:r>
              <a:rPr lang="en-US" altLang="zh-CN" sz="2000" dirty="0" smtClean="0"/>
              <a:t>)</a:t>
            </a:r>
            <a:r>
              <a:rPr lang="en-US" altLang="zh-CN" sz="2000" dirty="0" smtClean="0">
                <a:solidFill>
                  <a:schemeClr val="tx1"/>
                </a:solidFill>
              </a:rPr>
              <a:t>// </a:t>
            </a:r>
            <a:r>
              <a:rPr lang="zh-CN" altLang="en-US" sz="2000" dirty="0" smtClean="0">
                <a:solidFill>
                  <a:schemeClr val="tx1"/>
                </a:solidFill>
              </a:rPr>
              <a:t>显示小数点</a:t>
            </a:r>
          </a:p>
          <a:p>
            <a:pPr>
              <a:lnSpc>
                <a:spcPts val="2000"/>
              </a:lnSpc>
            </a:pPr>
            <a:r>
              <a:rPr lang="zh-CN" altLang="en-US" sz="2000" dirty="0" smtClean="0"/>
              <a:t>			</a:t>
            </a:r>
            <a:r>
              <a:rPr lang="en-US" altLang="zh-CN" sz="2000" dirty="0" smtClean="0"/>
              <a:t>&lt;&lt; </a:t>
            </a:r>
            <a:r>
              <a:rPr lang="en-US" altLang="zh-CN" sz="2000" dirty="0" err="1" smtClean="0"/>
              <a:t>setprecision</a:t>
            </a:r>
            <a:r>
              <a:rPr lang="en-US" altLang="zh-CN" sz="2000" dirty="0" smtClean="0"/>
              <a:t>(4)		</a:t>
            </a:r>
            <a:r>
              <a:rPr lang="en-US" altLang="zh-CN" sz="2000" dirty="0" smtClean="0">
                <a:solidFill>
                  <a:schemeClr val="tx1"/>
                </a:solidFill>
              </a:rPr>
              <a:t>// </a:t>
            </a:r>
            <a:r>
              <a:rPr lang="zh-CN" altLang="en-US" sz="2000" dirty="0" smtClean="0">
                <a:solidFill>
                  <a:schemeClr val="tx1"/>
                </a:solidFill>
              </a:rPr>
              <a:t>浮点数精度设置</a:t>
            </a:r>
          </a:p>
          <a:p>
            <a:pPr>
              <a:lnSpc>
                <a:spcPts val="2000"/>
              </a:lnSpc>
            </a:pPr>
            <a:r>
              <a:rPr lang="zh-CN" altLang="en-US" sz="2000" dirty="0" smtClean="0"/>
              <a:t>			</a:t>
            </a:r>
            <a:r>
              <a:rPr lang="en-US" altLang="zh-CN" sz="2000" dirty="0" smtClean="0"/>
              <a:t>&lt;&lt; </a:t>
            </a:r>
            <a:r>
              <a:rPr lang="en-US" altLang="zh-CN" sz="2000" dirty="0" err="1" smtClean="0"/>
              <a:t>setw</a:t>
            </a:r>
            <a:r>
              <a:rPr lang="en-US" altLang="zh-CN" sz="2000" dirty="0" smtClean="0"/>
              <a:t>(10)			</a:t>
            </a:r>
            <a:r>
              <a:rPr lang="en-US" altLang="zh-CN" sz="2000" dirty="0" smtClean="0">
                <a:solidFill>
                  <a:schemeClr val="tx1"/>
                </a:solidFill>
              </a:rPr>
              <a:t>// </a:t>
            </a:r>
            <a:r>
              <a:rPr lang="zh-CN" altLang="en-US" sz="2000" dirty="0" smtClean="0">
                <a:solidFill>
                  <a:schemeClr val="tx1"/>
                </a:solidFill>
              </a:rPr>
              <a:t>字段宽度为</a:t>
            </a:r>
            <a:r>
              <a:rPr lang="en-US" altLang="zh-CN" sz="2000" dirty="0" smtClean="0">
                <a:solidFill>
                  <a:schemeClr val="tx1"/>
                </a:solidFill>
              </a:rPr>
              <a:t>10</a:t>
            </a:r>
          </a:p>
          <a:p>
            <a:pPr>
              <a:lnSpc>
                <a:spcPts val="2000"/>
              </a:lnSpc>
            </a:pPr>
            <a:r>
              <a:rPr lang="en-US" altLang="zh-CN" sz="2000" dirty="0" smtClean="0"/>
              <a:t>			&lt;&lt; v[</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一个元素内容</a:t>
            </a:r>
          </a:p>
          <a:p>
            <a:pPr>
              <a:lnSpc>
                <a:spcPts val="20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算术加操作符重载</a:t>
            </a:r>
          </a:p>
          <a:p>
            <a:pPr>
              <a:lnSpc>
                <a:spcPts val="2000"/>
              </a:lnSpc>
            </a:pPr>
            <a:r>
              <a:rPr lang="en-US" altLang="zh-CN" sz="2000" dirty="0" smtClean="0"/>
              <a:t>template &lt;class T&gt; </a:t>
            </a:r>
          </a:p>
          <a:p>
            <a:pPr>
              <a:lnSpc>
                <a:spcPts val="2000"/>
              </a:lnSpc>
            </a:pPr>
            <a:r>
              <a:rPr lang="en-US" altLang="zh-CN" sz="2000" dirty="0" err="1" smtClean="0"/>
              <a:t>MyVector</a:t>
            </a:r>
            <a:r>
              <a:rPr lang="en-US" altLang="zh-CN" sz="2000" dirty="0" smtClean="0"/>
              <a:t>&lt;T&gt; </a:t>
            </a:r>
            <a:r>
              <a:rPr lang="en-US" altLang="zh-CN" sz="2000" dirty="0" err="1" smtClean="0"/>
              <a:t>MyVector</a:t>
            </a:r>
            <a:r>
              <a:rPr lang="en-US" altLang="zh-CN" sz="2000" dirty="0" smtClean="0"/>
              <a:t>&lt;T&gt;::operator+(const </a:t>
            </a:r>
            <a:r>
              <a:rPr lang="en-US" altLang="zh-CN" sz="2000" dirty="0" err="1" smtClean="0"/>
              <a:t>MyVector</a:t>
            </a:r>
            <a:r>
              <a:rPr lang="en-US" altLang="zh-CN" sz="2000" dirty="0" smtClean="0"/>
              <a:t>&lt;T&gt; &amp;b)</a:t>
            </a:r>
          </a:p>
          <a:p>
            <a:pPr>
              <a:lnSpc>
                <a:spcPts val="2000"/>
              </a:lnSpc>
            </a:pPr>
            <a:r>
              <a:rPr lang="en-US" altLang="zh-CN" sz="2000" dirty="0" smtClean="0"/>
              <a:t>{</a:t>
            </a:r>
          </a:p>
          <a:p>
            <a:pPr>
              <a:lnSpc>
                <a:spcPts val="2000"/>
              </a:lnSpc>
            </a:pPr>
            <a:r>
              <a:rPr lang="en-US" altLang="zh-CN" sz="2000" dirty="0" smtClean="0"/>
              <a:t>	if (size != </a:t>
            </a:r>
            <a:r>
              <a:rPr lang="en-US" altLang="zh-CN" sz="2000" dirty="0" err="1" smtClean="0"/>
              <a:t>b.size</a:t>
            </a:r>
            <a:r>
              <a:rPr lang="en-US" altLang="zh-CN" sz="2000" dirty="0" smtClean="0"/>
              <a:t>) throw "</a:t>
            </a:r>
            <a:r>
              <a:rPr lang="zh-CN" altLang="en-US" sz="2000" dirty="0" smtClean="0"/>
              <a:t>向量长度不同，不可相加</a:t>
            </a:r>
            <a:r>
              <a:rPr lang="en-US" altLang="zh-CN" sz="2000" dirty="0" smtClean="0"/>
              <a:t>!";</a:t>
            </a:r>
          </a:p>
          <a:p>
            <a:pPr>
              <a:lnSpc>
                <a:spcPts val="2000"/>
              </a:lnSpc>
            </a:pPr>
            <a:r>
              <a:rPr lang="en-US" altLang="zh-CN" sz="2000" dirty="0" smtClean="0"/>
              <a:t>	</a:t>
            </a:r>
            <a:r>
              <a:rPr lang="en-US" altLang="zh-CN" sz="2000" dirty="0" err="1" smtClean="0"/>
              <a:t>MyVector</a:t>
            </a:r>
            <a:r>
              <a:rPr lang="en-US" altLang="zh-CN" sz="2000" dirty="0" smtClean="0"/>
              <a:t>&lt;T&gt; temp(size);			</a:t>
            </a:r>
            <a:r>
              <a:rPr lang="en-US" altLang="zh-CN" sz="2000" dirty="0" smtClean="0">
                <a:solidFill>
                  <a:schemeClr val="tx1"/>
                </a:solidFill>
              </a:rPr>
              <a:t>// </a:t>
            </a:r>
            <a:r>
              <a:rPr lang="zh-CN" altLang="en-US" sz="2000" dirty="0" smtClean="0">
                <a:solidFill>
                  <a:schemeClr val="tx1"/>
                </a:solidFill>
              </a:rPr>
              <a:t>设置一个中间对象</a:t>
            </a:r>
          </a:p>
          <a:p>
            <a:pPr>
              <a:lnSpc>
                <a:spcPts val="2000"/>
              </a:lnSpc>
            </a:pPr>
            <a:r>
              <a:rPr lang="zh-CN" altLang="en-US" sz="2000" dirty="0" smtClean="0"/>
              <a:t>	</a:t>
            </a:r>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 = 0; </a:t>
            </a:r>
            <a:r>
              <a:rPr lang="en-US" altLang="zh-CN" sz="2000" dirty="0" err="1" smtClean="0"/>
              <a:t>i</a:t>
            </a:r>
            <a:r>
              <a:rPr lang="en-US" altLang="zh-CN" sz="2000" dirty="0" smtClean="0"/>
              <a:t> &lt; size; </a:t>
            </a:r>
            <a:r>
              <a:rPr lang="en-US" altLang="zh-CN" sz="2000" dirty="0" err="1" smtClean="0"/>
              <a:t>i</a:t>
            </a:r>
            <a:r>
              <a:rPr lang="en-US" altLang="zh-CN" sz="2000" dirty="0" smtClean="0"/>
              <a:t> ++)</a:t>
            </a:r>
          </a:p>
          <a:p>
            <a:pPr>
              <a:lnSpc>
                <a:spcPts val="2000"/>
              </a:lnSpc>
            </a:pPr>
            <a:r>
              <a:rPr lang="en-US" altLang="zh-CN" sz="2000" dirty="0" smtClean="0"/>
              <a:t>		</a:t>
            </a:r>
            <a:r>
              <a:rPr lang="en-US" altLang="zh-CN" sz="2000" dirty="0" err="1" smtClean="0"/>
              <a:t>temp.v</a:t>
            </a:r>
            <a:r>
              <a:rPr lang="en-US" altLang="zh-CN" sz="2000" dirty="0" smtClean="0"/>
              <a:t>[</a:t>
            </a:r>
            <a:r>
              <a:rPr lang="en-US" altLang="zh-CN" sz="2000" dirty="0" err="1" smtClean="0"/>
              <a:t>i</a:t>
            </a:r>
            <a:r>
              <a:rPr lang="en-US" altLang="zh-CN" sz="2000" dirty="0" smtClean="0"/>
              <a:t>] = v[</a:t>
            </a:r>
            <a:r>
              <a:rPr lang="en-US" altLang="zh-CN" sz="2000" dirty="0" err="1" smtClean="0"/>
              <a:t>i</a:t>
            </a:r>
            <a:r>
              <a:rPr lang="en-US" altLang="zh-CN" sz="2000" dirty="0" smtClean="0"/>
              <a:t>] + </a:t>
            </a:r>
            <a:r>
              <a:rPr lang="en-US" altLang="zh-CN" sz="2000" dirty="0" err="1" smtClean="0"/>
              <a:t>b.v</a:t>
            </a:r>
            <a:r>
              <a:rPr lang="en-US" altLang="zh-CN" sz="2000" dirty="0" smtClean="0"/>
              <a:t>[</a:t>
            </a:r>
            <a:r>
              <a:rPr lang="en-US" altLang="zh-CN" sz="2000" dirty="0" err="1" smtClean="0"/>
              <a:t>i</a:t>
            </a:r>
            <a:r>
              <a:rPr lang="en-US" altLang="zh-CN" sz="2000" dirty="0" smtClean="0"/>
              <a:t>];</a:t>
            </a:r>
          </a:p>
          <a:p>
            <a:pPr>
              <a:lnSpc>
                <a:spcPts val="2000"/>
              </a:lnSpc>
            </a:pPr>
            <a:r>
              <a:rPr lang="en-US" altLang="zh-CN" sz="2000" dirty="0" smtClean="0"/>
              <a:t>	return temp;					</a:t>
            </a:r>
            <a:r>
              <a:rPr lang="en-US" altLang="zh-CN" sz="2000" dirty="0" smtClean="0">
                <a:solidFill>
                  <a:schemeClr val="tx1"/>
                </a:solidFill>
              </a:rPr>
              <a:t>// </a:t>
            </a:r>
            <a:r>
              <a:rPr lang="zh-CN" altLang="en-US" sz="2000" dirty="0" smtClean="0">
                <a:solidFill>
                  <a:schemeClr val="tx1"/>
                </a:solidFill>
              </a:rPr>
              <a:t>返回结果</a:t>
            </a:r>
          </a:p>
          <a:p>
            <a:pPr>
              <a:lnSpc>
                <a:spcPts val="2000"/>
              </a:lnSpc>
            </a:pPr>
            <a:r>
              <a:rPr lang="en-US" altLang="zh-CN" sz="2000" dirty="0" smtClean="0"/>
              <a:t>}</a:t>
            </a:r>
          </a:p>
          <a:p>
            <a:pPr>
              <a:lnSpc>
                <a:spcPts val="2000"/>
              </a:lnSpc>
            </a:pPr>
            <a:endParaRPr lang="en-US" altLang="zh-CN" sz="2000" dirty="0" smtClean="0">
              <a:solidFill>
                <a:schemeClr val="tx1"/>
              </a:solidFill>
            </a:endParaRPr>
          </a:p>
          <a:p>
            <a:pPr>
              <a:lnSpc>
                <a:spcPts val="2000"/>
              </a:lnSpc>
            </a:pPr>
            <a:r>
              <a:rPr lang="en-US" altLang="zh-CN" sz="2800" dirty="0" smtClean="0">
                <a:solidFill>
                  <a:srgbClr val="FF0000"/>
                </a:solidFill>
              </a:rPr>
              <a:t>// </a:t>
            </a:r>
            <a:r>
              <a:rPr lang="zh-CN" altLang="en-US" sz="2800" dirty="0" smtClean="0">
                <a:solidFill>
                  <a:srgbClr val="FF0000"/>
                </a:solidFill>
              </a:rPr>
              <a:t>文件</a:t>
            </a:r>
            <a:r>
              <a:rPr lang="en-US" altLang="zh-CN" sz="2800" dirty="0" smtClean="0">
                <a:solidFill>
                  <a:srgbClr val="FF0000"/>
                </a:solidFill>
              </a:rPr>
              <a:t>my_vector_7_15.h</a:t>
            </a:r>
            <a:r>
              <a:rPr lang="zh-CN" altLang="en-US" sz="2800" dirty="0" smtClean="0">
                <a:solidFill>
                  <a:srgbClr val="FF0000"/>
                </a:solidFill>
              </a:rPr>
              <a:t>结束</a:t>
            </a:r>
          </a:p>
          <a:p>
            <a:pPr>
              <a:lnSpc>
                <a:spcPts val="2000"/>
              </a:lnSpc>
            </a:pPr>
            <a:endParaRPr lang="zh-CN" alt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568952" cy="6581289"/>
          </a:xfrm>
          <a:prstGeom prst="rect">
            <a:avLst/>
          </a:prstGeom>
          <a:noFill/>
        </p:spPr>
        <p:txBody>
          <a:bodyPr wrap="square" rtlCol="0">
            <a:spAutoFit/>
          </a:bodyPr>
          <a:lstStyle/>
          <a:p>
            <a:pPr>
              <a:lnSpc>
                <a:spcPts val="2200"/>
              </a:lnSpc>
            </a:pPr>
            <a:r>
              <a:rPr lang="en-US" altLang="zh-CN" sz="2800" dirty="0" smtClean="0">
                <a:solidFill>
                  <a:srgbClr val="FF0000"/>
                </a:solidFill>
              </a:rPr>
              <a:t>// </a:t>
            </a:r>
            <a:r>
              <a:rPr lang="zh-CN" altLang="en-US" sz="2800" dirty="0" smtClean="0">
                <a:solidFill>
                  <a:srgbClr val="FF0000"/>
                </a:solidFill>
              </a:rPr>
              <a:t>文件</a:t>
            </a:r>
            <a:r>
              <a:rPr lang="en-US" altLang="zh-CN" sz="2800" dirty="0" smtClean="0">
                <a:solidFill>
                  <a:srgbClr val="FF0000"/>
                </a:solidFill>
              </a:rPr>
              <a:t>main_7_15.cpp</a:t>
            </a:r>
            <a:r>
              <a:rPr lang="zh-CN" altLang="en-US" sz="2800" dirty="0" smtClean="0">
                <a:solidFill>
                  <a:srgbClr val="FF0000"/>
                </a:solidFill>
              </a:rPr>
              <a:t>开始</a:t>
            </a:r>
            <a:endParaRPr lang="en-US" altLang="zh-CN" sz="2800" dirty="0" smtClean="0">
              <a:solidFill>
                <a:srgbClr val="FF0000"/>
              </a:solidFill>
            </a:endParaRPr>
          </a:p>
          <a:p>
            <a:pPr>
              <a:lnSpc>
                <a:spcPts val="2200"/>
              </a:lnSpc>
            </a:pPr>
            <a:endParaRPr lang="zh-CN" altLang="en-US" sz="2800" dirty="0" smtClean="0">
              <a:solidFill>
                <a:srgbClr val="FF0000"/>
              </a:solidFill>
            </a:endParaRPr>
          </a:p>
          <a:p>
            <a:pPr>
              <a:lnSpc>
                <a:spcPts val="2200"/>
              </a:lnSpc>
            </a:pPr>
            <a:r>
              <a:rPr lang="en-US" altLang="zh-CN" sz="2000" dirty="0" smtClean="0">
                <a:solidFill>
                  <a:schemeClr val="accent6"/>
                </a:solidFill>
              </a:rPr>
              <a:t>// </a:t>
            </a:r>
            <a:r>
              <a:rPr lang="zh-CN" altLang="en-US" sz="2000" dirty="0" smtClean="0">
                <a:solidFill>
                  <a:schemeClr val="accent6"/>
                </a:solidFill>
              </a:rPr>
              <a:t>文件路径名</a:t>
            </a:r>
            <a:r>
              <a:rPr lang="en-US" altLang="zh-CN" sz="2000" dirty="0" smtClean="0">
                <a:solidFill>
                  <a:schemeClr val="accent6"/>
                </a:solidFill>
              </a:rPr>
              <a:t>:e7_15\main_7_15.cpp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accent6"/>
                </a:solidFill>
              </a:rPr>
              <a:t>// </a:t>
            </a:r>
            <a:r>
              <a:rPr lang="zh-CN" altLang="en-US" sz="2000" dirty="0" smtClean="0">
                <a:solidFill>
                  <a:schemeClr val="accent6"/>
                </a:solidFill>
              </a:rPr>
              <a:t>编译预处理命令</a:t>
            </a:r>
          </a:p>
          <a:p>
            <a:pPr>
              <a:lnSpc>
                <a:spcPts val="2200"/>
              </a:lnSpc>
            </a:pPr>
            <a:r>
              <a:rPr lang="en-US" altLang="zh-CN" sz="2000" dirty="0" smtClean="0"/>
              <a:t>#include &lt;</a:t>
            </a:r>
            <a:r>
              <a:rPr lang="en-US" altLang="zh-CN" sz="2000" dirty="0" err="1" smtClean="0"/>
              <a:t>iomanip</a:t>
            </a:r>
            <a:r>
              <a:rPr lang="en-US" altLang="zh-CN" sz="2000" dirty="0" smtClean="0"/>
              <a:t>&gt;			</a:t>
            </a:r>
            <a:r>
              <a:rPr lang="en-US" altLang="zh-CN" sz="2000" dirty="0" smtClean="0">
                <a:solidFill>
                  <a:schemeClr val="accent6"/>
                </a:solidFill>
              </a:rPr>
              <a:t>// </a:t>
            </a:r>
            <a:r>
              <a:rPr lang="zh-CN" altLang="en-US" sz="2000" dirty="0" smtClean="0">
                <a:solidFill>
                  <a:schemeClr val="accent6"/>
                </a:solidFill>
              </a:rPr>
              <a:t>用于控制</a:t>
            </a:r>
            <a:r>
              <a:rPr lang="en-US" altLang="zh-CN" sz="2000" dirty="0" err="1" smtClean="0">
                <a:solidFill>
                  <a:schemeClr val="accent6"/>
                </a:solidFill>
              </a:rPr>
              <a:t>cout</a:t>
            </a:r>
            <a:r>
              <a:rPr lang="zh-CN" altLang="en-US" sz="2000" dirty="0" smtClean="0">
                <a:solidFill>
                  <a:schemeClr val="accent6"/>
                </a:solidFill>
              </a:rPr>
              <a:t>的格式控制</a:t>
            </a:r>
          </a:p>
          <a:p>
            <a:pPr>
              <a:lnSpc>
                <a:spcPts val="2200"/>
              </a:lnSpc>
            </a:pPr>
            <a:r>
              <a:rPr lang="en-US" altLang="zh-CN" sz="2000" dirty="0" smtClean="0"/>
              <a:t>using namespace std;			</a:t>
            </a:r>
            <a:r>
              <a:rPr lang="en-US" altLang="zh-CN" sz="2000" dirty="0" smtClean="0">
                <a:solidFill>
                  <a:schemeClr val="accent6"/>
                </a:solidFill>
              </a:rPr>
              <a:t>// </a:t>
            </a:r>
            <a:r>
              <a:rPr lang="zh-CN" altLang="en-US" sz="2000" dirty="0" smtClean="0">
                <a:solidFill>
                  <a:schemeClr val="accent6"/>
                </a:solidFill>
              </a:rPr>
              <a:t>使用命名空间</a:t>
            </a:r>
            <a:r>
              <a:rPr lang="en-US" altLang="zh-CN" sz="2000" dirty="0" smtClean="0">
                <a:solidFill>
                  <a:schemeClr val="accent6"/>
                </a:solidFill>
              </a:rPr>
              <a:t>std </a:t>
            </a:r>
          </a:p>
          <a:p>
            <a:pPr>
              <a:lnSpc>
                <a:spcPts val="2200"/>
              </a:lnSpc>
            </a:pPr>
            <a:r>
              <a:rPr lang="en-US" altLang="zh-CN" sz="2000" dirty="0" smtClean="0"/>
              <a:t>#include "my_vector_7_15.h"		</a:t>
            </a:r>
            <a:r>
              <a:rPr lang="en-US" altLang="zh-CN" sz="2000" dirty="0" smtClean="0">
                <a:solidFill>
                  <a:schemeClr val="accent6"/>
                </a:solidFill>
              </a:rPr>
              <a:t>// </a:t>
            </a:r>
            <a:r>
              <a:rPr lang="zh-CN" altLang="en-US" sz="2000" dirty="0" smtClean="0">
                <a:solidFill>
                  <a:schemeClr val="accent6"/>
                </a:solidFill>
              </a:rPr>
              <a:t>包含类模板</a:t>
            </a:r>
            <a:r>
              <a:rPr lang="en-US" altLang="zh-CN" sz="2000" dirty="0" err="1" smtClean="0">
                <a:solidFill>
                  <a:schemeClr val="accent6"/>
                </a:solidFill>
              </a:rPr>
              <a:t>MyVector</a:t>
            </a:r>
            <a:r>
              <a:rPr lang="zh-CN" altLang="en-US" sz="2000" dirty="0" smtClean="0">
                <a:solidFill>
                  <a:schemeClr val="accent6"/>
                </a:solidFill>
              </a:rPr>
              <a:t>的声明</a:t>
            </a:r>
          </a:p>
          <a:p>
            <a:pPr>
              <a:lnSpc>
                <a:spcPts val="2200"/>
              </a:lnSpc>
            </a:pPr>
            <a:endParaRPr lang="zh-CN" altLang="en-US" sz="2000" dirty="0" smtClean="0"/>
          </a:p>
          <a:p>
            <a:pPr>
              <a:lnSpc>
                <a:spcPts val="2200"/>
              </a:lnSpc>
            </a:pPr>
            <a:r>
              <a:rPr lang="en-US" altLang="zh-CN" sz="2000" dirty="0" err="1" smtClean="0"/>
              <a:t>int</a:t>
            </a:r>
            <a:r>
              <a:rPr lang="en-US" altLang="zh-CN" sz="2000" dirty="0" smtClean="0"/>
              <a:t> main()</a:t>
            </a:r>
          </a:p>
          <a:p>
            <a:pPr>
              <a:lnSpc>
                <a:spcPts val="2200"/>
              </a:lnSpc>
            </a:pPr>
            <a:r>
              <a:rPr lang="en-US" altLang="zh-CN" sz="2000" dirty="0" smtClean="0"/>
              <a:t>{</a:t>
            </a:r>
          </a:p>
          <a:p>
            <a:pPr>
              <a:lnSpc>
                <a:spcPts val="2200"/>
              </a:lnSpc>
            </a:pPr>
            <a:r>
              <a:rPr lang="en-US" altLang="zh-CN" sz="2000" dirty="0" smtClean="0"/>
              <a:t>	try</a:t>
            </a:r>
          </a:p>
          <a:p>
            <a:pPr>
              <a:lnSpc>
                <a:spcPts val="2200"/>
              </a:lnSpc>
            </a:pPr>
            <a:r>
              <a:rPr lang="en-US" altLang="zh-CN" sz="2000" dirty="0" smtClean="0"/>
              <a:t>	{</a:t>
            </a:r>
          </a:p>
          <a:p>
            <a:pPr>
              <a:lnSpc>
                <a:spcPts val="2200"/>
              </a:lnSpc>
            </a:pPr>
            <a:r>
              <a:rPr lang="en-US" altLang="zh-CN" sz="2000" dirty="0" smtClean="0"/>
              <a:t>		double dA1[] = {1.222, </a:t>
            </a:r>
            <a:r>
              <a:rPr lang="en-US" altLang="zh-CN" sz="2000" smtClean="0"/>
              <a:t>2.333, 3.555</a:t>
            </a:r>
            <a:r>
              <a:rPr lang="en-US" altLang="zh-CN" sz="2000" dirty="0" smtClean="0"/>
              <a:t>};</a:t>
            </a:r>
          </a:p>
          <a:p>
            <a:pPr>
              <a:lnSpc>
                <a:spcPts val="2200"/>
              </a:lnSpc>
            </a:pPr>
            <a:r>
              <a:rPr lang="en-US" altLang="zh-CN" sz="2000" dirty="0" smtClean="0"/>
              <a:t>		double dA2[] = {2.111, 3.222, 5.333};</a:t>
            </a:r>
          </a:p>
          <a:p>
            <a:pPr>
              <a:lnSpc>
                <a:spcPts val="2200"/>
              </a:lnSpc>
            </a:pPr>
            <a:endParaRPr lang="en-US" altLang="zh-CN" sz="2000" dirty="0" smtClean="0"/>
          </a:p>
          <a:p>
            <a:pPr>
              <a:lnSpc>
                <a:spcPts val="2200"/>
              </a:lnSpc>
            </a:pPr>
            <a:r>
              <a:rPr lang="en-US" altLang="zh-CN" sz="2000" dirty="0" smtClean="0"/>
              <a:t>		</a:t>
            </a:r>
            <a:r>
              <a:rPr lang="en-US" altLang="zh-CN" sz="2000" dirty="0" err="1" smtClean="0"/>
              <a:t>MyVector</a:t>
            </a:r>
            <a:r>
              <a:rPr lang="en-US" altLang="zh-CN" sz="2000" dirty="0" smtClean="0"/>
              <a:t>&lt;double&gt; dV1(dA1, 3);</a:t>
            </a:r>
          </a:p>
          <a:p>
            <a:pPr>
              <a:lnSpc>
                <a:spcPts val="2200"/>
              </a:lnSpc>
            </a:pPr>
            <a:r>
              <a:rPr lang="en-US" altLang="zh-CN" sz="2000" dirty="0" smtClean="0"/>
              <a:t>		</a:t>
            </a:r>
            <a:r>
              <a:rPr lang="en-US" altLang="zh-CN" sz="2000" dirty="0" err="1" smtClean="0"/>
              <a:t>MyVector</a:t>
            </a:r>
            <a:r>
              <a:rPr lang="en-US" altLang="zh-CN" sz="2000" dirty="0" smtClean="0"/>
              <a:t>&lt;double&gt; dV2(dA2, 3);</a:t>
            </a:r>
          </a:p>
          <a:p>
            <a:pPr>
              <a:lnSpc>
                <a:spcPts val="2200"/>
              </a:lnSpc>
            </a:pPr>
            <a:r>
              <a:rPr lang="en-US" altLang="zh-CN" sz="2000" dirty="0" smtClean="0"/>
              <a:t>		</a:t>
            </a:r>
            <a:r>
              <a:rPr lang="en-US" altLang="zh-CN" sz="2000" dirty="0" err="1" smtClean="0"/>
              <a:t>MyVector</a:t>
            </a:r>
            <a:r>
              <a:rPr lang="en-US" altLang="zh-CN" sz="2000" dirty="0" smtClean="0"/>
              <a:t>&lt;double&gt; dV3(3);</a:t>
            </a:r>
          </a:p>
          <a:p>
            <a:pPr>
              <a:lnSpc>
                <a:spcPts val="2200"/>
              </a:lnSpc>
            </a:pPr>
            <a:r>
              <a:rPr lang="en-US" altLang="zh-CN" sz="2000" dirty="0" smtClean="0"/>
              <a:t>		</a:t>
            </a:r>
            <a:r>
              <a:rPr lang="en-US" altLang="zh-CN" sz="2000" dirty="0" err="1" smtClean="0"/>
              <a:t>cout</a:t>
            </a:r>
            <a:r>
              <a:rPr lang="en-US" altLang="zh-CN" sz="2000" dirty="0" smtClean="0"/>
              <a:t> &lt;&lt;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 dV1</a:t>
            </a:r>
            <a:r>
              <a:rPr lang="zh-CN" altLang="en-US" sz="2000" dirty="0" smtClean="0"/>
              <a:t>的值：</a:t>
            </a:r>
            <a:r>
              <a:rPr lang="en-US" altLang="zh-CN" sz="2000" dirty="0" smtClean="0"/>
              <a:t>"&lt;&lt; </a:t>
            </a:r>
            <a:r>
              <a:rPr lang="en-US" altLang="zh-CN" sz="2000" dirty="0" err="1" smtClean="0"/>
              <a:t>endl</a:t>
            </a:r>
            <a:r>
              <a:rPr lang="en-US" altLang="zh-CN" sz="2000" dirty="0" smtClean="0"/>
              <a:t>;</a:t>
            </a:r>
          </a:p>
          <a:p>
            <a:pPr>
              <a:lnSpc>
                <a:spcPts val="2200"/>
              </a:lnSpc>
            </a:pPr>
            <a:r>
              <a:rPr lang="en-US" altLang="zh-CN" sz="2000" dirty="0" smtClean="0"/>
              <a:t>		dV1.Show();</a:t>
            </a:r>
          </a:p>
          <a:p>
            <a:pPr>
              <a:lnSpc>
                <a:spcPts val="2200"/>
              </a:lnSpc>
            </a:pPr>
            <a:r>
              <a:rPr lang="en-US" altLang="zh-CN" sz="2000" dirty="0" smtClean="0"/>
              <a:t>		</a:t>
            </a:r>
            <a:r>
              <a:rPr lang="en-US" altLang="zh-CN" sz="2000" dirty="0" err="1" smtClean="0"/>
              <a:t>cout</a:t>
            </a:r>
            <a:r>
              <a:rPr lang="en-US" altLang="zh-CN" sz="2000" dirty="0" smtClean="0"/>
              <a:t> &lt;&lt; " dV2</a:t>
            </a:r>
            <a:r>
              <a:rPr lang="zh-CN" altLang="en-US" sz="2000" dirty="0" smtClean="0"/>
              <a:t>的值：</a:t>
            </a:r>
            <a:r>
              <a:rPr lang="en-US" altLang="zh-CN" sz="2000" dirty="0" smtClean="0"/>
              <a:t>"&lt;&lt; </a:t>
            </a:r>
            <a:r>
              <a:rPr lang="en-US" altLang="zh-CN" sz="2000" dirty="0" err="1" smtClean="0"/>
              <a:t>endl</a:t>
            </a:r>
            <a:r>
              <a:rPr lang="en-US" altLang="zh-CN" sz="2000" dirty="0" smtClean="0"/>
              <a:t>;</a:t>
            </a:r>
          </a:p>
          <a:p>
            <a:pPr>
              <a:lnSpc>
                <a:spcPts val="2200"/>
              </a:lnSpc>
            </a:pPr>
            <a:r>
              <a:rPr lang="en-US" altLang="zh-CN" sz="2000" dirty="0" smtClean="0"/>
              <a:t>		dV2.Show();</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568952" cy="4216539"/>
          </a:xfrm>
          <a:prstGeom prst="rect">
            <a:avLst/>
          </a:prstGeom>
          <a:noFill/>
        </p:spPr>
        <p:txBody>
          <a:bodyPr wrap="square" rtlCol="0">
            <a:spAutoFit/>
          </a:bodyPr>
          <a:lstStyle/>
          <a:p>
            <a:r>
              <a:rPr lang="en-US" altLang="zh-CN" sz="2000" dirty="0" smtClean="0"/>
              <a:t>		</a:t>
            </a:r>
            <a:r>
              <a:rPr lang="en-US" altLang="zh-CN" sz="2000" dirty="0" err="1" smtClean="0"/>
              <a:t>cout</a:t>
            </a:r>
            <a:r>
              <a:rPr lang="en-US" altLang="zh-CN" sz="2000" dirty="0" smtClean="0"/>
              <a:t> &lt;&lt;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 dV1+dV2</a:t>
            </a:r>
            <a:r>
              <a:rPr lang="zh-CN" altLang="en-US" sz="2000" dirty="0" smtClean="0"/>
              <a:t>的值：</a:t>
            </a:r>
            <a:r>
              <a:rPr lang="en-US" altLang="zh-CN" sz="2000" dirty="0" smtClean="0"/>
              <a:t>"&lt;&lt; </a:t>
            </a:r>
            <a:r>
              <a:rPr lang="en-US" altLang="zh-CN" sz="2000" dirty="0" err="1" smtClean="0"/>
              <a:t>endl</a:t>
            </a:r>
            <a:r>
              <a:rPr lang="en-US" altLang="zh-CN" sz="2000" dirty="0" smtClean="0"/>
              <a:t>;</a:t>
            </a:r>
          </a:p>
          <a:p>
            <a:r>
              <a:rPr lang="en-US" altLang="zh-CN" sz="2000" dirty="0" smtClean="0"/>
              <a:t>		dV3 = dV1 + dV2;</a:t>
            </a:r>
          </a:p>
          <a:p>
            <a:r>
              <a:rPr lang="en-US" altLang="zh-CN" sz="2000" dirty="0" smtClean="0"/>
              <a:t>		dV3.Show();</a:t>
            </a:r>
          </a:p>
          <a:p>
            <a:r>
              <a:rPr lang="en-US" altLang="zh-CN" sz="2000" dirty="0" smtClean="0"/>
              <a:t>	}</a:t>
            </a:r>
          </a:p>
          <a:p>
            <a:r>
              <a:rPr lang="en-US" altLang="zh-CN" sz="2000" dirty="0" smtClean="0"/>
              <a:t>	catch(const char *mess)</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异常信息</a:t>
            </a:r>
            <a:r>
              <a:rPr lang="en-US" altLang="zh-CN" sz="2000" dirty="0" smtClean="0"/>
              <a:t>:" &lt;&lt; mess &lt;&lt; </a:t>
            </a:r>
            <a:r>
              <a:rPr lang="en-US" altLang="zh-CN" sz="2000" dirty="0" err="1" smtClean="0"/>
              <a:t>endl</a:t>
            </a:r>
            <a:r>
              <a:rPr lang="en-US" altLang="zh-CN" sz="2000" dirty="0" smtClean="0"/>
              <a:t>;</a:t>
            </a:r>
          </a:p>
          <a:p>
            <a:r>
              <a:rPr lang="en-US" altLang="zh-CN" sz="2000" dirty="0" smtClean="0"/>
              <a:t>	}</a:t>
            </a:r>
          </a:p>
          <a:p>
            <a:r>
              <a:rPr lang="en-US" altLang="zh-CN" sz="2000" dirty="0" smtClean="0"/>
              <a:t>	return 0;</a:t>
            </a:r>
          </a:p>
          <a:p>
            <a:r>
              <a:rPr lang="en-US" altLang="zh-CN" sz="2000" dirty="0" smtClean="0"/>
              <a:t>}</a:t>
            </a:r>
          </a:p>
          <a:p>
            <a:endParaRPr lang="en-US" altLang="zh-CN" sz="2000" dirty="0" smtClean="0"/>
          </a:p>
          <a:p>
            <a:r>
              <a:rPr lang="en-US" altLang="zh-CN" sz="2800" dirty="0" smtClean="0">
                <a:solidFill>
                  <a:srgbClr val="FF0000"/>
                </a:solidFill>
              </a:rPr>
              <a:t>// </a:t>
            </a:r>
            <a:r>
              <a:rPr lang="zh-CN" altLang="en-US" sz="2800" dirty="0" smtClean="0">
                <a:solidFill>
                  <a:srgbClr val="FF0000"/>
                </a:solidFill>
              </a:rPr>
              <a:t>文件</a:t>
            </a:r>
            <a:r>
              <a:rPr lang="en-US" altLang="zh-CN" sz="2800" dirty="0" smtClean="0">
                <a:solidFill>
                  <a:srgbClr val="FF0000"/>
                </a:solidFill>
              </a:rPr>
              <a:t>main_7_15.cpp</a:t>
            </a:r>
            <a:r>
              <a:rPr lang="zh-CN" altLang="en-US" sz="2800" dirty="0" smtClean="0">
                <a:solidFill>
                  <a:srgbClr val="FF0000"/>
                </a:solidFill>
              </a:rPr>
              <a:t>结束</a:t>
            </a:r>
            <a:endParaRPr lang="zh-CN" altLang="en-US" sz="2000" dirty="0"/>
          </a:p>
        </p:txBody>
      </p:sp>
      <p:sp>
        <p:nvSpPr>
          <p:cNvPr id="3" name="矩形 2"/>
          <p:cNvSpPr/>
          <p:nvPr/>
        </p:nvSpPr>
        <p:spPr bwMode="auto">
          <a:xfrm>
            <a:off x="2483768" y="2924944"/>
            <a:ext cx="612068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a:t>
            </a:r>
          </a:p>
          <a:p>
            <a:pPr lvl="1"/>
            <a:r>
              <a:rPr lang="en-US" altLang="zh-CN" sz="2400" dirty="0" smtClean="0">
                <a:solidFill>
                  <a:schemeClr val="tx1"/>
                </a:solidFill>
              </a:rPr>
              <a:t> dV1</a:t>
            </a:r>
            <a:r>
              <a:rPr lang="zh-CN" altLang="en-US" sz="2400" dirty="0" smtClean="0">
                <a:solidFill>
                  <a:schemeClr val="tx1"/>
                </a:solidFill>
              </a:rPr>
              <a:t>的值：</a:t>
            </a:r>
          </a:p>
          <a:p>
            <a:pPr lvl="1"/>
            <a:r>
              <a:rPr lang="zh-CN" altLang="en-US" sz="2400" dirty="0" smtClean="0">
                <a:solidFill>
                  <a:schemeClr val="tx1"/>
                </a:solidFill>
              </a:rPr>
              <a:t>    </a:t>
            </a:r>
            <a:r>
              <a:rPr lang="en-US" altLang="zh-CN" sz="2400" dirty="0" smtClean="0">
                <a:solidFill>
                  <a:schemeClr val="tx1"/>
                </a:solidFill>
              </a:rPr>
              <a:t>1.2220    2.3330    3.5550</a:t>
            </a:r>
          </a:p>
          <a:p>
            <a:pPr lvl="1"/>
            <a:r>
              <a:rPr lang="en-US" altLang="zh-CN" sz="2400" dirty="0" smtClean="0">
                <a:solidFill>
                  <a:schemeClr val="tx1"/>
                </a:solidFill>
              </a:rPr>
              <a:t> dV2</a:t>
            </a:r>
            <a:r>
              <a:rPr lang="zh-CN" altLang="en-US" sz="2400" dirty="0" smtClean="0">
                <a:solidFill>
                  <a:schemeClr val="tx1"/>
                </a:solidFill>
              </a:rPr>
              <a:t>的值：</a:t>
            </a:r>
          </a:p>
          <a:p>
            <a:pPr lvl="1"/>
            <a:r>
              <a:rPr lang="zh-CN" altLang="en-US" sz="2400" dirty="0" smtClean="0">
                <a:solidFill>
                  <a:schemeClr val="tx1"/>
                </a:solidFill>
              </a:rPr>
              <a:t>    </a:t>
            </a:r>
            <a:r>
              <a:rPr lang="en-US" altLang="zh-CN" sz="2400" dirty="0" smtClean="0">
                <a:solidFill>
                  <a:schemeClr val="tx1"/>
                </a:solidFill>
              </a:rPr>
              <a:t>2.1110    3.2220    5.3330</a:t>
            </a:r>
          </a:p>
          <a:p>
            <a:pPr lvl="1"/>
            <a:r>
              <a:rPr lang="en-US" altLang="zh-CN" sz="2400" dirty="0" smtClean="0">
                <a:solidFill>
                  <a:schemeClr val="tx1"/>
                </a:solidFill>
              </a:rPr>
              <a:t>---------------------------------------</a:t>
            </a:r>
          </a:p>
          <a:p>
            <a:pPr lvl="1"/>
            <a:r>
              <a:rPr lang="en-US" altLang="zh-CN" sz="2400" dirty="0" smtClean="0">
                <a:solidFill>
                  <a:schemeClr val="tx1"/>
                </a:solidFill>
              </a:rPr>
              <a:t> dV1+dV2</a:t>
            </a:r>
            <a:r>
              <a:rPr lang="zh-CN" altLang="en-US" sz="2400" dirty="0" smtClean="0">
                <a:solidFill>
                  <a:schemeClr val="tx1"/>
                </a:solidFill>
              </a:rPr>
              <a:t>的值：</a:t>
            </a:r>
          </a:p>
          <a:p>
            <a:pPr lvl="1"/>
            <a:r>
              <a:rPr lang="zh-CN" altLang="en-US" sz="2400" dirty="0" smtClean="0">
                <a:solidFill>
                  <a:schemeClr val="tx1"/>
                </a:solidFill>
              </a:rPr>
              <a:t>    </a:t>
            </a:r>
            <a:r>
              <a:rPr lang="en-US" altLang="zh-CN" sz="2400" dirty="0" smtClean="0">
                <a:solidFill>
                  <a:schemeClr val="tx1"/>
                </a:solidFill>
              </a:rPr>
              <a:t>3.3330    5.5550    8.8880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6632"/>
            <a:ext cx="8229600" cy="1296144"/>
          </a:xfrm>
        </p:spPr>
        <p:txBody>
          <a:bodyPr/>
          <a:lstStyle/>
          <a:p>
            <a:r>
              <a:rPr lang="zh-CN" altLang="en-US" dirty="0" smtClean="0"/>
              <a:t>习题</a:t>
            </a:r>
            <a:r>
              <a:rPr lang="en-US" altLang="zh-CN" smtClean="0"/>
              <a:t>7</a:t>
            </a:r>
            <a:endParaRPr lang="en-US" altLang="zh-CN" dirty="0"/>
          </a:p>
        </p:txBody>
      </p:sp>
      <p:sp>
        <p:nvSpPr>
          <p:cNvPr id="53251" name="Rectangle 3"/>
          <p:cNvSpPr>
            <a:spLocks noGrp="1" noChangeArrowheads="1"/>
          </p:cNvSpPr>
          <p:nvPr>
            <p:ph type="body" idx="1"/>
          </p:nvPr>
        </p:nvSpPr>
        <p:spPr>
          <a:xfrm>
            <a:off x="457200" y="1340768"/>
            <a:ext cx="8229600" cy="4525963"/>
          </a:xfrm>
        </p:spPr>
        <p:txBody>
          <a:bodyPr/>
          <a:lstStyle/>
          <a:p>
            <a:r>
              <a:rPr lang="en-US" altLang="zh-CN" sz="2800" dirty="0" smtClean="0"/>
              <a:t>1</a:t>
            </a:r>
            <a:r>
              <a:rPr lang="zh-CN" altLang="en-US" sz="2800" dirty="0" smtClean="0"/>
              <a:t>．对数组求最大值和求元素和的算法都编写为函数模板，要求编写出测试程序。</a:t>
            </a:r>
            <a:endParaRPr lang="en-US" altLang="zh-CN" sz="2800" dirty="0" smtClean="0"/>
          </a:p>
          <a:p>
            <a:r>
              <a:rPr lang="en-US" altLang="zh-CN" sz="2800" dirty="0" smtClean="0"/>
              <a:t>2</a:t>
            </a:r>
            <a:r>
              <a:rPr lang="zh-CN" altLang="en-US" sz="2800" dirty="0" smtClean="0"/>
              <a:t>．编写一个复数类模板</a:t>
            </a:r>
            <a:r>
              <a:rPr lang="en-US" altLang="zh-CN" sz="2800" dirty="0" smtClean="0"/>
              <a:t>Complex</a:t>
            </a:r>
            <a:r>
              <a:rPr lang="zh-CN" altLang="en-US" sz="2800" dirty="0" smtClean="0"/>
              <a:t>，其数据成员</a:t>
            </a:r>
            <a:r>
              <a:rPr lang="en-US" altLang="zh-CN" sz="2800" dirty="0" smtClean="0"/>
              <a:t>real</a:t>
            </a:r>
            <a:r>
              <a:rPr lang="zh-CN" altLang="en-US" sz="2800" dirty="0" smtClean="0"/>
              <a:t>和</a:t>
            </a:r>
            <a:r>
              <a:rPr lang="en-US" altLang="zh-CN" sz="2800" dirty="0" smtClean="0"/>
              <a:t>image</a:t>
            </a:r>
            <a:r>
              <a:rPr lang="zh-CN" altLang="en-US" sz="2800" dirty="0" smtClean="0"/>
              <a:t>的类型为类型参数</a:t>
            </a:r>
            <a:r>
              <a:rPr lang="en-US" altLang="zh-CN" sz="2800" dirty="0" smtClean="0"/>
              <a:t>T</a:t>
            </a:r>
            <a:r>
              <a:rPr lang="zh-CN" altLang="en-US" sz="2800" smtClean="0"/>
              <a:t>，定义相应的成员函数，包括构造函数和输出复数值的函数，重载运算符“</a:t>
            </a:r>
            <a:r>
              <a:rPr lang="en-US" altLang="zh-CN" sz="2800" dirty="0" smtClean="0"/>
              <a:t>+”</a:t>
            </a:r>
            <a:r>
              <a:rPr lang="zh-CN" altLang="en-US" sz="2800" dirty="0" smtClean="0"/>
              <a:t>与重载运算符“</a:t>
            </a:r>
            <a:r>
              <a:rPr lang="en-US" altLang="zh-CN" sz="2800" dirty="0" smtClean="0"/>
              <a:t>-”</a:t>
            </a:r>
            <a:r>
              <a:rPr lang="zh-CN" altLang="en-US" sz="2800" dirty="0" smtClean="0"/>
              <a:t> ，主函数中定义模板类对象，分别以</a:t>
            </a:r>
            <a:r>
              <a:rPr lang="en-US" altLang="zh-CN" sz="2800" dirty="0" err="1" smtClean="0"/>
              <a:t>int</a:t>
            </a:r>
            <a:r>
              <a:rPr lang="zh-CN" altLang="en-US" sz="2800" dirty="0" smtClean="0"/>
              <a:t>和</a:t>
            </a:r>
            <a:r>
              <a:rPr lang="en-US" altLang="zh-CN" sz="2800" dirty="0" smtClean="0"/>
              <a:t>double</a:t>
            </a:r>
            <a:r>
              <a:rPr lang="zh-CN" altLang="en-US" sz="2800" dirty="0" smtClean="0"/>
              <a:t>实例化类型参数。 </a:t>
            </a:r>
            <a:endParaRPr lang="zh-CN" alt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32656"/>
            <a:ext cx="9144000" cy="4708981"/>
          </a:xfrm>
          <a:prstGeom prst="rect">
            <a:avLst/>
          </a:prstGeom>
          <a:noFill/>
        </p:spPr>
        <p:txBody>
          <a:bodyPr wrap="square" rtlCol="0">
            <a:spAutoFit/>
          </a:bodyPr>
          <a:lstStyle/>
          <a:p>
            <a:r>
              <a:rPr lang="en-US" altLang="zh-CN" sz="2000" dirty="0" smtClean="0"/>
              <a:t>	</a:t>
            </a:r>
            <a:r>
              <a:rPr lang="en-US" altLang="zh-CN" sz="2000" dirty="0" err="1" smtClean="0"/>
              <a:t>cout</a:t>
            </a:r>
            <a:r>
              <a:rPr lang="en-US" altLang="zh-CN" sz="2000" dirty="0" smtClean="0"/>
              <a:t> &lt;&lt; "d1 = " &lt;&lt; d1 &lt;&lt; "; d2 = " &lt;&lt; d2 &lt;&lt; </a:t>
            </a:r>
            <a:r>
              <a:rPr lang="en-US" altLang="zh-CN" sz="2000" dirty="0" err="1" smtClean="0"/>
              <a:t>endl</a:t>
            </a:r>
            <a:r>
              <a:rPr lang="en-US" altLang="zh-CN" sz="2000" dirty="0" smtClean="0"/>
              <a:t>;</a:t>
            </a:r>
          </a:p>
          <a:p>
            <a:r>
              <a:rPr lang="en-US" altLang="zh-CN" sz="2000" dirty="0" smtClean="0"/>
              <a:t>	Swap(d1, d2);</a:t>
            </a:r>
          </a:p>
          <a:p>
            <a:r>
              <a:rPr lang="en-US" altLang="zh-CN" sz="2000" dirty="0" smtClean="0"/>
              <a:t>	</a:t>
            </a:r>
            <a:r>
              <a:rPr lang="en-US" altLang="zh-CN" sz="2000" dirty="0" err="1" smtClean="0"/>
              <a:t>cout</a:t>
            </a:r>
            <a:r>
              <a:rPr lang="en-US" altLang="zh-CN" sz="2000" dirty="0" smtClean="0"/>
              <a:t> &lt;&lt; "d1 = " &lt;&lt; d1 &lt;&lt; "; d2 = " &lt;&lt; d2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endParaRPr lang="en-US" altLang="zh-CN" sz="2000" dirty="0" smtClean="0"/>
          </a:p>
          <a:p>
            <a:r>
              <a:rPr lang="en-US" altLang="zh-CN" sz="2000" dirty="0" smtClean="0"/>
              <a:t>	</a:t>
            </a:r>
            <a:r>
              <a:rPr lang="en-US" altLang="zh-CN" sz="2000" dirty="0" err="1" smtClean="0"/>
              <a:t>cout</a:t>
            </a:r>
            <a:r>
              <a:rPr lang="en-US" altLang="zh-CN" sz="2000" dirty="0" smtClean="0"/>
              <a:t> &lt;&lt; "c1 = " &lt;&lt; c1 &lt;&lt; "; c2 = " &lt;&lt; c2 &lt;&lt; </a:t>
            </a:r>
            <a:r>
              <a:rPr lang="en-US" altLang="zh-CN" sz="2000" dirty="0" err="1" smtClean="0"/>
              <a:t>endl</a:t>
            </a:r>
            <a:r>
              <a:rPr lang="en-US" altLang="zh-CN" sz="2000" dirty="0" smtClean="0"/>
              <a:t>;</a:t>
            </a:r>
          </a:p>
          <a:p>
            <a:r>
              <a:rPr lang="en-US" altLang="zh-CN" sz="2000" dirty="0" smtClean="0"/>
              <a:t>	Swap(c1, c2);</a:t>
            </a:r>
          </a:p>
          <a:p>
            <a:r>
              <a:rPr lang="en-US" altLang="zh-CN" sz="2000" dirty="0" smtClean="0"/>
              <a:t>	</a:t>
            </a:r>
            <a:r>
              <a:rPr lang="en-US" altLang="zh-CN" sz="2000" dirty="0" err="1" smtClean="0"/>
              <a:t>cout</a:t>
            </a:r>
            <a:r>
              <a:rPr lang="en-US" altLang="zh-CN" sz="2000" dirty="0" smtClean="0"/>
              <a:t> &lt;&lt; "c1 = " &lt;&lt; c1 &lt;&lt; "; c2 = " &lt;&lt; c2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endParaRPr lang="en-US" altLang="zh-CN" sz="2000" dirty="0" smtClean="0"/>
          </a:p>
          <a:p>
            <a:r>
              <a:rPr lang="en-US" altLang="zh-CN" sz="2000" dirty="0" smtClean="0"/>
              <a:t>	</a:t>
            </a:r>
            <a:r>
              <a:rPr lang="en-US" altLang="zh-CN" sz="2000" dirty="0" err="1" smtClean="0"/>
              <a:t>cout</a:t>
            </a:r>
            <a:r>
              <a:rPr lang="en-US" altLang="zh-CN" sz="2000" dirty="0" smtClean="0"/>
              <a:t> &lt;&lt; "s1 = " &lt;&lt; s1 &lt;&lt; "; s2 = " &lt;&lt; s2 &lt;&lt; </a:t>
            </a:r>
            <a:r>
              <a:rPr lang="en-US" altLang="zh-CN" sz="2000" dirty="0" err="1" smtClean="0"/>
              <a:t>endl</a:t>
            </a:r>
            <a:r>
              <a:rPr lang="en-US" altLang="zh-CN" sz="2000" dirty="0" smtClean="0"/>
              <a:t>;</a:t>
            </a:r>
          </a:p>
          <a:p>
            <a:r>
              <a:rPr lang="en-US" altLang="zh-CN" sz="2000" dirty="0" smtClean="0"/>
              <a:t>	Swap(s1, s2);</a:t>
            </a:r>
          </a:p>
          <a:p>
            <a:r>
              <a:rPr lang="en-US" altLang="zh-CN" sz="2000" dirty="0" smtClean="0"/>
              <a:t>	</a:t>
            </a:r>
            <a:r>
              <a:rPr lang="en-US" altLang="zh-CN" sz="2000" dirty="0" err="1" smtClean="0"/>
              <a:t>cout</a:t>
            </a:r>
            <a:r>
              <a:rPr lang="en-US" altLang="zh-CN" sz="2000" dirty="0" smtClean="0"/>
              <a:t> &lt;&lt; "s1 = " &lt;&lt; s1 &lt;&lt; "; s2 = " &lt;&lt; s2 &lt;&lt; </a:t>
            </a:r>
            <a:r>
              <a:rPr lang="en-US" altLang="zh-CN" sz="2000" dirty="0" err="1" smtClean="0"/>
              <a:t>endl</a:t>
            </a:r>
            <a:r>
              <a:rPr lang="en-US" altLang="zh-CN" sz="2000" dirty="0" smtClean="0"/>
              <a:t> &lt;&lt; </a:t>
            </a:r>
            <a:r>
              <a:rPr lang="en-US" altLang="zh-CN" sz="2000" dirty="0" err="1" smtClean="0"/>
              <a:t>endl</a:t>
            </a:r>
            <a:r>
              <a:rPr lang="en-US" altLang="zh-CN" sz="2000" dirty="0" smtClean="0"/>
              <a:t>;</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755576" y="1988840"/>
            <a:ext cx="7776864" cy="44644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i1 = 3; i2 = 5</a:t>
            </a:r>
          </a:p>
          <a:p>
            <a:pPr lvl="1"/>
            <a:r>
              <a:rPr lang="en-US" altLang="zh-CN" sz="2400" dirty="0" smtClean="0">
                <a:solidFill>
                  <a:schemeClr val="tx1"/>
                </a:solidFill>
              </a:rPr>
              <a:t>i1 = 5; i2 = 3</a:t>
            </a:r>
          </a:p>
          <a:p>
            <a:pPr lvl="1"/>
            <a:endParaRPr lang="en-US" altLang="zh-CN" sz="2400" dirty="0" smtClean="0">
              <a:solidFill>
                <a:schemeClr val="tx1"/>
              </a:solidFill>
            </a:endParaRPr>
          </a:p>
          <a:p>
            <a:pPr lvl="1"/>
            <a:r>
              <a:rPr lang="en-US" altLang="zh-CN" sz="2400" dirty="0" smtClean="0">
                <a:solidFill>
                  <a:schemeClr val="tx1"/>
                </a:solidFill>
              </a:rPr>
              <a:t>d1 = 1.23; d2 = 3.21</a:t>
            </a:r>
          </a:p>
          <a:p>
            <a:pPr lvl="1"/>
            <a:r>
              <a:rPr lang="en-US" altLang="zh-CN" sz="2400" dirty="0" smtClean="0">
                <a:solidFill>
                  <a:schemeClr val="tx1"/>
                </a:solidFill>
              </a:rPr>
              <a:t>d1 = 3.21; d2 = 1.23</a:t>
            </a:r>
          </a:p>
          <a:p>
            <a:pPr lvl="1"/>
            <a:endParaRPr lang="en-US" altLang="zh-CN" sz="2400" dirty="0" smtClean="0">
              <a:solidFill>
                <a:schemeClr val="tx1"/>
              </a:solidFill>
            </a:endParaRPr>
          </a:p>
          <a:p>
            <a:pPr lvl="1"/>
            <a:r>
              <a:rPr lang="en-US" altLang="zh-CN" sz="2400" dirty="0" smtClean="0">
                <a:solidFill>
                  <a:schemeClr val="tx1"/>
                </a:solidFill>
              </a:rPr>
              <a:t>c1 = a; c2 = b</a:t>
            </a:r>
          </a:p>
          <a:p>
            <a:pPr lvl="1"/>
            <a:r>
              <a:rPr lang="en-US" altLang="zh-CN" sz="2400" dirty="0" smtClean="0">
                <a:solidFill>
                  <a:schemeClr val="tx1"/>
                </a:solidFill>
              </a:rPr>
              <a:t>c1 = b; c2 = a</a:t>
            </a:r>
          </a:p>
          <a:p>
            <a:pPr lvl="1"/>
            <a:endParaRPr lang="en-US" altLang="zh-CN" sz="2400" dirty="0" smtClean="0">
              <a:solidFill>
                <a:schemeClr val="tx1"/>
              </a:solidFill>
            </a:endParaRPr>
          </a:p>
          <a:p>
            <a:pPr lvl="1"/>
            <a:r>
              <a:rPr lang="en-US" altLang="zh-CN" sz="2400" dirty="0" smtClean="0">
                <a:solidFill>
                  <a:schemeClr val="tx1"/>
                </a:solidFill>
              </a:rPr>
              <a:t>s1 = </a:t>
            </a:r>
            <a:r>
              <a:rPr lang="en-US" altLang="zh-CN" sz="2400" dirty="0" err="1" smtClean="0">
                <a:solidFill>
                  <a:schemeClr val="tx1"/>
                </a:solidFill>
              </a:rPr>
              <a:t>abcde</a:t>
            </a:r>
            <a:r>
              <a:rPr lang="en-US" altLang="zh-CN" sz="2400" dirty="0" smtClean="0">
                <a:solidFill>
                  <a:schemeClr val="tx1"/>
                </a:solidFill>
              </a:rPr>
              <a:t>; s2 = 12345</a:t>
            </a:r>
          </a:p>
          <a:p>
            <a:pPr lvl="1"/>
            <a:r>
              <a:rPr lang="en-US" altLang="zh-CN" sz="2400" dirty="0" smtClean="0">
                <a:solidFill>
                  <a:schemeClr val="tx1"/>
                </a:solidFill>
              </a:rPr>
              <a:t>s1 = 12345; s2 = </a:t>
            </a:r>
            <a:r>
              <a:rPr lang="en-US" altLang="zh-CN" sz="2400" dirty="0" err="1" smtClean="0">
                <a:solidFill>
                  <a:schemeClr val="tx1"/>
                </a:solidFill>
              </a:rPr>
              <a:t>abcde</a:t>
            </a:r>
            <a:endParaRPr lang="en-US" altLang="zh-CN"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2875" y="548680"/>
            <a:ext cx="8893175" cy="4708981"/>
          </a:xfrm>
          <a:prstGeom prst="rect">
            <a:avLst/>
          </a:prstGeom>
          <a:noFill/>
          <a:ln w="9525">
            <a:noFill/>
            <a:miter lim="800000"/>
            <a:headEnd/>
            <a:tailEnd/>
          </a:ln>
        </p:spPr>
        <p:txBody>
          <a:bodyPr>
            <a:spAutoFit/>
          </a:bodyPr>
          <a:lstStyle/>
          <a:p>
            <a:r>
              <a:rPr lang="zh-CN" altLang="en-US" sz="2000" dirty="0" smtClean="0">
                <a:solidFill>
                  <a:schemeClr val="tx1"/>
                </a:solidFill>
              </a:rPr>
              <a:t>例</a:t>
            </a:r>
            <a:r>
              <a:rPr lang="en-US" altLang="zh-CN" sz="2000" dirty="0" smtClean="0">
                <a:solidFill>
                  <a:schemeClr val="tx1"/>
                </a:solidFill>
              </a:rPr>
              <a:t>7.1 </a:t>
            </a:r>
            <a:r>
              <a:rPr lang="zh-CN" altLang="en-US" sz="2000" dirty="0" smtClean="0">
                <a:solidFill>
                  <a:schemeClr val="tx1"/>
                </a:solidFill>
              </a:rPr>
              <a:t>函数模板定义与模板函数的调用示例。</a:t>
            </a:r>
            <a:endParaRPr lang="en-US" altLang="zh-CN" sz="2000" dirty="0" smtClean="0">
              <a:solidFill>
                <a:schemeClr val="tx1"/>
              </a:solidFill>
            </a:endParaRPr>
          </a:p>
          <a:p>
            <a:endParaRPr lang="en-US"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max_7_1.h</a:t>
            </a:r>
            <a:r>
              <a:rPr lang="zh-CN" altLang="en-US" sz="2000" dirty="0" smtClean="0">
                <a:solidFill>
                  <a:schemeClr val="tx1"/>
                </a:solidFill>
              </a:rPr>
              <a:t>开始 </a:t>
            </a:r>
          </a:p>
          <a:p>
            <a:r>
              <a:rPr lang="en-US" altLang="zh-CN" sz="2000" dirty="0" smtClean="0"/>
              <a:t>#</a:t>
            </a:r>
            <a:r>
              <a:rPr lang="en-US" altLang="zh-CN" sz="2000" dirty="0" err="1" smtClean="0"/>
              <a:t>ifndef</a:t>
            </a:r>
            <a:r>
              <a:rPr lang="en-US" altLang="zh-CN" sz="2000" dirty="0" smtClean="0"/>
              <a:t> __MAX_7_1_H__</a:t>
            </a:r>
            <a:r>
              <a:rPr lang="en-US" altLang="zh-CN" sz="2000" dirty="0" smtClean="0">
                <a:solidFill>
                  <a:schemeClr val="tx1"/>
                </a:solidFill>
              </a:rPr>
              <a:t>		// </a:t>
            </a:r>
            <a:r>
              <a:rPr lang="zh-CN" altLang="en-US" sz="2000" dirty="0" smtClean="0">
                <a:solidFill>
                  <a:schemeClr val="tx1"/>
                </a:solidFill>
              </a:rPr>
              <a:t>如果</a:t>
            </a:r>
            <a:r>
              <a:rPr lang="en-US" altLang="zh-CN" sz="2000" dirty="0" smtClean="0">
                <a:solidFill>
                  <a:schemeClr val="tx1"/>
                </a:solidFill>
              </a:rPr>
              <a:t>__MAX_7_1_H__</a:t>
            </a:r>
            <a:r>
              <a:rPr lang="zh-CN" altLang="en-US" sz="2000" dirty="0" smtClean="0">
                <a:solidFill>
                  <a:schemeClr val="tx1"/>
                </a:solidFill>
              </a:rPr>
              <a:t>未定义</a:t>
            </a:r>
          </a:p>
          <a:p>
            <a:r>
              <a:rPr lang="en-US" altLang="zh-CN" sz="2000" dirty="0" smtClean="0"/>
              <a:t>#define __MAX_7_1_H__</a:t>
            </a:r>
            <a:r>
              <a:rPr lang="en-US" altLang="zh-CN" sz="2000" dirty="0" smtClean="0">
                <a:solidFill>
                  <a:schemeClr val="tx1"/>
                </a:solidFill>
              </a:rPr>
              <a:t>		// </a:t>
            </a:r>
            <a:r>
              <a:rPr lang="zh-CN" altLang="en-US" sz="2000" dirty="0" smtClean="0">
                <a:solidFill>
                  <a:schemeClr val="tx1"/>
                </a:solidFill>
              </a:rPr>
              <a:t>那么定义</a:t>
            </a:r>
            <a:r>
              <a:rPr lang="en-US" altLang="zh-CN" sz="2000" dirty="0" smtClean="0">
                <a:solidFill>
                  <a:schemeClr val="tx1"/>
                </a:solidFill>
              </a:rPr>
              <a:t>__MAX_7_1_H__</a:t>
            </a:r>
          </a:p>
          <a:p>
            <a:endParaRPr lang="en-US" altLang="zh-CN" sz="2000" dirty="0" smtClean="0"/>
          </a:p>
          <a:p>
            <a:r>
              <a:rPr lang="en-US" altLang="zh-CN" sz="2000" dirty="0" smtClean="0"/>
              <a:t>template &lt;class </a:t>
            </a:r>
            <a:r>
              <a:rPr lang="en-US" altLang="zh-CN" sz="2000" dirty="0" err="1" smtClean="0"/>
              <a:t>ElemType</a:t>
            </a:r>
            <a:r>
              <a:rPr lang="en-US" altLang="zh-CN" sz="2000" dirty="0" smtClean="0"/>
              <a:t>&gt;</a:t>
            </a:r>
          </a:p>
          <a:p>
            <a:r>
              <a:rPr lang="en-US" altLang="zh-CN" sz="2000" dirty="0" err="1" smtClean="0"/>
              <a:t>ElemType</a:t>
            </a:r>
            <a:r>
              <a:rPr lang="en-US" altLang="zh-CN" sz="2000" dirty="0" smtClean="0"/>
              <a:t> Max(const </a:t>
            </a:r>
            <a:r>
              <a:rPr lang="en-US" altLang="zh-CN" sz="2000" dirty="0" err="1" smtClean="0"/>
              <a:t>ElemType</a:t>
            </a:r>
            <a:r>
              <a:rPr lang="en-US" altLang="zh-CN" sz="2000" dirty="0" smtClean="0"/>
              <a:t> &amp;x, const </a:t>
            </a:r>
            <a:r>
              <a:rPr lang="en-US" altLang="zh-CN" sz="2000" dirty="0" err="1" smtClean="0"/>
              <a:t>ElemType</a:t>
            </a:r>
            <a:r>
              <a:rPr lang="en-US" altLang="zh-CN" sz="2000" dirty="0" smtClean="0"/>
              <a:t> &amp;y)</a:t>
            </a:r>
            <a:r>
              <a:rPr lang="en-US" altLang="zh-CN" sz="2000" dirty="0" smtClean="0">
                <a:solidFill>
                  <a:schemeClr val="tx1"/>
                </a:solidFill>
              </a:rPr>
              <a:t>// </a:t>
            </a:r>
            <a:r>
              <a:rPr lang="zh-CN" altLang="en-US" sz="2000" dirty="0" smtClean="0">
                <a:solidFill>
                  <a:schemeClr val="tx1"/>
                </a:solidFill>
              </a:rPr>
              <a:t>求</a:t>
            </a:r>
            <a:r>
              <a:rPr lang="en-US" altLang="zh-CN" sz="2000" dirty="0" err="1" smtClean="0">
                <a:solidFill>
                  <a:schemeClr val="tx1"/>
                </a:solidFill>
              </a:rPr>
              <a:t>x,y</a:t>
            </a:r>
            <a:r>
              <a:rPr lang="zh-CN" altLang="en-US" sz="2000" dirty="0" smtClean="0">
                <a:solidFill>
                  <a:schemeClr val="tx1"/>
                </a:solidFill>
              </a:rPr>
              <a:t>的最大值</a:t>
            </a:r>
          </a:p>
          <a:p>
            <a:r>
              <a:rPr lang="en-US" altLang="zh-CN" sz="2000" dirty="0" smtClean="0"/>
              <a:t>{</a:t>
            </a:r>
          </a:p>
          <a:p>
            <a:r>
              <a:rPr lang="en-US" altLang="zh-CN" sz="2000" dirty="0" smtClean="0"/>
              <a:t>	return x &lt; y ? y : x;			</a:t>
            </a:r>
            <a:r>
              <a:rPr lang="en-US" altLang="zh-CN" sz="2000" dirty="0" smtClean="0">
                <a:solidFill>
                  <a:schemeClr val="tx1"/>
                </a:solidFill>
              </a:rPr>
              <a:t>// </a:t>
            </a:r>
            <a:r>
              <a:rPr lang="zh-CN" altLang="en-US" sz="2000" dirty="0" smtClean="0">
                <a:solidFill>
                  <a:schemeClr val="tx1"/>
                </a:solidFill>
              </a:rPr>
              <a:t>返回</a:t>
            </a:r>
            <a:r>
              <a:rPr lang="en-US" altLang="zh-CN" sz="2000" dirty="0" err="1" smtClean="0">
                <a:solidFill>
                  <a:schemeClr val="tx1"/>
                </a:solidFill>
              </a:rPr>
              <a:t>x,y</a:t>
            </a:r>
            <a:r>
              <a:rPr lang="zh-CN" altLang="en-US" sz="2000" dirty="0" smtClean="0">
                <a:solidFill>
                  <a:schemeClr val="tx1"/>
                </a:solidFill>
              </a:rPr>
              <a:t>的最大值</a:t>
            </a:r>
          </a:p>
          <a:p>
            <a:r>
              <a:rPr lang="en-US" altLang="zh-CN" sz="2000" dirty="0" smtClean="0"/>
              <a:t>}</a:t>
            </a:r>
          </a:p>
          <a:p>
            <a:endParaRPr lang="en-US" altLang="zh-CN" sz="2000" dirty="0" smtClean="0"/>
          </a:p>
          <a:p>
            <a:r>
              <a:rPr lang="en-US" altLang="zh-CN" sz="2000" dirty="0" smtClean="0"/>
              <a:t>#</a:t>
            </a:r>
            <a:r>
              <a:rPr lang="en-US" altLang="zh-CN" sz="2000" dirty="0" err="1" smtClean="0"/>
              <a:t>endif</a:t>
            </a:r>
            <a:endParaRPr lang="en-US" altLang="zh-CN" sz="2000" dirty="0" smtClean="0"/>
          </a:p>
          <a:p>
            <a:endParaRPr lang="en-US" altLang="zh-CN" sz="2000" dirty="0" smtClean="0"/>
          </a:p>
          <a:p>
            <a:r>
              <a:rPr lang="en-US" altLang="zh-CN" sz="2000" dirty="0" smtClean="0">
                <a:solidFill>
                  <a:schemeClr val="tx1"/>
                </a:solidFill>
              </a:rPr>
              <a:t>// </a:t>
            </a:r>
            <a:r>
              <a:rPr lang="zh-CN" altLang="en-US" sz="2000" dirty="0" smtClean="0">
                <a:solidFill>
                  <a:schemeClr val="tx1"/>
                </a:solidFill>
              </a:rPr>
              <a:t>文件</a:t>
            </a:r>
            <a:r>
              <a:rPr lang="en-US" altLang="zh-CN" sz="2000" dirty="0" smtClean="0">
                <a:solidFill>
                  <a:schemeClr val="tx1"/>
                </a:solidFill>
              </a:rPr>
              <a:t>max_7_1.h</a:t>
            </a:r>
            <a:r>
              <a:rPr lang="zh-CN" altLang="en-US" sz="2000" dirty="0" smtClean="0">
                <a:solidFill>
                  <a:schemeClr val="tx1"/>
                </a:solidFill>
              </a:rPr>
              <a:t>结束</a:t>
            </a:r>
            <a:endParaRPr lang="en-US" altLang="zh-CN"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2875" y="188913"/>
            <a:ext cx="8893175" cy="5016758"/>
          </a:xfrm>
          <a:prstGeom prst="rect">
            <a:avLst/>
          </a:prstGeom>
          <a:noFill/>
          <a:ln w="9525">
            <a:noFill/>
            <a:miter lim="800000"/>
            <a:headEnd/>
            <a:tailEnd/>
          </a:ln>
        </p:spPr>
        <p:txBody>
          <a:bodyPr>
            <a:spAutoFit/>
          </a:bodyPr>
          <a:lstStyle/>
          <a:p>
            <a:r>
              <a:rPr lang="en-US" altLang="zh-CN" sz="2000" dirty="0" smtClean="0">
                <a:solidFill>
                  <a:schemeClr val="tx1"/>
                </a:solidFill>
              </a:rPr>
              <a:t>// </a:t>
            </a:r>
            <a:r>
              <a:rPr lang="zh-CN" altLang="en-US" sz="2000" dirty="0" smtClean="0">
                <a:solidFill>
                  <a:schemeClr val="tx1"/>
                </a:solidFill>
              </a:rPr>
              <a:t>文件</a:t>
            </a:r>
            <a:r>
              <a:rPr lang="pt-BR" altLang="zh-CN" sz="2000" dirty="0" smtClean="0">
                <a:solidFill>
                  <a:schemeClr val="tx1"/>
                </a:solidFill>
              </a:rPr>
              <a:t>main_7_1.cpp</a:t>
            </a:r>
            <a:r>
              <a:rPr lang="zh-CN" altLang="en-US" sz="2000" dirty="0" smtClean="0">
                <a:solidFill>
                  <a:schemeClr val="tx1"/>
                </a:solidFill>
              </a:rPr>
              <a:t>开始 </a:t>
            </a:r>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a:t>
            </a:r>
            <a:r>
              <a:rPr lang="pt-BR" altLang="zh-CN" sz="2000" dirty="0" smtClean="0">
                <a:solidFill>
                  <a:schemeClr val="tx1"/>
                </a:solidFill>
              </a:rPr>
              <a:t>e7_1\main.cpp</a:t>
            </a:r>
          </a:p>
          <a:p>
            <a:r>
              <a:rPr lang="pt-BR" altLang="zh-CN" sz="2000" dirty="0" smtClean="0"/>
              <a:t>#include &lt;iostream&gt;</a:t>
            </a:r>
            <a:r>
              <a:rPr lang="pt-BR" altLang="zh-CN" sz="2000" dirty="0" smtClean="0">
                <a:solidFill>
                  <a:schemeClr val="tx1"/>
                </a:solidFill>
              </a:rPr>
              <a:t>               	// </a:t>
            </a:r>
            <a:r>
              <a:rPr lang="zh-CN" altLang="en-US" sz="2000" dirty="0" smtClean="0">
                <a:solidFill>
                  <a:schemeClr val="tx1"/>
                </a:solidFill>
              </a:rPr>
              <a:t>编译预处理命令</a:t>
            </a:r>
          </a:p>
          <a:p>
            <a:r>
              <a:rPr lang="pt-BR" altLang="zh-CN" sz="2000" dirty="0" smtClean="0"/>
              <a:t>using namespace std;</a:t>
            </a:r>
            <a:r>
              <a:rPr lang="pt-BR" altLang="zh-CN" sz="2000" dirty="0" smtClean="0">
                <a:solidFill>
                  <a:schemeClr val="tx1"/>
                </a:solidFill>
              </a:rPr>
              <a:t>		// </a:t>
            </a:r>
            <a:r>
              <a:rPr lang="zh-CN" altLang="en-US" sz="2000" dirty="0" smtClean="0">
                <a:solidFill>
                  <a:schemeClr val="tx1"/>
                </a:solidFill>
              </a:rPr>
              <a:t>使用命名空间</a:t>
            </a:r>
            <a:r>
              <a:rPr lang="pt-BR" altLang="zh-CN" sz="2000" dirty="0" smtClean="0">
                <a:solidFill>
                  <a:schemeClr val="tx1"/>
                </a:solidFill>
              </a:rPr>
              <a:t>std </a:t>
            </a:r>
          </a:p>
          <a:p>
            <a:r>
              <a:rPr lang="pt-BR" altLang="zh-CN" sz="2000" dirty="0" smtClean="0"/>
              <a:t>#include "max.h"</a:t>
            </a:r>
            <a:r>
              <a:rPr lang="pt-BR" altLang="zh-CN" sz="2000" dirty="0" smtClean="0">
                <a:solidFill>
                  <a:schemeClr val="tx1"/>
                </a:solidFill>
              </a:rPr>
              <a:t>		// </a:t>
            </a:r>
            <a:r>
              <a:rPr lang="zh-CN" altLang="en-US" sz="2000" dirty="0" smtClean="0">
                <a:solidFill>
                  <a:schemeClr val="tx1"/>
                </a:solidFill>
              </a:rPr>
              <a:t>编译预处理命令，包含函数模板</a:t>
            </a:r>
            <a:r>
              <a:rPr lang="pt-BR" altLang="zh-CN" sz="2000" dirty="0" smtClean="0">
                <a:solidFill>
                  <a:schemeClr val="tx1"/>
                </a:solidFill>
              </a:rPr>
              <a:t>Max</a:t>
            </a:r>
            <a:r>
              <a:rPr lang="zh-CN" altLang="en-US" sz="2000" dirty="0" smtClean="0">
                <a:solidFill>
                  <a:schemeClr val="tx1"/>
                </a:solidFill>
              </a:rPr>
              <a:t>的声明</a:t>
            </a:r>
          </a:p>
          <a:p>
            <a:endParaRPr lang="zh-CN" altLang="en-US" sz="2000" dirty="0" smtClean="0">
              <a:solidFill>
                <a:schemeClr val="tx1"/>
              </a:solidFill>
            </a:endParaRPr>
          </a:p>
          <a:p>
            <a:r>
              <a:rPr lang="pt-BR" altLang="zh-CN" sz="2000" dirty="0" smtClean="0"/>
              <a:t>int main()			</a:t>
            </a:r>
            <a:r>
              <a:rPr lang="pt-BR" altLang="zh-CN" sz="2000" dirty="0" smtClean="0">
                <a:solidFill>
                  <a:schemeClr val="tx1"/>
                </a:solidFill>
              </a:rPr>
              <a:t>// </a:t>
            </a:r>
            <a:r>
              <a:rPr lang="zh-CN" altLang="pt-BR" sz="2000" dirty="0" smtClean="0">
                <a:solidFill>
                  <a:schemeClr val="tx1"/>
                </a:solidFill>
              </a:rPr>
              <a:t>主函数</a:t>
            </a:r>
            <a:r>
              <a:rPr lang="pt-BR" altLang="zh-CN" sz="2000" dirty="0" smtClean="0">
                <a:solidFill>
                  <a:schemeClr val="tx1"/>
                </a:solidFill>
              </a:rPr>
              <a:t>main()</a:t>
            </a:r>
          </a:p>
          <a:p>
            <a:r>
              <a:rPr lang="pt-BR" altLang="zh-CN" sz="2000" dirty="0" smtClean="0"/>
              <a:t>{</a:t>
            </a:r>
          </a:p>
          <a:p>
            <a:r>
              <a:rPr lang="pt-BR" altLang="zh-CN" sz="2000" dirty="0" smtClean="0"/>
              <a:t>	cout &lt;&lt; "2</a:t>
            </a:r>
            <a:r>
              <a:rPr lang="zh-CN" altLang="pt-BR" sz="2000" dirty="0" smtClean="0"/>
              <a:t>和</a:t>
            </a:r>
            <a:r>
              <a:rPr lang="pt-BR" altLang="zh-CN" sz="2000" dirty="0" smtClean="0"/>
              <a:t>3</a:t>
            </a:r>
            <a:r>
              <a:rPr lang="zh-CN" altLang="pt-BR" sz="2000" dirty="0" smtClean="0"/>
              <a:t>的最大值为</a:t>
            </a:r>
            <a:r>
              <a:rPr lang="pt-BR" altLang="zh-CN" sz="2000" dirty="0" smtClean="0"/>
              <a:t>" &lt;&lt; Max(2, 3) &lt;&lt; endl;</a:t>
            </a:r>
            <a:r>
              <a:rPr lang="pt-BR" altLang="zh-CN" sz="2000" dirty="0" smtClean="0">
                <a:solidFill>
                  <a:schemeClr val="tx1"/>
                </a:solidFill>
              </a:rPr>
              <a:t>// </a:t>
            </a:r>
            <a:r>
              <a:rPr lang="zh-CN" altLang="pt-BR" sz="2000" dirty="0" smtClean="0">
                <a:solidFill>
                  <a:schemeClr val="tx1"/>
                </a:solidFill>
              </a:rPr>
              <a:t>输出</a:t>
            </a:r>
            <a:r>
              <a:rPr lang="pt-BR" altLang="zh-CN" sz="2000" dirty="0" smtClean="0">
                <a:solidFill>
                  <a:schemeClr val="tx1"/>
                </a:solidFill>
              </a:rPr>
              <a:t>2,3</a:t>
            </a:r>
            <a:r>
              <a:rPr lang="zh-CN" altLang="pt-BR" sz="2000" dirty="0" smtClean="0">
                <a:solidFill>
                  <a:schemeClr val="tx1"/>
                </a:solidFill>
              </a:rPr>
              <a:t>的最大值</a:t>
            </a:r>
            <a:endParaRPr lang="en-US" altLang="zh-CN" sz="2000" dirty="0" smtClean="0">
              <a:solidFill>
                <a:schemeClr val="tx1"/>
              </a:solidFill>
            </a:endParaRPr>
          </a:p>
          <a:p>
            <a:endParaRPr lang="zh-CN" altLang="pt-BR" sz="2000" dirty="0" smtClean="0"/>
          </a:p>
          <a:p>
            <a:r>
              <a:rPr lang="zh-CN" altLang="pt-BR" sz="2000" dirty="0" smtClean="0"/>
              <a:t>	</a:t>
            </a:r>
            <a:r>
              <a:rPr lang="pt-BR" altLang="zh-CN" sz="2000" dirty="0" smtClean="0"/>
              <a:t>system("PAUSE");	</a:t>
            </a:r>
            <a:r>
              <a:rPr lang="pt-BR" altLang="zh-CN" sz="2000" dirty="0" smtClean="0">
                <a:solidFill>
                  <a:schemeClr val="tx1"/>
                </a:solidFill>
              </a:rPr>
              <a:t>// </a:t>
            </a:r>
            <a:r>
              <a:rPr lang="zh-CN" altLang="pt-BR" sz="2000" dirty="0" smtClean="0">
                <a:solidFill>
                  <a:schemeClr val="tx1"/>
                </a:solidFill>
              </a:rPr>
              <a:t>调用库函数</a:t>
            </a:r>
            <a:r>
              <a:rPr lang="pt-BR" altLang="zh-CN" sz="2000" dirty="0" smtClean="0">
                <a:solidFill>
                  <a:schemeClr val="tx1"/>
                </a:solidFill>
              </a:rPr>
              <a:t>system( )</a:t>
            </a:r>
            <a:r>
              <a:rPr lang="zh-CN" altLang="pt-BR" sz="2000" dirty="0" smtClean="0">
                <a:solidFill>
                  <a:schemeClr val="tx1"/>
                </a:solidFill>
              </a:rPr>
              <a:t>，输出系统提示信息</a:t>
            </a:r>
          </a:p>
          <a:p>
            <a:r>
              <a:rPr lang="zh-CN" altLang="pt-BR" sz="2000" dirty="0" smtClean="0"/>
              <a:t>	</a:t>
            </a:r>
            <a:r>
              <a:rPr lang="pt-BR" altLang="zh-CN" sz="2000" dirty="0" smtClean="0"/>
              <a:t>return 0;               	</a:t>
            </a:r>
            <a:r>
              <a:rPr lang="pt-BR" altLang="zh-CN" sz="2000" dirty="0" smtClean="0">
                <a:solidFill>
                  <a:schemeClr val="tx1"/>
                </a:solidFill>
              </a:rPr>
              <a:t>// </a:t>
            </a:r>
            <a:r>
              <a:rPr lang="zh-CN" altLang="pt-BR" sz="2000" dirty="0" smtClean="0">
                <a:solidFill>
                  <a:schemeClr val="tx1"/>
                </a:solidFill>
              </a:rPr>
              <a:t>返回值</a:t>
            </a:r>
            <a:r>
              <a:rPr lang="pt-BR" altLang="zh-CN" sz="2000" dirty="0" smtClean="0">
                <a:solidFill>
                  <a:schemeClr val="tx1"/>
                </a:solidFill>
              </a:rPr>
              <a:t>0, </a:t>
            </a:r>
            <a:r>
              <a:rPr lang="zh-CN" altLang="pt-BR" sz="2000" dirty="0" smtClean="0">
                <a:solidFill>
                  <a:schemeClr val="tx1"/>
                </a:solidFill>
              </a:rPr>
              <a:t>返回操作系统</a:t>
            </a:r>
          </a:p>
          <a:p>
            <a:r>
              <a:rPr lang="pt-BR" altLang="zh-CN" sz="2000" dirty="0" smtClean="0"/>
              <a:t>}</a:t>
            </a:r>
          </a:p>
          <a:p>
            <a:endParaRPr lang="pt-BR" altLang="zh-CN" sz="2000" dirty="0" smtClean="0">
              <a:solidFill>
                <a:schemeClr val="tx1"/>
              </a:solidFill>
            </a:endParaRPr>
          </a:p>
          <a:p>
            <a:r>
              <a:rPr lang="en-US" altLang="zh-CN" sz="2000" dirty="0" smtClean="0">
                <a:solidFill>
                  <a:schemeClr val="tx1"/>
                </a:solidFill>
              </a:rPr>
              <a:t>// </a:t>
            </a:r>
            <a:r>
              <a:rPr lang="zh-CN" altLang="en-US" sz="2000" dirty="0" smtClean="0">
                <a:solidFill>
                  <a:schemeClr val="tx1"/>
                </a:solidFill>
              </a:rPr>
              <a:t>文件</a:t>
            </a:r>
            <a:r>
              <a:rPr lang="pt-BR" altLang="zh-CN" sz="2000" dirty="0" smtClean="0">
                <a:solidFill>
                  <a:schemeClr val="tx1"/>
                </a:solidFill>
              </a:rPr>
              <a:t>main_7_1.cpp</a:t>
            </a:r>
            <a:r>
              <a:rPr lang="zh-CN" altLang="en-US" sz="2000" dirty="0" smtClean="0">
                <a:solidFill>
                  <a:schemeClr val="tx1"/>
                </a:solidFill>
              </a:rPr>
              <a:t>开始 </a:t>
            </a:r>
          </a:p>
          <a:p>
            <a:endParaRPr lang="en-US" altLang="zh-CN" sz="2000" dirty="0">
              <a:solidFill>
                <a:schemeClr val="tx1"/>
              </a:solidFill>
            </a:endParaRPr>
          </a:p>
        </p:txBody>
      </p:sp>
      <p:sp>
        <p:nvSpPr>
          <p:cNvPr id="18435" name="AutoShape 5"/>
          <p:cNvSpPr>
            <a:spLocks noChangeArrowheads="1"/>
          </p:cNvSpPr>
          <p:nvPr/>
        </p:nvSpPr>
        <p:spPr bwMode="auto">
          <a:xfrm>
            <a:off x="1116013" y="5085185"/>
            <a:ext cx="6985000" cy="1008112"/>
          </a:xfrm>
          <a:prstGeom prst="roundRect">
            <a:avLst>
              <a:gd name="adj" fmla="val 16667"/>
            </a:avLst>
          </a:prstGeom>
          <a:solidFill>
            <a:schemeClr val="bg1"/>
          </a:solidFill>
          <a:ln w="9525">
            <a:solidFill>
              <a:schemeClr val="tx1"/>
            </a:solidFill>
            <a:round/>
            <a:headEnd/>
            <a:tailEnd/>
          </a:ln>
        </p:spPr>
        <p:txBody>
          <a:bodyPr wrap="none" anchor="ctr"/>
          <a:lstStyle/>
          <a:p>
            <a:r>
              <a:rPr lang="zh-CN" altLang="en-US" sz="2000" dirty="0">
                <a:solidFill>
                  <a:schemeClr val="tx1"/>
                </a:solidFill>
              </a:rPr>
              <a:t>程序运行时屏幕输出如下：</a:t>
            </a:r>
            <a:endParaRPr lang="zh-CN" altLang="pt-BR" sz="2000" dirty="0">
              <a:solidFill>
                <a:schemeClr val="tx1"/>
              </a:solidFill>
            </a:endParaRPr>
          </a:p>
          <a:p>
            <a:pPr lvl="1"/>
            <a:r>
              <a:rPr lang="pt-BR" altLang="zh-CN" sz="2000" dirty="0">
                <a:solidFill>
                  <a:schemeClr val="accent2"/>
                </a:solidFill>
              </a:rPr>
              <a:t>2</a:t>
            </a:r>
            <a:r>
              <a:rPr lang="zh-CN" altLang="pt-BR" sz="2000" dirty="0">
                <a:solidFill>
                  <a:schemeClr val="accent2"/>
                </a:solidFill>
              </a:rPr>
              <a:t>和</a:t>
            </a:r>
            <a:r>
              <a:rPr lang="pt-BR" altLang="zh-CN" sz="2000" dirty="0">
                <a:solidFill>
                  <a:schemeClr val="accent2"/>
                </a:solidFill>
              </a:rPr>
              <a:t>3</a:t>
            </a:r>
            <a:r>
              <a:rPr lang="zh-CN" altLang="pt-BR" sz="2000" dirty="0">
                <a:solidFill>
                  <a:schemeClr val="accent2"/>
                </a:solidFill>
              </a:rPr>
              <a:t>的最大值为</a:t>
            </a:r>
            <a:r>
              <a:rPr lang="pt-BR" altLang="zh-CN" sz="2000" dirty="0" smtClean="0">
                <a:solidFill>
                  <a:schemeClr val="accent2"/>
                </a:solidFill>
              </a:rPr>
              <a:t>3</a:t>
            </a:r>
            <a:endParaRPr lang="pt-BR" altLang="zh-CN"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15897</TotalTime>
  <Words>156</Words>
  <Application>Microsoft Office PowerPoint</Application>
  <PresentationFormat>全屏显示(4:3)</PresentationFormat>
  <Paragraphs>949</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默认设计模板</vt:lpstr>
      <vt:lpstr>新概念C++程序设计大学教程(第3版)</vt:lpstr>
      <vt:lpstr>模板（templates）</vt:lpstr>
      <vt:lpstr>7.1 算法抽象模板——函数模板</vt:lpstr>
      <vt:lpstr>7.1 算法抽象模板——函数模板</vt:lpstr>
      <vt:lpstr>从函数重载到函数模板</vt:lpstr>
      <vt:lpstr>幻灯片 6</vt:lpstr>
      <vt:lpstr>幻灯片 7</vt:lpstr>
      <vt:lpstr>幻灯片 8</vt:lpstr>
      <vt:lpstr>幻灯片 9</vt:lpstr>
      <vt:lpstr>7.1 算法抽象模板——函数模板</vt:lpstr>
      <vt:lpstr>模板函数重载</vt:lpstr>
      <vt:lpstr>幻灯片 12</vt:lpstr>
      <vt:lpstr>幻灯片 13</vt:lpstr>
      <vt:lpstr>7.1 算法抽象模板——函数模板</vt:lpstr>
      <vt:lpstr>函数模板的具体化</vt:lpstr>
      <vt:lpstr>隐式实例化</vt:lpstr>
      <vt:lpstr>幻灯片 17</vt:lpstr>
      <vt:lpstr>显式实例化</vt:lpstr>
      <vt:lpstr>幻灯片 19</vt:lpstr>
      <vt:lpstr>幻灯片 20</vt:lpstr>
      <vt:lpstr>显式具体化</vt:lpstr>
      <vt:lpstr>幻灯片 22</vt:lpstr>
      <vt:lpstr>部分具体化</vt:lpstr>
      <vt:lpstr>幻灯片 24</vt:lpstr>
      <vt:lpstr>7.2 数据抽象模板——类模板</vt:lpstr>
      <vt:lpstr>数据抽象模板——类模板</vt:lpstr>
      <vt:lpstr>7.2 数据抽象模板——类模板</vt:lpstr>
      <vt:lpstr>类模板的定义</vt:lpstr>
      <vt:lpstr>幻灯片 29</vt:lpstr>
      <vt:lpstr>幻灯片 30</vt:lpstr>
      <vt:lpstr>7.2 数据抽象模板——类模板</vt:lpstr>
      <vt:lpstr>类模板的使用</vt:lpstr>
      <vt:lpstr>幻灯片 33</vt:lpstr>
      <vt:lpstr>幻灯片 34</vt:lpstr>
      <vt:lpstr>幻灯片 35</vt:lpstr>
      <vt:lpstr>幻灯片 36</vt:lpstr>
      <vt:lpstr>幻灯片 37</vt:lpstr>
      <vt:lpstr>7.2 数据抽象模板——类模板</vt:lpstr>
      <vt:lpstr>模板的实例化与具体化</vt:lpstr>
      <vt:lpstr>显式实例化</vt:lpstr>
      <vt:lpstr>幻灯片 41</vt:lpstr>
      <vt:lpstr>隐式实例化</vt:lpstr>
      <vt:lpstr>幻灯片 43</vt:lpstr>
      <vt:lpstr>显式具体化</vt:lpstr>
      <vt:lpstr>幻灯片 45</vt:lpstr>
      <vt:lpstr>幻灯片 46</vt:lpstr>
      <vt:lpstr>部分具体化</vt:lpstr>
      <vt:lpstr>幻灯片 48</vt:lpstr>
      <vt:lpstr>幻灯片 49</vt:lpstr>
      <vt:lpstr>默认具体化</vt:lpstr>
      <vt:lpstr>幻灯片 51</vt:lpstr>
      <vt:lpstr>7.2 数据抽象模板——类模板</vt:lpstr>
      <vt:lpstr>类模板实例化时的异常处理（即特殊处理）</vt:lpstr>
      <vt:lpstr>幻灯片 54</vt:lpstr>
      <vt:lpstr>幻灯片 55</vt:lpstr>
      <vt:lpstr>7.3 实例：MyVector模板类的设计</vt:lpstr>
      <vt:lpstr>实例：MyVector模板类的设计</vt:lpstr>
      <vt:lpstr>幻灯片 58</vt:lpstr>
      <vt:lpstr>幻灯片 59</vt:lpstr>
      <vt:lpstr>幻灯片 60</vt:lpstr>
      <vt:lpstr>幻灯片 61</vt:lpstr>
      <vt:lpstr>幻灯片 62</vt:lpstr>
      <vt:lpstr>幻灯片 63</vt:lpstr>
      <vt:lpstr>习题7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yhy</dc:creator>
  <cp:lastModifiedBy>hy you</cp:lastModifiedBy>
  <cp:revision>795</cp:revision>
  <dcterms:created xsi:type="dcterms:W3CDTF">2010-01-13T14:53:29Z</dcterms:created>
  <dcterms:modified xsi:type="dcterms:W3CDTF">2020-05-13T14:06:38Z</dcterms:modified>
</cp:coreProperties>
</file>