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8"/>
  </p:notesMasterIdLst>
  <p:sldIdLst>
    <p:sldId id="256" r:id="rId2"/>
    <p:sldId id="468" r:id="rId3"/>
    <p:sldId id="307" r:id="rId4"/>
    <p:sldId id="469" r:id="rId5"/>
    <p:sldId id="470" r:id="rId6"/>
    <p:sldId id="471" r:id="rId7"/>
    <p:sldId id="472" r:id="rId8"/>
    <p:sldId id="473" r:id="rId9"/>
    <p:sldId id="474" r:id="rId10"/>
    <p:sldId id="475" r:id="rId11"/>
    <p:sldId id="476" r:id="rId12"/>
    <p:sldId id="477" r:id="rId13"/>
    <p:sldId id="479"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1" r:id="rId44"/>
    <p:sldId id="510" r:id="rId45"/>
    <p:sldId id="512" r:id="rId46"/>
    <p:sldId id="513" r:id="rId47"/>
    <p:sldId id="516" r:id="rId48"/>
    <p:sldId id="514" r:id="rId49"/>
    <p:sldId id="515" r:id="rId50"/>
    <p:sldId id="517" r:id="rId51"/>
    <p:sldId id="518" r:id="rId52"/>
    <p:sldId id="519" r:id="rId53"/>
    <p:sldId id="520" r:id="rId54"/>
    <p:sldId id="521" r:id="rId55"/>
    <p:sldId id="522" r:id="rId56"/>
    <p:sldId id="523" r:id="rId57"/>
    <p:sldId id="524" r:id="rId58"/>
    <p:sldId id="525" r:id="rId59"/>
    <p:sldId id="526" r:id="rId60"/>
    <p:sldId id="527" r:id="rId61"/>
    <p:sldId id="529" r:id="rId62"/>
    <p:sldId id="528" r:id="rId63"/>
    <p:sldId id="531" r:id="rId64"/>
    <p:sldId id="530" r:id="rId65"/>
    <p:sldId id="532" r:id="rId66"/>
    <p:sldId id="533" r:id="rId67"/>
    <p:sldId id="534" r:id="rId68"/>
    <p:sldId id="535" r:id="rId69"/>
    <p:sldId id="536" r:id="rId70"/>
    <p:sldId id="537" r:id="rId71"/>
    <p:sldId id="538" r:id="rId72"/>
    <p:sldId id="539" r:id="rId73"/>
    <p:sldId id="540" r:id="rId74"/>
    <p:sldId id="542" r:id="rId75"/>
    <p:sldId id="541" r:id="rId76"/>
    <p:sldId id="543" r:id="rId77"/>
    <p:sldId id="544" r:id="rId78"/>
    <p:sldId id="545" r:id="rId79"/>
    <p:sldId id="546" r:id="rId80"/>
    <p:sldId id="547" r:id="rId81"/>
    <p:sldId id="548" r:id="rId82"/>
    <p:sldId id="550" r:id="rId83"/>
    <p:sldId id="551" r:id="rId84"/>
    <p:sldId id="552" r:id="rId85"/>
    <p:sldId id="553" r:id="rId86"/>
    <p:sldId id="554" r:id="rId87"/>
    <p:sldId id="555" r:id="rId88"/>
    <p:sldId id="556" r:id="rId89"/>
    <p:sldId id="557" r:id="rId90"/>
    <p:sldId id="558" r:id="rId91"/>
    <p:sldId id="559" r:id="rId92"/>
    <p:sldId id="560" r:id="rId93"/>
    <p:sldId id="561" r:id="rId94"/>
    <p:sldId id="562" r:id="rId95"/>
    <p:sldId id="564" r:id="rId96"/>
    <p:sldId id="563" r:id="rId97"/>
    <p:sldId id="565" r:id="rId98"/>
    <p:sldId id="567" r:id="rId99"/>
    <p:sldId id="566" r:id="rId100"/>
    <p:sldId id="568" r:id="rId101"/>
    <p:sldId id="569" r:id="rId102"/>
    <p:sldId id="570" r:id="rId103"/>
    <p:sldId id="571" r:id="rId104"/>
    <p:sldId id="572" r:id="rId105"/>
    <p:sldId id="573" r:id="rId106"/>
    <p:sldId id="574" r:id="rId107"/>
    <p:sldId id="575" r:id="rId108"/>
    <p:sldId id="576" r:id="rId109"/>
    <p:sldId id="577" r:id="rId110"/>
    <p:sldId id="578" r:id="rId111"/>
    <p:sldId id="579" r:id="rId112"/>
    <p:sldId id="580" r:id="rId113"/>
    <p:sldId id="581" r:id="rId114"/>
    <p:sldId id="582" r:id="rId115"/>
    <p:sldId id="583" r:id="rId116"/>
    <p:sldId id="584" r:id="rId117"/>
    <p:sldId id="585" r:id="rId118"/>
    <p:sldId id="586" r:id="rId119"/>
    <p:sldId id="587" r:id="rId120"/>
    <p:sldId id="588" r:id="rId121"/>
    <p:sldId id="589" r:id="rId122"/>
    <p:sldId id="590" r:id="rId123"/>
    <p:sldId id="591" r:id="rId124"/>
    <p:sldId id="592" r:id="rId125"/>
    <p:sldId id="593" r:id="rId126"/>
    <p:sldId id="594" r:id="rId127"/>
    <p:sldId id="595" r:id="rId128"/>
    <p:sldId id="596" r:id="rId129"/>
    <p:sldId id="597" r:id="rId130"/>
    <p:sldId id="598" r:id="rId131"/>
    <p:sldId id="599" r:id="rId132"/>
    <p:sldId id="600" r:id="rId133"/>
    <p:sldId id="605" r:id="rId134"/>
    <p:sldId id="601" r:id="rId135"/>
    <p:sldId id="606" r:id="rId136"/>
    <p:sldId id="607" r:id="rId137"/>
    <p:sldId id="609" r:id="rId138"/>
    <p:sldId id="610" r:id="rId139"/>
    <p:sldId id="611" r:id="rId140"/>
    <p:sldId id="604" r:id="rId141"/>
    <p:sldId id="608" r:id="rId142"/>
    <p:sldId id="612" r:id="rId143"/>
    <p:sldId id="613" r:id="rId144"/>
    <p:sldId id="614" r:id="rId145"/>
    <p:sldId id="615" r:id="rId146"/>
    <p:sldId id="616" r:id="rId147"/>
  </p:sldIdLst>
  <p:sldSz cx="9144000" cy="6858000" type="screen4x3"/>
  <p:notesSz cx="6858000" cy="9144000"/>
  <p:defaultTextStyle>
    <a:defPPr>
      <a:defRPr lang="zh-CN"/>
    </a:defPPr>
    <a:lvl1pPr algn="l" rtl="0" fontAlgn="base">
      <a:spcBef>
        <a:spcPct val="0"/>
      </a:spcBef>
      <a:spcAft>
        <a:spcPct val="0"/>
      </a:spcAft>
      <a:defRPr sz="4800" b="1" kern="1200">
        <a:solidFill>
          <a:schemeClr val="accent2"/>
        </a:solidFill>
        <a:latin typeface="Arial" charset="0"/>
        <a:ea typeface="楷体_GB2312" pitchFamily="49" charset="-122"/>
        <a:cs typeface="+mn-cs"/>
      </a:defRPr>
    </a:lvl1pPr>
    <a:lvl2pPr marL="457200" algn="l" rtl="0" fontAlgn="base">
      <a:spcBef>
        <a:spcPct val="0"/>
      </a:spcBef>
      <a:spcAft>
        <a:spcPct val="0"/>
      </a:spcAft>
      <a:defRPr sz="4800" b="1" kern="1200">
        <a:solidFill>
          <a:schemeClr val="accent2"/>
        </a:solidFill>
        <a:latin typeface="Arial" charset="0"/>
        <a:ea typeface="楷体_GB2312" pitchFamily="49" charset="-122"/>
        <a:cs typeface="+mn-cs"/>
      </a:defRPr>
    </a:lvl2pPr>
    <a:lvl3pPr marL="914400" algn="l" rtl="0" fontAlgn="base">
      <a:spcBef>
        <a:spcPct val="0"/>
      </a:spcBef>
      <a:spcAft>
        <a:spcPct val="0"/>
      </a:spcAft>
      <a:defRPr sz="4800" b="1" kern="1200">
        <a:solidFill>
          <a:schemeClr val="accent2"/>
        </a:solidFill>
        <a:latin typeface="Arial" charset="0"/>
        <a:ea typeface="楷体_GB2312" pitchFamily="49" charset="-122"/>
        <a:cs typeface="+mn-cs"/>
      </a:defRPr>
    </a:lvl3pPr>
    <a:lvl4pPr marL="1371600" algn="l" rtl="0" fontAlgn="base">
      <a:spcBef>
        <a:spcPct val="0"/>
      </a:spcBef>
      <a:spcAft>
        <a:spcPct val="0"/>
      </a:spcAft>
      <a:defRPr sz="4800" b="1" kern="1200">
        <a:solidFill>
          <a:schemeClr val="accent2"/>
        </a:solidFill>
        <a:latin typeface="Arial" charset="0"/>
        <a:ea typeface="楷体_GB2312" pitchFamily="49" charset="-122"/>
        <a:cs typeface="+mn-cs"/>
      </a:defRPr>
    </a:lvl4pPr>
    <a:lvl5pPr marL="1828800" algn="l" rtl="0" fontAlgn="base">
      <a:spcBef>
        <a:spcPct val="0"/>
      </a:spcBef>
      <a:spcAft>
        <a:spcPct val="0"/>
      </a:spcAft>
      <a:defRPr sz="4800" b="1" kern="1200">
        <a:solidFill>
          <a:schemeClr val="accent2"/>
        </a:solidFill>
        <a:latin typeface="Arial" charset="0"/>
        <a:ea typeface="楷体_GB2312" pitchFamily="49" charset="-122"/>
        <a:cs typeface="+mn-cs"/>
      </a:defRPr>
    </a:lvl5pPr>
    <a:lvl6pPr marL="2286000" algn="l" defTabSz="914400" rtl="0" eaLnBrk="1" latinLnBrk="0" hangingPunct="1">
      <a:defRPr sz="4800" b="1" kern="1200">
        <a:solidFill>
          <a:schemeClr val="accent2"/>
        </a:solidFill>
        <a:latin typeface="Arial" charset="0"/>
        <a:ea typeface="楷体_GB2312" pitchFamily="49" charset="-122"/>
        <a:cs typeface="+mn-cs"/>
      </a:defRPr>
    </a:lvl6pPr>
    <a:lvl7pPr marL="2743200" algn="l" defTabSz="914400" rtl="0" eaLnBrk="1" latinLnBrk="0" hangingPunct="1">
      <a:defRPr sz="4800" b="1" kern="1200">
        <a:solidFill>
          <a:schemeClr val="accent2"/>
        </a:solidFill>
        <a:latin typeface="Arial" charset="0"/>
        <a:ea typeface="楷体_GB2312" pitchFamily="49" charset="-122"/>
        <a:cs typeface="+mn-cs"/>
      </a:defRPr>
    </a:lvl7pPr>
    <a:lvl8pPr marL="3200400" algn="l" defTabSz="914400" rtl="0" eaLnBrk="1" latinLnBrk="0" hangingPunct="1">
      <a:defRPr sz="4800" b="1" kern="1200">
        <a:solidFill>
          <a:schemeClr val="accent2"/>
        </a:solidFill>
        <a:latin typeface="Arial" charset="0"/>
        <a:ea typeface="楷体_GB2312" pitchFamily="49" charset="-122"/>
        <a:cs typeface="+mn-cs"/>
      </a:defRPr>
    </a:lvl8pPr>
    <a:lvl9pPr marL="3657600" algn="l" defTabSz="914400" rtl="0" eaLnBrk="1" latinLnBrk="0" hangingPunct="1">
      <a:defRPr sz="4800" b="1" kern="1200">
        <a:solidFill>
          <a:schemeClr val="accent2"/>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2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0A5A9-D268-4BFA-A33C-4C6318E29A1A}" type="datetimeFigureOut">
              <a:rPr lang="zh-CN" altLang="en-US" smtClean="0"/>
              <a:pPr/>
              <a:t>2020/5/20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5D73B-6133-4BE3-B148-378382D9E3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91C498-1A54-42D1-8F6D-E1447474C6E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A2779EC-D2B9-414B-8079-3C253207C42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2BE537E-01A6-49ED-AEC8-B347D308F49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FCC3B8-D062-4ABF-B045-0C205574E560}"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CBD748-FADA-4233-9AB2-75DDB3CA530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029AA0-09D2-4D08-BAFA-6E09E0E6E21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43B39-73B5-4771-9B5B-DC927F37168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03F7FBD5-4236-46D5-B73C-3D779F144C8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04A2AEB-1DBE-49A0-92CC-C095D84E82F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01B36C6-4A39-42A4-A496-702CF403239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5F47E4A-4CF9-40F5-AC30-93D0F72624B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ea typeface="宋体" pitchFamily="2" charset="-122"/>
              </a:defRPr>
            </a:lvl1pPr>
          </a:lstStyle>
          <a:p>
            <a:fld id="{3C91617A-A968-4362-9052-B59B75090C2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rgbClr val="FF0000"/>
          </a:solidFill>
          <a:latin typeface="+mj-lt"/>
          <a:ea typeface="+mj-ea"/>
          <a:cs typeface="+mj-cs"/>
        </a:defRPr>
      </a:lvl1pPr>
      <a:lvl2pPr algn="ctr" rtl="0" fontAlgn="base">
        <a:spcBef>
          <a:spcPct val="0"/>
        </a:spcBef>
        <a:spcAft>
          <a:spcPct val="0"/>
        </a:spcAft>
        <a:defRPr sz="4400" b="1">
          <a:solidFill>
            <a:srgbClr val="FF0000"/>
          </a:solidFill>
          <a:latin typeface="Times New Roman" pitchFamily="18" charset="0"/>
          <a:ea typeface="楷体_GB2312" pitchFamily="49" charset="-122"/>
        </a:defRPr>
      </a:lvl2pPr>
      <a:lvl3pPr algn="ctr" rtl="0" fontAlgn="base">
        <a:spcBef>
          <a:spcPct val="0"/>
        </a:spcBef>
        <a:spcAft>
          <a:spcPct val="0"/>
        </a:spcAft>
        <a:defRPr sz="4400" b="1">
          <a:solidFill>
            <a:srgbClr val="FF0000"/>
          </a:solidFill>
          <a:latin typeface="Times New Roman" pitchFamily="18" charset="0"/>
          <a:ea typeface="楷体_GB2312" pitchFamily="49" charset="-122"/>
        </a:defRPr>
      </a:lvl3pPr>
      <a:lvl4pPr algn="ctr" rtl="0" fontAlgn="base">
        <a:spcBef>
          <a:spcPct val="0"/>
        </a:spcBef>
        <a:spcAft>
          <a:spcPct val="0"/>
        </a:spcAft>
        <a:defRPr sz="4400" b="1">
          <a:solidFill>
            <a:srgbClr val="FF0000"/>
          </a:solidFill>
          <a:latin typeface="Times New Roman" pitchFamily="18" charset="0"/>
          <a:ea typeface="楷体_GB2312" pitchFamily="49" charset="-122"/>
        </a:defRPr>
      </a:lvl4pPr>
      <a:lvl5pPr algn="ctr" rtl="0" fontAlgn="base">
        <a:spcBef>
          <a:spcPct val="0"/>
        </a:spcBef>
        <a:spcAft>
          <a:spcPct val="0"/>
        </a:spcAft>
        <a:defRPr sz="4400" b="1">
          <a:solidFill>
            <a:srgbClr val="FF0000"/>
          </a:solidFill>
          <a:latin typeface="Times New Roman" pitchFamily="18" charset="0"/>
          <a:ea typeface="楷体_GB2312" pitchFamily="49" charset="-122"/>
        </a:defRPr>
      </a:lvl5pPr>
      <a:lvl6pPr marL="457200" algn="ctr" rtl="0" fontAlgn="base">
        <a:spcBef>
          <a:spcPct val="0"/>
        </a:spcBef>
        <a:spcAft>
          <a:spcPct val="0"/>
        </a:spcAft>
        <a:defRPr sz="4400" b="1">
          <a:solidFill>
            <a:srgbClr val="FF0000"/>
          </a:solidFill>
          <a:latin typeface="Times New Roman" pitchFamily="18" charset="0"/>
          <a:ea typeface="楷体_GB2312" pitchFamily="49" charset="-122"/>
        </a:defRPr>
      </a:lvl6pPr>
      <a:lvl7pPr marL="914400" algn="ctr" rtl="0" fontAlgn="base">
        <a:spcBef>
          <a:spcPct val="0"/>
        </a:spcBef>
        <a:spcAft>
          <a:spcPct val="0"/>
        </a:spcAft>
        <a:defRPr sz="4400" b="1">
          <a:solidFill>
            <a:srgbClr val="FF0000"/>
          </a:solidFill>
          <a:latin typeface="Times New Roman" pitchFamily="18" charset="0"/>
          <a:ea typeface="楷体_GB2312" pitchFamily="49" charset="-122"/>
        </a:defRPr>
      </a:lvl7pPr>
      <a:lvl8pPr marL="1371600" algn="ctr" rtl="0" fontAlgn="base">
        <a:spcBef>
          <a:spcPct val="0"/>
        </a:spcBef>
        <a:spcAft>
          <a:spcPct val="0"/>
        </a:spcAft>
        <a:defRPr sz="4400" b="1">
          <a:solidFill>
            <a:srgbClr val="FF0000"/>
          </a:solidFill>
          <a:latin typeface="Times New Roman" pitchFamily="18" charset="0"/>
          <a:ea typeface="楷体_GB2312" pitchFamily="49" charset="-122"/>
        </a:defRPr>
      </a:lvl8pPr>
      <a:lvl9pPr marL="1828800" algn="ctr" rtl="0" fontAlgn="base">
        <a:spcBef>
          <a:spcPct val="0"/>
        </a:spcBef>
        <a:spcAft>
          <a:spcPct val="0"/>
        </a:spcAft>
        <a:defRPr sz="4400" b="1">
          <a:solidFill>
            <a:srgbClr val="FF0000"/>
          </a:solidFill>
          <a:latin typeface="Times New Roman" pitchFamily="18" charset="0"/>
          <a:ea typeface="楷体_GB2312" pitchFamily="49" charset="-122"/>
        </a:defRPr>
      </a:lvl9pPr>
    </p:titleStyle>
    <p:bodyStyle>
      <a:lvl1pPr marL="342900" indent="-342900" algn="l" rtl="0" fontAlgn="base">
        <a:spcBef>
          <a:spcPct val="20000"/>
        </a:spcBef>
        <a:spcAft>
          <a:spcPct val="20000"/>
        </a:spcAft>
        <a:buChar char="•"/>
        <a:defRPr sz="3200" b="1">
          <a:solidFill>
            <a:schemeClr val="tx1"/>
          </a:solidFill>
          <a:latin typeface="+mn-lt"/>
          <a:ea typeface="+mn-ea"/>
          <a:cs typeface="+mn-cs"/>
        </a:defRPr>
      </a:lvl1pPr>
      <a:lvl2pPr marL="742950" indent="-285750" algn="l" rtl="0" fontAlgn="base">
        <a:spcBef>
          <a:spcPct val="20000"/>
        </a:spcBef>
        <a:spcAft>
          <a:spcPct val="20000"/>
        </a:spcAft>
        <a:buChar char="–"/>
        <a:defRPr sz="2800" b="1">
          <a:solidFill>
            <a:schemeClr val="accent2"/>
          </a:solidFill>
          <a:latin typeface="+mn-lt"/>
          <a:ea typeface="+mn-ea"/>
        </a:defRPr>
      </a:lvl2pPr>
      <a:lvl3pPr marL="1143000" indent="-228600" algn="l" rtl="0" fontAlgn="base">
        <a:spcBef>
          <a:spcPct val="20000"/>
        </a:spcBef>
        <a:spcAft>
          <a:spcPct val="20000"/>
        </a:spcAft>
        <a:buChar char="•"/>
        <a:defRPr sz="2400" b="1">
          <a:solidFill>
            <a:schemeClr val="tx1"/>
          </a:solidFill>
          <a:latin typeface="+mn-lt"/>
          <a:ea typeface="+mn-ea"/>
        </a:defRPr>
      </a:lvl3pPr>
      <a:lvl4pPr marL="1600200" indent="-228600" algn="l" rtl="0" fontAlgn="base">
        <a:spcBef>
          <a:spcPct val="20000"/>
        </a:spcBef>
        <a:spcAft>
          <a:spcPct val="20000"/>
        </a:spcAft>
        <a:buChar char="–"/>
        <a:defRPr sz="2000" b="1">
          <a:solidFill>
            <a:schemeClr val="accent2"/>
          </a:solidFill>
          <a:latin typeface="+mn-lt"/>
          <a:ea typeface="+mn-ea"/>
        </a:defRPr>
      </a:lvl4pPr>
      <a:lvl5pPr marL="2057400" indent="-228600" algn="l" rtl="0" fontAlgn="base">
        <a:spcBef>
          <a:spcPct val="20000"/>
        </a:spcBef>
        <a:spcAft>
          <a:spcPct val="20000"/>
        </a:spcAft>
        <a:buChar char="»"/>
        <a:defRPr sz="2000" b="1">
          <a:solidFill>
            <a:schemeClr val="tx1"/>
          </a:solidFill>
          <a:latin typeface="+mn-lt"/>
          <a:ea typeface="+mn-ea"/>
        </a:defRPr>
      </a:lvl5pPr>
      <a:lvl6pPr marL="2514600" indent="-228600" algn="l" rtl="0" fontAlgn="base">
        <a:spcBef>
          <a:spcPct val="20000"/>
        </a:spcBef>
        <a:spcAft>
          <a:spcPct val="20000"/>
        </a:spcAft>
        <a:buChar char="»"/>
        <a:defRPr sz="2000" b="1">
          <a:solidFill>
            <a:schemeClr val="tx1"/>
          </a:solidFill>
          <a:latin typeface="+mn-lt"/>
          <a:ea typeface="+mn-ea"/>
        </a:defRPr>
      </a:lvl6pPr>
      <a:lvl7pPr marL="2971800" indent="-228600" algn="l" rtl="0" fontAlgn="base">
        <a:spcBef>
          <a:spcPct val="20000"/>
        </a:spcBef>
        <a:spcAft>
          <a:spcPct val="20000"/>
        </a:spcAft>
        <a:buChar char="»"/>
        <a:defRPr sz="2000" b="1">
          <a:solidFill>
            <a:schemeClr val="tx1"/>
          </a:solidFill>
          <a:latin typeface="+mn-lt"/>
          <a:ea typeface="+mn-ea"/>
        </a:defRPr>
      </a:lvl7pPr>
      <a:lvl8pPr marL="3429000" indent="-228600" algn="l" rtl="0" fontAlgn="base">
        <a:spcBef>
          <a:spcPct val="20000"/>
        </a:spcBef>
        <a:spcAft>
          <a:spcPct val="20000"/>
        </a:spcAft>
        <a:buChar char="»"/>
        <a:defRPr sz="2000" b="1">
          <a:solidFill>
            <a:schemeClr val="tx1"/>
          </a:solidFill>
          <a:latin typeface="+mn-lt"/>
          <a:ea typeface="+mn-ea"/>
        </a:defRPr>
      </a:lvl8pPr>
      <a:lvl9pPr marL="3886200" indent="-228600" algn="l" rtl="0" fontAlgn="base">
        <a:spcBef>
          <a:spcPct val="20000"/>
        </a:spcBef>
        <a:spcAft>
          <a:spcPct val="2000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img.ph.126.net/ryrq3lqXFWUCLB19zbJ6sA==/3399373293734866186.png" TargetMode="External"/><Relationship Id="rId1" Type="http://schemas.openxmlformats.org/officeDocument/2006/relationships/slideLayout" Target="../slideLayouts/slideLayout2.xml"/><Relationship Id="rId4" Type="http://schemas.openxmlformats.org/officeDocument/2006/relationships/image" Target="http://img.ph.126.net/ryrq3lqXFWUCLB19zbJ6sA==/3399373293734866186.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file:///C:\Documents%20and%20Settings\Administrator\Application%20Data\2345Explorer\Cache\Default\Cache\Content.IE5\QF7YD2UZ\1359267085_6365%5b1%5d.pn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http://img.my.csdn.net/uploads/201301/27/1359267212_4588.png" TargetMode="External"/><Relationship Id="rId4" Type="http://schemas.openxmlformats.org/officeDocument/2006/relationships/image" Target="../media/image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http://pic002.cnblogs.com/images/2012/387401/2012110211172055.jp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7" y="1052736"/>
            <a:ext cx="7776865" cy="1470025"/>
          </a:xfrm>
        </p:spPr>
        <p:txBody>
          <a:bodyPr/>
          <a:lstStyle/>
          <a:p>
            <a:r>
              <a:rPr lang="zh-CN" altLang="en-US" sz="6600" dirty="0" smtClean="0">
                <a:effectLst>
                  <a:outerShdw blurRad="38100" dist="38100" dir="2700000" algn="tl">
                    <a:srgbClr val="C0C0C0"/>
                  </a:outerShdw>
                </a:effectLst>
                <a:latin typeface="楷体_GB2312" pitchFamily="49" charset="-122"/>
              </a:rPr>
              <a:t>新概念</a:t>
            </a:r>
            <a:r>
              <a:rPr lang="en-US" altLang="zh-CN" sz="6600" dirty="0" smtClean="0">
                <a:effectLst>
                  <a:outerShdw blurRad="38100" dist="38100" dir="2700000" algn="tl">
                    <a:srgbClr val="C0C0C0"/>
                  </a:outerShdw>
                </a:effectLst>
                <a:latin typeface="楷体_GB2312" pitchFamily="49" charset="-122"/>
              </a:rPr>
              <a:t>C++</a:t>
            </a:r>
            <a:r>
              <a:rPr lang="zh-CN" altLang="en-US" sz="6600" dirty="0" smtClean="0">
                <a:effectLst>
                  <a:outerShdw blurRad="38100" dist="38100" dir="2700000" algn="tl">
                    <a:srgbClr val="C0C0C0"/>
                  </a:outerShdw>
                </a:effectLst>
                <a:latin typeface="楷体_GB2312" pitchFamily="49" charset="-122"/>
              </a:rPr>
              <a:t>程序设计大学教程</a:t>
            </a:r>
            <a:r>
              <a:rPr lang="en-US" altLang="zh-CN" sz="6600" dirty="0" smtClean="0">
                <a:effectLst>
                  <a:outerShdw blurRad="38100" dist="38100" dir="2700000" algn="tl">
                    <a:srgbClr val="C0C0C0"/>
                  </a:outerShdw>
                </a:effectLst>
                <a:latin typeface="楷体_GB2312" pitchFamily="49" charset="-122"/>
              </a:rPr>
              <a:t>(</a:t>
            </a:r>
            <a:r>
              <a:rPr lang="zh-CN" altLang="en-US" sz="6600" dirty="0" smtClean="0">
                <a:effectLst>
                  <a:outerShdw blurRad="38100" dist="38100" dir="2700000" algn="tl">
                    <a:srgbClr val="C0C0C0"/>
                  </a:outerShdw>
                </a:effectLst>
                <a:latin typeface="楷体_GB2312" pitchFamily="49" charset="-122"/>
              </a:rPr>
              <a:t>第</a:t>
            </a:r>
            <a:r>
              <a:rPr lang="en-US" altLang="zh-CN" sz="6600" dirty="0" smtClean="0">
                <a:effectLst>
                  <a:outerShdw blurRad="38100" dist="38100" dir="2700000" algn="tl">
                    <a:srgbClr val="C0C0C0"/>
                  </a:outerShdw>
                </a:effectLst>
                <a:latin typeface="楷体_GB2312" pitchFamily="49" charset="-122"/>
              </a:rPr>
              <a:t>3</a:t>
            </a:r>
            <a:r>
              <a:rPr lang="zh-CN" altLang="en-US" sz="6600" dirty="0" smtClean="0">
                <a:effectLst>
                  <a:outerShdw blurRad="38100" dist="38100" dir="2700000" algn="tl">
                    <a:srgbClr val="C0C0C0"/>
                  </a:outerShdw>
                </a:effectLst>
                <a:latin typeface="楷体_GB2312" pitchFamily="49" charset="-122"/>
              </a:rPr>
              <a:t>版</a:t>
            </a:r>
            <a:r>
              <a:rPr lang="en-US" altLang="zh-CN" sz="6600" dirty="0" smtClean="0">
                <a:effectLst>
                  <a:outerShdw blurRad="38100" dist="38100" dir="2700000" algn="tl">
                    <a:srgbClr val="C0C0C0"/>
                  </a:outerShdw>
                </a:effectLst>
                <a:latin typeface="楷体_GB2312" pitchFamily="49" charset="-122"/>
              </a:rPr>
              <a:t>)</a:t>
            </a:r>
            <a:endParaRPr lang="zh-CN" altLang="en-US" sz="6600" dirty="0">
              <a:effectLst>
                <a:outerShdw blurRad="38100" dist="38100" dir="2700000" algn="tl">
                  <a:srgbClr val="C0C0C0"/>
                </a:outerShdw>
              </a:effectLst>
              <a:latin typeface="楷体_GB2312" pitchFamily="49" charset="-122"/>
            </a:endParaRPr>
          </a:p>
        </p:txBody>
      </p:sp>
      <p:sp>
        <p:nvSpPr>
          <p:cNvPr id="2051" name="Rectangle 3"/>
          <p:cNvSpPr>
            <a:spLocks noGrp="1" noChangeArrowheads="1"/>
          </p:cNvSpPr>
          <p:nvPr>
            <p:ph type="subTitle" idx="1"/>
          </p:nvPr>
        </p:nvSpPr>
        <p:spPr>
          <a:xfrm>
            <a:off x="251520" y="3068960"/>
            <a:ext cx="8640960" cy="1752600"/>
          </a:xfrm>
        </p:spPr>
        <p:txBody>
          <a:bodyPr/>
          <a:lstStyle/>
          <a:p>
            <a:r>
              <a:rPr lang="zh-CN" altLang="en-US" sz="6000" dirty="0" smtClean="0">
                <a:solidFill>
                  <a:schemeClr val="accent2"/>
                </a:solidFill>
                <a:latin typeface="黑体" pitchFamily="2" charset="-122"/>
                <a:ea typeface="黑体" pitchFamily="2" charset="-122"/>
              </a:rPr>
              <a:t>第</a:t>
            </a:r>
            <a:r>
              <a:rPr lang="en-US" altLang="zh-CN" sz="6000" dirty="0" smtClean="0">
                <a:solidFill>
                  <a:schemeClr val="accent2"/>
                </a:solidFill>
                <a:latin typeface="黑体" pitchFamily="2" charset="-122"/>
                <a:ea typeface="黑体" pitchFamily="2" charset="-122"/>
              </a:rPr>
              <a:t>3</a:t>
            </a:r>
            <a:r>
              <a:rPr lang="zh-CN" altLang="en-US" sz="6000" dirty="0" smtClean="0">
                <a:solidFill>
                  <a:schemeClr val="accent2"/>
                </a:solidFill>
                <a:latin typeface="黑体" pitchFamily="2" charset="-122"/>
                <a:ea typeface="黑体" pitchFamily="2" charset="-122"/>
              </a:rPr>
              <a:t>篇 </a:t>
            </a:r>
            <a:r>
              <a:rPr lang="en-US" altLang="zh-CN" sz="6000" dirty="0" smtClean="0">
                <a:solidFill>
                  <a:schemeClr val="accent2"/>
                </a:solidFill>
                <a:latin typeface="黑体" pitchFamily="2" charset="-122"/>
                <a:ea typeface="黑体" pitchFamily="2" charset="-122"/>
              </a:rPr>
              <a:t>C++</a:t>
            </a:r>
            <a:r>
              <a:rPr lang="zh-CN" altLang="en-US" sz="6000" dirty="0" smtClean="0">
                <a:solidFill>
                  <a:schemeClr val="accent2"/>
                </a:solidFill>
                <a:latin typeface="黑体" pitchFamily="2" charset="-122"/>
                <a:ea typeface="黑体" pitchFamily="2" charset="-122"/>
              </a:rPr>
              <a:t>泛型程序设计</a:t>
            </a:r>
            <a:endParaRPr lang="zh-CN" altLang="en-US" sz="6000" dirty="0">
              <a:solidFill>
                <a:schemeClr val="accent2"/>
              </a:solidFill>
              <a:latin typeface="黑体" pitchFamily="2" charset="-122"/>
              <a:ea typeface="黑体" pitchFamily="2" charset="-122"/>
            </a:endParaRPr>
          </a:p>
        </p:txBody>
      </p:sp>
      <p:sp>
        <p:nvSpPr>
          <p:cNvPr id="4" name="标题 1"/>
          <p:cNvSpPr txBox="1">
            <a:spLocks/>
          </p:cNvSpPr>
          <p:nvPr/>
        </p:nvSpPr>
        <p:spPr bwMode="auto">
          <a:xfrm>
            <a:off x="611560" y="5157192"/>
            <a:ext cx="7772400" cy="115212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algn="ctr">
              <a:defRPr/>
            </a:pPr>
            <a:r>
              <a:rPr lang="zh-CN" altLang="en-US" sz="5400" kern="0" dirty="0" smtClean="0">
                <a:solidFill>
                  <a:srgbClr val="FF0000"/>
                </a:solidFill>
                <a:latin typeface="+mj-lt"/>
                <a:ea typeface="+mj-ea"/>
                <a:cs typeface="+mj-cs"/>
              </a:rPr>
              <a:t>第</a:t>
            </a:r>
            <a:r>
              <a:rPr lang="en-US" altLang="zh-CN" sz="5400" kern="0" dirty="0" smtClean="0">
                <a:solidFill>
                  <a:srgbClr val="FF0000"/>
                </a:solidFill>
                <a:latin typeface="+mj-lt"/>
                <a:ea typeface="+mj-ea"/>
                <a:cs typeface="+mj-cs"/>
              </a:rPr>
              <a:t>8</a:t>
            </a:r>
            <a:r>
              <a:rPr lang="zh-CN" altLang="en-US" sz="5400" kern="0" dirty="0" smtClean="0">
                <a:solidFill>
                  <a:srgbClr val="FF0000"/>
                </a:solidFill>
                <a:latin typeface="+mj-lt"/>
                <a:ea typeface="+mj-ea"/>
                <a:cs typeface="+mj-cs"/>
              </a:rPr>
              <a:t>单元  </a:t>
            </a:r>
            <a:r>
              <a:rPr lang="en-US" altLang="zh-CN" sz="5400" kern="0" dirty="0" smtClean="0">
                <a:solidFill>
                  <a:srgbClr val="FF0000"/>
                </a:solidFill>
                <a:latin typeface="+mj-lt"/>
                <a:ea typeface="+mj-ea"/>
                <a:cs typeface="+mj-cs"/>
              </a:rPr>
              <a:t>STL</a:t>
            </a:r>
            <a:r>
              <a:rPr lang="zh-CN" altLang="en-US" sz="5400" kern="0" dirty="0" smtClean="0">
                <a:solidFill>
                  <a:srgbClr val="FF0000"/>
                </a:solidFill>
                <a:latin typeface="+mj-lt"/>
                <a:ea typeface="+mj-ea"/>
                <a:cs typeface="+mj-cs"/>
              </a:rPr>
              <a:t>编序</a:t>
            </a:r>
            <a:endParaRPr lang="zh-CN" altLang="en-US" sz="5400" kern="0" dirty="0"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a:t>
            </a:r>
            <a:endParaRPr lang="zh-CN" altLang="en-US" dirty="0"/>
          </a:p>
        </p:txBody>
      </p:sp>
      <p:sp>
        <p:nvSpPr>
          <p:cNvPr id="3" name="内容占位符 2"/>
          <p:cNvSpPr>
            <a:spLocks noGrp="1"/>
          </p:cNvSpPr>
          <p:nvPr>
            <p:ph idx="1"/>
          </p:nvPr>
        </p:nvSpPr>
        <p:spPr/>
        <p:txBody>
          <a:bodyPr/>
          <a:lstStyle/>
          <a:p>
            <a:r>
              <a:rPr lang="zh-CN" altLang="en-US" dirty="0" smtClean="0"/>
              <a:t>在上述两类基本容器的基础上，屏蔽一部分功能，突出或增加另一些功能，就得到了</a:t>
            </a:r>
            <a:r>
              <a:rPr lang="zh-CN" altLang="en-US" dirty="0" smtClean="0">
                <a:solidFill>
                  <a:srgbClr val="FF0000"/>
                </a:solidFill>
              </a:rPr>
              <a:t>容器适配器</a:t>
            </a:r>
            <a:r>
              <a:rPr lang="zh-CN" altLang="en-US" dirty="0" smtClean="0"/>
              <a:t>（</a:t>
            </a:r>
            <a:r>
              <a:rPr lang="en-US" altLang="zh-CN" dirty="0" smtClean="0"/>
              <a:t>container adapter</a:t>
            </a:r>
            <a:r>
              <a:rPr lang="zh-CN" altLang="en-US" dirty="0" smtClean="0"/>
              <a:t>）。例如</a:t>
            </a:r>
          </a:p>
          <a:p>
            <a:pPr marL="971550" lvl="1" indent="-514350">
              <a:buFont typeface="+mj-ea"/>
              <a:buAutoNum type="circleNumDbPlain"/>
            </a:pPr>
            <a:r>
              <a:rPr lang="en-US" altLang="zh-CN" dirty="0" smtClean="0">
                <a:solidFill>
                  <a:srgbClr val="FF0000"/>
                </a:solidFill>
              </a:rPr>
              <a:t>stack</a:t>
            </a:r>
            <a:r>
              <a:rPr lang="zh-CN" altLang="en-US" dirty="0" smtClean="0"/>
              <a:t>是一种</a:t>
            </a:r>
            <a:r>
              <a:rPr lang="zh-CN" altLang="en-US" dirty="0" smtClean="0">
                <a:solidFill>
                  <a:srgbClr val="FF0000"/>
                </a:solidFill>
              </a:rPr>
              <a:t>先进后出</a:t>
            </a:r>
            <a:r>
              <a:rPr lang="zh-CN" altLang="en-US" dirty="0" smtClean="0"/>
              <a:t>容器，基于</a:t>
            </a:r>
            <a:r>
              <a:rPr lang="en-US" altLang="zh-CN" dirty="0" err="1" smtClean="0"/>
              <a:t>deque</a:t>
            </a:r>
            <a:r>
              <a:rPr lang="zh-CN" altLang="en-US" dirty="0" smtClean="0"/>
              <a:t>实现。</a:t>
            </a:r>
          </a:p>
          <a:p>
            <a:pPr marL="971550" lvl="1" indent="-514350">
              <a:buFont typeface="+mj-ea"/>
              <a:buAutoNum type="circleNumDbPlain"/>
            </a:pPr>
            <a:r>
              <a:rPr lang="en-US" altLang="zh-CN" dirty="0" smtClean="0">
                <a:solidFill>
                  <a:srgbClr val="FF0000"/>
                </a:solidFill>
              </a:rPr>
              <a:t>queue</a:t>
            </a:r>
            <a:r>
              <a:rPr lang="zh-CN" altLang="en-US" dirty="0" smtClean="0"/>
              <a:t>是一种</a:t>
            </a:r>
            <a:r>
              <a:rPr lang="zh-CN" altLang="en-US" dirty="0" smtClean="0">
                <a:solidFill>
                  <a:srgbClr val="FF0000"/>
                </a:solidFill>
              </a:rPr>
              <a:t>先进先出</a:t>
            </a:r>
            <a:r>
              <a:rPr lang="zh-CN" altLang="en-US" dirty="0" smtClean="0"/>
              <a:t>容器，一端进，另一端出，可以基于</a:t>
            </a:r>
            <a:r>
              <a:rPr lang="en-US" altLang="zh-CN" dirty="0" err="1" smtClean="0"/>
              <a:t>deque</a:t>
            </a:r>
            <a:r>
              <a:rPr lang="zh-CN" altLang="en-US" dirty="0" smtClean="0"/>
              <a:t>实现，也可以基于</a:t>
            </a:r>
            <a:r>
              <a:rPr lang="en-US" altLang="zh-CN" dirty="0" smtClean="0"/>
              <a:t>list</a:t>
            </a:r>
            <a:r>
              <a:rPr lang="zh-CN" altLang="en-US" dirty="0" smtClean="0"/>
              <a:t>实现。</a:t>
            </a:r>
          </a:p>
          <a:p>
            <a:pPr marL="971550" lvl="1" indent="-514350">
              <a:buFont typeface="+mj-ea"/>
              <a:buAutoNum type="circleNumDbPlain"/>
            </a:pPr>
            <a:r>
              <a:rPr lang="en-US" altLang="zh-CN" dirty="0" err="1" smtClean="0">
                <a:solidFill>
                  <a:srgbClr val="FF0000"/>
                </a:solidFill>
              </a:rPr>
              <a:t>priority_queue</a:t>
            </a:r>
            <a:r>
              <a:rPr lang="zh-CN" altLang="en-US" dirty="0" smtClean="0"/>
              <a:t>基于</a:t>
            </a:r>
            <a:r>
              <a:rPr lang="en-US" altLang="zh-CN" dirty="0" smtClean="0"/>
              <a:t>vector</a:t>
            </a:r>
            <a:r>
              <a:rPr lang="zh-CN" altLang="en-US" dirty="0" smtClean="0"/>
              <a:t>或</a:t>
            </a:r>
            <a:r>
              <a:rPr lang="en-US" altLang="zh-CN" dirty="0" err="1" smtClean="0"/>
              <a:t>deque</a:t>
            </a:r>
            <a:r>
              <a:rPr lang="zh-CN" altLang="en-US" dirty="0" smtClean="0"/>
              <a:t>建立</a:t>
            </a:r>
            <a:r>
              <a:rPr lang="zh-CN" altLang="en-US" dirty="0" smtClean="0">
                <a:solidFill>
                  <a:srgbClr val="FF0000"/>
                </a:solidFill>
              </a:rPr>
              <a:t>优先队列</a:t>
            </a:r>
            <a:r>
              <a:rPr lang="zh-CN" altLang="en-US" dirty="0" smtClean="0"/>
              <a:t>容器。	</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smtClean="0"/>
              <a:t>创建字符串对象</a:t>
            </a:r>
            <a:endParaRPr lang="zh-CN" altLang="en-US" dirty="0"/>
          </a:p>
        </p:txBody>
      </p:sp>
      <p:sp>
        <p:nvSpPr>
          <p:cNvPr id="3" name="内容占位符 2"/>
          <p:cNvSpPr>
            <a:spLocks noGrp="1"/>
          </p:cNvSpPr>
          <p:nvPr>
            <p:ph idx="1"/>
          </p:nvPr>
        </p:nvSpPr>
        <p:spPr>
          <a:xfrm>
            <a:off x="457200" y="1052736"/>
            <a:ext cx="8229600" cy="4525963"/>
          </a:xfrm>
        </p:spPr>
        <p:txBody>
          <a:bodyPr/>
          <a:lstStyle/>
          <a:p>
            <a:pPr>
              <a:lnSpc>
                <a:spcPts val="3200"/>
              </a:lnSpc>
            </a:pPr>
            <a:r>
              <a:rPr lang="zh-CN" altLang="en-US" dirty="0" smtClean="0"/>
              <a:t>创建字符串对象的关键是调用</a:t>
            </a:r>
            <a:r>
              <a:rPr lang="en-US" altLang="zh-CN" dirty="0" smtClean="0"/>
              <a:t>string</a:t>
            </a:r>
            <a:r>
              <a:rPr lang="zh-CN" altLang="en-US" dirty="0" smtClean="0"/>
              <a:t>的构造函数。</a:t>
            </a:r>
            <a:r>
              <a:rPr lang="en-US" altLang="zh-CN" dirty="0" smtClean="0"/>
              <a:t>String</a:t>
            </a:r>
            <a:r>
              <a:rPr lang="zh-CN" altLang="en-US" dirty="0" smtClean="0"/>
              <a:t>有多种构造函数，例如</a:t>
            </a:r>
          </a:p>
          <a:p>
            <a:pPr marL="971550" lvl="1" indent="-514350">
              <a:lnSpc>
                <a:spcPts val="2600"/>
              </a:lnSpc>
              <a:buFont typeface="+mj-ea"/>
              <a:buAutoNum type="circleNumDbPlain"/>
            </a:pPr>
            <a:r>
              <a:rPr lang="en-US" altLang="zh-CN" dirty="0" smtClean="0"/>
              <a:t>string(const char *s);    	// </a:t>
            </a:r>
            <a:r>
              <a:rPr lang="zh-CN" altLang="en-US" dirty="0" smtClean="0"/>
              <a:t>用</a:t>
            </a:r>
            <a:r>
              <a:rPr lang="en-US" altLang="zh-CN" dirty="0" smtClean="0"/>
              <a:t>c</a:t>
            </a:r>
            <a:r>
              <a:rPr lang="zh-CN" altLang="en-US" dirty="0" smtClean="0"/>
              <a:t>字符串</a:t>
            </a:r>
            <a:r>
              <a:rPr lang="en-US" altLang="zh-CN" dirty="0" smtClean="0"/>
              <a:t>s</a:t>
            </a:r>
            <a:r>
              <a:rPr lang="zh-CN" altLang="en-US" dirty="0" smtClean="0"/>
              <a:t>初始化</a:t>
            </a:r>
          </a:p>
          <a:p>
            <a:pPr marL="971550" lvl="1" indent="-514350">
              <a:lnSpc>
                <a:spcPts val="2600"/>
              </a:lnSpc>
              <a:buFont typeface="+mj-ea"/>
              <a:buAutoNum type="circleNumDbPlain"/>
            </a:pPr>
            <a:r>
              <a:rPr lang="en-US" altLang="zh-CN" dirty="0" smtClean="0"/>
              <a:t>string(</a:t>
            </a:r>
            <a:r>
              <a:rPr lang="en-US" altLang="zh-CN" dirty="0" err="1" smtClean="0"/>
              <a:t>int</a:t>
            </a:r>
            <a:r>
              <a:rPr lang="en-US" altLang="zh-CN" dirty="0" smtClean="0"/>
              <a:t> n, char c);     	// </a:t>
            </a:r>
            <a:r>
              <a:rPr lang="zh-CN" altLang="en-US" dirty="0" smtClean="0"/>
              <a:t>用</a:t>
            </a:r>
            <a:r>
              <a:rPr lang="en-US" altLang="zh-CN" dirty="0" smtClean="0"/>
              <a:t>n</a:t>
            </a:r>
            <a:r>
              <a:rPr lang="zh-CN" altLang="en-US" dirty="0" smtClean="0"/>
              <a:t>个字符</a:t>
            </a:r>
            <a:r>
              <a:rPr lang="en-US" altLang="zh-CN" dirty="0" smtClean="0"/>
              <a:t>c</a:t>
            </a:r>
            <a:r>
              <a:rPr lang="zh-CN" altLang="en-US" dirty="0" smtClean="0"/>
              <a:t>初始化</a:t>
            </a:r>
          </a:p>
          <a:p>
            <a:pPr>
              <a:lnSpc>
                <a:spcPts val="3200"/>
              </a:lnSpc>
            </a:pPr>
            <a:endParaRPr lang="zh-CN" altLang="en-US" dirty="0"/>
          </a:p>
        </p:txBody>
      </p:sp>
      <p:graphicFrame>
        <p:nvGraphicFramePr>
          <p:cNvPr id="4" name="Group 128"/>
          <p:cNvGraphicFramePr>
            <a:graphicFrameLocks noGrp="1"/>
          </p:cNvGraphicFramePr>
          <p:nvPr/>
        </p:nvGraphicFramePr>
        <p:xfrm>
          <a:off x="0" y="2996952"/>
          <a:ext cx="9144000" cy="3535435"/>
        </p:xfrm>
        <a:graphic>
          <a:graphicData uri="http://schemas.openxmlformats.org/drawingml/2006/table">
            <a:tbl>
              <a:tblPr/>
              <a:tblGrid>
                <a:gridCol w="2827419"/>
                <a:gridCol w="6316581"/>
              </a:tblGrid>
              <a:tr h="518059">
                <a:tc>
                  <a:txBody>
                    <a:bodyPr/>
                    <a:lstStyle/>
                    <a:p>
                      <a:pPr marL="0" marR="0" lvl="0" indent="0" algn="ctr"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构造函数应用实例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endParaRPr kumimoji="0" lang="en-GB" altLang="zh-CN"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生成一个空字符串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endParaRPr kumimoji="0" lang="en-GB" altLang="zh-CN"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s(str)</a:t>
                      </a:r>
                      <a:endParaRPr kumimoji="0" lang="en-GB" altLang="zh-CN"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用</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复制新字符串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endParaRPr kumimoji="0" lang="en-GB" altLang="zh-CN"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str</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stridx</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将字符串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内由位置</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stridx</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起的部分当作字符串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的初值</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str</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stridx</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strlen</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将字符串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内自</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stridx</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起长度不超过</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strlen</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的部分作为字符串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的初值</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cstr</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将</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cstr</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作为</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的初值</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cstr</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cstr_len</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将</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cstr</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的前</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cstr_len</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个字符作为字符串</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的初值</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s(num, c)</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生成一个字符串，包含</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num</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个</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字符</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4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string</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s(beg, end)</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以区间</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beg;end</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内的字符作为字符串</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的初值</a:t>
                      </a:r>
                      <a:endParaRPr kumimoji="0" lang="zh-CN" altLang="en-GB" sz="20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描述字符串对象特性的成员函数</a:t>
            </a:r>
            <a:endParaRPr lang="zh-CN" altLang="en-US" dirty="0"/>
          </a:p>
        </p:txBody>
      </p:sp>
      <p:graphicFrame>
        <p:nvGraphicFramePr>
          <p:cNvPr id="4" name="Group 90"/>
          <p:cNvGraphicFramePr>
            <a:graphicFrameLocks noGrp="1"/>
          </p:cNvGraphicFramePr>
          <p:nvPr/>
        </p:nvGraphicFramePr>
        <p:xfrm>
          <a:off x="0" y="1844824"/>
          <a:ext cx="9144000" cy="3809716"/>
        </p:xfrm>
        <a:graphic>
          <a:graphicData uri="http://schemas.openxmlformats.org/drawingml/2006/table">
            <a:tbl>
              <a:tblPr/>
              <a:tblGrid>
                <a:gridCol w="4211960"/>
                <a:gridCol w="4932040"/>
              </a:tblGrid>
              <a:tr h="5180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成员造函数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capacity()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返回当前容量（即</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string</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中不必增加内存即可存放的元素个数）</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max_size</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string</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对象中可存放的最大字符串的长度</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size()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返回当前字符串的大小</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length()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返回当前字符串的长度</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bool</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empty()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当前字符串是否为空</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void resize(</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len,char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c);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把字符串当前大小置为</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len</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，并用字符</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c</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填充不足的部分</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8" marB="4570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8.4 string</a:t>
            </a:r>
            <a:endParaRPr lang="zh-CN" altLang="en-US" sz="4800" dirty="0"/>
          </a:p>
        </p:txBody>
      </p:sp>
      <p:sp>
        <p:nvSpPr>
          <p:cNvPr id="3" name="副标题 2"/>
          <p:cNvSpPr>
            <a:spLocks noGrp="1"/>
          </p:cNvSpPr>
          <p:nvPr>
            <p:ph type="subTitle" idx="1"/>
          </p:nvPr>
        </p:nvSpPr>
        <p:spPr/>
        <p:txBody>
          <a:bodyPr/>
          <a:lstStyle/>
          <a:p>
            <a:r>
              <a:rPr lang="en-US" altLang="zh-CN" sz="4400" dirty="0" smtClean="0"/>
              <a:t>8.4.2 </a:t>
            </a:r>
            <a:r>
              <a:rPr lang="zh-CN" altLang="en-US" sz="4400" dirty="0" smtClean="0"/>
              <a:t>字符串对象的输入输出</a:t>
            </a:r>
            <a:endParaRPr lang="zh-CN" altLang="en-US" sz="44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字符串对象的输入输出</a:t>
            </a:r>
            <a:endParaRPr lang="zh-CN" altLang="en-US" dirty="0"/>
          </a:p>
        </p:txBody>
      </p:sp>
      <p:sp>
        <p:nvSpPr>
          <p:cNvPr id="3" name="内容占位符 2"/>
          <p:cNvSpPr>
            <a:spLocks noGrp="1"/>
          </p:cNvSpPr>
          <p:nvPr>
            <p:ph idx="1"/>
          </p:nvPr>
        </p:nvSpPr>
        <p:spPr>
          <a:xfrm>
            <a:off x="457200" y="1600201"/>
            <a:ext cx="8229600" cy="1468760"/>
          </a:xfrm>
        </p:spPr>
        <p:txBody>
          <a:bodyPr/>
          <a:lstStyle/>
          <a:p>
            <a:r>
              <a:rPr lang="en-US" altLang="zh-CN" dirty="0" smtClean="0"/>
              <a:t>string</a:t>
            </a:r>
            <a:r>
              <a:rPr lang="zh-CN" altLang="en-US" dirty="0" smtClean="0"/>
              <a:t>类重载运算符了</a:t>
            </a:r>
            <a:r>
              <a:rPr lang="en-US" altLang="zh-CN" dirty="0" smtClean="0"/>
              <a:t>operator&gt;&gt;</a:t>
            </a:r>
            <a:r>
              <a:rPr lang="zh-CN" altLang="en-US" dirty="0" smtClean="0"/>
              <a:t>和</a:t>
            </a:r>
            <a:r>
              <a:rPr lang="en-US" altLang="zh-CN" dirty="0" smtClean="0"/>
              <a:t>operator&lt;&lt;</a:t>
            </a:r>
          </a:p>
          <a:p>
            <a:r>
              <a:rPr lang="zh-CN" altLang="en-US" dirty="0" smtClean="0"/>
              <a:t>允许使用</a:t>
            </a:r>
            <a:r>
              <a:rPr lang="en-US" altLang="zh-CN" dirty="0" smtClean="0"/>
              <a:t>&gt;&gt;</a:t>
            </a:r>
            <a:r>
              <a:rPr lang="zh-CN" altLang="en-US" dirty="0" smtClean="0"/>
              <a:t>用于输入</a:t>
            </a:r>
            <a:endParaRPr lang="en-US" altLang="zh-CN" dirty="0" smtClean="0"/>
          </a:p>
          <a:p>
            <a:r>
              <a:rPr lang="zh-CN" altLang="en-US" dirty="0" smtClean="0"/>
              <a:t>允许使用</a:t>
            </a:r>
            <a:r>
              <a:rPr lang="en-US" altLang="zh-CN" dirty="0" smtClean="0"/>
              <a:t>&lt;&lt;</a:t>
            </a:r>
            <a:r>
              <a:rPr lang="zh-CN" altLang="en-US" dirty="0" smtClean="0"/>
              <a:t>用于输出操作</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3208"/>
            <a:ext cx="8496944" cy="5940088"/>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:e8_13\main_8_13.cpp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err="1" smtClean="0"/>
              <a:t>int</a:t>
            </a:r>
            <a:r>
              <a:rPr lang="en-US" altLang="zh-CN" sz="2000" dirty="0" smtClean="0"/>
              <a:t> main()</a:t>
            </a:r>
          </a:p>
          <a:p>
            <a:r>
              <a:rPr lang="en-US" altLang="zh-CN" sz="2000" dirty="0" smtClean="0"/>
              <a:t>{</a:t>
            </a:r>
          </a:p>
          <a:p>
            <a:r>
              <a:rPr lang="en-US" altLang="zh-CN" sz="2000" dirty="0" smtClean="0"/>
              <a:t>	char   s1[20] = "input a string: ";</a:t>
            </a:r>
            <a:r>
              <a:rPr lang="en-US" altLang="zh-CN" sz="2000" smtClean="0"/>
              <a:t>	</a:t>
            </a:r>
            <a:r>
              <a:rPr lang="en-US" altLang="zh-CN" sz="2000" smtClean="0">
                <a:solidFill>
                  <a:schemeClr val="tx1"/>
                </a:solidFill>
              </a:rPr>
              <a:t>// </a:t>
            </a:r>
            <a:r>
              <a:rPr lang="zh-CN" altLang="en-US" sz="2000" dirty="0" smtClean="0">
                <a:solidFill>
                  <a:schemeClr val="tx1"/>
                </a:solidFill>
              </a:rPr>
              <a:t>创建</a:t>
            </a:r>
            <a:r>
              <a:rPr lang="en-US" altLang="zh-CN" sz="2000" dirty="0" smtClean="0">
                <a:solidFill>
                  <a:schemeClr val="tx1"/>
                </a:solidFill>
              </a:rPr>
              <a:t>C</a:t>
            </a:r>
            <a:r>
              <a:rPr lang="zh-CN" altLang="en-US" sz="2000" dirty="0" smtClean="0">
                <a:solidFill>
                  <a:schemeClr val="tx1"/>
                </a:solidFill>
              </a:rPr>
              <a:t>字符串</a:t>
            </a:r>
          </a:p>
          <a:p>
            <a:r>
              <a:rPr lang="zh-CN" altLang="en-US" sz="2000" dirty="0" smtClean="0"/>
              <a:t>	</a:t>
            </a:r>
            <a:r>
              <a:rPr lang="en-US" altLang="zh-CN" sz="2000" dirty="0" smtClean="0"/>
              <a:t>string s2("input a string again:"), s3, s4;</a:t>
            </a:r>
            <a:r>
              <a:rPr lang="en-US" altLang="zh-CN" sz="2000" dirty="0" smtClean="0">
                <a:solidFill>
                  <a:schemeClr val="tx1"/>
                </a:solidFill>
              </a:rPr>
              <a:t>// </a:t>
            </a:r>
            <a:r>
              <a:rPr lang="zh-CN" altLang="en-US" sz="2000" dirty="0" smtClean="0">
                <a:solidFill>
                  <a:schemeClr val="tx1"/>
                </a:solidFill>
              </a:rPr>
              <a:t>创建</a:t>
            </a:r>
            <a:r>
              <a:rPr lang="en-US" altLang="zh-CN" sz="2000" dirty="0" smtClean="0">
                <a:solidFill>
                  <a:schemeClr val="tx1"/>
                </a:solidFill>
              </a:rPr>
              <a:t>3</a:t>
            </a:r>
            <a:r>
              <a:rPr lang="zh-CN" altLang="en-US" sz="2000" dirty="0" smtClean="0">
                <a:solidFill>
                  <a:schemeClr val="tx1"/>
                </a:solidFill>
              </a:rPr>
              <a:t>个</a:t>
            </a:r>
            <a:r>
              <a:rPr lang="en-US" altLang="zh-CN" sz="2000" dirty="0" smtClean="0">
                <a:solidFill>
                  <a:schemeClr val="tx1"/>
                </a:solidFill>
              </a:rPr>
              <a:t>string</a:t>
            </a:r>
            <a:r>
              <a:rPr lang="zh-CN" altLang="en-US" sz="2000" dirty="0" smtClean="0">
                <a:solidFill>
                  <a:schemeClr val="tx1"/>
                </a:solidFill>
              </a:rPr>
              <a:t>对象</a:t>
            </a:r>
          </a:p>
          <a:p>
            <a:r>
              <a:rPr lang="zh-CN" altLang="en-US" sz="2000" dirty="0" smtClean="0"/>
              <a:t>	</a:t>
            </a:r>
            <a:r>
              <a:rPr lang="en-US" altLang="zh-CN" sz="2000" dirty="0" err="1" smtClean="0"/>
              <a:t>cout</a:t>
            </a:r>
            <a:r>
              <a:rPr lang="en-US" altLang="zh-CN" sz="2000" dirty="0" smtClean="0"/>
              <a:t> &lt;&lt; s1;			</a:t>
            </a:r>
            <a:r>
              <a:rPr lang="en-US" altLang="zh-CN" sz="2000" dirty="0" smtClean="0">
                <a:solidFill>
                  <a:schemeClr val="tx1"/>
                </a:solidFill>
              </a:rPr>
              <a:t>// </a:t>
            </a:r>
            <a:r>
              <a:rPr lang="zh-CN" altLang="en-US" sz="2000" dirty="0" smtClean="0">
                <a:solidFill>
                  <a:schemeClr val="tx1"/>
                </a:solidFill>
              </a:rPr>
              <a:t>输出</a:t>
            </a:r>
            <a:r>
              <a:rPr lang="en-US" altLang="zh-CN" sz="2000" dirty="0" smtClean="0">
                <a:solidFill>
                  <a:schemeClr val="tx1"/>
                </a:solidFill>
              </a:rPr>
              <a:t>string</a:t>
            </a:r>
            <a:r>
              <a:rPr lang="zh-CN" altLang="en-US" sz="2000" dirty="0" smtClean="0">
                <a:solidFill>
                  <a:schemeClr val="tx1"/>
                </a:solidFill>
              </a:rPr>
              <a:t>对象</a:t>
            </a:r>
          </a:p>
          <a:p>
            <a:r>
              <a:rPr lang="zh-CN" altLang="en-US" sz="2000" dirty="0" smtClean="0"/>
              <a:t>	</a:t>
            </a:r>
            <a:r>
              <a:rPr lang="en-US" altLang="zh-CN" sz="2000" dirty="0" err="1" smtClean="0"/>
              <a:t>cin</a:t>
            </a:r>
            <a:r>
              <a:rPr lang="en-US" altLang="zh-CN" sz="2000" dirty="0" smtClean="0"/>
              <a:t> &gt;&gt; s3; 			</a:t>
            </a:r>
            <a:r>
              <a:rPr lang="en-US" altLang="zh-CN" sz="2000" dirty="0" smtClean="0">
                <a:solidFill>
                  <a:schemeClr val="tx1"/>
                </a:solidFill>
              </a:rPr>
              <a:t>// </a:t>
            </a:r>
            <a:r>
              <a:rPr lang="zh-CN" altLang="en-US" sz="2000" dirty="0" smtClean="0">
                <a:solidFill>
                  <a:schemeClr val="tx1"/>
                </a:solidFill>
              </a:rPr>
              <a:t>输入</a:t>
            </a:r>
            <a:r>
              <a:rPr lang="en-US" altLang="zh-CN" sz="2000" dirty="0" smtClean="0">
                <a:solidFill>
                  <a:schemeClr val="tx1"/>
                </a:solidFill>
              </a:rPr>
              <a:t>string</a:t>
            </a:r>
            <a:r>
              <a:rPr lang="zh-CN" altLang="en-US" sz="2000" dirty="0" smtClean="0">
                <a:solidFill>
                  <a:schemeClr val="tx1"/>
                </a:solidFill>
              </a:rPr>
              <a:t>对象</a:t>
            </a:r>
          </a:p>
          <a:p>
            <a:r>
              <a:rPr lang="zh-CN" altLang="en-US" sz="2000" dirty="0" smtClean="0"/>
              <a:t>	</a:t>
            </a:r>
            <a:r>
              <a:rPr lang="en-US" altLang="zh-CN" sz="2000" dirty="0" err="1" smtClean="0"/>
              <a:t>cout</a:t>
            </a:r>
            <a:r>
              <a:rPr lang="en-US" altLang="zh-CN" sz="2000" dirty="0" smtClean="0"/>
              <a:t> &lt;&lt; s2; 			</a:t>
            </a:r>
            <a:r>
              <a:rPr lang="en-US" altLang="zh-CN" sz="2000" dirty="0" smtClean="0">
                <a:solidFill>
                  <a:schemeClr val="tx1"/>
                </a:solidFill>
              </a:rPr>
              <a:t>// </a:t>
            </a:r>
            <a:r>
              <a:rPr lang="zh-CN" altLang="en-US" sz="2000" dirty="0" smtClean="0">
                <a:solidFill>
                  <a:schemeClr val="tx1"/>
                </a:solidFill>
              </a:rPr>
              <a:t>输出</a:t>
            </a:r>
            <a:r>
              <a:rPr lang="en-US" altLang="zh-CN" sz="2000" dirty="0" smtClean="0">
                <a:solidFill>
                  <a:schemeClr val="tx1"/>
                </a:solidFill>
              </a:rPr>
              <a:t>string</a:t>
            </a:r>
            <a:r>
              <a:rPr lang="zh-CN" altLang="en-US" sz="2000" dirty="0" smtClean="0">
                <a:solidFill>
                  <a:schemeClr val="tx1"/>
                </a:solidFill>
              </a:rPr>
              <a:t>对象</a:t>
            </a:r>
          </a:p>
          <a:p>
            <a:r>
              <a:rPr lang="zh-CN" altLang="en-US" sz="2000" dirty="0" smtClean="0"/>
              <a:t>	</a:t>
            </a:r>
            <a:r>
              <a:rPr lang="en-US" altLang="zh-CN" sz="2000" dirty="0" err="1" smtClean="0"/>
              <a:t>cin</a:t>
            </a:r>
            <a:r>
              <a:rPr lang="en-US" altLang="zh-CN" sz="2000" dirty="0" smtClean="0"/>
              <a:t> &gt;&gt; s4; 			</a:t>
            </a:r>
            <a:r>
              <a:rPr lang="en-US" altLang="zh-CN" sz="2000" dirty="0" smtClean="0">
                <a:solidFill>
                  <a:schemeClr val="tx1"/>
                </a:solidFill>
              </a:rPr>
              <a:t>// </a:t>
            </a:r>
            <a:r>
              <a:rPr lang="zh-CN" altLang="en-US" sz="2000" dirty="0" smtClean="0">
                <a:solidFill>
                  <a:schemeClr val="tx1"/>
                </a:solidFill>
              </a:rPr>
              <a:t>输入</a:t>
            </a:r>
            <a:r>
              <a:rPr lang="en-US" altLang="zh-CN" sz="2000" dirty="0" smtClean="0">
                <a:solidFill>
                  <a:schemeClr val="tx1"/>
                </a:solidFill>
              </a:rPr>
              <a:t>string</a:t>
            </a:r>
            <a:r>
              <a:rPr lang="zh-CN" altLang="en-US" sz="2000" dirty="0" smtClean="0">
                <a:solidFill>
                  <a:schemeClr val="tx1"/>
                </a:solidFill>
              </a:rPr>
              <a:t>对象</a:t>
            </a:r>
          </a:p>
          <a:p>
            <a:r>
              <a:rPr lang="zh-CN" altLang="en-US" sz="2000" dirty="0" smtClean="0"/>
              <a:t>	</a:t>
            </a:r>
            <a:r>
              <a:rPr lang="en-US" altLang="zh-CN" sz="2000" dirty="0" err="1" smtClean="0"/>
              <a:t>cout</a:t>
            </a:r>
            <a:r>
              <a:rPr lang="en-US" altLang="zh-CN" sz="2000" dirty="0" smtClean="0"/>
              <a:t> &lt;&lt; "s3 is :" &lt;&lt; s3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"s4 is :" &lt;&lt; s4 &lt;&lt; </a:t>
            </a:r>
            <a:r>
              <a:rPr lang="en-US" altLang="zh-CN" sz="2000" dirty="0" err="1" smtClean="0"/>
              <a:t>endl</a:t>
            </a:r>
            <a:r>
              <a:rPr lang="en-US" altLang="zh-CN" sz="2000" dirty="0" smtClean="0"/>
              <a:t>;</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179512" y="4869160"/>
            <a:ext cx="8748464"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程序运行时屏幕输出参考如下：</a:t>
            </a:r>
            <a:endParaRPr lang="en-US" altLang="zh-CN" sz="2000" dirty="0" smtClean="0"/>
          </a:p>
          <a:p>
            <a:pPr lvl="1">
              <a:lnSpc>
                <a:spcPts val="2200"/>
              </a:lnSpc>
            </a:pPr>
            <a:r>
              <a:rPr lang="en-US" altLang="zh-CN" sz="2000" dirty="0" smtClean="0">
                <a:solidFill>
                  <a:schemeClr val="tx1"/>
                </a:solidFill>
              </a:rPr>
              <a:t>input a string: 12</a:t>
            </a:r>
          </a:p>
          <a:p>
            <a:pPr lvl="1">
              <a:lnSpc>
                <a:spcPts val="2200"/>
              </a:lnSpc>
            </a:pPr>
            <a:r>
              <a:rPr lang="en-US" altLang="zh-CN" sz="2000" dirty="0" smtClean="0">
                <a:solidFill>
                  <a:schemeClr val="tx1"/>
                </a:solidFill>
              </a:rPr>
              <a:t>input a string again:34</a:t>
            </a:r>
          </a:p>
          <a:p>
            <a:pPr lvl="1">
              <a:lnSpc>
                <a:spcPts val="2200"/>
              </a:lnSpc>
            </a:pPr>
            <a:r>
              <a:rPr lang="en-US" altLang="zh-CN" sz="2000" dirty="0" smtClean="0">
                <a:solidFill>
                  <a:schemeClr val="tx1"/>
                </a:solidFill>
              </a:rPr>
              <a:t>s3 is :12</a:t>
            </a:r>
          </a:p>
          <a:p>
            <a:pPr lvl="1">
              <a:lnSpc>
                <a:spcPts val="2200"/>
              </a:lnSpc>
            </a:pPr>
            <a:r>
              <a:rPr lang="en-US" altLang="zh-CN" sz="2000" dirty="0" smtClean="0">
                <a:solidFill>
                  <a:schemeClr val="tx1"/>
                </a:solidFill>
              </a:rPr>
              <a:t>s4 is :34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8.4 string</a:t>
            </a:r>
            <a:endParaRPr lang="zh-CN" altLang="en-US" sz="4800" dirty="0"/>
          </a:p>
        </p:txBody>
      </p:sp>
      <p:sp>
        <p:nvSpPr>
          <p:cNvPr id="3" name="副标题 2"/>
          <p:cNvSpPr>
            <a:spLocks noGrp="1"/>
          </p:cNvSpPr>
          <p:nvPr>
            <p:ph type="subTitle" idx="1"/>
          </p:nvPr>
        </p:nvSpPr>
        <p:spPr/>
        <p:txBody>
          <a:bodyPr/>
          <a:lstStyle/>
          <a:p>
            <a:r>
              <a:rPr lang="en-US" altLang="zh-CN" sz="4400" dirty="0" smtClean="0"/>
              <a:t>8.4.3 </a:t>
            </a:r>
            <a:r>
              <a:rPr lang="zh-CN" altLang="en-US" sz="4400" dirty="0" smtClean="0"/>
              <a:t>字符串的迭代器与字符操作</a:t>
            </a:r>
            <a:endParaRPr lang="zh-CN" altLang="en-US" sz="44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a:t>
            </a:r>
            <a:r>
              <a:rPr lang="zh-CN" altLang="en-US" dirty="0" smtClean="0"/>
              <a:t>类的迭代器操作成员函数</a:t>
            </a:r>
            <a:endParaRPr lang="zh-CN" altLang="en-US" dirty="0"/>
          </a:p>
        </p:txBody>
      </p:sp>
      <p:sp>
        <p:nvSpPr>
          <p:cNvPr id="3" name="内容占位符 2"/>
          <p:cNvSpPr>
            <a:spLocks noGrp="1"/>
          </p:cNvSpPr>
          <p:nvPr>
            <p:ph idx="1"/>
          </p:nvPr>
        </p:nvSpPr>
        <p:spPr>
          <a:xfrm>
            <a:off x="457200" y="1340768"/>
            <a:ext cx="8229600" cy="2404863"/>
          </a:xfrm>
        </p:spPr>
        <p:txBody>
          <a:bodyPr/>
          <a:lstStyle/>
          <a:p>
            <a:pPr>
              <a:lnSpc>
                <a:spcPts val="3300"/>
              </a:lnSpc>
              <a:spcBef>
                <a:spcPts val="300"/>
              </a:spcBef>
              <a:spcAft>
                <a:spcPts val="300"/>
              </a:spcAft>
            </a:pPr>
            <a:r>
              <a:rPr lang="en-US" altLang="zh-CN" dirty="0" smtClean="0"/>
              <a:t>string</a:t>
            </a:r>
            <a:r>
              <a:rPr lang="zh-CN" altLang="en-US" dirty="0" smtClean="0"/>
              <a:t>类提供了向前和向后遍历的迭代器</a:t>
            </a:r>
            <a:r>
              <a:rPr lang="en-US" altLang="zh-CN" dirty="0" err="1" smtClean="0"/>
              <a:t>iterator</a:t>
            </a:r>
            <a:endParaRPr lang="en-US" altLang="zh-CN" dirty="0" smtClean="0"/>
          </a:p>
          <a:p>
            <a:pPr>
              <a:lnSpc>
                <a:spcPts val="3300"/>
              </a:lnSpc>
              <a:spcBef>
                <a:spcPts val="300"/>
              </a:spcBef>
              <a:spcAft>
                <a:spcPts val="300"/>
              </a:spcAft>
            </a:pPr>
            <a:r>
              <a:rPr lang="zh-CN" altLang="en-US" dirty="0" smtClean="0"/>
              <a:t>用</a:t>
            </a:r>
            <a:r>
              <a:rPr lang="en-US" altLang="zh-CN" dirty="0" smtClean="0"/>
              <a:t>string::</a:t>
            </a:r>
            <a:r>
              <a:rPr lang="en-US" altLang="zh-CN" dirty="0" err="1" smtClean="0"/>
              <a:t>iterator</a:t>
            </a:r>
            <a:r>
              <a:rPr lang="zh-CN" altLang="en-US" dirty="0" smtClean="0"/>
              <a:t>或</a:t>
            </a:r>
            <a:r>
              <a:rPr lang="en-US" altLang="zh-CN" dirty="0" smtClean="0"/>
              <a:t>string::</a:t>
            </a:r>
            <a:r>
              <a:rPr lang="en-US" altLang="zh-CN" dirty="0" err="1" smtClean="0"/>
              <a:t>const_iterator</a:t>
            </a:r>
            <a:r>
              <a:rPr lang="zh-CN" altLang="en-US" dirty="0" smtClean="0"/>
              <a:t>声明迭代器变量</a:t>
            </a:r>
            <a:endParaRPr lang="en-US" altLang="zh-CN" dirty="0" smtClean="0"/>
          </a:p>
          <a:p>
            <a:pPr>
              <a:lnSpc>
                <a:spcPts val="3300"/>
              </a:lnSpc>
              <a:spcBef>
                <a:spcPts val="300"/>
              </a:spcBef>
              <a:spcAft>
                <a:spcPts val="300"/>
              </a:spcAft>
            </a:pPr>
            <a:r>
              <a:rPr lang="en-US" altLang="zh-CN" dirty="0" err="1" smtClean="0"/>
              <a:t>const_iterator</a:t>
            </a:r>
            <a:r>
              <a:rPr lang="zh-CN" altLang="en-US" dirty="0" smtClean="0"/>
              <a:t>不允许改变所指向的的内容</a:t>
            </a:r>
            <a:endParaRPr lang="zh-CN" altLang="en-US" dirty="0"/>
          </a:p>
        </p:txBody>
      </p:sp>
      <p:graphicFrame>
        <p:nvGraphicFramePr>
          <p:cNvPr id="4" name="Group 67"/>
          <p:cNvGraphicFramePr>
            <a:graphicFrameLocks/>
          </p:cNvGraphicFramePr>
          <p:nvPr/>
        </p:nvGraphicFramePr>
        <p:xfrm>
          <a:off x="518740" y="3731344"/>
          <a:ext cx="8013700" cy="2794000"/>
        </p:xfrm>
        <a:graphic>
          <a:graphicData uri="http://schemas.openxmlformats.org/drawingml/2006/table">
            <a:tbl>
              <a:tblPr/>
              <a:tblGrid>
                <a:gridCol w="4680520"/>
                <a:gridCol w="3333180"/>
              </a:tblGrid>
              <a:tr h="3571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成员造函数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8775">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begin() const;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begin();</a:t>
                      </a:r>
                      <a:r>
                        <a:rPr kumimoji="0" lang="en-US" altLang="zh-CN" sz="2000" b="1" i="0" u="none" strike="noStrike" cap="none" normalizeH="0" baseline="0" dirty="0" smtClean="0">
                          <a:ln>
                            <a:noFill/>
                          </a:ln>
                          <a:solidFill>
                            <a:schemeClr val="tx1"/>
                          </a:solidFill>
                          <a:effectLst/>
                          <a:latin typeface="Arial"/>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返回</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string</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的起始位置</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const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end() const;  </a:t>
                      </a:r>
                    </a:p>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end();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string</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的最后一个字符后面的位置</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58775">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rbegin</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const;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rbegin</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2000" b="1" i="0" u="none" strike="noStrike" cap="none" normalizeH="0" baseline="0" dirty="0" smtClean="0">
                          <a:ln>
                            <a:noFill/>
                          </a:ln>
                          <a:solidFill>
                            <a:schemeClr val="tx1"/>
                          </a:solidFill>
                          <a:effectLst/>
                          <a:latin typeface="Arial"/>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string</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的最后一个字符的位置</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rend() const; </a:t>
                      </a:r>
                    </a:p>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rend();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string</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第一个字符位置的前面</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476672"/>
          </a:xfrm>
        </p:spPr>
        <p:txBody>
          <a:bodyPr/>
          <a:lstStyle/>
          <a:p>
            <a:r>
              <a:rPr lang="zh-CN" altLang="en-US" dirty="0" smtClean="0"/>
              <a:t>字符查找成员函数</a:t>
            </a:r>
            <a:r>
              <a:rPr lang="en-US" altLang="zh-CN" dirty="0" smtClean="0"/>
              <a:t>1</a:t>
            </a:r>
            <a:endParaRPr lang="zh-CN" altLang="en-US" dirty="0"/>
          </a:p>
        </p:txBody>
      </p:sp>
      <p:graphicFrame>
        <p:nvGraphicFramePr>
          <p:cNvPr id="4" name="Group 270"/>
          <p:cNvGraphicFramePr>
            <a:graphicFrameLocks noGrp="1"/>
          </p:cNvGraphicFramePr>
          <p:nvPr/>
        </p:nvGraphicFramePr>
        <p:xfrm>
          <a:off x="-36512" y="764704"/>
          <a:ext cx="9180512" cy="5958766"/>
        </p:xfrm>
        <a:graphic>
          <a:graphicData uri="http://schemas.openxmlformats.org/drawingml/2006/table">
            <a:tbl>
              <a:tblPr/>
              <a:tblGrid>
                <a:gridCol w="6912768"/>
                <a:gridCol w="2267744"/>
              </a:tblGrid>
              <a:tr h="335262">
                <a:tc>
                  <a:txBody>
                    <a:bodyPr/>
                    <a:lstStyle/>
                    <a:p>
                      <a:pPr marL="0" marR="0" lvl="0" indent="0" algn="ctr"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成员造函数  </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作    用</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find_first_of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(char c,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开始查找字符</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c</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第一次出现的位置</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find_first_of(const char *s, int pos = 0)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开始查找当前串中第一个在</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s</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的前</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个字符组成的数组里的字符的位置</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find_first_of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char *s,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n)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find_first_of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string &amp;</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s,int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find_first_not_of(char c, int pos = 0)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从当前串中查找第一个不在串</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s</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中的字符出现的位置，</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find_first_not_of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char *s,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find_first_not_of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char *s,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pos,int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n)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find_first_not_of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string &amp;</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s,int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find_last_of(char c, int pos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8">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find_last_of</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和</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find_last_not_of</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与</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find_first_of</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和</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find_first_not_of</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相似，只不过是从后向前查找</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find_last_of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char *s,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npos</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find_last_of(const char *s, int pos, int n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find_last_of(const string &amp;s,int pos = npos) const; </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find_last_not_of(char c, int pos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find_last_not_of(const char *s, int pos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find_last_not_of(const char *s, int pos, int n)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213349">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find_last_not_of</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string &amp;</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s,int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npos</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576064"/>
          </a:xfrm>
        </p:spPr>
        <p:txBody>
          <a:bodyPr/>
          <a:lstStyle/>
          <a:p>
            <a:r>
              <a:rPr lang="zh-CN" altLang="en-US" dirty="0" smtClean="0"/>
              <a:t>字符查找成员函数</a:t>
            </a:r>
            <a:r>
              <a:rPr lang="en-US" altLang="zh-CN" dirty="0" smtClean="0"/>
              <a:t>2</a:t>
            </a:r>
            <a:endParaRPr lang="zh-CN" altLang="en-US" dirty="0"/>
          </a:p>
        </p:txBody>
      </p:sp>
      <p:graphicFrame>
        <p:nvGraphicFramePr>
          <p:cNvPr id="4" name="Group 270"/>
          <p:cNvGraphicFramePr>
            <a:graphicFrameLocks noGrp="1"/>
          </p:cNvGraphicFramePr>
          <p:nvPr/>
        </p:nvGraphicFramePr>
        <p:xfrm>
          <a:off x="-36512" y="692698"/>
          <a:ext cx="9180512" cy="6132804"/>
        </p:xfrm>
        <a:graphic>
          <a:graphicData uri="http://schemas.openxmlformats.org/drawingml/2006/table">
            <a:tbl>
              <a:tblPr/>
              <a:tblGrid>
                <a:gridCol w="6120680"/>
                <a:gridCol w="3059832"/>
              </a:tblGrid>
              <a:tr h="346539">
                <a:tc>
                  <a:txBody>
                    <a:bodyPr/>
                    <a:lstStyle/>
                    <a:p>
                      <a:pPr marL="0" marR="0" lvl="0" indent="0" algn="ctr"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成员造函数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83258">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char &amp;operator[](</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n)const; </a:t>
                      </a:r>
                    </a:p>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char &amp;operator[](</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n);</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返回当前字符串中第</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n</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个字符，但</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函数提供越界检查，越界时抛出</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out_of_range</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异常，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不做越界检查</a:t>
                      </a:r>
                      <a:endParaRPr kumimoji="0" lang="zh-CN" altLang="en-GB"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82525">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char &amp;at(</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n)const; </a:t>
                      </a:r>
                    </a:p>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char &amp;at(</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n);</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601350">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find(char c,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起查找字符</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c</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在当前字符串的位置</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28447">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find(const char *s,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起查找子串</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在当前串中的位置</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28447">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find(const string &amp;s,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0)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856161">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find(const char *s, int pos, int n)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起查找子串</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中前</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个字符在当前串中的位置</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1350">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rfind(char c, int pos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开始从后向前查找字符</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c</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在当前串中的位置</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28447">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rfind(const char *s, int pos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从</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开始从后向前查找字符串</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中前</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个字符组成的字符串在当前串中的位置，成功返回所在位置，失败时返回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string::</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npos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的值</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28447">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int rfind(const char *s, int pos, int n = npos) const;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963699">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rfind</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(const string &amp;</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s,int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pos = </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npos</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 const;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8568952" cy="5632311"/>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8.14 </a:t>
            </a:r>
            <a:r>
              <a:rPr lang="zh-CN" altLang="en-US" sz="2000" dirty="0" smtClean="0">
                <a:solidFill>
                  <a:schemeClr val="tx1"/>
                </a:solidFill>
              </a:rPr>
              <a:t>字符串中字符查找测试。</a:t>
            </a:r>
          </a:p>
          <a:p>
            <a:endParaRPr lang="zh-CN" altLang="en-US"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:e8_14\main_8_14.cpp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err="1" smtClean="0"/>
              <a:t>int</a:t>
            </a:r>
            <a:r>
              <a:rPr lang="en-US" altLang="zh-CN" sz="2000" dirty="0" smtClean="0"/>
              <a:t> main()</a:t>
            </a:r>
          </a:p>
          <a:p>
            <a:r>
              <a:rPr lang="en-US" altLang="zh-CN" sz="2000" dirty="0" smtClean="0"/>
              <a:t>{</a:t>
            </a:r>
          </a:p>
          <a:p>
            <a:r>
              <a:rPr lang="en-US" altLang="zh-CN" sz="2000" dirty="0" smtClean="0"/>
              <a:t>	string s("hello world!");</a:t>
            </a:r>
          </a:p>
          <a:p>
            <a:r>
              <a:rPr lang="en-US" altLang="zh-CN" sz="2000" dirty="0" smtClean="0"/>
              <a:t>	</a:t>
            </a:r>
            <a:r>
              <a:rPr lang="en-US" altLang="zh-CN" sz="2000" dirty="0" err="1" smtClean="0"/>
              <a:t>cout</a:t>
            </a:r>
            <a:r>
              <a:rPr lang="en-US" altLang="zh-CN" sz="2000" dirty="0" smtClean="0"/>
              <a:t> &lt;&lt; "s : " &lt;&lt; s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"'o' is at " &lt;&lt; </a:t>
            </a:r>
            <a:r>
              <a:rPr lang="en-US" altLang="zh-CN" sz="2000" dirty="0" err="1" smtClean="0"/>
              <a:t>s.find</a:t>
            </a:r>
            <a:r>
              <a:rPr lang="en-US" altLang="zh-CN" sz="2000" dirty="0" smtClean="0"/>
              <a:t>('o') &lt;&lt; </a:t>
            </a:r>
            <a:r>
              <a:rPr lang="en-US" altLang="zh-CN" sz="2000" dirty="0" err="1" smtClean="0"/>
              <a:t>endl</a:t>
            </a:r>
            <a:r>
              <a:rPr lang="en-US" altLang="zh-CN" sz="2000" dirty="0" smtClean="0"/>
              <a:t> ; </a:t>
            </a:r>
          </a:p>
          <a:p>
            <a:r>
              <a:rPr lang="en-US" altLang="zh-CN" sz="2000" dirty="0" smtClean="0"/>
              <a:t>	</a:t>
            </a:r>
            <a:r>
              <a:rPr lang="en-US" altLang="zh-CN" sz="2000" dirty="0" err="1" smtClean="0"/>
              <a:t>cout</a:t>
            </a:r>
            <a:r>
              <a:rPr lang="en-US" altLang="zh-CN" sz="2000" dirty="0" smtClean="0"/>
              <a:t> &lt;&lt; "\"world\" is at " &lt;&lt; </a:t>
            </a:r>
            <a:r>
              <a:rPr lang="en-US" altLang="zh-CN" sz="2000" dirty="0" err="1" smtClean="0"/>
              <a:t>s.find</a:t>
            </a:r>
            <a:r>
              <a:rPr lang="en-US" altLang="zh-CN" sz="2000" dirty="0" smtClean="0"/>
              <a:t>("world");</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179512" y="5229200"/>
            <a:ext cx="8748464"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s : hello world!</a:t>
            </a:r>
          </a:p>
          <a:p>
            <a:pPr lvl="1">
              <a:lnSpc>
                <a:spcPts val="2200"/>
              </a:lnSpc>
            </a:pPr>
            <a:r>
              <a:rPr lang="en-US" altLang="zh-CN" sz="2000" dirty="0" smtClean="0">
                <a:solidFill>
                  <a:schemeClr val="tx1"/>
                </a:solidFill>
              </a:rPr>
              <a:t>'o' is at 4</a:t>
            </a:r>
          </a:p>
          <a:p>
            <a:pPr lvl="1">
              <a:lnSpc>
                <a:spcPts val="2200"/>
              </a:lnSpc>
            </a:pPr>
            <a:r>
              <a:rPr lang="en-US" altLang="zh-CN" sz="2000" dirty="0" smtClean="0">
                <a:solidFill>
                  <a:schemeClr val="tx1"/>
                </a:solidFill>
              </a:rPr>
              <a:t>"world" is at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容器的实例化</a:t>
            </a:r>
            <a:endParaRPr lang="zh-CN" altLang="en-US" dirty="0"/>
          </a:p>
        </p:txBody>
      </p:sp>
      <p:sp>
        <p:nvSpPr>
          <p:cNvPr id="3" name="内容占位符 2"/>
          <p:cNvSpPr>
            <a:spLocks noGrp="1"/>
          </p:cNvSpPr>
          <p:nvPr>
            <p:ph idx="1"/>
          </p:nvPr>
        </p:nvSpPr>
        <p:spPr>
          <a:xfrm>
            <a:off x="72008" y="1484784"/>
            <a:ext cx="8964488" cy="4525963"/>
          </a:xfrm>
        </p:spPr>
        <p:txBody>
          <a:bodyPr/>
          <a:lstStyle/>
          <a:p>
            <a:r>
              <a:rPr lang="zh-CN" altLang="en-US" dirty="0" smtClean="0"/>
              <a:t>容器的实例化非常简单，只需要注意两点。</a:t>
            </a:r>
          </a:p>
          <a:p>
            <a:pPr marL="971550" lvl="1" indent="-514350">
              <a:buFont typeface="+mj-ea"/>
              <a:buAutoNum type="circleNumDbPlain"/>
            </a:pPr>
            <a:r>
              <a:rPr lang="zh-CN" altLang="en-US" dirty="0" smtClean="0"/>
              <a:t>包含合适的头文件。</a:t>
            </a:r>
          </a:p>
          <a:p>
            <a:pPr marL="971550" lvl="1" indent="-514350">
              <a:buFont typeface="+mj-ea"/>
              <a:buAutoNum type="circleNumDbPlain"/>
            </a:pPr>
            <a:r>
              <a:rPr lang="zh-CN" altLang="en-US" dirty="0" smtClean="0"/>
              <a:t>将需要存储的对象类型作为模板格式的参数。</a:t>
            </a:r>
          </a:p>
          <a:p>
            <a:r>
              <a:rPr lang="zh-CN" altLang="en-US" dirty="0" smtClean="0"/>
              <a:t>下面是示例代码：</a:t>
            </a:r>
            <a:endParaRPr lang="en-US" altLang="zh-CN" dirty="0" smtClean="0"/>
          </a:p>
          <a:p>
            <a:pPr lvl="1">
              <a:buNone/>
            </a:pPr>
            <a:r>
              <a:rPr lang="en-US" altLang="zh-CN" dirty="0" smtClean="0"/>
              <a:t>#include &lt;vector&gt;		</a:t>
            </a:r>
            <a:r>
              <a:rPr lang="en-US" altLang="zh-CN" dirty="0" smtClean="0">
                <a:solidFill>
                  <a:schemeClr val="tx1"/>
                </a:solidFill>
              </a:rPr>
              <a:t>// </a:t>
            </a:r>
            <a:r>
              <a:rPr lang="zh-CN" altLang="en-US" dirty="0" smtClean="0">
                <a:solidFill>
                  <a:schemeClr val="tx1"/>
                </a:solidFill>
              </a:rPr>
              <a:t>编译预处理命令</a:t>
            </a:r>
          </a:p>
          <a:p>
            <a:pPr lvl="1">
              <a:buNone/>
            </a:pPr>
            <a:r>
              <a:rPr lang="en-US" altLang="zh-CN" dirty="0" smtClean="0"/>
              <a:t>using namespace std;	</a:t>
            </a:r>
            <a:r>
              <a:rPr lang="en-US" altLang="zh-CN" dirty="0" smtClean="0">
                <a:solidFill>
                  <a:schemeClr val="tx1"/>
                </a:solidFill>
              </a:rPr>
              <a:t>// </a:t>
            </a:r>
            <a:r>
              <a:rPr lang="zh-CN" altLang="en-US" dirty="0" smtClean="0">
                <a:solidFill>
                  <a:schemeClr val="tx1"/>
                </a:solidFill>
              </a:rPr>
              <a:t>使用命名空间</a:t>
            </a:r>
            <a:r>
              <a:rPr lang="en-US" altLang="zh-CN" dirty="0" smtClean="0">
                <a:solidFill>
                  <a:schemeClr val="tx1"/>
                </a:solidFill>
              </a:rPr>
              <a:t>std </a:t>
            </a:r>
          </a:p>
          <a:p>
            <a:pPr lvl="1">
              <a:buNone/>
            </a:pPr>
            <a:r>
              <a:rPr lang="en-US" altLang="zh-CN" dirty="0" smtClean="0"/>
              <a:t>vector&lt;</a:t>
            </a:r>
            <a:r>
              <a:rPr lang="en-US" altLang="zh-CN" dirty="0" err="1" smtClean="0"/>
              <a:t>int</a:t>
            </a:r>
            <a:r>
              <a:rPr lang="en-US" altLang="zh-CN" dirty="0" smtClean="0"/>
              <a:t>&gt; v1;		</a:t>
            </a:r>
            <a:r>
              <a:rPr lang="en-US" altLang="zh-CN" dirty="0" smtClean="0">
                <a:solidFill>
                  <a:schemeClr val="tx1"/>
                </a:solidFill>
              </a:rPr>
              <a:t>// </a:t>
            </a:r>
            <a:r>
              <a:rPr lang="zh-CN" altLang="en-US" dirty="0" smtClean="0">
                <a:solidFill>
                  <a:schemeClr val="tx1"/>
                </a:solidFill>
              </a:rPr>
              <a:t>创建</a:t>
            </a:r>
            <a:r>
              <a:rPr lang="en-US" altLang="zh-CN" dirty="0" smtClean="0">
                <a:solidFill>
                  <a:schemeClr val="tx1"/>
                </a:solidFill>
              </a:rPr>
              <a:t>vector</a:t>
            </a:r>
            <a:r>
              <a:rPr lang="zh-CN" altLang="en-US" dirty="0" smtClean="0">
                <a:solidFill>
                  <a:schemeClr val="tx1"/>
                </a:solidFill>
              </a:rPr>
              <a:t>对象</a:t>
            </a:r>
            <a:r>
              <a:rPr lang="en-US" altLang="zh-CN" dirty="0" smtClean="0">
                <a:solidFill>
                  <a:schemeClr val="tx1"/>
                </a:solidFill>
              </a:rPr>
              <a:t>v1</a:t>
            </a:r>
          </a:p>
          <a:p>
            <a:pPr lvl="1">
              <a:buNone/>
            </a:pPr>
            <a:r>
              <a:rPr lang="en-US" altLang="zh-CN" dirty="0" smtClean="0"/>
              <a:t>vector&lt;double&gt; v2(8);	</a:t>
            </a:r>
            <a:r>
              <a:rPr lang="en-US" altLang="zh-CN" dirty="0" smtClean="0">
                <a:solidFill>
                  <a:schemeClr val="tx1"/>
                </a:solidFill>
              </a:rPr>
              <a:t>// </a:t>
            </a:r>
            <a:r>
              <a:rPr lang="zh-CN" altLang="en-US" dirty="0" smtClean="0">
                <a:solidFill>
                  <a:schemeClr val="tx1"/>
                </a:solidFill>
              </a:rPr>
              <a:t>创建</a:t>
            </a:r>
            <a:r>
              <a:rPr lang="en-US" altLang="zh-CN" dirty="0" smtClean="0">
                <a:solidFill>
                  <a:schemeClr val="tx1"/>
                </a:solidFill>
              </a:rPr>
              <a:t>vector</a:t>
            </a:r>
            <a:r>
              <a:rPr lang="zh-CN" altLang="en-US" dirty="0" smtClean="0">
                <a:solidFill>
                  <a:schemeClr val="tx1"/>
                </a:solidFill>
              </a:rPr>
              <a:t>对象</a:t>
            </a:r>
            <a:r>
              <a:rPr lang="en-US" altLang="zh-CN" dirty="0" smtClean="0">
                <a:solidFill>
                  <a:schemeClr val="tx1"/>
                </a:solidFill>
              </a:rPr>
              <a:t>v2</a:t>
            </a:r>
          </a:p>
          <a:p>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latin typeface="Garamond" pitchFamily="18" charset="0"/>
                <a:ea typeface="宋体" pitchFamily="2" charset="-122"/>
              </a:rPr>
              <a:t>string</a:t>
            </a:r>
            <a:r>
              <a:rPr lang="zh-CN" altLang="en-US" dirty="0" smtClean="0">
                <a:latin typeface="Garamond" pitchFamily="18" charset="0"/>
                <a:ea typeface="宋体" pitchFamily="2" charset="-122"/>
              </a:rPr>
              <a:t>类的字符替换成员函数</a:t>
            </a:r>
            <a:endParaRPr lang="zh-CN" altLang="en-US" dirty="0"/>
          </a:p>
        </p:txBody>
      </p:sp>
      <p:sp>
        <p:nvSpPr>
          <p:cNvPr id="4" name="TextBox 3"/>
          <p:cNvSpPr txBox="1"/>
          <p:nvPr/>
        </p:nvSpPr>
        <p:spPr>
          <a:xfrm>
            <a:off x="0" y="1052736"/>
            <a:ext cx="9144000" cy="5478423"/>
          </a:xfrm>
          <a:prstGeom prst="rect">
            <a:avLst/>
          </a:prstGeom>
          <a:noFill/>
        </p:spPr>
        <p:txBody>
          <a:bodyPr wrap="square" rtlCol="0">
            <a:spAutoFit/>
          </a:bodyPr>
          <a:lstStyle/>
          <a:p>
            <a:pPr>
              <a:lnSpc>
                <a:spcPts val="2100"/>
              </a:lnSpc>
            </a:pPr>
            <a:r>
              <a:rPr lang="zh-CN" altLang="en-US" sz="2000" dirty="0" smtClean="0">
                <a:solidFill>
                  <a:schemeClr val="tx1"/>
                </a:solidFill>
              </a:rPr>
              <a:t>例</a:t>
            </a:r>
            <a:r>
              <a:rPr lang="en-US" altLang="zh-CN" sz="2000" dirty="0" smtClean="0">
                <a:solidFill>
                  <a:schemeClr val="tx1"/>
                </a:solidFill>
              </a:rPr>
              <a:t>5.15 string</a:t>
            </a:r>
            <a:r>
              <a:rPr lang="zh-CN" altLang="en-US" sz="2000" dirty="0" smtClean="0">
                <a:solidFill>
                  <a:schemeClr val="tx1"/>
                </a:solidFill>
              </a:rPr>
              <a:t>类的字符替换成员函数示例。</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:e8_15\main_8_15.cpp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a:t>
            </a:r>
          </a:p>
          <a:p>
            <a:pPr>
              <a:lnSpc>
                <a:spcPts val="2100"/>
              </a:lnSpc>
            </a:pPr>
            <a:r>
              <a:rPr lang="en-US" altLang="zh-CN" sz="2000" dirty="0" smtClean="0"/>
              <a:t>{</a:t>
            </a:r>
          </a:p>
          <a:p>
            <a:pPr>
              <a:lnSpc>
                <a:spcPts val="2100"/>
              </a:lnSpc>
            </a:pPr>
            <a:r>
              <a:rPr lang="en-US" altLang="zh-CN" sz="2000" dirty="0" smtClean="0"/>
              <a:t>	string s("hello lovely world!");</a:t>
            </a:r>
          </a:p>
          <a:p>
            <a:pPr>
              <a:lnSpc>
                <a:spcPts val="2100"/>
              </a:lnSpc>
            </a:pPr>
            <a:r>
              <a:rPr lang="en-US" altLang="zh-CN" sz="2000" dirty="0" smtClean="0"/>
              <a:t>	</a:t>
            </a:r>
            <a:r>
              <a:rPr lang="en-US" altLang="zh-CN" sz="2000" dirty="0" err="1" smtClean="0"/>
              <a:t>cout</a:t>
            </a:r>
            <a:r>
              <a:rPr lang="en-US" altLang="zh-CN" sz="2000" dirty="0" smtClean="0"/>
              <a:t> &lt;&lt; s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s.replace</a:t>
            </a:r>
            <a:r>
              <a:rPr lang="en-US" altLang="zh-CN" sz="2000" dirty="0" smtClean="0"/>
              <a:t>(6, 6, "my");	</a:t>
            </a:r>
            <a:r>
              <a:rPr lang="en-US" altLang="zh-CN" sz="2000" dirty="0" smtClean="0">
                <a:solidFill>
                  <a:schemeClr val="tx1"/>
                </a:solidFill>
              </a:rPr>
              <a:t>// </a:t>
            </a:r>
            <a:r>
              <a:rPr lang="zh-CN" altLang="en-US" sz="2000" dirty="0" smtClean="0">
                <a:solidFill>
                  <a:schemeClr val="tx1"/>
                </a:solidFill>
              </a:rPr>
              <a:t>将</a:t>
            </a:r>
            <a:r>
              <a:rPr lang="en-US" altLang="zh-CN" sz="2000" dirty="0" smtClean="0">
                <a:solidFill>
                  <a:schemeClr val="tx1"/>
                </a:solidFill>
              </a:rPr>
              <a:t>s</a:t>
            </a:r>
            <a:r>
              <a:rPr lang="zh-CN" altLang="en-US" sz="2000" dirty="0" smtClean="0">
                <a:solidFill>
                  <a:schemeClr val="tx1"/>
                </a:solidFill>
              </a:rPr>
              <a:t>的下标为</a:t>
            </a:r>
            <a:r>
              <a:rPr lang="en-US" altLang="zh-CN" sz="2000" dirty="0" smtClean="0">
                <a:solidFill>
                  <a:schemeClr val="tx1"/>
                </a:solidFill>
              </a:rPr>
              <a:t>6</a:t>
            </a:r>
            <a:r>
              <a:rPr lang="zh-CN" altLang="en-US" sz="2000" dirty="0" smtClean="0">
                <a:solidFill>
                  <a:schemeClr val="tx1"/>
                </a:solidFill>
              </a:rPr>
              <a:t>开始的</a:t>
            </a:r>
            <a:r>
              <a:rPr lang="en-US" altLang="zh-CN" sz="2000" dirty="0" smtClean="0">
                <a:solidFill>
                  <a:schemeClr val="tx1"/>
                </a:solidFill>
              </a:rPr>
              <a:t>6</a:t>
            </a:r>
            <a:r>
              <a:rPr lang="zh-CN" altLang="en-US" sz="2000" dirty="0" smtClean="0">
                <a:solidFill>
                  <a:schemeClr val="tx1"/>
                </a:solidFill>
              </a:rPr>
              <a:t>个字符替换成</a:t>
            </a:r>
            <a:r>
              <a:rPr lang="en-US" altLang="zh-CN" sz="2000" dirty="0" smtClean="0">
                <a:solidFill>
                  <a:schemeClr val="tx1"/>
                </a:solidFill>
              </a:rPr>
              <a:t>"my"</a:t>
            </a:r>
          </a:p>
          <a:p>
            <a:pPr>
              <a:lnSpc>
                <a:spcPts val="2100"/>
              </a:lnSpc>
            </a:pPr>
            <a:r>
              <a:rPr lang="en-US" altLang="zh-CN" sz="2000" dirty="0" smtClean="0"/>
              <a:t>	</a:t>
            </a:r>
            <a:r>
              <a:rPr lang="en-US" altLang="zh-CN" sz="2000" dirty="0" err="1" smtClean="0"/>
              <a:t>cout</a:t>
            </a:r>
            <a:r>
              <a:rPr lang="en-US" altLang="zh-CN" sz="2000" dirty="0" smtClean="0"/>
              <a:t> &lt;&lt; s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s.replace</a:t>
            </a:r>
            <a:r>
              <a:rPr lang="en-US" altLang="zh-CN" sz="2000" dirty="0" smtClean="0"/>
              <a:t>(6, 2, "great love", 5);	</a:t>
            </a:r>
          </a:p>
          <a:p>
            <a:pPr>
              <a:lnSpc>
                <a:spcPts val="21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将</a:t>
            </a:r>
            <a:r>
              <a:rPr lang="en-US" altLang="zh-CN" sz="2000" dirty="0" smtClean="0">
                <a:solidFill>
                  <a:schemeClr val="tx1"/>
                </a:solidFill>
              </a:rPr>
              <a:t>s</a:t>
            </a:r>
            <a:r>
              <a:rPr lang="zh-CN" altLang="en-US" sz="2000" dirty="0" smtClean="0">
                <a:solidFill>
                  <a:schemeClr val="tx1"/>
                </a:solidFill>
              </a:rPr>
              <a:t>的下标为</a:t>
            </a:r>
            <a:r>
              <a:rPr lang="en-US" altLang="zh-CN" sz="2000" dirty="0" smtClean="0">
                <a:solidFill>
                  <a:schemeClr val="tx1"/>
                </a:solidFill>
              </a:rPr>
              <a:t>6</a:t>
            </a:r>
            <a:r>
              <a:rPr lang="zh-CN" altLang="en-US" sz="2000" dirty="0" smtClean="0">
                <a:solidFill>
                  <a:schemeClr val="tx1"/>
                </a:solidFill>
              </a:rPr>
              <a:t>开始的</a:t>
            </a:r>
            <a:r>
              <a:rPr lang="en-US" altLang="zh-CN" sz="2000" dirty="0" smtClean="0">
                <a:solidFill>
                  <a:schemeClr val="tx1"/>
                </a:solidFill>
              </a:rPr>
              <a:t>2</a:t>
            </a:r>
            <a:r>
              <a:rPr lang="zh-CN" altLang="en-US" sz="2000" dirty="0" smtClean="0">
                <a:solidFill>
                  <a:schemeClr val="tx1"/>
                </a:solidFill>
              </a:rPr>
              <a:t>个字符替换</a:t>
            </a:r>
            <a:r>
              <a:rPr lang="en-US" altLang="zh-CN" sz="2000" dirty="0" smtClean="0">
                <a:solidFill>
                  <a:schemeClr val="tx1"/>
                </a:solidFill>
              </a:rPr>
              <a:t>"great love"</a:t>
            </a:r>
            <a:r>
              <a:rPr lang="zh-CN" altLang="en-US" sz="2000" dirty="0" smtClean="0">
                <a:solidFill>
                  <a:schemeClr val="tx1"/>
                </a:solidFill>
              </a:rPr>
              <a:t>中的前</a:t>
            </a:r>
            <a:r>
              <a:rPr lang="en-US" altLang="zh-CN" sz="2000" dirty="0" smtClean="0">
                <a:solidFill>
                  <a:schemeClr val="tx1"/>
                </a:solidFill>
              </a:rPr>
              <a:t>5</a:t>
            </a:r>
            <a:r>
              <a:rPr lang="zh-CN" altLang="en-US" sz="2000" dirty="0" smtClean="0">
                <a:solidFill>
                  <a:schemeClr val="tx1"/>
                </a:solidFill>
              </a:rPr>
              <a:t>个字符</a:t>
            </a:r>
          </a:p>
          <a:p>
            <a:pPr>
              <a:lnSpc>
                <a:spcPts val="2100"/>
              </a:lnSpc>
            </a:pPr>
            <a:r>
              <a:rPr lang="zh-CN" altLang="en-US" sz="2000" dirty="0" smtClean="0"/>
              <a:t>	</a:t>
            </a:r>
            <a:r>
              <a:rPr lang="en-US" altLang="zh-CN" sz="2000" dirty="0" err="1" smtClean="0"/>
              <a:t>cout</a:t>
            </a:r>
            <a:r>
              <a:rPr lang="en-US" altLang="zh-CN" sz="2000" dirty="0" smtClean="0"/>
              <a:t> &lt;&lt; s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s.replace</a:t>
            </a:r>
            <a:r>
              <a:rPr lang="en-US" altLang="zh-CN" sz="2000" dirty="0" smtClean="0"/>
              <a:t>(6, 5, 3, 'a');	// </a:t>
            </a:r>
            <a:r>
              <a:rPr lang="zh-CN" altLang="en-US" sz="2000" dirty="0" smtClean="0"/>
              <a:t>将</a:t>
            </a:r>
            <a:r>
              <a:rPr lang="en-US" altLang="zh-CN" sz="2000" dirty="0" smtClean="0"/>
              <a:t>s</a:t>
            </a:r>
            <a:r>
              <a:rPr lang="zh-CN" altLang="en-US" sz="2000" dirty="0" smtClean="0"/>
              <a:t>的下标为</a:t>
            </a:r>
            <a:r>
              <a:rPr lang="en-US" altLang="zh-CN" sz="2000" dirty="0" smtClean="0"/>
              <a:t>5</a:t>
            </a:r>
            <a:r>
              <a:rPr lang="zh-CN" altLang="en-US" sz="2000" dirty="0" smtClean="0"/>
              <a:t>开始的</a:t>
            </a:r>
            <a:r>
              <a:rPr lang="en-US" altLang="zh-CN" sz="2000" dirty="0" smtClean="0"/>
              <a:t>2</a:t>
            </a:r>
            <a:r>
              <a:rPr lang="zh-CN" altLang="en-US" sz="2000" dirty="0" smtClean="0"/>
              <a:t>个字符替换</a:t>
            </a:r>
            <a:r>
              <a:rPr lang="en-US" altLang="zh-CN" sz="2000" dirty="0" smtClean="0"/>
              <a:t>3</a:t>
            </a:r>
            <a:r>
              <a:rPr lang="zh-CN" altLang="en-US" sz="2000" dirty="0" smtClean="0"/>
              <a:t>个</a:t>
            </a:r>
            <a:r>
              <a:rPr lang="en-US" altLang="zh-CN" sz="2000" dirty="0" smtClean="0"/>
              <a:t>'a'</a:t>
            </a:r>
          </a:p>
          <a:p>
            <a:pPr>
              <a:lnSpc>
                <a:spcPts val="2100"/>
              </a:lnSpc>
            </a:pPr>
            <a:r>
              <a:rPr lang="en-US" altLang="zh-CN" sz="2000" dirty="0" smtClean="0"/>
              <a:t>	</a:t>
            </a:r>
            <a:r>
              <a:rPr lang="en-US" altLang="zh-CN" sz="2000" dirty="0" err="1" smtClean="0"/>
              <a:t>cout</a:t>
            </a:r>
            <a:r>
              <a:rPr lang="en-US" altLang="zh-CN" sz="2000" dirty="0" smtClean="0"/>
              <a:t> &lt;&lt; s &lt;&lt; </a:t>
            </a:r>
            <a:r>
              <a:rPr lang="en-US" altLang="zh-CN" sz="2000" dirty="0" err="1" smtClean="0"/>
              <a:t>endl</a:t>
            </a:r>
            <a:r>
              <a:rPr lang="en-US" altLang="zh-CN" sz="2000" dirty="0" smtClean="0"/>
              <a:t>;</a:t>
            </a:r>
          </a:p>
          <a:p>
            <a:pPr>
              <a:lnSpc>
                <a:spcPts val="2100"/>
              </a:lnSpc>
            </a:pPr>
            <a:endParaRPr lang="en-US" altLang="zh-CN" sz="2000" dirty="0" smtClean="0"/>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5" name="矩形 4"/>
          <p:cNvSpPr/>
          <p:nvPr/>
        </p:nvSpPr>
        <p:spPr bwMode="auto">
          <a:xfrm>
            <a:off x="179512" y="5085184"/>
            <a:ext cx="8748464"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hello lovely world!</a:t>
            </a:r>
          </a:p>
          <a:p>
            <a:pPr lvl="1">
              <a:lnSpc>
                <a:spcPts val="2200"/>
              </a:lnSpc>
            </a:pPr>
            <a:r>
              <a:rPr lang="en-US" altLang="zh-CN" sz="2000" dirty="0" smtClean="0">
                <a:solidFill>
                  <a:schemeClr val="tx1"/>
                </a:solidFill>
              </a:rPr>
              <a:t>hello my world!</a:t>
            </a:r>
          </a:p>
          <a:p>
            <a:pPr lvl="1">
              <a:lnSpc>
                <a:spcPts val="2200"/>
              </a:lnSpc>
            </a:pPr>
            <a:r>
              <a:rPr lang="en-US" altLang="zh-CN" sz="2000" dirty="0" smtClean="0">
                <a:solidFill>
                  <a:schemeClr val="tx1"/>
                </a:solidFill>
              </a:rPr>
              <a:t>hello great world!</a:t>
            </a:r>
          </a:p>
          <a:p>
            <a:pPr lvl="1">
              <a:lnSpc>
                <a:spcPts val="2200"/>
              </a:lnSpc>
            </a:pPr>
            <a:r>
              <a:rPr lang="en-US" altLang="zh-CN" sz="2000" dirty="0" smtClean="0">
                <a:solidFill>
                  <a:schemeClr val="tx1"/>
                </a:solidFill>
              </a:rPr>
              <a:t>hello </a:t>
            </a:r>
            <a:r>
              <a:rPr lang="en-US" altLang="zh-CN" sz="2000" dirty="0" err="1" smtClean="0">
                <a:solidFill>
                  <a:schemeClr val="tx1"/>
                </a:solidFill>
              </a:rPr>
              <a:t>aaa</a:t>
            </a:r>
            <a:r>
              <a:rPr lang="en-US" altLang="zh-CN" sz="2000" dirty="0" smtClean="0">
                <a:solidFill>
                  <a:schemeClr val="tx1"/>
                </a:solidFill>
              </a:rPr>
              <a:t>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614"/>
            <a:ext cx="8229600" cy="706090"/>
          </a:xfrm>
        </p:spPr>
        <p:txBody>
          <a:bodyPr/>
          <a:lstStyle/>
          <a:p>
            <a:r>
              <a:rPr lang="en-US" altLang="zh-CN" dirty="0" smtClean="0"/>
              <a:t>string</a:t>
            </a:r>
            <a:r>
              <a:rPr lang="zh-CN" altLang="en-US" dirty="0" smtClean="0"/>
              <a:t>类的字符插入函数</a:t>
            </a:r>
            <a:endParaRPr lang="zh-CN" altLang="en-US" dirty="0"/>
          </a:p>
        </p:txBody>
      </p:sp>
      <p:sp>
        <p:nvSpPr>
          <p:cNvPr id="4" name="TextBox 3"/>
          <p:cNvSpPr txBox="1"/>
          <p:nvPr/>
        </p:nvSpPr>
        <p:spPr>
          <a:xfrm>
            <a:off x="35496" y="764704"/>
            <a:ext cx="9036496" cy="5940088"/>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5.16 string</a:t>
            </a:r>
            <a:r>
              <a:rPr lang="zh-CN" altLang="en-US" sz="2000" dirty="0" smtClean="0">
                <a:solidFill>
                  <a:schemeClr val="tx1"/>
                </a:solidFill>
              </a:rPr>
              <a:t>类的字符插入函数示例。</a:t>
            </a:r>
          </a:p>
          <a:p>
            <a:endParaRPr lang="zh-CN" altLang="en-US"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:e8_16\main_8_16.cpp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err="1" smtClean="0"/>
              <a:t>int</a:t>
            </a:r>
            <a:r>
              <a:rPr lang="en-US" altLang="zh-CN" sz="2000" dirty="0" smtClean="0"/>
              <a:t> main()</a:t>
            </a:r>
          </a:p>
          <a:p>
            <a:r>
              <a:rPr lang="en-US" altLang="zh-CN" sz="2000" dirty="0" smtClean="0"/>
              <a:t>{</a:t>
            </a:r>
          </a:p>
          <a:p>
            <a:r>
              <a:rPr lang="en-US" altLang="zh-CN" sz="2000" dirty="0" smtClean="0"/>
              <a:t>	string s1("hello world!");</a:t>
            </a:r>
          </a:p>
          <a:p>
            <a:r>
              <a:rPr lang="en-US" altLang="zh-CN" sz="2000" dirty="0" smtClean="0"/>
              <a:t>	</a:t>
            </a:r>
            <a:r>
              <a:rPr lang="en-US" altLang="zh-CN" sz="2000" dirty="0" err="1" smtClean="0"/>
              <a:t>cout</a:t>
            </a:r>
            <a:r>
              <a:rPr lang="en-US" altLang="zh-CN" sz="2000" dirty="0" smtClean="0"/>
              <a:t> &lt;&lt; "s1 : " &lt;&lt; s1 &lt;&lt; </a:t>
            </a:r>
            <a:r>
              <a:rPr lang="en-US" altLang="zh-CN" sz="2000" dirty="0" err="1" smtClean="0"/>
              <a:t>endl</a:t>
            </a:r>
            <a:r>
              <a:rPr lang="en-US" altLang="zh-CN" sz="2000" dirty="0" smtClean="0"/>
              <a:t>;</a:t>
            </a:r>
          </a:p>
          <a:p>
            <a:r>
              <a:rPr lang="en-US" altLang="zh-CN" sz="2000" dirty="0" smtClean="0"/>
              <a:t>	s1.insert(6, "C++ ");		</a:t>
            </a:r>
            <a:r>
              <a:rPr lang="en-US" altLang="zh-CN" sz="2000" dirty="0" smtClean="0">
                <a:solidFill>
                  <a:schemeClr val="tx1"/>
                </a:solidFill>
              </a:rPr>
              <a:t>// </a:t>
            </a:r>
            <a:r>
              <a:rPr lang="zh-CN" altLang="en-US" sz="2000" dirty="0" smtClean="0">
                <a:solidFill>
                  <a:schemeClr val="tx1"/>
                </a:solidFill>
              </a:rPr>
              <a:t>在</a:t>
            </a:r>
            <a:r>
              <a:rPr lang="en-US" altLang="zh-CN" sz="2000" dirty="0" smtClean="0">
                <a:solidFill>
                  <a:schemeClr val="tx1"/>
                </a:solidFill>
              </a:rPr>
              <a:t>s1</a:t>
            </a:r>
            <a:r>
              <a:rPr lang="zh-CN" altLang="en-US" sz="2000" dirty="0" smtClean="0">
                <a:solidFill>
                  <a:schemeClr val="tx1"/>
                </a:solidFill>
              </a:rPr>
              <a:t>下标为</a:t>
            </a:r>
            <a:r>
              <a:rPr lang="en-US" altLang="zh-CN" sz="2000" dirty="0" smtClean="0">
                <a:solidFill>
                  <a:schemeClr val="tx1"/>
                </a:solidFill>
              </a:rPr>
              <a:t>6</a:t>
            </a:r>
            <a:r>
              <a:rPr lang="zh-CN" altLang="en-US" sz="2000" dirty="0" smtClean="0">
                <a:solidFill>
                  <a:schemeClr val="tx1"/>
                </a:solidFill>
              </a:rPr>
              <a:t>的字符处插入</a:t>
            </a:r>
            <a:r>
              <a:rPr lang="en-US" altLang="zh-CN" sz="2000" dirty="0" smtClean="0">
                <a:solidFill>
                  <a:schemeClr val="tx1"/>
                </a:solidFill>
              </a:rPr>
              <a:t>"C++ "</a:t>
            </a:r>
          </a:p>
          <a:p>
            <a:r>
              <a:rPr lang="en-US" altLang="zh-CN" sz="2000" dirty="0" smtClean="0"/>
              <a:t>	</a:t>
            </a:r>
            <a:r>
              <a:rPr lang="en-US" altLang="zh-CN" sz="2000" dirty="0" err="1" smtClean="0"/>
              <a:t>cout</a:t>
            </a:r>
            <a:r>
              <a:rPr lang="en-US" altLang="zh-CN" sz="2000" dirty="0" smtClean="0"/>
              <a:t> &lt;&lt; "s1 : " &lt;&lt; s1 &lt;&lt; </a:t>
            </a:r>
            <a:r>
              <a:rPr lang="en-US" altLang="zh-CN" sz="2000" dirty="0" err="1" smtClean="0"/>
              <a:t>endl</a:t>
            </a:r>
            <a:r>
              <a:rPr lang="en-US" altLang="zh-CN" sz="2000" dirty="0" smtClean="0"/>
              <a:t>;</a:t>
            </a:r>
          </a:p>
          <a:p>
            <a:r>
              <a:rPr lang="en-US" altLang="zh-CN" sz="2000" dirty="0" smtClean="0"/>
              <a:t>	string s2("program ");</a:t>
            </a:r>
          </a:p>
          <a:p>
            <a:r>
              <a:rPr lang="en-US" altLang="zh-CN" sz="2000" dirty="0" smtClean="0"/>
              <a:t>	s1.insert(10, s2);		</a:t>
            </a:r>
            <a:r>
              <a:rPr lang="en-US" altLang="zh-CN" sz="2000" dirty="0" smtClean="0">
                <a:solidFill>
                  <a:schemeClr val="tx1"/>
                </a:solidFill>
              </a:rPr>
              <a:t>// </a:t>
            </a:r>
            <a:r>
              <a:rPr lang="zh-CN" altLang="en-US" sz="2000" dirty="0" smtClean="0">
                <a:solidFill>
                  <a:schemeClr val="tx1"/>
                </a:solidFill>
              </a:rPr>
              <a:t>在</a:t>
            </a:r>
            <a:r>
              <a:rPr lang="en-US" altLang="zh-CN" sz="2000" dirty="0" smtClean="0">
                <a:solidFill>
                  <a:schemeClr val="tx1"/>
                </a:solidFill>
              </a:rPr>
              <a:t>s2</a:t>
            </a:r>
            <a:r>
              <a:rPr lang="zh-CN" altLang="en-US" sz="2000" dirty="0" smtClean="0">
                <a:solidFill>
                  <a:schemeClr val="tx1"/>
                </a:solidFill>
              </a:rPr>
              <a:t>下标为</a:t>
            </a:r>
            <a:r>
              <a:rPr lang="en-US" altLang="zh-CN" sz="2000" dirty="0" smtClean="0">
                <a:solidFill>
                  <a:schemeClr val="tx1"/>
                </a:solidFill>
              </a:rPr>
              <a:t>10</a:t>
            </a:r>
            <a:r>
              <a:rPr lang="zh-CN" altLang="en-US" sz="2000" dirty="0" smtClean="0">
                <a:solidFill>
                  <a:schemeClr val="tx1"/>
                </a:solidFill>
              </a:rPr>
              <a:t>的字符处插入</a:t>
            </a:r>
            <a:r>
              <a:rPr lang="en-US" altLang="zh-CN" sz="2000" dirty="0" smtClean="0">
                <a:solidFill>
                  <a:schemeClr val="tx1"/>
                </a:solidFill>
              </a:rPr>
              <a:t>s2</a:t>
            </a:r>
          </a:p>
          <a:p>
            <a:r>
              <a:rPr lang="en-US" altLang="zh-CN" sz="2000" dirty="0" smtClean="0"/>
              <a:t>	</a:t>
            </a:r>
            <a:r>
              <a:rPr lang="en-US" altLang="zh-CN" sz="2000" dirty="0" err="1" smtClean="0"/>
              <a:t>cout</a:t>
            </a:r>
            <a:r>
              <a:rPr lang="en-US" altLang="zh-CN" sz="2000" dirty="0" smtClean="0"/>
              <a:t> &lt;&lt; "s1 : " &lt;&lt; s1 &lt;&lt; </a:t>
            </a:r>
            <a:r>
              <a:rPr lang="en-US" altLang="zh-CN" sz="2000" dirty="0" err="1" smtClean="0"/>
              <a:t>endl</a:t>
            </a:r>
            <a:r>
              <a:rPr lang="en-US" altLang="zh-CN" sz="2000" dirty="0" smtClean="0"/>
              <a:t>;</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endParaRPr lang="zh-CN" altLang="en-US" sz="2000" dirty="0"/>
          </a:p>
        </p:txBody>
      </p:sp>
      <p:sp>
        <p:nvSpPr>
          <p:cNvPr id="5" name="矩形 4"/>
          <p:cNvSpPr/>
          <p:nvPr/>
        </p:nvSpPr>
        <p:spPr bwMode="auto">
          <a:xfrm>
            <a:off x="179512" y="5373216"/>
            <a:ext cx="8748464"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s1 : hello world!</a:t>
            </a:r>
          </a:p>
          <a:p>
            <a:pPr lvl="1">
              <a:lnSpc>
                <a:spcPts val="2200"/>
              </a:lnSpc>
            </a:pPr>
            <a:r>
              <a:rPr lang="en-US" altLang="zh-CN" sz="2000" dirty="0" smtClean="0">
                <a:solidFill>
                  <a:schemeClr val="tx1"/>
                </a:solidFill>
              </a:rPr>
              <a:t>s1 : hello C++ world!</a:t>
            </a:r>
          </a:p>
          <a:p>
            <a:pPr lvl="1">
              <a:lnSpc>
                <a:spcPts val="2200"/>
              </a:lnSpc>
            </a:pPr>
            <a:r>
              <a:rPr lang="en-US" altLang="zh-CN" sz="2000" dirty="0" smtClean="0">
                <a:solidFill>
                  <a:schemeClr val="tx1"/>
                </a:solidFill>
              </a:rPr>
              <a:t>s1 : hello C++ program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634082"/>
          </a:xfrm>
        </p:spPr>
        <p:txBody>
          <a:bodyPr/>
          <a:lstStyle/>
          <a:p>
            <a:r>
              <a:rPr lang="en-US" altLang="zh-CN" dirty="0" smtClean="0"/>
              <a:t>string</a:t>
            </a:r>
            <a:r>
              <a:rPr lang="zh-CN" altLang="en-US" dirty="0" smtClean="0"/>
              <a:t>类的字符删除函数</a:t>
            </a:r>
            <a:endParaRPr lang="zh-CN" altLang="en-US" dirty="0"/>
          </a:p>
        </p:txBody>
      </p:sp>
      <p:sp>
        <p:nvSpPr>
          <p:cNvPr id="4" name="TextBox 3"/>
          <p:cNvSpPr txBox="1"/>
          <p:nvPr/>
        </p:nvSpPr>
        <p:spPr>
          <a:xfrm>
            <a:off x="251520" y="836712"/>
            <a:ext cx="8712968" cy="5747727"/>
          </a:xfrm>
          <a:prstGeom prst="rect">
            <a:avLst/>
          </a:prstGeom>
          <a:noFill/>
        </p:spPr>
        <p:txBody>
          <a:bodyPr wrap="square" rtlCol="0">
            <a:spAutoFit/>
          </a:bodyPr>
          <a:lstStyle/>
          <a:p>
            <a:pPr>
              <a:lnSpc>
                <a:spcPts val="2100"/>
              </a:lnSpc>
            </a:pPr>
            <a:r>
              <a:rPr lang="zh-CN" altLang="en-US" sz="2000" dirty="0" smtClean="0">
                <a:solidFill>
                  <a:schemeClr val="tx1"/>
                </a:solidFill>
              </a:rPr>
              <a:t>例</a:t>
            </a:r>
            <a:r>
              <a:rPr lang="en-US" altLang="zh-CN" sz="2000" dirty="0" smtClean="0">
                <a:solidFill>
                  <a:schemeClr val="tx1"/>
                </a:solidFill>
              </a:rPr>
              <a:t>8.17 string</a:t>
            </a:r>
            <a:r>
              <a:rPr lang="zh-CN" altLang="en-US" sz="2000" dirty="0" smtClean="0">
                <a:solidFill>
                  <a:schemeClr val="tx1"/>
                </a:solidFill>
              </a:rPr>
              <a:t>类的字符删除函数示例。</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:e8_17\main_8_17.cpp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100"/>
              </a:lnSpc>
            </a:pPr>
            <a:r>
              <a:rPr lang="en-US" altLang="zh-CN" sz="2000" dirty="0" err="1" smtClean="0"/>
              <a:t>int</a:t>
            </a:r>
            <a:r>
              <a:rPr lang="en-US" altLang="zh-CN" sz="2000" dirty="0" smtClean="0"/>
              <a:t> main()</a:t>
            </a:r>
          </a:p>
          <a:p>
            <a:pPr>
              <a:lnSpc>
                <a:spcPts val="2100"/>
              </a:lnSpc>
            </a:pPr>
            <a:r>
              <a:rPr lang="en-US" altLang="zh-CN" sz="2000" dirty="0" smtClean="0"/>
              <a:t>{</a:t>
            </a:r>
          </a:p>
          <a:p>
            <a:pPr>
              <a:lnSpc>
                <a:spcPts val="2100"/>
              </a:lnSpc>
            </a:pPr>
            <a:r>
              <a:rPr lang="en-US" altLang="zh-CN" sz="2000" dirty="0" smtClean="0"/>
              <a:t>	string::</a:t>
            </a:r>
            <a:r>
              <a:rPr lang="en-US" altLang="zh-CN" sz="2000" dirty="0" err="1" smtClean="0"/>
              <a:t>iterator</a:t>
            </a:r>
            <a:r>
              <a:rPr lang="en-US" altLang="zh-CN" sz="2000" dirty="0" smtClean="0"/>
              <a:t> it;</a:t>
            </a:r>
          </a:p>
          <a:p>
            <a:pPr>
              <a:lnSpc>
                <a:spcPts val="2100"/>
              </a:lnSpc>
            </a:pPr>
            <a:r>
              <a:rPr lang="en-US" altLang="zh-CN" sz="2000" dirty="0" smtClean="0"/>
              <a:t>	string </a:t>
            </a:r>
            <a:r>
              <a:rPr lang="en-US" altLang="zh-CN" sz="2000" dirty="0" err="1" smtClean="0"/>
              <a:t>str</a:t>
            </a:r>
            <a:r>
              <a:rPr lang="en-US" altLang="zh-CN" sz="2000" dirty="0" smtClean="0"/>
              <a:t> = "this is A </a:t>
            </a:r>
            <a:r>
              <a:rPr lang="en-US" altLang="zh-CN" sz="2000" dirty="0" err="1" smtClean="0"/>
              <a:t>exaMple</a:t>
            </a:r>
            <a:r>
              <a:rPr lang="en-US" altLang="zh-CN" sz="2000" dirty="0" smtClean="0"/>
              <a:t>";  </a:t>
            </a:r>
          </a:p>
          <a:p>
            <a:pPr>
              <a:lnSpc>
                <a:spcPts val="2100"/>
              </a:lnSpc>
            </a:pPr>
            <a:r>
              <a:rPr lang="en-US" altLang="zh-CN" sz="2000" dirty="0" smtClean="0"/>
              <a:t>	for(it = </a:t>
            </a:r>
            <a:r>
              <a:rPr lang="en-US" altLang="zh-CN" sz="2000" dirty="0" err="1" smtClean="0"/>
              <a:t>str.begin</a:t>
            </a:r>
            <a:r>
              <a:rPr lang="en-US" altLang="zh-CN" sz="2000" dirty="0" smtClean="0"/>
              <a:t>(); it != </a:t>
            </a:r>
            <a:r>
              <a:rPr lang="en-US" altLang="zh-CN" sz="2000" dirty="0" err="1" smtClean="0"/>
              <a:t>str.end</a:t>
            </a:r>
            <a:r>
              <a:rPr lang="en-US" altLang="zh-CN" sz="2000" dirty="0" smtClean="0"/>
              <a:t>(); ++it)</a:t>
            </a:r>
          </a:p>
          <a:p>
            <a:pPr>
              <a:lnSpc>
                <a:spcPts val="21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依次处理字符</a:t>
            </a:r>
          </a:p>
          <a:p>
            <a:pPr>
              <a:lnSpc>
                <a:spcPts val="2100"/>
              </a:lnSpc>
            </a:pPr>
            <a:r>
              <a:rPr lang="zh-CN" altLang="en-US" sz="2000" dirty="0" smtClean="0"/>
              <a:t>		</a:t>
            </a:r>
            <a:r>
              <a:rPr lang="en-US" altLang="zh-CN" sz="2000" dirty="0" smtClean="0"/>
              <a:t>if(</a:t>
            </a:r>
            <a:r>
              <a:rPr lang="en-US" altLang="zh-CN" sz="2000" dirty="0" err="1" smtClean="0"/>
              <a:t>isupper</a:t>
            </a:r>
            <a:r>
              <a:rPr lang="en-US" altLang="zh-CN" sz="2000" dirty="0" smtClean="0"/>
              <a:t>(*it))		</a:t>
            </a:r>
            <a:r>
              <a:rPr lang="en-US" altLang="zh-CN" sz="2000" dirty="0" smtClean="0">
                <a:solidFill>
                  <a:schemeClr val="tx1"/>
                </a:solidFill>
              </a:rPr>
              <a:t>// </a:t>
            </a:r>
            <a:r>
              <a:rPr lang="zh-CN" altLang="en-US" sz="2000" dirty="0" smtClean="0">
                <a:solidFill>
                  <a:schemeClr val="tx1"/>
                </a:solidFill>
              </a:rPr>
              <a:t>判断当前字符是否大写字母</a:t>
            </a:r>
          </a:p>
          <a:p>
            <a:pPr>
              <a:lnSpc>
                <a:spcPts val="2100"/>
              </a:lnSpc>
            </a:pPr>
            <a:r>
              <a:rPr lang="zh-CN" altLang="en-US" sz="2000" dirty="0" smtClean="0"/>
              <a:t>			</a:t>
            </a:r>
            <a:r>
              <a:rPr lang="en-US" altLang="zh-CN" sz="2000" dirty="0" err="1" smtClean="0"/>
              <a:t>str.erase</a:t>
            </a:r>
            <a:r>
              <a:rPr lang="en-US" altLang="zh-CN" sz="2000" dirty="0" smtClean="0"/>
              <a:t>(it--);	</a:t>
            </a:r>
            <a:r>
              <a:rPr lang="en-US" altLang="zh-CN" sz="2000" dirty="0" smtClean="0">
                <a:solidFill>
                  <a:schemeClr val="tx1"/>
                </a:solidFill>
              </a:rPr>
              <a:t>// </a:t>
            </a:r>
            <a:r>
              <a:rPr lang="zh-CN" altLang="en-US" sz="2000" dirty="0" smtClean="0">
                <a:solidFill>
                  <a:schemeClr val="tx1"/>
                </a:solidFill>
              </a:rPr>
              <a:t>删除大写字母</a:t>
            </a:r>
          </a:p>
          <a:p>
            <a:pPr>
              <a:lnSpc>
                <a:spcPts val="2100"/>
              </a:lnSpc>
            </a:pPr>
            <a:r>
              <a:rPr lang="zh-CN" altLang="en-US" sz="2000" dirty="0" smtClean="0"/>
              <a:t>	</a:t>
            </a:r>
            <a:r>
              <a:rPr lang="en-US" altLang="zh-CN" sz="2000" dirty="0" smtClean="0"/>
              <a:t>}</a:t>
            </a:r>
          </a:p>
          <a:p>
            <a:pPr>
              <a:lnSpc>
                <a:spcPts val="2100"/>
              </a:lnSpc>
            </a:pPr>
            <a:r>
              <a:rPr lang="en-US" altLang="zh-CN" sz="2000" dirty="0" smtClean="0"/>
              <a:t>	for(it = </a:t>
            </a:r>
            <a:r>
              <a:rPr lang="en-US" altLang="zh-CN" sz="2000" dirty="0" err="1" smtClean="0"/>
              <a:t>str.begin</a:t>
            </a:r>
            <a:r>
              <a:rPr lang="en-US" altLang="zh-CN" sz="2000" dirty="0" smtClean="0"/>
              <a:t>(); it != </a:t>
            </a:r>
            <a:r>
              <a:rPr lang="en-US" altLang="zh-CN" sz="2000" dirty="0" err="1" smtClean="0"/>
              <a:t>str.end</a:t>
            </a:r>
            <a:r>
              <a:rPr lang="en-US" altLang="zh-CN" sz="2000" dirty="0" smtClean="0"/>
              <a:t>(); it++)  </a:t>
            </a:r>
          </a:p>
          <a:p>
            <a:pPr>
              <a:lnSpc>
                <a:spcPts val="21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依次输出字符</a:t>
            </a:r>
          </a:p>
          <a:p>
            <a:pPr>
              <a:lnSpc>
                <a:spcPts val="2100"/>
              </a:lnSpc>
            </a:pPr>
            <a:r>
              <a:rPr lang="zh-CN" altLang="en-US" sz="2000" dirty="0" smtClean="0"/>
              <a:t>		</a:t>
            </a:r>
            <a:r>
              <a:rPr lang="en-US" altLang="zh-CN" sz="2000" dirty="0" err="1" smtClean="0"/>
              <a:t>cout</a:t>
            </a:r>
            <a:r>
              <a:rPr lang="en-US" altLang="zh-CN" sz="2000" dirty="0" smtClean="0"/>
              <a:t>&lt;&lt;*it;						</a:t>
            </a:r>
          </a:p>
          <a:p>
            <a:pPr>
              <a:lnSpc>
                <a:spcPts val="2100"/>
              </a:lnSpc>
            </a:pP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5" name="矩形 4"/>
          <p:cNvSpPr/>
          <p:nvPr/>
        </p:nvSpPr>
        <p:spPr bwMode="auto">
          <a:xfrm>
            <a:off x="179512" y="5949280"/>
            <a:ext cx="8748464" cy="6480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this is  </a:t>
            </a:r>
            <a:r>
              <a:rPr lang="en-US" altLang="zh-CN" sz="2000" dirty="0" err="1" smtClean="0">
                <a:solidFill>
                  <a:schemeClr val="tx1"/>
                </a:solidFill>
              </a:rPr>
              <a:t>exaple</a:t>
            </a:r>
            <a:endParaRPr lang="en-US" altLang="zh-CN"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8.4 string</a:t>
            </a:r>
            <a:endParaRPr lang="zh-CN" altLang="en-US" sz="4800" dirty="0"/>
          </a:p>
        </p:txBody>
      </p:sp>
      <p:sp>
        <p:nvSpPr>
          <p:cNvPr id="3" name="副标题 2"/>
          <p:cNvSpPr>
            <a:spLocks noGrp="1"/>
          </p:cNvSpPr>
          <p:nvPr>
            <p:ph type="subTitle" idx="1"/>
          </p:nvPr>
        </p:nvSpPr>
        <p:spPr/>
        <p:txBody>
          <a:bodyPr/>
          <a:lstStyle/>
          <a:p>
            <a:r>
              <a:rPr lang="en-US" altLang="zh-CN" sz="4400" dirty="0" smtClean="0"/>
              <a:t>8.4.4 </a:t>
            </a:r>
            <a:r>
              <a:rPr lang="zh-CN" altLang="en-US" sz="4400" dirty="0" smtClean="0"/>
              <a:t>两字符串间的操作</a:t>
            </a:r>
            <a:endParaRPr lang="zh-CN" altLang="en-US" sz="44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08720"/>
          </a:xfrm>
        </p:spPr>
        <p:txBody>
          <a:bodyPr/>
          <a:lstStyle/>
          <a:p>
            <a:r>
              <a:rPr lang="zh-CN" altLang="en-US" dirty="0" smtClean="0"/>
              <a:t>两个字符串交换操作</a:t>
            </a:r>
            <a:endParaRPr lang="zh-CN" altLang="en-US" dirty="0"/>
          </a:p>
        </p:txBody>
      </p:sp>
      <p:sp>
        <p:nvSpPr>
          <p:cNvPr id="3" name="内容占位符 2"/>
          <p:cNvSpPr>
            <a:spLocks noGrp="1"/>
          </p:cNvSpPr>
          <p:nvPr>
            <p:ph idx="1"/>
          </p:nvPr>
        </p:nvSpPr>
        <p:spPr>
          <a:xfrm>
            <a:off x="467544" y="836712"/>
            <a:ext cx="8229600" cy="1036712"/>
          </a:xfrm>
        </p:spPr>
        <p:txBody>
          <a:bodyPr/>
          <a:lstStyle/>
          <a:p>
            <a:r>
              <a:rPr lang="en-US" altLang="zh-CN" dirty="0" smtClean="0"/>
              <a:t>string</a:t>
            </a:r>
            <a:r>
              <a:rPr lang="zh-CN" altLang="en-US" dirty="0" smtClean="0"/>
              <a:t>有一个与两外一个字符串交换值的成员函数</a:t>
            </a:r>
            <a:r>
              <a:rPr lang="en-US" altLang="zh-CN" dirty="0" smtClean="0"/>
              <a:t>void swap(string &amp;s2);</a:t>
            </a:r>
            <a:endParaRPr lang="zh-CN" altLang="en-US" dirty="0"/>
          </a:p>
        </p:txBody>
      </p:sp>
      <p:sp>
        <p:nvSpPr>
          <p:cNvPr id="4" name="TextBox 3"/>
          <p:cNvSpPr txBox="1"/>
          <p:nvPr/>
        </p:nvSpPr>
        <p:spPr>
          <a:xfrm>
            <a:off x="179512" y="1916832"/>
            <a:ext cx="8964488" cy="4888518"/>
          </a:xfrm>
          <a:prstGeom prst="rect">
            <a:avLst/>
          </a:prstGeom>
          <a:noFill/>
        </p:spPr>
        <p:txBody>
          <a:bodyPr wrap="square" rtlCol="0">
            <a:spAutoFit/>
          </a:bodyPr>
          <a:lstStyle/>
          <a:p>
            <a:pPr>
              <a:lnSpc>
                <a:spcPts val="2200"/>
              </a:lnSpc>
            </a:pPr>
            <a:r>
              <a:rPr lang="zh-CN" altLang="en-US" sz="2000" dirty="0" smtClean="0">
                <a:solidFill>
                  <a:schemeClr val="tx1"/>
                </a:solidFill>
              </a:rPr>
              <a:t>例</a:t>
            </a:r>
            <a:r>
              <a:rPr lang="en-US" altLang="zh-CN" sz="2000" dirty="0" smtClean="0">
                <a:solidFill>
                  <a:schemeClr val="tx1"/>
                </a:solidFill>
              </a:rPr>
              <a:t>8.18 </a:t>
            </a:r>
            <a:r>
              <a:rPr lang="zh-CN" altLang="en-US" sz="2000" dirty="0" smtClean="0">
                <a:solidFill>
                  <a:schemeClr val="tx1"/>
                </a:solidFill>
              </a:rPr>
              <a:t>两个字符串交换操作示例。</a:t>
            </a:r>
          </a:p>
          <a:p>
            <a:pPr>
              <a:lnSpc>
                <a:spcPts val="2200"/>
              </a:lnSpc>
            </a:pPr>
            <a:endParaRPr lang="zh-CN" altLang="en-US" sz="2000" dirty="0" smtClean="0">
              <a:solidFill>
                <a:schemeClr val="tx1"/>
              </a:solidFill>
            </a:endParaRP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:e8_18\main_8_18.cpp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a:t>
            </a:r>
          </a:p>
          <a:p>
            <a:pPr>
              <a:lnSpc>
                <a:spcPts val="2200"/>
              </a:lnSpc>
            </a:pPr>
            <a:r>
              <a:rPr lang="en-US" altLang="zh-CN" sz="2000" dirty="0" smtClean="0"/>
              <a:t>{</a:t>
            </a:r>
          </a:p>
          <a:p>
            <a:pPr>
              <a:lnSpc>
                <a:spcPts val="2200"/>
              </a:lnSpc>
            </a:pPr>
            <a:r>
              <a:rPr lang="en-US" altLang="zh-CN" sz="2000" dirty="0" smtClean="0"/>
              <a:t>	string s1 = "string1", s2 = "string2";  </a:t>
            </a:r>
          </a:p>
          <a:p>
            <a:pPr>
              <a:lnSpc>
                <a:spcPts val="2200"/>
              </a:lnSpc>
            </a:pPr>
            <a:r>
              <a:rPr lang="en-US" altLang="zh-CN" sz="2000" dirty="0" smtClean="0"/>
              <a:t>	</a:t>
            </a:r>
            <a:r>
              <a:rPr lang="en-US" altLang="zh-CN" sz="2000" dirty="0" err="1" smtClean="0"/>
              <a:t>cout</a:t>
            </a:r>
            <a:r>
              <a:rPr lang="en-US" altLang="zh-CN" sz="2000" dirty="0" smtClean="0"/>
              <a:t>&lt;&lt;"</a:t>
            </a:r>
            <a:r>
              <a:rPr lang="zh-CN" altLang="en-US" sz="2000" dirty="0" smtClean="0"/>
              <a:t>交换交</a:t>
            </a:r>
            <a:r>
              <a:rPr lang="en-US" altLang="zh-CN" sz="2000" dirty="0" smtClean="0"/>
              <a:t>:”&lt;&lt;</a:t>
            </a:r>
            <a:r>
              <a:rPr lang="en-US" altLang="zh-CN" sz="2000" dirty="0" err="1" smtClean="0"/>
              <a:t>endl</a:t>
            </a:r>
            <a:r>
              <a:rPr lang="en-US" altLang="zh-CN" sz="2000" dirty="0" smtClean="0"/>
              <a:t>&lt;&lt;"s1:”&lt;&lt;s1&lt;&lt;</a:t>
            </a:r>
            <a:r>
              <a:rPr lang="en-US" altLang="zh-CN" sz="2000" dirty="0" err="1" smtClean="0"/>
              <a:t>endl</a:t>
            </a:r>
            <a:r>
              <a:rPr lang="en-US" altLang="zh-CN" sz="2000" dirty="0" smtClean="0"/>
              <a:t>&lt;&lt;"s2:”&lt;&lt;s2&lt;&lt;</a:t>
            </a:r>
            <a:r>
              <a:rPr lang="en-US" altLang="zh-CN" sz="2000" dirty="0" err="1" smtClean="0"/>
              <a:t>endl</a:t>
            </a:r>
            <a:r>
              <a:rPr lang="en-US" altLang="zh-CN" sz="2000" dirty="0" smtClean="0"/>
              <a:t>;</a:t>
            </a:r>
          </a:p>
          <a:p>
            <a:pPr>
              <a:lnSpc>
                <a:spcPts val="2200"/>
              </a:lnSpc>
            </a:pPr>
            <a:r>
              <a:rPr lang="en-US" altLang="zh-CN" sz="2000" dirty="0" smtClean="0"/>
              <a:t>	s1.swap(s2);			</a:t>
            </a:r>
            <a:r>
              <a:rPr lang="en-US" altLang="zh-CN" sz="2000" dirty="0" smtClean="0">
                <a:solidFill>
                  <a:schemeClr val="tx1"/>
                </a:solidFill>
              </a:rPr>
              <a:t>// </a:t>
            </a:r>
            <a:r>
              <a:rPr lang="zh-CN" altLang="en-US" sz="2000" dirty="0" smtClean="0">
                <a:solidFill>
                  <a:schemeClr val="tx1"/>
                </a:solidFill>
              </a:rPr>
              <a:t>交换</a:t>
            </a:r>
            <a:r>
              <a:rPr lang="en-US" altLang="zh-CN" sz="2000" dirty="0" smtClean="0">
                <a:solidFill>
                  <a:schemeClr val="tx1"/>
                </a:solidFill>
              </a:rPr>
              <a:t>s1</a:t>
            </a:r>
            <a:r>
              <a:rPr lang="zh-CN" altLang="en-US" sz="2000" dirty="0" smtClean="0">
                <a:solidFill>
                  <a:schemeClr val="tx1"/>
                </a:solidFill>
              </a:rPr>
              <a:t>与</a:t>
            </a:r>
            <a:r>
              <a:rPr lang="en-US" altLang="zh-CN" sz="2000" dirty="0" smtClean="0">
                <a:solidFill>
                  <a:schemeClr val="tx1"/>
                </a:solidFill>
              </a:rPr>
              <a:t>s2</a:t>
            </a:r>
          </a:p>
          <a:p>
            <a:pPr>
              <a:lnSpc>
                <a:spcPts val="2200"/>
              </a:lnSpc>
            </a:pPr>
            <a:r>
              <a:rPr lang="en-US" altLang="zh-CN" sz="2000" dirty="0" smtClean="0"/>
              <a:t>	</a:t>
            </a:r>
            <a:r>
              <a:rPr lang="en-US" altLang="zh-CN" sz="2000" dirty="0" err="1" smtClean="0"/>
              <a:t>cout</a:t>
            </a:r>
            <a:r>
              <a:rPr lang="en-US" altLang="zh-CN" sz="2000" dirty="0" smtClean="0"/>
              <a:t>&lt;&lt;“</a:t>
            </a:r>
            <a:r>
              <a:rPr lang="zh-CN" altLang="en-US" sz="2000" dirty="0" smtClean="0"/>
              <a:t>交换后</a:t>
            </a:r>
            <a:r>
              <a:rPr lang="en-US" altLang="zh-CN" sz="2000" dirty="0" smtClean="0"/>
              <a:t>:”&lt;&lt;</a:t>
            </a:r>
            <a:r>
              <a:rPr lang="en-US" altLang="zh-CN" sz="2000" dirty="0" err="1" smtClean="0"/>
              <a:t>endl</a:t>
            </a:r>
            <a:r>
              <a:rPr lang="en-US" altLang="zh-CN" sz="2000" dirty="0" smtClean="0"/>
              <a:t>&lt;&lt;"s1:”&lt;&lt;s1&lt;&lt;</a:t>
            </a:r>
            <a:r>
              <a:rPr lang="en-US" altLang="zh-CN" sz="2000" dirty="0" err="1" smtClean="0"/>
              <a:t>endl</a:t>
            </a:r>
            <a:r>
              <a:rPr lang="en-US" altLang="zh-CN" sz="2000" dirty="0" smtClean="0"/>
              <a:t>&lt;&lt;"s2:”&lt;&lt;s2&lt;&lt;</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200"/>
              </a:lnSpc>
            </a:pPr>
            <a:endParaRPr lang="en-US" altLang="zh-CN" sz="2000" dirty="0" smtClean="0"/>
          </a:p>
          <a:p>
            <a:pPr>
              <a:lnSpc>
                <a:spcPts val="22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200"/>
              </a:lnSpc>
            </a:pPr>
            <a:r>
              <a:rPr lang="en-US" altLang="zh-CN" sz="2000" dirty="0" smtClean="0"/>
              <a:t>}</a:t>
            </a:r>
            <a:endParaRPr lang="zh-CN" altLang="en-US" sz="2000" dirty="0"/>
          </a:p>
        </p:txBody>
      </p:sp>
      <p:sp>
        <p:nvSpPr>
          <p:cNvPr id="5" name="矩形 4"/>
          <p:cNvSpPr/>
          <p:nvPr/>
        </p:nvSpPr>
        <p:spPr bwMode="auto">
          <a:xfrm>
            <a:off x="179512" y="4509120"/>
            <a:ext cx="8748464" cy="20882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zh-CN" altLang="en-US" sz="2000" dirty="0" smtClean="0">
                <a:solidFill>
                  <a:schemeClr val="tx1"/>
                </a:solidFill>
              </a:rPr>
              <a:t>交换交</a:t>
            </a:r>
            <a:r>
              <a:rPr lang="en-US" altLang="zh-CN" sz="2000" dirty="0" smtClean="0">
                <a:solidFill>
                  <a:schemeClr val="tx1"/>
                </a:solidFill>
              </a:rPr>
              <a:t>:</a:t>
            </a:r>
          </a:p>
          <a:p>
            <a:pPr lvl="1">
              <a:lnSpc>
                <a:spcPts val="2200"/>
              </a:lnSpc>
            </a:pPr>
            <a:r>
              <a:rPr lang="en-US" altLang="zh-CN" sz="2000" dirty="0" smtClean="0">
                <a:solidFill>
                  <a:schemeClr val="tx1"/>
                </a:solidFill>
              </a:rPr>
              <a:t>s1:string1</a:t>
            </a:r>
          </a:p>
          <a:p>
            <a:pPr lvl="1">
              <a:lnSpc>
                <a:spcPts val="2200"/>
              </a:lnSpc>
            </a:pPr>
            <a:r>
              <a:rPr lang="en-US" altLang="zh-CN" sz="2000" dirty="0" smtClean="0">
                <a:solidFill>
                  <a:schemeClr val="tx1"/>
                </a:solidFill>
              </a:rPr>
              <a:t>s2:string2</a:t>
            </a:r>
          </a:p>
          <a:p>
            <a:pPr lvl="1">
              <a:lnSpc>
                <a:spcPts val="2200"/>
              </a:lnSpc>
            </a:pPr>
            <a:r>
              <a:rPr lang="zh-CN" altLang="en-US" sz="2000" dirty="0" smtClean="0">
                <a:solidFill>
                  <a:schemeClr val="tx1"/>
                </a:solidFill>
              </a:rPr>
              <a:t>交换后</a:t>
            </a:r>
            <a:r>
              <a:rPr lang="en-US" altLang="zh-CN" sz="2000" dirty="0" smtClean="0">
                <a:solidFill>
                  <a:schemeClr val="tx1"/>
                </a:solidFill>
              </a:rPr>
              <a:t>:</a:t>
            </a:r>
          </a:p>
          <a:p>
            <a:pPr lvl="1">
              <a:lnSpc>
                <a:spcPts val="2200"/>
              </a:lnSpc>
            </a:pPr>
            <a:r>
              <a:rPr lang="en-US" altLang="zh-CN" sz="2000" dirty="0" smtClean="0">
                <a:solidFill>
                  <a:schemeClr val="tx1"/>
                </a:solidFill>
              </a:rPr>
              <a:t>s1:string2</a:t>
            </a:r>
          </a:p>
          <a:p>
            <a:pPr lvl="1">
              <a:lnSpc>
                <a:spcPts val="2200"/>
              </a:lnSpc>
            </a:pPr>
            <a:r>
              <a:rPr lang="en-US" altLang="zh-CN" sz="2000" dirty="0" smtClean="0">
                <a:solidFill>
                  <a:schemeClr val="tx1"/>
                </a:solidFill>
              </a:rPr>
              <a:t>s2:string1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566936"/>
          </a:xfrm>
        </p:spPr>
        <p:txBody>
          <a:bodyPr/>
          <a:lstStyle/>
          <a:p>
            <a:r>
              <a:rPr lang="zh-CN" altLang="en-US" dirty="0" smtClean="0">
                <a:latin typeface="Garamond" pitchFamily="18" charset="0"/>
                <a:ea typeface="宋体" pitchFamily="2" charset="-122"/>
              </a:rPr>
              <a:t>两个字符串比较操作</a:t>
            </a:r>
            <a:endParaRPr lang="zh-CN" altLang="en-US" dirty="0"/>
          </a:p>
        </p:txBody>
      </p:sp>
      <p:sp>
        <p:nvSpPr>
          <p:cNvPr id="4" name="TextBox 3"/>
          <p:cNvSpPr txBox="1"/>
          <p:nvPr/>
        </p:nvSpPr>
        <p:spPr>
          <a:xfrm>
            <a:off x="0" y="764704"/>
            <a:ext cx="9144000" cy="6017032"/>
          </a:xfrm>
          <a:prstGeom prst="rect">
            <a:avLst/>
          </a:prstGeom>
          <a:noFill/>
        </p:spPr>
        <p:txBody>
          <a:bodyPr wrap="square" rtlCol="0">
            <a:spAutoFit/>
          </a:bodyPr>
          <a:lstStyle/>
          <a:p>
            <a:pPr>
              <a:lnSpc>
                <a:spcPts val="2100"/>
              </a:lnSpc>
            </a:pPr>
            <a:r>
              <a:rPr lang="zh-CN" altLang="en-US" sz="2000" dirty="0" smtClean="0">
                <a:solidFill>
                  <a:schemeClr val="tx1"/>
                </a:solidFill>
              </a:rPr>
              <a:t>例</a:t>
            </a:r>
            <a:r>
              <a:rPr lang="en-US" altLang="zh-CN" sz="2000" dirty="0" smtClean="0">
                <a:solidFill>
                  <a:schemeClr val="tx1"/>
                </a:solidFill>
              </a:rPr>
              <a:t>8.19 </a:t>
            </a:r>
            <a:r>
              <a:rPr lang="zh-CN" altLang="en-US" sz="2000" dirty="0" smtClean="0">
                <a:solidFill>
                  <a:schemeClr val="tx1"/>
                </a:solidFill>
              </a:rPr>
              <a:t>两个字符串比较操作示例。</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:e8_18\main_8_18.cpp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a:t>
            </a:r>
          </a:p>
          <a:p>
            <a:pPr>
              <a:lnSpc>
                <a:spcPts val="2100"/>
              </a:lnSpc>
            </a:pPr>
            <a:r>
              <a:rPr lang="en-US" altLang="zh-CN" sz="2000" dirty="0" smtClean="0"/>
              <a:t>{</a:t>
            </a:r>
          </a:p>
          <a:p>
            <a:pPr>
              <a:lnSpc>
                <a:spcPts val="2100"/>
              </a:lnSpc>
            </a:pPr>
            <a:r>
              <a:rPr lang="en-US" altLang="zh-CN" sz="2000" dirty="0" smtClean="0"/>
              <a:t>	string s1("hello"),s2("world");</a:t>
            </a:r>
          </a:p>
          <a:p>
            <a:pPr>
              <a:lnSpc>
                <a:spcPts val="2100"/>
              </a:lnSpc>
            </a:pPr>
            <a:r>
              <a:rPr lang="en-US" altLang="zh-CN" sz="2000" dirty="0" smtClean="0"/>
              <a:t>	</a:t>
            </a:r>
            <a:r>
              <a:rPr lang="en-US" altLang="zh-CN" sz="2000" dirty="0" err="1" smtClean="0"/>
              <a:t>cout</a:t>
            </a:r>
            <a:r>
              <a:rPr lang="en-US" altLang="zh-CN" sz="2000" dirty="0" smtClean="0"/>
              <a:t> &lt;&lt; "s1 &lt;  s2 is ";</a:t>
            </a:r>
          </a:p>
          <a:p>
            <a:pPr>
              <a:lnSpc>
                <a:spcPts val="2100"/>
              </a:lnSpc>
            </a:pPr>
            <a:r>
              <a:rPr lang="en-US" altLang="zh-CN" sz="2000" dirty="0" smtClean="0"/>
              <a:t>	</a:t>
            </a:r>
            <a:r>
              <a:rPr lang="en-US" altLang="zh-CN" sz="2000" dirty="0" err="1" smtClean="0"/>
              <a:t>cout</a:t>
            </a:r>
            <a:r>
              <a:rPr lang="en-US" altLang="zh-CN" sz="2000" dirty="0" smtClean="0"/>
              <a:t> &lt;&lt; (s1 &lt; s2 ? "true" : "false")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"s1 &gt;  s2 is ";</a:t>
            </a:r>
          </a:p>
          <a:p>
            <a:pPr>
              <a:lnSpc>
                <a:spcPts val="2100"/>
              </a:lnSpc>
            </a:pPr>
            <a:r>
              <a:rPr lang="en-US" altLang="zh-CN" sz="2000" dirty="0" smtClean="0"/>
              <a:t>	</a:t>
            </a:r>
            <a:r>
              <a:rPr lang="en-US" altLang="zh-CN" sz="2000" dirty="0" err="1" smtClean="0"/>
              <a:t>cout</a:t>
            </a:r>
            <a:r>
              <a:rPr lang="en-US" altLang="zh-CN" sz="2000" dirty="0" smtClean="0"/>
              <a:t> &lt;&lt; (s1 &gt; s2 ? "true" : "false")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"s1 &lt;= s2 is ";</a:t>
            </a:r>
          </a:p>
          <a:p>
            <a:pPr>
              <a:lnSpc>
                <a:spcPts val="2100"/>
              </a:lnSpc>
            </a:pPr>
            <a:r>
              <a:rPr lang="en-US" altLang="zh-CN" sz="2000" dirty="0" smtClean="0"/>
              <a:t>	</a:t>
            </a:r>
            <a:r>
              <a:rPr lang="en-US" altLang="zh-CN" sz="2000" dirty="0" err="1" smtClean="0"/>
              <a:t>cout</a:t>
            </a:r>
            <a:r>
              <a:rPr lang="en-US" altLang="zh-CN" sz="2000" dirty="0" smtClean="0"/>
              <a:t> &lt;&lt; (s1 &lt;= s2 ? "true" : "false")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"s1 &gt;= s2 is ";</a:t>
            </a:r>
          </a:p>
          <a:p>
            <a:pPr>
              <a:lnSpc>
                <a:spcPts val="2100"/>
              </a:lnSpc>
            </a:pPr>
            <a:r>
              <a:rPr lang="en-US" altLang="zh-CN" sz="2000" dirty="0" smtClean="0"/>
              <a:t>	</a:t>
            </a:r>
            <a:r>
              <a:rPr lang="en-US" altLang="zh-CN" sz="2000" dirty="0" err="1" smtClean="0"/>
              <a:t>cout</a:t>
            </a:r>
            <a:r>
              <a:rPr lang="en-US" altLang="zh-CN" sz="2000" dirty="0" smtClean="0"/>
              <a:t> &lt;&lt; (s1 &gt;= s2 ? "true" : "false")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"s1 != s2 is ";</a:t>
            </a:r>
          </a:p>
          <a:p>
            <a:pPr>
              <a:lnSpc>
                <a:spcPts val="2100"/>
              </a:lnSpc>
            </a:pPr>
            <a:r>
              <a:rPr lang="en-US" altLang="zh-CN" sz="2000" dirty="0" smtClean="0"/>
              <a:t>	</a:t>
            </a:r>
            <a:r>
              <a:rPr lang="en-US" altLang="zh-CN" sz="2000" dirty="0" err="1" smtClean="0"/>
              <a:t>cout</a:t>
            </a:r>
            <a:r>
              <a:rPr lang="en-US" altLang="zh-CN" sz="2000" dirty="0" smtClean="0"/>
              <a:t> &lt;&lt; (s1 != s2 ? "true" : "false") &lt;&lt; </a:t>
            </a:r>
            <a:r>
              <a:rPr lang="en-US" altLang="zh-CN" sz="2000" dirty="0" err="1" smtClean="0"/>
              <a:t>endl</a:t>
            </a:r>
            <a:r>
              <a:rPr lang="en-US" altLang="zh-CN" sz="2000" dirty="0" smtClean="0"/>
              <a:t>;</a:t>
            </a:r>
          </a:p>
          <a:p>
            <a:pPr>
              <a:lnSpc>
                <a:spcPts val="2100"/>
              </a:lnSpc>
            </a:pPr>
            <a:endParaRPr lang="en-US" altLang="zh-CN" sz="2000" dirty="0" smtClean="0"/>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5" name="矩形 4"/>
          <p:cNvSpPr/>
          <p:nvPr/>
        </p:nvSpPr>
        <p:spPr bwMode="auto">
          <a:xfrm>
            <a:off x="179512" y="4869160"/>
            <a:ext cx="8748464"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s1 &lt;  s2 is true</a:t>
            </a:r>
          </a:p>
          <a:p>
            <a:pPr lvl="1">
              <a:lnSpc>
                <a:spcPts val="2200"/>
              </a:lnSpc>
            </a:pPr>
            <a:r>
              <a:rPr lang="en-US" altLang="zh-CN" sz="2000" dirty="0" smtClean="0">
                <a:solidFill>
                  <a:schemeClr val="tx1"/>
                </a:solidFill>
              </a:rPr>
              <a:t>s1 &gt;  s2 is false</a:t>
            </a:r>
          </a:p>
          <a:p>
            <a:pPr lvl="1">
              <a:lnSpc>
                <a:spcPts val="2200"/>
              </a:lnSpc>
            </a:pPr>
            <a:r>
              <a:rPr lang="en-US" altLang="zh-CN" sz="2000" dirty="0" smtClean="0">
                <a:solidFill>
                  <a:schemeClr val="tx1"/>
                </a:solidFill>
              </a:rPr>
              <a:t>s1 &lt;= s2 is true</a:t>
            </a:r>
          </a:p>
          <a:p>
            <a:pPr lvl="1">
              <a:lnSpc>
                <a:spcPts val="2200"/>
              </a:lnSpc>
            </a:pPr>
            <a:r>
              <a:rPr lang="en-US" altLang="zh-CN" sz="2000" dirty="0" smtClean="0">
                <a:solidFill>
                  <a:schemeClr val="tx1"/>
                </a:solidFill>
              </a:rPr>
              <a:t>s1 &gt;= s2 is false</a:t>
            </a:r>
          </a:p>
          <a:p>
            <a:pPr lvl="1">
              <a:lnSpc>
                <a:spcPts val="2200"/>
              </a:lnSpc>
            </a:pPr>
            <a:r>
              <a:rPr lang="en-US" altLang="zh-CN" sz="2000" dirty="0" smtClean="0">
                <a:solidFill>
                  <a:schemeClr val="tx1"/>
                </a:solidFill>
              </a:rPr>
              <a:t>s1 != s2 is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两个字符串的连接操作与字符串间的赋值操作</a:t>
            </a:r>
            <a:endParaRPr lang="zh-CN" altLang="en-US" dirty="0"/>
          </a:p>
        </p:txBody>
      </p:sp>
      <p:sp>
        <p:nvSpPr>
          <p:cNvPr id="4" name="TextBox 3"/>
          <p:cNvSpPr txBox="1"/>
          <p:nvPr/>
        </p:nvSpPr>
        <p:spPr>
          <a:xfrm>
            <a:off x="0" y="1556792"/>
            <a:ext cx="9144000" cy="5016758"/>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8.20 </a:t>
            </a:r>
            <a:r>
              <a:rPr lang="zh-CN" altLang="en-US" sz="2000" dirty="0" smtClean="0">
                <a:solidFill>
                  <a:schemeClr val="tx1"/>
                </a:solidFill>
              </a:rPr>
              <a:t>两个字符串的连接操作与字符串间的赋值操作示例。</a:t>
            </a: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:e8_20\main_8_20.cpp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err="1" smtClean="0"/>
              <a:t>int</a:t>
            </a:r>
            <a:r>
              <a:rPr lang="en-US" altLang="zh-CN" sz="2000" dirty="0" smtClean="0"/>
              <a:t> main()</a:t>
            </a:r>
          </a:p>
          <a:p>
            <a:r>
              <a:rPr lang="en-US" altLang="zh-CN" sz="2000" dirty="0" smtClean="0"/>
              <a:t>{</a:t>
            </a:r>
          </a:p>
          <a:p>
            <a:r>
              <a:rPr lang="zh-CN" altLang="en-US" sz="2000" dirty="0" smtClean="0"/>
              <a:t>	</a:t>
            </a:r>
            <a:r>
              <a:rPr lang="en-US" altLang="zh-CN" sz="2000" dirty="0" smtClean="0"/>
              <a:t>string s1("12"), s2("34"), s3;</a:t>
            </a:r>
          </a:p>
          <a:p>
            <a:r>
              <a:rPr lang="en-US" altLang="zh-CN" sz="2000" dirty="0" smtClean="0"/>
              <a:t>	</a:t>
            </a:r>
            <a:r>
              <a:rPr lang="en-US" altLang="zh-CN" sz="2000" dirty="0" err="1" smtClean="0"/>
              <a:t>cout</a:t>
            </a:r>
            <a:r>
              <a:rPr lang="en-US" altLang="zh-CN" sz="2000" dirty="0" smtClean="0"/>
              <a:t> &lt;&lt; "s1:" &lt;&lt; s1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"s2:" &lt;&lt; s2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"s1+s2:" &lt;&lt; s1 + s2 &lt;&lt;</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字符串的连接操作“</a:t>
            </a:r>
            <a:r>
              <a:rPr lang="en-US" altLang="zh-CN" sz="2000" dirty="0" smtClean="0">
                <a:solidFill>
                  <a:schemeClr val="tx1"/>
                </a:solidFill>
              </a:rPr>
              <a:t>+</a:t>
            </a:r>
            <a:r>
              <a:rPr lang="zh-CN" altLang="en-US" sz="2000" dirty="0" smtClean="0">
                <a:solidFill>
                  <a:schemeClr val="tx1"/>
                </a:solidFill>
              </a:rPr>
              <a:t>“</a:t>
            </a:r>
            <a:endParaRPr lang="en-US" altLang="zh-CN" sz="2000" dirty="0" smtClean="0">
              <a:solidFill>
                <a:schemeClr val="tx1"/>
              </a:solidFill>
            </a:endParaRPr>
          </a:p>
          <a:p>
            <a:r>
              <a:rPr lang="en-US" altLang="zh-CN" sz="2000" dirty="0" smtClean="0"/>
              <a:t>	s3 = s1;				</a:t>
            </a:r>
            <a:r>
              <a:rPr lang="en-US" altLang="zh-CN" sz="2000" dirty="0" smtClean="0">
                <a:solidFill>
                  <a:schemeClr val="tx1"/>
                </a:solidFill>
              </a:rPr>
              <a:t>// </a:t>
            </a:r>
            <a:r>
              <a:rPr lang="zh-CN" altLang="en-US" sz="2000" dirty="0" smtClean="0">
                <a:solidFill>
                  <a:schemeClr val="tx1"/>
                </a:solidFill>
              </a:rPr>
              <a:t>字符串的赋值操作</a:t>
            </a:r>
          </a:p>
          <a:p>
            <a:r>
              <a:rPr lang="zh-CN" altLang="en-US" sz="2000" dirty="0" smtClean="0"/>
              <a:t>	</a:t>
            </a:r>
            <a:r>
              <a:rPr lang="en-US" altLang="zh-CN" sz="2000" dirty="0" err="1" smtClean="0"/>
              <a:t>cout</a:t>
            </a:r>
            <a:r>
              <a:rPr lang="en-US" altLang="zh-CN" sz="2000" dirty="0" smtClean="0"/>
              <a:t> &lt;&lt; "s3:" &lt;&lt; s3 &lt;&lt; </a:t>
            </a:r>
            <a:r>
              <a:rPr lang="en-US" altLang="zh-CN" sz="2000" dirty="0" err="1" smtClean="0"/>
              <a:t>endl</a:t>
            </a:r>
            <a:r>
              <a:rPr lang="en-US" altLang="zh-CN" sz="2000" dirty="0" smtClean="0"/>
              <a:t>;</a:t>
            </a:r>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endParaRPr lang="zh-CN" altLang="en-US" sz="2000" dirty="0"/>
          </a:p>
        </p:txBody>
      </p:sp>
      <p:sp>
        <p:nvSpPr>
          <p:cNvPr id="5" name="矩形 4"/>
          <p:cNvSpPr/>
          <p:nvPr/>
        </p:nvSpPr>
        <p:spPr bwMode="auto">
          <a:xfrm>
            <a:off x="179512" y="5085184"/>
            <a:ext cx="8748464"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s1:12</a:t>
            </a:r>
          </a:p>
          <a:p>
            <a:pPr lvl="1">
              <a:lnSpc>
                <a:spcPts val="2200"/>
              </a:lnSpc>
            </a:pPr>
            <a:r>
              <a:rPr lang="en-US" altLang="zh-CN" sz="2000" dirty="0" smtClean="0">
                <a:solidFill>
                  <a:schemeClr val="tx1"/>
                </a:solidFill>
              </a:rPr>
              <a:t>s2:34</a:t>
            </a:r>
          </a:p>
          <a:p>
            <a:pPr lvl="1">
              <a:lnSpc>
                <a:spcPts val="2200"/>
              </a:lnSpc>
            </a:pPr>
            <a:r>
              <a:rPr lang="en-US" altLang="zh-CN" sz="2000" dirty="0" smtClean="0">
                <a:solidFill>
                  <a:schemeClr val="tx1"/>
                </a:solidFill>
              </a:rPr>
              <a:t>s1+s2:1234</a:t>
            </a:r>
          </a:p>
          <a:p>
            <a:pPr lvl="1">
              <a:lnSpc>
                <a:spcPts val="2200"/>
              </a:lnSpc>
            </a:pPr>
            <a:r>
              <a:rPr lang="en-US" altLang="zh-CN" sz="2000" dirty="0" smtClean="0">
                <a:solidFill>
                  <a:schemeClr val="tx1"/>
                </a:solidFill>
              </a:rPr>
              <a:t>s3:12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8.5 stack</a:t>
            </a:r>
            <a:r>
              <a:rPr lang="zh-CN" altLang="en-US" sz="4800" dirty="0" smtClean="0"/>
              <a:t>容器</a:t>
            </a:r>
            <a:endParaRPr lang="zh-CN" altLang="en-US" sz="48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8.5 stack</a:t>
            </a:r>
            <a:r>
              <a:rPr lang="zh-CN" altLang="en-US" sz="4800" dirty="0" smtClean="0"/>
              <a:t>容器</a:t>
            </a:r>
            <a:endParaRPr lang="zh-CN" altLang="en-US" sz="4800" dirty="0"/>
          </a:p>
        </p:txBody>
      </p:sp>
      <p:sp>
        <p:nvSpPr>
          <p:cNvPr id="3" name="副标题 2"/>
          <p:cNvSpPr>
            <a:spLocks noGrp="1"/>
          </p:cNvSpPr>
          <p:nvPr>
            <p:ph type="subTitle" idx="1"/>
          </p:nvPr>
        </p:nvSpPr>
        <p:spPr/>
        <p:txBody>
          <a:bodyPr/>
          <a:lstStyle/>
          <a:p>
            <a:r>
              <a:rPr lang="en-US" altLang="zh-CN" sz="4400" dirty="0" smtClean="0"/>
              <a:t>8.5.1 stack</a:t>
            </a:r>
            <a:r>
              <a:rPr lang="zh-CN" altLang="en-US" sz="4400" dirty="0" smtClean="0"/>
              <a:t>及其特点</a:t>
            </a:r>
            <a:endParaRPr lang="zh-CN" altLang="en-US" sz="44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及其特点</a:t>
            </a:r>
            <a:endParaRPr lang="zh-CN" altLang="en-US" dirty="0"/>
          </a:p>
        </p:txBody>
      </p:sp>
      <p:sp>
        <p:nvSpPr>
          <p:cNvPr id="3" name="内容占位符 2"/>
          <p:cNvSpPr>
            <a:spLocks noGrp="1"/>
          </p:cNvSpPr>
          <p:nvPr>
            <p:ph idx="1"/>
          </p:nvPr>
        </p:nvSpPr>
        <p:spPr>
          <a:xfrm>
            <a:off x="457200" y="1484784"/>
            <a:ext cx="4258816" cy="4525963"/>
          </a:xfrm>
        </p:spPr>
        <p:txBody>
          <a:bodyPr/>
          <a:lstStyle/>
          <a:p>
            <a:r>
              <a:rPr lang="zh-CN" altLang="en-US" dirty="0" smtClean="0"/>
              <a:t>栈是一种操作受限的线性表结构。</a:t>
            </a:r>
          </a:p>
          <a:p>
            <a:r>
              <a:rPr lang="zh-CN" altLang="en-US" dirty="0" smtClean="0"/>
              <a:t>它只有一个端口</a:t>
            </a:r>
            <a:r>
              <a:rPr lang="en-US" altLang="zh-CN" dirty="0" smtClean="0"/>
              <a:t>——</a:t>
            </a:r>
            <a:r>
              <a:rPr lang="zh-CN" altLang="en-US" dirty="0" smtClean="0"/>
              <a:t>栈顶（</a:t>
            </a:r>
            <a:r>
              <a:rPr lang="en-US" altLang="zh-CN" dirty="0" smtClean="0"/>
              <a:t>top</a:t>
            </a:r>
            <a:r>
              <a:rPr lang="zh-CN" altLang="en-US" dirty="0" smtClean="0"/>
              <a:t>），元素的插入、删除和访问只能对栈顶进行。</a:t>
            </a:r>
            <a:endParaRPr lang="zh-CN" altLang="en-US" dirty="0"/>
          </a:p>
        </p:txBody>
      </p:sp>
      <p:pic>
        <p:nvPicPr>
          <p:cNvPr id="13" name="Picture 7" descr="61、stack堆栈容器 - EdwardLewis - 墨涵天地">
            <a:hlinkClick r:id="rId2"/>
          </p:cNvPr>
          <p:cNvPicPr>
            <a:picLocks noChangeAspect="1" noChangeArrowheads="1"/>
          </p:cNvPicPr>
          <p:nvPr/>
        </p:nvPicPr>
        <p:blipFill>
          <a:blip r:embed="rId3" r:link="rId4" cstate="print"/>
          <a:srcRect l="11385" r="22768"/>
          <a:stretch>
            <a:fillRect/>
          </a:stretch>
        </p:blipFill>
        <p:spPr bwMode="auto">
          <a:xfrm>
            <a:off x="5364163" y="2335539"/>
            <a:ext cx="2610714" cy="3374827"/>
          </a:xfrm>
          <a:prstGeom prst="rect">
            <a:avLst/>
          </a:prstGeom>
          <a:noFill/>
          <a:ln w="9525">
            <a:noFill/>
            <a:miter lim="800000"/>
            <a:headEnd/>
            <a:tailEnd/>
          </a:ln>
        </p:spPr>
      </p:pic>
      <p:sp>
        <p:nvSpPr>
          <p:cNvPr id="14" name="Text Box 11"/>
          <p:cNvSpPr txBox="1">
            <a:spLocks noChangeArrowheads="1"/>
          </p:cNvSpPr>
          <p:nvPr/>
        </p:nvSpPr>
        <p:spPr bwMode="auto">
          <a:xfrm>
            <a:off x="5220072" y="1700808"/>
            <a:ext cx="1368152" cy="389547"/>
          </a:xfrm>
          <a:prstGeom prst="rect">
            <a:avLst/>
          </a:prstGeom>
          <a:solidFill>
            <a:srgbClr val="FFFFFF"/>
          </a:solidFill>
          <a:ln w="9525">
            <a:noFill/>
            <a:miter lim="800000"/>
            <a:headEnd/>
            <a:tailEnd/>
          </a:ln>
        </p:spPr>
        <p:txBody>
          <a:bodyPr lIns="18000" tIns="0" rIns="18000" bIns="0"/>
          <a:lstStyle/>
          <a:p>
            <a:pPr algn="ctr"/>
            <a:r>
              <a:rPr lang="en-US" altLang="zh-CN" sz="2000" dirty="0" smtClean="0">
                <a:solidFill>
                  <a:schemeClr val="tx1"/>
                </a:solidFill>
                <a:latin typeface="Times New Roman" pitchFamily="18" charset="0"/>
              </a:rPr>
              <a:t>push(</a:t>
            </a:r>
            <a:r>
              <a:rPr lang="zh-CN" altLang="en-US" sz="2000" dirty="0" smtClean="0">
                <a:solidFill>
                  <a:schemeClr val="tx1"/>
                </a:solidFill>
                <a:latin typeface="Times New Roman" pitchFamily="18" charset="0"/>
              </a:rPr>
              <a:t>入栈</a:t>
            </a:r>
            <a:r>
              <a:rPr lang="en-US" altLang="zh-CN" sz="2000" dirty="0" smtClean="0">
                <a:solidFill>
                  <a:schemeClr val="tx1"/>
                </a:solidFill>
                <a:latin typeface="Times New Roman" pitchFamily="18" charset="0"/>
              </a:rPr>
              <a:t>)</a:t>
            </a:r>
            <a:endParaRPr lang="en-US" altLang="zh-CN" sz="2000" dirty="0">
              <a:solidFill>
                <a:schemeClr val="tx1"/>
              </a:solidFill>
            </a:endParaRPr>
          </a:p>
        </p:txBody>
      </p:sp>
      <p:sp>
        <p:nvSpPr>
          <p:cNvPr id="15" name="Text Box 12"/>
          <p:cNvSpPr txBox="1">
            <a:spLocks noChangeArrowheads="1"/>
          </p:cNvSpPr>
          <p:nvPr/>
        </p:nvSpPr>
        <p:spPr bwMode="auto">
          <a:xfrm>
            <a:off x="7524328" y="1700808"/>
            <a:ext cx="1186557" cy="389547"/>
          </a:xfrm>
          <a:prstGeom prst="rect">
            <a:avLst/>
          </a:prstGeom>
          <a:solidFill>
            <a:srgbClr val="FFFFFF"/>
          </a:solidFill>
          <a:ln w="9525">
            <a:noFill/>
            <a:miter lim="800000"/>
            <a:headEnd/>
            <a:tailEnd/>
          </a:ln>
        </p:spPr>
        <p:txBody>
          <a:bodyPr lIns="18000" tIns="0" rIns="18000" bIns="0"/>
          <a:lstStyle/>
          <a:p>
            <a:pPr algn="ctr"/>
            <a:r>
              <a:rPr lang="en-US" altLang="zh-CN" sz="2000" dirty="0" smtClean="0">
                <a:solidFill>
                  <a:schemeClr val="tx1"/>
                </a:solidFill>
                <a:latin typeface="Times New Roman" pitchFamily="18" charset="0"/>
              </a:rPr>
              <a:t>pop(</a:t>
            </a:r>
            <a:r>
              <a:rPr lang="zh-CN" altLang="en-US" sz="2000" dirty="0" smtClean="0">
                <a:solidFill>
                  <a:schemeClr val="tx1"/>
                </a:solidFill>
                <a:latin typeface="Times New Roman" pitchFamily="18" charset="0"/>
              </a:rPr>
              <a:t>出栈</a:t>
            </a:r>
            <a:r>
              <a:rPr lang="en-US" altLang="zh-CN" sz="2000" dirty="0" smtClean="0">
                <a:solidFill>
                  <a:schemeClr val="tx1"/>
                </a:solidFill>
                <a:latin typeface="Times New Roman" pitchFamily="18" charset="0"/>
              </a:rPr>
              <a:t>)</a:t>
            </a:r>
            <a:endParaRPr lang="en-US" altLang="zh-CN" sz="2000" dirty="0">
              <a:solidFill>
                <a:schemeClr val="tx1"/>
              </a:solidFill>
            </a:endParaRPr>
          </a:p>
        </p:txBody>
      </p:sp>
      <p:sp>
        <p:nvSpPr>
          <p:cNvPr id="16" name="AutoShape 9"/>
          <p:cNvSpPr>
            <a:spLocks noChangeArrowheads="1"/>
          </p:cNvSpPr>
          <p:nvPr/>
        </p:nvSpPr>
        <p:spPr bwMode="auto">
          <a:xfrm>
            <a:off x="7359947" y="2082098"/>
            <a:ext cx="673894" cy="194774"/>
          </a:xfrm>
          <a:prstGeom prst="curvedDownArrow">
            <a:avLst>
              <a:gd name="adj1" fmla="val 69231"/>
              <a:gd name="adj2" fmla="val 138462"/>
              <a:gd name="adj3" fmla="val 33333"/>
            </a:avLst>
          </a:prstGeom>
          <a:solidFill>
            <a:srgbClr val="FFFFFF"/>
          </a:solidFill>
          <a:ln w="9525">
            <a:solidFill>
              <a:srgbClr val="000000"/>
            </a:solidFill>
            <a:miter lim="800000"/>
            <a:headEnd/>
            <a:tailEnd/>
          </a:ln>
        </p:spPr>
        <p:txBody>
          <a:bodyPr/>
          <a:lstStyle/>
          <a:p>
            <a:endParaRPr lang="zh-CN" altLang="en-US"/>
          </a:p>
        </p:txBody>
      </p:sp>
      <p:sp>
        <p:nvSpPr>
          <p:cNvPr id="17" name="AutoShape 10"/>
          <p:cNvSpPr>
            <a:spLocks noChangeArrowheads="1"/>
          </p:cNvSpPr>
          <p:nvPr/>
        </p:nvSpPr>
        <p:spPr bwMode="auto">
          <a:xfrm>
            <a:off x="6012160" y="2082098"/>
            <a:ext cx="673894" cy="194774"/>
          </a:xfrm>
          <a:prstGeom prst="curvedDownArrow">
            <a:avLst>
              <a:gd name="adj1" fmla="val 69231"/>
              <a:gd name="adj2" fmla="val 138462"/>
              <a:gd name="adj3" fmla="val 33333"/>
            </a:avLst>
          </a:prstGeom>
          <a:solidFill>
            <a:srgbClr val="FFFFFF"/>
          </a:solidFill>
          <a:ln w="9525">
            <a:solidFill>
              <a:srgbClr val="000000"/>
            </a:solidFill>
            <a:miter lim="800000"/>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容器对象的操作</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从实现的目的看，对容器对象的操作有下列一些：</a:t>
            </a:r>
          </a:p>
          <a:p>
            <a:pPr marL="971550" lvl="1" indent="-514350">
              <a:buFont typeface="+mj-ea"/>
              <a:buAutoNum type="circleNumDbPlain"/>
            </a:pPr>
            <a:r>
              <a:rPr lang="zh-CN" altLang="en-US" dirty="0" smtClean="0"/>
              <a:t>容器的构造和析构。</a:t>
            </a:r>
          </a:p>
          <a:p>
            <a:pPr marL="971550" lvl="1" indent="-514350">
              <a:buFont typeface="+mj-ea"/>
              <a:buAutoNum type="circleNumDbPlain"/>
            </a:pPr>
            <a:r>
              <a:rPr lang="zh-CN" altLang="en-US" dirty="0" smtClean="0"/>
              <a:t>关系运算：</a:t>
            </a:r>
            <a:r>
              <a:rPr lang="en-US" altLang="zh-CN" dirty="0" smtClean="0"/>
              <a:t>==</a:t>
            </a:r>
            <a:r>
              <a:rPr lang="zh-CN" altLang="en-US" dirty="0" smtClean="0"/>
              <a:t>、！</a:t>
            </a:r>
            <a:r>
              <a:rPr lang="en-US" altLang="zh-CN" dirty="0" smtClean="0"/>
              <a: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p>
          <a:p>
            <a:pPr marL="971550" lvl="1" indent="-514350">
              <a:buFont typeface="+mj-ea"/>
              <a:buAutoNum type="circleNumDbPlain"/>
            </a:pPr>
            <a:r>
              <a:rPr lang="zh-CN" altLang="en-US" dirty="0" smtClean="0"/>
              <a:t>容量计算。</a:t>
            </a:r>
          </a:p>
          <a:p>
            <a:pPr marL="971550" lvl="1" indent="-514350">
              <a:buFont typeface="+mj-ea"/>
              <a:buAutoNum type="circleNumDbPlain"/>
            </a:pPr>
            <a:r>
              <a:rPr lang="zh-CN" altLang="en-US" dirty="0" smtClean="0"/>
              <a:t>容器元素的访问。</a:t>
            </a:r>
          </a:p>
          <a:p>
            <a:pPr marL="971550" lvl="1" indent="-514350">
              <a:buFont typeface="+mj-ea"/>
              <a:buAutoNum type="circleNumDbPlain"/>
            </a:pPr>
            <a:r>
              <a:rPr lang="zh-CN" altLang="en-US" dirty="0" smtClean="0"/>
              <a:t>元素的插入、删除。</a:t>
            </a:r>
            <a:endParaRPr lang="en-US" altLang="zh-CN"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8.5 stack</a:t>
            </a:r>
            <a:r>
              <a:rPr lang="zh-CN" altLang="en-US" sz="4800" dirty="0" smtClean="0"/>
              <a:t>容器</a:t>
            </a:r>
            <a:endParaRPr lang="zh-CN" altLang="en-US" sz="4800" dirty="0"/>
          </a:p>
        </p:txBody>
      </p:sp>
      <p:sp>
        <p:nvSpPr>
          <p:cNvPr id="3" name="副标题 2"/>
          <p:cNvSpPr>
            <a:spLocks noGrp="1"/>
          </p:cNvSpPr>
          <p:nvPr>
            <p:ph type="subTitle" idx="1"/>
          </p:nvPr>
        </p:nvSpPr>
        <p:spPr/>
        <p:txBody>
          <a:bodyPr/>
          <a:lstStyle/>
          <a:p>
            <a:r>
              <a:rPr lang="en-US" altLang="zh-CN" sz="4400" dirty="0" smtClean="0"/>
              <a:t>8.5.2 stack</a:t>
            </a:r>
            <a:r>
              <a:rPr lang="zh-CN" altLang="en-US" sz="4400" dirty="0" smtClean="0"/>
              <a:t>的操作</a:t>
            </a:r>
            <a:endParaRPr lang="zh-CN" altLang="en-US" sz="44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的常用成员函数</a:t>
            </a:r>
            <a:endParaRPr lang="zh-CN" altLang="en-US" dirty="0"/>
          </a:p>
        </p:txBody>
      </p:sp>
      <p:graphicFrame>
        <p:nvGraphicFramePr>
          <p:cNvPr id="4" name="Group 115"/>
          <p:cNvGraphicFramePr>
            <a:graphicFrameLocks noGrp="1"/>
          </p:cNvGraphicFramePr>
          <p:nvPr/>
        </p:nvGraphicFramePr>
        <p:xfrm>
          <a:off x="0" y="1795887"/>
          <a:ext cx="9144000" cy="4297409"/>
        </p:xfrm>
        <a:graphic>
          <a:graphicData uri="http://schemas.openxmlformats.org/drawingml/2006/table">
            <a:tbl>
              <a:tblPr/>
              <a:tblGrid>
                <a:gridCol w="3752850"/>
                <a:gridCol w="5391150"/>
              </a:tblGrid>
              <a:tr h="51804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成员函数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stack();</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无参构造函数，创建一个空</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stack</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对象</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stack(const stack &amp;);</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复制构造函数</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void</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push(const </a:t>
                      </a: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value_type</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&amp;x);</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将某种类型元素压栈</a:t>
                      </a:r>
                      <a:endParaRPr kumimoji="0" lang="zh-CN" altLang="en-GB"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bool</a:t>
                      </a:r>
                      <a:r>
                        <a:rPr kumimoji="0" lang="en-GB"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empty();</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判断堆栈是否为空，返回 </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true </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表示堆栈已空，</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false </a:t>
                      </a: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表示堆栈非空</a:t>
                      </a:r>
                      <a:endParaRPr kumimoji="0" lang="zh-CN" altLang="en-GB"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void pop();</a:t>
                      </a:r>
                      <a:endParaRPr kumimoji="0" lang="en-GB"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弹出栈顶元素</a:t>
                      </a:r>
                      <a:endParaRPr kumimoji="0" lang="zh-CN" altLang="en-GB"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value_type</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&amp; top();</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读取栈顶元素</a:t>
                      </a:r>
                      <a:endParaRPr kumimoji="0" lang="zh-CN" altLang="en-GB"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size_type  size()</a:t>
                      </a:r>
                      <a:endParaRPr kumimoji="0" lang="en-GB"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0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size_type</a:t>
                      </a:r>
                      <a:r>
                        <a:rPr kumimoji="0" lang="en-GB"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size()</a:t>
                      </a:r>
                      <a:endParaRPr kumimoji="0" lang="en-GB"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Arial"/>
                          <a:ea typeface="宋体" pitchFamily="2" charset="-122"/>
                          <a:cs typeface="Times New Roman" pitchFamily="18" charset="0"/>
                        </a:rPr>
                        <a:t> </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&lt;=</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&gt;=</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&lt;</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&gt;</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GB"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的重载函数</a:t>
                      </a:r>
                      <a:endParaRPr kumimoji="0" lang="zh-CN" altLang="en-GB"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Garamond" pitchFamily="18" charset="0"/>
                          <a:ea typeface="宋体" pitchFamily="2" charset="-122"/>
                        </a:rPr>
                        <a:t>关系运算</a:t>
                      </a: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93975"/>
            <a:ext cx="8496944" cy="6299160"/>
          </a:xfrm>
          <a:prstGeom prst="rect">
            <a:avLst/>
          </a:prstGeom>
          <a:noFill/>
        </p:spPr>
        <p:txBody>
          <a:bodyPr wrap="square" rtlCol="0">
            <a:spAutoFit/>
          </a:bodyPr>
          <a:lstStyle/>
          <a:p>
            <a:pPr>
              <a:lnSpc>
                <a:spcPts val="2200"/>
              </a:lnSpc>
            </a:pPr>
            <a:r>
              <a:rPr lang="zh-CN" altLang="en-US" sz="2000" dirty="0" smtClean="0">
                <a:solidFill>
                  <a:schemeClr val="tx1"/>
                </a:solidFill>
              </a:rPr>
              <a:t>例</a:t>
            </a:r>
            <a:r>
              <a:rPr lang="en-US" altLang="zh-CN" sz="2000" dirty="0" smtClean="0">
                <a:solidFill>
                  <a:schemeClr val="tx1"/>
                </a:solidFill>
              </a:rPr>
              <a:t>8.21 stack</a:t>
            </a:r>
            <a:r>
              <a:rPr lang="zh-CN" altLang="en-US" sz="2000" dirty="0" smtClean="0">
                <a:solidFill>
                  <a:schemeClr val="tx1"/>
                </a:solidFill>
              </a:rPr>
              <a:t>操作测试示例。</a:t>
            </a:r>
          </a:p>
          <a:p>
            <a:pPr>
              <a:lnSpc>
                <a:spcPts val="2200"/>
              </a:lnSpc>
            </a:pPr>
            <a:endParaRPr lang="zh-CN" altLang="en-US" sz="2000" dirty="0" smtClean="0">
              <a:solidFill>
                <a:schemeClr val="tx1"/>
              </a:solidFill>
            </a:endParaRP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:e8_21\main_8_21.cpp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#include &lt;stack&gt;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a:t>
            </a:r>
          </a:p>
          <a:p>
            <a:pPr>
              <a:lnSpc>
                <a:spcPts val="2200"/>
              </a:lnSpc>
            </a:pPr>
            <a:r>
              <a:rPr lang="en-US" altLang="zh-CN" sz="2000" dirty="0" smtClean="0"/>
              <a:t>{</a:t>
            </a:r>
          </a:p>
          <a:p>
            <a:pPr>
              <a:lnSpc>
                <a:spcPts val="2200"/>
              </a:lnSpc>
            </a:pPr>
            <a:r>
              <a:rPr lang="en-US" altLang="zh-CN" sz="2000" dirty="0" smtClean="0"/>
              <a:t>	stack&lt;</a:t>
            </a:r>
            <a:r>
              <a:rPr lang="en-US" altLang="zh-CN" sz="2000" dirty="0" err="1" smtClean="0"/>
              <a:t>int</a:t>
            </a:r>
            <a:r>
              <a:rPr lang="en-US" altLang="zh-CN" sz="2000" dirty="0" smtClean="0"/>
              <a:t>&gt; s;				</a:t>
            </a:r>
            <a:r>
              <a:rPr lang="en-US" altLang="zh-CN" sz="2000" dirty="0" smtClean="0">
                <a:solidFill>
                  <a:schemeClr val="tx1"/>
                </a:solidFill>
              </a:rPr>
              <a:t>// </a:t>
            </a:r>
            <a:r>
              <a:rPr lang="zh-CN" altLang="en-US" sz="2000" dirty="0" smtClean="0">
                <a:solidFill>
                  <a:schemeClr val="tx1"/>
                </a:solidFill>
              </a:rPr>
              <a:t>栈对象 </a:t>
            </a:r>
          </a:p>
          <a:p>
            <a:pPr>
              <a:lnSpc>
                <a:spcPts val="2200"/>
              </a:lnSpc>
            </a:pPr>
            <a:endParaRPr lang="en-US" altLang="zh-CN" sz="2000" dirty="0" smtClean="0"/>
          </a:p>
          <a:p>
            <a:pPr>
              <a:lnSpc>
                <a:spcPts val="2200"/>
              </a:lnSpc>
            </a:pPr>
            <a:r>
              <a:rPr lang="zh-CN" altLang="en-US" sz="2000" dirty="0" smtClean="0"/>
              <a:t>	</a:t>
            </a:r>
            <a:r>
              <a:rPr lang="en-US" altLang="zh-CN" sz="2000" dirty="0" err="1" smtClean="0"/>
              <a:t>s.push</a:t>
            </a:r>
            <a:r>
              <a:rPr lang="en-US" altLang="zh-CN" sz="2000" dirty="0" smtClean="0"/>
              <a:t>(123);				</a:t>
            </a:r>
            <a:r>
              <a:rPr lang="en-US" altLang="zh-CN" sz="2000" dirty="0" smtClean="0">
                <a:solidFill>
                  <a:schemeClr val="tx1"/>
                </a:solidFill>
              </a:rPr>
              <a:t>// 123</a:t>
            </a:r>
            <a:r>
              <a:rPr lang="zh-CN" altLang="en-US" sz="2000" dirty="0" smtClean="0">
                <a:solidFill>
                  <a:schemeClr val="tx1"/>
                </a:solidFill>
              </a:rPr>
              <a:t>入栈</a:t>
            </a:r>
          </a:p>
          <a:p>
            <a:pPr>
              <a:lnSpc>
                <a:spcPts val="2200"/>
              </a:lnSpc>
            </a:pPr>
            <a:r>
              <a:rPr lang="zh-CN" altLang="en-US" sz="2000" dirty="0" smtClean="0"/>
              <a:t>	</a:t>
            </a:r>
            <a:r>
              <a:rPr lang="en-US" altLang="zh-CN" sz="2000" dirty="0" err="1" smtClean="0"/>
              <a:t>s.push</a:t>
            </a:r>
            <a:r>
              <a:rPr lang="en-US" altLang="zh-CN" sz="2000" dirty="0" smtClean="0"/>
              <a:t>(567);				</a:t>
            </a:r>
            <a:r>
              <a:rPr lang="en-US" altLang="zh-CN" sz="2000" dirty="0" smtClean="0">
                <a:solidFill>
                  <a:schemeClr val="tx1"/>
                </a:solidFill>
              </a:rPr>
              <a:t>// 567</a:t>
            </a:r>
            <a:r>
              <a:rPr lang="zh-CN" altLang="en-US" sz="2000" dirty="0" smtClean="0">
                <a:solidFill>
                  <a:schemeClr val="tx1"/>
                </a:solidFill>
              </a:rPr>
              <a:t>入栈</a:t>
            </a:r>
          </a:p>
          <a:p>
            <a:pPr>
              <a:lnSpc>
                <a:spcPts val="2200"/>
              </a:lnSpc>
            </a:pPr>
            <a:r>
              <a:rPr lang="zh-CN" altLang="en-US" sz="2000" dirty="0" smtClean="0"/>
              <a:t>	</a:t>
            </a:r>
            <a:r>
              <a:rPr lang="en-US" altLang="zh-CN" sz="2000" dirty="0" err="1" smtClean="0"/>
              <a:t>s.push</a:t>
            </a:r>
            <a:r>
              <a:rPr lang="en-US" altLang="zh-CN" sz="2000" dirty="0" smtClean="0"/>
              <a:t>(890);				</a:t>
            </a:r>
            <a:r>
              <a:rPr lang="en-US" altLang="zh-CN" sz="2000" dirty="0" smtClean="0">
                <a:solidFill>
                  <a:schemeClr val="tx1"/>
                </a:solidFill>
              </a:rPr>
              <a:t>// 890</a:t>
            </a:r>
            <a:r>
              <a:rPr lang="zh-CN" altLang="en-US" sz="2000" dirty="0" smtClean="0">
                <a:solidFill>
                  <a:schemeClr val="tx1"/>
                </a:solidFill>
              </a:rPr>
              <a:t>入栈</a:t>
            </a:r>
          </a:p>
          <a:p>
            <a:pPr>
              <a:lnSpc>
                <a:spcPts val="2200"/>
              </a:lnSpc>
            </a:pPr>
            <a:r>
              <a:rPr lang="zh-CN" altLang="en-US" sz="2000" dirty="0" smtClean="0"/>
              <a:t>	</a:t>
            </a:r>
            <a:r>
              <a:rPr lang="en-US" altLang="zh-CN" sz="2000" dirty="0" smtClean="0"/>
              <a:t>while(!</a:t>
            </a:r>
            <a:r>
              <a:rPr lang="en-US" altLang="zh-CN" sz="2000" dirty="0" err="1" smtClean="0"/>
              <a:t>s.empty</a:t>
            </a:r>
            <a:r>
              <a:rPr lang="en-US" altLang="zh-CN" sz="2000" dirty="0" smtClean="0"/>
              <a:t>()) </a:t>
            </a:r>
          </a:p>
          <a:p>
            <a:pPr>
              <a:lnSpc>
                <a:spcPts val="22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栈不空，才可以元素出栈</a:t>
            </a:r>
          </a:p>
          <a:p>
            <a:pPr>
              <a:lnSpc>
                <a:spcPts val="2200"/>
              </a:lnSpc>
            </a:pPr>
            <a:r>
              <a:rPr lang="zh-CN" altLang="en-US" sz="2000" dirty="0" smtClean="0"/>
              <a:t>		</a:t>
            </a:r>
            <a:r>
              <a:rPr lang="en-US" altLang="zh-CN" sz="2000" dirty="0" err="1" smtClean="0"/>
              <a:t>cout</a:t>
            </a:r>
            <a:r>
              <a:rPr lang="en-US" altLang="zh-CN" sz="2000" dirty="0" smtClean="0"/>
              <a:t> &lt;&lt; </a:t>
            </a:r>
            <a:r>
              <a:rPr lang="en-US" altLang="zh-CN" sz="2000" dirty="0" err="1" smtClean="0"/>
              <a:t>s.top</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显示栈栈</a:t>
            </a:r>
          </a:p>
          <a:p>
            <a:pPr>
              <a:lnSpc>
                <a:spcPts val="2200"/>
              </a:lnSpc>
            </a:pPr>
            <a:r>
              <a:rPr lang="zh-CN" altLang="en-US" sz="2000" dirty="0" smtClean="0"/>
              <a:t>		</a:t>
            </a:r>
            <a:r>
              <a:rPr lang="en-US" altLang="zh-CN" sz="2000" dirty="0" smtClean="0"/>
              <a:t>s.pop();			</a:t>
            </a:r>
            <a:r>
              <a:rPr lang="en-US" altLang="zh-CN" sz="2000" dirty="0" smtClean="0">
                <a:solidFill>
                  <a:schemeClr val="tx1"/>
                </a:solidFill>
              </a:rPr>
              <a:t>// </a:t>
            </a:r>
            <a:r>
              <a:rPr lang="zh-CN" altLang="en-US" sz="2000" dirty="0" smtClean="0">
                <a:solidFill>
                  <a:schemeClr val="tx1"/>
                </a:solidFill>
              </a:rPr>
              <a:t>出栈</a:t>
            </a:r>
          </a:p>
          <a:p>
            <a:pPr>
              <a:lnSpc>
                <a:spcPts val="2200"/>
              </a:lnSpc>
            </a:pPr>
            <a:r>
              <a:rPr lang="zh-CN" altLang="en-US" sz="2000" dirty="0" smtClean="0"/>
              <a:t>	</a:t>
            </a:r>
            <a:r>
              <a:rPr lang="en-US" altLang="zh-CN" sz="2000" dirty="0" smtClean="0"/>
              <a:t>}</a:t>
            </a:r>
          </a:p>
          <a:p>
            <a:pPr>
              <a:lnSpc>
                <a:spcPts val="2200"/>
              </a:lnSpc>
            </a:pPr>
            <a:endParaRPr lang="en-US" altLang="zh-CN" sz="2000" dirty="0" smtClean="0"/>
          </a:p>
          <a:p>
            <a:pPr>
              <a:lnSpc>
                <a:spcPts val="22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200"/>
              </a:lnSpc>
            </a:pPr>
            <a:r>
              <a:rPr lang="en-US" altLang="zh-CN" sz="2000" dirty="0" smtClean="0"/>
              <a:t>}</a:t>
            </a:r>
            <a:endParaRPr lang="zh-CN" altLang="en-US" sz="2000" dirty="0"/>
          </a:p>
        </p:txBody>
      </p:sp>
      <p:sp>
        <p:nvSpPr>
          <p:cNvPr id="3" name="矩形 2"/>
          <p:cNvSpPr/>
          <p:nvPr/>
        </p:nvSpPr>
        <p:spPr bwMode="auto">
          <a:xfrm>
            <a:off x="179512" y="5301208"/>
            <a:ext cx="8748464"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890</a:t>
            </a:r>
          </a:p>
          <a:p>
            <a:pPr lvl="1">
              <a:lnSpc>
                <a:spcPts val="2200"/>
              </a:lnSpc>
            </a:pPr>
            <a:r>
              <a:rPr lang="en-US" altLang="zh-CN" sz="2000" dirty="0" smtClean="0">
                <a:solidFill>
                  <a:schemeClr val="tx1"/>
                </a:solidFill>
              </a:rPr>
              <a:t>567</a:t>
            </a:r>
          </a:p>
          <a:p>
            <a:pPr lvl="1">
              <a:lnSpc>
                <a:spcPts val="2200"/>
              </a:lnSpc>
            </a:pPr>
            <a:r>
              <a:rPr lang="en-US" altLang="zh-CN" sz="2000" dirty="0" smtClean="0">
                <a:solidFill>
                  <a:schemeClr val="tx1"/>
                </a:solidFill>
              </a:rPr>
              <a:t>123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8.5 stack</a:t>
            </a:r>
            <a:r>
              <a:rPr lang="zh-CN" altLang="en-US" sz="4800" dirty="0" smtClean="0"/>
              <a:t>容器</a:t>
            </a:r>
            <a:endParaRPr lang="zh-CN" altLang="en-US" sz="4800" dirty="0"/>
          </a:p>
        </p:txBody>
      </p:sp>
      <p:sp>
        <p:nvSpPr>
          <p:cNvPr id="3" name="副标题 2"/>
          <p:cNvSpPr>
            <a:spLocks noGrp="1"/>
          </p:cNvSpPr>
          <p:nvPr>
            <p:ph type="subTitle" idx="1"/>
          </p:nvPr>
        </p:nvSpPr>
        <p:spPr/>
        <p:txBody>
          <a:bodyPr/>
          <a:lstStyle/>
          <a:p>
            <a:r>
              <a:rPr lang="en-US" altLang="zh-CN" sz="4400" dirty="0" smtClean="0"/>
              <a:t>8.5.3 </a:t>
            </a:r>
            <a:r>
              <a:rPr lang="zh-CN" altLang="en-US" sz="4400" dirty="0" smtClean="0"/>
              <a:t>应用举例：将一个十进制整数转换为</a:t>
            </a:r>
            <a:r>
              <a:rPr lang="en-US" altLang="zh-CN" sz="4400" dirty="0" smtClean="0"/>
              <a:t>r</a:t>
            </a:r>
            <a:r>
              <a:rPr lang="zh-CN" altLang="en-US" sz="4400" dirty="0" smtClean="0"/>
              <a:t>进制数</a:t>
            </a:r>
            <a:endParaRPr lang="zh-CN" altLang="en-US" sz="4400"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7384"/>
            <a:ext cx="8784976" cy="6581289"/>
          </a:xfrm>
          <a:prstGeom prst="rect">
            <a:avLst/>
          </a:prstGeom>
          <a:noFill/>
        </p:spPr>
        <p:txBody>
          <a:bodyPr wrap="square" rtlCol="0">
            <a:spAutoFit/>
          </a:bodyPr>
          <a:lstStyle/>
          <a:p>
            <a:pPr>
              <a:lnSpc>
                <a:spcPts val="2200"/>
              </a:lnSpc>
            </a:pPr>
            <a:r>
              <a:rPr lang="zh-CN" altLang="en-US" sz="2000" dirty="0" smtClean="0">
                <a:solidFill>
                  <a:schemeClr val="tx1"/>
                </a:solidFill>
              </a:rPr>
              <a:t>例 </a:t>
            </a:r>
            <a:r>
              <a:rPr lang="en-US" altLang="zh-CN" sz="2000" dirty="0" smtClean="0">
                <a:solidFill>
                  <a:schemeClr val="tx1"/>
                </a:solidFill>
              </a:rPr>
              <a:t>8.22</a:t>
            </a:r>
            <a:r>
              <a:rPr lang="zh-CN" altLang="en-US" sz="2000" dirty="0" smtClean="0">
                <a:solidFill>
                  <a:schemeClr val="tx1"/>
                </a:solidFill>
              </a:rPr>
              <a:t>将一个十进制整数转换为</a:t>
            </a:r>
            <a:r>
              <a:rPr lang="en-US" altLang="zh-CN" sz="2000" dirty="0" smtClean="0">
                <a:solidFill>
                  <a:schemeClr val="tx1"/>
                </a:solidFill>
              </a:rPr>
              <a:t>r</a:t>
            </a:r>
            <a:r>
              <a:rPr lang="zh-CN" altLang="en-US" sz="2000" dirty="0" smtClean="0">
                <a:solidFill>
                  <a:schemeClr val="tx1"/>
                </a:solidFill>
              </a:rPr>
              <a:t>进制数示例。</a:t>
            </a:r>
            <a:endParaRPr lang="en-US" altLang="zh-CN" sz="2000" dirty="0" smtClean="0">
              <a:solidFill>
                <a:schemeClr val="tx1"/>
              </a:solidFill>
            </a:endParaRP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:e8_22\main_8_22.cpp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#include &lt;stack&gt;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t>void </a:t>
            </a:r>
            <a:r>
              <a:rPr lang="en-US" altLang="zh-CN" sz="2000" dirty="0" err="1" smtClean="0"/>
              <a:t>DecToOther</a:t>
            </a:r>
            <a:r>
              <a:rPr lang="en-US" altLang="zh-CN" sz="2000" dirty="0" smtClean="0"/>
              <a:t>(</a:t>
            </a:r>
            <a:r>
              <a:rPr lang="en-US" altLang="zh-CN" sz="2000" dirty="0" err="1" smtClean="0"/>
              <a:t>int</a:t>
            </a:r>
            <a:r>
              <a:rPr lang="en-US" altLang="zh-CN" sz="2000" dirty="0" smtClean="0"/>
              <a:t> </a:t>
            </a:r>
            <a:r>
              <a:rPr lang="en-US" altLang="zh-CN" sz="2000" dirty="0" err="1" smtClean="0"/>
              <a:t>decimalNumber</a:t>
            </a:r>
            <a:r>
              <a:rPr lang="en-US" altLang="zh-CN" sz="2000" dirty="0" smtClean="0"/>
              <a:t>, </a:t>
            </a:r>
            <a:r>
              <a:rPr lang="en-US" altLang="zh-CN" sz="2000" dirty="0" err="1" smtClean="0"/>
              <a:t>int</a:t>
            </a:r>
            <a:r>
              <a:rPr lang="en-US" altLang="zh-CN" sz="2000" dirty="0" smtClean="0"/>
              <a:t> r)</a:t>
            </a:r>
          </a:p>
          <a:p>
            <a:pPr>
              <a:lnSpc>
                <a:spcPts val="22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将十进制数</a:t>
            </a:r>
            <a:r>
              <a:rPr lang="en-US" altLang="zh-CN" sz="2000" dirty="0" err="1" smtClean="0">
                <a:solidFill>
                  <a:schemeClr val="tx1"/>
                </a:solidFill>
              </a:rPr>
              <a:t>decimalNumber</a:t>
            </a:r>
            <a:r>
              <a:rPr lang="zh-CN" altLang="en-US" sz="2000" dirty="0" smtClean="0">
                <a:solidFill>
                  <a:schemeClr val="tx1"/>
                </a:solidFill>
              </a:rPr>
              <a:t>转换为</a:t>
            </a:r>
            <a:r>
              <a:rPr lang="en-US" altLang="zh-CN" sz="2000" dirty="0" smtClean="0">
                <a:solidFill>
                  <a:schemeClr val="tx1"/>
                </a:solidFill>
              </a:rPr>
              <a:t>r</a:t>
            </a:r>
            <a:r>
              <a:rPr lang="zh-CN" altLang="en-US" sz="2000" dirty="0" smtClean="0">
                <a:solidFill>
                  <a:schemeClr val="tx1"/>
                </a:solidFill>
              </a:rPr>
              <a:t>进制数</a:t>
            </a:r>
          </a:p>
          <a:p>
            <a:pPr>
              <a:lnSpc>
                <a:spcPts val="2200"/>
              </a:lnSpc>
            </a:pPr>
            <a:r>
              <a:rPr lang="zh-CN" altLang="en-US" sz="2000" dirty="0" smtClean="0"/>
              <a:t>	</a:t>
            </a:r>
            <a:r>
              <a:rPr lang="en-US" altLang="zh-CN" sz="2000" dirty="0" smtClean="0"/>
              <a:t>stack&lt;</a:t>
            </a:r>
            <a:r>
              <a:rPr lang="en-US" altLang="zh-CN" sz="2000" dirty="0" err="1" smtClean="0"/>
              <a:t>int</a:t>
            </a:r>
            <a:r>
              <a:rPr lang="en-US" altLang="zh-CN" sz="2000" dirty="0" smtClean="0"/>
              <a:t>&gt; s;				</a:t>
            </a:r>
            <a:r>
              <a:rPr lang="en-US" altLang="zh-CN" sz="2000" dirty="0" smtClean="0">
                <a:solidFill>
                  <a:schemeClr val="tx1"/>
                </a:solidFill>
              </a:rPr>
              <a:t>// </a:t>
            </a:r>
            <a:r>
              <a:rPr lang="zh-CN" altLang="en-US" sz="2000" dirty="0" smtClean="0">
                <a:solidFill>
                  <a:schemeClr val="tx1"/>
                </a:solidFill>
              </a:rPr>
              <a:t>栈</a:t>
            </a:r>
          </a:p>
          <a:p>
            <a:pPr>
              <a:lnSpc>
                <a:spcPts val="2200"/>
              </a:lnSpc>
            </a:pPr>
            <a:r>
              <a:rPr lang="zh-CN" altLang="en-US" sz="2000" dirty="0" smtClean="0"/>
              <a:t>	</a:t>
            </a:r>
            <a:r>
              <a:rPr lang="en-US" altLang="zh-CN" sz="2000" dirty="0" smtClean="0"/>
              <a:t>if (</a:t>
            </a:r>
            <a:r>
              <a:rPr lang="en-US" altLang="zh-CN" sz="2000" dirty="0" err="1" smtClean="0"/>
              <a:t>decimalNumber</a:t>
            </a:r>
            <a:r>
              <a:rPr lang="en-US" altLang="zh-CN" sz="2000" dirty="0" smtClean="0"/>
              <a:t> == 0)</a:t>
            </a:r>
          </a:p>
          <a:p>
            <a:pPr>
              <a:lnSpc>
                <a:spcPts val="22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十进制数</a:t>
            </a:r>
            <a:r>
              <a:rPr lang="en-US" altLang="zh-CN" sz="2000" dirty="0" err="1" smtClean="0">
                <a:solidFill>
                  <a:schemeClr val="tx1"/>
                </a:solidFill>
              </a:rPr>
              <a:t>decimalNumber</a:t>
            </a:r>
            <a:r>
              <a:rPr lang="zh-CN" altLang="en-US" sz="2000" dirty="0" smtClean="0">
                <a:solidFill>
                  <a:schemeClr val="tx1"/>
                </a:solidFill>
              </a:rPr>
              <a:t>为</a:t>
            </a:r>
            <a:r>
              <a:rPr lang="en-US" altLang="zh-CN" sz="2000" dirty="0" smtClean="0">
                <a:solidFill>
                  <a:schemeClr val="tx1"/>
                </a:solidFill>
              </a:rPr>
              <a:t>0</a:t>
            </a:r>
            <a:r>
              <a:rPr lang="zh-CN" altLang="en-US" sz="2000" dirty="0" smtClean="0">
                <a:solidFill>
                  <a:schemeClr val="tx1"/>
                </a:solidFill>
              </a:rPr>
              <a:t>，所转换的</a:t>
            </a:r>
            <a:r>
              <a:rPr lang="en-US" altLang="zh-CN" sz="2000" dirty="0" smtClean="0">
                <a:solidFill>
                  <a:schemeClr val="tx1"/>
                </a:solidFill>
              </a:rPr>
              <a:t>r</a:t>
            </a:r>
            <a:r>
              <a:rPr lang="zh-CN" altLang="en-US" sz="2000" dirty="0" smtClean="0">
                <a:solidFill>
                  <a:schemeClr val="tx1"/>
                </a:solidFill>
              </a:rPr>
              <a:t>进制数也为</a:t>
            </a:r>
            <a:r>
              <a:rPr lang="en-US" altLang="zh-CN" sz="2000" dirty="0" smtClean="0">
                <a:solidFill>
                  <a:schemeClr val="tx1"/>
                </a:solidFill>
              </a:rPr>
              <a:t>0</a:t>
            </a:r>
          </a:p>
          <a:p>
            <a:pPr>
              <a:lnSpc>
                <a:spcPts val="2200"/>
              </a:lnSpc>
            </a:pPr>
            <a:r>
              <a:rPr lang="fr-FR" altLang="zh-CN" sz="2000" dirty="0" smtClean="0"/>
              <a:t>		if (r == 16) cout &lt;&lt; "</a:t>
            </a:r>
            <a:r>
              <a:rPr lang="zh-CN" altLang="en-US" sz="2000" dirty="0" smtClean="0"/>
              <a:t>十六进制为</a:t>
            </a:r>
            <a:r>
              <a:rPr lang="en-US" altLang="zh-CN" sz="2000" dirty="0" smtClean="0"/>
              <a:t>:0"</a:t>
            </a:r>
            <a:r>
              <a:rPr lang="fr-FR" altLang="zh-CN" sz="2000" dirty="0" smtClean="0"/>
              <a:t> &lt;&lt; endl;</a:t>
            </a:r>
          </a:p>
          <a:p>
            <a:pPr>
              <a:lnSpc>
                <a:spcPts val="2200"/>
              </a:lnSpc>
            </a:pPr>
            <a:r>
              <a:rPr lang="fr-FR" altLang="zh-CN" sz="2000" dirty="0" smtClean="0"/>
              <a:t>		else if (r == 8)  cout &lt;&lt; "</a:t>
            </a:r>
            <a:r>
              <a:rPr lang="zh-CN" altLang="en-US" sz="2000" dirty="0" smtClean="0"/>
              <a:t>八进制为</a:t>
            </a:r>
            <a:r>
              <a:rPr lang="en-US" altLang="zh-CN" sz="2000" dirty="0" smtClean="0"/>
              <a:t>:0" &lt;&lt; </a:t>
            </a:r>
            <a:r>
              <a:rPr lang="fr-FR" altLang="zh-CN" sz="2000" dirty="0" smtClean="0"/>
              <a:t>endl;</a:t>
            </a:r>
          </a:p>
          <a:p>
            <a:pPr>
              <a:lnSpc>
                <a:spcPts val="2200"/>
              </a:lnSpc>
            </a:pPr>
            <a:r>
              <a:rPr lang="fr-FR" altLang="zh-CN" sz="2000" dirty="0" smtClean="0"/>
              <a:t>		else if (r == 2)  cout &lt;&lt; "</a:t>
            </a:r>
            <a:r>
              <a:rPr lang="zh-CN" altLang="en-US" sz="2000" dirty="0" smtClean="0"/>
              <a:t>二进制为</a:t>
            </a:r>
            <a:r>
              <a:rPr lang="en-US" altLang="zh-CN" sz="2000" dirty="0" smtClean="0"/>
              <a:t>:0" &lt;&lt; </a:t>
            </a:r>
            <a:r>
              <a:rPr lang="fr-FR" altLang="zh-CN" sz="2000" dirty="0" smtClean="0"/>
              <a:t>endl;</a:t>
            </a:r>
          </a:p>
          <a:p>
            <a:pPr>
              <a:lnSpc>
                <a:spcPts val="2200"/>
              </a:lnSpc>
            </a:pPr>
            <a:r>
              <a:rPr lang="fr-FR" altLang="zh-CN" sz="2000" dirty="0" smtClean="0"/>
              <a:t>		else cout &lt;&lt; r &lt;&lt; "</a:t>
            </a:r>
            <a:r>
              <a:rPr lang="zh-CN" altLang="en-US" sz="2000" dirty="0" smtClean="0"/>
              <a:t>进制为</a:t>
            </a:r>
            <a:r>
              <a:rPr lang="en-US" altLang="zh-CN" sz="2000" dirty="0" smtClean="0"/>
              <a:t>:0" &lt;&lt; </a:t>
            </a:r>
            <a:r>
              <a:rPr lang="fr-FR" altLang="zh-CN" sz="2000" dirty="0" smtClean="0"/>
              <a:t>endl;</a:t>
            </a:r>
          </a:p>
          <a:p>
            <a:pPr>
              <a:lnSpc>
                <a:spcPts val="2200"/>
              </a:lnSpc>
            </a:pPr>
            <a:r>
              <a:rPr lang="en-US" altLang="zh-CN" sz="2000" dirty="0" smtClean="0"/>
              <a:t>		return ;</a:t>
            </a:r>
          </a:p>
          <a:p>
            <a:pPr>
              <a:lnSpc>
                <a:spcPts val="2200"/>
              </a:lnSpc>
            </a:pPr>
            <a:r>
              <a:rPr lang="en-US" altLang="zh-CN" sz="2000" dirty="0" smtClean="0"/>
              <a:t>	}</a:t>
            </a:r>
          </a:p>
          <a:p>
            <a:pPr>
              <a:lnSpc>
                <a:spcPts val="2200"/>
              </a:lnSpc>
            </a:pPr>
            <a:r>
              <a:rPr lang="en-US" altLang="zh-CN" sz="2000" dirty="0" smtClean="0"/>
              <a:t>  </a:t>
            </a:r>
          </a:p>
          <a:p>
            <a:pPr>
              <a:lnSpc>
                <a:spcPts val="2200"/>
              </a:lnSpc>
            </a:pPr>
            <a:r>
              <a:rPr lang="en-US" altLang="zh-CN" sz="2000" dirty="0" smtClean="0"/>
              <a:t>	while (</a:t>
            </a:r>
            <a:r>
              <a:rPr lang="en-US" altLang="zh-CN" sz="2000" dirty="0" err="1" smtClean="0"/>
              <a:t>decimalNumber</a:t>
            </a:r>
            <a:r>
              <a:rPr lang="en-US" altLang="zh-CN" sz="2000" dirty="0" smtClean="0"/>
              <a:t> != 0)</a:t>
            </a:r>
          </a:p>
          <a:p>
            <a:pPr>
              <a:lnSpc>
                <a:spcPts val="22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十进制数</a:t>
            </a:r>
            <a:r>
              <a:rPr lang="en-US" altLang="zh-CN" sz="2000" dirty="0" err="1" smtClean="0">
                <a:solidFill>
                  <a:schemeClr val="tx1"/>
                </a:solidFill>
              </a:rPr>
              <a:t>decimalNumber</a:t>
            </a:r>
            <a:r>
              <a:rPr lang="zh-CN" altLang="en-US" sz="2000" dirty="0" smtClean="0">
                <a:solidFill>
                  <a:schemeClr val="tx1"/>
                </a:solidFill>
              </a:rPr>
              <a:t>非</a:t>
            </a:r>
            <a:r>
              <a:rPr lang="en-US" altLang="zh-CN" sz="2000" dirty="0" smtClean="0">
                <a:solidFill>
                  <a:schemeClr val="tx1"/>
                </a:solidFill>
              </a:rPr>
              <a:t>0</a:t>
            </a:r>
          </a:p>
          <a:p>
            <a:pPr>
              <a:lnSpc>
                <a:spcPts val="2200"/>
              </a:lnSpc>
            </a:pPr>
            <a:r>
              <a:rPr lang="en-US" altLang="zh-CN" sz="2000" dirty="0" smtClean="0"/>
              <a:t>		</a:t>
            </a:r>
            <a:r>
              <a:rPr lang="en-US" altLang="zh-CN" sz="2000" dirty="0" err="1" smtClean="0"/>
              <a:t>s.push</a:t>
            </a:r>
            <a:r>
              <a:rPr lang="en-US" altLang="zh-CN" sz="2000" dirty="0" smtClean="0"/>
              <a:t>(</a:t>
            </a:r>
            <a:r>
              <a:rPr lang="en-US" altLang="zh-CN" sz="2000" dirty="0" err="1" smtClean="0"/>
              <a:t>decimalNumber</a:t>
            </a:r>
            <a:r>
              <a:rPr lang="en-US" altLang="zh-CN" sz="2000" dirty="0" smtClean="0"/>
              <a:t> % r);	</a:t>
            </a:r>
            <a:r>
              <a:rPr lang="en-US" altLang="zh-CN" sz="2000" dirty="0" smtClean="0">
                <a:solidFill>
                  <a:schemeClr val="tx1"/>
                </a:solidFill>
              </a:rPr>
              <a:t>// </a:t>
            </a:r>
            <a:r>
              <a:rPr lang="zh-CN" altLang="en-US" sz="2000" dirty="0" smtClean="0">
                <a:solidFill>
                  <a:schemeClr val="tx1"/>
                </a:solidFill>
              </a:rPr>
              <a:t>当前</a:t>
            </a:r>
            <a:r>
              <a:rPr lang="en-US" altLang="zh-CN" sz="2000" dirty="0" smtClean="0">
                <a:solidFill>
                  <a:schemeClr val="tx1"/>
                </a:solidFill>
              </a:rPr>
              <a:t>r</a:t>
            </a:r>
            <a:r>
              <a:rPr lang="zh-CN" altLang="en-US" sz="2000" dirty="0" smtClean="0">
                <a:solidFill>
                  <a:schemeClr val="tx1"/>
                </a:solidFill>
              </a:rPr>
              <a:t>进制数个位入栈</a:t>
            </a:r>
          </a:p>
          <a:p>
            <a:pPr>
              <a:lnSpc>
                <a:spcPts val="2200"/>
              </a:lnSpc>
            </a:pPr>
            <a:r>
              <a:rPr lang="zh-CN" altLang="en-US" sz="2000" dirty="0" smtClean="0"/>
              <a:t>		</a:t>
            </a:r>
            <a:r>
              <a:rPr lang="en-US" altLang="zh-CN" sz="2000" dirty="0" err="1" smtClean="0"/>
              <a:t>decimalNumber</a:t>
            </a:r>
            <a:r>
              <a:rPr lang="en-US" altLang="zh-CN" sz="2000" dirty="0" smtClean="0"/>
              <a:t> /= r;	</a:t>
            </a:r>
            <a:r>
              <a:rPr lang="en-US" altLang="zh-CN" sz="2000" dirty="0" smtClean="0">
                <a:solidFill>
                  <a:schemeClr val="tx1"/>
                </a:solidFill>
              </a:rPr>
              <a:t>// </a:t>
            </a:r>
            <a:r>
              <a:rPr lang="zh-CN" altLang="en-US" sz="2000" dirty="0" smtClean="0">
                <a:solidFill>
                  <a:schemeClr val="tx1"/>
                </a:solidFill>
              </a:rPr>
              <a:t>去掉</a:t>
            </a:r>
            <a:r>
              <a:rPr lang="en-US" altLang="zh-CN" sz="2000" dirty="0" smtClean="0">
                <a:solidFill>
                  <a:schemeClr val="tx1"/>
                </a:solidFill>
              </a:rPr>
              <a:t>r</a:t>
            </a:r>
            <a:r>
              <a:rPr lang="zh-CN" altLang="en-US" sz="2000" dirty="0" smtClean="0">
                <a:solidFill>
                  <a:schemeClr val="tx1"/>
                </a:solidFill>
              </a:rPr>
              <a:t>进制数个位后的新</a:t>
            </a:r>
            <a:r>
              <a:rPr lang="en-US" altLang="zh-CN" sz="2000" dirty="0" smtClean="0">
                <a:solidFill>
                  <a:schemeClr val="tx1"/>
                </a:solidFill>
              </a:rPr>
              <a:t>r</a:t>
            </a:r>
            <a:r>
              <a:rPr lang="zh-CN" altLang="en-US" sz="2000" dirty="0" smtClean="0">
                <a:solidFill>
                  <a:schemeClr val="tx1"/>
                </a:solidFill>
              </a:rPr>
              <a:t>进制数</a:t>
            </a:r>
          </a:p>
          <a:p>
            <a:pPr>
              <a:lnSpc>
                <a:spcPts val="2200"/>
              </a:lnSpc>
            </a:pPr>
            <a:r>
              <a:rPr lang="zh-CN" altLang="en-US" sz="2000" dirty="0" smtClean="0"/>
              <a:t>	</a:t>
            </a:r>
            <a:r>
              <a:rPr lang="en-US" altLang="zh-CN" sz="2000" dirty="0" smtClean="0"/>
              <a: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4708981"/>
          </a:xfrm>
          <a:prstGeom prst="rect">
            <a:avLst/>
          </a:prstGeom>
          <a:noFill/>
        </p:spPr>
        <p:txBody>
          <a:bodyPr wrap="square" rtlCol="0">
            <a:spAutoFit/>
          </a:bodyPr>
          <a:lstStyle/>
          <a:p>
            <a:r>
              <a:rPr lang="en-US" altLang="zh-CN" sz="2000" dirty="0" smtClean="0"/>
              <a:t>	switch (r)</a:t>
            </a:r>
          </a:p>
          <a:p>
            <a:r>
              <a:rPr lang="en-US" altLang="zh-CN" sz="2000" dirty="0" smtClean="0"/>
              <a:t>	{	</a:t>
            </a:r>
            <a:r>
              <a:rPr lang="en-US" altLang="zh-CN" sz="2000" dirty="0" smtClean="0">
                <a:solidFill>
                  <a:schemeClr val="tx1"/>
                </a:solidFill>
              </a:rPr>
              <a:t>// </a:t>
            </a:r>
            <a:r>
              <a:rPr lang="zh-CN" altLang="en-US" sz="2000" dirty="0" smtClean="0">
                <a:solidFill>
                  <a:schemeClr val="tx1"/>
                </a:solidFill>
              </a:rPr>
              <a:t>对十六进制、八进制、二进制数进行特殊处理</a:t>
            </a:r>
          </a:p>
          <a:p>
            <a:r>
              <a:rPr lang="zh-CN" altLang="en-US" sz="2000" dirty="0" smtClean="0"/>
              <a:t>		</a:t>
            </a:r>
            <a:r>
              <a:rPr lang="en-US" altLang="zh-CN" sz="2000" dirty="0" smtClean="0"/>
              <a:t>case 16:</a:t>
            </a:r>
          </a:p>
          <a:p>
            <a:r>
              <a:rPr lang="en-US" altLang="zh-CN" sz="2000" dirty="0" smtClean="0"/>
              <a:t>			</a:t>
            </a:r>
            <a:r>
              <a:rPr lang="en-US" altLang="zh-CN" sz="2000" dirty="0" err="1" smtClean="0"/>
              <a:t>cout</a:t>
            </a:r>
            <a:r>
              <a:rPr lang="en-US" altLang="zh-CN" sz="2000" dirty="0" smtClean="0"/>
              <a:t> &lt;&lt; "</a:t>
            </a:r>
            <a:r>
              <a:rPr lang="zh-CN" altLang="en-US" sz="2000" dirty="0" smtClean="0"/>
              <a:t>十六进制为</a:t>
            </a:r>
            <a:r>
              <a:rPr lang="en-US" altLang="zh-CN" sz="2000" dirty="0" smtClean="0"/>
              <a:t>:"&lt;&lt; "0x";</a:t>
            </a:r>
          </a:p>
          <a:p>
            <a:r>
              <a:rPr lang="en-US" altLang="zh-CN" sz="2000" dirty="0" smtClean="0"/>
              <a:t>			break;</a:t>
            </a:r>
          </a:p>
          <a:p>
            <a:r>
              <a:rPr lang="en-US" altLang="zh-CN" sz="2000" dirty="0" smtClean="0"/>
              <a:t>	  	case 8:</a:t>
            </a:r>
          </a:p>
          <a:p>
            <a:r>
              <a:rPr lang="en-US" altLang="zh-CN" sz="2000" dirty="0" smtClean="0"/>
              <a:t>			</a:t>
            </a:r>
            <a:r>
              <a:rPr lang="en-US" altLang="zh-CN" sz="2000" dirty="0" err="1" smtClean="0"/>
              <a:t>cout</a:t>
            </a:r>
            <a:r>
              <a:rPr lang="en-US" altLang="zh-CN" sz="2000" dirty="0" smtClean="0"/>
              <a:t> &lt;&lt; "</a:t>
            </a:r>
            <a:r>
              <a:rPr lang="zh-CN" altLang="en-US" sz="2000" dirty="0" smtClean="0"/>
              <a:t>八进制为</a:t>
            </a:r>
            <a:r>
              <a:rPr lang="en-US" altLang="zh-CN" sz="2000" dirty="0" smtClean="0"/>
              <a:t>:"&lt;&lt; "0";</a:t>
            </a:r>
          </a:p>
          <a:p>
            <a:r>
              <a:rPr lang="en-US" altLang="zh-CN" sz="2000" dirty="0" smtClean="0"/>
              <a:t>			break;</a:t>
            </a:r>
          </a:p>
          <a:p>
            <a:r>
              <a:rPr lang="en-US" altLang="zh-CN" sz="2000" dirty="0" smtClean="0"/>
              <a:t>	  	case 2:</a:t>
            </a:r>
          </a:p>
          <a:p>
            <a:r>
              <a:rPr lang="en-US" altLang="zh-CN" sz="2000" dirty="0" smtClean="0"/>
              <a:t>			</a:t>
            </a:r>
            <a:r>
              <a:rPr lang="en-US" altLang="zh-CN" sz="2000" dirty="0" err="1" smtClean="0"/>
              <a:t>cout</a:t>
            </a:r>
            <a:r>
              <a:rPr lang="en-US" altLang="zh-CN" sz="2000" dirty="0" smtClean="0"/>
              <a:t> &lt;&lt; "</a:t>
            </a:r>
            <a:r>
              <a:rPr lang="zh-CN" altLang="en-US" sz="2000" dirty="0" smtClean="0"/>
              <a:t>二进制为</a:t>
            </a:r>
            <a:r>
              <a:rPr lang="en-US" altLang="zh-CN" sz="2000" dirty="0" smtClean="0"/>
              <a:t>:";</a:t>
            </a:r>
          </a:p>
          <a:p>
            <a:r>
              <a:rPr lang="en-US" altLang="zh-CN" sz="2000" dirty="0" smtClean="0"/>
              <a:t>			break;</a:t>
            </a:r>
          </a:p>
          <a:p>
            <a:r>
              <a:rPr lang="en-US" altLang="zh-CN" sz="2000" dirty="0" smtClean="0"/>
              <a:t>		default:	</a:t>
            </a:r>
          </a:p>
          <a:p>
            <a:r>
              <a:rPr lang="en-US" altLang="zh-CN" sz="2000" dirty="0" smtClean="0"/>
              <a:t>			</a:t>
            </a:r>
            <a:r>
              <a:rPr lang="en-US" altLang="zh-CN" sz="2000" dirty="0" err="1" smtClean="0"/>
              <a:t>cout</a:t>
            </a:r>
            <a:r>
              <a:rPr lang="en-US" altLang="zh-CN" sz="2000" dirty="0" smtClean="0"/>
              <a:t> &lt;&lt; r &lt;&lt;"</a:t>
            </a:r>
            <a:r>
              <a:rPr lang="zh-CN" altLang="en-US" sz="2000" dirty="0" smtClean="0"/>
              <a:t>进制为</a:t>
            </a:r>
            <a:r>
              <a:rPr lang="en-US" altLang="zh-CN" sz="2000" dirty="0" smtClean="0"/>
              <a:t>:";</a:t>
            </a:r>
          </a:p>
          <a:p>
            <a:r>
              <a:rPr lang="en-US" altLang="zh-CN" sz="2000" dirty="0" smtClean="0"/>
              <a:t>			break;</a:t>
            </a:r>
          </a:p>
          <a:p>
            <a:r>
              <a:rPr lang="en-US" altLang="zh-CN" sz="2000" dirty="0" smtClean="0"/>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04871"/>
            <a:ext cx="8784976" cy="6636497"/>
          </a:xfrm>
          <a:prstGeom prst="rect">
            <a:avLst/>
          </a:prstGeom>
          <a:noFill/>
        </p:spPr>
        <p:txBody>
          <a:bodyPr wrap="square" rtlCol="0">
            <a:spAutoFit/>
          </a:bodyPr>
          <a:lstStyle/>
          <a:p>
            <a:pPr>
              <a:lnSpc>
                <a:spcPts val="1700"/>
              </a:lnSpc>
            </a:pPr>
            <a:r>
              <a:rPr lang="en-US" altLang="zh-CN" sz="2000" dirty="0" smtClean="0"/>
              <a:t>	while(!</a:t>
            </a:r>
            <a:r>
              <a:rPr lang="en-US" altLang="zh-CN" sz="2000" dirty="0" err="1" smtClean="0"/>
              <a:t>s.empty</a:t>
            </a:r>
            <a:r>
              <a:rPr lang="en-US" altLang="zh-CN" sz="2000" dirty="0" smtClean="0"/>
              <a:t>())</a:t>
            </a:r>
          </a:p>
          <a:p>
            <a:pPr>
              <a:lnSpc>
                <a:spcPts val="17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栈非空</a:t>
            </a:r>
          </a:p>
          <a:p>
            <a:pPr>
              <a:lnSpc>
                <a:spcPts val="1700"/>
              </a:lnSpc>
            </a:pPr>
            <a:r>
              <a:rPr lang="zh-CN" altLang="en-US" sz="2000" dirty="0" smtClean="0"/>
              <a:t>		</a:t>
            </a:r>
            <a:r>
              <a:rPr lang="en-US" altLang="zh-CN" sz="2000" dirty="0" smtClean="0"/>
              <a:t>switch (</a:t>
            </a:r>
            <a:r>
              <a:rPr lang="en-US" altLang="zh-CN" sz="2000" dirty="0" err="1" smtClean="0"/>
              <a:t>s.top</a:t>
            </a:r>
            <a:r>
              <a:rPr lang="en-US" altLang="zh-CN" sz="2000" dirty="0" smtClean="0"/>
              <a:t>())</a:t>
            </a:r>
          </a:p>
          <a:p>
            <a:pPr>
              <a:lnSpc>
                <a:spcPts val="17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对十六进制数字</a:t>
            </a:r>
            <a:r>
              <a:rPr lang="en-US" altLang="zh-CN" sz="2000" dirty="0" smtClean="0">
                <a:solidFill>
                  <a:schemeClr val="tx1"/>
                </a:solidFill>
              </a:rPr>
              <a:t>A--F</a:t>
            </a:r>
            <a:r>
              <a:rPr lang="zh-CN" altLang="en-US" sz="2000" dirty="0" smtClean="0">
                <a:solidFill>
                  <a:schemeClr val="tx1"/>
                </a:solidFill>
              </a:rPr>
              <a:t>进行特殊处理</a:t>
            </a:r>
          </a:p>
          <a:p>
            <a:pPr>
              <a:lnSpc>
                <a:spcPts val="1700"/>
              </a:lnSpc>
            </a:pPr>
            <a:r>
              <a:rPr lang="zh-CN" altLang="en-US" sz="2000" dirty="0" smtClean="0"/>
              <a:t>			</a:t>
            </a:r>
            <a:r>
              <a:rPr lang="en-US" altLang="zh-CN" sz="2000" dirty="0" smtClean="0"/>
              <a:t>case 10:</a:t>
            </a:r>
          </a:p>
          <a:p>
            <a:pPr>
              <a:lnSpc>
                <a:spcPts val="1700"/>
              </a:lnSpc>
            </a:pPr>
            <a:r>
              <a:rPr lang="en-US" altLang="zh-CN" sz="2000" dirty="0" smtClean="0"/>
              <a:t>				</a:t>
            </a:r>
            <a:r>
              <a:rPr lang="en-US" altLang="zh-CN" sz="2000" dirty="0" err="1" smtClean="0"/>
              <a:t>cout</a:t>
            </a:r>
            <a:r>
              <a:rPr lang="en-US" altLang="zh-CN" sz="2000" dirty="0" smtClean="0"/>
              <a:t> &lt;&lt; "A";</a:t>
            </a:r>
          </a:p>
          <a:p>
            <a:pPr>
              <a:lnSpc>
                <a:spcPts val="1700"/>
              </a:lnSpc>
            </a:pPr>
            <a:r>
              <a:rPr lang="en-US" altLang="zh-CN" sz="2000" dirty="0" smtClean="0"/>
              <a:t>				break;</a:t>
            </a:r>
          </a:p>
          <a:p>
            <a:pPr>
              <a:lnSpc>
                <a:spcPts val="1700"/>
              </a:lnSpc>
            </a:pPr>
            <a:r>
              <a:rPr lang="en-US" altLang="zh-CN" sz="2000" dirty="0" smtClean="0"/>
              <a:t>			case 11:</a:t>
            </a:r>
          </a:p>
          <a:p>
            <a:pPr>
              <a:lnSpc>
                <a:spcPts val="1700"/>
              </a:lnSpc>
            </a:pPr>
            <a:r>
              <a:rPr lang="en-US" altLang="zh-CN" sz="2000" dirty="0" smtClean="0"/>
              <a:t>				</a:t>
            </a:r>
            <a:r>
              <a:rPr lang="en-US" altLang="zh-CN" sz="2000" dirty="0" err="1" smtClean="0"/>
              <a:t>cout</a:t>
            </a:r>
            <a:r>
              <a:rPr lang="en-US" altLang="zh-CN" sz="2000" dirty="0" smtClean="0"/>
              <a:t> &lt;&lt; "B";</a:t>
            </a:r>
          </a:p>
          <a:p>
            <a:pPr>
              <a:lnSpc>
                <a:spcPts val="1700"/>
              </a:lnSpc>
            </a:pPr>
            <a:r>
              <a:rPr lang="en-US" altLang="zh-CN" sz="2000" dirty="0" smtClean="0"/>
              <a:t>				break;</a:t>
            </a:r>
          </a:p>
          <a:p>
            <a:pPr>
              <a:lnSpc>
                <a:spcPts val="1700"/>
              </a:lnSpc>
            </a:pPr>
            <a:r>
              <a:rPr lang="en-US" altLang="zh-CN" sz="2000" dirty="0" smtClean="0"/>
              <a:t>			case 12:</a:t>
            </a:r>
          </a:p>
          <a:p>
            <a:pPr>
              <a:lnSpc>
                <a:spcPts val="1700"/>
              </a:lnSpc>
            </a:pPr>
            <a:r>
              <a:rPr lang="en-US" altLang="zh-CN" sz="2000" dirty="0" smtClean="0"/>
              <a:t>				</a:t>
            </a:r>
            <a:r>
              <a:rPr lang="en-US" altLang="zh-CN" sz="2000" dirty="0" err="1" smtClean="0"/>
              <a:t>cout</a:t>
            </a:r>
            <a:r>
              <a:rPr lang="en-US" altLang="zh-CN" sz="2000" dirty="0" smtClean="0"/>
              <a:t> &lt;&lt; "C";</a:t>
            </a:r>
          </a:p>
          <a:p>
            <a:pPr>
              <a:lnSpc>
                <a:spcPts val="1700"/>
              </a:lnSpc>
            </a:pPr>
            <a:r>
              <a:rPr lang="en-US" altLang="zh-CN" sz="2000" dirty="0" smtClean="0"/>
              <a:t>				break;</a:t>
            </a:r>
          </a:p>
          <a:p>
            <a:pPr>
              <a:lnSpc>
                <a:spcPts val="1700"/>
              </a:lnSpc>
            </a:pPr>
            <a:r>
              <a:rPr lang="en-US" altLang="zh-CN" sz="2000" dirty="0" smtClean="0"/>
              <a:t>			case 13:</a:t>
            </a:r>
          </a:p>
          <a:p>
            <a:pPr>
              <a:lnSpc>
                <a:spcPts val="1700"/>
              </a:lnSpc>
            </a:pPr>
            <a:r>
              <a:rPr lang="en-US" altLang="zh-CN" sz="2000" dirty="0" smtClean="0"/>
              <a:t>				</a:t>
            </a:r>
            <a:r>
              <a:rPr lang="en-US" altLang="zh-CN" sz="2000" dirty="0" err="1" smtClean="0"/>
              <a:t>cout</a:t>
            </a:r>
            <a:r>
              <a:rPr lang="en-US" altLang="zh-CN" sz="2000" dirty="0" smtClean="0"/>
              <a:t> &lt;&lt; "D";</a:t>
            </a:r>
          </a:p>
          <a:p>
            <a:pPr>
              <a:lnSpc>
                <a:spcPts val="1700"/>
              </a:lnSpc>
            </a:pPr>
            <a:r>
              <a:rPr lang="en-US" altLang="zh-CN" sz="2000" dirty="0" smtClean="0"/>
              <a:t>				break;	</a:t>
            </a:r>
          </a:p>
          <a:p>
            <a:pPr>
              <a:lnSpc>
                <a:spcPts val="1700"/>
              </a:lnSpc>
            </a:pPr>
            <a:r>
              <a:rPr lang="en-US" altLang="zh-CN" sz="2000" dirty="0" smtClean="0"/>
              <a:t>			case 14:</a:t>
            </a:r>
          </a:p>
          <a:p>
            <a:pPr>
              <a:lnSpc>
                <a:spcPts val="1700"/>
              </a:lnSpc>
            </a:pPr>
            <a:r>
              <a:rPr lang="en-US" altLang="zh-CN" sz="2000" dirty="0" smtClean="0"/>
              <a:t>				</a:t>
            </a:r>
            <a:r>
              <a:rPr lang="en-US" altLang="zh-CN" sz="2000" dirty="0" err="1" smtClean="0"/>
              <a:t>cout</a:t>
            </a:r>
            <a:r>
              <a:rPr lang="en-US" altLang="zh-CN" sz="2000" dirty="0" smtClean="0"/>
              <a:t> &lt;&lt; "E";</a:t>
            </a:r>
          </a:p>
          <a:p>
            <a:pPr>
              <a:lnSpc>
                <a:spcPts val="1700"/>
              </a:lnSpc>
            </a:pPr>
            <a:r>
              <a:rPr lang="en-US" altLang="zh-CN" sz="2000" dirty="0" smtClean="0"/>
              <a:t>				break;</a:t>
            </a:r>
          </a:p>
          <a:p>
            <a:pPr>
              <a:lnSpc>
                <a:spcPts val="1700"/>
              </a:lnSpc>
            </a:pPr>
            <a:r>
              <a:rPr lang="en-US" altLang="zh-CN" sz="2000" dirty="0" smtClean="0"/>
              <a:t>			case 15:</a:t>
            </a:r>
          </a:p>
          <a:p>
            <a:pPr>
              <a:lnSpc>
                <a:spcPts val="1700"/>
              </a:lnSpc>
            </a:pPr>
            <a:r>
              <a:rPr lang="en-US" altLang="zh-CN" sz="2000" dirty="0" smtClean="0"/>
              <a:t>				</a:t>
            </a:r>
            <a:r>
              <a:rPr lang="en-US" altLang="zh-CN" sz="2000" dirty="0" err="1" smtClean="0"/>
              <a:t>cout</a:t>
            </a:r>
            <a:r>
              <a:rPr lang="en-US" altLang="zh-CN" sz="2000" dirty="0" smtClean="0"/>
              <a:t> &lt;&lt; "F";</a:t>
            </a:r>
          </a:p>
          <a:p>
            <a:pPr>
              <a:lnSpc>
                <a:spcPts val="1700"/>
              </a:lnSpc>
            </a:pPr>
            <a:r>
              <a:rPr lang="en-US" altLang="zh-CN" sz="2000" dirty="0" smtClean="0"/>
              <a:t>				break;</a:t>
            </a:r>
          </a:p>
          <a:p>
            <a:pPr>
              <a:lnSpc>
                <a:spcPts val="1700"/>
              </a:lnSpc>
            </a:pPr>
            <a:r>
              <a:rPr lang="en-US" altLang="zh-CN" sz="2000" dirty="0" smtClean="0"/>
              <a:t>			default:</a:t>
            </a:r>
          </a:p>
          <a:p>
            <a:pPr>
              <a:lnSpc>
                <a:spcPts val="1700"/>
              </a:lnSpc>
            </a:pPr>
            <a:r>
              <a:rPr lang="en-US" altLang="zh-CN" sz="2000" dirty="0" smtClean="0"/>
              <a:t>				</a:t>
            </a:r>
            <a:r>
              <a:rPr lang="en-US" altLang="zh-CN" sz="2000" dirty="0" err="1" smtClean="0"/>
              <a:t>cout</a:t>
            </a:r>
            <a:r>
              <a:rPr lang="en-US" altLang="zh-CN" sz="2000" dirty="0" smtClean="0"/>
              <a:t> &lt;&lt; </a:t>
            </a:r>
            <a:r>
              <a:rPr lang="en-US" altLang="zh-CN" sz="2000" dirty="0" err="1" smtClean="0"/>
              <a:t>s.top</a:t>
            </a:r>
            <a:r>
              <a:rPr lang="en-US" altLang="zh-CN" sz="2000" dirty="0" smtClean="0"/>
              <a:t>();</a:t>
            </a:r>
          </a:p>
          <a:p>
            <a:pPr>
              <a:lnSpc>
                <a:spcPts val="1700"/>
              </a:lnSpc>
            </a:pPr>
            <a:r>
              <a:rPr lang="en-US" altLang="zh-CN" sz="2000" dirty="0" smtClean="0"/>
              <a:t>				break;</a:t>
            </a:r>
          </a:p>
          <a:p>
            <a:pPr>
              <a:lnSpc>
                <a:spcPts val="1700"/>
              </a:lnSpc>
            </a:pPr>
            <a:r>
              <a:rPr lang="en-US" altLang="zh-CN" sz="2000" dirty="0" smtClean="0"/>
              <a:t>		}	</a:t>
            </a:r>
          </a:p>
          <a:p>
            <a:pPr>
              <a:lnSpc>
                <a:spcPts val="1700"/>
              </a:lnSpc>
            </a:pPr>
            <a:r>
              <a:rPr lang="en-US" altLang="zh-CN" sz="2000" dirty="0" smtClean="0"/>
              <a:t>		s.pop();			</a:t>
            </a:r>
            <a:r>
              <a:rPr lang="en-US" altLang="zh-CN" sz="2000" dirty="0" smtClean="0">
                <a:solidFill>
                  <a:schemeClr val="tx1"/>
                </a:solidFill>
              </a:rPr>
              <a:t>// </a:t>
            </a:r>
            <a:r>
              <a:rPr lang="zh-CN" altLang="en-US" sz="2000" dirty="0" smtClean="0">
                <a:solidFill>
                  <a:schemeClr val="tx1"/>
                </a:solidFill>
              </a:rPr>
              <a:t>出栈</a:t>
            </a:r>
          </a:p>
          <a:p>
            <a:pPr>
              <a:lnSpc>
                <a:spcPts val="1700"/>
              </a:lnSpc>
            </a:pPr>
            <a:r>
              <a:rPr lang="zh-CN" altLang="en-US" sz="2000" dirty="0" smtClean="0"/>
              <a:t>	  </a:t>
            </a:r>
            <a:r>
              <a:rPr lang="en-US" altLang="zh-CN" sz="2000" dirty="0" smtClean="0"/>
              <a:t>}</a:t>
            </a:r>
          </a:p>
          <a:p>
            <a:pPr>
              <a:lnSpc>
                <a:spcPts val="17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700"/>
              </a:lnSpc>
            </a:pPr>
            <a:r>
              <a:rPr lang="en-US" altLang="zh-CN" sz="2000" dirty="0" smtClean="0"/>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3170099"/>
          </a:xfrm>
          <a:prstGeom prst="rect">
            <a:avLst/>
          </a:prstGeom>
          <a:noFill/>
        </p:spPr>
        <p:txBody>
          <a:bodyPr wrap="square" rtlCol="0">
            <a:spAutoFit/>
          </a:bodyPr>
          <a:lstStyle/>
          <a:p>
            <a:r>
              <a:rPr lang="en-US" altLang="zh-CN" sz="2000" dirty="0" err="1" smtClean="0"/>
              <a:t>int</a:t>
            </a:r>
            <a:r>
              <a:rPr lang="en-US" altLang="zh-CN" sz="2000" dirty="0" smtClean="0"/>
              <a:t> main()</a:t>
            </a:r>
          </a:p>
          <a:p>
            <a:r>
              <a:rPr lang="en-US" altLang="zh-CN" sz="2000" dirty="0" smtClean="0"/>
              <a:t>{</a:t>
            </a:r>
          </a:p>
          <a:p>
            <a:r>
              <a:rPr lang="en-US" altLang="zh-CN" sz="2000" dirty="0" smtClean="0"/>
              <a:t>	</a:t>
            </a:r>
            <a:r>
              <a:rPr lang="en-US" altLang="zh-CN" sz="2000" dirty="0" err="1" smtClean="0"/>
              <a:t>DecToOther</a:t>
            </a:r>
            <a:r>
              <a:rPr lang="en-US" altLang="zh-CN" sz="2000" dirty="0" smtClean="0"/>
              <a:t>(0, 16); </a:t>
            </a:r>
          </a:p>
          <a:p>
            <a:r>
              <a:rPr lang="en-US" altLang="zh-CN" sz="2000" dirty="0" smtClean="0"/>
              <a:t>	</a:t>
            </a:r>
            <a:r>
              <a:rPr lang="en-US" altLang="zh-CN" sz="2000" dirty="0" err="1" smtClean="0"/>
              <a:t>DecToOther</a:t>
            </a:r>
            <a:r>
              <a:rPr lang="en-US" altLang="zh-CN" sz="2000" dirty="0" smtClean="0"/>
              <a:t>(0, 8); </a:t>
            </a:r>
          </a:p>
          <a:p>
            <a:r>
              <a:rPr lang="en-US" altLang="zh-CN" sz="2000" dirty="0" smtClean="0"/>
              <a:t>	</a:t>
            </a:r>
            <a:r>
              <a:rPr lang="en-US" altLang="zh-CN" sz="2000" dirty="0" err="1" smtClean="0"/>
              <a:t>DecToOther</a:t>
            </a:r>
            <a:r>
              <a:rPr lang="en-US" altLang="zh-CN" sz="2000" dirty="0" smtClean="0"/>
              <a:t>(32767, 16); </a:t>
            </a:r>
          </a:p>
          <a:p>
            <a:r>
              <a:rPr lang="en-US" altLang="zh-CN" sz="2000" dirty="0" smtClean="0"/>
              <a:t>	</a:t>
            </a:r>
            <a:r>
              <a:rPr lang="en-US" altLang="zh-CN" sz="2000" dirty="0" err="1" smtClean="0"/>
              <a:t>DecToOther</a:t>
            </a:r>
            <a:r>
              <a:rPr lang="en-US" altLang="zh-CN" sz="2000" dirty="0" smtClean="0"/>
              <a:t>(32767, 8); </a:t>
            </a:r>
          </a:p>
          <a:p>
            <a:r>
              <a:rPr lang="en-US" altLang="zh-CN" sz="2000" dirty="0" smtClean="0"/>
              <a:t>	</a:t>
            </a:r>
            <a:r>
              <a:rPr lang="en-US" altLang="zh-CN" sz="2000" dirty="0" err="1" smtClean="0"/>
              <a:t>DecToOther</a:t>
            </a:r>
            <a:r>
              <a:rPr lang="en-US" altLang="zh-CN" sz="2000" dirty="0" smtClean="0"/>
              <a:t>(32767, 2); </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endParaRPr lang="zh-CN" altLang="en-US" sz="2000" dirty="0"/>
          </a:p>
        </p:txBody>
      </p:sp>
      <p:sp>
        <p:nvSpPr>
          <p:cNvPr id="3" name="矩形 2"/>
          <p:cNvSpPr/>
          <p:nvPr/>
        </p:nvSpPr>
        <p:spPr bwMode="auto">
          <a:xfrm>
            <a:off x="179512" y="3212976"/>
            <a:ext cx="8748464"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zh-CN" altLang="en-US" sz="2000" dirty="0" smtClean="0">
                <a:solidFill>
                  <a:schemeClr val="tx1"/>
                </a:solidFill>
              </a:rPr>
              <a:t>十六进制为</a:t>
            </a:r>
            <a:r>
              <a:rPr lang="en-US" altLang="zh-CN" sz="2000" dirty="0" smtClean="0">
                <a:solidFill>
                  <a:schemeClr val="tx1"/>
                </a:solidFill>
              </a:rPr>
              <a:t>:0</a:t>
            </a:r>
          </a:p>
          <a:p>
            <a:pPr lvl="1">
              <a:lnSpc>
                <a:spcPts val="2200"/>
              </a:lnSpc>
            </a:pPr>
            <a:r>
              <a:rPr lang="zh-CN" altLang="en-US" sz="2000" dirty="0" smtClean="0">
                <a:solidFill>
                  <a:schemeClr val="tx1"/>
                </a:solidFill>
              </a:rPr>
              <a:t>八进制为</a:t>
            </a:r>
            <a:r>
              <a:rPr lang="en-US" altLang="zh-CN" sz="2000" dirty="0" smtClean="0">
                <a:solidFill>
                  <a:schemeClr val="tx1"/>
                </a:solidFill>
              </a:rPr>
              <a:t>:0</a:t>
            </a:r>
          </a:p>
          <a:p>
            <a:pPr lvl="1">
              <a:lnSpc>
                <a:spcPts val="2200"/>
              </a:lnSpc>
            </a:pPr>
            <a:r>
              <a:rPr lang="zh-CN" altLang="en-US" sz="2000" dirty="0" smtClean="0">
                <a:solidFill>
                  <a:schemeClr val="tx1"/>
                </a:solidFill>
              </a:rPr>
              <a:t>十六进制为</a:t>
            </a:r>
            <a:r>
              <a:rPr lang="en-US" altLang="zh-CN" sz="2000" dirty="0" smtClean="0">
                <a:solidFill>
                  <a:schemeClr val="tx1"/>
                </a:solidFill>
              </a:rPr>
              <a:t>:0x7FFF</a:t>
            </a:r>
          </a:p>
          <a:p>
            <a:pPr lvl="1">
              <a:lnSpc>
                <a:spcPts val="2200"/>
              </a:lnSpc>
            </a:pPr>
            <a:r>
              <a:rPr lang="zh-CN" altLang="en-US" sz="2000" dirty="0" smtClean="0">
                <a:solidFill>
                  <a:schemeClr val="tx1"/>
                </a:solidFill>
              </a:rPr>
              <a:t>八进制为</a:t>
            </a:r>
            <a:r>
              <a:rPr lang="en-US" altLang="zh-CN" sz="2000" dirty="0" smtClean="0">
                <a:solidFill>
                  <a:schemeClr val="tx1"/>
                </a:solidFill>
              </a:rPr>
              <a:t>:077777</a:t>
            </a:r>
          </a:p>
          <a:p>
            <a:pPr lvl="1">
              <a:lnSpc>
                <a:spcPts val="2200"/>
              </a:lnSpc>
            </a:pPr>
            <a:r>
              <a:rPr lang="zh-CN" altLang="en-US" sz="2000" dirty="0" smtClean="0">
                <a:solidFill>
                  <a:schemeClr val="tx1"/>
                </a:solidFill>
              </a:rPr>
              <a:t>二进制为</a:t>
            </a:r>
            <a:r>
              <a:rPr lang="en-US" altLang="zh-CN" sz="2000" dirty="0" smtClean="0">
                <a:solidFill>
                  <a:schemeClr val="tx1"/>
                </a:solidFill>
              </a:rPr>
              <a:t>:111111111111111</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8.6 </a:t>
            </a:r>
            <a:r>
              <a:rPr lang="zh-CN" altLang="en-US" sz="4800" dirty="0" smtClean="0"/>
              <a:t>关联容器</a:t>
            </a:r>
            <a:endParaRPr lang="zh-CN" altLang="en-US" sz="48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8.6 </a:t>
            </a:r>
            <a:r>
              <a:rPr lang="zh-CN" altLang="en-US" sz="4800" dirty="0" smtClean="0"/>
              <a:t>关联容器</a:t>
            </a:r>
            <a:endParaRPr lang="zh-CN" altLang="en-US" sz="4800" dirty="0"/>
          </a:p>
        </p:txBody>
      </p:sp>
      <p:sp>
        <p:nvSpPr>
          <p:cNvPr id="3" name="副标题 2"/>
          <p:cNvSpPr>
            <a:spLocks noGrp="1"/>
          </p:cNvSpPr>
          <p:nvPr>
            <p:ph type="subTitle" idx="1"/>
          </p:nvPr>
        </p:nvSpPr>
        <p:spPr/>
        <p:txBody>
          <a:bodyPr/>
          <a:lstStyle/>
          <a:p>
            <a:r>
              <a:rPr lang="en-US" altLang="zh-CN" sz="4400" dirty="0" smtClean="0"/>
              <a:t>8.6.1 </a:t>
            </a:r>
            <a:r>
              <a:rPr lang="zh-CN" altLang="en-US" sz="4400" dirty="0" smtClean="0"/>
              <a:t>用结构体定义的</a:t>
            </a:r>
            <a:r>
              <a:rPr lang="en-US" altLang="zh-CN" sz="4400" dirty="0" smtClean="0"/>
              <a:t>pair</a:t>
            </a:r>
            <a:r>
              <a:rPr lang="zh-CN" altLang="en-US" sz="4400" dirty="0" smtClean="0"/>
              <a:t>类模板</a:t>
            </a:r>
            <a:endParaRPr lang="zh-CN" altLang="en-US"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容器对象的操作</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从实现的手段看，对容器对象的操作有下列一些：</a:t>
            </a:r>
          </a:p>
          <a:p>
            <a:pPr marL="971550" lvl="1" indent="-514350">
              <a:buFont typeface="+mj-ea"/>
              <a:buAutoNum type="circleNumDbPlain"/>
            </a:pPr>
            <a:r>
              <a:rPr lang="zh-CN" altLang="en-US" dirty="0" smtClean="0"/>
              <a:t>迭代器。	</a:t>
            </a:r>
          </a:p>
          <a:p>
            <a:pPr marL="971550" lvl="1" indent="-514350">
              <a:buFont typeface="+mj-ea"/>
              <a:buAutoNum type="circleNumDbPlain"/>
            </a:pPr>
            <a:r>
              <a:rPr lang="zh-CN" altLang="en-US" dirty="0" smtClean="0"/>
              <a:t>成员函数。</a:t>
            </a:r>
          </a:p>
          <a:p>
            <a:pPr marL="971550" lvl="1" indent="-514350">
              <a:buFont typeface="+mj-ea"/>
              <a:buAutoNum type="circleNumDbPlain"/>
            </a:pPr>
            <a:r>
              <a:rPr lang="zh-CN" altLang="en-US" dirty="0" smtClean="0"/>
              <a:t>算法</a:t>
            </a:r>
            <a:r>
              <a:rPr lang="en-US" altLang="zh-CN" dirty="0" smtClean="0"/>
              <a:t>——</a:t>
            </a:r>
            <a:r>
              <a:rPr lang="zh-CN" altLang="en-US" dirty="0" smtClean="0"/>
              <a:t>非成员的函数。</a:t>
            </a:r>
          </a:p>
          <a:p>
            <a:pPr marL="971550" lvl="1" indent="-514350">
              <a:buFont typeface="+mj-ea"/>
              <a:buAutoNum type="circleNumDbPlain"/>
            </a:pPr>
            <a:r>
              <a:rPr lang="zh-CN" altLang="en-US" dirty="0" smtClean="0"/>
              <a:t>函数对象。</a:t>
            </a:r>
          </a:p>
          <a:p>
            <a:endParaRPr lang="zh-CN" alt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a:t>
            </a:r>
            <a:endParaRPr lang="zh-CN" altLang="en-US" dirty="0"/>
          </a:p>
        </p:txBody>
      </p:sp>
      <p:sp>
        <p:nvSpPr>
          <p:cNvPr id="3" name="内容占位符 2"/>
          <p:cNvSpPr>
            <a:spLocks noGrp="1"/>
          </p:cNvSpPr>
          <p:nvPr>
            <p:ph idx="1"/>
          </p:nvPr>
        </p:nvSpPr>
        <p:spPr/>
        <p:txBody>
          <a:bodyPr/>
          <a:lstStyle/>
          <a:p>
            <a:r>
              <a:rPr lang="zh-CN" altLang="en-US" dirty="0" smtClean="0"/>
              <a:t>结构体的定义与使用与类基本相同，区别在于：</a:t>
            </a:r>
          </a:p>
          <a:p>
            <a:pPr marL="971550" lvl="1" indent="-514350">
              <a:buFont typeface="+mj-ea"/>
              <a:buAutoNum type="circleNumDbPlain"/>
            </a:pPr>
            <a:r>
              <a:rPr lang="zh-CN" altLang="en-US" dirty="0" smtClean="0"/>
              <a:t>不使用关键字</a:t>
            </a:r>
            <a:r>
              <a:rPr lang="en-US" altLang="zh-CN" dirty="0" smtClean="0"/>
              <a:t>class</a:t>
            </a:r>
            <a:r>
              <a:rPr lang="zh-CN" altLang="en-US" dirty="0" smtClean="0"/>
              <a:t>，而是使用</a:t>
            </a:r>
            <a:r>
              <a:rPr lang="en-US" altLang="zh-CN" dirty="0" err="1" smtClean="0"/>
              <a:t>struct</a:t>
            </a:r>
            <a:r>
              <a:rPr lang="zh-CN" altLang="en-US" dirty="0" smtClean="0"/>
              <a:t>。</a:t>
            </a:r>
          </a:p>
          <a:p>
            <a:pPr marL="971550" lvl="1" indent="-514350">
              <a:buFont typeface="+mj-ea"/>
              <a:buAutoNum type="circleNumDbPlain"/>
            </a:pPr>
            <a:r>
              <a:rPr lang="zh-CN" altLang="en-US" dirty="0" smtClean="0"/>
              <a:t>成员默认的访问属性为</a:t>
            </a:r>
            <a:r>
              <a:rPr lang="en-US" altLang="zh-CN" dirty="0" smtClean="0"/>
              <a:t>public</a:t>
            </a:r>
            <a:r>
              <a:rPr lang="zh-CN" altLang="en-US" dirty="0" smtClean="0"/>
              <a:t>（而类的默认访问属性是</a:t>
            </a:r>
            <a:r>
              <a:rPr lang="en-US" altLang="zh-CN" dirty="0" smtClean="0"/>
              <a:t>private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pair</a:t>
            </a:r>
            <a:r>
              <a:rPr lang="zh-CN" altLang="en-US" dirty="0" smtClean="0"/>
              <a:t>类模板</a:t>
            </a:r>
            <a:endParaRPr lang="zh-CN" altLang="en-US" dirty="0"/>
          </a:p>
        </p:txBody>
      </p:sp>
      <p:sp>
        <p:nvSpPr>
          <p:cNvPr id="3" name="内容占位符 2"/>
          <p:cNvSpPr>
            <a:spLocks noGrp="1"/>
          </p:cNvSpPr>
          <p:nvPr>
            <p:ph idx="1"/>
          </p:nvPr>
        </p:nvSpPr>
        <p:spPr>
          <a:xfrm>
            <a:off x="0" y="1412776"/>
            <a:ext cx="9144000" cy="4525963"/>
          </a:xfrm>
        </p:spPr>
        <p:txBody>
          <a:bodyPr/>
          <a:lstStyle/>
          <a:p>
            <a:pPr>
              <a:lnSpc>
                <a:spcPts val="2300"/>
              </a:lnSpc>
            </a:pPr>
            <a:r>
              <a:rPr lang="en-US" altLang="zh-CN" sz="2800" dirty="0" smtClean="0"/>
              <a:t>STL</a:t>
            </a:r>
            <a:r>
              <a:rPr lang="zh-CN" altLang="en-US" sz="2800" dirty="0" smtClean="0"/>
              <a:t>中一般定义的</a:t>
            </a:r>
            <a:r>
              <a:rPr lang="en-US" altLang="zh-CN" sz="2800" dirty="0" smtClean="0"/>
              <a:t>pair</a:t>
            </a:r>
            <a:r>
              <a:rPr lang="zh-CN" altLang="en-US" sz="2800" dirty="0" smtClean="0"/>
              <a:t>类模板如下：</a:t>
            </a:r>
          </a:p>
          <a:p>
            <a:pPr>
              <a:lnSpc>
                <a:spcPts val="2300"/>
              </a:lnSpc>
              <a:buNone/>
            </a:pPr>
            <a:r>
              <a:rPr lang="en-US" altLang="zh-CN" sz="2400" dirty="0" smtClean="0">
                <a:solidFill>
                  <a:schemeClr val="accent2"/>
                </a:solidFill>
              </a:rPr>
              <a:t>template &lt;class _T1,  class _T2&gt;</a:t>
            </a:r>
          </a:p>
          <a:p>
            <a:pPr>
              <a:lnSpc>
                <a:spcPts val="2300"/>
              </a:lnSpc>
              <a:buNone/>
            </a:pPr>
            <a:r>
              <a:rPr lang="en-US" altLang="zh-CN" sz="2400" dirty="0" err="1" smtClean="0">
                <a:solidFill>
                  <a:schemeClr val="accent2"/>
                </a:solidFill>
              </a:rPr>
              <a:t>struct</a:t>
            </a:r>
            <a:r>
              <a:rPr lang="en-US" altLang="zh-CN" sz="2400" dirty="0" smtClean="0">
                <a:solidFill>
                  <a:schemeClr val="accent2"/>
                </a:solidFill>
              </a:rPr>
              <a:t> pair </a:t>
            </a:r>
          </a:p>
          <a:p>
            <a:pPr>
              <a:lnSpc>
                <a:spcPts val="2300"/>
              </a:lnSpc>
              <a:buNone/>
            </a:pPr>
            <a:r>
              <a:rPr lang="en-US" altLang="zh-CN" sz="2400" dirty="0" smtClean="0">
                <a:solidFill>
                  <a:schemeClr val="accent2"/>
                </a:solidFill>
              </a:rPr>
              <a:t>{</a:t>
            </a:r>
          </a:p>
          <a:p>
            <a:pPr>
              <a:lnSpc>
                <a:spcPts val="2300"/>
              </a:lnSpc>
              <a:buNone/>
            </a:pPr>
            <a:r>
              <a:rPr lang="en-US" altLang="zh-CN" sz="2400" dirty="0" smtClean="0">
                <a:solidFill>
                  <a:schemeClr val="accent2"/>
                </a:solidFill>
              </a:rPr>
              <a:t>	-T1 first;</a:t>
            </a:r>
          </a:p>
          <a:p>
            <a:pPr>
              <a:lnSpc>
                <a:spcPts val="2300"/>
              </a:lnSpc>
              <a:buNone/>
            </a:pPr>
            <a:r>
              <a:rPr lang="en-US" altLang="zh-CN" sz="2400" dirty="0" smtClean="0">
                <a:solidFill>
                  <a:schemeClr val="accent2"/>
                </a:solidFill>
              </a:rPr>
              <a:t>	-T2 </a:t>
            </a:r>
            <a:r>
              <a:rPr lang="en-US" altLang="zh-CN" sz="2400" dirty="0" err="1" smtClean="0">
                <a:solidFill>
                  <a:schemeClr val="accent2"/>
                </a:solidFill>
              </a:rPr>
              <a:t>secnd</a:t>
            </a:r>
            <a:r>
              <a:rPr lang="en-US" altLang="zh-CN" sz="2400" dirty="0" smtClean="0">
                <a:solidFill>
                  <a:schemeClr val="accent2"/>
                </a:solidFill>
              </a:rPr>
              <a:t>;</a:t>
            </a:r>
          </a:p>
          <a:p>
            <a:pPr>
              <a:lnSpc>
                <a:spcPts val="2300"/>
              </a:lnSpc>
              <a:buNone/>
            </a:pPr>
            <a:r>
              <a:rPr lang="en-US" altLang="zh-CN" sz="2400" dirty="0" smtClean="0">
                <a:solidFill>
                  <a:schemeClr val="accent2"/>
                </a:solidFill>
              </a:rPr>
              <a:t>	pair(): first(), second() {}</a:t>
            </a:r>
          </a:p>
          <a:p>
            <a:pPr>
              <a:lnSpc>
                <a:spcPts val="2300"/>
              </a:lnSpc>
              <a:buNone/>
            </a:pPr>
            <a:r>
              <a:rPr lang="en-US" altLang="zh-CN" sz="2400" dirty="0" smtClean="0">
                <a:solidFill>
                  <a:schemeClr val="accent2"/>
                </a:solidFill>
              </a:rPr>
              <a:t>	pair(const _T1 &amp;_a, const _T2 &amp;_b): first(), second(){}</a:t>
            </a:r>
          </a:p>
          <a:p>
            <a:pPr>
              <a:lnSpc>
                <a:spcPts val="2300"/>
              </a:lnSpc>
              <a:spcAft>
                <a:spcPts val="0"/>
              </a:spcAft>
              <a:buNone/>
            </a:pPr>
            <a:r>
              <a:rPr lang="en-US" altLang="zh-CN" sz="2400" dirty="0" smtClean="0">
                <a:solidFill>
                  <a:srgbClr val="C00000"/>
                </a:solidFill>
              </a:rPr>
              <a:t>	template&lt;class _U1, class _U2&gt;</a:t>
            </a:r>
          </a:p>
          <a:p>
            <a:pPr>
              <a:lnSpc>
                <a:spcPts val="2300"/>
              </a:lnSpc>
              <a:spcAft>
                <a:spcPts val="0"/>
              </a:spcAft>
              <a:buNone/>
            </a:pPr>
            <a:r>
              <a:rPr lang="en-US" altLang="zh-CN" sz="2400" dirty="0" smtClean="0">
                <a:solidFill>
                  <a:srgbClr val="C00000"/>
                </a:solidFill>
              </a:rPr>
              <a:t>	pair(const pair&lt;_U1, _U2&gt; &amp;_p): first(_</a:t>
            </a:r>
            <a:r>
              <a:rPr lang="en-US" altLang="zh-CN" sz="2400" dirty="0" err="1" smtClean="0">
                <a:solidFill>
                  <a:srgbClr val="C00000"/>
                </a:solidFill>
              </a:rPr>
              <a:t>p.first</a:t>
            </a:r>
            <a:r>
              <a:rPr lang="en-US" altLang="zh-CN" sz="2400" dirty="0" smtClean="0">
                <a:solidFill>
                  <a:srgbClr val="C00000"/>
                </a:solidFill>
              </a:rPr>
              <a:t>), second(_</a:t>
            </a:r>
            <a:r>
              <a:rPr lang="en-US" altLang="zh-CN" sz="2400" dirty="0" err="1" smtClean="0">
                <a:solidFill>
                  <a:srgbClr val="C00000"/>
                </a:solidFill>
              </a:rPr>
              <a:t>p.second</a:t>
            </a:r>
            <a:r>
              <a:rPr lang="en-US" altLang="zh-CN" sz="2400" dirty="0" smtClean="0">
                <a:solidFill>
                  <a:srgbClr val="C00000"/>
                </a:solidFill>
              </a:rPr>
              <a:t>) {}					</a:t>
            </a:r>
            <a:r>
              <a:rPr lang="en-US" altLang="zh-CN" sz="2400" dirty="0" smtClean="0"/>
              <a:t>// </a:t>
            </a:r>
            <a:r>
              <a:rPr lang="zh-CN" altLang="en-US" sz="2400" dirty="0" smtClean="0"/>
              <a:t>复制构造函数</a:t>
            </a:r>
            <a:endParaRPr lang="en-US" altLang="zh-CN" sz="2400" dirty="0" smtClean="0"/>
          </a:p>
          <a:p>
            <a:pPr>
              <a:lnSpc>
                <a:spcPts val="2300"/>
              </a:lnSpc>
              <a:buNone/>
            </a:pPr>
            <a:r>
              <a:rPr lang="en-US" altLang="zh-CN" sz="2400" dirty="0" smtClean="0">
                <a:solidFill>
                  <a:schemeClr val="accent2"/>
                </a:solidFill>
              </a:rPr>
              <a:t>};</a:t>
            </a:r>
          </a:p>
          <a:p>
            <a:pPr lvl="1">
              <a:lnSpc>
                <a:spcPts val="2300"/>
              </a:lnSpc>
              <a:buNone/>
            </a:pPr>
            <a:endParaRPr lang="zh-CN" altLang="en-US" sz="24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8.6 </a:t>
            </a:r>
            <a:r>
              <a:rPr lang="zh-CN" altLang="en-US" sz="4800" dirty="0" smtClean="0"/>
              <a:t>关联容器</a:t>
            </a:r>
            <a:endParaRPr lang="zh-CN" altLang="en-US" sz="4800" dirty="0"/>
          </a:p>
        </p:txBody>
      </p:sp>
      <p:sp>
        <p:nvSpPr>
          <p:cNvPr id="3" name="副标题 2"/>
          <p:cNvSpPr>
            <a:spLocks noGrp="1"/>
          </p:cNvSpPr>
          <p:nvPr>
            <p:ph type="subTitle" idx="1"/>
          </p:nvPr>
        </p:nvSpPr>
        <p:spPr/>
        <p:txBody>
          <a:bodyPr/>
          <a:lstStyle/>
          <a:p>
            <a:r>
              <a:rPr lang="en-US" altLang="zh-CN" sz="4400" dirty="0" smtClean="0"/>
              <a:t>8.6.2 set</a:t>
            </a:r>
            <a:r>
              <a:rPr lang="zh-CN" altLang="en-US" sz="4400" dirty="0" smtClean="0"/>
              <a:t>和</a:t>
            </a:r>
            <a:r>
              <a:rPr lang="en-US" altLang="zh-CN" sz="4400" dirty="0" err="1" smtClean="0"/>
              <a:t>multiset</a:t>
            </a:r>
            <a:r>
              <a:rPr lang="zh-CN" altLang="en-US" sz="4400" dirty="0" smtClean="0"/>
              <a:t>容器</a:t>
            </a:r>
            <a:endParaRPr lang="zh-CN" altLang="en-US" sz="4400"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6646"/>
            <a:ext cx="8229600" cy="562074"/>
          </a:xfrm>
        </p:spPr>
        <p:txBody>
          <a:bodyPr/>
          <a:lstStyle/>
          <a:p>
            <a:r>
              <a:rPr lang="en-US" altLang="zh-CN" dirty="0" smtClean="0"/>
              <a:t>set</a:t>
            </a:r>
            <a:r>
              <a:rPr lang="zh-CN" altLang="en-US" dirty="0" smtClean="0"/>
              <a:t>和</a:t>
            </a:r>
            <a:r>
              <a:rPr lang="en-US" altLang="zh-CN" dirty="0" err="1" smtClean="0"/>
              <a:t>multiset</a:t>
            </a:r>
            <a:r>
              <a:rPr lang="zh-CN" altLang="en-US" dirty="0" smtClean="0"/>
              <a:t>容器的概念</a:t>
            </a:r>
            <a:endParaRPr lang="zh-CN" altLang="en-US" dirty="0"/>
          </a:p>
        </p:txBody>
      </p:sp>
      <p:sp>
        <p:nvSpPr>
          <p:cNvPr id="3" name="内容占位符 2"/>
          <p:cNvSpPr>
            <a:spLocks noGrp="1"/>
          </p:cNvSpPr>
          <p:nvPr>
            <p:ph idx="1"/>
          </p:nvPr>
        </p:nvSpPr>
        <p:spPr>
          <a:xfrm>
            <a:off x="457200" y="1196752"/>
            <a:ext cx="8229600" cy="2808312"/>
          </a:xfrm>
        </p:spPr>
        <p:txBody>
          <a:bodyPr/>
          <a:lstStyle/>
          <a:p>
            <a:pPr>
              <a:lnSpc>
                <a:spcPts val="3800"/>
              </a:lnSpc>
              <a:spcBef>
                <a:spcPts val="300"/>
              </a:spcBef>
              <a:spcAft>
                <a:spcPts val="300"/>
              </a:spcAft>
            </a:pPr>
            <a:r>
              <a:rPr lang="en-US" altLang="zh-CN" dirty="0" smtClean="0"/>
              <a:t>set</a:t>
            </a:r>
            <a:r>
              <a:rPr lang="zh-CN" altLang="en-US" dirty="0" smtClean="0"/>
              <a:t>和</a:t>
            </a:r>
            <a:r>
              <a:rPr lang="en-US" altLang="zh-CN" dirty="0" err="1" smtClean="0"/>
              <a:t>multiset</a:t>
            </a:r>
            <a:r>
              <a:rPr lang="zh-CN" altLang="en-US" dirty="0" smtClean="0"/>
              <a:t>就是数学上的集合。</a:t>
            </a:r>
            <a:endParaRPr lang="en-US" altLang="zh-CN" dirty="0" smtClean="0"/>
          </a:p>
          <a:p>
            <a:pPr>
              <a:lnSpc>
                <a:spcPts val="3800"/>
              </a:lnSpc>
              <a:spcBef>
                <a:spcPts val="300"/>
              </a:spcBef>
              <a:spcAft>
                <a:spcPts val="300"/>
              </a:spcAft>
            </a:pPr>
            <a:r>
              <a:rPr lang="en-US" altLang="zh-CN" dirty="0" smtClean="0"/>
              <a:t>set</a:t>
            </a:r>
            <a:r>
              <a:rPr lang="zh-CN" altLang="en-US" dirty="0" smtClean="0"/>
              <a:t>是严格意义的集合，</a:t>
            </a:r>
            <a:r>
              <a:rPr lang="en-US" altLang="zh-CN" dirty="0" smtClean="0"/>
              <a:t>set</a:t>
            </a:r>
            <a:r>
              <a:rPr lang="zh-CN" altLang="en-US" dirty="0" smtClean="0"/>
              <a:t>中的元素都是惟一的，每个元素只出现一次。</a:t>
            </a:r>
            <a:endParaRPr lang="en-US" altLang="zh-CN" dirty="0" smtClean="0"/>
          </a:p>
          <a:p>
            <a:pPr>
              <a:lnSpc>
                <a:spcPts val="3800"/>
              </a:lnSpc>
              <a:spcBef>
                <a:spcPts val="300"/>
              </a:spcBef>
              <a:spcAft>
                <a:spcPts val="300"/>
              </a:spcAft>
            </a:pPr>
            <a:r>
              <a:rPr lang="en-US" altLang="zh-CN" dirty="0" err="1" smtClean="0"/>
              <a:t>multiset</a:t>
            </a:r>
            <a:r>
              <a:rPr lang="zh-CN" altLang="en-US" dirty="0" smtClean="0"/>
              <a:t>不是严格意义的集合，</a:t>
            </a:r>
            <a:r>
              <a:rPr lang="en-US" altLang="zh-CN" dirty="0" err="1" smtClean="0"/>
              <a:t>multiset</a:t>
            </a:r>
            <a:r>
              <a:rPr lang="zh-CN" altLang="en-US" dirty="0" smtClean="0"/>
              <a:t>中的元素不一定是惟一的，每个元素可能会出现多次。</a:t>
            </a:r>
            <a:endParaRPr lang="zh-CN" altLang="en-US" dirty="0"/>
          </a:p>
        </p:txBody>
      </p:sp>
      <p:pic>
        <p:nvPicPr>
          <p:cNvPr id="4" name="Picture 6" descr="C:\Documents and Settings\Administrator\Application Data\2345Explorer\Cache\Default\Cache\Content.IE5\QF7YD2UZ\1359267085_6365[1].png"/>
          <p:cNvPicPr>
            <a:picLocks noChangeAspect="1" noChangeArrowheads="1"/>
          </p:cNvPicPr>
          <p:nvPr/>
        </p:nvPicPr>
        <p:blipFill>
          <a:blip r:embed="rId2" r:link="rId3" cstate="print"/>
          <a:srcRect l="3893" t="9818" r="3893" b="22090"/>
          <a:stretch>
            <a:fillRect/>
          </a:stretch>
        </p:blipFill>
        <p:spPr bwMode="auto">
          <a:xfrm>
            <a:off x="298409" y="4448915"/>
            <a:ext cx="4201583" cy="1365323"/>
          </a:xfrm>
          <a:prstGeom prst="rect">
            <a:avLst/>
          </a:prstGeom>
          <a:noFill/>
          <a:ln w="9525">
            <a:noFill/>
            <a:miter lim="800000"/>
            <a:headEnd/>
            <a:tailEnd/>
          </a:ln>
        </p:spPr>
      </p:pic>
      <p:sp>
        <p:nvSpPr>
          <p:cNvPr id="5" name="Text Box 8"/>
          <p:cNvSpPr txBox="1">
            <a:spLocks noChangeArrowheads="1"/>
          </p:cNvSpPr>
          <p:nvPr/>
        </p:nvSpPr>
        <p:spPr bwMode="auto">
          <a:xfrm>
            <a:off x="696243" y="5765194"/>
            <a:ext cx="2975495" cy="400110"/>
          </a:xfrm>
          <a:prstGeom prst="rect">
            <a:avLst/>
          </a:prstGeom>
          <a:solidFill>
            <a:srgbClr val="FFFFFF"/>
          </a:solidFill>
          <a:ln w="9525">
            <a:noFill/>
            <a:miter lim="800000"/>
            <a:headEnd/>
            <a:tailEnd/>
          </a:ln>
        </p:spPr>
        <p:txBody>
          <a:bodyPr wrap="none">
            <a:spAutoFit/>
          </a:bodyPr>
          <a:lstStyle/>
          <a:p>
            <a:pPr algn="ctr"/>
            <a:r>
              <a:rPr lang="en-US" altLang="zh-CN" sz="2000" dirty="0" smtClean="0">
                <a:latin typeface="Times New Roman" pitchFamily="18" charset="0"/>
              </a:rPr>
              <a:t>set </a:t>
            </a:r>
            <a:r>
              <a:rPr lang="zh-CN" altLang="en-US" sz="2000" dirty="0">
                <a:latin typeface="Times New Roman" pitchFamily="18" charset="0"/>
              </a:rPr>
              <a:t>和</a:t>
            </a:r>
            <a:r>
              <a:rPr lang="en-US" altLang="zh-CN" sz="2000" dirty="0" err="1">
                <a:latin typeface="Times New Roman" pitchFamily="18" charset="0"/>
              </a:rPr>
              <a:t>multiset</a:t>
            </a:r>
            <a:r>
              <a:rPr lang="zh-CN" altLang="en-US" sz="2000" dirty="0">
                <a:latin typeface="Times New Roman" pitchFamily="18" charset="0"/>
              </a:rPr>
              <a:t>之间的区别</a:t>
            </a:r>
            <a:endParaRPr lang="zh-CN" altLang="en-US" sz="2000" dirty="0"/>
          </a:p>
        </p:txBody>
      </p:sp>
      <p:pic>
        <p:nvPicPr>
          <p:cNvPr id="6" name="Picture 7" descr="http://img.my.csdn.net/uploads/201301/27/1359267212_4588.png"/>
          <p:cNvPicPr>
            <a:picLocks noChangeAspect="1" noChangeArrowheads="1"/>
          </p:cNvPicPr>
          <p:nvPr/>
        </p:nvPicPr>
        <p:blipFill>
          <a:blip r:embed="rId4" r:link="rId5" cstate="print"/>
          <a:srcRect l="7930" t="9981" r="7050" b="23703"/>
          <a:stretch>
            <a:fillRect/>
          </a:stretch>
        </p:blipFill>
        <p:spPr bwMode="auto">
          <a:xfrm>
            <a:off x="5087008" y="4283373"/>
            <a:ext cx="3949488" cy="1651225"/>
          </a:xfrm>
          <a:prstGeom prst="rect">
            <a:avLst/>
          </a:prstGeom>
          <a:noFill/>
          <a:ln w="9525">
            <a:noFill/>
            <a:miter lim="800000"/>
            <a:headEnd/>
            <a:tailEnd/>
          </a:ln>
        </p:spPr>
      </p:pic>
      <p:sp>
        <p:nvSpPr>
          <p:cNvPr id="7" name="Text Box 9"/>
          <p:cNvSpPr txBox="1">
            <a:spLocks noChangeArrowheads="1"/>
          </p:cNvSpPr>
          <p:nvPr/>
        </p:nvSpPr>
        <p:spPr bwMode="auto">
          <a:xfrm>
            <a:off x="5081566" y="5909210"/>
            <a:ext cx="3954930" cy="400110"/>
          </a:xfrm>
          <a:prstGeom prst="rect">
            <a:avLst/>
          </a:prstGeom>
          <a:solidFill>
            <a:srgbClr val="FFFFFF"/>
          </a:solidFill>
          <a:ln w="9525">
            <a:noFill/>
            <a:miter lim="800000"/>
            <a:headEnd/>
            <a:tailEnd/>
          </a:ln>
        </p:spPr>
        <p:txBody>
          <a:bodyPr wrap="none">
            <a:spAutoFit/>
          </a:bodyPr>
          <a:lstStyle/>
          <a:p>
            <a:pPr algn="ctr"/>
            <a:r>
              <a:rPr lang="en-US" altLang="zh-CN" sz="2000" dirty="0" smtClean="0">
                <a:latin typeface="Times New Roman" pitchFamily="18" charset="0"/>
              </a:rPr>
              <a:t>sets</a:t>
            </a:r>
            <a:r>
              <a:rPr lang="zh-CN" altLang="en-US" sz="2000" dirty="0" smtClean="0">
                <a:latin typeface="Times New Roman" pitchFamily="18" charset="0"/>
              </a:rPr>
              <a:t>和</a:t>
            </a:r>
            <a:r>
              <a:rPr lang="en-US" altLang="zh-CN" sz="2000" dirty="0" err="1" smtClean="0">
                <a:latin typeface="Times New Roman" pitchFamily="18" charset="0"/>
              </a:rPr>
              <a:t>multiset</a:t>
            </a:r>
            <a:r>
              <a:rPr lang="zh-CN" altLang="en-US" sz="2000" dirty="0" smtClean="0">
                <a:latin typeface="Times New Roman" pitchFamily="18" charset="0"/>
              </a:rPr>
              <a:t>的内部实现</a:t>
            </a:r>
            <a:r>
              <a:rPr lang="en-US" altLang="zh-CN" sz="2000" dirty="0" smtClean="0">
                <a:latin typeface="Times New Roman" pitchFamily="18" charset="0"/>
              </a:rPr>
              <a:t>(</a:t>
            </a:r>
            <a:r>
              <a:rPr lang="zh-CN" altLang="en-US" sz="2000" dirty="0" smtClean="0">
                <a:solidFill>
                  <a:srgbClr val="FF0000"/>
                </a:solidFill>
                <a:latin typeface="Times New Roman" pitchFamily="18" charset="0"/>
              </a:rPr>
              <a:t>红</a:t>
            </a:r>
            <a:r>
              <a:rPr lang="zh-CN" altLang="en-US" sz="2000" dirty="0" smtClean="0">
                <a:solidFill>
                  <a:schemeClr val="tx1"/>
                </a:solidFill>
                <a:latin typeface="Times New Roman" pitchFamily="18" charset="0"/>
              </a:rPr>
              <a:t>黑</a:t>
            </a:r>
            <a:r>
              <a:rPr lang="zh-CN" altLang="en-US" sz="2000" dirty="0" smtClean="0">
                <a:latin typeface="Times New Roman" pitchFamily="18" charset="0"/>
              </a:rPr>
              <a:t>树</a:t>
            </a:r>
            <a:r>
              <a:rPr lang="en-US" altLang="zh-CN" sz="2000" dirty="0" smtClean="0">
                <a:latin typeface="Times New Roman" pitchFamily="18" charset="0"/>
              </a:rPr>
              <a:t>)</a:t>
            </a:r>
            <a:endParaRPr lang="zh-CN" altLang="en-US" sz="20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set</a:t>
            </a:r>
            <a:r>
              <a:rPr lang="zh-CN" altLang="en-US" dirty="0" smtClean="0"/>
              <a:t>和</a:t>
            </a:r>
            <a:r>
              <a:rPr lang="en-US" altLang="zh-CN" dirty="0" err="1" smtClean="0"/>
              <a:t>multiset</a:t>
            </a:r>
            <a:r>
              <a:rPr lang="zh-CN" altLang="en-US" dirty="0" smtClean="0"/>
              <a:t>容器的共同操作特点</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smtClean="0"/>
              <a:t>不能直接改变元素值，因为那样会打乱原本正确的顺序，要改变元素值必须先删除旧元素，则插入新元素。</a:t>
            </a:r>
          </a:p>
          <a:p>
            <a:pPr marL="514350" indent="-514350">
              <a:buFont typeface="+mj-ea"/>
              <a:buAutoNum type="circleNumDbPlain"/>
            </a:pPr>
            <a:r>
              <a:rPr lang="zh-CN" altLang="en-US" dirty="0" smtClean="0"/>
              <a:t>不提供直接存取元素的任何操作函数，只能通过迭代器进行间接存取，而且从迭代器角度来看，元素值是常数。</a:t>
            </a:r>
          </a:p>
          <a:p>
            <a:pPr marL="514350" indent="-514350">
              <a:buFont typeface="+mj-ea"/>
              <a:buAutoNum type="circleNumDbPlain"/>
            </a:pPr>
            <a:r>
              <a:rPr lang="zh-CN" altLang="en-US" dirty="0" smtClean="0"/>
              <a:t>元素比较动作只能用于</a:t>
            </a:r>
            <a:r>
              <a:rPr lang="zh-CN" altLang="en-US" dirty="0" smtClean="0">
                <a:solidFill>
                  <a:schemeClr val="accent2"/>
                </a:solidFill>
              </a:rPr>
              <a:t>型别</a:t>
            </a:r>
            <a:r>
              <a:rPr lang="en-US" altLang="zh-CN" dirty="0" smtClean="0">
                <a:solidFill>
                  <a:schemeClr val="accent2"/>
                </a:solidFill>
              </a:rPr>
              <a:t>(</a:t>
            </a:r>
            <a:r>
              <a:rPr lang="zh-CN" altLang="en-US" dirty="0" smtClean="0">
                <a:solidFill>
                  <a:schemeClr val="accent2"/>
                </a:solidFill>
              </a:rPr>
              <a:t>即类型参数</a:t>
            </a:r>
            <a:r>
              <a:rPr lang="en-US" altLang="zh-CN" dirty="0" smtClean="0">
                <a:solidFill>
                  <a:schemeClr val="accent2"/>
                </a:solidFill>
              </a:rPr>
              <a:t>)</a:t>
            </a:r>
            <a:r>
              <a:rPr lang="zh-CN" altLang="en-US" dirty="0" smtClean="0"/>
              <a:t>相同的容器</a:t>
            </a:r>
            <a:r>
              <a:rPr lang="en-US" altLang="zh-CN" dirty="0" smtClean="0"/>
              <a:t>(</a:t>
            </a:r>
            <a:r>
              <a:rPr lang="zh-CN" altLang="en-US" dirty="0" smtClean="0"/>
              <a:t>即元素和排序准则必须相同</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5"/>
            <a:ext cx="9144000" cy="6633739"/>
          </a:xfrm>
          <a:prstGeom prst="rect">
            <a:avLst/>
          </a:prstGeom>
          <a:noFill/>
        </p:spPr>
        <p:txBody>
          <a:bodyPr wrap="square" rtlCol="0">
            <a:spAutoFit/>
          </a:bodyPr>
          <a:lstStyle/>
          <a:p>
            <a:pPr>
              <a:lnSpc>
                <a:spcPts val="1700"/>
              </a:lnSpc>
            </a:pPr>
            <a:r>
              <a:rPr lang="zh-CN" altLang="en-US" sz="2000" dirty="0" smtClean="0">
                <a:solidFill>
                  <a:schemeClr val="tx1"/>
                </a:solidFill>
              </a:rPr>
              <a:t>例</a:t>
            </a:r>
            <a:r>
              <a:rPr lang="en-US" altLang="zh-CN" sz="2000" dirty="0" smtClean="0">
                <a:solidFill>
                  <a:schemeClr val="tx1"/>
                </a:solidFill>
              </a:rPr>
              <a:t>8.23 </a:t>
            </a:r>
            <a:r>
              <a:rPr lang="zh-CN" altLang="en-US" sz="2000" dirty="0" smtClean="0">
                <a:solidFill>
                  <a:schemeClr val="tx1"/>
                </a:solidFill>
              </a:rPr>
              <a:t>测试</a:t>
            </a:r>
            <a:r>
              <a:rPr lang="en-US" altLang="zh-CN" sz="2000" dirty="0" smtClean="0">
                <a:solidFill>
                  <a:schemeClr val="tx1"/>
                </a:solidFill>
              </a:rPr>
              <a:t>set</a:t>
            </a:r>
            <a:r>
              <a:rPr lang="zh-CN" altLang="en-US" sz="2000" dirty="0" smtClean="0">
                <a:solidFill>
                  <a:schemeClr val="tx1"/>
                </a:solidFill>
              </a:rPr>
              <a:t>和</a:t>
            </a:r>
            <a:r>
              <a:rPr lang="en-US" altLang="zh-CN" sz="2000" dirty="0" err="1" smtClean="0">
                <a:solidFill>
                  <a:schemeClr val="tx1"/>
                </a:solidFill>
              </a:rPr>
              <a:t>multiset</a:t>
            </a:r>
            <a:r>
              <a:rPr lang="zh-CN" altLang="en-US" sz="2000" dirty="0" smtClean="0">
                <a:solidFill>
                  <a:schemeClr val="tx1"/>
                </a:solidFill>
              </a:rPr>
              <a:t>的示例。</a:t>
            </a:r>
          </a:p>
          <a:p>
            <a:pPr>
              <a:lnSpc>
                <a:spcPts val="17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:e8_23\main_8_23.cpp</a:t>
            </a:r>
          </a:p>
          <a:p>
            <a:pPr>
              <a:lnSpc>
                <a:spcPts val="1700"/>
              </a:lnSpc>
            </a:pPr>
            <a:r>
              <a:rPr lang="en-US" altLang="zh-CN" sz="2000" dirty="0" smtClean="0"/>
              <a:t>#</a:t>
            </a:r>
            <a:r>
              <a:rPr lang="en-US" altLang="zh-CN" sz="2000" dirty="0" err="1" smtClean="0"/>
              <a:t>pragma</a:t>
            </a:r>
            <a:r>
              <a:rPr lang="en-US" altLang="zh-CN" sz="2000" dirty="0" smtClean="0"/>
              <a:t> warning(disable:4786)		</a:t>
            </a:r>
            <a:r>
              <a:rPr lang="en-US" altLang="zh-CN" sz="2000" dirty="0" smtClean="0">
                <a:solidFill>
                  <a:schemeClr val="tx1"/>
                </a:solidFill>
              </a:rPr>
              <a:t>// </a:t>
            </a:r>
            <a:r>
              <a:rPr lang="zh-CN" altLang="en-US" sz="2000" dirty="0" smtClean="0">
                <a:solidFill>
                  <a:schemeClr val="tx1"/>
                </a:solidFill>
              </a:rPr>
              <a:t>关闭</a:t>
            </a:r>
            <a:r>
              <a:rPr lang="en-US" altLang="zh-CN" sz="2000" dirty="0" err="1" smtClean="0">
                <a:solidFill>
                  <a:schemeClr val="tx1"/>
                </a:solidFill>
              </a:rPr>
              <a:t>stl</a:t>
            </a:r>
            <a:r>
              <a:rPr lang="zh-CN" altLang="en-US" sz="2000" dirty="0" smtClean="0">
                <a:solidFill>
                  <a:schemeClr val="tx1"/>
                </a:solidFill>
              </a:rPr>
              <a:t>警告</a:t>
            </a:r>
            <a:r>
              <a:rPr lang="en-US" altLang="zh-CN" sz="2000" dirty="0" smtClean="0">
                <a:solidFill>
                  <a:schemeClr val="tx1"/>
                </a:solidFill>
              </a:rPr>
              <a:t>(C4786</a:t>
            </a:r>
            <a:r>
              <a:rPr lang="zh-CN" altLang="en-US" sz="2000" dirty="0" smtClean="0">
                <a:solidFill>
                  <a:schemeClr val="tx1"/>
                </a:solidFill>
              </a:rPr>
              <a:t>警告</a:t>
            </a:r>
            <a:r>
              <a:rPr lang="en-US" altLang="zh-CN" sz="2000" dirty="0" smtClean="0">
                <a:solidFill>
                  <a:schemeClr val="tx1"/>
                </a:solidFill>
              </a:rPr>
              <a:t>)</a:t>
            </a:r>
          </a:p>
          <a:p>
            <a:pPr>
              <a:lnSpc>
                <a:spcPts val="17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700"/>
              </a:lnSpc>
            </a:pPr>
            <a:r>
              <a:rPr lang="en-US" altLang="zh-CN" sz="2000" dirty="0" smtClean="0"/>
              <a:t>#include &lt;set&gt;               			</a:t>
            </a:r>
            <a:r>
              <a:rPr lang="en-US" altLang="zh-CN" sz="2000" dirty="0" smtClean="0">
                <a:solidFill>
                  <a:schemeClr val="tx1"/>
                </a:solidFill>
              </a:rPr>
              <a:t>// </a:t>
            </a:r>
            <a:r>
              <a:rPr lang="zh-CN" altLang="en-US" sz="2000" dirty="0" smtClean="0">
                <a:solidFill>
                  <a:schemeClr val="tx1"/>
                </a:solidFill>
              </a:rPr>
              <a:t>编译预处理命令</a:t>
            </a:r>
          </a:p>
          <a:p>
            <a:pPr>
              <a:lnSpc>
                <a:spcPts val="17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700"/>
              </a:lnSpc>
            </a:pPr>
            <a:endParaRPr lang="en-US" altLang="zh-CN" sz="2000" dirty="0" smtClean="0"/>
          </a:p>
          <a:p>
            <a:pPr>
              <a:lnSpc>
                <a:spcPts val="17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1700"/>
              </a:lnSpc>
            </a:pPr>
            <a:r>
              <a:rPr lang="en-US" altLang="zh-CN" sz="2000" dirty="0" smtClean="0"/>
              <a:t>{</a:t>
            </a:r>
          </a:p>
          <a:p>
            <a:pPr>
              <a:lnSpc>
                <a:spcPts val="1700"/>
              </a:lnSpc>
            </a:pPr>
            <a:r>
              <a:rPr lang="en-US" altLang="zh-CN" sz="2000" dirty="0" smtClean="0">
                <a:solidFill>
                  <a:schemeClr val="tx1"/>
                </a:solidFill>
              </a:rPr>
              <a:t>	// </a:t>
            </a:r>
            <a:r>
              <a:rPr lang="zh-CN" altLang="en-US" sz="2000" dirty="0" smtClean="0">
                <a:solidFill>
                  <a:schemeClr val="tx1"/>
                </a:solidFill>
              </a:rPr>
              <a:t>测试</a:t>
            </a:r>
            <a:r>
              <a:rPr lang="en-US" altLang="zh-CN" sz="2000" dirty="0" smtClean="0">
                <a:solidFill>
                  <a:schemeClr val="tx1"/>
                </a:solidFill>
              </a:rPr>
              <a:t>set(</a:t>
            </a:r>
            <a:r>
              <a:rPr lang="zh-CN" altLang="en-US" sz="2000" dirty="0" smtClean="0">
                <a:solidFill>
                  <a:schemeClr val="tx1"/>
                </a:solidFill>
              </a:rPr>
              <a:t>元素不能重复出现的集</a:t>
            </a:r>
            <a:r>
              <a:rPr lang="en-US" altLang="zh-CN" sz="2000" dirty="0" smtClean="0">
                <a:solidFill>
                  <a:schemeClr val="tx1"/>
                </a:solidFill>
              </a:rPr>
              <a:t>)</a:t>
            </a:r>
          </a:p>
          <a:p>
            <a:pPr>
              <a:lnSpc>
                <a:spcPts val="1700"/>
              </a:lnSpc>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循环变量</a:t>
            </a:r>
          </a:p>
          <a:p>
            <a:pPr>
              <a:lnSpc>
                <a:spcPts val="1700"/>
              </a:lnSpc>
            </a:pPr>
            <a:r>
              <a:rPr lang="zh-CN" altLang="en-US" sz="2000" dirty="0" smtClean="0"/>
              <a:t>	</a:t>
            </a:r>
            <a:r>
              <a:rPr lang="en-US" altLang="zh-CN" sz="2000" dirty="0" smtClean="0"/>
              <a:t>set&lt;</a:t>
            </a:r>
            <a:r>
              <a:rPr lang="en-US" altLang="zh-CN" sz="2000" dirty="0" err="1" smtClean="0"/>
              <a:t>int</a:t>
            </a:r>
            <a:r>
              <a:rPr lang="en-US" altLang="zh-CN" sz="2000" dirty="0" smtClean="0"/>
              <a:t>&gt; s1;				</a:t>
            </a:r>
            <a:r>
              <a:rPr lang="en-US" altLang="zh-CN" sz="2000" dirty="0" smtClean="0">
                <a:solidFill>
                  <a:schemeClr val="tx1"/>
                </a:solidFill>
              </a:rPr>
              <a:t>// </a:t>
            </a:r>
            <a:r>
              <a:rPr lang="zh-CN" altLang="en-US" sz="2000" dirty="0" smtClean="0">
                <a:solidFill>
                  <a:schemeClr val="tx1"/>
                </a:solidFill>
              </a:rPr>
              <a:t>集合对象</a:t>
            </a:r>
            <a:r>
              <a:rPr lang="en-US" altLang="zh-CN" sz="2000" dirty="0" smtClean="0">
                <a:solidFill>
                  <a:schemeClr val="tx1"/>
                </a:solidFill>
              </a:rPr>
              <a:t>s1</a:t>
            </a:r>
          </a:p>
          <a:p>
            <a:pPr>
              <a:lnSpc>
                <a:spcPts val="1700"/>
              </a:lnSpc>
            </a:pPr>
            <a:r>
              <a:rPr lang="en-US" altLang="zh-CN" sz="2000" dirty="0" smtClean="0"/>
              <a:t>	</a:t>
            </a:r>
            <a:r>
              <a:rPr lang="en-US" altLang="zh-CN" sz="2000" dirty="0" err="1" smtClean="0"/>
              <a:t>cout</a:t>
            </a:r>
            <a:r>
              <a:rPr lang="en-US" altLang="zh-CN" sz="2000" dirty="0" smtClean="0"/>
              <a:t> &lt;&lt; "</a:t>
            </a:r>
            <a:r>
              <a:rPr lang="zh-CN" altLang="en-US" sz="2000" dirty="0" smtClean="0"/>
              <a:t>测试</a:t>
            </a:r>
            <a:r>
              <a:rPr lang="en-US" altLang="zh-CN" sz="2000" dirty="0" smtClean="0"/>
              <a:t>set(</a:t>
            </a:r>
            <a:r>
              <a:rPr lang="zh-CN" altLang="en-US" sz="2000" dirty="0" smtClean="0"/>
              <a:t>元素不能重复出现的集</a:t>
            </a:r>
            <a:r>
              <a:rPr lang="en-US" altLang="zh-CN" sz="2000" dirty="0" smtClean="0"/>
              <a:t>)" &lt;&lt; </a:t>
            </a:r>
            <a:r>
              <a:rPr lang="en-US" altLang="zh-CN" sz="2000" dirty="0" err="1" smtClean="0"/>
              <a:t>endl</a:t>
            </a:r>
            <a:r>
              <a:rPr lang="en-US" altLang="zh-CN" sz="2000" dirty="0" smtClean="0"/>
              <a:t>;</a:t>
            </a:r>
          </a:p>
          <a:p>
            <a:pPr>
              <a:lnSpc>
                <a:spcPts val="1700"/>
              </a:lnSpc>
            </a:pPr>
            <a:r>
              <a:rPr lang="en-US" altLang="zh-CN" sz="2000" dirty="0" smtClean="0"/>
              <a:t>	</a:t>
            </a:r>
            <a:r>
              <a:rPr lang="en-US" altLang="zh-CN" sz="2000" dirty="0" err="1" smtClean="0"/>
              <a:t>cout</a:t>
            </a:r>
            <a:r>
              <a:rPr lang="en-US" altLang="zh-CN" sz="2000" dirty="0" smtClean="0"/>
              <a:t> &lt;&lt; "</a:t>
            </a:r>
            <a:r>
              <a:rPr lang="zh-CN" altLang="en-US" sz="2000" dirty="0" smtClean="0"/>
              <a:t>插入序列</a:t>
            </a:r>
            <a:r>
              <a:rPr lang="en-US" altLang="zh-CN" sz="2000" dirty="0" smtClean="0"/>
              <a:t>:";</a:t>
            </a:r>
          </a:p>
          <a:p>
            <a:pPr>
              <a:lnSpc>
                <a:spcPts val="1700"/>
              </a:lnSpc>
            </a:pPr>
            <a:r>
              <a:rPr lang="en-US" altLang="zh-CN" sz="2000" dirty="0" smtClean="0"/>
              <a:t>	for (</a:t>
            </a:r>
            <a:r>
              <a:rPr lang="en-US" altLang="zh-CN" sz="2000" dirty="0" err="1" smtClean="0"/>
              <a:t>i</a:t>
            </a:r>
            <a:r>
              <a:rPr lang="en-US" altLang="zh-CN" sz="2000" dirty="0" smtClean="0"/>
              <a:t> = 1; </a:t>
            </a:r>
            <a:r>
              <a:rPr lang="en-US" altLang="zh-CN" sz="2000" dirty="0" err="1" smtClean="0"/>
              <a:t>i</a:t>
            </a:r>
            <a:r>
              <a:rPr lang="en-US" altLang="zh-CN" sz="2000" dirty="0" smtClean="0"/>
              <a:t> &lt; 10; </a:t>
            </a:r>
            <a:r>
              <a:rPr lang="en-US" altLang="zh-CN" sz="2000" dirty="0" err="1" smtClean="0"/>
              <a:t>i</a:t>
            </a:r>
            <a:r>
              <a:rPr lang="en-US" altLang="zh-CN" sz="2000" dirty="0" smtClean="0"/>
              <a:t>++) </a:t>
            </a:r>
          </a:p>
          <a:p>
            <a:pPr>
              <a:lnSpc>
                <a:spcPts val="1700"/>
              </a:lnSpc>
            </a:pPr>
            <a:r>
              <a:rPr lang="en-US" altLang="zh-CN" sz="2000" dirty="0" smtClean="0"/>
              <a:t>	{	// </a:t>
            </a:r>
            <a:r>
              <a:rPr lang="zh-CN" altLang="en-US" sz="2000" dirty="0" smtClean="0"/>
              <a:t>依次插入到</a:t>
            </a:r>
            <a:r>
              <a:rPr lang="en-US" altLang="zh-CN" sz="2000" dirty="0" smtClean="0"/>
              <a:t>s1</a:t>
            </a:r>
            <a:r>
              <a:rPr lang="zh-CN" altLang="en-US" sz="2000" dirty="0" smtClean="0"/>
              <a:t>中</a:t>
            </a:r>
          </a:p>
          <a:p>
            <a:pPr>
              <a:lnSpc>
                <a:spcPts val="1700"/>
              </a:lnSpc>
            </a:pPr>
            <a:r>
              <a:rPr lang="zh-CN" altLang="en-US" sz="2000" dirty="0" smtClean="0"/>
              <a:t>		</a:t>
            </a:r>
            <a:r>
              <a:rPr lang="en-US" altLang="zh-CN" sz="2000" dirty="0" smtClean="0"/>
              <a:t>s1.insert(</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插入	</a:t>
            </a:r>
            <a:r>
              <a:rPr lang="zh-CN" altLang="en-US" sz="2000" dirty="0" smtClean="0"/>
              <a:t>	</a:t>
            </a:r>
          </a:p>
          <a:p>
            <a:pPr>
              <a:lnSpc>
                <a:spcPts val="1700"/>
              </a:lnSpc>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 ";		</a:t>
            </a:r>
            <a:r>
              <a:rPr lang="en-US" altLang="zh-CN" sz="2000" dirty="0" smtClean="0">
                <a:solidFill>
                  <a:schemeClr val="tx1"/>
                </a:solidFill>
              </a:rPr>
              <a:t>// </a:t>
            </a:r>
            <a:r>
              <a:rPr lang="zh-CN" altLang="en-US" sz="2000" dirty="0" smtClean="0">
                <a:solidFill>
                  <a:schemeClr val="tx1"/>
                </a:solidFill>
              </a:rPr>
              <a:t>显示</a:t>
            </a:r>
          </a:p>
          <a:p>
            <a:pPr>
              <a:lnSpc>
                <a:spcPts val="1700"/>
              </a:lnSpc>
            </a:pPr>
            <a:r>
              <a:rPr lang="zh-CN" altLang="en-US" sz="2000" dirty="0" smtClean="0"/>
              <a:t>	</a:t>
            </a:r>
            <a:r>
              <a:rPr lang="en-US" altLang="zh-CN" sz="2000" dirty="0" smtClean="0"/>
              <a:t>}</a:t>
            </a:r>
          </a:p>
          <a:p>
            <a:pPr>
              <a:lnSpc>
                <a:spcPts val="1700"/>
              </a:lnSpc>
            </a:pPr>
            <a:r>
              <a:rPr lang="en-US" altLang="zh-CN" sz="2000" dirty="0" smtClean="0"/>
              <a:t>	s1.insert(6);				</a:t>
            </a:r>
            <a:r>
              <a:rPr lang="en-US" altLang="zh-CN" sz="2000" dirty="0" smtClean="0">
                <a:solidFill>
                  <a:schemeClr val="tx1"/>
                </a:solidFill>
              </a:rPr>
              <a:t>// </a:t>
            </a:r>
            <a:r>
              <a:rPr lang="zh-CN" altLang="en-US" sz="2000" dirty="0" smtClean="0">
                <a:solidFill>
                  <a:schemeClr val="tx1"/>
                </a:solidFill>
              </a:rPr>
              <a:t>插入			</a:t>
            </a:r>
            <a:r>
              <a:rPr lang="zh-CN" altLang="en-US" sz="2000" dirty="0" smtClean="0"/>
              <a:t>	</a:t>
            </a:r>
          </a:p>
          <a:p>
            <a:pPr>
              <a:lnSpc>
                <a:spcPts val="1700"/>
              </a:lnSpc>
            </a:pPr>
            <a:r>
              <a:rPr lang="zh-CN" altLang="en-US" sz="2000" dirty="0" smtClean="0"/>
              <a:t>	</a:t>
            </a:r>
            <a:r>
              <a:rPr lang="en-US" altLang="zh-CN" sz="2000" dirty="0" err="1" smtClean="0"/>
              <a:t>cout</a:t>
            </a:r>
            <a:r>
              <a:rPr lang="en-US" altLang="zh-CN" sz="2000" dirty="0" smtClean="0"/>
              <a:t> &lt;&lt; 6 &lt;&lt; " ";			</a:t>
            </a:r>
            <a:r>
              <a:rPr lang="en-US" altLang="zh-CN" sz="2000" dirty="0" smtClean="0">
                <a:solidFill>
                  <a:schemeClr val="tx1"/>
                </a:solidFill>
              </a:rPr>
              <a:t>// </a:t>
            </a:r>
            <a:r>
              <a:rPr lang="zh-CN" altLang="en-US" sz="2000" dirty="0" smtClean="0">
                <a:solidFill>
                  <a:schemeClr val="tx1"/>
                </a:solidFill>
              </a:rPr>
              <a:t>显示</a:t>
            </a:r>
          </a:p>
          <a:p>
            <a:pPr>
              <a:lnSpc>
                <a:spcPts val="17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700"/>
              </a:lnSpc>
            </a:pPr>
            <a:endParaRPr lang="zh-CN" altLang="en-US" sz="2000" dirty="0" smtClean="0"/>
          </a:p>
          <a:p>
            <a:pPr>
              <a:lnSpc>
                <a:spcPts val="1700"/>
              </a:lnSpc>
            </a:pPr>
            <a:r>
              <a:rPr lang="zh-CN" altLang="en-US" sz="2000" dirty="0" smtClean="0"/>
              <a:t>	</a:t>
            </a:r>
            <a:r>
              <a:rPr lang="en-US" altLang="zh-CN" sz="2000" dirty="0" err="1" smtClean="0"/>
              <a:t>cout</a:t>
            </a:r>
            <a:r>
              <a:rPr lang="en-US" altLang="zh-CN" sz="2000" dirty="0" smtClean="0"/>
              <a:t> &lt;&lt; "</a:t>
            </a:r>
            <a:r>
              <a:rPr lang="zh-CN" altLang="en-US" sz="2000" dirty="0" smtClean="0"/>
              <a:t>输出序列</a:t>
            </a:r>
            <a:r>
              <a:rPr lang="en-US" altLang="zh-CN" sz="2000" dirty="0" smtClean="0"/>
              <a:t>:";</a:t>
            </a:r>
          </a:p>
          <a:p>
            <a:pPr>
              <a:lnSpc>
                <a:spcPts val="1700"/>
              </a:lnSpc>
            </a:pPr>
            <a:r>
              <a:rPr lang="en-US" altLang="zh-CN" sz="2000" dirty="0" smtClean="0"/>
              <a:t>	for (set&lt;</a:t>
            </a:r>
            <a:r>
              <a:rPr lang="en-US" altLang="zh-CN" sz="2000" dirty="0" err="1" smtClean="0"/>
              <a:t>int</a:t>
            </a:r>
            <a:r>
              <a:rPr lang="en-US" altLang="zh-CN" sz="2000" dirty="0" smtClean="0"/>
              <a:t>&gt;::</a:t>
            </a:r>
            <a:r>
              <a:rPr lang="en-US" altLang="zh-CN" sz="2000" dirty="0" err="1" smtClean="0"/>
              <a:t>iterator</a:t>
            </a:r>
            <a:r>
              <a:rPr lang="en-US" altLang="zh-CN" sz="2000" dirty="0" smtClean="0"/>
              <a:t> it1 = s1.begin(); it1 != s1.end(); it1++)</a:t>
            </a:r>
          </a:p>
          <a:p>
            <a:pPr>
              <a:lnSpc>
                <a:spcPts val="1700"/>
              </a:lnSpc>
            </a:pPr>
            <a:r>
              <a:rPr lang="en-US" altLang="zh-CN" sz="2000" dirty="0" smtClean="0"/>
              <a:t>	{	// </a:t>
            </a:r>
            <a:r>
              <a:rPr lang="zh-CN" altLang="en-US" sz="2000" dirty="0" smtClean="0"/>
              <a:t>依次显示</a:t>
            </a:r>
            <a:r>
              <a:rPr lang="en-US" altLang="zh-CN" sz="2000" dirty="0" smtClean="0"/>
              <a:t>s1</a:t>
            </a:r>
            <a:r>
              <a:rPr lang="zh-CN" altLang="en-US" sz="2000" dirty="0" smtClean="0"/>
              <a:t>中的元素</a:t>
            </a:r>
          </a:p>
          <a:p>
            <a:pPr>
              <a:lnSpc>
                <a:spcPts val="1700"/>
              </a:lnSpc>
            </a:pPr>
            <a:r>
              <a:rPr lang="zh-CN" altLang="en-US" sz="2000" dirty="0" smtClean="0"/>
              <a:t>		</a:t>
            </a:r>
            <a:r>
              <a:rPr lang="en-US" altLang="zh-CN" sz="2000" dirty="0" err="1" smtClean="0"/>
              <a:t>cout</a:t>
            </a:r>
            <a:r>
              <a:rPr lang="en-US" altLang="zh-CN" sz="2000" dirty="0" smtClean="0"/>
              <a:t> &lt;&lt; *it1 &lt;&lt; " ";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it1</a:t>
            </a:r>
            <a:r>
              <a:rPr lang="zh-CN" altLang="en-US" sz="2000" dirty="0" smtClean="0">
                <a:solidFill>
                  <a:schemeClr val="tx1"/>
                </a:solidFill>
              </a:rPr>
              <a:t>所指元素</a:t>
            </a:r>
          </a:p>
          <a:p>
            <a:pPr>
              <a:lnSpc>
                <a:spcPts val="1700"/>
              </a:lnSpc>
            </a:pPr>
            <a:r>
              <a:rPr lang="zh-CN" altLang="en-US" sz="2000" dirty="0" smtClean="0"/>
              <a:t>	</a:t>
            </a:r>
            <a:r>
              <a:rPr lang="en-US" altLang="zh-CN" sz="2000" dirty="0" smtClean="0"/>
              <a:t>}</a:t>
            </a:r>
          </a:p>
          <a:p>
            <a:pPr>
              <a:lnSpc>
                <a:spcPts val="17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6581289"/>
          </a:xfrm>
          <a:prstGeom prst="rect">
            <a:avLst/>
          </a:prstGeom>
          <a:noFill/>
        </p:spPr>
        <p:txBody>
          <a:bodyPr wrap="square" rtlCol="0">
            <a:spAutoFit/>
          </a:bodyPr>
          <a:lstStyle/>
          <a:p>
            <a:pPr>
              <a:lnSpc>
                <a:spcPts val="2200"/>
              </a:lnSpc>
            </a:pPr>
            <a:r>
              <a:rPr lang="zh-CN" altLang="en-US" sz="2000" dirty="0" smtClean="0"/>
              <a:t>	</a:t>
            </a:r>
            <a:r>
              <a:rPr lang="en-US" altLang="zh-CN" sz="2000" dirty="0" smtClean="0">
                <a:solidFill>
                  <a:schemeClr val="tx1"/>
                </a:solidFill>
              </a:rPr>
              <a:t>// </a:t>
            </a:r>
            <a:r>
              <a:rPr lang="zh-CN" altLang="en-US" sz="2000" dirty="0" smtClean="0">
                <a:solidFill>
                  <a:schemeClr val="tx1"/>
                </a:solidFill>
              </a:rPr>
              <a:t>测试</a:t>
            </a:r>
            <a:r>
              <a:rPr lang="en-US" altLang="zh-CN" sz="2000" dirty="0" err="1" smtClean="0">
                <a:solidFill>
                  <a:schemeClr val="tx1"/>
                </a:solidFill>
              </a:rPr>
              <a:t>multiset</a:t>
            </a:r>
            <a:r>
              <a:rPr lang="en-US" altLang="zh-CN" sz="2000" dirty="0" smtClean="0">
                <a:solidFill>
                  <a:schemeClr val="tx1"/>
                </a:solidFill>
              </a:rPr>
              <a:t>(</a:t>
            </a:r>
            <a:r>
              <a:rPr lang="zh-CN" altLang="en-US" sz="2000" dirty="0" smtClean="0">
                <a:solidFill>
                  <a:schemeClr val="tx1"/>
                </a:solidFill>
              </a:rPr>
              <a:t>元素可重复出现的集</a:t>
            </a:r>
            <a:r>
              <a:rPr lang="en-US" altLang="zh-CN" sz="2000" dirty="0" smtClean="0">
                <a:solidFill>
                  <a:schemeClr val="tx1"/>
                </a:solidFill>
              </a:rPr>
              <a:t>)</a:t>
            </a:r>
          </a:p>
          <a:p>
            <a:pPr>
              <a:lnSpc>
                <a:spcPts val="2200"/>
              </a:lnSpc>
            </a:pPr>
            <a:r>
              <a:rPr lang="en-US" altLang="zh-CN" sz="2000" dirty="0" smtClean="0"/>
              <a:t>	</a:t>
            </a:r>
            <a:r>
              <a:rPr lang="en-US" altLang="zh-CN" sz="2000" dirty="0" err="1" smtClean="0"/>
              <a:t>multiset</a:t>
            </a:r>
            <a:r>
              <a:rPr lang="en-US" altLang="zh-CN" sz="2000" dirty="0" smtClean="0"/>
              <a:t>&lt;</a:t>
            </a:r>
            <a:r>
              <a:rPr lang="en-US" altLang="zh-CN" sz="2000" dirty="0" err="1" smtClean="0"/>
              <a:t>int</a:t>
            </a:r>
            <a:r>
              <a:rPr lang="en-US" altLang="zh-CN" sz="2000" dirty="0" smtClean="0"/>
              <a:t>&gt; s2;			</a:t>
            </a:r>
            <a:r>
              <a:rPr lang="en-US" altLang="zh-CN" sz="2000" dirty="0" smtClean="0">
                <a:solidFill>
                  <a:schemeClr val="tx1"/>
                </a:solidFill>
              </a:rPr>
              <a:t>// </a:t>
            </a:r>
            <a:r>
              <a:rPr lang="zh-CN" altLang="en-US" sz="2000" dirty="0" smtClean="0">
                <a:solidFill>
                  <a:schemeClr val="tx1"/>
                </a:solidFill>
              </a:rPr>
              <a:t>集合对象</a:t>
            </a:r>
            <a:r>
              <a:rPr lang="en-US" altLang="zh-CN" sz="2000" dirty="0" smtClean="0">
                <a:solidFill>
                  <a:schemeClr val="tx1"/>
                </a:solidFill>
              </a:rPr>
              <a:t>s2</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测试</a:t>
            </a:r>
            <a:r>
              <a:rPr lang="en-US" altLang="zh-CN" sz="2000" dirty="0" err="1" smtClean="0"/>
              <a:t>multiset</a:t>
            </a:r>
            <a:r>
              <a:rPr lang="en-US" altLang="zh-CN" sz="2000" dirty="0" smtClean="0"/>
              <a:t>(</a:t>
            </a:r>
            <a:r>
              <a:rPr lang="zh-CN" altLang="en-US" sz="2000" dirty="0" smtClean="0"/>
              <a:t>元素可重复出现的集</a:t>
            </a:r>
            <a:r>
              <a:rPr lang="en-US" altLang="zh-CN" sz="2000" dirty="0" smtClean="0"/>
              <a:t>)"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插入序列</a:t>
            </a:r>
            <a:r>
              <a:rPr lang="en-US" altLang="zh-CN" sz="2000" dirty="0" smtClean="0"/>
              <a:t>:";</a:t>
            </a:r>
          </a:p>
          <a:p>
            <a:pPr>
              <a:lnSpc>
                <a:spcPts val="2200"/>
              </a:lnSpc>
            </a:pPr>
            <a:r>
              <a:rPr lang="en-US" altLang="zh-CN" sz="2000" dirty="0" smtClean="0"/>
              <a:t>	for (</a:t>
            </a:r>
            <a:r>
              <a:rPr lang="en-US" altLang="zh-CN" sz="2000" dirty="0" err="1" smtClean="0"/>
              <a:t>i</a:t>
            </a:r>
            <a:r>
              <a:rPr lang="en-US" altLang="zh-CN" sz="2000" dirty="0" smtClean="0"/>
              <a:t> = 1; </a:t>
            </a:r>
            <a:r>
              <a:rPr lang="en-US" altLang="zh-CN" sz="2000" dirty="0" err="1" smtClean="0"/>
              <a:t>i</a:t>
            </a:r>
            <a:r>
              <a:rPr lang="en-US" altLang="zh-CN" sz="2000" dirty="0" smtClean="0"/>
              <a:t> &lt; 10; </a:t>
            </a:r>
            <a:r>
              <a:rPr lang="en-US" altLang="zh-CN" sz="2000" dirty="0" err="1" smtClean="0"/>
              <a:t>i</a:t>
            </a:r>
            <a:r>
              <a:rPr lang="en-US" altLang="zh-CN" sz="2000" dirty="0" smtClean="0"/>
              <a:t>++) </a:t>
            </a:r>
          </a:p>
          <a:p>
            <a:pPr>
              <a:lnSpc>
                <a:spcPts val="2200"/>
              </a:lnSpc>
            </a:pPr>
            <a:r>
              <a:rPr lang="en-US" altLang="zh-CN" sz="2000" dirty="0" smtClean="0"/>
              <a:t>	{	// </a:t>
            </a:r>
            <a:r>
              <a:rPr lang="zh-CN" altLang="en-US" sz="2000" dirty="0" smtClean="0"/>
              <a:t>依次插入到</a:t>
            </a:r>
            <a:r>
              <a:rPr lang="en-US" altLang="zh-CN" sz="2000" dirty="0" smtClean="0"/>
              <a:t>s2</a:t>
            </a:r>
            <a:r>
              <a:rPr lang="zh-CN" altLang="en-US" sz="2000" dirty="0" smtClean="0"/>
              <a:t>中</a:t>
            </a:r>
          </a:p>
          <a:p>
            <a:pPr>
              <a:lnSpc>
                <a:spcPts val="2200"/>
              </a:lnSpc>
            </a:pPr>
            <a:r>
              <a:rPr lang="zh-CN" altLang="en-US" sz="2000" dirty="0" smtClean="0"/>
              <a:t>		</a:t>
            </a:r>
            <a:r>
              <a:rPr lang="en-US" altLang="zh-CN" sz="2000" dirty="0" smtClean="0"/>
              <a:t>s2.insert(</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插入</a:t>
            </a:r>
            <a:r>
              <a:rPr lang="zh-CN" altLang="en-US" sz="2000" dirty="0" smtClean="0"/>
              <a:t>	</a:t>
            </a:r>
          </a:p>
          <a:p>
            <a:pPr>
              <a:lnSpc>
                <a:spcPts val="2200"/>
              </a:lnSpc>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 ";		</a:t>
            </a:r>
            <a:r>
              <a:rPr lang="en-US" altLang="zh-CN" sz="2000" dirty="0" smtClean="0">
                <a:solidFill>
                  <a:schemeClr val="tx1"/>
                </a:solidFill>
              </a:rPr>
              <a:t>// </a:t>
            </a:r>
            <a:r>
              <a:rPr lang="zh-CN" altLang="en-US" sz="2000" dirty="0" smtClean="0">
                <a:solidFill>
                  <a:schemeClr val="tx1"/>
                </a:solidFill>
              </a:rPr>
              <a:t>显示</a:t>
            </a:r>
          </a:p>
          <a:p>
            <a:pPr>
              <a:lnSpc>
                <a:spcPts val="2200"/>
              </a:lnSpc>
            </a:pPr>
            <a:r>
              <a:rPr lang="zh-CN" altLang="en-US" sz="2000" dirty="0" smtClean="0"/>
              <a:t>	</a:t>
            </a:r>
            <a:r>
              <a:rPr lang="en-US" altLang="zh-CN" sz="2000" dirty="0" smtClean="0"/>
              <a:t>}</a:t>
            </a:r>
          </a:p>
          <a:p>
            <a:pPr>
              <a:lnSpc>
                <a:spcPts val="2200"/>
              </a:lnSpc>
            </a:pPr>
            <a:r>
              <a:rPr lang="en-US" altLang="zh-CN" sz="2000" dirty="0" smtClean="0"/>
              <a:t>	</a:t>
            </a:r>
          </a:p>
          <a:p>
            <a:pPr>
              <a:lnSpc>
                <a:spcPts val="2200"/>
              </a:lnSpc>
            </a:pPr>
            <a:r>
              <a:rPr lang="en-US" altLang="zh-CN" sz="2000" dirty="0" smtClean="0"/>
              <a:t>	s2.insert(6);				</a:t>
            </a:r>
            <a:r>
              <a:rPr lang="en-US" altLang="zh-CN" sz="2000" dirty="0" smtClean="0">
                <a:solidFill>
                  <a:schemeClr val="tx1"/>
                </a:solidFill>
              </a:rPr>
              <a:t>// </a:t>
            </a:r>
            <a:r>
              <a:rPr lang="zh-CN" altLang="en-US" sz="2000" dirty="0" smtClean="0">
                <a:solidFill>
                  <a:schemeClr val="tx1"/>
                </a:solidFill>
              </a:rPr>
              <a:t>插入			</a:t>
            </a:r>
            <a:r>
              <a:rPr lang="zh-CN" altLang="en-US" sz="2000" dirty="0" smtClean="0"/>
              <a:t>	</a:t>
            </a:r>
            <a:r>
              <a:rPr lang="en-US" altLang="zh-CN" sz="2000" dirty="0" err="1" smtClean="0"/>
              <a:t>cout</a:t>
            </a:r>
            <a:r>
              <a:rPr lang="en-US" altLang="zh-CN" sz="2000" dirty="0" smtClean="0"/>
              <a:t> &lt;&lt; 6 &lt;&lt; " ";			</a:t>
            </a:r>
            <a:r>
              <a:rPr lang="en-US" altLang="zh-CN" sz="2000" dirty="0" smtClean="0">
                <a:solidFill>
                  <a:schemeClr val="tx1"/>
                </a:solidFill>
              </a:rPr>
              <a:t>// </a:t>
            </a:r>
            <a:r>
              <a:rPr lang="zh-CN" altLang="en-US" sz="2000" dirty="0" smtClean="0">
                <a:solidFill>
                  <a:schemeClr val="tx1"/>
                </a:solidFill>
              </a:rPr>
              <a:t>显示</a:t>
            </a:r>
          </a:p>
          <a:p>
            <a:pPr>
              <a:lnSpc>
                <a:spcPts val="22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endParaRPr lang="zh-CN" altLang="en-US" sz="2000" dirty="0" smtClean="0"/>
          </a:p>
          <a:p>
            <a:pPr>
              <a:lnSpc>
                <a:spcPts val="2200"/>
              </a:lnSpc>
            </a:pPr>
            <a:r>
              <a:rPr lang="zh-CN" altLang="en-US" sz="2000" dirty="0" smtClean="0"/>
              <a:t>	</a:t>
            </a:r>
            <a:r>
              <a:rPr lang="en-US" altLang="zh-CN" sz="2000" dirty="0" err="1" smtClean="0"/>
              <a:t>cout</a:t>
            </a:r>
            <a:r>
              <a:rPr lang="en-US" altLang="zh-CN" sz="2000" dirty="0" smtClean="0"/>
              <a:t> &lt;&lt; "</a:t>
            </a:r>
            <a:r>
              <a:rPr lang="zh-CN" altLang="en-US" sz="2000" dirty="0" smtClean="0"/>
              <a:t>输出序列</a:t>
            </a:r>
            <a:r>
              <a:rPr lang="en-US" altLang="zh-CN" sz="2000" dirty="0" smtClean="0"/>
              <a:t>:";</a:t>
            </a:r>
          </a:p>
          <a:p>
            <a:pPr>
              <a:lnSpc>
                <a:spcPts val="2200"/>
              </a:lnSpc>
            </a:pPr>
            <a:r>
              <a:rPr lang="en-US" altLang="zh-CN" sz="2000" dirty="0" smtClean="0"/>
              <a:t>	for (</a:t>
            </a:r>
            <a:r>
              <a:rPr lang="en-US" altLang="zh-CN" sz="2000" dirty="0" err="1" smtClean="0"/>
              <a:t>multiset</a:t>
            </a:r>
            <a:r>
              <a:rPr lang="en-US" altLang="zh-CN" sz="2000" dirty="0" smtClean="0"/>
              <a:t>&lt;</a:t>
            </a:r>
            <a:r>
              <a:rPr lang="en-US" altLang="zh-CN" sz="2000" dirty="0" err="1" smtClean="0"/>
              <a:t>int</a:t>
            </a:r>
            <a:r>
              <a:rPr lang="en-US" altLang="zh-CN" sz="2000" dirty="0" smtClean="0"/>
              <a:t>&gt;::</a:t>
            </a:r>
            <a:r>
              <a:rPr lang="en-US" altLang="zh-CN" sz="2000" dirty="0" err="1" smtClean="0"/>
              <a:t>iterator</a:t>
            </a:r>
            <a:r>
              <a:rPr lang="en-US" altLang="zh-CN" sz="2000" dirty="0" smtClean="0"/>
              <a:t> it2 = s2.begin(); it2 != s2.end(); it2++)</a:t>
            </a:r>
          </a:p>
          <a:p>
            <a:pPr>
              <a:lnSpc>
                <a:spcPts val="22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依次显示</a:t>
            </a:r>
            <a:r>
              <a:rPr lang="en-US" altLang="zh-CN" sz="2000" dirty="0" smtClean="0">
                <a:solidFill>
                  <a:schemeClr val="tx1"/>
                </a:solidFill>
              </a:rPr>
              <a:t>s1</a:t>
            </a:r>
            <a:r>
              <a:rPr lang="zh-CN" altLang="en-US" sz="2000" dirty="0" smtClean="0">
                <a:solidFill>
                  <a:schemeClr val="tx1"/>
                </a:solidFill>
              </a:rPr>
              <a:t>中的元素</a:t>
            </a:r>
          </a:p>
          <a:p>
            <a:pPr>
              <a:lnSpc>
                <a:spcPts val="2200"/>
              </a:lnSpc>
            </a:pPr>
            <a:r>
              <a:rPr lang="zh-CN" altLang="en-US" sz="2000" dirty="0" smtClean="0"/>
              <a:t>		</a:t>
            </a:r>
            <a:r>
              <a:rPr lang="en-US" altLang="zh-CN" sz="2000" dirty="0" err="1" smtClean="0"/>
              <a:t>cout</a:t>
            </a:r>
            <a:r>
              <a:rPr lang="en-US" altLang="zh-CN" sz="2000" dirty="0" smtClean="0"/>
              <a:t> &lt;&lt; *it2 &lt;&lt; " ";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it2</a:t>
            </a:r>
            <a:r>
              <a:rPr lang="zh-CN" altLang="en-US" sz="2000" dirty="0" smtClean="0">
                <a:solidFill>
                  <a:schemeClr val="tx1"/>
                </a:solidFill>
              </a:rPr>
              <a:t>所指元素</a:t>
            </a:r>
          </a:p>
          <a:p>
            <a:pPr>
              <a:lnSpc>
                <a:spcPts val="2200"/>
              </a:lnSpc>
            </a:pPr>
            <a:r>
              <a:rPr lang="zh-CN" altLang="en-US" sz="2000" dirty="0" smtClean="0"/>
              <a:t>	</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r>
              <a:rPr lang="zh-CN" altLang="en-US" sz="2000" dirty="0" smtClean="0"/>
              <a:t>	</a:t>
            </a:r>
          </a:p>
          <a:p>
            <a:pPr>
              <a:lnSpc>
                <a:spcPts val="22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返回操作系统</a:t>
            </a:r>
          </a:p>
          <a:p>
            <a:pPr>
              <a:lnSpc>
                <a:spcPts val="2200"/>
              </a:lnSpc>
            </a:pPr>
            <a:r>
              <a:rPr lang="en-US" altLang="zh-CN" sz="2000" dirty="0" smtClean="0"/>
              <a:t>}</a:t>
            </a:r>
            <a:endParaRPr lang="zh-CN" altLang="en-US" sz="2000" dirty="0"/>
          </a:p>
        </p:txBody>
      </p:sp>
      <p:sp>
        <p:nvSpPr>
          <p:cNvPr id="3" name="矩形 2"/>
          <p:cNvSpPr/>
          <p:nvPr/>
        </p:nvSpPr>
        <p:spPr bwMode="auto">
          <a:xfrm>
            <a:off x="179512" y="4293096"/>
            <a:ext cx="874846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zh-CN" altLang="en-US" sz="2000" dirty="0" smtClean="0">
                <a:solidFill>
                  <a:schemeClr val="tx1"/>
                </a:solidFill>
              </a:rPr>
              <a:t>测试</a:t>
            </a:r>
            <a:r>
              <a:rPr lang="en-US" altLang="zh-CN" sz="2000" dirty="0" smtClean="0">
                <a:solidFill>
                  <a:schemeClr val="tx1"/>
                </a:solidFill>
              </a:rPr>
              <a:t>set(</a:t>
            </a:r>
            <a:r>
              <a:rPr lang="zh-CN" altLang="en-US" sz="2000" dirty="0" smtClean="0">
                <a:solidFill>
                  <a:schemeClr val="tx1"/>
                </a:solidFill>
              </a:rPr>
              <a:t>元素不能重复出现的集</a:t>
            </a:r>
            <a:r>
              <a:rPr lang="en-US" altLang="zh-CN" sz="2000" dirty="0" smtClean="0">
                <a:solidFill>
                  <a:schemeClr val="tx1"/>
                </a:solidFill>
              </a:rPr>
              <a:t>)</a:t>
            </a:r>
          </a:p>
          <a:p>
            <a:pPr lvl="1">
              <a:lnSpc>
                <a:spcPts val="2200"/>
              </a:lnSpc>
            </a:pPr>
            <a:r>
              <a:rPr lang="zh-CN" altLang="en-US" sz="2000" dirty="0" smtClean="0">
                <a:solidFill>
                  <a:schemeClr val="tx1"/>
                </a:solidFill>
              </a:rPr>
              <a:t>插入序列</a:t>
            </a:r>
            <a:r>
              <a:rPr lang="en-US" altLang="zh-CN" sz="2000" dirty="0" smtClean="0">
                <a:solidFill>
                  <a:schemeClr val="tx1"/>
                </a:solidFill>
              </a:rPr>
              <a:t>:1 2 3 4 5 6 7 8 9 6</a:t>
            </a:r>
          </a:p>
          <a:p>
            <a:pPr lvl="1">
              <a:lnSpc>
                <a:spcPts val="2200"/>
              </a:lnSpc>
            </a:pPr>
            <a:r>
              <a:rPr lang="zh-CN" altLang="en-US" sz="2000" dirty="0" smtClean="0">
                <a:solidFill>
                  <a:schemeClr val="tx1"/>
                </a:solidFill>
              </a:rPr>
              <a:t>输出序列</a:t>
            </a:r>
            <a:r>
              <a:rPr lang="en-US" altLang="zh-CN" sz="2000" dirty="0" smtClean="0">
                <a:solidFill>
                  <a:schemeClr val="tx1"/>
                </a:solidFill>
              </a:rPr>
              <a:t>:1 2 3 4 5 6 7 8 9</a:t>
            </a:r>
          </a:p>
          <a:p>
            <a:pPr lvl="1">
              <a:lnSpc>
                <a:spcPts val="2200"/>
              </a:lnSpc>
            </a:pPr>
            <a:r>
              <a:rPr lang="zh-CN" altLang="en-US" sz="2000" dirty="0" smtClean="0">
                <a:solidFill>
                  <a:schemeClr val="tx1"/>
                </a:solidFill>
              </a:rPr>
              <a:t>测试</a:t>
            </a:r>
            <a:r>
              <a:rPr lang="en-US" altLang="zh-CN" sz="2000" dirty="0" err="1" smtClean="0">
                <a:solidFill>
                  <a:schemeClr val="tx1"/>
                </a:solidFill>
              </a:rPr>
              <a:t>multiset</a:t>
            </a:r>
            <a:r>
              <a:rPr lang="en-US" altLang="zh-CN" sz="2000" dirty="0" smtClean="0">
                <a:solidFill>
                  <a:schemeClr val="tx1"/>
                </a:solidFill>
              </a:rPr>
              <a:t>(</a:t>
            </a:r>
            <a:r>
              <a:rPr lang="zh-CN" altLang="en-US" sz="2000" dirty="0" smtClean="0">
                <a:solidFill>
                  <a:schemeClr val="tx1"/>
                </a:solidFill>
              </a:rPr>
              <a:t>元素可重复出现的集</a:t>
            </a:r>
            <a:r>
              <a:rPr lang="en-US" altLang="zh-CN" sz="2000" dirty="0" smtClean="0">
                <a:solidFill>
                  <a:schemeClr val="tx1"/>
                </a:solidFill>
              </a:rPr>
              <a:t>)</a:t>
            </a:r>
          </a:p>
          <a:p>
            <a:pPr lvl="1">
              <a:lnSpc>
                <a:spcPts val="2200"/>
              </a:lnSpc>
            </a:pPr>
            <a:r>
              <a:rPr lang="zh-CN" altLang="en-US" sz="2000" dirty="0" smtClean="0">
                <a:solidFill>
                  <a:schemeClr val="tx1"/>
                </a:solidFill>
              </a:rPr>
              <a:t>插入序列</a:t>
            </a:r>
            <a:r>
              <a:rPr lang="en-US" altLang="zh-CN" sz="2000" dirty="0" smtClean="0">
                <a:solidFill>
                  <a:schemeClr val="tx1"/>
                </a:solidFill>
              </a:rPr>
              <a:t>:1 2 3 4 5 6 7 8 9 6</a:t>
            </a:r>
          </a:p>
          <a:p>
            <a:pPr lvl="1">
              <a:lnSpc>
                <a:spcPts val="2200"/>
              </a:lnSpc>
            </a:pPr>
            <a:r>
              <a:rPr lang="zh-CN" altLang="en-US" sz="2000" dirty="0" smtClean="0">
                <a:solidFill>
                  <a:schemeClr val="tx1"/>
                </a:solidFill>
              </a:rPr>
              <a:t>输出序列</a:t>
            </a:r>
            <a:r>
              <a:rPr lang="en-US" altLang="zh-CN" sz="2000" dirty="0" smtClean="0">
                <a:solidFill>
                  <a:schemeClr val="tx1"/>
                </a:solidFill>
              </a:rPr>
              <a:t>:1 2 3 4 5 6 6 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504345"/>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8.24 </a:t>
            </a:r>
            <a:r>
              <a:rPr lang="zh-CN" altLang="en-US" sz="2000" dirty="0" smtClean="0">
                <a:solidFill>
                  <a:schemeClr val="tx1"/>
                </a:solidFill>
              </a:rPr>
              <a:t>测试</a:t>
            </a:r>
            <a:r>
              <a:rPr lang="en-US" altLang="zh-CN" sz="2000" dirty="0" smtClean="0">
                <a:solidFill>
                  <a:schemeClr val="tx1"/>
                </a:solidFill>
              </a:rPr>
              <a:t>set</a:t>
            </a:r>
            <a:r>
              <a:rPr lang="zh-CN" altLang="en-US" sz="2000" dirty="0" smtClean="0">
                <a:solidFill>
                  <a:schemeClr val="tx1"/>
                </a:solidFill>
              </a:rPr>
              <a:t>集合操作的示例。</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:e8_24\main_8_24.cpp</a:t>
            </a:r>
          </a:p>
          <a:p>
            <a:pPr>
              <a:lnSpc>
                <a:spcPts val="2000"/>
              </a:lnSpc>
            </a:pPr>
            <a:r>
              <a:rPr lang="en-US" altLang="zh-CN" sz="2000" dirty="0" smtClean="0"/>
              <a:t>#</a:t>
            </a:r>
            <a:r>
              <a:rPr lang="en-US" altLang="zh-CN" sz="2000" dirty="0" err="1" smtClean="0"/>
              <a:t>pragma</a:t>
            </a:r>
            <a:r>
              <a:rPr lang="en-US" altLang="zh-CN" sz="2000" dirty="0" smtClean="0"/>
              <a:t> warning(disable:4786)		</a:t>
            </a:r>
            <a:r>
              <a:rPr lang="en-US" altLang="zh-CN" sz="2000" dirty="0" smtClean="0">
                <a:solidFill>
                  <a:schemeClr val="tx1"/>
                </a:solidFill>
              </a:rPr>
              <a:t>// </a:t>
            </a:r>
            <a:r>
              <a:rPr lang="zh-CN" altLang="en-US" sz="2000" dirty="0" smtClean="0">
                <a:solidFill>
                  <a:schemeClr val="tx1"/>
                </a:solidFill>
              </a:rPr>
              <a:t>关闭</a:t>
            </a:r>
            <a:r>
              <a:rPr lang="en-US" altLang="zh-CN" sz="2000" dirty="0" err="1" smtClean="0">
                <a:solidFill>
                  <a:schemeClr val="tx1"/>
                </a:solidFill>
              </a:rPr>
              <a:t>stl</a:t>
            </a:r>
            <a:r>
              <a:rPr lang="zh-CN" altLang="en-US" sz="2000" dirty="0" smtClean="0">
                <a:solidFill>
                  <a:schemeClr val="tx1"/>
                </a:solidFill>
              </a:rPr>
              <a:t>警告</a:t>
            </a:r>
            <a:r>
              <a:rPr lang="en-US" altLang="zh-CN" sz="2000" dirty="0" smtClean="0">
                <a:solidFill>
                  <a:schemeClr val="tx1"/>
                </a:solidFill>
              </a:rPr>
              <a:t>(C4786</a:t>
            </a:r>
            <a:r>
              <a:rPr lang="zh-CN" altLang="en-US" sz="2000" dirty="0" smtClean="0">
                <a:solidFill>
                  <a:schemeClr val="tx1"/>
                </a:solidFill>
              </a:rPr>
              <a:t>警告</a:t>
            </a:r>
            <a:r>
              <a:rPr lang="en-US" altLang="zh-CN" sz="2000" dirty="0" smtClean="0">
                <a:solidFill>
                  <a:schemeClr val="tx1"/>
                </a:solidFill>
              </a:rPr>
              <a:t>)</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&lt;set&gt;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&lt;algorithm&gt;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smtClean="0"/>
              <a:t>void Show(const set&lt;</a:t>
            </a:r>
            <a:r>
              <a:rPr lang="en-US" altLang="zh-CN" sz="2000" dirty="0" err="1" smtClean="0"/>
              <a:t>int</a:t>
            </a:r>
            <a:r>
              <a:rPr lang="en-US" altLang="zh-CN" sz="2000" dirty="0" smtClean="0"/>
              <a:t>&gt; &amp;s) </a:t>
            </a:r>
          </a:p>
          <a:p>
            <a:pPr>
              <a:lnSpc>
                <a:spcPts val="20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显示集</a:t>
            </a:r>
            <a:r>
              <a:rPr lang="en-US" altLang="zh-CN" sz="2000" dirty="0" smtClean="0">
                <a:solidFill>
                  <a:schemeClr val="tx1"/>
                </a:solidFill>
              </a:rPr>
              <a:t>s</a:t>
            </a:r>
            <a:r>
              <a:rPr lang="zh-CN" altLang="en-US" sz="2000" dirty="0" smtClean="0">
                <a:solidFill>
                  <a:schemeClr val="tx1"/>
                </a:solidFill>
              </a:rPr>
              <a:t>中的元素</a:t>
            </a:r>
          </a:p>
          <a:p>
            <a:pPr>
              <a:lnSpc>
                <a:spcPts val="2000"/>
              </a:lnSpc>
            </a:pPr>
            <a:r>
              <a:rPr lang="zh-CN" altLang="en-US" sz="2000" dirty="0" smtClean="0"/>
              <a:t>	</a:t>
            </a:r>
            <a:r>
              <a:rPr lang="en-US" altLang="zh-CN" sz="2000" dirty="0" smtClean="0"/>
              <a:t>if (</a:t>
            </a:r>
            <a:r>
              <a:rPr lang="en-US" altLang="zh-CN" sz="2000" dirty="0" err="1" smtClean="0"/>
              <a:t>s.empty</a:t>
            </a:r>
            <a:r>
              <a:rPr lang="en-US" altLang="zh-CN" sz="2000" dirty="0" smtClean="0"/>
              <a:t>())</a:t>
            </a:r>
          </a:p>
          <a:p>
            <a:pPr>
              <a:lnSpc>
                <a:spcPts val="2000"/>
              </a:lnSpc>
            </a:pPr>
            <a:r>
              <a:rPr lang="en-US" altLang="zh-CN" sz="2000" dirty="0" smtClean="0"/>
              <a:t>	{	</a:t>
            </a:r>
            <a:r>
              <a:rPr lang="en-US" altLang="zh-CN" sz="2000" dirty="0" smtClean="0">
                <a:solidFill>
                  <a:schemeClr val="tx1"/>
                </a:solidFill>
              </a:rPr>
              <a:t>// s</a:t>
            </a:r>
            <a:r>
              <a:rPr lang="zh-CN" altLang="en-US" sz="2000" dirty="0" smtClean="0">
                <a:solidFill>
                  <a:schemeClr val="tx1"/>
                </a:solidFill>
              </a:rPr>
              <a:t>为空集</a:t>
            </a:r>
          </a:p>
          <a:p>
            <a:pPr>
              <a:lnSpc>
                <a:spcPts val="2000"/>
              </a:lnSpc>
            </a:pPr>
            <a:r>
              <a:rPr lang="zh-CN" altLang="en-US" sz="2000" dirty="0" smtClean="0"/>
              <a:t>		</a:t>
            </a:r>
            <a:r>
              <a:rPr lang="en-US" altLang="zh-CN" sz="2000" dirty="0" err="1" smtClean="0"/>
              <a:t>cout</a:t>
            </a:r>
            <a:r>
              <a:rPr lang="en-US" altLang="zh-CN" sz="2000" dirty="0" smtClean="0"/>
              <a:t> &lt;&lt; "{}"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显示空集</a:t>
            </a:r>
          </a:p>
          <a:p>
            <a:pPr>
              <a:lnSpc>
                <a:spcPts val="2000"/>
              </a:lnSpc>
            </a:pPr>
            <a:r>
              <a:rPr lang="zh-CN" altLang="en-US" sz="2000" dirty="0" smtClean="0"/>
              <a:t>	</a:t>
            </a:r>
            <a:r>
              <a:rPr lang="en-US" altLang="zh-CN" sz="2000" dirty="0" smtClean="0"/>
              <a:t>}</a:t>
            </a:r>
          </a:p>
          <a:p>
            <a:pPr>
              <a:lnSpc>
                <a:spcPts val="2000"/>
              </a:lnSpc>
            </a:pPr>
            <a:r>
              <a:rPr lang="en-US" altLang="zh-CN" sz="2000" dirty="0" smtClean="0"/>
              <a:t>	else </a:t>
            </a:r>
          </a:p>
          <a:p>
            <a:pPr>
              <a:lnSpc>
                <a:spcPts val="2000"/>
              </a:lnSpc>
            </a:pPr>
            <a:r>
              <a:rPr lang="en-US" altLang="zh-CN" sz="2000" dirty="0" smtClean="0"/>
              <a:t>	{	</a:t>
            </a:r>
            <a:r>
              <a:rPr lang="en-US" altLang="zh-CN" sz="2000" dirty="0" smtClean="0">
                <a:solidFill>
                  <a:schemeClr val="tx1"/>
                </a:solidFill>
              </a:rPr>
              <a:t>// s</a:t>
            </a:r>
            <a:r>
              <a:rPr lang="zh-CN" altLang="en-US" sz="2000" dirty="0" smtClean="0">
                <a:solidFill>
                  <a:schemeClr val="tx1"/>
                </a:solidFill>
              </a:rPr>
              <a:t>非空</a:t>
            </a:r>
          </a:p>
          <a:p>
            <a:pPr>
              <a:lnSpc>
                <a:spcPts val="2000"/>
              </a:lnSpc>
            </a:pPr>
            <a:r>
              <a:rPr lang="zh-CN" altLang="en-US" sz="2000" dirty="0" smtClean="0"/>
              <a:t>		</a:t>
            </a:r>
            <a:r>
              <a:rPr lang="en-US" altLang="zh-CN" sz="2000" dirty="0" smtClean="0"/>
              <a:t>set&lt;</a:t>
            </a:r>
            <a:r>
              <a:rPr lang="en-US" altLang="zh-CN" sz="2000" dirty="0" err="1" smtClean="0"/>
              <a:t>int</a:t>
            </a:r>
            <a:r>
              <a:rPr lang="en-US" altLang="zh-CN" sz="2000" dirty="0" smtClean="0"/>
              <a:t>&gt;::</a:t>
            </a:r>
            <a:r>
              <a:rPr lang="en-US" altLang="zh-CN" sz="2000" dirty="0" err="1" smtClean="0"/>
              <a:t>const_iterator</a:t>
            </a:r>
            <a:r>
              <a:rPr lang="en-US" altLang="zh-CN" sz="2000" dirty="0" smtClean="0"/>
              <a:t> it = </a:t>
            </a:r>
            <a:r>
              <a:rPr lang="en-US" altLang="zh-CN" sz="2000" dirty="0" err="1" smtClean="0"/>
              <a:t>s.begin</a:t>
            </a:r>
            <a:r>
              <a:rPr lang="en-US" altLang="zh-CN" sz="2000" dirty="0" smtClean="0"/>
              <a:t>();</a:t>
            </a:r>
          </a:p>
          <a:p>
            <a:pPr>
              <a:lnSpc>
                <a:spcPts val="2000"/>
              </a:lnSpc>
            </a:pPr>
            <a:r>
              <a:rPr lang="en-US" altLang="zh-CN" sz="2000" dirty="0" smtClean="0"/>
              <a:t>		</a:t>
            </a:r>
            <a:r>
              <a:rPr lang="en-US" altLang="zh-CN" sz="2000" dirty="0" err="1" smtClean="0"/>
              <a:t>cout</a:t>
            </a:r>
            <a:r>
              <a:rPr lang="en-US" altLang="zh-CN" sz="2000" dirty="0" smtClean="0"/>
              <a:t> &lt;&lt; "{";			</a:t>
            </a:r>
            <a:r>
              <a:rPr lang="en-US" altLang="zh-CN" sz="2000" dirty="0" smtClean="0">
                <a:solidFill>
                  <a:schemeClr val="tx1"/>
                </a:solidFill>
              </a:rPr>
              <a:t>// </a:t>
            </a:r>
            <a:r>
              <a:rPr lang="zh-CN" altLang="en-US" sz="2000" dirty="0" smtClean="0">
                <a:solidFill>
                  <a:schemeClr val="tx1"/>
                </a:solidFill>
              </a:rPr>
              <a:t>集合起始符</a:t>
            </a:r>
          </a:p>
          <a:p>
            <a:pPr>
              <a:lnSpc>
                <a:spcPts val="2000"/>
              </a:lnSpc>
            </a:pPr>
            <a:r>
              <a:rPr lang="zh-CN" altLang="en-US" sz="2000" dirty="0" smtClean="0"/>
              <a:t>		</a:t>
            </a:r>
            <a:r>
              <a:rPr lang="en-US" altLang="zh-CN" sz="2000" dirty="0" err="1" smtClean="0"/>
              <a:t>cout</a:t>
            </a:r>
            <a:r>
              <a:rPr lang="en-US" altLang="zh-CN" sz="2000" dirty="0" smtClean="0"/>
              <a:t> &lt;&lt; *it;			</a:t>
            </a:r>
            <a:r>
              <a:rPr lang="en-US" altLang="zh-CN" sz="2000" dirty="0" smtClean="0">
                <a:solidFill>
                  <a:schemeClr val="tx1"/>
                </a:solidFill>
              </a:rPr>
              <a:t>// </a:t>
            </a:r>
            <a:r>
              <a:rPr lang="zh-CN" altLang="en-US" sz="2000" dirty="0" smtClean="0">
                <a:solidFill>
                  <a:schemeClr val="tx1"/>
                </a:solidFill>
              </a:rPr>
              <a:t>显示第一个元素</a:t>
            </a:r>
          </a:p>
          <a:p>
            <a:pPr>
              <a:lnSpc>
                <a:spcPts val="2000"/>
              </a:lnSpc>
            </a:pPr>
            <a:r>
              <a:rPr lang="zh-CN" altLang="en-US" sz="2000" dirty="0" smtClean="0"/>
              <a:t>		</a:t>
            </a:r>
            <a:r>
              <a:rPr lang="en-US" altLang="zh-CN" sz="2000" dirty="0" smtClean="0"/>
              <a:t>for (it++; it != </a:t>
            </a:r>
            <a:r>
              <a:rPr lang="en-US" altLang="zh-CN" sz="2000" dirty="0" err="1" smtClean="0"/>
              <a:t>s.end</a:t>
            </a:r>
            <a:r>
              <a:rPr lang="en-US" altLang="zh-CN" sz="2000" dirty="0" smtClean="0"/>
              <a:t>(); it++)</a:t>
            </a:r>
          </a:p>
          <a:p>
            <a:pPr>
              <a:lnSpc>
                <a:spcPts val="2000"/>
              </a:lnSpc>
            </a:pPr>
            <a:r>
              <a:rPr lang="en-US" altLang="zh-CN" sz="2000" dirty="0" smtClean="0"/>
              <a:t>			</a:t>
            </a:r>
            <a:r>
              <a:rPr lang="en-US" altLang="zh-CN" sz="2000" dirty="0" err="1" smtClean="0"/>
              <a:t>cout</a:t>
            </a:r>
            <a:r>
              <a:rPr lang="en-US" altLang="zh-CN" sz="2000" dirty="0" smtClean="0"/>
              <a:t> &lt;&lt; "," &lt;&lt; *it;	</a:t>
            </a:r>
            <a:r>
              <a:rPr lang="en-US" altLang="zh-CN" sz="2000" dirty="0" smtClean="0">
                <a:solidFill>
                  <a:schemeClr val="tx1"/>
                </a:solidFill>
              </a:rPr>
              <a:t>// </a:t>
            </a:r>
            <a:r>
              <a:rPr lang="zh-CN" altLang="en-US" sz="2000" dirty="0" smtClean="0">
                <a:solidFill>
                  <a:schemeClr val="tx1"/>
                </a:solidFill>
              </a:rPr>
              <a:t>依次显示其它元素</a:t>
            </a:r>
          </a:p>
          <a:p>
            <a:pPr>
              <a:lnSpc>
                <a:spcPts val="2000"/>
              </a:lnSpc>
            </a:pPr>
            <a:r>
              <a:rPr lang="zh-CN" altLang="en-US" sz="2000" dirty="0" smtClean="0"/>
              <a:t>		</a:t>
            </a:r>
            <a:r>
              <a:rPr lang="en-US" altLang="zh-CN" sz="2000" dirty="0" err="1" smtClean="0"/>
              <a:t>cout</a:t>
            </a:r>
            <a:r>
              <a:rPr lang="en-US" altLang="zh-CN" sz="2000" dirty="0" smtClean="0"/>
              <a:t> &lt;&lt; "}";			</a:t>
            </a:r>
            <a:r>
              <a:rPr lang="en-US" altLang="zh-CN" sz="2000" dirty="0" smtClean="0">
                <a:solidFill>
                  <a:schemeClr val="tx1"/>
                </a:solidFill>
              </a:rPr>
              <a:t>// </a:t>
            </a:r>
            <a:r>
              <a:rPr lang="zh-CN" altLang="en-US" sz="2000" dirty="0" smtClean="0">
                <a:solidFill>
                  <a:schemeClr val="tx1"/>
                </a:solidFill>
              </a:rPr>
              <a:t>集合结束符</a:t>
            </a:r>
          </a:p>
          <a:p>
            <a:pPr>
              <a:lnSpc>
                <a:spcPts val="20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000"/>
              </a:lnSpc>
            </a:pPr>
            <a:r>
              <a:rPr lang="zh-CN" altLang="en-US" sz="2000" dirty="0" smtClean="0"/>
              <a:t>	</a:t>
            </a:r>
            <a:r>
              <a:rPr lang="en-US" altLang="zh-CN" sz="2000" dirty="0" smtClean="0"/>
              <a:t>}</a:t>
            </a:r>
          </a:p>
          <a:p>
            <a:pPr>
              <a:lnSpc>
                <a:spcPts val="2000"/>
              </a:lnSpc>
            </a:pPr>
            <a:r>
              <a:rPr lang="en-US" altLang="zh-CN" sz="2000" dirty="0" smtClean="0"/>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60445"/>
            <a:ext cx="8784976" cy="5732851"/>
          </a:xfrm>
          <a:prstGeom prst="rect">
            <a:avLst/>
          </a:prstGeom>
          <a:noFill/>
        </p:spPr>
        <p:txBody>
          <a:bodyPr wrap="square" rtlCol="0">
            <a:spAutoFit/>
          </a:bodyPr>
          <a:lstStyle/>
          <a:p>
            <a:pPr>
              <a:lnSpc>
                <a:spcPts val="26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600"/>
              </a:lnSpc>
            </a:pPr>
            <a:r>
              <a:rPr lang="en-US" altLang="zh-CN" sz="2000" dirty="0" smtClean="0"/>
              <a:t>{</a:t>
            </a:r>
          </a:p>
          <a:p>
            <a:pPr>
              <a:lnSpc>
                <a:spcPts val="2600"/>
              </a:lnSpc>
            </a:pPr>
            <a:r>
              <a:rPr lang="en-US" altLang="zh-CN" sz="2000" dirty="0" smtClean="0"/>
              <a:t>	set&lt;</a:t>
            </a:r>
            <a:r>
              <a:rPr lang="en-US" altLang="zh-CN" sz="2000" dirty="0" err="1" smtClean="0"/>
              <a:t>int</a:t>
            </a:r>
            <a:r>
              <a:rPr lang="en-US" altLang="zh-CN" sz="2000" dirty="0" smtClean="0"/>
              <a:t>&gt;::</a:t>
            </a:r>
            <a:r>
              <a:rPr lang="en-US" altLang="zh-CN" sz="2000" dirty="0" err="1" smtClean="0"/>
              <a:t>iterator</a:t>
            </a:r>
            <a:r>
              <a:rPr lang="en-US" altLang="zh-CN" sz="2000" dirty="0" smtClean="0"/>
              <a:t> it;			</a:t>
            </a:r>
            <a:r>
              <a:rPr lang="en-US" altLang="zh-CN" sz="2000" dirty="0" smtClean="0">
                <a:solidFill>
                  <a:schemeClr val="tx1"/>
                </a:solidFill>
              </a:rPr>
              <a:t>// </a:t>
            </a:r>
            <a:r>
              <a:rPr lang="zh-CN" altLang="en-US" sz="2000" dirty="0" smtClean="0">
                <a:solidFill>
                  <a:schemeClr val="tx1"/>
                </a:solidFill>
              </a:rPr>
              <a:t>迭代器</a:t>
            </a:r>
          </a:p>
          <a:p>
            <a:pPr>
              <a:lnSpc>
                <a:spcPts val="2600"/>
              </a:lnSpc>
            </a:pPr>
            <a:r>
              <a:rPr lang="zh-CN" altLang="en-US" sz="2000" dirty="0" smtClean="0"/>
              <a:t>	</a:t>
            </a:r>
            <a:r>
              <a:rPr lang="en-US" altLang="zh-CN" sz="2000" dirty="0" smtClean="0"/>
              <a:t>set&lt;</a:t>
            </a:r>
            <a:r>
              <a:rPr lang="en-US" altLang="zh-CN" sz="2000" dirty="0" err="1" smtClean="0"/>
              <a:t>int</a:t>
            </a:r>
            <a:r>
              <a:rPr lang="en-US" altLang="zh-CN" sz="2000" dirty="0" smtClean="0"/>
              <a:t>&gt; A, B, C;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A, B, C</a:t>
            </a:r>
          </a:p>
          <a:p>
            <a:pPr>
              <a:lnSpc>
                <a:spcPts val="2600"/>
              </a:lnSpc>
            </a:pPr>
            <a:r>
              <a:rPr lang="en-US" altLang="zh-CN" sz="2000" dirty="0" smtClean="0"/>
              <a:t>	</a:t>
            </a:r>
            <a:r>
              <a:rPr lang="en-US" altLang="zh-CN" sz="2000" dirty="0" err="1" smtClean="0"/>
              <a:t>int</a:t>
            </a:r>
            <a:r>
              <a:rPr lang="en-US" altLang="zh-CN" sz="2000" dirty="0" smtClean="0"/>
              <a:t> a[] = {1, 3, 6}, b[] = {3, 6, 8}, </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定义数组及变量</a:t>
            </a:r>
          </a:p>
          <a:p>
            <a:pPr>
              <a:lnSpc>
                <a:spcPts val="2600"/>
              </a:lnSpc>
            </a:pPr>
            <a:endParaRPr lang="zh-CN" altLang="en-US" sz="2000" dirty="0" smtClean="0"/>
          </a:p>
          <a:p>
            <a:pPr>
              <a:lnSpc>
                <a:spcPts val="2600"/>
              </a:lnSpc>
            </a:pPr>
            <a:r>
              <a:rPr lang="zh-CN" altLang="en-US" sz="2000" dirty="0" smtClean="0"/>
              <a:t>	</a:t>
            </a:r>
            <a:r>
              <a:rPr lang="en-US" altLang="zh-CN" sz="2000" dirty="0" smtClean="0"/>
              <a:t>for (</a:t>
            </a:r>
            <a:r>
              <a:rPr lang="en-US" altLang="zh-CN" sz="2000" dirty="0" err="1" smtClean="0"/>
              <a:t>i</a:t>
            </a:r>
            <a:r>
              <a:rPr lang="en-US" altLang="zh-CN" sz="2000" dirty="0" smtClean="0"/>
              <a:t> = 0; </a:t>
            </a:r>
            <a:r>
              <a:rPr lang="en-US" altLang="zh-CN" sz="2000" dirty="0" err="1" smtClean="0"/>
              <a:t>i</a:t>
            </a:r>
            <a:r>
              <a:rPr lang="en-US" altLang="zh-CN" sz="2000" dirty="0" smtClean="0"/>
              <a:t> &lt; 3; </a:t>
            </a:r>
            <a:r>
              <a:rPr lang="en-US" altLang="zh-CN" sz="2000" dirty="0" err="1" smtClean="0"/>
              <a:t>i</a:t>
            </a:r>
            <a:r>
              <a:rPr lang="en-US" altLang="zh-CN" sz="2000" dirty="0" smtClean="0"/>
              <a:t>++) </a:t>
            </a:r>
            <a:r>
              <a:rPr lang="en-US" altLang="zh-CN" sz="2000" dirty="0" err="1" smtClean="0"/>
              <a:t>A.insert</a:t>
            </a:r>
            <a:r>
              <a:rPr lang="en-US" altLang="zh-CN" sz="2000" dirty="0" smtClean="0"/>
              <a:t>(a[</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插入</a:t>
            </a:r>
            <a:r>
              <a:rPr lang="en-US" altLang="zh-CN" sz="2000" dirty="0" smtClean="0">
                <a:solidFill>
                  <a:schemeClr val="tx1"/>
                </a:solidFill>
              </a:rPr>
              <a:t>A</a:t>
            </a:r>
            <a:r>
              <a:rPr lang="zh-CN" altLang="en-US" sz="2000" dirty="0" smtClean="0">
                <a:solidFill>
                  <a:schemeClr val="tx1"/>
                </a:solidFill>
              </a:rPr>
              <a:t>元素</a:t>
            </a:r>
          </a:p>
          <a:p>
            <a:pPr>
              <a:lnSpc>
                <a:spcPts val="2600"/>
              </a:lnSpc>
            </a:pPr>
            <a:r>
              <a:rPr lang="zh-CN" altLang="en-US" sz="2000" dirty="0" smtClean="0"/>
              <a:t>	</a:t>
            </a:r>
            <a:r>
              <a:rPr lang="en-US" altLang="zh-CN" sz="2000" dirty="0" smtClean="0"/>
              <a:t>for (</a:t>
            </a:r>
            <a:r>
              <a:rPr lang="en-US" altLang="zh-CN" sz="2000" dirty="0" err="1" smtClean="0"/>
              <a:t>i</a:t>
            </a:r>
            <a:r>
              <a:rPr lang="en-US" altLang="zh-CN" sz="2000" dirty="0" smtClean="0"/>
              <a:t> = 0; </a:t>
            </a:r>
            <a:r>
              <a:rPr lang="en-US" altLang="zh-CN" sz="2000" dirty="0" err="1" smtClean="0"/>
              <a:t>i</a:t>
            </a:r>
            <a:r>
              <a:rPr lang="en-US" altLang="zh-CN" sz="2000" dirty="0" smtClean="0"/>
              <a:t> &lt; 3; </a:t>
            </a:r>
            <a:r>
              <a:rPr lang="en-US" altLang="zh-CN" sz="2000" dirty="0" err="1" smtClean="0"/>
              <a:t>i</a:t>
            </a:r>
            <a:r>
              <a:rPr lang="en-US" altLang="zh-CN" sz="2000" dirty="0" smtClean="0"/>
              <a:t>++) </a:t>
            </a:r>
            <a:r>
              <a:rPr lang="en-US" altLang="zh-CN" sz="2000" dirty="0" err="1" smtClean="0"/>
              <a:t>B.insert</a:t>
            </a:r>
            <a:r>
              <a:rPr lang="en-US" altLang="zh-CN" sz="2000" dirty="0" smtClean="0"/>
              <a:t>(b[</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插入</a:t>
            </a:r>
            <a:r>
              <a:rPr lang="en-US" altLang="zh-CN" sz="2000" dirty="0" smtClean="0">
                <a:solidFill>
                  <a:schemeClr val="tx1"/>
                </a:solidFill>
              </a:rPr>
              <a:t>B</a:t>
            </a:r>
            <a:r>
              <a:rPr lang="zh-CN" altLang="en-US" sz="2000" dirty="0" smtClean="0">
                <a:solidFill>
                  <a:schemeClr val="tx1"/>
                </a:solidFill>
              </a:rPr>
              <a:t>元素</a:t>
            </a:r>
          </a:p>
          <a:p>
            <a:pPr>
              <a:lnSpc>
                <a:spcPts val="2600"/>
              </a:lnSpc>
            </a:pPr>
            <a:endParaRPr lang="zh-CN" altLang="en-US" sz="2000" dirty="0" smtClean="0"/>
          </a:p>
          <a:p>
            <a:pPr>
              <a:lnSpc>
                <a:spcPts val="2600"/>
              </a:lnSpc>
            </a:pPr>
            <a:r>
              <a:rPr lang="zh-CN" altLang="en-US" sz="2000" dirty="0" smtClean="0"/>
              <a:t>	</a:t>
            </a:r>
            <a:r>
              <a:rPr lang="en-US" altLang="zh-CN" sz="2000" dirty="0" err="1" smtClean="0"/>
              <a:t>cout</a:t>
            </a:r>
            <a:r>
              <a:rPr lang="en-US" altLang="zh-CN" sz="2000" dirty="0" smtClean="0"/>
              <a:t> &lt;&lt; "A="; Show(A);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A</a:t>
            </a:r>
          </a:p>
          <a:p>
            <a:pPr>
              <a:lnSpc>
                <a:spcPts val="2600"/>
              </a:lnSpc>
            </a:pPr>
            <a:r>
              <a:rPr lang="en-US" altLang="zh-CN" sz="2000" dirty="0" smtClean="0"/>
              <a:t>	</a:t>
            </a:r>
            <a:r>
              <a:rPr lang="en-US" altLang="zh-CN" sz="2000" dirty="0" err="1" smtClean="0"/>
              <a:t>cout</a:t>
            </a:r>
            <a:r>
              <a:rPr lang="en-US" altLang="zh-CN" sz="2000" dirty="0" smtClean="0"/>
              <a:t> &lt;&lt; "B="; Show(B);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B</a:t>
            </a:r>
          </a:p>
          <a:p>
            <a:pPr>
              <a:lnSpc>
                <a:spcPts val="2600"/>
              </a:lnSpc>
            </a:pPr>
            <a:r>
              <a:rPr lang="en-US" altLang="zh-CN" sz="2000" dirty="0" smtClean="0"/>
              <a:t>	</a:t>
            </a:r>
          </a:p>
          <a:p>
            <a:pPr>
              <a:lnSpc>
                <a:spcPts val="2600"/>
              </a:lnSpc>
            </a:pPr>
            <a:r>
              <a:rPr lang="en-US" altLang="zh-CN" sz="2000" dirty="0" smtClean="0"/>
              <a:t>	</a:t>
            </a:r>
            <a:r>
              <a:rPr lang="en-US" altLang="zh-CN" sz="2000" dirty="0" err="1" smtClean="0"/>
              <a:t>C.clear</a:t>
            </a:r>
            <a:r>
              <a:rPr lang="en-US" altLang="zh-CN" sz="2000" dirty="0" smtClean="0"/>
              <a:t>();				</a:t>
            </a:r>
            <a:r>
              <a:rPr lang="en-US" altLang="zh-CN" sz="2000" dirty="0" smtClean="0">
                <a:solidFill>
                  <a:schemeClr val="tx1"/>
                </a:solidFill>
              </a:rPr>
              <a:t>// </a:t>
            </a:r>
            <a:r>
              <a:rPr lang="zh-CN" altLang="en-US" sz="2000" dirty="0" smtClean="0">
                <a:solidFill>
                  <a:schemeClr val="tx1"/>
                </a:solidFill>
              </a:rPr>
              <a:t>清空</a:t>
            </a:r>
            <a:r>
              <a:rPr lang="en-US" altLang="zh-CN" sz="2000" dirty="0" smtClean="0">
                <a:solidFill>
                  <a:schemeClr val="tx1"/>
                </a:solidFill>
              </a:rPr>
              <a:t>C</a:t>
            </a:r>
          </a:p>
          <a:p>
            <a:pPr>
              <a:lnSpc>
                <a:spcPts val="2600"/>
              </a:lnSpc>
            </a:pPr>
            <a:r>
              <a:rPr lang="en-US" altLang="zh-CN" sz="2000" dirty="0" smtClean="0"/>
              <a:t>	</a:t>
            </a:r>
            <a:r>
              <a:rPr lang="en-US" altLang="zh-CN" sz="2000" dirty="0" err="1" smtClean="0"/>
              <a:t>set_union</a:t>
            </a:r>
            <a:r>
              <a:rPr lang="en-US" altLang="zh-CN" sz="2000" dirty="0" smtClean="0"/>
              <a:t>(</a:t>
            </a:r>
            <a:r>
              <a:rPr lang="en-US" altLang="zh-CN" sz="2000" dirty="0" err="1" smtClean="0"/>
              <a:t>A.begin</a:t>
            </a:r>
            <a:r>
              <a:rPr lang="en-US" altLang="zh-CN" sz="2000" dirty="0" smtClean="0"/>
              <a:t>(), </a:t>
            </a:r>
            <a:r>
              <a:rPr lang="en-US" altLang="zh-CN" sz="2000" dirty="0" err="1" smtClean="0"/>
              <a:t>A.end</a:t>
            </a:r>
            <a:r>
              <a:rPr lang="en-US" altLang="zh-CN" sz="2000" dirty="0" smtClean="0"/>
              <a:t>(),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A</a:t>
            </a:r>
          </a:p>
          <a:p>
            <a:pPr>
              <a:lnSpc>
                <a:spcPts val="2600"/>
              </a:lnSpc>
            </a:pPr>
            <a:r>
              <a:rPr lang="en-US" altLang="zh-CN" sz="2000" dirty="0" smtClean="0"/>
              <a:t>		</a:t>
            </a:r>
            <a:r>
              <a:rPr lang="en-US" altLang="zh-CN" sz="2000" dirty="0" err="1" smtClean="0"/>
              <a:t>B.begin</a:t>
            </a:r>
            <a:r>
              <a:rPr lang="en-US" altLang="zh-CN" sz="2000" dirty="0" smtClean="0"/>
              <a:t>(), </a:t>
            </a:r>
            <a:r>
              <a:rPr lang="en-US" altLang="zh-CN" sz="2000" dirty="0" err="1" smtClean="0"/>
              <a:t>B.end</a:t>
            </a:r>
            <a:r>
              <a:rPr lang="en-US" altLang="zh-CN" sz="2000" dirty="0" smtClean="0"/>
              <a:t>(),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B</a:t>
            </a:r>
          </a:p>
          <a:p>
            <a:pPr>
              <a:lnSpc>
                <a:spcPts val="2600"/>
              </a:lnSpc>
            </a:pPr>
            <a:r>
              <a:rPr lang="en-US" altLang="zh-CN" sz="2000" dirty="0" smtClean="0"/>
              <a:t>		inserter(C, </a:t>
            </a:r>
            <a:r>
              <a:rPr lang="en-US" altLang="zh-CN" sz="2000" dirty="0" err="1" smtClean="0"/>
              <a:t>C.begin</a:t>
            </a:r>
            <a:r>
              <a:rPr lang="en-US" altLang="zh-CN" sz="2000" dirty="0" smtClean="0"/>
              <a:t>()) );	</a:t>
            </a:r>
            <a:r>
              <a:rPr lang="en-US" altLang="zh-CN" sz="2000" dirty="0" smtClean="0">
                <a:solidFill>
                  <a:schemeClr val="tx1"/>
                </a:solidFill>
              </a:rPr>
              <a:t>// C = A∪B</a:t>
            </a:r>
          </a:p>
          <a:p>
            <a:pPr>
              <a:lnSpc>
                <a:spcPts val="2600"/>
              </a:lnSpc>
            </a:pPr>
            <a:r>
              <a:rPr lang="en-US" altLang="zh-CN" sz="2000" dirty="0" smtClean="0"/>
              <a:t>	</a:t>
            </a:r>
            <a:r>
              <a:rPr lang="en-US" altLang="zh-CN" sz="2000" dirty="0" err="1" smtClean="0"/>
              <a:t>cout</a:t>
            </a:r>
            <a:r>
              <a:rPr lang="en-US" altLang="zh-CN" sz="2000" dirty="0" smtClean="0"/>
              <a:t> &lt;&lt; "A∪B="; Show(C);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A∪B</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8894"/>
            <a:ext cx="8784976" cy="4401205"/>
          </a:xfrm>
          <a:prstGeom prst="rect">
            <a:avLst/>
          </a:prstGeom>
          <a:noFill/>
        </p:spPr>
        <p:txBody>
          <a:bodyPr wrap="square" rtlCol="0">
            <a:spAutoFit/>
          </a:bodyPr>
          <a:lstStyle/>
          <a:p>
            <a:r>
              <a:rPr lang="en-US" altLang="zh-CN" sz="2000" dirty="0" smtClean="0"/>
              <a:t>	</a:t>
            </a:r>
            <a:r>
              <a:rPr lang="en-US" altLang="zh-CN" sz="2000" dirty="0" err="1" smtClean="0"/>
              <a:t>C.clear</a:t>
            </a:r>
            <a:r>
              <a:rPr lang="en-US" altLang="zh-CN" sz="2000" dirty="0" smtClean="0"/>
              <a:t>();				</a:t>
            </a:r>
            <a:r>
              <a:rPr lang="en-US" altLang="zh-CN" sz="2000" dirty="0" smtClean="0">
                <a:solidFill>
                  <a:schemeClr val="tx1"/>
                </a:solidFill>
              </a:rPr>
              <a:t>// </a:t>
            </a:r>
            <a:r>
              <a:rPr lang="zh-CN" altLang="en-US" sz="2000" dirty="0" smtClean="0">
                <a:solidFill>
                  <a:schemeClr val="tx1"/>
                </a:solidFill>
              </a:rPr>
              <a:t>清空</a:t>
            </a:r>
            <a:r>
              <a:rPr lang="en-US" altLang="zh-CN" sz="2000" dirty="0" smtClean="0">
                <a:solidFill>
                  <a:schemeClr val="tx1"/>
                </a:solidFill>
              </a:rPr>
              <a:t>C</a:t>
            </a:r>
          </a:p>
          <a:p>
            <a:r>
              <a:rPr lang="en-US" altLang="zh-CN" sz="2000" dirty="0" smtClean="0"/>
              <a:t>	</a:t>
            </a:r>
            <a:r>
              <a:rPr lang="en-US" altLang="zh-CN" sz="2000" dirty="0" err="1" smtClean="0"/>
              <a:t>set_intersection</a:t>
            </a:r>
            <a:r>
              <a:rPr lang="en-US" altLang="zh-CN" sz="2000" dirty="0" smtClean="0"/>
              <a:t>(</a:t>
            </a:r>
            <a:r>
              <a:rPr lang="en-US" altLang="zh-CN" sz="2000" dirty="0" err="1" smtClean="0"/>
              <a:t>A.begin</a:t>
            </a:r>
            <a:r>
              <a:rPr lang="en-US" altLang="zh-CN" sz="2000" dirty="0" smtClean="0"/>
              <a:t>(), </a:t>
            </a:r>
            <a:r>
              <a:rPr lang="en-US" altLang="zh-CN" sz="2000" dirty="0" err="1" smtClean="0"/>
              <a:t>A.end</a:t>
            </a:r>
            <a:r>
              <a:rPr lang="en-US" altLang="zh-CN" sz="2000" dirty="0" smtClean="0"/>
              <a:t>(),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A</a:t>
            </a:r>
          </a:p>
          <a:p>
            <a:r>
              <a:rPr lang="en-US" altLang="zh-CN" sz="2000" dirty="0" smtClean="0"/>
              <a:t>		</a:t>
            </a:r>
            <a:r>
              <a:rPr lang="en-US" altLang="zh-CN" sz="2000" dirty="0" err="1" smtClean="0"/>
              <a:t>B.begin</a:t>
            </a:r>
            <a:r>
              <a:rPr lang="en-US" altLang="zh-CN" sz="2000" dirty="0" smtClean="0"/>
              <a:t>(), </a:t>
            </a:r>
            <a:r>
              <a:rPr lang="en-US" altLang="zh-CN" sz="2000" dirty="0" err="1" smtClean="0"/>
              <a:t>B.end</a:t>
            </a:r>
            <a:r>
              <a:rPr lang="en-US" altLang="zh-CN" sz="2000" dirty="0" smtClean="0"/>
              <a:t>(),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B</a:t>
            </a:r>
          </a:p>
          <a:p>
            <a:r>
              <a:rPr lang="en-US" altLang="zh-CN" sz="2000" dirty="0" smtClean="0"/>
              <a:t>		inserter(C, </a:t>
            </a:r>
            <a:r>
              <a:rPr lang="en-US" altLang="zh-CN" sz="2000" dirty="0" err="1" smtClean="0"/>
              <a:t>C.begin</a:t>
            </a:r>
            <a:r>
              <a:rPr lang="en-US" altLang="zh-CN" sz="2000" dirty="0" smtClean="0"/>
              <a:t>()) );	</a:t>
            </a:r>
            <a:r>
              <a:rPr lang="en-US" altLang="zh-CN" sz="2000" dirty="0" smtClean="0">
                <a:solidFill>
                  <a:schemeClr val="tx1"/>
                </a:solidFill>
              </a:rPr>
              <a:t>// C = A∩B</a:t>
            </a:r>
          </a:p>
          <a:p>
            <a:r>
              <a:rPr lang="en-US" altLang="zh-CN" sz="2000" dirty="0" smtClean="0"/>
              <a:t>	</a:t>
            </a:r>
            <a:r>
              <a:rPr lang="en-US" altLang="zh-CN" sz="2000" dirty="0" err="1" smtClean="0"/>
              <a:t>cout</a:t>
            </a:r>
            <a:r>
              <a:rPr lang="en-US" altLang="zh-CN" sz="2000" dirty="0" smtClean="0"/>
              <a:t> &lt;&lt; "A∩B="; Show(C);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A∩B</a:t>
            </a:r>
          </a:p>
          <a:p>
            <a:endParaRPr lang="en-US" altLang="zh-CN" sz="2000" dirty="0" smtClean="0"/>
          </a:p>
          <a:p>
            <a:r>
              <a:rPr lang="en-US" altLang="zh-CN" sz="2000" dirty="0" smtClean="0"/>
              <a:t>	</a:t>
            </a:r>
            <a:r>
              <a:rPr lang="en-US" altLang="zh-CN" sz="2000" dirty="0" err="1" smtClean="0"/>
              <a:t>C.clear</a:t>
            </a:r>
            <a:r>
              <a:rPr lang="en-US" altLang="zh-CN" sz="2000" dirty="0" smtClean="0"/>
              <a:t>();				</a:t>
            </a:r>
            <a:r>
              <a:rPr lang="en-US" altLang="zh-CN" sz="2000" dirty="0" smtClean="0">
                <a:solidFill>
                  <a:schemeClr val="tx1"/>
                </a:solidFill>
              </a:rPr>
              <a:t>// </a:t>
            </a:r>
            <a:r>
              <a:rPr lang="zh-CN" altLang="en-US" sz="2000" dirty="0" smtClean="0">
                <a:solidFill>
                  <a:schemeClr val="tx1"/>
                </a:solidFill>
              </a:rPr>
              <a:t>清空</a:t>
            </a:r>
            <a:r>
              <a:rPr lang="en-US" altLang="zh-CN" sz="2000" dirty="0" smtClean="0">
                <a:solidFill>
                  <a:schemeClr val="tx1"/>
                </a:solidFill>
              </a:rPr>
              <a:t>C</a:t>
            </a:r>
          </a:p>
          <a:p>
            <a:r>
              <a:rPr lang="en-US" altLang="zh-CN" sz="2000" dirty="0" smtClean="0"/>
              <a:t>	</a:t>
            </a:r>
            <a:r>
              <a:rPr lang="en-US" altLang="zh-CN" sz="2000" dirty="0" err="1" smtClean="0"/>
              <a:t>set_difference</a:t>
            </a:r>
            <a:r>
              <a:rPr lang="en-US" altLang="zh-CN" sz="2000" dirty="0" smtClean="0"/>
              <a:t>(</a:t>
            </a:r>
            <a:r>
              <a:rPr lang="en-US" altLang="zh-CN" sz="2000" dirty="0" err="1" smtClean="0"/>
              <a:t>A.begin</a:t>
            </a:r>
            <a:r>
              <a:rPr lang="en-US" altLang="zh-CN" sz="2000" dirty="0" smtClean="0"/>
              <a:t>(), </a:t>
            </a:r>
            <a:r>
              <a:rPr lang="en-US" altLang="zh-CN" sz="2000" dirty="0" err="1" smtClean="0"/>
              <a:t>A.end</a:t>
            </a:r>
            <a:r>
              <a:rPr lang="en-US" altLang="zh-CN" sz="2000" dirty="0" smtClean="0"/>
              <a:t>(),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A</a:t>
            </a:r>
          </a:p>
          <a:p>
            <a:r>
              <a:rPr lang="en-US" altLang="zh-CN" sz="2000" dirty="0" smtClean="0"/>
              <a:t>		</a:t>
            </a:r>
            <a:r>
              <a:rPr lang="en-US" altLang="zh-CN" sz="2000" dirty="0" err="1" smtClean="0"/>
              <a:t>B.begin</a:t>
            </a:r>
            <a:r>
              <a:rPr lang="en-US" altLang="zh-CN" sz="2000" dirty="0" smtClean="0"/>
              <a:t>(), </a:t>
            </a:r>
            <a:r>
              <a:rPr lang="en-US" altLang="zh-CN" sz="2000" dirty="0" err="1" smtClean="0"/>
              <a:t>B.end</a:t>
            </a:r>
            <a:r>
              <a:rPr lang="en-US" altLang="zh-CN" sz="2000" dirty="0" smtClean="0"/>
              <a:t>(), 		</a:t>
            </a:r>
            <a:r>
              <a:rPr lang="en-US" altLang="zh-CN" sz="2000" dirty="0" smtClean="0">
                <a:solidFill>
                  <a:schemeClr val="tx1"/>
                </a:solidFill>
              </a:rPr>
              <a:t>// </a:t>
            </a:r>
            <a:r>
              <a:rPr lang="zh-CN" altLang="en-US" sz="2000" dirty="0" smtClean="0">
                <a:solidFill>
                  <a:schemeClr val="tx1"/>
                </a:solidFill>
              </a:rPr>
              <a:t>集合</a:t>
            </a:r>
            <a:r>
              <a:rPr lang="en-US" altLang="zh-CN" sz="2000" dirty="0" smtClean="0">
                <a:solidFill>
                  <a:schemeClr val="tx1"/>
                </a:solidFill>
              </a:rPr>
              <a:t>B</a:t>
            </a:r>
          </a:p>
          <a:p>
            <a:r>
              <a:rPr lang="en-US" altLang="zh-CN" sz="2000" dirty="0" smtClean="0"/>
              <a:t>		inserter(C, </a:t>
            </a:r>
            <a:r>
              <a:rPr lang="en-US" altLang="zh-CN" sz="2000" dirty="0" err="1" smtClean="0"/>
              <a:t>C.begin</a:t>
            </a:r>
            <a:r>
              <a:rPr lang="en-US" altLang="zh-CN" sz="2000" dirty="0" smtClean="0"/>
              <a:t>()) );	</a:t>
            </a:r>
            <a:r>
              <a:rPr lang="en-US" altLang="zh-CN" sz="2000" dirty="0" smtClean="0">
                <a:solidFill>
                  <a:schemeClr val="tx1"/>
                </a:solidFill>
              </a:rPr>
              <a:t>// C = A-B</a:t>
            </a:r>
          </a:p>
          <a:p>
            <a:r>
              <a:rPr lang="en-US" altLang="zh-CN" sz="2000" dirty="0" smtClean="0"/>
              <a:t>	</a:t>
            </a:r>
            <a:r>
              <a:rPr lang="en-US" altLang="zh-CN" sz="2000" dirty="0" err="1" smtClean="0"/>
              <a:t>cout</a:t>
            </a:r>
            <a:r>
              <a:rPr lang="en-US" altLang="zh-CN" sz="2000" dirty="0" smtClean="0"/>
              <a:t> &lt;&lt; "A-B="; Show(C);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A-B</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endParaRPr lang="zh-CN" altLang="en-US" sz="2000" dirty="0" smtClean="0"/>
          </a:p>
          <a:p>
            <a:r>
              <a:rPr lang="en-US" altLang="zh-CN" sz="2000" dirty="0" smtClean="0"/>
              <a:t>}</a:t>
            </a:r>
            <a:endParaRPr lang="zh-CN" altLang="en-US" sz="2000" dirty="0"/>
          </a:p>
        </p:txBody>
      </p:sp>
      <p:sp>
        <p:nvSpPr>
          <p:cNvPr id="3" name="矩形 2"/>
          <p:cNvSpPr/>
          <p:nvPr/>
        </p:nvSpPr>
        <p:spPr bwMode="auto">
          <a:xfrm>
            <a:off x="179512" y="4437112"/>
            <a:ext cx="8748464"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A={1,3,6}</a:t>
            </a:r>
          </a:p>
          <a:p>
            <a:pPr lvl="1"/>
            <a:r>
              <a:rPr lang="en-US" altLang="zh-CN" sz="2000" dirty="0" smtClean="0">
                <a:solidFill>
                  <a:schemeClr val="tx1"/>
                </a:solidFill>
              </a:rPr>
              <a:t>B={3,6,8}</a:t>
            </a:r>
          </a:p>
          <a:p>
            <a:pPr lvl="1"/>
            <a:r>
              <a:rPr lang="en-US" altLang="zh-CN" sz="2000" dirty="0" smtClean="0">
                <a:solidFill>
                  <a:schemeClr val="tx1"/>
                </a:solidFill>
              </a:rPr>
              <a:t>A∪B={1,3,6,8}</a:t>
            </a:r>
          </a:p>
          <a:p>
            <a:pPr lvl="1"/>
            <a:r>
              <a:rPr lang="en-US" altLang="zh-CN" sz="2000" dirty="0" smtClean="0">
                <a:solidFill>
                  <a:schemeClr val="tx1"/>
                </a:solidFill>
              </a:rPr>
              <a:t>A∩B={3,6}</a:t>
            </a:r>
          </a:p>
          <a:p>
            <a:pPr lvl="1"/>
            <a:r>
              <a:rPr lang="en-US" altLang="zh-CN" sz="2000" dirty="0" smtClean="0">
                <a:solidFill>
                  <a:schemeClr val="tx1"/>
                </a:solidFill>
              </a:rPr>
              <a:t>A-B={1}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8.1 STL</a:t>
            </a:r>
            <a:r>
              <a:rPr lang="zh-CN" altLang="en-US" sz="4800" dirty="0" smtClean="0"/>
              <a:t>概述</a:t>
            </a:r>
            <a:endParaRPr lang="zh-CN" altLang="en-US" sz="4800" dirty="0"/>
          </a:p>
        </p:txBody>
      </p:sp>
      <p:sp>
        <p:nvSpPr>
          <p:cNvPr id="3" name="副标题 2"/>
          <p:cNvSpPr>
            <a:spLocks noGrp="1"/>
          </p:cNvSpPr>
          <p:nvPr>
            <p:ph type="subTitle" idx="1"/>
          </p:nvPr>
        </p:nvSpPr>
        <p:spPr/>
        <p:txBody>
          <a:bodyPr/>
          <a:lstStyle/>
          <a:p>
            <a:r>
              <a:rPr lang="en-US" altLang="zh-CN" sz="4400" dirty="0" smtClean="0"/>
              <a:t>8.1.2 </a:t>
            </a:r>
            <a:r>
              <a:rPr lang="zh-CN" altLang="en-US" sz="4400" dirty="0" smtClean="0"/>
              <a:t>迭代器</a:t>
            </a:r>
            <a:endParaRPr lang="zh-CN" altLang="en-US" sz="44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8.6 </a:t>
            </a:r>
            <a:r>
              <a:rPr lang="zh-CN" altLang="en-US" sz="4800" dirty="0" smtClean="0"/>
              <a:t>关联容器</a:t>
            </a:r>
            <a:endParaRPr lang="zh-CN" altLang="en-US" sz="4800" dirty="0"/>
          </a:p>
        </p:txBody>
      </p:sp>
      <p:sp>
        <p:nvSpPr>
          <p:cNvPr id="3" name="副标题 2"/>
          <p:cNvSpPr>
            <a:spLocks noGrp="1"/>
          </p:cNvSpPr>
          <p:nvPr>
            <p:ph type="subTitle" idx="1"/>
          </p:nvPr>
        </p:nvSpPr>
        <p:spPr/>
        <p:txBody>
          <a:bodyPr/>
          <a:lstStyle/>
          <a:p>
            <a:r>
              <a:rPr lang="it-IT" altLang="zh-CN" sz="4400" dirty="0" smtClean="0"/>
              <a:t>8.6.3 map</a:t>
            </a:r>
            <a:r>
              <a:rPr lang="zh-CN" altLang="it-IT" sz="4400" dirty="0" smtClean="0"/>
              <a:t>和</a:t>
            </a:r>
            <a:r>
              <a:rPr lang="it-IT" altLang="zh-CN" sz="4400" dirty="0" smtClean="0"/>
              <a:t>multimap</a:t>
            </a:r>
            <a:r>
              <a:rPr lang="zh-CN" altLang="it-IT" sz="4400" dirty="0" smtClean="0"/>
              <a:t>容器</a:t>
            </a:r>
            <a:endParaRPr lang="zh-CN" altLang="en-US" sz="4400"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562074"/>
          </a:xfrm>
        </p:spPr>
        <p:txBody>
          <a:bodyPr/>
          <a:lstStyle/>
          <a:p>
            <a:r>
              <a:rPr lang="it-IT" altLang="zh-CN" dirty="0" smtClean="0"/>
              <a:t>map</a:t>
            </a:r>
            <a:r>
              <a:rPr lang="zh-CN" altLang="it-IT" dirty="0" smtClean="0"/>
              <a:t>和</a:t>
            </a:r>
            <a:r>
              <a:rPr lang="it-IT" altLang="zh-CN" dirty="0" smtClean="0"/>
              <a:t>multimap</a:t>
            </a:r>
            <a:r>
              <a:rPr lang="zh-CN" altLang="it-IT" dirty="0" smtClean="0"/>
              <a:t>容器</a:t>
            </a:r>
            <a:r>
              <a:rPr lang="zh-CN" altLang="en-US" dirty="0" smtClean="0"/>
              <a:t>的概念</a:t>
            </a:r>
            <a:endParaRPr lang="zh-CN" altLang="en-US" dirty="0"/>
          </a:p>
        </p:txBody>
      </p:sp>
      <p:sp>
        <p:nvSpPr>
          <p:cNvPr id="3" name="内容占位符 2"/>
          <p:cNvSpPr>
            <a:spLocks noGrp="1"/>
          </p:cNvSpPr>
          <p:nvPr>
            <p:ph idx="1"/>
          </p:nvPr>
        </p:nvSpPr>
        <p:spPr>
          <a:xfrm>
            <a:off x="457200" y="620688"/>
            <a:ext cx="8229600" cy="4525963"/>
          </a:xfrm>
        </p:spPr>
        <p:txBody>
          <a:bodyPr/>
          <a:lstStyle/>
          <a:p>
            <a:pPr>
              <a:lnSpc>
                <a:spcPts val="3300"/>
              </a:lnSpc>
              <a:spcBef>
                <a:spcPts val="300"/>
              </a:spcBef>
              <a:spcAft>
                <a:spcPts val="300"/>
              </a:spcAft>
            </a:pPr>
            <a:r>
              <a:rPr lang="en-US" altLang="zh-CN" dirty="0" smtClean="0"/>
              <a:t>map</a:t>
            </a:r>
            <a:r>
              <a:rPr lang="zh-CN" altLang="en-US" dirty="0" smtClean="0"/>
              <a:t>和</a:t>
            </a:r>
            <a:r>
              <a:rPr lang="en-US" altLang="zh-CN" dirty="0" err="1" smtClean="0"/>
              <a:t>multimap</a:t>
            </a:r>
            <a:r>
              <a:rPr lang="zh-CN" altLang="en-US" dirty="0" smtClean="0"/>
              <a:t>容器就是数学上的“映射”，用于将关将“关键字”</a:t>
            </a:r>
            <a:r>
              <a:rPr lang="en-US" altLang="zh-CN" dirty="0" smtClean="0"/>
              <a:t>key</a:t>
            </a:r>
            <a:r>
              <a:rPr lang="zh-CN" altLang="en-US" dirty="0" smtClean="0"/>
              <a:t>对应对“值”</a:t>
            </a:r>
            <a:r>
              <a:rPr lang="en-US" altLang="zh-CN" dirty="0" smtClean="0"/>
              <a:t>value</a:t>
            </a:r>
            <a:r>
              <a:rPr lang="zh-CN" altLang="en-US" dirty="0" smtClean="0"/>
              <a:t>。</a:t>
            </a:r>
            <a:endParaRPr lang="en-US" altLang="zh-CN" dirty="0" smtClean="0"/>
          </a:p>
          <a:p>
            <a:pPr>
              <a:lnSpc>
                <a:spcPts val="3300"/>
              </a:lnSpc>
              <a:spcBef>
                <a:spcPts val="300"/>
              </a:spcBef>
              <a:spcAft>
                <a:spcPts val="300"/>
              </a:spcAft>
            </a:pPr>
            <a:r>
              <a:rPr lang="en-US" altLang="zh-CN" dirty="0" smtClean="0"/>
              <a:t>map</a:t>
            </a:r>
            <a:r>
              <a:rPr lang="zh-CN" altLang="en-US" dirty="0" smtClean="0"/>
              <a:t>是严格意义上数学中“映射”，每个“关键字”</a:t>
            </a:r>
            <a:r>
              <a:rPr lang="en-US" altLang="zh-CN" dirty="0" smtClean="0"/>
              <a:t>key</a:t>
            </a:r>
            <a:r>
              <a:rPr lang="zh-CN" altLang="en-US" dirty="0" smtClean="0"/>
              <a:t>是惟一的，只能出现一次。</a:t>
            </a:r>
            <a:endParaRPr lang="en-US" altLang="zh-CN" dirty="0" smtClean="0"/>
          </a:p>
          <a:p>
            <a:pPr>
              <a:lnSpc>
                <a:spcPts val="3300"/>
              </a:lnSpc>
              <a:spcBef>
                <a:spcPts val="300"/>
              </a:spcBef>
              <a:spcAft>
                <a:spcPts val="300"/>
              </a:spcAft>
            </a:pPr>
            <a:r>
              <a:rPr lang="en-US" altLang="zh-CN" dirty="0" err="1" smtClean="0"/>
              <a:t>multimap</a:t>
            </a:r>
            <a:r>
              <a:rPr lang="zh-CN" altLang="en-US" dirty="0" smtClean="0"/>
              <a:t>不是严格意义上数学中“映射”，每个“关键字”</a:t>
            </a:r>
            <a:r>
              <a:rPr lang="en-US" altLang="zh-CN" dirty="0" smtClean="0"/>
              <a:t>key</a:t>
            </a:r>
            <a:r>
              <a:rPr lang="zh-CN" altLang="en-US" dirty="0" smtClean="0"/>
              <a:t>可能不惟一，可能出现多次。</a:t>
            </a:r>
            <a:endParaRPr lang="en-US" altLang="zh-CN" dirty="0" smtClean="0"/>
          </a:p>
          <a:p>
            <a:pPr>
              <a:lnSpc>
                <a:spcPts val="3300"/>
              </a:lnSpc>
              <a:spcBef>
                <a:spcPts val="300"/>
              </a:spcBef>
              <a:spcAft>
                <a:spcPts val="300"/>
              </a:spcAft>
            </a:pPr>
            <a:endParaRPr lang="zh-CN" altLang="en-US" dirty="0"/>
          </a:p>
        </p:txBody>
      </p:sp>
      <p:pic>
        <p:nvPicPr>
          <p:cNvPr id="4" name="Picture 4" descr="http://pic002.cnblogs.com/images/2012/387401/2012110211172055.jpg"/>
          <p:cNvPicPr>
            <a:picLocks noChangeAspect="1" noChangeArrowheads="1"/>
          </p:cNvPicPr>
          <p:nvPr/>
        </p:nvPicPr>
        <p:blipFill>
          <a:blip r:embed="rId2" r:link="rId3" cstate="print"/>
          <a:srcRect/>
          <a:stretch>
            <a:fillRect/>
          </a:stretch>
        </p:blipFill>
        <p:spPr bwMode="auto">
          <a:xfrm>
            <a:off x="2555776" y="3789040"/>
            <a:ext cx="3672383" cy="2353504"/>
          </a:xfrm>
          <a:prstGeom prst="rect">
            <a:avLst/>
          </a:prstGeom>
          <a:noFill/>
          <a:ln w="9525">
            <a:noFill/>
            <a:miter lim="800000"/>
            <a:headEnd/>
            <a:tailEnd/>
          </a:ln>
        </p:spPr>
      </p:pic>
      <p:sp>
        <p:nvSpPr>
          <p:cNvPr id="5" name="Text Box 9"/>
          <p:cNvSpPr txBox="1">
            <a:spLocks noChangeArrowheads="1"/>
          </p:cNvSpPr>
          <p:nvPr/>
        </p:nvSpPr>
        <p:spPr bwMode="auto">
          <a:xfrm>
            <a:off x="2195736" y="6070536"/>
            <a:ext cx="4227440" cy="400110"/>
          </a:xfrm>
          <a:prstGeom prst="rect">
            <a:avLst/>
          </a:prstGeom>
          <a:solidFill>
            <a:srgbClr val="FFFFFF"/>
          </a:solidFill>
          <a:ln w="9525">
            <a:noFill/>
            <a:miter lim="800000"/>
            <a:headEnd/>
            <a:tailEnd/>
          </a:ln>
        </p:spPr>
        <p:txBody>
          <a:bodyPr wrap="none">
            <a:spAutoFit/>
          </a:bodyPr>
          <a:lstStyle/>
          <a:p>
            <a:pPr algn="ctr"/>
            <a:r>
              <a:rPr lang="en-US" altLang="zh-CN" sz="2000" dirty="0" smtClean="0">
                <a:latin typeface="Times New Roman" pitchFamily="18" charset="0"/>
              </a:rPr>
              <a:t>map</a:t>
            </a:r>
            <a:r>
              <a:rPr lang="zh-CN" altLang="en-US" sz="2000" dirty="0" smtClean="0">
                <a:latin typeface="Times New Roman" pitchFamily="18" charset="0"/>
              </a:rPr>
              <a:t>和</a:t>
            </a:r>
            <a:r>
              <a:rPr lang="en-US" altLang="zh-CN" sz="2000" dirty="0" err="1" smtClean="0">
                <a:latin typeface="Times New Roman" pitchFamily="18" charset="0"/>
              </a:rPr>
              <a:t>multimap</a:t>
            </a:r>
            <a:r>
              <a:rPr lang="zh-CN" altLang="en-US" sz="2000" dirty="0" smtClean="0">
                <a:latin typeface="Times New Roman" pitchFamily="18" charset="0"/>
              </a:rPr>
              <a:t>的内部实现</a:t>
            </a:r>
            <a:r>
              <a:rPr lang="en-US" altLang="zh-CN" sz="2000" dirty="0" smtClean="0">
                <a:latin typeface="Times New Roman" pitchFamily="18" charset="0"/>
              </a:rPr>
              <a:t>(</a:t>
            </a:r>
            <a:r>
              <a:rPr lang="zh-CN" altLang="en-US" sz="2000" dirty="0" smtClean="0">
                <a:solidFill>
                  <a:srgbClr val="FF0000"/>
                </a:solidFill>
                <a:latin typeface="Times New Roman" pitchFamily="18" charset="0"/>
              </a:rPr>
              <a:t>红</a:t>
            </a:r>
            <a:r>
              <a:rPr lang="zh-CN" altLang="en-US" sz="2000" dirty="0" smtClean="0">
                <a:solidFill>
                  <a:schemeClr val="tx1"/>
                </a:solidFill>
                <a:latin typeface="Times New Roman" pitchFamily="18" charset="0"/>
              </a:rPr>
              <a:t>黑</a:t>
            </a:r>
            <a:r>
              <a:rPr lang="zh-CN" altLang="en-US" sz="2000" dirty="0" smtClean="0">
                <a:latin typeface="Times New Roman" pitchFamily="18" charset="0"/>
              </a:rPr>
              <a:t>树</a:t>
            </a:r>
            <a:r>
              <a:rPr lang="en-US" altLang="zh-CN" sz="2000" dirty="0" smtClean="0">
                <a:latin typeface="Times New Roman" pitchFamily="18" charset="0"/>
              </a:rPr>
              <a:t>)</a:t>
            </a:r>
            <a:endParaRPr lang="zh-CN" altLang="en-US" sz="2000"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8721"/>
            <a:ext cx="9144000" cy="5632311"/>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8.25 map</a:t>
            </a:r>
            <a:r>
              <a:rPr lang="zh-CN" altLang="en-US" sz="2000" dirty="0" smtClean="0">
                <a:solidFill>
                  <a:schemeClr val="tx1"/>
                </a:solidFill>
              </a:rPr>
              <a:t>容器示例。</a:t>
            </a:r>
            <a:endParaRPr lang="en-US" altLang="zh-CN" sz="2000" dirty="0" smtClean="0">
              <a:solidFill>
                <a:schemeClr val="tx1"/>
              </a:solidFill>
            </a:endParaRPr>
          </a:p>
          <a:p>
            <a:endParaRPr lang="zh-CN" altLang="en-US"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:e8_25\main_8_25.cpp</a:t>
            </a:r>
          </a:p>
          <a:p>
            <a:r>
              <a:rPr lang="en-US" altLang="zh-CN" sz="2000" dirty="0" smtClean="0"/>
              <a:t>#</a:t>
            </a:r>
            <a:r>
              <a:rPr lang="en-US" altLang="zh-CN" sz="2000" dirty="0" err="1" smtClean="0"/>
              <a:t>pragma</a:t>
            </a:r>
            <a:r>
              <a:rPr lang="en-US" altLang="zh-CN" sz="2000" dirty="0" smtClean="0"/>
              <a:t> warning(disable:4786)		</a:t>
            </a:r>
            <a:r>
              <a:rPr lang="en-US" altLang="zh-CN" sz="2000" dirty="0" smtClean="0">
                <a:solidFill>
                  <a:schemeClr val="tx1"/>
                </a:solidFill>
              </a:rPr>
              <a:t>// </a:t>
            </a:r>
            <a:r>
              <a:rPr lang="zh-CN" altLang="en-US" sz="2000" dirty="0" smtClean="0">
                <a:solidFill>
                  <a:schemeClr val="tx1"/>
                </a:solidFill>
              </a:rPr>
              <a:t>关闭</a:t>
            </a:r>
            <a:r>
              <a:rPr lang="en-US" altLang="zh-CN" sz="2000" dirty="0" err="1" smtClean="0">
                <a:solidFill>
                  <a:schemeClr val="tx1"/>
                </a:solidFill>
              </a:rPr>
              <a:t>stl</a:t>
            </a:r>
            <a:r>
              <a:rPr lang="zh-CN" altLang="en-US" sz="2000" dirty="0" smtClean="0">
                <a:solidFill>
                  <a:schemeClr val="tx1"/>
                </a:solidFill>
              </a:rPr>
              <a:t>警告</a:t>
            </a:r>
            <a:r>
              <a:rPr lang="en-US" altLang="zh-CN" sz="2000" dirty="0" smtClean="0">
                <a:solidFill>
                  <a:schemeClr val="tx1"/>
                </a:solidFill>
              </a:rPr>
              <a:t>(C4786</a:t>
            </a:r>
            <a:r>
              <a:rPr lang="zh-CN" altLang="en-US" sz="2000" dirty="0" smtClean="0">
                <a:solidFill>
                  <a:schemeClr val="tx1"/>
                </a:solidFill>
              </a:rPr>
              <a:t>警告</a:t>
            </a:r>
            <a:r>
              <a:rPr lang="en-US" altLang="zh-CN" sz="2000" dirty="0" smtClean="0">
                <a:solidFill>
                  <a:schemeClr val="tx1"/>
                </a:solidFill>
              </a:rPr>
              <a:t>)</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&lt;map&gt;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声明学生</a:t>
            </a:r>
          </a:p>
          <a:p>
            <a:r>
              <a:rPr lang="en-US" altLang="zh-CN" sz="2000" dirty="0" err="1" smtClean="0"/>
              <a:t>struct</a:t>
            </a:r>
            <a:r>
              <a:rPr lang="en-US" altLang="zh-CN" sz="2000" dirty="0" smtClean="0"/>
              <a:t> Student</a:t>
            </a:r>
          </a:p>
          <a:p>
            <a:r>
              <a:rPr lang="en-US" altLang="zh-CN" sz="2000" dirty="0" smtClean="0"/>
              <a:t>{</a:t>
            </a:r>
          </a:p>
          <a:p>
            <a:r>
              <a:rPr lang="en-US" altLang="zh-CN" sz="2000" dirty="0" smtClean="0"/>
              <a:t>	string name;				</a:t>
            </a:r>
            <a:r>
              <a:rPr lang="en-US" altLang="zh-CN" sz="2000" dirty="0" smtClean="0">
                <a:solidFill>
                  <a:schemeClr val="tx1"/>
                </a:solidFill>
              </a:rPr>
              <a:t>// </a:t>
            </a:r>
            <a:r>
              <a:rPr lang="zh-CN" altLang="en-US" sz="2000" dirty="0" smtClean="0">
                <a:solidFill>
                  <a:schemeClr val="tx1"/>
                </a:solidFill>
              </a:rPr>
              <a:t>姓名</a:t>
            </a:r>
          </a:p>
          <a:p>
            <a:r>
              <a:rPr lang="zh-CN" altLang="en-US" sz="2000" dirty="0" smtClean="0"/>
              <a:t>	</a:t>
            </a:r>
            <a:r>
              <a:rPr lang="en-US" altLang="zh-CN" sz="2000" dirty="0" smtClean="0"/>
              <a:t>string sex;				</a:t>
            </a:r>
            <a:r>
              <a:rPr lang="en-US" altLang="zh-CN" sz="2000" dirty="0" smtClean="0">
                <a:solidFill>
                  <a:schemeClr val="tx1"/>
                </a:solidFill>
              </a:rPr>
              <a:t>// </a:t>
            </a:r>
            <a:r>
              <a:rPr lang="zh-CN" altLang="en-US" sz="2000" dirty="0" smtClean="0">
                <a:solidFill>
                  <a:schemeClr val="tx1"/>
                </a:solidFill>
              </a:rPr>
              <a:t>性别</a:t>
            </a:r>
          </a:p>
          <a:p>
            <a:r>
              <a:rPr lang="zh-CN" altLang="en-US" sz="2000" dirty="0" smtClean="0"/>
              <a:t>	</a:t>
            </a:r>
            <a:r>
              <a:rPr lang="en-US" altLang="zh-CN" sz="2000" dirty="0" smtClean="0"/>
              <a:t>double score;				</a:t>
            </a:r>
            <a:r>
              <a:rPr lang="en-US" altLang="zh-CN" sz="2000" dirty="0" smtClean="0">
                <a:solidFill>
                  <a:schemeClr val="tx1"/>
                </a:solidFill>
              </a:rPr>
              <a:t>// </a:t>
            </a:r>
            <a:r>
              <a:rPr lang="zh-CN" altLang="en-US" sz="2000" dirty="0" smtClean="0">
                <a:solidFill>
                  <a:schemeClr val="tx1"/>
                </a:solidFill>
              </a:rPr>
              <a:t>成绩</a:t>
            </a:r>
          </a:p>
          <a:p>
            <a:r>
              <a:rPr lang="zh-CN" altLang="en-US" sz="2000" dirty="0" smtClean="0"/>
              <a:t>	</a:t>
            </a:r>
            <a:r>
              <a:rPr lang="en-US" altLang="zh-CN" sz="2000" dirty="0" smtClean="0"/>
              <a:t>Student(const string &amp;nm, const string &amp;</a:t>
            </a:r>
            <a:r>
              <a:rPr lang="en-US" altLang="zh-CN" sz="2000" dirty="0" err="1" smtClean="0"/>
              <a:t>sx</a:t>
            </a:r>
            <a:r>
              <a:rPr lang="en-US" altLang="zh-CN" sz="2000" dirty="0" smtClean="0"/>
              <a:t>, double sc): </a:t>
            </a:r>
          </a:p>
          <a:p>
            <a:r>
              <a:rPr lang="zh-CN" altLang="en-US" sz="2000" dirty="0" smtClean="0"/>
              <a:t>		</a:t>
            </a:r>
            <a:r>
              <a:rPr lang="en-US" altLang="zh-CN" sz="2000" dirty="0" smtClean="0"/>
              <a:t>name(nm), sex(</a:t>
            </a:r>
            <a:r>
              <a:rPr lang="en-US" altLang="zh-CN" sz="2000" dirty="0" err="1" smtClean="0"/>
              <a:t>sx</a:t>
            </a:r>
            <a:r>
              <a:rPr lang="en-US" altLang="zh-CN" sz="2000" dirty="0" smtClean="0"/>
              <a:t>), score(sc){}</a:t>
            </a:r>
            <a:r>
              <a:rPr lang="en-US" altLang="zh-CN" sz="2000" dirty="0" smtClean="0">
                <a:solidFill>
                  <a:schemeClr val="tx1"/>
                </a:solidFill>
              </a:rPr>
              <a:t>// </a:t>
            </a:r>
            <a:r>
              <a:rPr lang="zh-CN" altLang="en-US" sz="2000" dirty="0" smtClean="0">
                <a:solidFill>
                  <a:schemeClr val="tx1"/>
                </a:solidFill>
              </a:rPr>
              <a:t>构造函数</a:t>
            </a:r>
            <a:endParaRPr lang="en-US" altLang="zh-CN" sz="2000" dirty="0" smtClean="0">
              <a:solidFill>
                <a:schemeClr val="tx1"/>
              </a:solidFill>
            </a:endParaRPr>
          </a:p>
          <a:p>
            <a:r>
              <a:rPr lang="en-US" altLang="zh-CN" sz="2000" dirty="0" smtClean="0"/>
              <a:t>};</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6555641"/>
          </a:xfrm>
          <a:prstGeom prst="rect">
            <a:avLst/>
          </a:prstGeom>
          <a:noFill/>
        </p:spPr>
        <p:txBody>
          <a:bodyPr wrap="square" rtlCol="0">
            <a:spAutoFit/>
          </a:bodyPr>
          <a:lstStyle/>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100"/>
              </a:lnSpc>
            </a:pPr>
            <a:r>
              <a:rPr lang="en-US" altLang="zh-CN" sz="2000" dirty="0" smtClean="0"/>
              <a:t>{</a:t>
            </a:r>
          </a:p>
          <a:p>
            <a:pPr>
              <a:lnSpc>
                <a:spcPts val="2100"/>
              </a:lnSpc>
            </a:pPr>
            <a:r>
              <a:rPr lang="en-US" altLang="zh-CN" sz="2000" dirty="0" smtClean="0"/>
              <a:t>	map&lt;</a:t>
            </a:r>
            <a:r>
              <a:rPr lang="en-US" altLang="zh-CN" sz="2000" dirty="0" err="1" smtClean="0"/>
              <a:t>int</a:t>
            </a:r>
            <a:r>
              <a:rPr lang="en-US" altLang="zh-CN" sz="2000" dirty="0" smtClean="0"/>
              <a:t>, Student&gt; </a:t>
            </a:r>
            <a:r>
              <a:rPr lang="en-US" altLang="zh-CN" sz="2000" dirty="0" err="1" smtClean="0"/>
              <a:t>mapStudent</a:t>
            </a:r>
            <a:r>
              <a:rPr lang="en-US" altLang="zh-CN" sz="2000" dirty="0" smtClean="0"/>
              <a:t>;</a:t>
            </a:r>
            <a:r>
              <a:rPr lang="en-US" altLang="zh-CN" sz="2000" dirty="0" smtClean="0">
                <a:solidFill>
                  <a:schemeClr val="tx1"/>
                </a:solidFill>
              </a:rPr>
              <a:t>// </a:t>
            </a:r>
            <a:r>
              <a:rPr lang="zh-CN" altLang="en-US" sz="2000" dirty="0" smtClean="0">
                <a:solidFill>
                  <a:schemeClr val="tx1"/>
                </a:solidFill>
              </a:rPr>
              <a:t>映射</a:t>
            </a:r>
            <a:r>
              <a:rPr lang="en-US" altLang="zh-CN" sz="2000" dirty="0" smtClean="0">
                <a:solidFill>
                  <a:schemeClr val="tx1"/>
                </a:solidFill>
              </a:rPr>
              <a:t>: </a:t>
            </a:r>
            <a:r>
              <a:rPr lang="zh-CN" altLang="en-US" sz="2000" dirty="0" smtClean="0">
                <a:solidFill>
                  <a:schemeClr val="tx1"/>
                </a:solidFill>
              </a:rPr>
              <a:t>学号</a:t>
            </a:r>
            <a:r>
              <a:rPr lang="en-US" altLang="zh-CN" sz="2000" dirty="0" smtClean="0">
                <a:solidFill>
                  <a:schemeClr val="tx1"/>
                </a:solidFill>
              </a:rPr>
              <a:t>(key)--&gt;</a:t>
            </a:r>
            <a:r>
              <a:rPr lang="zh-CN" altLang="en-US" sz="2000" dirty="0" smtClean="0">
                <a:solidFill>
                  <a:schemeClr val="tx1"/>
                </a:solidFill>
              </a:rPr>
              <a:t>学生</a:t>
            </a:r>
            <a:r>
              <a:rPr lang="en-US" altLang="zh-CN" sz="2000" dirty="0" smtClean="0">
                <a:solidFill>
                  <a:schemeClr val="tx1"/>
                </a:solidFill>
              </a:rPr>
              <a:t>(value)</a:t>
            </a:r>
          </a:p>
          <a:p>
            <a:pPr>
              <a:lnSpc>
                <a:spcPts val="2100"/>
              </a:lnSpc>
            </a:pPr>
            <a:r>
              <a:rPr lang="en-US" altLang="zh-CN" sz="2000" dirty="0" smtClean="0"/>
              <a:t>	</a:t>
            </a:r>
          </a:p>
          <a:p>
            <a:pPr>
              <a:lnSpc>
                <a:spcPts val="2100"/>
              </a:lnSpc>
            </a:pPr>
            <a:r>
              <a:rPr lang="en-US" altLang="zh-CN" sz="2000" dirty="0" smtClean="0">
                <a:solidFill>
                  <a:schemeClr val="tx1"/>
                </a:solidFill>
              </a:rPr>
              <a:t>	// </a:t>
            </a:r>
            <a:r>
              <a:rPr lang="zh-CN" altLang="en-US" sz="2000" dirty="0" smtClean="0">
                <a:solidFill>
                  <a:schemeClr val="tx1"/>
                </a:solidFill>
              </a:rPr>
              <a:t>插入学生信息</a:t>
            </a:r>
          </a:p>
          <a:p>
            <a:pPr>
              <a:lnSpc>
                <a:spcPts val="2100"/>
              </a:lnSpc>
            </a:pPr>
            <a:r>
              <a:rPr lang="zh-CN" altLang="en-US" sz="2000" dirty="0" smtClean="0"/>
              <a:t>	</a:t>
            </a:r>
            <a:r>
              <a:rPr lang="en-US" altLang="zh-CN" sz="2000" dirty="0" err="1" smtClean="0"/>
              <a:t>mapStudent.insert</a:t>
            </a:r>
            <a:r>
              <a:rPr lang="en-US" altLang="zh-CN" sz="2000" dirty="0" smtClean="0"/>
              <a:t>(pair&lt;</a:t>
            </a:r>
            <a:r>
              <a:rPr lang="en-US" altLang="zh-CN" sz="2000" dirty="0" err="1" smtClean="0"/>
              <a:t>int</a:t>
            </a:r>
            <a:r>
              <a:rPr lang="en-US" altLang="zh-CN" sz="2000" dirty="0" smtClean="0"/>
              <a:t>, Student&gt;(20200101, </a:t>
            </a:r>
          </a:p>
          <a:p>
            <a:pPr>
              <a:lnSpc>
                <a:spcPts val="2100"/>
              </a:lnSpc>
            </a:pPr>
            <a:r>
              <a:rPr lang="zh-CN" altLang="en-US" sz="2000" dirty="0" smtClean="0"/>
              <a:t>		</a:t>
            </a:r>
            <a:r>
              <a:rPr lang="en-US" altLang="zh-CN" sz="2000" dirty="0" smtClean="0"/>
              <a:t>Student("</a:t>
            </a:r>
            <a:r>
              <a:rPr lang="zh-CN" altLang="en-US" sz="2000" dirty="0" smtClean="0"/>
              <a:t>王倩</a:t>
            </a:r>
            <a:r>
              <a:rPr lang="en-US" altLang="zh-CN" sz="2000" dirty="0" smtClean="0"/>
              <a:t>", "</a:t>
            </a:r>
            <a:r>
              <a:rPr lang="zh-CN" altLang="en-US" sz="2000" dirty="0" smtClean="0"/>
              <a:t>女</a:t>
            </a:r>
            <a:r>
              <a:rPr lang="en-US" altLang="zh-CN" sz="2000" dirty="0" smtClean="0"/>
              <a:t>", 98)));	</a:t>
            </a:r>
            <a:r>
              <a:rPr lang="en-US" altLang="zh-CN" sz="2000" dirty="0" smtClean="0">
                <a:solidFill>
                  <a:schemeClr val="tx1"/>
                </a:solidFill>
              </a:rPr>
              <a:t>//</a:t>
            </a:r>
            <a:r>
              <a:rPr lang="zh-CN" altLang="en-US" sz="2000" dirty="0" smtClean="0">
                <a:solidFill>
                  <a:schemeClr val="tx1"/>
                </a:solidFill>
              </a:rPr>
              <a:t>插入成功</a:t>
            </a:r>
          </a:p>
          <a:p>
            <a:pPr>
              <a:lnSpc>
                <a:spcPts val="2100"/>
              </a:lnSpc>
            </a:pPr>
            <a:r>
              <a:rPr lang="zh-CN" altLang="en-US" sz="2000" dirty="0" smtClean="0"/>
              <a:t>	</a:t>
            </a:r>
            <a:r>
              <a:rPr lang="en-US" altLang="zh-CN" sz="2000" dirty="0" err="1" smtClean="0"/>
              <a:t>mapStudent.insert</a:t>
            </a:r>
            <a:r>
              <a:rPr lang="en-US" altLang="zh-CN" sz="2000" dirty="0" smtClean="0"/>
              <a:t>(pair&lt;</a:t>
            </a:r>
            <a:r>
              <a:rPr lang="en-US" altLang="zh-CN" sz="2000" dirty="0" err="1" smtClean="0"/>
              <a:t>int</a:t>
            </a:r>
            <a:r>
              <a:rPr lang="en-US" altLang="zh-CN" sz="2000" dirty="0" smtClean="0"/>
              <a:t>, Student&gt;(20200102, </a:t>
            </a:r>
          </a:p>
          <a:p>
            <a:pPr>
              <a:lnSpc>
                <a:spcPts val="2100"/>
              </a:lnSpc>
            </a:pPr>
            <a:r>
              <a:rPr lang="zh-CN" altLang="en-US" sz="2000" dirty="0" smtClean="0"/>
              <a:t>		</a:t>
            </a:r>
            <a:r>
              <a:rPr lang="en-US" altLang="zh-CN" sz="2000" dirty="0" smtClean="0"/>
              <a:t>Student("</a:t>
            </a:r>
            <a:r>
              <a:rPr lang="zh-CN" altLang="en-US" sz="2000" dirty="0" smtClean="0"/>
              <a:t>李杰</a:t>
            </a:r>
            <a:r>
              <a:rPr lang="en-US" altLang="zh-CN" sz="2000" dirty="0" smtClean="0"/>
              <a:t>", "</a:t>
            </a:r>
            <a:r>
              <a:rPr lang="zh-CN" altLang="en-US" sz="2000" dirty="0" smtClean="0"/>
              <a:t>男</a:t>
            </a:r>
            <a:r>
              <a:rPr lang="en-US" altLang="zh-CN" sz="2000" dirty="0" smtClean="0"/>
              <a:t>", 96)));	</a:t>
            </a:r>
            <a:r>
              <a:rPr lang="en-US" altLang="zh-CN" sz="2000" dirty="0" smtClean="0">
                <a:solidFill>
                  <a:schemeClr val="tx1"/>
                </a:solidFill>
              </a:rPr>
              <a:t>//</a:t>
            </a:r>
            <a:r>
              <a:rPr lang="zh-CN" altLang="en-US" sz="2000" dirty="0" smtClean="0">
                <a:solidFill>
                  <a:schemeClr val="tx1"/>
                </a:solidFill>
              </a:rPr>
              <a:t>插入成功</a:t>
            </a:r>
          </a:p>
          <a:p>
            <a:pPr>
              <a:lnSpc>
                <a:spcPts val="2100"/>
              </a:lnSpc>
            </a:pPr>
            <a:r>
              <a:rPr lang="zh-CN" altLang="en-US" sz="2000" dirty="0" smtClean="0"/>
              <a:t>	</a:t>
            </a:r>
            <a:r>
              <a:rPr lang="en-US" altLang="zh-CN" sz="2000" dirty="0" err="1" smtClean="0"/>
              <a:t>mapStudent.insert</a:t>
            </a:r>
            <a:r>
              <a:rPr lang="en-US" altLang="zh-CN" sz="2000" dirty="0" smtClean="0"/>
              <a:t>(pair&lt;</a:t>
            </a:r>
            <a:r>
              <a:rPr lang="en-US" altLang="zh-CN" sz="2000" dirty="0" err="1" smtClean="0"/>
              <a:t>int</a:t>
            </a:r>
            <a:r>
              <a:rPr lang="en-US" altLang="zh-CN" sz="2000" dirty="0" smtClean="0"/>
              <a:t>, Student&gt;(20200103, </a:t>
            </a:r>
          </a:p>
          <a:p>
            <a:pPr>
              <a:lnSpc>
                <a:spcPts val="2100"/>
              </a:lnSpc>
            </a:pPr>
            <a:r>
              <a:rPr lang="zh-CN" altLang="en-US" sz="2000" dirty="0" smtClean="0"/>
              <a:t>		</a:t>
            </a:r>
            <a:r>
              <a:rPr lang="en-US" altLang="zh-CN" sz="2000" dirty="0" smtClean="0"/>
              <a:t>Student("</a:t>
            </a:r>
            <a:r>
              <a:rPr lang="zh-CN" altLang="en-US" sz="2000" dirty="0" smtClean="0"/>
              <a:t>吴跃</a:t>
            </a:r>
            <a:r>
              <a:rPr lang="en-US" altLang="zh-CN" sz="2000" dirty="0" smtClean="0"/>
              <a:t>", "</a:t>
            </a:r>
            <a:r>
              <a:rPr lang="zh-CN" altLang="en-US" sz="2000" dirty="0" smtClean="0"/>
              <a:t>男</a:t>
            </a:r>
            <a:r>
              <a:rPr lang="en-US" altLang="zh-CN" sz="2000" dirty="0" smtClean="0"/>
              <a:t>", 99)));	</a:t>
            </a:r>
            <a:r>
              <a:rPr lang="en-US" altLang="zh-CN" sz="2000" dirty="0" smtClean="0">
                <a:solidFill>
                  <a:schemeClr val="tx1"/>
                </a:solidFill>
              </a:rPr>
              <a:t>//</a:t>
            </a:r>
            <a:r>
              <a:rPr lang="zh-CN" altLang="en-US" sz="2000" dirty="0" smtClean="0">
                <a:solidFill>
                  <a:schemeClr val="tx1"/>
                </a:solidFill>
              </a:rPr>
              <a:t>插入成功</a:t>
            </a:r>
          </a:p>
          <a:p>
            <a:pPr>
              <a:lnSpc>
                <a:spcPts val="2100"/>
              </a:lnSpc>
            </a:pPr>
            <a:r>
              <a:rPr lang="zh-CN" altLang="en-US" sz="2000" dirty="0" smtClean="0"/>
              <a:t>	</a:t>
            </a:r>
            <a:r>
              <a:rPr lang="en-US" altLang="zh-CN" sz="2000" dirty="0" err="1" smtClean="0"/>
              <a:t>mapStudent.insert</a:t>
            </a:r>
            <a:r>
              <a:rPr lang="en-US" altLang="zh-CN" sz="2000" dirty="0" smtClean="0"/>
              <a:t>(pair&lt;</a:t>
            </a:r>
            <a:r>
              <a:rPr lang="en-US" altLang="zh-CN" sz="2000" dirty="0" err="1" smtClean="0"/>
              <a:t>int</a:t>
            </a:r>
            <a:r>
              <a:rPr lang="en-US" altLang="zh-CN" sz="2000" dirty="0" smtClean="0"/>
              <a:t>, Student&gt;(20200103, </a:t>
            </a:r>
          </a:p>
          <a:p>
            <a:pPr>
              <a:lnSpc>
                <a:spcPts val="2100"/>
              </a:lnSpc>
            </a:pPr>
            <a:r>
              <a:rPr lang="zh-CN" altLang="en-US" sz="2000" dirty="0" smtClean="0"/>
              <a:t>		</a:t>
            </a:r>
            <a:r>
              <a:rPr lang="en-US" altLang="zh-CN" sz="2000" dirty="0" smtClean="0"/>
              <a:t>Student("</a:t>
            </a:r>
            <a:r>
              <a:rPr lang="zh-CN" altLang="en-US" sz="2000" dirty="0" smtClean="0"/>
              <a:t>游靖</a:t>
            </a:r>
            <a:r>
              <a:rPr lang="en-US" altLang="zh-CN" sz="2000" dirty="0" smtClean="0"/>
              <a:t>", "</a:t>
            </a:r>
            <a:r>
              <a:rPr lang="zh-CN" altLang="en-US" sz="2000" dirty="0" smtClean="0"/>
              <a:t>女</a:t>
            </a:r>
            <a:r>
              <a:rPr lang="en-US" altLang="zh-CN" sz="2000" dirty="0" smtClean="0"/>
              <a:t>", 100)));</a:t>
            </a:r>
            <a:r>
              <a:rPr lang="en-US" altLang="zh-CN" sz="2000" dirty="0" smtClean="0">
                <a:solidFill>
                  <a:schemeClr val="tx1"/>
                </a:solidFill>
              </a:rPr>
              <a:t>// </a:t>
            </a:r>
            <a:r>
              <a:rPr lang="zh-CN" altLang="en-US" sz="2000" dirty="0" smtClean="0">
                <a:solidFill>
                  <a:schemeClr val="tx1"/>
                </a:solidFill>
              </a:rPr>
              <a:t>学号</a:t>
            </a:r>
            <a:r>
              <a:rPr lang="en-US" altLang="zh-CN" sz="2000" dirty="0" smtClean="0">
                <a:solidFill>
                  <a:schemeClr val="tx1"/>
                </a:solidFill>
              </a:rPr>
              <a:t>(key</a:t>
            </a:r>
            <a:r>
              <a:rPr lang="zh-CN" altLang="en-US" sz="2000" dirty="0" smtClean="0">
                <a:solidFill>
                  <a:schemeClr val="tx1"/>
                </a:solidFill>
              </a:rPr>
              <a:t>重复，未被成功插入</a:t>
            </a:r>
          </a:p>
          <a:p>
            <a:pPr>
              <a:lnSpc>
                <a:spcPts val="2100"/>
              </a:lnSpc>
            </a:pPr>
            <a:endParaRPr lang="zh-CN" altLang="en-US" sz="2000" dirty="0" smtClean="0"/>
          </a:p>
          <a:p>
            <a:pPr>
              <a:lnSpc>
                <a:spcPts val="2100"/>
              </a:lnSpc>
            </a:pPr>
            <a:r>
              <a:rPr lang="zh-CN" altLang="en-US" sz="2000" dirty="0" smtClean="0">
                <a:solidFill>
                  <a:schemeClr val="tx1"/>
                </a:solidFill>
              </a:rPr>
              <a:t>	</a:t>
            </a:r>
            <a:r>
              <a:rPr lang="en-US" altLang="zh-CN" sz="2000" dirty="0" smtClean="0">
                <a:solidFill>
                  <a:schemeClr val="tx1"/>
                </a:solidFill>
              </a:rPr>
              <a:t>// </a:t>
            </a:r>
            <a:r>
              <a:rPr lang="zh-CN" altLang="en-US" sz="2000" dirty="0" smtClean="0">
                <a:solidFill>
                  <a:schemeClr val="tx1"/>
                </a:solidFill>
              </a:rPr>
              <a:t>显示学生信息</a:t>
            </a:r>
          </a:p>
          <a:p>
            <a:pPr>
              <a:lnSpc>
                <a:spcPts val="2100"/>
              </a:lnSpc>
            </a:pPr>
            <a:r>
              <a:rPr lang="zh-CN" altLang="en-US" sz="2000" dirty="0" smtClean="0"/>
              <a:t>	</a:t>
            </a:r>
            <a:r>
              <a:rPr lang="en-US" altLang="zh-CN" sz="2000" dirty="0" smtClean="0"/>
              <a:t>for (map&lt;</a:t>
            </a:r>
            <a:r>
              <a:rPr lang="en-US" altLang="zh-CN" sz="2000" dirty="0" err="1" smtClean="0"/>
              <a:t>int</a:t>
            </a:r>
            <a:r>
              <a:rPr lang="en-US" altLang="zh-CN" sz="2000" dirty="0" smtClean="0"/>
              <a:t>, Student&gt;::</a:t>
            </a:r>
            <a:r>
              <a:rPr lang="en-US" altLang="zh-CN" sz="2000" dirty="0" err="1" smtClean="0"/>
              <a:t>const_iterator</a:t>
            </a:r>
            <a:r>
              <a:rPr lang="en-US" altLang="zh-CN" sz="2000" dirty="0" smtClean="0"/>
              <a:t> it = </a:t>
            </a:r>
            <a:r>
              <a:rPr lang="en-US" altLang="zh-CN" sz="2000" dirty="0" err="1" smtClean="0"/>
              <a:t>mapStudent.begin</a:t>
            </a:r>
            <a:r>
              <a:rPr lang="en-US" altLang="zh-CN" sz="2000" dirty="0" smtClean="0"/>
              <a:t>();	it != </a:t>
            </a:r>
            <a:r>
              <a:rPr lang="en-US" altLang="zh-CN" sz="2000" dirty="0" err="1" smtClean="0"/>
              <a:t>mapStudent.end</a:t>
            </a:r>
            <a:r>
              <a:rPr lang="en-US" altLang="zh-CN" sz="2000" dirty="0" smtClean="0"/>
              <a:t>(); it++)</a:t>
            </a:r>
          </a:p>
          <a:p>
            <a:pPr>
              <a:lnSpc>
                <a:spcPts val="2100"/>
              </a:lnSpc>
            </a:pP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it-&gt;first &lt;&lt; "," &lt;&lt; it-&gt;second.name &lt;&lt; "," </a:t>
            </a:r>
          </a:p>
          <a:p>
            <a:pPr>
              <a:lnSpc>
                <a:spcPts val="2100"/>
              </a:lnSpc>
            </a:pPr>
            <a:r>
              <a:rPr lang="en-US" altLang="zh-CN" sz="2000" dirty="0" smtClean="0"/>
              <a:t>		&lt;&lt; it-&gt;second.sex &lt;&lt; "," &lt;&lt; it-&gt;</a:t>
            </a:r>
            <a:r>
              <a:rPr lang="en-US" altLang="zh-CN" sz="2000" dirty="0" err="1" smtClean="0"/>
              <a:t>second.score</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a:t>
            </a:r>
          </a:p>
          <a:p>
            <a:pPr>
              <a:lnSpc>
                <a:spcPts val="2100"/>
              </a:lnSpc>
            </a:pPr>
            <a:endParaRPr lang="en-US" altLang="zh-CN" sz="2000" dirty="0" smtClean="0"/>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4" name="矩形 3"/>
          <p:cNvSpPr/>
          <p:nvPr/>
        </p:nvSpPr>
        <p:spPr bwMode="auto">
          <a:xfrm>
            <a:off x="179512" y="5301208"/>
            <a:ext cx="8748464" cy="12961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20200101,</a:t>
            </a:r>
            <a:r>
              <a:rPr lang="zh-CN" altLang="en-US" sz="2000" dirty="0" smtClean="0">
                <a:solidFill>
                  <a:schemeClr val="tx1"/>
                </a:solidFill>
              </a:rPr>
              <a:t>王倩</a:t>
            </a:r>
            <a:r>
              <a:rPr lang="en-US" altLang="zh-CN" sz="2000" dirty="0" smtClean="0">
                <a:solidFill>
                  <a:schemeClr val="tx1"/>
                </a:solidFill>
              </a:rPr>
              <a:t>,</a:t>
            </a:r>
            <a:r>
              <a:rPr lang="zh-CN" altLang="en-US" sz="2000" dirty="0" smtClean="0">
                <a:solidFill>
                  <a:schemeClr val="tx1"/>
                </a:solidFill>
              </a:rPr>
              <a:t>女</a:t>
            </a:r>
            <a:r>
              <a:rPr lang="en-US" altLang="zh-CN" sz="2000" dirty="0" smtClean="0">
                <a:solidFill>
                  <a:schemeClr val="tx1"/>
                </a:solidFill>
              </a:rPr>
              <a:t>,98</a:t>
            </a:r>
          </a:p>
          <a:p>
            <a:pPr lvl="1"/>
            <a:r>
              <a:rPr lang="en-US" altLang="zh-CN" sz="2000" dirty="0" smtClean="0">
                <a:solidFill>
                  <a:schemeClr val="tx1"/>
                </a:solidFill>
              </a:rPr>
              <a:t>20200102,</a:t>
            </a:r>
            <a:r>
              <a:rPr lang="zh-CN" altLang="en-US" sz="2000" dirty="0" smtClean="0">
                <a:solidFill>
                  <a:schemeClr val="tx1"/>
                </a:solidFill>
              </a:rPr>
              <a:t>李杰</a:t>
            </a:r>
            <a:r>
              <a:rPr lang="en-US" altLang="zh-CN" sz="2000" dirty="0" smtClean="0">
                <a:solidFill>
                  <a:schemeClr val="tx1"/>
                </a:solidFill>
              </a:rPr>
              <a:t>,</a:t>
            </a:r>
            <a:r>
              <a:rPr lang="zh-CN" altLang="en-US" sz="2000" dirty="0" smtClean="0">
                <a:solidFill>
                  <a:schemeClr val="tx1"/>
                </a:solidFill>
              </a:rPr>
              <a:t>男</a:t>
            </a:r>
            <a:r>
              <a:rPr lang="en-US" altLang="zh-CN" sz="2000" dirty="0" smtClean="0">
                <a:solidFill>
                  <a:schemeClr val="tx1"/>
                </a:solidFill>
              </a:rPr>
              <a:t>,96</a:t>
            </a:r>
          </a:p>
          <a:p>
            <a:pPr lvl="1"/>
            <a:r>
              <a:rPr lang="en-US" altLang="zh-CN" sz="2000" dirty="0" smtClean="0">
                <a:solidFill>
                  <a:schemeClr val="tx1"/>
                </a:solidFill>
              </a:rPr>
              <a:t>20200103,</a:t>
            </a:r>
            <a:r>
              <a:rPr lang="zh-CN" altLang="en-US" sz="2000" dirty="0" smtClean="0">
                <a:solidFill>
                  <a:schemeClr val="tx1"/>
                </a:solidFill>
              </a:rPr>
              <a:t>吴跃</a:t>
            </a:r>
            <a:r>
              <a:rPr lang="en-US" altLang="zh-CN" sz="2000" dirty="0" smtClean="0">
                <a:solidFill>
                  <a:schemeClr val="tx1"/>
                </a:solidFill>
              </a:rPr>
              <a:t>,</a:t>
            </a:r>
            <a:r>
              <a:rPr lang="zh-CN" altLang="en-US" sz="2000" dirty="0" smtClean="0">
                <a:solidFill>
                  <a:schemeClr val="tx1"/>
                </a:solidFill>
              </a:rPr>
              <a:t>男</a:t>
            </a:r>
            <a:r>
              <a:rPr lang="en-US" altLang="zh-CN" sz="2000" dirty="0" smtClean="0">
                <a:solidFill>
                  <a:schemeClr val="tx1"/>
                </a:solidFill>
              </a:rPr>
              <a:t>,99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04664"/>
            <a:ext cx="8892480" cy="5324535"/>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8.26 </a:t>
            </a:r>
            <a:r>
              <a:rPr lang="en-US" altLang="zh-CN" sz="2000" dirty="0" err="1" smtClean="0">
                <a:solidFill>
                  <a:schemeClr val="tx1"/>
                </a:solidFill>
              </a:rPr>
              <a:t>multimap</a:t>
            </a:r>
            <a:r>
              <a:rPr lang="zh-CN" altLang="en-US" sz="2000" dirty="0" smtClean="0">
                <a:solidFill>
                  <a:schemeClr val="tx1"/>
                </a:solidFill>
              </a:rPr>
              <a:t>容器示例。</a:t>
            </a:r>
          </a:p>
          <a:p>
            <a:endParaRPr lang="zh-CN" altLang="en-US"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:e8_26\main_8_26.cpp</a:t>
            </a:r>
          </a:p>
          <a:p>
            <a:r>
              <a:rPr lang="en-US" altLang="zh-CN" sz="2000" dirty="0" smtClean="0"/>
              <a:t>#</a:t>
            </a:r>
            <a:r>
              <a:rPr lang="en-US" altLang="zh-CN" sz="2000" dirty="0" err="1" smtClean="0"/>
              <a:t>pragma</a:t>
            </a:r>
            <a:r>
              <a:rPr lang="en-US" altLang="zh-CN" sz="2000" dirty="0" smtClean="0"/>
              <a:t> warning(disable:4786)	</a:t>
            </a:r>
            <a:r>
              <a:rPr lang="en-US" altLang="zh-CN" sz="2000" dirty="0" smtClean="0">
                <a:solidFill>
                  <a:schemeClr val="tx1"/>
                </a:solidFill>
              </a:rPr>
              <a:t>// </a:t>
            </a:r>
            <a:r>
              <a:rPr lang="zh-CN" altLang="en-US" sz="2000" dirty="0" smtClean="0">
                <a:solidFill>
                  <a:schemeClr val="tx1"/>
                </a:solidFill>
              </a:rPr>
              <a:t>关闭</a:t>
            </a:r>
            <a:r>
              <a:rPr lang="en-US" altLang="zh-CN" sz="2000" dirty="0" err="1" smtClean="0">
                <a:solidFill>
                  <a:schemeClr val="tx1"/>
                </a:solidFill>
              </a:rPr>
              <a:t>stl</a:t>
            </a:r>
            <a:r>
              <a:rPr lang="zh-CN" altLang="en-US" sz="2000" dirty="0" smtClean="0">
                <a:solidFill>
                  <a:schemeClr val="tx1"/>
                </a:solidFill>
              </a:rPr>
              <a:t>警告</a:t>
            </a:r>
            <a:r>
              <a:rPr lang="en-US" altLang="zh-CN" sz="2000" dirty="0" smtClean="0">
                <a:solidFill>
                  <a:schemeClr val="tx1"/>
                </a:solidFill>
              </a:rPr>
              <a:t>(C4786</a:t>
            </a:r>
            <a:r>
              <a:rPr lang="zh-CN" altLang="en-US" sz="2000" dirty="0" smtClean="0">
                <a:solidFill>
                  <a:schemeClr val="tx1"/>
                </a:solidFill>
              </a:rPr>
              <a:t>警告</a:t>
            </a:r>
            <a:r>
              <a:rPr lang="en-US" altLang="zh-CN" sz="2000" dirty="0" smtClean="0">
                <a:solidFill>
                  <a:schemeClr val="tx1"/>
                </a:solidFill>
              </a:rPr>
              <a:t>)</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&lt;map&gt;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声明学生</a:t>
            </a:r>
          </a:p>
          <a:p>
            <a:r>
              <a:rPr lang="en-US" altLang="zh-CN" sz="2000" dirty="0" err="1" smtClean="0"/>
              <a:t>struct</a:t>
            </a:r>
            <a:r>
              <a:rPr lang="en-US" altLang="zh-CN" sz="2000" dirty="0" smtClean="0"/>
              <a:t> Student</a:t>
            </a:r>
          </a:p>
          <a:p>
            <a:r>
              <a:rPr lang="en-US" altLang="zh-CN" sz="2000" dirty="0" smtClean="0"/>
              <a:t>{</a:t>
            </a:r>
          </a:p>
          <a:p>
            <a:r>
              <a:rPr lang="en-US" altLang="zh-CN" sz="2000" dirty="0" smtClean="0"/>
              <a:t>	string sex;			</a:t>
            </a:r>
            <a:r>
              <a:rPr lang="en-US" altLang="zh-CN" sz="2000" dirty="0" smtClean="0">
                <a:solidFill>
                  <a:schemeClr val="tx1"/>
                </a:solidFill>
              </a:rPr>
              <a:t>// </a:t>
            </a:r>
            <a:r>
              <a:rPr lang="zh-CN" altLang="en-US" sz="2000" dirty="0" smtClean="0">
                <a:solidFill>
                  <a:schemeClr val="tx1"/>
                </a:solidFill>
              </a:rPr>
              <a:t>性别</a:t>
            </a:r>
          </a:p>
          <a:p>
            <a:r>
              <a:rPr lang="zh-CN" altLang="en-US" sz="2000" dirty="0" smtClean="0"/>
              <a:t>	</a:t>
            </a:r>
            <a:r>
              <a:rPr lang="en-US" altLang="zh-CN" sz="2000" dirty="0" smtClean="0"/>
              <a:t>double score;			</a:t>
            </a:r>
            <a:r>
              <a:rPr lang="en-US" altLang="zh-CN" sz="2000" dirty="0" smtClean="0">
                <a:solidFill>
                  <a:schemeClr val="tx1"/>
                </a:solidFill>
              </a:rPr>
              <a:t>// </a:t>
            </a:r>
            <a:r>
              <a:rPr lang="zh-CN" altLang="en-US" sz="2000" dirty="0" smtClean="0">
                <a:solidFill>
                  <a:schemeClr val="tx1"/>
                </a:solidFill>
              </a:rPr>
              <a:t>成绩</a:t>
            </a:r>
          </a:p>
          <a:p>
            <a:r>
              <a:rPr lang="zh-CN" altLang="en-US" sz="2000" dirty="0" smtClean="0"/>
              <a:t>	</a:t>
            </a:r>
            <a:r>
              <a:rPr lang="en-US" altLang="zh-CN" sz="2000" dirty="0" smtClean="0"/>
              <a:t>Student(const string &amp;</a:t>
            </a:r>
            <a:r>
              <a:rPr lang="en-US" altLang="zh-CN" sz="2000" dirty="0" err="1" smtClean="0"/>
              <a:t>sx</a:t>
            </a:r>
            <a:r>
              <a:rPr lang="en-US" altLang="zh-CN" sz="2000" dirty="0" smtClean="0"/>
              <a:t>, double sc): sex(</a:t>
            </a:r>
            <a:r>
              <a:rPr lang="en-US" altLang="zh-CN" sz="2000" dirty="0" err="1" smtClean="0"/>
              <a:t>sx</a:t>
            </a:r>
            <a:r>
              <a:rPr lang="en-US" altLang="zh-CN" sz="2000" dirty="0" smtClean="0"/>
              <a:t>), score(sc){}</a:t>
            </a:r>
          </a:p>
          <a:p>
            <a:r>
              <a:rPr lang="en-US" altLang="zh-CN" sz="2000" dirty="0" smtClean="0">
                <a:solidFill>
                  <a:schemeClr val="tx1"/>
                </a:solidFill>
              </a:rPr>
              <a:t>		// </a:t>
            </a:r>
            <a:r>
              <a:rPr lang="zh-CN" altLang="en-US" sz="2000" dirty="0" smtClean="0">
                <a:solidFill>
                  <a:schemeClr val="tx1"/>
                </a:solidFill>
              </a:rPr>
              <a:t>构造函数</a:t>
            </a:r>
            <a:endParaRPr lang="en-US" altLang="zh-CN" sz="2000" dirty="0" smtClean="0">
              <a:solidFill>
                <a:schemeClr val="tx1"/>
              </a:solidFill>
            </a:endParaRPr>
          </a:p>
          <a:p>
            <a:r>
              <a:rPr lang="en-US" altLang="zh-CN" sz="2000" dirty="0" smtClean="0"/>
              <a:t>};</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4624"/>
            <a:ext cx="9036496" cy="6671057"/>
          </a:xfrm>
          <a:prstGeom prst="rect">
            <a:avLst/>
          </a:prstGeom>
          <a:noFill/>
        </p:spPr>
        <p:txBody>
          <a:bodyPr wrap="square" rtlCol="0">
            <a:spAutoFit/>
          </a:bodyPr>
          <a:lstStyle/>
          <a:p>
            <a:pPr>
              <a:lnSpc>
                <a:spcPts val="19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1900"/>
              </a:lnSpc>
            </a:pPr>
            <a:r>
              <a:rPr lang="en-US" altLang="zh-CN" sz="2000" dirty="0" smtClean="0"/>
              <a:t>{</a:t>
            </a:r>
          </a:p>
          <a:p>
            <a:pPr>
              <a:lnSpc>
                <a:spcPts val="1900"/>
              </a:lnSpc>
            </a:pPr>
            <a:r>
              <a:rPr lang="en-US" altLang="zh-CN" sz="2000" dirty="0" smtClean="0"/>
              <a:t>	</a:t>
            </a:r>
            <a:r>
              <a:rPr lang="en-US" altLang="zh-CN" sz="2000" dirty="0" err="1" smtClean="0"/>
              <a:t>multimap</a:t>
            </a:r>
            <a:r>
              <a:rPr lang="en-US" altLang="zh-CN" sz="2000" dirty="0" smtClean="0"/>
              <a:t>&lt;string, Student&gt; </a:t>
            </a:r>
            <a:r>
              <a:rPr lang="en-US" altLang="zh-CN" sz="2000" dirty="0" err="1" smtClean="0"/>
              <a:t>multimapStudent</a:t>
            </a:r>
            <a:r>
              <a:rPr lang="en-US" altLang="zh-CN" sz="2000" dirty="0" smtClean="0"/>
              <a:t>;	</a:t>
            </a:r>
          </a:p>
          <a:p>
            <a:pPr>
              <a:lnSpc>
                <a:spcPts val="19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映射</a:t>
            </a:r>
            <a:r>
              <a:rPr lang="en-US" altLang="zh-CN" sz="2000" dirty="0" smtClean="0">
                <a:solidFill>
                  <a:schemeClr val="tx1"/>
                </a:solidFill>
              </a:rPr>
              <a:t>: </a:t>
            </a:r>
            <a:r>
              <a:rPr lang="zh-CN" altLang="en-US" sz="2000" dirty="0" smtClean="0">
                <a:solidFill>
                  <a:schemeClr val="tx1"/>
                </a:solidFill>
              </a:rPr>
              <a:t>姓名</a:t>
            </a:r>
            <a:r>
              <a:rPr lang="en-US" altLang="zh-CN" sz="2000" dirty="0" smtClean="0">
                <a:solidFill>
                  <a:schemeClr val="tx1"/>
                </a:solidFill>
              </a:rPr>
              <a:t>(key)--&gt;</a:t>
            </a:r>
            <a:r>
              <a:rPr lang="zh-CN" altLang="en-US" sz="2000" dirty="0" smtClean="0">
                <a:solidFill>
                  <a:schemeClr val="tx1"/>
                </a:solidFill>
              </a:rPr>
              <a:t>学生</a:t>
            </a:r>
            <a:r>
              <a:rPr lang="en-US" altLang="zh-CN" sz="2000" dirty="0" smtClean="0">
                <a:solidFill>
                  <a:schemeClr val="tx1"/>
                </a:solidFill>
              </a:rPr>
              <a:t>(value)</a:t>
            </a:r>
          </a:p>
          <a:p>
            <a:pPr>
              <a:lnSpc>
                <a:spcPts val="1900"/>
              </a:lnSpc>
            </a:pPr>
            <a:r>
              <a:rPr lang="en-US" altLang="zh-CN" sz="2000" dirty="0" smtClean="0"/>
              <a:t>	</a:t>
            </a:r>
          </a:p>
          <a:p>
            <a:pPr>
              <a:lnSpc>
                <a:spcPts val="1900"/>
              </a:lnSpc>
            </a:pPr>
            <a:r>
              <a:rPr lang="en-US" altLang="zh-CN" sz="2000" dirty="0" smtClean="0">
                <a:solidFill>
                  <a:schemeClr val="tx1"/>
                </a:solidFill>
              </a:rPr>
              <a:t>	// </a:t>
            </a:r>
            <a:r>
              <a:rPr lang="zh-CN" altLang="en-US" sz="2000" dirty="0" smtClean="0">
                <a:solidFill>
                  <a:schemeClr val="tx1"/>
                </a:solidFill>
              </a:rPr>
              <a:t>插入学生信息</a:t>
            </a:r>
          </a:p>
          <a:p>
            <a:pPr>
              <a:lnSpc>
                <a:spcPts val="1900"/>
              </a:lnSpc>
            </a:pPr>
            <a:r>
              <a:rPr lang="zh-CN" altLang="en-US" sz="2000" dirty="0" smtClean="0"/>
              <a:t>	</a:t>
            </a:r>
            <a:r>
              <a:rPr lang="en-US" altLang="zh-CN" sz="2000" dirty="0" err="1" smtClean="0"/>
              <a:t>multimapStudent.insert</a:t>
            </a:r>
            <a:r>
              <a:rPr lang="en-US" altLang="zh-CN" sz="2000" dirty="0" smtClean="0"/>
              <a:t>(pair&lt;string, Student&gt;("</a:t>
            </a:r>
            <a:r>
              <a:rPr lang="zh-CN" altLang="en-US" sz="2000" dirty="0" smtClean="0"/>
              <a:t>王倩</a:t>
            </a:r>
            <a:r>
              <a:rPr lang="en-US" altLang="zh-CN" sz="2000" dirty="0" smtClean="0"/>
              <a:t>", </a:t>
            </a:r>
          </a:p>
          <a:p>
            <a:pPr>
              <a:lnSpc>
                <a:spcPts val="1900"/>
              </a:lnSpc>
            </a:pPr>
            <a:r>
              <a:rPr lang="zh-CN" altLang="en-US" sz="2000" dirty="0" smtClean="0"/>
              <a:t>		</a:t>
            </a:r>
            <a:r>
              <a:rPr lang="en-US" altLang="zh-CN" sz="2000" dirty="0" smtClean="0"/>
              <a:t>Student("</a:t>
            </a:r>
            <a:r>
              <a:rPr lang="zh-CN" altLang="en-US" sz="2000" dirty="0" smtClean="0"/>
              <a:t>女</a:t>
            </a:r>
            <a:r>
              <a:rPr lang="en-US" altLang="zh-CN" sz="2000" dirty="0" smtClean="0"/>
              <a:t>", 98)));		</a:t>
            </a:r>
            <a:r>
              <a:rPr lang="en-US" altLang="zh-CN" sz="2000" dirty="0" smtClean="0">
                <a:solidFill>
                  <a:schemeClr val="tx1"/>
                </a:solidFill>
              </a:rPr>
              <a:t>//</a:t>
            </a:r>
            <a:r>
              <a:rPr lang="zh-CN" altLang="en-US" sz="2000" dirty="0" smtClean="0">
                <a:solidFill>
                  <a:schemeClr val="tx1"/>
                </a:solidFill>
              </a:rPr>
              <a:t>插入成功	</a:t>
            </a:r>
          </a:p>
          <a:p>
            <a:pPr>
              <a:lnSpc>
                <a:spcPts val="1900"/>
              </a:lnSpc>
            </a:pPr>
            <a:r>
              <a:rPr lang="zh-CN" altLang="en-US" sz="2000" dirty="0" smtClean="0"/>
              <a:t>	</a:t>
            </a:r>
            <a:r>
              <a:rPr lang="en-US" altLang="zh-CN" sz="2000" dirty="0" err="1" smtClean="0"/>
              <a:t>multimapStudent.insert</a:t>
            </a:r>
            <a:r>
              <a:rPr lang="en-US" altLang="zh-CN" sz="2000" dirty="0" smtClean="0"/>
              <a:t>(pair&lt;string, Student&gt;("</a:t>
            </a:r>
            <a:r>
              <a:rPr lang="zh-CN" altLang="en-US" sz="2000" dirty="0" smtClean="0"/>
              <a:t>李杰</a:t>
            </a:r>
            <a:r>
              <a:rPr lang="en-US" altLang="zh-CN" sz="2000" dirty="0" smtClean="0"/>
              <a:t>", </a:t>
            </a:r>
          </a:p>
          <a:p>
            <a:pPr>
              <a:lnSpc>
                <a:spcPts val="1900"/>
              </a:lnSpc>
            </a:pPr>
            <a:r>
              <a:rPr lang="en-US" altLang="zh-CN" sz="2000" dirty="0" smtClean="0"/>
              <a:t>		Student("</a:t>
            </a:r>
            <a:r>
              <a:rPr lang="zh-CN" altLang="en-US" sz="2000" dirty="0" smtClean="0"/>
              <a:t>男</a:t>
            </a:r>
            <a:r>
              <a:rPr lang="en-US" altLang="zh-CN" sz="2000" dirty="0" smtClean="0"/>
              <a:t>", 96)));		</a:t>
            </a:r>
            <a:r>
              <a:rPr lang="en-US" altLang="zh-CN" sz="2000" dirty="0" smtClean="0">
                <a:solidFill>
                  <a:schemeClr val="tx1"/>
                </a:solidFill>
              </a:rPr>
              <a:t>//</a:t>
            </a:r>
            <a:r>
              <a:rPr lang="zh-CN" altLang="en-US" sz="2000" dirty="0" smtClean="0">
                <a:solidFill>
                  <a:schemeClr val="tx1"/>
                </a:solidFill>
              </a:rPr>
              <a:t>插入成功</a:t>
            </a:r>
          </a:p>
          <a:p>
            <a:pPr>
              <a:lnSpc>
                <a:spcPts val="1900"/>
              </a:lnSpc>
            </a:pPr>
            <a:r>
              <a:rPr lang="zh-CN" altLang="en-US" sz="2000" dirty="0" smtClean="0"/>
              <a:t>	</a:t>
            </a:r>
            <a:r>
              <a:rPr lang="en-US" altLang="zh-CN" sz="2000" dirty="0" err="1" smtClean="0"/>
              <a:t>multimapStudent.insert</a:t>
            </a:r>
            <a:r>
              <a:rPr lang="en-US" altLang="zh-CN" sz="2000" dirty="0" smtClean="0"/>
              <a:t>(pair&lt;string, Student&gt;("</a:t>
            </a:r>
            <a:r>
              <a:rPr lang="zh-CN" altLang="en-US" sz="2000" dirty="0" smtClean="0"/>
              <a:t>吴跃</a:t>
            </a:r>
            <a:r>
              <a:rPr lang="en-US" altLang="zh-CN" sz="2000" dirty="0" smtClean="0"/>
              <a:t>", </a:t>
            </a:r>
          </a:p>
          <a:p>
            <a:pPr>
              <a:lnSpc>
                <a:spcPts val="1900"/>
              </a:lnSpc>
            </a:pPr>
            <a:r>
              <a:rPr lang="zh-CN" altLang="en-US" sz="2000" dirty="0" smtClean="0"/>
              <a:t>		</a:t>
            </a:r>
            <a:r>
              <a:rPr lang="en-US" altLang="zh-CN" sz="2000" dirty="0" smtClean="0"/>
              <a:t>Student("</a:t>
            </a:r>
            <a:r>
              <a:rPr lang="zh-CN" altLang="en-US" sz="2000" dirty="0" smtClean="0"/>
              <a:t>男</a:t>
            </a:r>
            <a:r>
              <a:rPr lang="en-US" altLang="zh-CN" sz="2000" dirty="0" smtClean="0"/>
              <a:t>", 99)));		</a:t>
            </a:r>
            <a:r>
              <a:rPr lang="en-US" altLang="zh-CN" sz="2000" dirty="0" smtClean="0">
                <a:solidFill>
                  <a:schemeClr val="tx1"/>
                </a:solidFill>
              </a:rPr>
              <a:t>//</a:t>
            </a:r>
            <a:r>
              <a:rPr lang="zh-CN" altLang="en-US" sz="2000" dirty="0" smtClean="0">
                <a:solidFill>
                  <a:schemeClr val="tx1"/>
                </a:solidFill>
              </a:rPr>
              <a:t>插入成功</a:t>
            </a:r>
          </a:p>
          <a:p>
            <a:pPr>
              <a:lnSpc>
                <a:spcPts val="1900"/>
              </a:lnSpc>
            </a:pPr>
            <a:r>
              <a:rPr lang="zh-CN" altLang="en-US" sz="2000" dirty="0" smtClean="0"/>
              <a:t>	</a:t>
            </a:r>
            <a:r>
              <a:rPr lang="en-US" altLang="zh-CN" sz="2000" dirty="0" err="1" smtClean="0"/>
              <a:t>multimapStudent.insert</a:t>
            </a:r>
            <a:r>
              <a:rPr lang="en-US" altLang="zh-CN" sz="2000" dirty="0" smtClean="0"/>
              <a:t>(pair&lt;string, </a:t>
            </a:r>
          </a:p>
          <a:p>
            <a:pPr>
              <a:lnSpc>
                <a:spcPts val="1900"/>
              </a:lnSpc>
            </a:pPr>
            <a:r>
              <a:rPr lang="en-US" altLang="zh-CN" sz="2000" dirty="0" smtClean="0"/>
              <a:t>		Student&gt;("</a:t>
            </a:r>
            <a:r>
              <a:rPr lang="zh-CN" altLang="en-US" sz="2000" dirty="0" smtClean="0"/>
              <a:t>李杰</a:t>
            </a:r>
            <a:r>
              <a:rPr lang="en-US" altLang="zh-CN" sz="2000" dirty="0" smtClean="0"/>
              <a:t>", Student("</a:t>
            </a:r>
            <a:r>
              <a:rPr lang="zh-CN" altLang="en-US" sz="2000" dirty="0" smtClean="0"/>
              <a:t>女</a:t>
            </a:r>
            <a:r>
              <a:rPr lang="en-US" altLang="zh-CN" sz="2000" dirty="0" smtClean="0"/>
              <a:t>", 100)));</a:t>
            </a:r>
          </a:p>
          <a:p>
            <a:pPr>
              <a:lnSpc>
                <a:spcPts val="1900"/>
              </a:lnSpc>
            </a:pPr>
            <a:r>
              <a:rPr lang="en-US" altLang="zh-CN" sz="2000" dirty="0" smtClean="0">
                <a:solidFill>
                  <a:schemeClr val="tx1"/>
                </a:solidFill>
              </a:rPr>
              <a:t>		// </a:t>
            </a:r>
            <a:r>
              <a:rPr lang="zh-CN" altLang="en-US" sz="2000" dirty="0" smtClean="0">
                <a:solidFill>
                  <a:schemeClr val="tx1"/>
                </a:solidFill>
              </a:rPr>
              <a:t>姓名</a:t>
            </a:r>
            <a:r>
              <a:rPr lang="en-US" altLang="zh-CN" sz="2000" dirty="0" smtClean="0">
                <a:solidFill>
                  <a:schemeClr val="tx1"/>
                </a:solidFill>
              </a:rPr>
              <a:t>(key</a:t>
            </a:r>
            <a:r>
              <a:rPr lang="zh-CN" altLang="en-US" sz="2000" dirty="0" smtClean="0">
                <a:solidFill>
                  <a:schemeClr val="tx1"/>
                </a:solidFill>
              </a:rPr>
              <a:t>重复，也被成功插入</a:t>
            </a:r>
          </a:p>
          <a:p>
            <a:pPr>
              <a:lnSpc>
                <a:spcPts val="1900"/>
              </a:lnSpc>
            </a:pPr>
            <a:endParaRPr lang="zh-CN" altLang="en-US" sz="2000" dirty="0" smtClean="0"/>
          </a:p>
          <a:p>
            <a:pPr>
              <a:lnSpc>
                <a:spcPts val="1900"/>
              </a:lnSpc>
            </a:pPr>
            <a:r>
              <a:rPr lang="zh-CN" altLang="en-US" sz="2000" dirty="0" smtClean="0">
                <a:solidFill>
                  <a:schemeClr val="tx1"/>
                </a:solidFill>
              </a:rPr>
              <a:t>	</a:t>
            </a:r>
            <a:r>
              <a:rPr lang="en-US" altLang="zh-CN" sz="2000" dirty="0" smtClean="0">
                <a:solidFill>
                  <a:schemeClr val="tx1"/>
                </a:solidFill>
              </a:rPr>
              <a:t>// </a:t>
            </a:r>
            <a:r>
              <a:rPr lang="zh-CN" altLang="en-US" sz="2000" dirty="0" smtClean="0">
                <a:solidFill>
                  <a:schemeClr val="tx1"/>
                </a:solidFill>
              </a:rPr>
              <a:t>显示学生信息</a:t>
            </a:r>
          </a:p>
          <a:p>
            <a:pPr>
              <a:lnSpc>
                <a:spcPts val="1900"/>
              </a:lnSpc>
            </a:pPr>
            <a:r>
              <a:rPr lang="zh-CN" altLang="en-US" sz="2000" dirty="0" smtClean="0"/>
              <a:t>	</a:t>
            </a:r>
            <a:r>
              <a:rPr lang="en-US" altLang="zh-CN" sz="2000" dirty="0" smtClean="0"/>
              <a:t>for (</a:t>
            </a:r>
            <a:r>
              <a:rPr lang="en-US" altLang="zh-CN" sz="2000" dirty="0" err="1" smtClean="0"/>
              <a:t>multimap</a:t>
            </a:r>
            <a:r>
              <a:rPr lang="en-US" altLang="zh-CN" sz="2000" dirty="0" smtClean="0"/>
              <a:t>&lt;string, Student&gt;::</a:t>
            </a:r>
            <a:r>
              <a:rPr lang="en-US" altLang="zh-CN" sz="2000" dirty="0" err="1" smtClean="0"/>
              <a:t>const_iterator</a:t>
            </a:r>
            <a:r>
              <a:rPr lang="en-US" altLang="zh-CN" sz="2000" dirty="0" smtClean="0"/>
              <a:t> it =</a:t>
            </a:r>
          </a:p>
          <a:p>
            <a:pPr>
              <a:lnSpc>
                <a:spcPts val="1900"/>
              </a:lnSpc>
            </a:pPr>
            <a:r>
              <a:rPr lang="zh-CN" altLang="en-US" sz="2000" dirty="0" smtClean="0"/>
              <a:t>		</a:t>
            </a:r>
            <a:r>
              <a:rPr lang="en-US" altLang="zh-CN" sz="2000" dirty="0" smtClean="0"/>
              <a:t> </a:t>
            </a:r>
            <a:r>
              <a:rPr lang="en-US" altLang="zh-CN" sz="2000" dirty="0" err="1" smtClean="0"/>
              <a:t>multimapStudent.begin</a:t>
            </a:r>
            <a:r>
              <a:rPr lang="en-US" altLang="zh-CN" sz="2000" dirty="0" smtClean="0"/>
              <a:t>(); </a:t>
            </a:r>
          </a:p>
          <a:p>
            <a:pPr>
              <a:lnSpc>
                <a:spcPts val="1900"/>
              </a:lnSpc>
            </a:pPr>
            <a:r>
              <a:rPr lang="zh-CN" altLang="en-US" sz="2000" dirty="0" smtClean="0"/>
              <a:t>		</a:t>
            </a:r>
            <a:r>
              <a:rPr lang="en-US" altLang="zh-CN" sz="2000" dirty="0" smtClean="0"/>
              <a:t>it != </a:t>
            </a:r>
            <a:r>
              <a:rPr lang="en-US" altLang="zh-CN" sz="2000" dirty="0" err="1" smtClean="0"/>
              <a:t>multimapStudent.end</a:t>
            </a:r>
            <a:r>
              <a:rPr lang="en-US" altLang="zh-CN" sz="2000" dirty="0" smtClean="0"/>
              <a:t>(); it++)</a:t>
            </a:r>
          </a:p>
          <a:p>
            <a:pPr>
              <a:lnSpc>
                <a:spcPts val="1900"/>
              </a:lnSpc>
            </a:pPr>
            <a:r>
              <a:rPr lang="en-US" altLang="zh-CN" sz="2000" dirty="0" smtClean="0"/>
              <a:t>	{</a:t>
            </a:r>
          </a:p>
          <a:p>
            <a:pPr>
              <a:lnSpc>
                <a:spcPts val="1900"/>
              </a:lnSpc>
            </a:pPr>
            <a:r>
              <a:rPr lang="en-US" altLang="zh-CN" sz="2000" dirty="0" smtClean="0"/>
              <a:t>		</a:t>
            </a:r>
            <a:r>
              <a:rPr lang="en-US" altLang="zh-CN" sz="2000" dirty="0" err="1" smtClean="0"/>
              <a:t>cout</a:t>
            </a:r>
            <a:r>
              <a:rPr lang="en-US" altLang="zh-CN" sz="2000" dirty="0" smtClean="0"/>
              <a:t> &lt;&lt; it-&gt;first &lt;&lt; "," &lt;&lt; it-&gt;second.sex &lt;&lt; "," </a:t>
            </a:r>
          </a:p>
          <a:p>
            <a:pPr>
              <a:lnSpc>
                <a:spcPts val="1900"/>
              </a:lnSpc>
            </a:pPr>
            <a:r>
              <a:rPr lang="en-US" altLang="zh-CN" sz="2000" dirty="0" smtClean="0"/>
              <a:t>			&lt;&lt; it-&gt;</a:t>
            </a:r>
            <a:r>
              <a:rPr lang="en-US" altLang="zh-CN" sz="2000" dirty="0" err="1" smtClean="0"/>
              <a:t>second.score</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a:t>
            </a:r>
          </a:p>
          <a:p>
            <a:pPr>
              <a:lnSpc>
                <a:spcPts val="1900"/>
              </a:lnSpc>
            </a:pPr>
            <a:endParaRPr lang="en-US" altLang="zh-CN" sz="2000" dirty="0" smtClean="0"/>
          </a:p>
          <a:p>
            <a:pPr>
              <a:lnSpc>
                <a:spcPts val="19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1900"/>
              </a:lnSpc>
            </a:pPr>
            <a:r>
              <a:rPr lang="en-US" altLang="zh-CN" sz="2000" dirty="0" smtClean="0"/>
              <a:t>}</a:t>
            </a:r>
            <a:endParaRPr lang="zh-CN" altLang="en-US" sz="2000" dirty="0"/>
          </a:p>
        </p:txBody>
      </p:sp>
      <p:sp>
        <p:nvSpPr>
          <p:cNvPr id="3" name="矩形 2"/>
          <p:cNvSpPr/>
          <p:nvPr/>
        </p:nvSpPr>
        <p:spPr bwMode="auto">
          <a:xfrm>
            <a:off x="179512" y="5040560"/>
            <a:ext cx="8748464" cy="15567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zh-CN" altLang="en-US" sz="2000" dirty="0" smtClean="0">
                <a:solidFill>
                  <a:schemeClr val="tx1"/>
                </a:solidFill>
              </a:rPr>
              <a:t>李杰</a:t>
            </a:r>
            <a:r>
              <a:rPr lang="en-US" altLang="zh-CN" sz="2000" dirty="0" smtClean="0">
                <a:solidFill>
                  <a:schemeClr val="tx1"/>
                </a:solidFill>
              </a:rPr>
              <a:t>,</a:t>
            </a:r>
            <a:r>
              <a:rPr lang="zh-CN" altLang="en-US" sz="2000" dirty="0" smtClean="0">
                <a:solidFill>
                  <a:schemeClr val="tx1"/>
                </a:solidFill>
              </a:rPr>
              <a:t>男</a:t>
            </a:r>
            <a:r>
              <a:rPr lang="en-US" altLang="zh-CN" sz="2000" dirty="0" smtClean="0">
                <a:solidFill>
                  <a:schemeClr val="tx1"/>
                </a:solidFill>
              </a:rPr>
              <a:t>,96</a:t>
            </a:r>
          </a:p>
          <a:p>
            <a:pPr lvl="1"/>
            <a:r>
              <a:rPr lang="zh-CN" altLang="en-US" sz="2000" dirty="0" smtClean="0">
                <a:solidFill>
                  <a:schemeClr val="tx1"/>
                </a:solidFill>
              </a:rPr>
              <a:t>李杰</a:t>
            </a:r>
            <a:r>
              <a:rPr lang="en-US" altLang="zh-CN" sz="2000" dirty="0" smtClean="0">
                <a:solidFill>
                  <a:schemeClr val="tx1"/>
                </a:solidFill>
              </a:rPr>
              <a:t>,</a:t>
            </a:r>
            <a:r>
              <a:rPr lang="zh-CN" altLang="en-US" sz="2000" dirty="0" smtClean="0">
                <a:solidFill>
                  <a:schemeClr val="tx1"/>
                </a:solidFill>
              </a:rPr>
              <a:t>女</a:t>
            </a:r>
            <a:r>
              <a:rPr lang="en-US" altLang="zh-CN" sz="2000" dirty="0" smtClean="0">
                <a:solidFill>
                  <a:schemeClr val="tx1"/>
                </a:solidFill>
              </a:rPr>
              <a:t>,100</a:t>
            </a:r>
          </a:p>
          <a:p>
            <a:pPr lvl="1"/>
            <a:r>
              <a:rPr lang="zh-CN" altLang="en-US" sz="2000" dirty="0" smtClean="0">
                <a:solidFill>
                  <a:schemeClr val="tx1"/>
                </a:solidFill>
              </a:rPr>
              <a:t>王倩</a:t>
            </a:r>
            <a:r>
              <a:rPr lang="en-US" altLang="zh-CN" sz="2000" dirty="0" smtClean="0">
                <a:solidFill>
                  <a:schemeClr val="tx1"/>
                </a:solidFill>
              </a:rPr>
              <a:t>,</a:t>
            </a:r>
            <a:r>
              <a:rPr lang="zh-CN" altLang="en-US" sz="2000" dirty="0" smtClean="0">
                <a:solidFill>
                  <a:schemeClr val="tx1"/>
                </a:solidFill>
              </a:rPr>
              <a:t>女</a:t>
            </a:r>
            <a:r>
              <a:rPr lang="en-US" altLang="zh-CN" sz="2000" dirty="0" smtClean="0">
                <a:solidFill>
                  <a:schemeClr val="tx1"/>
                </a:solidFill>
              </a:rPr>
              <a:t>,98</a:t>
            </a:r>
          </a:p>
          <a:p>
            <a:pPr lvl="1"/>
            <a:r>
              <a:rPr lang="zh-CN" altLang="en-US" sz="2000" dirty="0" smtClean="0">
                <a:solidFill>
                  <a:schemeClr val="tx1"/>
                </a:solidFill>
              </a:rPr>
              <a:t>吴跃</a:t>
            </a:r>
            <a:r>
              <a:rPr lang="en-US" altLang="zh-CN" sz="2000" dirty="0" smtClean="0">
                <a:solidFill>
                  <a:schemeClr val="tx1"/>
                </a:solidFill>
              </a:rPr>
              <a:t>,</a:t>
            </a:r>
            <a:r>
              <a:rPr lang="zh-CN" altLang="en-US" sz="2000" dirty="0" smtClean="0">
                <a:solidFill>
                  <a:schemeClr val="tx1"/>
                </a:solidFill>
              </a:rPr>
              <a:t>男</a:t>
            </a:r>
            <a:r>
              <a:rPr lang="en-US" altLang="zh-CN" sz="2000" dirty="0" smtClean="0">
                <a:solidFill>
                  <a:schemeClr val="tx1"/>
                </a:solidFill>
              </a:rPr>
              <a:t>,99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6632"/>
            <a:ext cx="8229600" cy="1296144"/>
          </a:xfrm>
        </p:spPr>
        <p:txBody>
          <a:bodyPr/>
          <a:lstStyle/>
          <a:p>
            <a:r>
              <a:rPr lang="zh-CN" altLang="en-US" dirty="0" smtClean="0"/>
              <a:t>习题</a:t>
            </a:r>
            <a:r>
              <a:rPr lang="en-US" altLang="zh-CN" dirty="0" smtClean="0"/>
              <a:t>8</a:t>
            </a:r>
            <a:endParaRPr lang="en-US" altLang="zh-CN" dirty="0"/>
          </a:p>
        </p:txBody>
      </p:sp>
      <p:sp>
        <p:nvSpPr>
          <p:cNvPr id="53251" name="Rectangle 3"/>
          <p:cNvSpPr>
            <a:spLocks noGrp="1" noChangeArrowheads="1"/>
          </p:cNvSpPr>
          <p:nvPr>
            <p:ph type="body" idx="1"/>
          </p:nvPr>
        </p:nvSpPr>
        <p:spPr>
          <a:xfrm>
            <a:off x="179512" y="1340768"/>
            <a:ext cx="8712968" cy="4525963"/>
          </a:xfrm>
        </p:spPr>
        <p:txBody>
          <a:bodyPr/>
          <a:lstStyle/>
          <a:p>
            <a:r>
              <a:rPr lang="en-US" altLang="zh-CN" sz="2800" dirty="0" smtClean="0"/>
              <a:t>1</a:t>
            </a:r>
            <a:r>
              <a:rPr lang="zh-CN" altLang="en-US" sz="2800" dirty="0" smtClean="0"/>
              <a:t>．设计一个数组类模板</a:t>
            </a:r>
            <a:r>
              <a:rPr lang="en-US" altLang="zh-CN" sz="2800" dirty="0" smtClean="0"/>
              <a:t>Array&lt;T&gt;</a:t>
            </a:r>
            <a:r>
              <a:rPr lang="zh-CN" altLang="en-US" sz="2800" dirty="0" smtClean="0"/>
              <a:t>，其中包含重载下标运算符“</a:t>
            </a:r>
            <a:r>
              <a:rPr lang="en-US" altLang="zh-CN" sz="2800" dirty="0" smtClean="0"/>
              <a:t>[]</a:t>
            </a:r>
            <a:r>
              <a:rPr lang="zh-CN" altLang="en-US" sz="2800" dirty="0" smtClean="0"/>
              <a:t>”，并由此产生模板类</a:t>
            </a:r>
            <a:r>
              <a:rPr lang="en-US" altLang="zh-CN" sz="2800" dirty="0" smtClean="0"/>
              <a:t>Array&lt;</a:t>
            </a:r>
            <a:r>
              <a:rPr lang="en-US" altLang="zh-CN" sz="2800" dirty="0" err="1" smtClean="0"/>
              <a:t>int</a:t>
            </a:r>
            <a:r>
              <a:rPr lang="en-US" altLang="zh-CN" sz="2800" dirty="0" smtClean="0"/>
              <a:t>&gt;</a:t>
            </a:r>
            <a:r>
              <a:rPr lang="zh-CN" altLang="en-US" sz="2800" dirty="0" smtClean="0"/>
              <a:t>和</a:t>
            </a:r>
            <a:r>
              <a:rPr lang="en-US" altLang="zh-CN" sz="2800" dirty="0" smtClean="0"/>
              <a:t>Array&lt;char&gt;</a:t>
            </a:r>
            <a:r>
              <a:rPr lang="zh-CN" altLang="en-US" sz="2800" dirty="0" smtClean="0"/>
              <a:t>，最后使用一些测试数据对其进行测试。</a:t>
            </a:r>
            <a:endParaRPr lang="en-US" altLang="zh-CN" sz="2800" dirty="0" smtClean="0"/>
          </a:p>
          <a:p>
            <a:r>
              <a:rPr lang="zh-CN" altLang="en-US" sz="2800" dirty="0" smtClean="0">
                <a:solidFill>
                  <a:srgbClr val="FF0000"/>
                </a:solidFill>
              </a:rPr>
              <a:t>（此题选做）</a:t>
            </a:r>
            <a:r>
              <a:rPr lang="en-US" altLang="zh-CN" sz="2800" dirty="0" smtClean="0"/>
              <a:t>*2</a:t>
            </a:r>
            <a:r>
              <a:rPr lang="zh-CN" altLang="en-US" sz="2800" dirty="0" smtClean="0"/>
              <a:t>．利用</a:t>
            </a:r>
            <a:r>
              <a:rPr lang="en-US" altLang="zh-CN" sz="2800" dirty="0" smtClean="0"/>
              <a:t>stack</a:t>
            </a:r>
            <a:r>
              <a:rPr lang="zh-CN" altLang="en-US" sz="2800" dirty="0" smtClean="0"/>
              <a:t>容器，编写一个函数将一个字符串进行逆序输出，要求编写出测试程序。函数原型为：</a:t>
            </a:r>
            <a:r>
              <a:rPr lang="en-US" altLang="zh-CN" sz="2800" dirty="0" smtClean="0">
                <a:solidFill>
                  <a:srgbClr val="FF0000"/>
                </a:solidFill>
              </a:rPr>
              <a:t>void </a:t>
            </a:r>
            <a:r>
              <a:rPr lang="en-US" altLang="zh-CN" sz="2800" dirty="0" err="1" smtClean="0">
                <a:solidFill>
                  <a:srgbClr val="FF0000"/>
                </a:solidFill>
              </a:rPr>
              <a:t>ReverseShowString</a:t>
            </a:r>
            <a:r>
              <a:rPr lang="en-US" altLang="zh-CN" sz="2800" dirty="0" smtClean="0">
                <a:solidFill>
                  <a:srgbClr val="FF0000"/>
                </a:solidFill>
              </a:rPr>
              <a:t>(char s[]);</a:t>
            </a:r>
            <a:r>
              <a:rPr lang="zh-CN" altLang="en-US" sz="2800" dirty="0" smtClean="0">
                <a:solidFill>
                  <a:srgbClr val="FF0000"/>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迭代器及其基本类型</a:t>
            </a:r>
            <a:endParaRPr lang="zh-CN" altLang="en-US" dirty="0"/>
          </a:p>
        </p:txBody>
      </p:sp>
      <p:sp>
        <p:nvSpPr>
          <p:cNvPr id="3" name="内容占位符 2"/>
          <p:cNvSpPr>
            <a:spLocks noGrp="1"/>
          </p:cNvSpPr>
          <p:nvPr>
            <p:ph idx="1"/>
          </p:nvPr>
        </p:nvSpPr>
        <p:spPr/>
        <p:txBody>
          <a:bodyPr/>
          <a:lstStyle/>
          <a:p>
            <a:r>
              <a:rPr lang="zh-CN" altLang="en-US" dirty="0" smtClean="0"/>
              <a:t>迭代器</a:t>
            </a:r>
            <a:r>
              <a:rPr lang="en-US" altLang="zh-CN" dirty="0" smtClean="0"/>
              <a:t>(</a:t>
            </a:r>
            <a:r>
              <a:rPr lang="en-US" altLang="zh-CN" dirty="0" err="1" smtClean="0"/>
              <a:t>iterator</a:t>
            </a:r>
            <a:r>
              <a:rPr lang="en-US" altLang="zh-CN" dirty="0" smtClean="0"/>
              <a:t>)</a:t>
            </a:r>
            <a:r>
              <a:rPr lang="zh-CN" altLang="en-US" dirty="0" smtClean="0"/>
              <a:t>是对于指向序列元素的指针抽象，可指向容器对象中的一个元素，并利用递增操作符实现向下一个元素的移动，获取下一个元素，从而实现了在容器对象中的漫游遍历。</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从容器的性质分类</a:t>
            </a:r>
            <a:endParaRPr lang="zh-CN" altLang="en-US" dirty="0"/>
          </a:p>
        </p:txBody>
      </p:sp>
      <p:sp>
        <p:nvSpPr>
          <p:cNvPr id="3" name="内容占位符 2"/>
          <p:cNvSpPr>
            <a:spLocks noGrp="1"/>
          </p:cNvSpPr>
          <p:nvPr>
            <p:ph idx="1"/>
          </p:nvPr>
        </p:nvSpPr>
        <p:spPr/>
        <p:txBody>
          <a:bodyPr/>
          <a:lstStyle/>
          <a:p>
            <a:r>
              <a:rPr lang="en-US" altLang="zh-CN" dirty="0" err="1" smtClean="0"/>
              <a:t>iterator</a:t>
            </a:r>
            <a:r>
              <a:rPr lang="zh-CN" altLang="en-US" dirty="0" smtClean="0"/>
              <a:t>：可以改元素值的迭代器。</a:t>
            </a:r>
          </a:p>
          <a:p>
            <a:r>
              <a:rPr lang="en-US" altLang="zh-CN" dirty="0" err="1" smtClean="0"/>
              <a:t>const_iterator</a:t>
            </a:r>
            <a:r>
              <a:rPr lang="zh-CN" altLang="en-US" dirty="0" smtClean="0"/>
              <a:t>：自身的值可以改</a:t>
            </a:r>
            <a:r>
              <a:rPr lang="en-US" altLang="zh-CN" dirty="0" smtClean="0"/>
              <a:t>(</a:t>
            </a:r>
            <a:r>
              <a:rPr lang="zh-CN" altLang="en-US" dirty="0" smtClean="0"/>
              <a:t>可以指向其他元素</a:t>
            </a:r>
            <a:r>
              <a:rPr lang="en-US" altLang="zh-CN" dirty="0" smtClean="0"/>
              <a:t>),</a:t>
            </a:r>
            <a:r>
              <a:rPr lang="zh-CN" altLang="en-US" dirty="0" smtClean="0"/>
              <a:t>但不能改写其指向的元素值。</a:t>
            </a:r>
          </a:p>
          <a:p>
            <a:r>
              <a:rPr lang="en-US" altLang="zh-CN" dirty="0" smtClean="0"/>
              <a:t>const </a:t>
            </a:r>
            <a:r>
              <a:rPr lang="en-US" altLang="zh-CN" dirty="0" err="1" smtClean="0"/>
              <a:t>iterator</a:t>
            </a:r>
            <a:r>
              <a:rPr lang="zh-CN" altLang="en-US" dirty="0" smtClean="0"/>
              <a:t>：必须初始化它。一旦被初始化后，只能用它来改变所指元素</a:t>
            </a:r>
            <a:r>
              <a:rPr lang="en-US" altLang="zh-CN" dirty="0" smtClean="0"/>
              <a:t>,</a:t>
            </a:r>
            <a:r>
              <a:rPr lang="zh-CN" altLang="en-US" dirty="0" smtClean="0"/>
              <a:t>不能使它指向其他元素。</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pt-BR" dirty="0" smtClean="0">
                <a:latin typeface="Garamond" pitchFamily="18" charset="0"/>
                <a:ea typeface="宋体" pitchFamily="2" charset="-122"/>
              </a:rPr>
              <a:t>按照漫游方式分类</a:t>
            </a:r>
            <a:r>
              <a:rPr lang="zh-CN" altLang="en-US" dirty="0" smtClean="0">
                <a:latin typeface="Garamond" pitchFamily="18" charset="0"/>
                <a:ea typeface="宋体" pitchFamily="2" charset="-122"/>
              </a:rPr>
              <a:t> </a:t>
            </a:r>
            <a:endParaRPr lang="zh-CN" altLang="en-US" dirty="0"/>
          </a:p>
        </p:txBody>
      </p:sp>
      <p:sp>
        <p:nvSpPr>
          <p:cNvPr id="3" name="内容占位符 2"/>
          <p:cNvSpPr>
            <a:spLocks noGrp="1"/>
          </p:cNvSpPr>
          <p:nvPr>
            <p:ph idx="1"/>
          </p:nvPr>
        </p:nvSpPr>
        <p:spPr>
          <a:xfrm>
            <a:off x="0" y="980728"/>
            <a:ext cx="8964488" cy="5073427"/>
          </a:xfrm>
        </p:spPr>
        <p:txBody>
          <a:bodyPr/>
          <a:lstStyle/>
          <a:p>
            <a:pPr>
              <a:spcBef>
                <a:spcPts val="300"/>
              </a:spcBef>
              <a:spcAft>
                <a:spcPts val="300"/>
              </a:spcAft>
            </a:pPr>
            <a:r>
              <a:rPr lang="en-US" altLang="zh-CN" dirty="0" smtClean="0"/>
              <a:t>input </a:t>
            </a:r>
            <a:r>
              <a:rPr lang="en-US" altLang="zh-CN" dirty="0" err="1" smtClean="0"/>
              <a:t>iterators</a:t>
            </a:r>
            <a:r>
              <a:rPr lang="zh-CN" altLang="en-US" dirty="0" smtClean="0"/>
              <a:t>（输入迭代器）：程序从容器读取数据，用</a:t>
            </a:r>
            <a:r>
              <a:rPr lang="en-US" altLang="zh-CN" dirty="0" smtClean="0"/>
              <a:t>++</a:t>
            </a:r>
            <a:r>
              <a:rPr lang="zh-CN" altLang="en-US" dirty="0" smtClean="0"/>
              <a:t>正向移动并读取。</a:t>
            </a:r>
          </a:p>
          <a:p>
            <a:pPr>
              <a:spcBef>
                <a:spcPts val="300"/>
              </a:spcBef>
              <a:spcAft>
                <a:spcPts val="300"/>
              </a:spcAft>
            </a:pPr>
            <a:r>
              <a:rPr lang="en-US" altLang="zh-CN" dirty="0" smtClean="0"/>
              <a:t>output </a:t>
            </a:r>
            <a:r>
              <a:rPr lang="en-US" altLang="zh-CN" dirty="0" err="1" smtClean="0"/>
              <a:t>iterators</a:t>
            </a:r>
            <a:r>
              <a:rPr lang="zh-CN" altLang="en-US" dirty="0" smtClean="0"/>
              <a:t>（输出迭代器）：程序向容器写数据，用</a:t>
            </a:r>
            <a:r>
              <a:rPr lang="en-US" altLang="zh-CN" dirty="0" smtClean="0"/>
              <a:t>++</a:t>
            </a:r>
            <a:r>
              <a:rPr lang="zh-CN" altLang="en-US" dirty="0" smtClean="0"/>
              <a:t>正向移动并写入。</a:t>
            </a:r>
          </a:p>
          <a:p>
            <a:pPr>
              <a:spcBef>
                <a:spcPts val="300"/>
              </a:spcBef>
              <a:spcAft>
                <a:spcPts val="300"/>
              </a:spcAft>
            </a:pPr>
            <a:r>
              <a:rPr lang="en-US" altLang="zh-CN" dirty="0" smtClean="0"/>
              <a:t>forward </a:t>
            </a:r>
            <a:r>
              <a:rPr lang="en-US" altLang="zh-CN" dirty="0" err="1" smtClean="0"/>
              <a:t>iterators</a:t>
            </a:r>
            <a:r>
              <a:rPr lang="zh-CN" altLang="en-US" dirty="0" smtClean="0"/>
              <a:t>（正向迭代器）：可读、可写，只能用</a:t>
            </a:r>
            <a:r>
              <a:rPr lang="en-US" altLang="zh-CN" dirty="0" smtClean="0"/>
              <a:t>++</a:t>
            </a:r>
            <a:r>
              <a:rPr lang="zh-CN" altLang="en-US" dirty="0" smtClean="0"/>
              <a:t>遍历。</a:t>
            </a:r>
          </a:p>
          <a:p>
            <a:pPr>
              <a:spcBef>
                <a:spcPts val="300"/>
              </a:spcBef>
              <a:spcAft>
                <a:spcPts val="300"/>
              </a:spcAft>
            </a:pPr>
            <a:r>
              <a:rPr lang="en-US" altLang="zh-CN" dirty="0" smtClean="0"/>
              <a:t>bidirectional </a:t>
            </a:r>
            <a:r>
              <a:rPr lang="en-US" altLang="zh-CN" dirty="0" err="1" smtClean="0"/>
              <a:t>iterators</a:t>
            </a:r>
            <a:r>
              <a:rPr lang="zh-CN" altLang="en-US" dirty="0" smtClean="0"/>
              <a:t>（双向迭代器）：可读、可写，可用</a:t>
            </a:r>
            <a:r>
              <a:rPr lang="en-US" altLang="zh-CN" dirty="0" smtClean="0"/>
              <a:t>++</a:t>
            </a:r>
            <a:r>
              <a:rPr lang="zh-CN" altLang="en-US" dirty="0" smtClean="0"/>
              <a:t>，也可用</a:t>
            </a:r>
            <a:r>
              <a:rPr lang="en-US" altLang="zh-CN" dirty="0" smtClean="0"/>
              <a:t>--</a:t>
            </a:r>
            <a:r>
              <a:rPr lang="zh-CN" altLang="en-US" dirty="0" smtClean="0"/>
              <a:t>移动指针。</a:t>
            </a:r>
          </a:p>
          <a:p>
            <a:pPr>
              <a:spcBef>
                <a:spcPts val="300"/>
              </a:spcBef>
              <a:spcAft>
                <a:spcPts val="300"/>
              </a:spcAft>
            </a:pPr>
            <a:r>
              <a:rPr lang="en-US" altLang="zh-CN" dirty="0" smtClean="0"/>
              <a:t>random access </a:t>
            </a:r>
            <a:r>
              <a:rPr lang="en-US" altLang="zh-CN" dirty="0" err="1" smtClean="0"/>
              <a:t>iterators</a:t>
            </a:r>
            <a:r>
              <a:rPr lang="zh-CN" altLang="en-US" dirty="0" smtClean="0"/>
              <a:t>（随机访问迭代器）：双向迭代器加上在常量时间里向前或者向后跳转一个任意的距离。</a:t>
            </a:r>
          </a:p>
          <a:p>
            <a:pPr>
              <a:spcBef>
                <a:spcPts val="300"/>
              </a:spcBef>
              <a:spcAft>
                <a:spcPts val="300"/>
              </a:spcAft>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79512" y="1412776"/>
          <a:ext cx="8640960" cy="2499059"/>
        </p:xfrm>
        <a:graphic>
          <a:graphicData uri="http://schemas.openxmlformats.org/drawingml/2006/table">
            <a:tbl>
              <a:tblPr/>
              <a:tblGrid>
                <a:gridCol w="1944216"/>
                <a:gridCol w="2448272"/>
                <a:gridCol w="2016224"/>
                <a:gridCol w="2232248"/>
              </a:tblGrid>
              <a:tr h="51799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STL</a:t>
                      </a: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容器</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支持的迭代器类型</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STL</a:t>
                      </a: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容器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支持的迭代器类型</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vector</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随机访问迭代器</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map</a:t>
                      </a:r>
                    </a:p>
                  </a:txBody>
                  <a:tcPr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双向迭代器</a:t>
                      </a:r>
                      <a:endParaRPr kumimoji="0" lang="zh-CN" altLang="pt-BR" sz="2000" b="1" i="0" u="none" strike="noStrike" cap="none" normalizeH="0" baseline="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deque</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随机访问迭代器</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multimap</a:t>
                      </a:r>
                    </a:p>
                  </a:txBody>
                  <a:tcPr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双向迭代器</a:t>
                      </a:r>
                      <a:endParaRPr kumimoji="0" lang="zh-CN" altLang="pt-BR" sz="2000" b="1" i="0" u="none" strike="noStrike" cap="none" normalizeH="0" baseline="0" dirty="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list</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双向迭代器</a:t>
                      </a:r>
                      <a:endParaRPr kumimoji="0" lang="zh-CN" altLang="pt-BR" sz="2000" b="1" i="0" u="none" strike="noStrike" cap="none" normalizeH="0" baseline="0" dirty="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stack</a:t>
                      </a:r>
                    </a:p>
                  </a:txBody>
                  <a:tcPr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不支持</a:t>
                      </a:r>
                      <a:r>
                        <a:rPr kumimoji="0" lang="zh-CN" altLang="pt-BR" sz="2000" b="1" i="0" u="none" strike="noStrike" cap="none" normalizeH="0" baseline="0" smtClean="0">
                          <a:ln>
                            <a:noFill/>
                          </a:ln>
                          <a:solidFill>
                            <a:schemeClr val="tx1"/>
                          </a:solidFill>
                          <a:effectLst/>
                          <a:latin typeface="Calibri" pitchFamily="34" charset="0"/>
                          <a:ea typeface="Times New Roman" pitchFamily="18" charset="0"/>
                          <a:cs typeface="宋体" pitchFamily="2" charset="-122"/>
                        </a:rPr>
                        <a:t>迭代器</a:t>
                      </a:r>
                      <a:endParaRPr kumimoji="0" lang="zh-CN" altLang="pt-BR"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set</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双向迭代器</a:t>
                      </a:r>
                      <a:endParaRPr kumimoji="0" lang="zh-CN" altLang="pt-BR" sz="2000" b="1" i="0" u="none" strike="noStrike" cap="none" normalizeH="0" baseline="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queue</a:t>
                      </a:r>
                    </a:p>
                  </a:txBody>
                  <a:tcPr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不支持</a:t>
                      </a:r>
                      <a:r>
                        <a:rPr kumimoji="0" lang="zh-CN" altLang="pt-BR" sz="2000" b="1" i="0" u="none" strike="noStrike" cap="none" normalizeH="0" baseline="0" dirty="0" smtClean="0">
                          <a:ln>
                            <a:noFill/>
                          </a:ln>
                          <a:solidFill>
                            <a:schemeClr val="tx1"/>
                          </a:solidFill>
                          <a:effectLst/>
                          <a:latin typeface="Calibri" pitchFamily="34" charset="0"/>
                          <a:ea typeface="Times New Roman" pitchFamily="18" charset="0"/>
                          <a:cs typeface="宋体" pitchFamily="2" charset="-122"/>
                        </a:rPr>
                        <a:t>迭代器</a:t>
                      </a:r>
                      <a:endParaRPr kumimoji="0" lang="zh-CN" altLang="pt-BR"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multiset</a:t>
                      </a: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pt-BR" sz="2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双向迭代器</a:t>
                      </a:r>
                      <a:endParaRPr kumimoji="0" lang="zh-CN" altLang="pt-BR" sz="2000" b="1" i="0" u="none" strike="noStrike" cap="none" normalizeH="0" baseline="0" smtClean="0">
                        <a:ln>
                          <a:noFill/>
                        </a:ln>
                        <a:solidFill>
                          <a:schemeClr val="tx1"/>
                        </a:solidFill>
                        <a:effectLst/>
                        <a:latin typeface="Arial" pitchFamily="34" charset="0"/>
                        <a:ea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itchFamily="34" charset="0"/>
                          <a:ea typeface="Times New Roman" pitchFamily="18" charset="0"/>
                          <a:cs typeface="宋体" pitchFamily="2" charset="-122"/>
                        </a:rPr>
                        <a:t>priority_queue</a:t>
                      </a:r>
                      <a:endPar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不支持</a:t>
                      </a:r>
                      <a:r>
                        <a:rPr kumimoji="0" lang="zh-CN" altLang="pt-BR" sz="2000" b="1" i="0" u="none" strike="noStrike" cap="none" normalizeH="0" baseline="0" dirty="0" smtClean="0">
                          <a:ln>
                            <a:noFill/>
                          </a:ln>
                          <a:solidFill>
                            <a:schemeClr val="tx1"/>
                          </a:solidFill>
                          <a:effectLst/>
                          <a:latin typeface="Calibri" pitchFamily="34" charset="0"/>
                          <a:ea typeface="Times New Roman" pitchFamily="18" charset="0"/>
                          <a:cs typeface="宋体" pitchFamily="2" charset="-122"/>
                        </a:rPr>
                        <a:t>迭代器</a:t>
                      </a:r>
                      <a:endParaRPr kumimoji="0" lang="zh-CN" altLang="pt-BR"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06090"/>
          </a:xfrm>
        </p:spPr>
        <p:txBody>
          <a:bodyPr/>
          <a:lstStyle/>
          <a:p>
            <a:r>
              <a:rPr lang="zh-CN" altLang="en-US" dirty="0" smtClean="0"/>
              <a:t>迭代器的操作</a:t>
            </a:r>
            <a:endParaRPr lang="zh-CN" altLang="en-US" dirty="0"/>
          </a:p>
        </p:txBody>
      </p:sp>
      <p:graphicFrame>
        <p:nvGraphicFramePr>
          <p:cNvPr id="4" name="表格 3"/>
          <p:cNvGraphicFramePr>
            <a:graphicFrameLocks noGrp="1"/>
          </p:cNvGraphicFramePr>
          <p:nvPr/>
        </p:nvGraphicFramePr>
        <p:xfrm>
          <a:off x="251520" y="836712"/>
          <a:ext cx="8568950" cy="5760720"/>
        </p:xfrm>
        <a:graphic>
          <a:graphicData uri="http://schemas.openxmlformats.org/drawingml/2006/table">
            <a:tbl>
              <a:tblPr/>
              <a:tblGrid>
                <a:gridCol w="676722"/>
                <a:gridCol w="3783804"/>
                <a:gridCol w="868066"/>
                <a:gridCol w="758472"/>
                <a:gridCol w="826150"/>
                <a:gridCol w="829586"/>
                <a:gridCol w="826150"/>
              </a:tblGrid>
              <a:tr h="1002084">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操作类型</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  出</a:t>
                      </a:r>
                      <a:endParaRPr kumimoji="0" lang="zh-CN" altLang="en-US" sz="1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迭代器</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输 入</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迭代器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正  向</a:t>
                      </a:r>
                      <a:endParaRPr kumimoji="0" lang="zh-CN" altLang="en-US" sz="1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迭代器</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双  向</a:t>
                      </a:r>
                      <a:endParaRPr kumimoji="0" lang="zh-CN" altLang="en-US" sz="1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迭代器</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随机访问</a:t>
                      </a:r>
                      <a:endParaRPr kumimoji="0" lang="zh-CN" altLang="en-US" sz="1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迭代器</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构造</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函数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无参构造函数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复制构造函数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写</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形式</a:t>
                      </a: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p =)</a:t>
                      </a:r>
                      <a:endPar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46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形式</a:t>
                      </a: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 *p)</a:t>
                      </a:r>
                      <a:endParaRPr kumimoji="0" lang="zh-CN" altLang="en-US"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访问</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operator[]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迭代</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556517">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556517">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比较</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operator&lt;</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operator&gt;</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operator&lt;=</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285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r>
                        <a:rPr kumimoji="0" lang="zh-CN" altLang="en-US"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en-US" altLang="zh-CN" sz="18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operator!=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smtClean="0">
                        <a:ln>
                          <a:noFill/>
                        </a:ln>
                        <a:solidFill>
                          <a:schemeClr val="tx1"/>
                        </a:solidFill>
                        <a:effectLst/>
                        <a:latin typeface="Garamond"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MS PGothic" pitchFamily="34" charset="-128"/>
                          <a:ea typeface="MS PGothic" pitchFamily="34" charset="-128"/>
                          <a:cs typeface="宋体" pitchFamily="2" charset="-122"/>
                        </a:rPr>
                        <a:t>⋁</a:t>
                      </a:r>
                      <a:endParaRPr kumimoji="0" lang="zh-CN" altLang="en-US" sz="1800" b="1" i="0" u="none" strike="noStrike" cap="none" normalizeH="0" baseline="0" dirty="0" smtClean="0">
                        <a:ln>
                          <a:noFill/>
                        </a:ln>
                        <a:solidFill>
                          <a:schemeClr val="tx1"/>
                        </a:solidFill>
                        <a:effectLst/>
                        <a:latin typeface="Arial" pitchFamily="34" charset="0"/>
                        <a:ea typeface="MS PGothic" pitchFamily="34" charset="-128"/>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dirty="0" smtClean="0"/>
              <a:t>STL</a:t>
            </a:r>
            <a:endParaRPr lang="zh-CN" altLang="en-US" dirty="0"/>
          </a:p>
        </p:txBody>
      </p:sp>
      <p:sp>
        <p:nvSpPr>
          <p:cNvPr id="3" name="内容占位符 2"/>
          <p:cNvSpPr>
            <a:spLocks noGrp="1"/>
          </p:cNvSpPr>
          <p:nvPr>
            <p:ph idx="1"/>
          </p:nvPr>
        </p:nvSpPr>
        <p:spPr>
          <a:xfrm>
            <a:off x="179512" y="1279301"/>
            <a:ext cx="8784976" cy="4525963"/>
          </a:xfrm>
        </p:spPr>
        <p:txBody>
          <a:bodyPr/>
          <a:lstStyle/>
          <a:p>
            <a:pPr>
              <a:lnSpc>
                <a:spcPts val="3000"/>
              </a:lnSpc>
            </a:pPr>
            <a:r>
              <a:rPr lang="en-US" altLang="zh-CN" sz="2800" dirty="0" smtClean="0"/>
              <a:t>STL</a:t>
            </a:r>
            <a:r>
              <a:rPr lang="zh-CN" altLang="en-US" sz="2800" dirty="0" smtClean="0"/>
              <a:t>（</a:t>
            </a:r>
            <a:r>
              <a:rPr lang="en-US" altLang="zh-CN" sz="2800" dirty="0" smtClean="0"/>
              <a:t>Standard Template Library</a:t>
            </a:r>
            <a:r>
              <a:rPr lang="zh-CN" altLang="en-US" sz="2800" dirty="0" smtClean="0"/>
              <a:t>，标准模板库）是</a:t>
            </a:r>
            <a:r>
              <a:rPr lang="en-US" altLang="zh-CN" sz="2800" dirty="0" smtClean="0"/>
              <a:t>C++98</a:t>
            </a:r>
            <a:r>
              <a:rPr lang="zh-CN" altLang="en-US" sz="2800" dirty="0" smtClean="0"/>
              <a:t>标准增加的一个特别重要的部分。它提供了</a:t>
            </a:r>
            <a:r>
              <a:rPr lang="en-US" altLang="zh-CN" sz="2800" dirty="0" smtClean="0"/>
              <a:t>4</a:t>
            </a:r>
            <a:r>
              <a:rPr lang="zh-CN" altLang="en-US" sz="2800" dirty="0" smtClean="0"/>
              <a:t>类高层次的模板：</a:t>
            </a:r>
          </a:p>
          <a:p>
            <a:pPr marL="914400" lvl="1" indent="-457200">
              <a:lnSpc>
                <a:spcPts val="3000"/>
              </a:lnSpc>
              <a:buFont typeface="+mj-ea"/>
              <a:buAutoNum type="circleNumDbPlain"/>
            </a:pPr>
            <a:r>
              <a:rPr lang="zh-CN" altLang="en-US" sz="2400" dirty="0" smtClean="0"/>
              <a:t>容器（</a:t>
            </a:r>
            <a:r>
              <a:rPr lang="en-US" altLang="zh-CN" sz="2400" dirty="0" smtClean="0"/>
              <a:t>container</a:t>
            </a:r>
            <a:r>
              <a:rPr lang="zh-CN" altLang="en-US" sz="2400" dirty="0" smtClean="0"/>
              <a:t>）模板</a:t>
            </a:r>
          </a:p>
          <a:p>
            <a:pPr marL="914400" lvl="1" indent="-457200">
              <a:lnSpc>
                <a:spcPts val="3000"/>
              </a:lnSpc>
              <a:buFont typeface="+mj-ea"/>
              <a:buAutoNum type="circleNumDbPlain"/>
            </a:pPr>
            <a:r>
              <a:rPr lang="zh-CN" altLang="en-US" sz="2400" dirty="0" smtClean="0"/>
              <a:t>迭代器（</a:t>
            </a:r>
            <a:r>
              <a:rPr lang="en-US" altLang="zh-CN" sz="2400" dirty="0" err="1" smtClean="0"/>
              <a:t>iterator</a:t>
            </a:r>
            <a:r>
              <a:rPr lang="zh-CN" altLang="en-US" sz="2400" dirty="0" smtClean="0"/>
              <a:t>）模板</a:t>
            </a:r>
          </a:p>
          <a:p>
            <a:pPr marL="914400" lvl="1" indent="-457200">
              <a:lnSpc>
                <a:spcPts val="3000"/>
              </a:lnSpc>
              <a:buFont typeface="+mj-ea"/>
              <a:buAutoNum type="circleNumDbPlain"/>
            </a:pPr>
            <a:r>
              <a:rPr lang="zh-CN" altLang="en-US" sz="2400" dirty="0" smtClean="0"/>
              <a:t>函数对象（</a:t>
            </a:r>
            <a:r>
              <a:rPr lang="en-US" altLang="zh-CN" sz="2400" dirty="0" err="1" smtClean="0"/>
              <a:t>functor</a:t>
            </a:r>
            <a:r>
              <a:rPr lang="zh-CN" altLang="en-US" sz="2400" dirty="0" smtClean="0"/>
              <a:t>）模板</a:t>
            </a:r>
          </a:p>
          <a:p>
            <a:pPr marL="914400" lvl="1" indent="-457200">
              <a:lnSpc>
                <a:spcPts val="3000"/>
              </a:lnSpc>
              <a:buFont typeface="+mj-ea"/>
              <a:buAutoNum type="circleNumDbPlain"/>
            </a:pPr>
            <a:r>
              <a:rPr lang="zh-CN" altLang="en-US" sz="2400" dirty="0" smtClean="0"/>
              <a:t>算法（</a:t>
            </a:r>
            <a:r>
              <a:rPr lang="en-US" altLang="zh-CN" sz="2400" dirty="0" smtClean="0"/>
              <a:t>algorithm</a:t>
            </a:r>
            <a:r>
              <a:rPr lang="zh-CN" altLang="en-US" sz="2400" dirty="0" smtClean="0"/>
              <a:t>）模板</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119523"/>
            <a:ext cx="9036496" cy="6863417"/>
          </a:xfrm>
          <a:prstGeom prst="rect">
            <a:avLst/>
          </a:prstGeom>
          <a:noFill/>
        </p:spPr>
        <p:txBody>
          <a:bodyPr wrap="square" rtlCol="0">
            <a:spAutoFit/>
          </a:bodyPr>
          <a:lstStyle/>
          <a:p>
            <a:pPr>
              <a:lnSpc>
                <a:spcPts val="2200"/>
              </a:lnSpc>
            </a:pPr>
            <a:r>
              <a:rPr lang="zh-CN" altLang="en-US" sz="2000" dirty="0" smtClean="0">
                <a:solidFill>
                  <a:schemeClr val="tx1"/>
                </a:solidFill>
              </a:rPr>
              <a:t>例</a:t>
            </a:r>
            <a:r>
              <a:rPr lang="en-US" altLang="zh-CN" sz="2000" dirty="0" smtClean="0">
                <a:solidFill>
                  <a:schemeClr val="tx1"/>
                </a:solidFill>
              </a:rPr>
              <a:t>8.1 </a:t>
            </a:r>
            <a:r>
              <a:rPr lang="zh-CN" altLang="en-US" sz="2000" dirty="0" smtClean="0">
                <a:solidFill>
                  <a:schemeClr val="tx1"/>
                </a:solidFill>
              </a:rPr>
              <a:t>迭代器示例。</a:t>
            </a: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:e8_1\main_8_1.cpp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#include &lt;algorithm&gt;			</a:t>
            </a:r>
            <a:r>
              <a:rPr lang="en-US" altLang="zh-CN" sz="2000" dirty="0" smtClean="0">
                <a:solidFill>
                  <a:schemeClr val="tx1"/>
                </a:solidFill>
              </a:rPr>
              <a:t>// </a:t>
            </a:r>
            <a:r>
              <a:rPr lang="zh-CN" altLang="en-US" sz="2000" dirty="0" smtClean="0">
                <a:solidFill>
                  <a:schemeClr val="tx1"/>
                </a:solidFill>
              </a:rPr>
              <a:t>编译预处理命令</a:t>
            </a:r>
            <a:r>
              <a:rPr lang="en-US" altLang="zh-CN" sz="2000" dirty="0" smtClean="0"/>
              <a:t>	</a:t>
            </a:r>
          </a:p>
          <a:p>
            <a:pPr>
              <a:lnSpc>
                <a:spcPts val="2200"/>
              </a:lnSpc>
            </a:pPr>
            <a:r>
              <a:rPr lang="en-US" altLang="zh-CN" sz="2000" dirty="0" smtClean="0"/>
              <a:t>#include &lt;list&gt;				</a:t>
            </a:r>
            <a:r>
              <a:rPr lang="en-US" altLang="zh-CN" sz="2000" dirty="0" smtClean="0">
                <a:solidFill>
                  <a:schemeClr val="tx1"/>
                </a:solidFill>
              </a:rPr>
              <a:t>// </a:t>
            </a:r>
            <a:r>
              <a:rPr lang="zh-CN" altLang="en-US" sz="2000" dirty="0" smtClean="0">
                <a:solidFill>
                  <a:schemeClr val="tx1"/>
                </a:solidFill>
              </a:rPr>
              <a:t>编译预处理命令</a:t>
            </a:r>
            <a:endParaRPr lang="en-US" altLang="zh-CN" sz="2000" dirty="0" smtClean="0"/>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200"/>
              </a:lnSpc>
            </a:pPr>
            <a:r>
              <a:rPr lang="en-US" altLang="zh-CN" sz="2000" dirty="0" smtClean="0"/>
              <a:t>{</a:t>
            </a:r>
          </a:p>
          <a:p>
            <a:pPr>
              <a:lnSpc>
                <a:spcPts val="2200"/>
              </a:lnSpc>
            </a:pPr>
            <a:r>
              <a:rPr lang="en-US" altLang="zh-CN" sz="2000" dirty="0" smtClean="0"/>
              <a:t>	char a[] = "</a:t>
            </a:r>
            <a:r>
              <a:rPr lang="en-US" altLang="zh-CN" sz="2000" dirty="0" err="1" smtClean="0"/>
              <a:t>abcdefghijk</a:t>
            </a:r>
            <a:r>
              <a:rPr lang="en-US" altLang="zh-CN" sz="2000" dirty="0" smtClean="0"/>
              <a:t>";</a:t>
            </a:r>
          </a:p>
          <a:p>
            <a:pPr>
              <a:lnSpc>
                <a:spcPts val="2200"/>
              </a:lnSpc>
            </a:pPr>
            <a:r>
              <a:rPr lang="en-US" altLang="zh-CN" sz="2000" dirty="0" smtClean="0"/>
              <a:t>	list&lt;char&gt; </a:t>
            </a:r>
            <a:r>
              <a:rPr lang="en-US" altLang="zh-CN" sz="2000" dirty="0" err="1" smtClean="0"/>
              <a:t>aList</a:t>
            </a:r>
            <a:r>
              <a:rPr lang="en-US" altLang="zh-CN" sz="2000" dirty="0" smtClean="0"/>
              <a:t>;</a:t>
            </a:r>
          </a:p>
          <a:p>
            <a:pPr>
              <a:lnSpc>
                <a:spcPts val="2200"/>
              </a:lnSpc>
            </a:pPr>
            <a:r>
              <a:rPr lang="en-US" altLang="zh-CN" sz="2000" dirty="0" smtClean="0"/>
              <a:t>	</a:t>
            </a:r>
          </a:p>
          <a:p>
            <a:pPr>
              <a:lnSpc>
                <a:spcPts val="22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9; ++</a:t>
            </a:r>
            <a:r>
              <a:rPr lang="en-US" altLang="zh-CN" sz="2000" dirty="0" err="1" smtClean="0"/>
              <a:t>i</a:t>
            </a:r>
            <a:r>
              <a:rPr lang="en-US" altLang="zh-CN" sz="2000" dirty="0" smtClean="0"/>
              <a:t>)</a:t>
            </a:r>
          </a:p>
          <a:p>
            <a:pPr>
              <a:lnSpc>
                <a:spcPts val="2200"/>
              </a:lnSpc>
            </a:pPr>
            <a:r>
              <a:rPr lang="en-US" altLang="zh-CN" sz="2000" dirty="0" smtClean="0"/>
              <a:t>		</a:t>
            </a:r>
            <a:r>
              <a:rPr lang="en-US" altLang="zh-CN" sz="2000" dirty="0" err="1" smtClean="0"/>
              <a:t>aList.push_back</a:t>
            </a:r>
            <a:r>
              <a:rPr lang="en-US" altLang="zh-CN" sz="2000" dirty="0" smtClean="0"/>
              <a:t>(a[</a:t>
            </a:r>
            <a:r>
              <a:rPr lang="en-US" altLang="zh-CN" sz="2000" dirty="0" err="1" smtClean="0"/>
              <a:t>i</a:t>
            </a:r>
            <a:r>
              <a:rPr lang="en-US" altLang="zh-CN" sz="2000" dirty="0" smtClean="0"/>
              <a:t>]);</a:t>
            </a:r>
          </a:p>
          <a:p>
            <a:pPr>
              <a:lnSpc>
                <a:spcPts val="2200"/>
              </a:lnSpc>
            </a:pPr>
            <a:endParaRPr lang="en-US" altLang="zh-CN" sz="2000" dirty="0" smtClean="0"/>
          </a:p>
          <a:p>
            <a:pPr>
              <a:lnSpc>
                <a:spcPts val="2200"/>
              </a:lnSpc>
            </a:pPr>
            <a:r>
              <a:rPr lang="en-US" altLang="zh-CN" sz="2000" dirty="0" smtClean="0"/>
              <a:t>	list&lt;char&gt;::</a:t>
            </a:r>
            <a:r>
              <a:rPr lang="en-US" altLang="zh-CN" sz="2000" dirty="0" err="1" smtClean="0"/>
              <a:t>iterator</a:t>
            </a:r>
            <a:r>
              <a:rPr lang="en-US" altLang="zh-CN" sz="2000" dirty="0" smtClean="0"/>
              <a:t> </a:t>
            </a:r>
            <a:r>
              <a:rPr lang="en-US" altLang="zh-CN" sz="2000" dirty="0" err="1" smtClean="0"/>
              <a:t>iter</a:t>
            </a:r>
            <a:r>
              <a:rPr lang="en-US" altLang="zh-CN" sz="2000" dirty="0" smtClean="0"/>
              <a:t>;	</a:t>
            </a:r>
            <a:r>
              <a:rPr lang="en-US" altLang="zh-CN" sz="2000" dirty="0" smtClean="0">
                <a:solidFill>
                  <a:schemeClr val="tx1"/>
                </a:solidFill>
              </a:rPr>
              <a:t>// </a:t>
            </a:r>
            <a:r>
              <a:rPr lang="zh-CN" altLang="en-US" sz="2000" dirty="0" smtClean="0">
                <a:solidFill>
                  <a:schemeClr val="tx1"/>
                </a:solidFill>
              </a:rPr>
              <a:t>声明一个输入迭代器</a:t>
            </a:r>
          </a:p>
          <a:p>
            <a:pPr>
              <a:lnSpc>
                <a:spcPts val="2200"/>
              </a:lnSpc>
            </a:pPr>
            <a:r>
              <a:rPr lang="zh-CN" altLang="en-US" sz="2000" dirty="0" smtClean="0"/>
              <a:t>	</a:t>
            </a:r>
            <a:r>
              <a:rPr lang="en-US" altLang="zh-CN" sz="2000" dirty="0" smtClean="0"/>
              <a:t>for (</a:t>
            </a:r>
            <a:r>
              <a:rPr lang="en-US" altLang="zh-CN" sz="2000" dirty="0" err="1" smtClean="0"/>
              <a:t>iter</a:t>
            </a:r>
            <a:r>
              <a:rPr lang="en-US" altLang="zh-CN" sz="2000" dirty="0" smtClean="0"/>
              <a:t> = </a:t>
            </a:r>
            <a:r>
              <a:rPr lang="en-US" altLang="zh-CN" sz="2000" dirty="0" err="1" smtClean="0"/>
              <a:t>aList.begin</a:t>
            </a:r>
            <a:r>
              <a:rPr lang="en-US" altLang="zh-CN" sz="2000" dirty="0" smtClean="0"/>
              <a:t>(); </a:t>
            </a:r>
            <a:r>
              <a:rPr lang="en-US" altLang="zh-CN" sz="2000" dirty="0" err="1" smtClean="0"/>
              <a:t>iter</a:t>
            </a:r>
            <a:r>
              <a:rPr lang="en-US" altLang="zh-CN" sz="2000" dirty="0" smtClean="0"/>
              <a:t> != </a:t>
            </a:r>
            <a:r>
              <a:rPr lang="en-US" altLang="zh-CN" sz="2000" dirty="0" err="1" smtClean="0"/>
              <a:t>aList.end</a:t>
            </a:r>
            <a:r>
              <a:rPr lang="en-US" altLang="zh-CN" sz="2000" dirty="0" smtClean="0"/>
              <a:t>(); </a:t>
            </a:r>
            <a:r>
              <a:rPr lang="en-US" altLang="zh-CN" sz="2000" dirty="0" err="1" smtClean="0"/>
              <a:t>iter</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iter</a:t>
            </a:r>
            <a:r>
              <a:rPr lang="en-US" altLang="zh-CN" sz="2000" dirty="0" smtClean="0"/>
              <a:t> &lt;&lt; " ";</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200"/>
              </a:lnSpc>
            </a:pPr>
            <a:endParaRPr lang="en-US" altLang="zh-CN" sz="2000" dirty="0" smtClean="0"/>
          </a:p>
          <a:p>
            <a:pPr>
              <a:lnSpc>
                <a:spcPts val="2200"/>
              </a:lnSpc>
            </a:pPr>
            <a:r>
              <a:rPr lang="en-US" altLang="zh-CN" sz="2000" dirty="0" smtClean="0"/>
              <a:t>	return 0;</a:t>
            </a:r>
          </a:p>
          <a:p>
            <a:pPr>
              <a:lnSpc>
                <a:spcPts val="2200"/>
              </a:lnSpc>
            </a:pPr>
            <a:r>
              <a:rPr lang="en-US" altLang="zh-CN" sz="2000" dirty="0" smtClean="0"/>
              <a:t>}</a:t>
            </a:r>
          </a:p>
          <a:p>
            <a:pPr>
              <a:lnSpc>
                <a:spcPts val="2200"/>
              </a:lnSpc>
            </a:pPr>
            <a:endParaRPr lang="en-US" altLang="zh-CN" sz="2000" dirty="0" smtClean="0"/>
          </a:p>
          <a:p>
            <a:pPr>
              <a:lnSpc>
                <a:spcPts val="2200"/>
              </a:lnSpc>
            </a:pPr>
            <a:endParaRPr lang="zh-CN" altLang="en-US" sz="2000" dirty="0"/>
          </a:p>
        </p:txBody>
      </p:sp>
      <p:sp>
        <p:nvSpPr>
          <p:cNvPr id="3" name="矩形 2"/>
          <p:cNvSpPr/>
          <p:nvPr/>
        </p:nvSpPr>
        <p:spPr bwMode="auto">
          <a:xfrm>
            <a:off x="755576" y="5661248"/>
            <a:ext cx="777686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a b c d e f g h </a:t>
            </a:r>
            <a:r>
              <a:rPr lang="en-US" altLang="zh-CN" sz="2400" dirty="0" err="1" smtClean="0">
                <a:solidFill>
                  <a:schemeClr val="tx1"/>
                </a:solidFill>
              </a:rPr>
              <a:t>i</a:t>
            </a:r>
            <a:endParaRPr lang="en-US" altLang="zh-CN"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8.1 STL</a:t>
            </a:r>
            <a:r>
              <a:rPr lang="zh-CN" altLang="en-US" sz="4800" dirty="0" smtClean="0"/>
              <a:t>概述</a:t>
            </a:r>
            <a:endParaRPr lang="zh-CN" altLang="en-US" sz="4800" dirty="0"/>
          </a:p>
        </p:txBody>
      </p:sp>
      <p:sp>
        <p:nvSpPr>
          <p:cNvPr id="3" name="副标题 2"/>
          <p:cNvSpPr>
            <a:spLocks noGrp="1"/>
          </p:cNvSpPr>
          <p:nvPr>
            <p:ph type="subTitle" idx="1"/>
          </p:nvPr>
        </p:nvSpPr>
        <p:spPr/>
        <p:txBody>
          <a:bodyPr/>
          <a:lstStyle/>
          <a:p>
            <a:r>
              <a:rPr lang="en-US" altLang="zh-CN" sz="4400" dirty="0" smtClean="0"/>
              <a:t>8.1.4 STL</a:t>
            </a:r>
            <a:r>
              <a:rPr lang="zh-CN" altLang="en-US" sz="4400" dirty="0" smtClean="0"/>
              <a:t>算法</a:t>
            </a:r>
            <a:endParaRPr lang="zh-CN" alt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aramond" pitchFamily="18" charset="0"/>
                <a:ea typeface="宋体" pitchFamily="2" charset="-122"/>
              </a:rPr>
              <a:t>STL</a:t>
            </a:r>
            <a:r>
              <a:rPr lang="zh-CN" altLang="en-US" dirty="0" smtClean="0">
                <a:latin typeface="Garamond" pitchFamily="18" charset="0"/>
                <a:ea typeface="宋体" pitchFamily="2" charset="-122"/>
              </a:rPr>
              <a:t>算法及其类型</a:t>
            </a:r>
            <a:endParaRPr lang="zh-CN" altLang="en-US" dirty="0"/>
          </a:p>
        </p:txBody>
      </p:sp>
      <p:sp>
        <p:nvSpPr>
          <p:cNvPr id="3" name="内容占位符 2"/>
          <p:cNvSpPr>
            <a:spLocks noGrp="1"/>
          </p:cNvSpPr>
          <p:nvPr>
            <p:ph idx="1"/>
          </p:nvPr>
        </p:nvSpPr>
        <p:spPr>
          <a:xfrm>
            <a:off x="72008" y="1268760"/>
            <a:ext cx="8892480" cy="4741987"/>
          </a:xfrm>
        </p:spPr>
        <p:txBody>
          <a:bodyPr/>
          <a:lstStyle/>
          <a:p>
            <a:pPr marL="514350" indent="-514350">
              <a:lnSpc>
                <a:spcPts val="3600"/>
              </a:lnSpc>
              <a:spcBef>
                <a:spcPts val="300"/>
              </a:spcBef>
              <a:spcAft>
                <a:spcPts val="300"/>
              </a:spcAft>
              <a:buFont typeface="+mj-ea"/>
              <a:buAutoNum type="circleNumDbPlain"/>
            </a:pPr>
            <a:r>
              <a:rPr lang="zh-CN" altLang="en-US" dirty="0" smtClean="0"/>
              <a:t>不可修改类关于序列的算法（</a:t>
            </a:r>
            <a:r>
              <a:rPr lang="en-US" altLang="zh-CN" dirty="0" err="1" smtClean="0"/>
              <a:t>nonmodifying</a:t>
            </a:r>
            <a:r>
              <a:rPr lang="en-US" altLang="zh-CN" dirty="0" smtClean="0"/>
              <a:t> algorithm</a:t>
            </a:r>
            <a:r>
              <a:rPr lang="zh-CN" altLang="en-US" dirty="0" smtClean="0"/>
              <a:t>）。执行这类算法，并不改变区间内数据元素的值和次序。</a:t>
            </a:r>
          </a:p>
          <a:p>
            <a:pPr marL="514350" indent="-514350">
              <a:lnSpc>
                <a:spcPts val="3600"/>
              </a:lnSpc>
              <a:spcBef>
                <a:spcPts val="300"/>
              </a:spcBef>
              <a:spcAft>
                <a:spcPts val="300"/>
              </a:spcAft>
              <a:buFont typeface="+mj-ea"/>
              <a:buAutoNum type="circleNumDbPlain"/>
            </a:pPr>
            <a:r>
              <a:rPr lang="zh-CN" altLang="en-US" dirty="0" smtClean="0"/>
              <a:t>可修改类关于序列的算法（</a:t>
            </a:r>
            <a:r>
              <a:rPr lang="en-US" altLang="zh-CN" dirty="0" smtClean="0"/>
              <a:t>modifying algorithm</a:t>
            </a:r>
            <a:r>
              <a:rPr lang="zh-CN" altLang="en-US" dirty="0" smtClean="0"/>
              <a:t>）。执行这类算法，可以修改容器的内容，包括数值、个数等。。</a:t>
            </a:r>
          </a:p>
          <a:p>
            <a:pPr marL="514350" indent="-514350">
              <a:lnSpc>
                <a:spcPts val="3600"/>
              </a:lnSpc>
              <a:spcBef>
                <a:spcPts val="300"/>
              </a:spcBef>
              <a:spcAft>
                <a:spcPts val="300"/>
              </a:spcAft>
              <a:buFont typeface="+mj-ea"/>
              <a:buAutoNum type="circleNumDbPlain"/>
            </a:pPr>
            <a:r>
              <a:rPr lang="zh-CN" altLang="en-US" dirty="0" smtClean="0"/>
              <a:t>排序及相关类算法（</a:t>
            </a:r>
            <a:r>
              <a:rPr lang="en-US" altLang="zh-CN" dirty="0" smtClean="0"/>
              <a:t>sorting algorithm</a:t>
            </a:r>
            <a:r>
              <a:rPr lang="zh-CN" altLang="en-US" dirty="0" smtClean="0"/>
              <a:t>）。执行这类算法，对区间内元素进行排序。</a:t>
            </a:r>
          </a:p>
          <a:p>
            <a:pPr marL="514350" indent="-514350">
              <a:lnSpc>
                <a:spcPts val="3600"/>
              </a:lnSpc>
              <a:spcBef>
                <a:spcPts val="300"/>
              </a:spcBef>
              <a:spcAft>
                <a:spcPts val="300"/>
              </a:spcAft>
              <a:buFont typeface="+mj-ea"/>
              <a:buAutoNum type="circleNumDbPlain"/>
            </a:pPr>
            <a:r>
              <a:rPr lang="zh-CN" altLang="en-US" dirty="0" smtClean="0"/>
              <a:t>数值类算法（</a:t>
            </a:r>
            <a:r>
              <a:rPr lang="en-US" altLang="zh-CN" dirty="0" smtClean="0"/>
              <a:t>numeric algorithm</a:t>
            </a:r>
            <a:r>
              <a:rPr lang="zh-CN" altLang="en-US" dirty="0" smtClean="0"/>
              <a:t>）。执行这类算法，将对区间内的元素进行数值运算。</a:t>
            </a:r>
          </a:p>
          <a:p>
            <a:pPr>
              <a:lnSpc>
                <a:spcPts val="3600"/>
              </a:lnSpc>
              <a:spcBef>
                <a:spcPts val="300"/>
              </a:spcBef>
              <a:spcAft>
                <a:spcPts val="300"/>
              </a:spcAft>
            </a:pPr>
            <a:r>
              <a:rPr lang="zh-CN" altLang="en-US" dirty="0" smtClean="0"/>
              <a:t>注意：使用算法必须包含头文件</a:t>
            </a:r>
            <a:r>
              <a:rPr lang="en-US" altLang="zh-CN" dirty="0" smtClean="0">
                <a:solidFill>
                  <a:srgbClr val="FF0000"/>
                </a:solidFill>
              </a:rPr>
              <a:t>algorithm</a:t>
            </a:r>
            <a:endParaRPr lang="zh-CN" altLang="en-US" dirty="0" smtClean="0">
              <a:solidFill>
                <a:srgbClr val="FF0000"/>
              </a:solidFill>
            </a:endParaRPr>
          </a:p>
          <a:p>
            <a:pPr>
              <a:lnSpc>
                <a:spcPts val="3600"/>
              </a:lnSpc>
              <a:spcBef>
                <a:spcPts val="300"/>
              </a:spcBef>
              <a:spcAft>
                <a:spcPts val="300"/>
              </a:spcAft>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算法参数</a:t>
            </a:r>
            <a:endParaRPr lang="zh-CN" altLang="en-US" dirty="0"/>
          </a:p>
        </p:txBody>
      </p:sp>
      <p:sp>
        <p:nvSpPr>
          <p:cNvPr id="3" name="内容占位符 2"/>
          <p:cNvSpPr>
            <a:spLocks noGrp="1"/>
          </p:cNvSpPr>
          <p:nvPr>
            <p:ph idx="1"/>
          </p:nvPr>
        </p:nvSpPr>
        <p:spPr/>
        <p:txBody>
          <a:bodyPr/>
          <a:lstStyle/>
          <a:p>
            <a:r>
              <a:rPr lang="en-US" altLang="zh-CN" dirty="0" smtClean="0"/>
              <a:t>STL</a:t>
            </a:r>
            <a:r>
              <a:rPr lang="zh-CN" altLang="en-US" dirty="0" smtClean="0"/>
              <a:t>算法参数有三种意义。</a:t>
            </a:r>
          </a:p>
          <a:p>
            <a:pPr marL="971550" lvl="1" indent="-514350">
              <a:buFont typeface="+mj-ea"/>
              <a:buAutoNum type="circleNumDbPlain"/>
            </a:pPr>
            <a:r>
              <a:rPr lang="zh-CN" altLang="en-US" dirty="0" smtClean="0"/>
              <a:t>操作对象在一个区间，这时，要决定算法作用区间的起点和终点</a:t>
            </a:r>
          </a:p>
          <a:p>
            <a:pPr marL="971550" lvl="1" indent="-514350">
              <a:buFont typeface="+mj-ea"/>
              <a:buAutoNum type="circleNumDbPlain"/>
            </a:pPr>
            <a:r>
              <a:rPr lang="zh-CN" altLang="en-US" dirty="0" smtClean="0"/>
              <a:t>操作对象在多个区间</a:t>
            </a:r>
          </a:p>
          <a:p>
            <a:pPr marL="971550" lvl="1" indent="-514350">
              <a:buFont typeface="+mj-ea"/>
              <a:buAutoNum type="circleNumDbPlain"/>
            </a:pPr>
            <a:r>
              <a:rPr lang="zh-CN" altLang="en-US" dirty="0" smtClean="0"/>
              <a:t>可以以不同的策略执行操作时，决定操作的方式，例如排序是升序还是降序等</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4624"/>
            <a:ext cx="8784976" cy="6555641"/>
          </a:xfrm>
          <a:prstGeom prst="rect">
            <a:avLst/>
          </a:prstGeom>
          <a:noFill/>
        </p:spPr>
        <p:txBody>
          <a:bodyPr wrap="square" rtlCol="0">
            <a:spAutoFit/>
          </a:bodyPr>
          <a:lstStyle/>
          <a:p>
            <a:pPr>
              <a:lnSpc>
                <a:spcPts val="2100"/>
              </a:lnSpc>
            </a:pPr>
            <a:r>
              <a:rPr lang="zh-CN" altLang="en-US" sz="2000" dirty="0" smtClean="0">
                <a:solidFill>
                  <a:schemeClr val="tx1"/>
                </a:solidFill>
              </a:rPr>
              <a:t>例</a:t>
            </a:r>
            <a:r>
              <a:rPr lang="en-US" altLang="zh-CN" sz="2000" dirty="0" smtClean="0">
                <a:solidFill>
                  <a:schemeClr val="tx1"/>
                </a:solidFill>
              </a:rPr>
              <a:t>8.2 </a:t>
            </a:r>
            <a:r>
              <a:rPr lang="zh-CN" altLang="en-US" sz="2000" dirty="0" smtClean="0">
                <a:solidFill>
                  <a:srgbClr val="FF0000"/>
                </a:solidFill>
              </a:rPr>
              <a:t>操作对象在一个区间</a:t>
            </a:r>
            <a:r>
              <a:rPr lang="en-US" altLang="zh-CN" sz="2000" dirty="0" smtClean="0">
                <a:solidFill>
                  <a:schemeClr val="tx1"/>
                </a:solidFill>
              </a:rPr>
              <a:t>——</a:t>
            </a:r>
            <a:r>
              <a:rPr lang="zh-CN" altLang="en-US" sz="2000" dirty="0" smtClean="0">
                <a:solidFill>
                  <a:schemeClr val="tx1"/>
                </a:solidFill>
              </a:rPr>
              <a:t>用</a:t>
            </a:r>
            <a:r>
              <a:rPr lang="en-US" altLang="zh-CN" sz="2000" dirty="0" smtClean="0">
                <a:solidFill>
                  <a:schemeClr val="tx1"/>
                </a:solidFill>
              </a:rPr>
              <a:t>sort</a:t>
            </a:r>
            <a:r>
              <a:rPr lang="zh-CN" altLang="en-US" sz="2000" dirty="0" smtClean="0">
                <a:solidFill>
                  <a:schemeClr val="tx1"/>
                </a:solidFill>
              </a:rPr>
              <a:t>算法对一个区间的对象排序。</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:e8_2\main_8_2.cpp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#include &lt;algorithm&gt;			</a:t>
            </a:r>
            <a:r>
              <a:rPr lang="en-US" altLang="zh-CN" sz="2000" dirty="0" smtClean="0">
                <a:solidFill>
                  <a:schemeClr val="tx1"/>
                </a:solidFill>
              </a:rPr>
              <a:t>// </a:t>
            </a:r>
            <a:r>
              <a:rPr lang="zh-CN" altLang="en-US" sz="2000" dirty="0" smtClean="0">
                <a:solidFill>
                  <a:schemeClr val="tx1"/>
                </a:solidFill>
              </a:rPr>
              <a:t>算法定义头文件</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100"/>
              </a:lnSpc>
            </a:pPr>
            <a:r>
              <a:rPr lang="en-US" altLang="zh-CN" sz="2000" dirty="0" smtClean="0"/>
              <a:t>{</a:t>
            </a:r>
          </a:p>
          <a:p>
            <a:pPr>
              <a:lnSpc>
                <a:spcPts val="2100"/>
              </a:lnSpc>
            </a:pPr>
            <a:r>
              <a:rPr lang="en-US" altLang="zh-CN" sz="2000" dirty="0" smtClean="0"/>
              <a:t>	</a:t>
            </a:r>
            <a:r>
              <a:rPr lang="en-US" altLang="zh-CN" sz="2000" dirty="0" err="1" smtClean="0"/>
              <a:t>int</a:t>
            </a:r>
            <a:r>
              <a:rPr lang="en-US" altLang="zh-CN" sz="2000" dirty="0" smtClean="0"/>
              <a:t> a[] = {2, 9, 3, 6, 8, 5, 1, 7, 4}, </a:t>
            </a:r>
            <a:r>
              <a:rPr lang="en-US" altLang="zh-CN" sz="2000" dirty="0" err="1" smtClean="0"/>
              <a:t>i</a:t>
            </a:r>
            <a:r>
              <a:rPr lang="en-US" altLang="zh-CN" sz="2000" dirty="0" smtClean="0"/>
              <a:t>;</a:t>
            </a:r>
          </a:p>
          <a:p>
            <a:pPr>
              <a:lnSpc>
                <a:spcPts val="2100"/>
              </a:lnSpc>
            </a:pPr>
            <a:r>
              <a:rPr lang="en-US" altLang="zh-CN" sz="2000" dirty="0" smtClean="0"/>
              <a:t>	</a:t>
            </a:r>
            <a:r>
              <a:rPr lang="en-US" altLang="zh-CN" sz="2000" dirty="0" err="1" smtClean="0"/>
              <a:t>size_t</a:t>
            </a:r>
            <a:r>
              <a:rPr lang="en-US" altLang="zh-CN" sz="2000" dirty="0" smtClean="0"/>
              <a:t> n = </a:t>
            </a:r>
            <a:r>
              <a:rPr lang="en-US" altLang="zh-CN" sz="2000" dirty="0" err="1" smtClean="0"/>
              <a:t>sizeof</a:t>
            </a:r>
            <a:r>
              <a:rPr lang="en-US" altLang="zh-CN" sz="2000" dirty="0" smtClean="0"/>
              <a:t>(a) / </a:t>
            </a:r>
            <a:r>
              <a:rPr lang="en-US" altLang="zh-CN" sz="2000" dirty="0" err="1" smtClean="0"/>
              <a:t>sizeof</a:t>
            </a:r>
            <a:r>
              <a:rPr lang="en-US" altLang="zh-CN" sz="2000" dirty="0" smtClean="0"/>
              <a:t>(*a);</a:t>
            </a:r>
          </a:p>
          <a:p>
            <a:pPr>
              <a:lnSpc>
                <a:spcPts val="2100"/>
              </a:lnSpc>
            </a:pP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排序前的序列</a:t>
            </a:r>
            <a:r>
              <a:rPr lang="en-US" altLang="zh-CN" sz="2000" dirty="0" smtClean="0"/>
              <a:t>:";</a:t>
            </a:r>
          </a:p>
          <a:p>
            <a:pPr>
              <a:lnSpc>
                <a:spcPts val="2100"/>
              </a:lnSpc>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n; </a:t>
            </a:r>
            <a:r>
              <a:rPr lang="en-US" altLang="zh-CN" sz="2000" dirty="0" err="1" smtClean="0"/>
              <a:t>i</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a[</a:t>
            </a:r>
            <a:r>
              <a:rPr lang="en-US" altLang="zh-CN" sz="2000" dirty="0" err="1" smtClean="0"/>
              <a:t>i</a:t>
            </a:r>
            <a:r>
              <a:rPr lang="en-US" altLang="zh-CN" sz="2000" dirty="0" smtClean="0"/>
              <a:t>] &lt;&lt; " ";</a:t>
            </a:r>
          </a:p>
          <a:p>
            <a:pPr>
              <a:lnSpc>
                <a:spcPts val="21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a:t>
            </a:r>
          </a:p>
          <a:p>
            <a:pPr>
              <a:lnSpc>
                <a:spcPts val="2100"/>
              </a:lnSpc>
            </a:pPr>
            <a:r>
              <a:rPr lang="en-US" altLang="zh-CN" sz="2000" dirty="0" smtClean="0"/>
              <a:t>	sort(a,  a + n);			</a:t>
            </a:r>
            <a:r>
              <a:rPr lang="en-US" altLang="zh-CN" sz="2000" dirty="0" smtClean="0">
                <a:solidFill>
                  <a:schemeClr val="tx1"/>
                </a:solidFill>
              </a:rPr>
              <a:t>// </a:t>
            </a:r>
            <a:r>
              <a:rPr lang="zh-CN" altLang="en-US" sz="2000" dirty="0" smtClean="0">
                <a:solidFill>
                  <a:schemeClr val="tx1"/>
                </a:solidFill>
              </a:rPr>
              <a:t>区间为</a:t>
            </a:r>
            <a:r>
              <a:rPr lang="en-US" altLang="zh-CN" sz="2000" dirty="0" smtClean="0">
                <a:solidFill>
                  <a:schemeClr val="tx1"/>
                </a:solidFill>
              </a:rPr>
              <a:t>[a, a + n)</a:t>
            </a:r>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排序后的序列</a:t>
            </a:r>
            <a:r>
              <a:rPr lang="en-US" altLang="zh-CN" sz="2000" dirty="0" smtClean="0"/>
              <a:t>:";</a:t>
            </a:r>
          </a:p>
          <a:p>
            <a:pPr>
              <a:lnSpc>
                <a:spcPts val="2100"/>
              </a:lnSpc>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n; </a:t>
            </a:r>
            <a:r>
              <a:rPr lang="en-US" altLang="zh-CN" sz="2000" dirty="0" err="1" smtClean="0"/>
              <a:t>i</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a[</a:t>
            </a:r>
            <a:r>
              <a:rPr lang="en-US" altLang="zh-CN" sz="2000" dirty="0" err="1" smtClean="0"/>
              <a:t>i</a:t>
            </a:r>
            <a:r>
              <a:rPr lang="en-US" altLang="zh-CN" sz="2000" dirty="0" smtClean="0"/>
              <a:t>] &lt;&lt; " ";</a:t>
            </a:r>
          </a:p>
          <a:p>
            <a:pPr>
              <a:lnSpc>
                <a:spcPts val="21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100"/>
              </a:lnSpc>
            </a:pPr>
            <a:endParaRPr lang="en-US" altLang="zh-CN" sz="2000" dirty="0" smtClean="0"/>
          </a:p>
          <a:p>
            <a:pPr>
              <a:lnSpc>
                <a:spcPts val="2100"/>
              </a:lnSpc>
            </a:pPr>
            <a:r>
              <a:rPr lang="en-US" altLang="zh-CN" sz="2000" dirty="0" smtClean="0"/>
              <a:t>	return 0;</a:t>
            </a:r>
          </a:p>
          <a:p>
            <a:pPr>
              <a:lnSpc>
                <a:spcPts val="2100"/>
              </a:lnSpc>
            </a:pPr>
            <a:r>
              <a:rPr lang="en-US" altLang="zh-CN" sz="2000" dirty="0" smtClean="0"/>
              <a:t>}</a:t>
            </a:r>
            <a:endParaRPr lang="zh-CN" altLang="en-US" sz="2000" dirty="0"/>
          </a:p>
        </p:txBody>
      </p:sp>
      <p:sp>
        <p:nvSpPr>
          <p:cNvPr id="3" name="矩形 2"/>
          <p:cNvSpPr/>
          <p:nvPr/>
        </p:nvSpPr>
        <p:spPr bwMode="auto">
          <a:xfrm>
            <a:off x="683568" y="5445224"/>
            <a:ext cx="7776864"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排序前的序列</a:t>
            </a:r>
            <a:r>
              <a:rPr lang="en-US" altLang="zh-CN" sz="2400" dirty="0" smtClean="0">
                <a:solidFill>
                  <a:schemeClr val="tx1"/>
                </a:solidFill>
              </a:rPr>
              <a:t>:2 9 3 6 8 5 1 7 4</a:t>
            </a:r>
          </a:p>
          <a:p>
            <a:pPr lvl="1"/>
            <a:r>
              <a:rPr lang="zh-CN" altLang="en-US" sz="2400" dirty="0" smtClean="0">
                <a:solidFill>
                  <a:schemeClr val="tx1"/>
                </a:solidFill>
              </a:rPr>
              <a:t>排序后的序列</a:t>
            </a:r>
            <a:r>
              <a:rPr lang="en-US" altLang="zh-CN" sz="2400" dirty="0" smtClean="0">
                <a:solidFill>
                  <a:schemeClr val="tx1"/>
                </a:solidFill>
              </a:rPr>
              <a:t>:1 2 3 4 5 6 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116632"/>
            <a:ext cx="8999984" cy="6581289"/>
          </a:xfrm>
          <a:prstGeom prst="rect">
            <a:avLst/>
          </a:prstGeom>
          <a:noFill/>
        </p:spPr>
        <p:txBody>
          <a:bodyPr wrap="square" rtlCol="0">
            <a:spAutoFit/>
          </a:bodyPr>
          <a:lstStyle/>
          <a:p>
            <a:pPr>
              <a:lnSpc>
                <a:spcPts val="2300"/>
              </a:lnSpc>
            </a:pPr>
            <a:r>
              <a:rPr lang="zh-CN" altLang="en-US" sz="2000" dirty="0" smtClean="0">
                <a:solidFill>
                  <a:schemeClr val="tx1"/>
                </a:solidFill>
              </a:rPr>
              <a:t>例</a:t>
            </a:r>
            <a:r>
              <a:rPr lang="en-US" altLang="zh-CN" sz="2000" dirty="0" smtClean="0">
                <a:solidFill>
                  <a:schemeClr val="tx1"/>
                </a:solidFill>
              </a:rPr>
              <a:t>8.3 </a:t>
            </a:r>
            <a:r>
              <a:rPr lang="zh-CN" altLang="en-US" sz="2000" dirty="0" smtClean="0">
                <a:solidFill>
                  <a:srgbClr val="FF0000"/>
                </a:solidFill>
              </a:rPr>
              <a:t>操作对象在多个区间</a:t>
            </a:r>
            <a:r>
              <a:rPr lang="en-US" altLang="zh-CN" sz="2000" dirty="0" smtClean="0">
                <a:solidFill>
                  <a:schemeClr val="tx1"/>
                </a:solidFill>
              </a:rPr>
              <a:t>——search()</a:t>
            </a:r>
            <a:r>
              <a:rPr lang="zh-CN" altLang="en-US" sz="2000" dirty="0" smtClean="0">
                <a:solidFill>
                  <a:schemeClr val="tx1"/>
                </a:solidFill>
              </a:rPr>
              <a:t>算法的应用。</a:t>
            </a:r>
            <a:r>
              <a:rPr lang="en-US" altLang="zh-CN" sz="2000" dirty="0" smtClean="0">
                <a:solidFill>
                  <a:schemeClr val="tx1"/>
                </a:solidFill>
              </a:rPr>
              <a:t>search()</a:t>
            </a:r>
            <a:r>
              <a:rPr lang="zh-CN" altLang="en-US" sz="2000" dirty="0" smtClean="0">
                <a:solidFill>
                  <a:schemeClr val="tx1"/>
                </a:solidFill>
              </a:rPr>
              <a:t>算法可以在一个容器中查找另一个容器指定序列的顺序值。</a:t>
            </a:r>
          </a:p>
          <a:p>
            <a:pPr>
              <a:lnSpc>
                <a:spcPts val="2300"/>
              </a:lnSpc>
            </a:pPr>
            <a:endParaRPr lang="zh-CN" altLang="en-US" sz="2000" dirty="0" smtClean="0"/>
          </a:p>
          <a:p>
            <a:pPr>
              <a:lnSpc>
                <a:spcPts val="23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:e8_3\main_8_3.cpp</a:t>
            </a:r>
          </a:p>
          <a:p>
            <a:pPr>
              <a:lnSpc>
                <a:spcPts val="23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300"/>
              </a:lnSpc>
            </a:pPr>
            <a:r>
              <a:rPr lang="en-US" altLang="zh-CN" sz="2000" dirty="0" smtClean="0"/>
              <a:t>#include &lt;algorithm&gt;				</a:t>
            </a:r>
            <a:r>
              <a:rPr lang="en-US" altLang="zh-CN" sz="2000" dirty="0" smtClean="0">
                <a:solidFill>
                  <a:schemeClr val="tx1"/>
                </a:solidFill>
              </a:rPr>
              <a:t>// </a:t>
            </a:r>
            <a:r>
              <a:rPr lang="zh-CN" altLang="en-US" sz="2000" dirty="0" smtClean="0">
                <a:solidFill>
                  <a:schemeClr val="tx1"/>
                </a:solidFill>
              </a:rPr>
              <a:t>算法定义头文件</a:t>
            </a:r>
          </a:p>
          <a:p>
            <a:pPr>
              <a:lnSpc>
                <a:spcPts val="23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300"/>
              </a:lnSpc>
            </a:pPr>
            <a:endParaRPr lang="en-US" altLang="zh-CN" sz="2000" dirty="0" smtClean="0"/>
          </a:p>
          <a:p>
            <a:pPr>
              <a:lnSpc>
                <a:spcPts val="23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300"/>
              </a:lnSpc>
            </a:pPr>
            <a:r>
              <a:rPr lang="en-US" altLang="zh-CN" sz="2000" dirty="0" smtClean="0"/>
              <a:t>{</a:t>
            </a:r>
          </a:p>
          <a:p>
            <a:pPr>
              <a:lnSpc>
                <a:spcPts val="2300"/>
              </a:lnSpc>
            </a:pPr>
            <a:r>
              <a:rPr lang="en-US" altLang="zh-CN" sz="2000" dirty="0" smtClean="0"/>
              <a:t>	</a:t>
            </a:r>
            <a:r>
              <a:rPr lang="en-US" altLang="zh-CN" sz="2000" dirty="0" err="1" smtClean="0"/>
              <a:t>int</a:t>
            </a:r>
            <a:r>
              <a:rPr lang="en-US" altLang="zh-CN" sz="2000" dirty="0" smtClean="0"/>
              <a:t> a[] = {2, 9, 3, 6, </a:t>
            </a:r>
            <a:r>
              <a:rPr lang="en-US" altLang="zh-CN" sz="2000" dirty="0" smtClean="0">
                <a:solidFill>
                  <a:srgbClr val="FF0000"/>
                </a:solidFill>
              </a:rPr>
              <a:t>8, 5, 1</a:t>
            </a:r>
            <a:r>
              <a:rPr lang="en-US" altLang="zh-CN" sz="2000" dirty="0" smtClean="0"/>
              <a:t>, 7, 4};</a:t>
            </a:r>
          </a:p>
          <a:p>
            <a:pPr>
              <a:lnSpc>
                <a:spcPts val="2300"/>
              </a:lnSpc>
            </a:pPr>
            <a:r>
              <a:rPr lang="en-US" altLang="zh-CN" sz="2000" dirty="0" smtClean="0"/>
              <a:t>	</a:t>
            </a:r>
            <a:r>
              <a:rPr lang="en-US" altLang="zh-CN" sz="2000" dirty="0" err="1" smtClean="0"/>
              <a:t>int</a:t>
            </a:r>
            <a:r>
              <a:rPr lang="en-US" altLang="zh-CN" sz="2000" dirty="0" smtClean="0"/>
              <a:t> b[] = {</a:t>
            </a:r>
            <a:r>
              <a:rPr lang="en-US" altLang="zh-CN" sz="2000" dirty="0" smtClean="0">
                <a:solidFill>
                  <a:srgbClr val="FF0000"/>
                </a:solidFill>
              </a:rPr>
              <a:t>8, 5, 1</a:t>
            </a:r>
            <a:r>
              <a:rPr lang="en-US" altLang="zh-CN" sz="2000" dirty="0" smtClean="0"/>
              <a:t>};</a:t>
            </a:r>
          </a:p>
          <a:p>
            <a:pPr>
              <a:lnSpc>
                <a:spcPts val="2300"/>
              </a:lnSpc>
            </a:pPr>
            <a:r>
              <a:rPr lang="en-US" altLang="zh-CN" sz="2000" dirty="0" smtClean="0"/>
              <a:t>	</a:t>
            </a:r>
            <a:r>
              <a:rPr lang="en-US" altLang="zh-CN" sz="2000" dirty="0" err="1" smtClean="0"/>
              <a:t>size_t</a:t>
            </a:r>
            <a:r>
              <a:rPr lang="en-US" altLang="zh-CN" sz="2000" dirty="0" smtClean="0"/>
              <a:t> </a:t>
            </a:r>
            <a:r>
              <a:rPr lang="en-US" altLang="zh-CN" sz="2000" dirty="0" err="1" smtClean="0"/>
              <a:t>na</a:t>
            </a:r>
            <a:r>
              <a:rPr lang="en-US" altLang="zh-CN" sz="2000" dirty="0" smtClean="0"/>
              <a:t> = </a:t>
            </a:r>
            <a:r>
              <a:rPr lang="en-US" altLang="zh-CN" sz="2000" dirty="0" err="1" smtClean="0"/>
              <a:t>sizeof</a:t>
            </a:r>
            <a:r>
              <a:rPr lang="en-US" altLang="zh-CN" sz="2000" dirty="0" smtClean="0"/>
              <a:t>(a) / </a:t>
            </a:r>
            <a:r>
              <a:rPr lang="en-US" altLang="zh-CN" sz="2000" dirty="0" err="1" smtClean="0"/>
              <a:t>sizeof</a:t>
            </a:r>
            <a:r>
              <a:rPr lang="en-US" altLang="zh-CN" sz="2000" dirty="0" smtClean="0"/>
              <a:t>(*a);</a:t>
            </a:r>
          </a:p>
          <a:p>
            <a:pPr>
              <a:lnSpc>
                <a:spcPts val="2300"/>
              </a:lnSpc>
            </a:pPr>
            <a:r>
              <a:rPr lang="en-US" altLang="zh-CN" sz="2000" dirty="0" smtClean="0"/>
              <a:t>	</a:t>
            </a:r>
            <a:r>
              <a:rPr lang="en-US" altLang="zh-CN" sz="2000" dirty="0" err="1" smtClean="0"/>
              <a:t>size_t</a:t>
            </a:r>
            <a:r>
              <a:rPr lang="en-US" altLang="zh-CN" sz="2000" dirty="0" smtClean="0"/>
              <a:t> </a:t>
            </a:r>
            <a:r>
              <a:rPr lang="en-US" altLang="zh-CN" sz="2000" dirty="0" err="1" smtClean="0"/>
              <a:t>nb</a:t>
            </a:r>
            <a:r>
              <a:rPr lang="en-US" altLang="zh-CN" sz="2000" dirty="0" smtClean="0"/>
              <a:t> = </a:t>
            </a:r>
            <a:r>
              <a:rPr lang="en-US" altLang="zh-CN" sz="2000" dirty="0" err="1" smtClean="0"/>
              <a:t>sizeof</a:t>
            </a:r>
            <a:r>
              <a:rPr lang="en-US" altLang="zh-CN" sz="2000" dirty="0" smtClean="0"/>
              <a:t>(b) / </a:t>
            </a:r>
            <a:r>
              <a:rPr lang="en-US" altLang="zh-CN" sz="2000" dirty="0" err="1" smtClean="0"/>
              <a:t>sizeof</a:t>
            </a:r>
            <a:r>
              <a:rPr lang="en-US" altLang="zh-CN" sz="2000" dirty="0" smtClean="0"/>
              <a:t>(*b);</a:t>
            </a:r>
          </a:p>
          <a:p>
            <a:pPr>
              <a:lnSpc>
                <a:spcPts val="2300"/>
              </a:lnSpc>
            </a:pPr>
            <a:endParaRPr lang="en-US" altLang="zh-CN" sz="2000" dirty="0" smtClean="0"/>
          </a:p>
          <a:p>
            <a:pPr>
              <a:lnSpc>
                <a:spcPts val="2300"/>
              </a:lnSpc>
            </a:pPr>
            <a:r>
              <a:rPr lang="en-US" altLang="zh-CN" sz="2000" dirty="0" smtClean="0"/>
              <a:t>	</a:t>
            </a:r>
            <a:r>
              <a:rPr lang="en-US" altLang="zh-CN" sz="2000" dirty="0" err="1" smtClean="0"/>
              <a:t>int</a:t>
            </a:r>
            <a:r>
              <a:rPr lang="en-US" altLang="zh-CN" sz="2000" dirty="0" smtClean="0"/>
              <a:t> *</a:t>
            </a:r>
            <a:r>
              <a:rPr lang="en-US" altLang="zh-CN" sz="2000" dirty="0" err="1" smtClean="0"/>
              <a:t>ptr</a:t>
            </a:r>
            <a:r>
              <a:rPr lang="en-US" altLang="zh-CN" sz="2000" dirty="0" smtClean="0"/>
              <a:t>;</a:t>
            </a:r>
          </a:p>
          <a:p>
            <a:pPr>
              <a:lnSpc>
                <a:spcPts val="2300"/>
              </a:lnSpc>
            </a:pPr>
            <a:r>
              <a:rPr lang="en-US" altLang="zh-CN" sz="2000" dirty="0" smtClean="0"/>
              <a:t>	</a:t>
            </a:r>
            <a:r>
              <a:rPr lang="en-US" altLang="zh-CN" sz="2000" dirty="0" err="1" smtClean="0"/>
              <a:t>ptr</a:t>
            </a:r>
            <a:r>
              <a:rPr lang="en-US" altLang="zh-CN" sz="2000" dirty="0" smtClean="0"/>
              <a:t> = search(a, a + </a:t>
            </a:r>
            <a:r>
              <a:rPr lang="en-US" altLang="zh-CN" sz="2000" dirty="0" err="1" smtClean="0"/>
              <a:t>na</a:t>
            </a:r>
            <a:r>
              <a:rPr lang="en-US" altLang="zh-CN" sz="2000" dirty="0" smtClean="0"/>
              <a:t>, b, b + </a:t>
            </a:r>
            <a:r>
              <a:rPr lang="en-US" altLang="zh-CN" sz="2000" dirty="0" err="1" smtClean="0"/>
              <a:t>nb</a:t>
            </a:r>
            <a:r>
              <a:rPr lang="en-US" altLang="zh-CN" sz="2000" dirty="0" smtClean="0"/>
              <a:t>);	</a:t>
            </a:r>
            <a:r>
              <a:rPr lang="en-US" altLang="zh-CN" sz="2000" dirty="0" smtClean="0">
                <a:solidFill>
                  <a:schemeClr val="tx1"/>
                </a:solidFill>
              </a:rPr>
              <a:t>// </a:t>
            </a:r>
            <a:r>
              <a:rPr lang="zh-CN" altLang="en-US" sz="2000" dirty="0" smtClean="0">
                <a:solidFill>
                  <a:schemeClr val="tx1"/>
                </a:solidFill>
              </a:rPr>
              <a:t>在</a:t>
            </a:r>
            <a:r>
              <a:rPr lang="en-US" altLang="zh-CN" sz="2000" dirty="0" smtClean="0">
                <a:solidFill>
                  <a:schemeClr val="tx1"/>
                </a:solidFill>
              </a:rPr>
              <a:t>a</a:t>
            </a:r>
            <a:r>
              <a:rPr lang="zh-CN" altLang="en-US" sz="2000" dirty="0" smtClean="0">
                <a:solidFill>
                  <a:schemeClr val="tx1"/>
                </a:solidFill>
              </a:rPr>
              <a:t>中找</a:t>
            </a:r>
            <a:r>
              <a:rPr lang="en-US" altLang="zh-CN" sz="2000" dirty="0" smtClean="0">
                <a:solidFill>
                  <a:schemeClr val="tx1"/>
                </a:solidFill>
              </a:rPr>
              <a:t>b</a:t>
            </a:r>
            <a:r>
              <a:rPr lang="zh-CN" altLang="en-US" sz="2000" dirty="0" smtClean="0">
                <a:solidFill>
                  <a:schemeClr val="tx1"/>
                </a:solidFill>
              </a:rPr>
              <a:t>序列出现的顺序值</a:t>
            </a:r>
          </a:p>
          <a:p>
            <a:pPr>
              <a:lnSpc>
                <a:spcPts val="2300"/>
              </a:lnSpc>
            </a:pPr>
            <a:r>
              <a:rPr lang="zh-CN" altLang="en-US" sz="2000" dirty="0" smtClean="0"/>
              <a:t>	</a:t>
            </a:r>
            <a:r>
              <a:rPr lang="en-US" altLang="zh-CN" sz="2000" dirty="0" smtClean="0"/>
              <a:t>if (</a:t>
            </a:r>
            <a:r>
              <a:rPr lang="en-US" altLang="zh-CN" sz="2000" dirty="0" err="1" smtClean="0"/>
              <a:t>ptr</a:t>
            </a:r>
            <a:r>
              <a:rPr lang="en-US" altLang="zh-CN" sz="2000" dirty="0" smtClean="0"/>
              <a:t> == a + </a:t>
            </a:r>
            <a:r>
              <a:rPr lang="en-US" altLang="zh-CN" sz="2000" dirty="0" err="1" smtClean="0"/>
              <a:t>na</a:t>
            </a:r>
            <a:r>
              <a:rPr lang="en-US" altLang="zh-CN" sz="2000" dirty="0" smtClean="0"/>
              <a:t>) </a:t>
            </a:r>
            <a:r>
              <a:rPr lang="en-US" altLang="zh-CN" sz="2000" dirty="0" err="1" smtClean="0"/>
              <a:t>cout</a:t>
            </a:r>
            <a:r>
              <a:rPr lang="en-US" altLang="zh-CN" sz="2000" dirty="0" smtClean="0"/>
              <a:t> &lt;&lt; "</a:t>
            </a:r>
            <a:r>
              <a:rPr lang="zh-CN" altLang="en-US" sz="2000" dirty="0" smtClean="0"/>
              <a:t>找不到</a:t>
            </a:r>
            <a:r>
              <a:rPr lang="en-US" altLang="zh-CN" sz="2000" dirty="0" smtClean="0"/>
              <a:t>! "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找到</a:t>
            </a:r>
            <a:r>
              <a:rPr lang="en-US" altLang="zh-CN" sz="2000" dirty="0" smtClean="0">
                <a:solidFill>
                  <a:schemeClr val="tx1"/>
                </a:solidFill>
              </a:rPr>
              <a:t>a</a:t>
            </a:r>
            <a:r>
              <a:rPr lang="zh-CN" altLang="en-US" sz="2000" dirty="0" smtClean="0">
                <a:solidFill>
                  <a:schemeClr val="tx1"/>
                </a:solidFill>
              </a:rPr>
              <a:t>的末尾</a:t>
            </a:r>
          </a:p>
          <a:p>
            <a:pPr>
              <a:lnSpc>
                <a:spcPts val="2300"/>
              </a:lnSpc>
            </a:pPr>
            <a:r>
              <a:rPr lang="en-US" altLang="zh-CN" sz="2000" dirty="0" smtClean="0"/>
              <a:t>	else </a:t>
            </a:r>
            <a:r>
              <a:rPr lang="en-US" altLang="zh-CN" sz="2000" dirty="0" err="1" smtClean="0"/>
              <a:t>cout</a:t>
            </a:r>
            <a:r>
              <a:rPr lang="en-US" altLang="zh-CN" sz="2000" dirty="0" smtClean="0"/>
              <a:t> &lt;&lt; "</a:t>
            </a:r>
            <a:r>
              <a:rPr lang="zh-CN" altLang="en-US" sz="2000" dirty="0" smtClean="0"/>
              <a:t>出现位置为</a:t>
            </a:r>
            <a:r>
              <a:rPr lang="en-US" altLang="zh-CN" sz="2000" dirty="0" smtClean="0"/>
              <a:t>:" &lt;&lt; (</a:t>
            </a:r>
            <a:r>
              <a:rPr lang="en-US" altLang="zh-CN" sz="2000" dirty="0" err="1" smtClean="0"/>
              <a:t>ptr</a:t>
            </a:r>
            <a:r>
              <a:rPr lang="en-US" altLang="zh-CN" sz="2000" dirty="0" smtClean="0"/>
              <a:t> - a) &lt;&lt; </a:t>
            </a:r>
            <a:r>
              <a:rPr lang="en-US" altLang="zh-CN" sz="2000" dirty="0" err="1" smtClean="0"/>
              <a:t>endl</a:t>
            </a:r>
            <a:r>
              <a:rPr lang="en-US" altLang="zh-CN" sz="2000" dirty="0" smtClean="0"/>
              <a:t>;</a:t>
            </a:r>
          </a:p>
          <a:p>
            <a:pPr>
              <a:lnSpc>
                <a:spcPts val="2300"/>
              </a:lnSpc>
            </a:pPr>
            <a:endParaRPr lang="en-US" altLang="zh-CN" sz="2000" dirty="0" smtClean="0"/>
          </a:p>
          <a:p>
            <a:pPr>
              <a:lnSpc>
                <a:spcPts val="2300"/>
              </a:lnSpc>
            </a:pPr>
            <a:r>
              <a:rPr lang="en-US" altLang="zh-CN" sz="2000" dirty="0" smtClean="0"/>
              <a:t>	return 0;</a:t>
            </a:r>
          </a:p>
          <a:p>
            <a:pPr>
              <a:lnSpc>
                <a:spcPts val="2300"/>
              </a:lnSpc>
            </a:pPr>
            <a:r>
              <a:rPr lang="en-US" altLang="zh-CN" sz="2000" dirty="0" smtClean="0"/>
              <a:t>}</a:t>
            </a:r>
            <a:endParaRPr lang="zh-CN" altLang="en-US" sz="2000" dirty="0"/>
          </a:p>
        </p:txBody>
      </p:sp>
      <p:sp>
        <p:nvSpPr>
          <p:cNvPr id="3" name="矩形 2"/>
          <p:cNvSpPr/>
          <p:nvPr/>
        </p:nvSpPr>
        <p:spPr bwMode="auto">
          <a:xfrm>
            <a:off x="683568" y="5733256"/>
            <a:ext cx="7776864"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出现位置为</a:t>
            </a:r>
            <a:r>
              <a:rPr lang="en-US" altLang="zh-CN" sz="2400" dirty="0" smtClean="0">
                <a:solidFill>
                  <a:schemeClr val="tx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4624"/>
            <a:ext cx="8784976" cy="6760825"/>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8.4 </a:t>
            </a:r>
            <a:r>
              <a:rPr lang="zh-CN" altLang="en-US" sz="2000" dirty="0" smtClean="0">
                <a:solidFill>
                  <a:srgbClr val="FF0000"/>
                </a:solidFill>
              </a:rPr>
              <a:t>可以以不同的策略执行操作时</a:t>
            </a:r>
            <a:r>
              <a:rPr lang="zh-CN" altLang="en-US" sz="2000" dirty="0" smtClean="0">
                <a:solidFill>
                  <a:schemeClr val="tx1"/>
                </a:solidFill>
              </a:rPr>
              <a:t>，决定操作的方式，例如排序是升序还是降序两种排序策略。</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:e8_4\main_8_4.cpp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&lt;algorithm&gt;				</a:t>
            </a:r>
            <a:r>
              <a:rPr lang="en-US" altLang="zh-CN" sz="2000" dirty="0" smtClean="0">
                <a:solidFill>
                  <a:schemeClr val="tx1"/>
                </a:solidFill>
              </a:rPr>
              <a:t>// </a:t>
            </a:r>
            <a:r>
              <a:rPr lang="zh-CN" altLang="en-US" sz="2000" dirty="0" smtClean="0">
                <a:solidFill>
                  <a:schemeClr val="tx1"/>
                </a:solidFill>
              </a:rPr>
              <a:t>算法定义头文件</a:t>
            </a:r>
          </a:p>
          <a:p>
            <a:pPr>
              <a:lnSpc>
                <a:spcPts val="2000"/>
              </a:lnSpc>
            </a:pPr>
            <a:r>
              <a:rPr lang="en-US" altLang="zh-CN" sz="2000" dirty="0" smtClean="0"/>
              <a:t>#include &lt;functional&gt;				</a:t>
            </a:r>
            <a:r>
              <a:rPr lang="en-US" altLang="zh-CN" sz="2000" dirty="0" smtClean="0">
                <a:solidFill>
                  <a:schemeClr val="tx1"/>
                </a:solidFill>
              </a:rPr>
              <a:t>// </a:t>
            </a:r>
            <a:r>
              <a:rPr lang="zh-CN" altLang="en-US" sz="2000" dirty="0" smtClean="0">
                <a:solidFill>
                  <a:schemeClr val="tx1"/>
                </a:solidFill>
              </a:rPr>
              <a:t>函数对象定义头文件</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a:t>
            </a:r>
            <a:r>
              <a:rPr lang="en-US" altLang="zh-CN" sz="2000" dirty="0" err="1" smtClean="0"/>
              <a:t>int</a:t>
            </a:r>
            <a:r>
              <a:rPr lang="en-US" altLang="zh-CN" sz="2000" dirty="0" smtClean="0"/>
              <a:t> a[] = {2, 9, 3, 6, 8, 5, 1, 7, 4}, </a:t>
            </a:r>
            <a:r>
              <a:rPr lang="en-US" altLang="zh-CN" sz="2000" dirty="0" err="1" smtClean="0"/>
              <a:t>i</a:t>
            </a:r>
            <a:r>
              <a:rPr lang="en-US" altLang="zh-CN" sz="2000" dirty="0" smtClean="0"/>
              <a:t>;</a:t>
            </a:r>
          </a:p>
          <a:p>
            <a:pPr>
              <a:lnSpc>
                <a:spcPts val="2000"/>
              </a:lnSpc>
            </a:pPr>
            <a:r>
              <a:rPr lang="en-US" altLang="zh-CN" sz="2000" dirty="0" smtClean="0"/>
              <a:t>	</a:t>
            </a:r>
            <a:r>
              <a:rPr lang="en-US" altLang="zh-CN" sz="2000" dirty="0" err="1" smtClean="0"/>
              <a:t>size_t</a:t>
            </a:r>
            <a:r>
              <a:rPr lang="en-US" altLang="zh-CN" sz="2000" dirty="0" smtClean="0"/>
              <a:t> n = </a:t>
            </a:r>
            <a:r>
              <a:rPr lang="en-US" altLang="zh-CN" sz="2000" dirty="0" err="1" smtClean="0"/>
              <a:t>sizeof</a:t>
            </a:r>
            <a:r>
              <a:rPr lang="en-US" altLang="zh-CN" sz="2000" dirty="0" smtClean="0"/>
              <a:t>(a) / </a:t>
            </a:r>
            <a:r>
              <a:rPr lang="en-US" altLang="zh-CN" sz="2000" dirty="0" err="1" smtClean="0"/>
              <a:t>sizeof</a:t>
            </a:r>
            <a:r>
              <a:rPr lang="en-US" altLang="zh-CN" sz="2000" dirty="0" smtClean="0"/>
              <a:t>(*a);</a:t>
            </a:r>
          </a:p>
          <a:p>
            <a:pPr>
              <a:lnSpc>
                <a:spcPts val="2000"/>
              </a:lnSpc>
            </a:pPr>
            <a:r>
              <a:rPr lang="en-US" altLang="zh-CN" sz="2000" dirty="0" smtClean="0"/>
              <a:t>	</a:t>
            </a:r>
          </a:p>
          <a:p>
            <a:pPr>
              <a:lnSpc>
                <a:spcPts val="2000"/>
              </a:lnSpc>
            </a:pPr>
            <a:r>
              <a:rPr lang="en-US" altLang="zh-CN" sz="2000" dirty="0" smtClean="0"/>
              <a:t>	sort(a, a + n, less&lt;</a:t>
            </a:r>
            <a:r>
              <a:rPr lang="en-US" altLang="zh-CN" sz="2000" dirty="0" err="1" smtClean="0"/>
              <a:t>int</a:t>
            </a:r>
            <a:r>
              <a:rPr lang="en-US" altLang="zh-CN" sz="2000" dirty="0" smtClean="0"/>
              <a:t>&gt;());		</a:t>
            </a:r>
            <a:r>
              <a:rPr lang="en-US" altLang="zh-CN" sz="2000" dirty="0" smtClean="0">
                <a:solidFill>
                  <a:schemeClr val="tx1"/>
                </a:solidFill>
              </a:rPr>
              <a:t>// </a:t>
            </a:r>
            <a:r>
              <a:rPr lang="zh-CN" altLang="en-US" sz="2000" dirty="0" smtClean="0">
                <a:solidFill>
                  <a:schemeClr val="tx1"/>
                </a:solidFill>
              </a:rPr>
              <a:t>指定升序策略</a:t>
            </a:r>
          </a:p>
          <a:p>
            <a:pPr>
              <a:lnSpc>
                <a:spcPts val="2000"/>
              </a:lnSpc>
            </a:pPr>
            <a:r>
              <a:rPr lang="zh-CN" altLang="en-US" sz="2000" dirty="0" smtClean="0"/>
              <a:t>	</a:t>
            </a:r>
            <a:r>
              <a:rPr lang="en-US" altLang="zh-CN" sz="2000" dirty="0" err="1" smtClean="0"/>
              <a:t>cout</a:t>
            </a:r>
            <a:r>
              <a:rPr lang="en-US" altLang="zh-CN" sz="2000" dirty="0" smtClean="0"/>
              <a:t> &lt;&lt; "</a:t>
            </a:r>
            <a:r>
              <a:rPr lang="zh-CN" altLang="en-US" sz="2000" dirty="0" smtClean="0"/>
              <a:t>升序排序后的序列</a:t>
            </a:r>
            <a:r>
              <a:rPr lang="en-US" altLang="zh-CN" sz="2000" dirty="0" smtClean="0"/>
              <a:t>:";</a:t>
            </a:r>
          </a:p>
          <a:p>
            <a:pPr>
              <a:lnSpc>
                <a:spcPts val="2000"/>
              </a:lnSpc>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n; </a:t>
            </a:r>
            <a:r>
              <a:rPr lang="en-US" altLang="zh-CN" sz="2000" dirty="0" err="1" smtClean="0"/>
              <a:t>i</a:t>
            </a:r>
            <a:r>
              <a:rPr lang="en-US" altLang="zh-CN" sz="2000" dirty="0" smtClean="0"/>
              <a:t> ++) </a:t>
            </a:r>
            <a:r>
              <a:rPr lang="en-US" altLang="zh-CN" sz="2000" dirty="0" err="1" smtClean="0"/>
              <a:t>cout</a:t>
            </a:r>
            <a:r>
              <a:rPr lang="en-US" altLang="zh-CN" sz="2000" dirty="0" smtClean="0"/>
              <a:t> &lt;&lt; a[</a:t>
            </a:r>
            <a:r>
              <a:rPr lang="en-US" altLang="zh-CN" sz="2000" dirty="0" err="1" smtClean="0"/>
              <a:t>i</a:t>
            </a:r>
            <a:r>
              <a:rPr lang="en-US" altLang="zh-CN" sz="2000" dirty="0" smtClean="0"/>
              <a:t>] &lt;&lt; " ";</a:t>
            </a:r>
          </a:p>
          <a:p>
            <a:pPr>
              <a:lnSpc>
                <a:spcPts val="20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000"/>
              </a:lnSpc>
            </a:pPr>
            <a:endParaRPr lang="en-US" altLang="zh-CN" sz="2000" dirty="0" smtClean="0"/>
          </a:p>
          <a:p>
            <a:pPr>
              <a:lnSpc>
                <a:spcPts val="2000"/>
              </a:lnSpc>
            </a:pPr>
            <a:r>
              <a:rPr lang="en-US" altLang="zh-CN" sz="2000" dirty="0" smtClean="0"/>
              <a:t>	sort(a, a + n, greater&lt;</a:t>
            </a:r>
            <a:r>
              <a:rPr lang="en-US" altLang="zh-CN" sz="2000" dirty="0" err="1" smtClean="0"/>
              <a:t>int</a:t>
            </a:r>
            <a:r>
              <a:rPr lang="en-US" altLang="zh-CN" sz="2000" dirty="0" smtClean="0"/>
              <a:t>&gt;());		</a:t>
            </a:r>
            <a:r>
              <a:rPr lang="en-US" altLang="zh-CN" sz="2000" dirty="0" smtClean="0">
                <a:solidFill>
                  <a:schemeClr val="tx1"/>
                </a:solidFill>
              </a:rPr>
              <a:t>// </a:t>
            </a:r>
            <a:r>
              <a:rPr lang="zh-CN" altLang="en-US" sz="2000" dirty="0" smtClean="0">
                <a:solidFill>
                  <a:schemeClr val="tx1"/>
                </a:solidFill>
              </a:rPr>
              <a:t>指定降序策略</a:t>
            </a:r>
          </a:p>
          <a:p>
            <a:pPr>
              <a:lnSpc>
                <a:spcPts val="2000"/>
              </a:lnSpc>
            </a:pPr>
            <a:r>
              <a:rPr lang="zh-CN" altLang="en-US" sz="2000" dirty="0" smtClean="0"/>
              <a:t>	</a:t>
            </a:r>
            <a:r>
              <a:rPr lang="en-US" altLang="zh-CN" sz="2000" dirty="0" err="1" smtClean="0"/>
              <a:t>cout</a:t>
            </a:r>
            <a:r>
              <a:rPr lang="en-US" altLang="zh-CN" sz="2000" dirty="0" smtClean="0"/>
              <a:t> &lt;&lt; "</a:t>
            </a:r>
            <a:r>
              <a:rPr lang="zh-CN" altLang="en-US" sz="2000" dirty="0" smtClean="0"/>
              <a:t>降序排序后的序列</a:t>
            </a:r>
            <a:r>
              <a:rPr lang="en-US" altLang="zh-CN" sz="2000" dirty="0" smtClean="0"/>
              <a:t>:";</a:t>
            </a:r>
          </a:p>
          <a:p>
            <a:pPr>
              <a:lnSpc>
                <a:spcPts val="2000"/>
              </a:lnSpc>
            </a:pPr>
            <a:r>
              <a:rPr lang="en-US" altLang="zh-CN" sz="2000" dirty="0" smtClean="0"/>
              <a:t>	for (</a:t>
            </a:r>
            <a:r>
              <a:rPr lang="en-US" altLang="zh-CN" sz="2000" dirty="0" err="1" smtClean="0"/>
              <a:t>int</a:t>
            </a:r>
            <a:r>
              <a:rPr lang="en-US" altLang="zh-CN" sz="2000" dirty="0" smtClean="0"/>
              <a:t> j = 0; j &lt; n; j ++) </a:t>
            </a:r>
            <a:r>
              <a:rPr lang="en-US" altLang="zh-CN" sz="2000" dirty="0" err="1" smtClean="0"/>
              <a:t>cout</a:t>
            </a:r>
            <a:r>
              <a:rPr lang="en-US" altLang="zh-CN" sz="2000" dirty="0" smtClean="0"/>
              <a:t> &lt;&lt; a[j] &lt;&lt; " ";</a:t>
            </a:r>
          </a:p>
          <a:p>
            <a:pPr>
              <a:lnSpc>
                <a:spcPts val="20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000"/>
              </a:lnSpc>
            </a:pPr>
            <a:endParaRPr lang="en-US" altLang="zh-CN" sz="2000" dirty="0" smtClean="0"/>
          </a:p>
          <a:p>
            <a:pPr>
              <a:lnSpc>
                <a:spcPts val="2000"/>
              </a:lnSpc>
            </a:pPr>
            <a:r>
              <a:rPr lang="en-US" altLang="zh-CN" sz="2000" dirty="0" smtClean="0"/>
              <a:t>	return 0;</a:t>
            </a:r>
          </a:p>
          <a:p>
            <a:pPr>
              <a:lnSpc>
                <a:spcPts val="2000"/>
              </a:lnSpc>
            </a:pPr>
            <a:r>
              <a:rPr lang="en-US" altLang="zh-CN" sz="2000" dirty="0" smtClean="0"/>
              <a:t>}</a:t>
            </a:r>
            <a:endParaRPr lang="zh-CN" altLang="en-US" sz="2000" dirty="0"/>
          </a:p>
        </p:txBody>
      </p:sp>
      <p:sp>
        <p:nvSpPr>
          <p:cNvPr id="3" name="矩形 2"/>
          <p:cNvSpPr/>
          <p:nvPr/>
        </p:nvSpPr>
        <p:spPr bwMode="auto">
          <a:xfrm>
            <a:off x="683568" y="5517232"/>
            <a:ext cx="7776864"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升序排序后的序列</a:t>
            </a:r>
            <a:r>
              <a:rPr lang="en-US" altLang="zh-CN" sz="2400" dirty="0" smtClean="0">
                <a:solidFill>
                  <a:schemeClr val="tx1"/>
                </a:solidFill>
              </a:rPr>
              <a:t>:1 2 3 4 5 6 7 8 9</a:t>
            </a:r>
          </a:p>
          <a:p>
            <a:pPr lvl="1"/>
            <a:r>
              <a:rPr lang="zh-CN" altLang="en-US" sz="2400" dirty="0" smtClean="0">
                <a:solidFill>
                  <a:schemeClr val="tx1"/>
                </a:solidFill>
              </a:rPr>
              <a:t>降序排序后的序列</a:t>
            </a:r>
            <a:r>
              <a:rPr lang="en-US" altLang="zh-CN" sz="2400" dirty="0" smtClean="0">
                <a:solidFill>
                  <a:schemeClr val="tx1"/>
                </a:solidFill>
              </a:rPr>
              <a:t>:9 8 7 6 5 4 3 2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8.1 STL</a:t>
            </a:r>
            <a:r>
              <a:rPr lang="zh-CN" altLang="en-US" sz="4800" dirty="0" smtClean="0"/>
              <a:t>概述</a:t>
            </a:r>
            <a:endParaRPr lang="zh-CN" altLang="en-US" sz="4800" dirty="0"/>
          </a:p>
        </p:txBody>
      </p:sp>
      <p:sp>
        <p:nvSpPr>
          <p:cNvPr id="3" name="副标题 2"/>
          <p:cNvSpPr>
            <a:spLocks noGrp="1"/>
          </p:cNvSpPr>
          <p:nvPr>
            <p:ph type="subTitle" idx="1"/>
          </p:nvPr>
        </p:nvSpPr>
        <p:spPr/>
        <p:txBody>
          <a:bodyPr/>
          <a:lstStyle/>
          <a:p>
            <a:r>
              <a:rPr lang="en-US" altLang="zh-CN" sz="4400" dirty="0" smtClean="0"/>
              <a:t>8.1.5 </a:t>
            </a:r>
            <a:r>
              <a:rPr lang="zh-CN" altLang="en-US" sz="4400" dirty="0" smtClean="0"/>
              <a:t>函数对象</a:t>
            </a:r>
            <a:endParaRPr lang="zh-CN" altLang="en-US" sz="4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函数对象的概念</a:t>
            </a:r>
            <a:endParaRPr lang="zh-CN" altLang="en-US" dirty="0"/>
          </a:p>
        </p:txBody>
      </p:sp>
      <p:sp>
        <p:nvSpPr>
          <p:cNvPr id="3" name="内容占位符 2"/>
          <p:cNvSpPr>
            <a:spLocks noGrp="1"/>
          </p:cNvSpPr>
          <p:nvPr>
            <p:ph idx="1"/>
          </p:nvPr>
        </p:nvSpPr>
        <p:spPr/>
        <p:txBody>
          <a:bodyPr/>
          <a:lstStyle/>
          <a:p>
            <a:r>
              <a:rPr lang="zh-CN" altLang="en-US" dirty="0" smtClean="0"/>
              <a:t>函数对象又称仿函数（</a:t>
            </a:r>
            <a:r>
              <a:rPr lang="en-US" altLang="zh-CN" dirty="0" smtClean="0"/>
              <a:t>Function Object</a:t>
            </a:r>
            <a:r>
              <a:rPr lang="zh-CN" altLang="en-US" dirty="0" smtClean="0"/>
              <a:t>或者</a:t>
            </a:r>
            <a:r>
              <a:rPr lang="en-US" altLang="zh-CN" dirty="0" err="1" smtClean="0"/>
              <a:t>functor</a:t>
            </a:r>
            <a:r>
              <a:rPr lang="zh-CN" altLang="en-US" dirty="0" smtClean="0"/>
              <a:t>），顾名思义就是能够以函数调用形式出现的任何对象。</a:t>
            </a:r>
            <a:endParaRPr lang="en-US" altLang="zh-CN" dirty="0" smtClean="0"/>
          </a:p>
          <a:p>
            <a:r>
              <a:rPr lang="zh-CN" altLang="en-US" dirty="0" smtClean="0"/>
              <a:t>在</a:t>
            </a:r>
            <a:r>
              <a:rPr lang="en-US" altLang="zh-CN" dirty="0" smtClean="0"/>
              <a:t>STL</a:t>
            </a:r>
            <a:r>
              <a:rPr lang="zh-CN" altLang="en-US" dirty="0" smtClean="0"/>
              <a:t>中，函数对象主要指类中重载了函数调用符</a:t>
            </a:r>
            <a:r>
              <a:rPr lang="en-US" altLang="zh-CN" dirty="0" smtClean="0">
                <a:solidFill>
                  <a:srgbClr val="FF0000"/>
                </a:solidFill>
              </a:rPr>
              <a:t>operator()</a:t>
            </a:r>
            <a:r>
              <a:rPr lang="zh-CN" altLang="en-US" dirty="0" smtClean="0">
                <a:solidFill>
                  <a:srgbClr val="FF0000"/>
                </a:solidFill>
              </a:rPr>
              <a:t>的类对象</a:t>
            </a:r>
            <a:r>
              <a:rPr lang="zh-CN" altLang="en-US" dirty="0" smtClean="0"/>
              <a:t>。</a:t>
            </a:r>
            <a:endParaRPr lang="en-US" altLang="zh-CN" dirty="0" smtClean="0"/>
          </a:p>
          <a:p>
            <a:r>
              <a:rPr lang="zh-CN" altLang="en-US" dirty="0" smtClean="0"/>
              <a:t>函数对象能以函数形式被调用，并可以作为参数传递给合适的</a:t>
            </a:r>
            <a:r>
              <a:rPr lang="en-US" altLang="zh-CN" dirty="0" smtClean="0"/>
              <a:t>STL</a:t>
            </a:r>
            <a:r>
              <a:rPr lang="zh-CN" altLang="en-US" dirty="0" smtClean="0"/>
              <a:t>算法，从而使算法的功能得以扩展。</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预定义函数对象</a:t>
            </a:r>
            <a:endParaRPr lang="zh-CN" altLang="en-US" dirty="0"/>
          </a:p>
        </p:txBody>
      </p:sp>
      <p:graphicFrame>
        <p:nvGraphicFramePr>
          <p:cNvPr id="4" name="Group 235"/>
          <p:cNvGraphicFramePr>
            <a:graphicFrameLocks noGrp="1"/>
          </p:cNvGraphicFramePr>
          <p:nvPr>
            <p:ph sz="half" idx="4294967295"/>
          </p:nvPr>
        </p:nvGraphicFramePr>
        <p:xfrm>
          <a:off x="323528" y="1933042"/>
          <a:ext cx="8568952" cy="3152142"/>
        </p:xfrm>
        <a:graphic>
          <a:graphicData uri="http://schemas.openxmlformats.org/drawingml/2006/table">
            <a:tbl>
              <a:tblPr/>
              <a:tblGrid>
                <a:gridCol w="973233"/>
                <a:gridCol w="1619055"/>
                <a:gridCol w="1008112"/>
                <a:gridCol w="1872208"/>
                <a:gridCol w="1008112"/>
                <a:gridCol w="2088232"/>
              </a:tblGrid>
              <a:tr h="561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操作符</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等价的函数对象</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操作符</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等价的函数对象</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操作符</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等价的函数对象</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905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plus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negate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greater_equal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905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minus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equal_to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&lt;=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less_equal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889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multiplies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charset="0"/>
                          <a:ea typeface="Times New Roman" pitchFamily="18" charset="0"/>
                          <a:cs typeface="宋体" pitchFamily="2" charset="-122"/>
                        </a:rPr>
                        <a:t>not_equal_to</a:t>
                      </a:r>
                      <a:endPar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&amp;&amp;</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logical_and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905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divides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greater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charset="0"/>
                          <a:ea typeface="Times New Roman" pitchFamily="18" charset="0"/>
                          <a:cs typeface="宋体" pitchFamily="2" charset="-122"/>
                        </a:rPr>
                        <a:t>logical_or</a:t>
                      </a:r>
                      <a:endPar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905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modules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rPr>
                        <a:t>&lt;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less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Times New Roman" pitchFamily="18"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charset="0"/>
                          <a:ea typeface="Times New Roman" pitchFamily="18" charset="0"/>
                          <a:cs typeface="宋体" pitchFamily="2" charset="-122"/>
                        </a:rPr>
                        <a:t>logical_not</a:t>
                      </a:r>
                      <a:endParaRPr kumimoji="0" lang="en-US" altLang="zh-CN" sz="2000" b="1" i="0" u="none" strike="noStrike" cap="none" normalizeH="0" baseline="0" dirty="0" smtClean="0">
                        <a:ln>
                          <a:noFill/>
                        </a:ln>
                        <a:solidFill>
                          <a:schemeClr val="tx1"/>
                        </a:solidFill>
                        <a:effectLst/>
                        <a:latin typeface="Arial"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8.1 STL</a:t>
            </a:r>
            <a:r>
              <a:rPr lang="zh-CN" altLang="en-US" sz="4800" dirty="0" smtClean="0"/>
              <a:t>概述</a:t>
            </a:r>
            <a:endParaRPr lang="zh-CN" altLang="en-US" sz="4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Garamond" pitchFamily="18" charset="0"/>
                <a:ea typeface="宋体" pitchFamily="2" charset="-122"/>
              </a:rPr>
              <a:t>自定义函数对象</a:t>
            </a:r>
            <a:endParaRPr lang="zh-CN" altLang="en-US" dirty="0"/>
          </a:p>
        </p:txBody>
      </p:sp>
      <p:sp>
        <p:nvSpPr>
          <p:cNvPr id="4" name="TextBox 3"/>
          <p:cNvSpPr txBox="1"/>
          <p:nvPr/>
        </p:nvSpPr>
        <p:spPr>
          <a:xfrm>
            <a:off x="179512" y="1340768"/>
            <a:ext cx="8712968" cy="5016758"/>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8.5 </a:t>
            </a:r>
            <a:r>
              <a:rPr lang="zh-CN" altLang="en-US" sz="2000" dirty="0" smtClean="0">
                <a:solidFill>
                  <a:schemeClr val="tx1"/>
                </a:solidFill>
              </a:rPr>
              <a:t>自定义函数对象示例。</a:t>
            </a:r>
            <a:endParaRPr lang="en-US" altLang="zh-CN" sz="2000" dirty="0" smtClean="0">
              <a:solidFill>
                <a:schemeClr val="tx1"/>
              </a:solidFill>
            </a:endParaRPr>
          </a:p>
          <a:p>
            <a:endParaRPr lang="zh-CN" altLang="en-US"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:e8_5\main_8_5.cpp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&lt;functional&gt;				</a:t>
            </a:r>
            <a:r>
              <a:rPr lang="en-US" altLang="zh-CN" sz="2000" dirty="0" smtClean="0">
                <a:solidFill>
                  <a:schemeClr val="tx1"/>
                </a:solidFill>
              </a:rPr>
              <a:t>// </a:t>
            </a:r>
            <a:r>
              <a:rPr lang="zh-CN" altLang="en-US" sz="2000" dirty="0" smtClean="0">
                <a:solidFill>
                  <a:schemeClr val="tx1"/>
                </a:solidFill>
              </a:rPr>
              <a:t>定义函数对象</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t>template&lt;class T&gt; </a:t>
            </a:r>
          </a:p>
          <a:p>
            <a:r>
              <a:rPr lang="en-US" altLang="zh-CN" sz="2000" dirty="0" smtClean="0"/>
              <a:t>// </a:t>
            </a:r>
            <a:r>
              <a:rPr lang="en-US" altLang="zh-CN" sz="2000" dirty="0" err="1" smtClean="0"/>
              <a:t>struct</a:t>
            </a:r>
            <a:r>
              <a:rPr lang="en-US" altLang="zh-CN" sz="2000" dirty="0" smtClean="0"/>
              <a:t> </a:t>
            </a:r>
            <a:r>
              <a:rPr lang="en-US" altLang="zh-CN" sz="2000" dirty="0" err="1" smtClean="0"/>
              <a:t>AbsoluteLess</a:t>
            </a:r>
            <a:r>
              <a:rPr lang="en-US" altLang="zh-CN" sz="2000" dirty="0" smtClean="0"/>
              <a:t> : public </a:t>
            </a:r>
            <a:r>
              <a:rPr lang="en-US" altLang="zh-CN" sz="2000" dirty="0" err="1" smtClean="0">
                <a:solidFill>
                  <a:srgbClr val="FF0000"/>
                </a:solidFill>
              </a:rPr>
              <a:t>binary_function</a:t>
            </a:r>
            <a:r>
              <a:rPr lang="en-US" altLang="zh-CN" sz="2000" dirty="0" smtClean="0"/>
              <a:t>&lt;T, T, </a:t>
            </a:r>
            <a:r>
              <a:rPr lang="en-US" altLang="zh-CN" sz="2000" dirty="0" err="1" smtClean="0"/>
              <a:t>bool</a:t>
            </a:r>
            <a:r>
              <a:rPr lang="en-US" altLang="zh-CN" sz="2000" dirty="0" smtClean="0"/>
              <a:t>&gt; </a:t>
            </a:r>
          </a:p>
          <a:p>
            <a:r>
              <a:rPr lang="en-US" altLang="zh-CN" sz="2000" dirty="0" err="1" smtClean="0"/>
              <a:t>struct</a:t>
            </a:r>
            <a:r>
              <a:rPr lang="en-US" altLang="zh-CN" sz="2000" dirty="0" smtClean="0"/>
              <a:t> </a:t>
            </a:r>
            <a:r>
              <a:rPr lang="en-US" altLang="zh-CN" sz="2000" dirty="0" err="1" smtClean="0"/>
              <a:t>AbsoluteLess</a:t>
            </a:r>
            <a:endParaRPr lang="en-US" altLang="zh-CN" sz="2000" dirty="0" smtClean="0"/>
          </a:p>
          <a:p>
            <a:r>
              <a:rPr lang="en-US" altLang="zh-CN" sz="2000" dirty="0" smtClean="0"/>
              <a:t>{</a:t>
            </a:r>
          </a:p>
          <a:p>
            <a:r>
              <a:rPr lang="en-US" altLang="zh-CN" sz="2000" dirty="0" smtClean="0"/>
              <a:t>	</a:t>
            </a:r>
            <a:r>
              <a:rPr lang="en-US" altLang="zh-CN" sz="2000" dirty="0" err="1" smtClean="0"/>
              <a:t>bool</a:t>
            </a:r>
            <a:r>
              <a:rPr lang="en-US" altLang="zh-CN" sz="2000" dirty="0" smtClean="0"/>
              <a:t> operator()(T x , T y) const</a:t>
            </a:r>
          </a:p>
          <a:p>
            <a:r>
              <a:rPr lang="en-US" altLang="zh-CN" sz="2000" dirty="0" smtClean="0"/>
              <a:t>	{  </a:t>
            </a:r>
          </a:p>
          <a:p>
            <a:r>
              <a:rPr lang="en-US" altLang="zh-CN" sz="2000" dirty="0" smtClean="0"/>
              <a:t>		return abs(x) &lt; abs(y); </a:t>
            </a:r>
          </a:p>
          <a:p>
            <a:r>
              <a:rPr lang="en-US" altLang="zh-CN" sz="2000" dirty="0" smtClean="0"/>
              <a:t>	}</a:t>
            </a:r>
          </a:p>
          <a:p>
            <a:r>
              <a:rPr lang="en-US" altLang="zh-CN" sz="2000" dirty="0" smtClean="0"/>
              <a:t>};</a:t>
            </a:r>
          </a:p>
        </p:txBody>
      </p:sp>
      <p:sp>
        <p:nvSpPr>
          <p:cNvPr id="5" name="矩形标注 4"/>
          <p:cNvSpPr/>
          <p:nvPr/>
        </p:nvSpPr>
        <p:spPr bwMode="auto">
          <a:xfrm>
            <a:off x="3024336" y="404664"/>
            <a:ext cx="6012160" cy="2880320"/>
          </a:xfrm>
          <a:prstGeom prst="wedgeRectCallout">
            <a:avLst>
              <a:gd name="adj1" fmla="val -19017"/>
              <a:gd name="adj2" fmla="val 6723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000" dirty="0" err="1" smtClean="0">
                <a:solidFill>
                  <a:srgbClr val="FF0000"/>
                </a:solidFill>
              </a:rPr>
              <a:t>binary_function</a:t>
            </a:r>
            <a:r>
              <a:rPr lang="zh-CN" altLang="en-US" sz="2000" dirty="0" smtClean="0"/>
              <a:t>可以作为一个二元函数对象的基类，它只定义了参数和返回值的类型，本身并不重载</a:t>
            </a:r>
            <a:r>
              <a:rPr lang="en-US" altLang="zh-CN" sz="2000" dirty="0" smtClean="0"/>
              <a:t>()</a:t>
            </a:r>
            <a:r>
              <a:rPr lang="zh-CN" altLang="en-US" sz="2000" dirty="0" smtClean="0"/>
              <a:t>操作符，这个任务应该交由派生类去完成。</a:t>
            </a:r>
            <a:endParaRPr lang="en-US" altLang="zh-CN" sz="2000" dirty="0" smtClean="0"/>
          </a:p>
          <a:p>
            <a:r>
              <a:rPr lang="en-US" altLang="zh-CN" sz="2000" dirty="0" smtClean="0">
                <a:solidFill>
                  <a:schemeClr val="tx1"/>
                </a:solidFill>
              </a:rPr>
              <a:t>template &lt;class Arg1, class Arg2, class Result&gt;</a:t>
            </a:r>
          </a:p>
          <a:p>
            <a:r>
              <a:rPr lang="en-US" altLang="zh-CN" sz="2000" dirty="0" err="1" smtClean="0">
                <a:solidFill>
                  <a:schemeClr val="tx1"/>
                </a:solidFill>
              </a:rPr>
              <a:t>struct</a:t>
            </a:r>
            <a:r>
              <a:rPr lang="en-US" altLang="zh-CN" sz="2000" dirty="0" smtClean="0">
                <a:solidFill>
                  <a:schemeClr val="tx1"/>
                </a:solidFill>
              </a:rPr>
              <a:t> </a:t>
            </a:r>
            <a:r>
              <a:rPr lang="en-US" altLang="zh-CN" sz="2000" dirty="0" err="1" smtClean="0">
                <a:solidFill>
                  <a:schemeClr val="tx1"/>
                </a:solidFill>
              </a:rPr>
              <a:t>binary_function</a:t>
            </a:r>
            <a:r>
              <a:rPr lang="en-US" altLang="zh-CN" sz="2000" dirty="0" smtClean="0">
                <a:solidFill>
                  <a:schemeClr val="tx1"/>
                </a:solidFill>
              </a:rPr>
              <a:t> {</a:t>
            </a:r>
          </a:p>
          <a:p>
            <a:r>
              <a:rPr lang="en-US" altLang="zh-CN" sz="2000" dirty="0" smtClean="0">
                <a:solidFill>
                  <a:schemeClr val="tx1"/>
                </a:solidFill>
              </a:rPr>
              <a:t>	</a:t>
            </a:r>
            <a:r>
              <a:rPr lang="en-US" altLang="zh-CN" sz="2000" dirty="0" err="1" smtClean="0">
                <a:solidFill>
                  <a:schemeClr val="tx1"/>
                </a:solidFill>
              </a:rPr>
              <a:t>typedef</a:t>
            </a:r>
            <a:r>
              <a:rPr lang="en-US" altLang="zh-CN" sz="2000" dirty="0" smtClean="0">
                <a:solidFill>
                  <a:schemeClr val="tx1"/>
                </a:solidFill>
              </a:rPr>
              <a:t> Arg1 </a:t>
            </a:r>
            <a:r>
              <a:rPr lang="en-US" altLang="zh-CN" sz="2000" dirty="0" err="1" smtClean="0">
                <a:solidFill>
                  <a:schemeClr val="tx1"/>
                </a:solidFill>
              </a:rPr>
              <a:t>first_argument_type</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typedef</a:t>
            </a:r>
            <a:r>
              <a:rPr lang="en-US" altLang="zh-CN" sz="2000" dirty="0" smtClean="0">
                <a:solidFill>
                  <a:schemeClr val="tx1"/>
                </a:solidFill>
              </a:rPr>
              <a:t> Arg2 </a:t>
            </a:r>
            <a:r>
              <a:rPr lang="en-US" altLang="zh-CN" sz="2000" dirty="0" err="1" smtClean="0">
                <a:solidFill>
                  <a:schemeClr val="tx1"/>
                </a:solidFill>
              </a:rPr>
              <a:t>second_argument_type</a:t>
            </a:r>
            <a:r>
              <a:rPr lang="en-US" altLang="zh-CN" sz="2000" dirty="0" smtClean="0">
                <a:solidFill>
                  <a:schemeClr val="tx1"/>
                </a:solidFill>
              </a:rPr>
              <a:t>;</a:t>
            </a:r>
          </a:p>
          <a:p>
            <a:r>
              <a:rPr lang="en-US" altLang="zh-CN" sz="2000" dirty="0" smtClean="0">
                <a:solidFill>
                  <a:schemeClr val="tx1"/>
                </a:solidFill>
              </a:rPr>
              <a:t>	</a:t>
            </a:r>
            <a:r>
              <a:rPr lang="en-US" altLang="zh-CN" sz="2000" dirty="0" err="1" smtClean="0">
                <a:solidFill>
                  <a:schemeClr val="tx1"/>
                </a:solidFill>
              </a:rPr>
              <a:t>typedef</a:t>
            </a:r>
            <a:r>
              <a:rPr lang="en-US" altLang="zh-CN" sz="2000" dirty="0" smtClean="0">
                <a:solidFill>
                  <a:schemeClr val="tx1"/>
                </a:solidFill>
              </a:rPr>
              <a:t> Result </a:t>
            </a:r>
            <a:r>
              <a:rPr lang="en-US" altLang="zh-CN" sz="2000" dirty="0" err="1" smtClean="0">
                <a:solidFill>
                  <a:schemeClr val="tx1"/>
                </a:solidFill>
              </a:rPr>
              <a:t>result_type</a:t>
            </a:r>
            <a:r>
              <a:rPr lang="en-US" altLang="zh-CN" sz="2000" dirty="0" smtClean="0">
                <a:solidFill>
                  <a:schemeClr val="tx1"/>
                </a:solidFill>
              </a:rPr>
              <a:t>;</a:t>
            </a:r>
          </a:p>
          <a:p>
            <a:r>
              <a:rPr lang="en-US" altLang="zh-CN" sz="2000" dirty="0" smtClean="0">
                <a:solidFill>
                  <a:schemeClr val="tx1"/>
                </a:solidFill>
              </a:rPr>
              <a:t>};</a:t>
            </a:r>
            <a:endParaRPr kumimoji="0" lang="zh-CN" altLang="en-US" sz="2000" i="0" u="none" strike="noStrike" cap="none" normalizeH="0" baseline="0" dirty="0" smtClean="0">
              <a:ln>
                <a:noFill/>
              </a:ln>
              <a:solidFill>
                <a:schemeClr val="tx1"/>
              </a:solidFill>
              <a:effectLst/>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1967"/>
            <a:ext cx="8712968" cy="6581289"/>
          </a:xfrm>
          <a:prstGeom prst="rect">
            <a:avLst/>
          </a:prstGeom>
          <a:noFill/>
        </p:spPr>
        <p:txBody>
          <a:bodyPr wrap="square" rtlCol="0">
            <a:spAutoFit/>
          </a:bodyPr>
          <a:lstStyle/>
          <a:p>
            <a:pPr>
              <a:lnSpc>
                <a:spcPts val="2300"/>
              </a:lnSpc>
            </a:pPr>
            <a:r>
              <a:rPr lang="en-US" altLang="zh-CN" sz="2000" dirty="0" smtClean="0">
                <a:solidFill>
                  <a:schemeClr val="tx1"/>
                </a:solidFill>
              </a:rPr>
              <a:t>// </a:t>
            </a:r>
            <a:r>
              <a:rPr lang="zh-CN" altLang="en-US" sz="2000" dirty="0" smtClean="0">
                <a:solidFill>
                  <a:schemeClr val="tx1"/>
                </a:solidFill>
              </a:rPr>
              <a:t>定义气泡排序函数模板</a:t>
            </a:r>
          </a:p>
          <a:p>
            <a:pPr>
              <a:lnSpc>
                <a:spcPts val="2300"/>
              </a:lnSpc>
            </a:pPr>
            <a:r>
              <a:rPr lang="en-US" altLang="zh-CN" sz="2000" dirty="0" smtClean="0"/>
              <a:t>template&lt;class T, class </a:t>
            </a:r>
            <a:r>
              <a:rPr lang="en-US" altLang="zh-CN" sz="2000" dirty="0" err="1" smtClean="0"/>
              <a:t>CompareType</a:t>
            </a:r>
            <a:r>
              <a:rPr lang="en-US" altLang="zh-CN" sz="2000" dirty="0" smtClean="0"/>
              <a:t>&gt;</a:t>
            </a:r>
          </a:p>
          <a:p>
            <a:pPr>
              <a:lnSpc>
                <a:spcPts val="2300"/>
              </a:lnSpc>
            </a:pPr>
            <a:r>
              <a:rPr lang="en-US" altLang="zh-CN" sz="2000" dirty="0" smtClean="0"/>
              <a:t>void </a:t>
            </a:r>
            <a:r>
              <a:rPr lang="en-US" altLang="zh-CN" sz="2000" dirty="0" err="1" smtClean="0"/>
              <a:t>BubbleSort</a:t>
            </a:r>
            <a:r>
              <a:rPr lang="en-US" altLang="zh-CN" sz="2000" dirty="0" smtClean="0"/>
              <a:t>(T* p, </a:t>
            </a:r>
            <a:r>
              <a:rPr lang="en-US" altLang="zh-CN" sz="2000" dirty="0" err="1" smtClean="0"/>
              <a:t>int</a:t>
            </a:r>
            <a:r>
              <a:rPr lang="en-US" altLang="zh-CN" sz="2000" dirty="0" smtClean="0"/>
              <a:t> size, const </a:t>
            </a:r>
            <a:r>
              <a:rPr lang="en-US" altLang="zh-CN" sz="2000" dirty="0" err="1" smtClean="0"/>
              <a:t>CompareType</a:t>
            </a:r>
            <a:r>
              <a:rPr lang="en-US" altLang="zh-CN" sz="2000" dirty="0" smtClean="0"/>
              <a:t> &amp;Compare) </a:t>
            </a:r>
          </a:p>
          <a:p>
            <a:pPr>
              <a:lnSpc>
                <a:spcPts val="2300"/>
              </a:lnSpc>
            </a:pPr>
            <a:r>
              <a:rPr lang="en-US" altLang="zh-CN" sz="2000" dirty="0" smtClean="0"/>
              <a:t>{</a:t>
            </a:r>
          </a:p>
          <a:p>
            <a:pPr>
              <a:lnSpc>
                <a:spcPts val="23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- 1; ++</a:t>
            </a:r>
            <a:r>
              <a:rPr lang="en-US" altLang="zh-CN" sz="2000" dirty="0" err="1" smtClean="0"/>
              <a:t>i</a:t>
            </a:r>
            <a:r>
              <a:rPr lang="en-US" altLang="zh-CN" sz="2000" dirty="0" smtClean="0"/>
              <a:t>) </a:t>
            </a:r>
          </a:p>
          <a:p>
            <a:pPr>
              <a:lnSpc>
                <a:spcPts val="2300"/>
              </a:lnSpc>
            </a:pPr>
            <a:r>
              <a:rPr lang="en-US" altLang="zh-CN" sz="2000" dirty="0" smtClean="0"/>
              <a:t>	{</a:t>
            </a:r>
          </a:p>
          <a:p>
            <a:pPr>
              <a:lnSpc>
                <a:spcPts val="2300"/>
              </a:lnSpc>
            </a:pPr>
            <a:r>
              <a:rPr lang="en-US" altLang="zh-CN" sz="2000" dirty="0" smtClean="0"/>
              <a:t>		for (</a:t>
            </a:r>
            <a:r>
              <a:rPr lang="en-US" altLang="zh-CN" sz="2000" dirty="0" err="1" smtClean="0"/>
              <a:t>int</a:t>
            </a:r>
            <a:r>
              <a:rPr lang="en-US" altLang="zh-CN" sz="2000" dirty="0" smtClean="0"/>
              <a:t> j = </a:t>
            </a:r>
            <a:r>
              <a:rPr lang="en-US" altLang="zh-CN" sz="2000" dirty="0" err="1" smtClean="0"/>
              <a:t>i</a:t>
            </a:r>
            <a:r>
              <a:rPr lang="en-US" altLang="zh-CN" sz="2000" dirty="0" smtClean="0"/>
              <a:t> + 1; j &lt; size; ++j)</a:t>
            </a:r>
          </a:p>
          <a:p>
            <a:pPr>
              <a:lnSpc>
                <a:spcPts val="2300"/>
              </a:lnSpc>
            </a:pPr>
            <a:r>
              <a:rPr lang="en-US" altLang="zh-CN" sz="2000" dirty="0" smtClean="0"/>
              <a:t>		{</a:t>
            </a:r>
          </a:p>
          <a:p>
            <a:pPr>
              <a:lnSpc>
                <a:spcPts val="2300"/>
              </a:lnSpc>
            </a:pPr>
            <a:r>
              <a:rPr lang="en-US" altLang="zh-CN" sz="2000" dirty="0" smtClean="0"/>
              <a:t>			if (!Compare(p[</a:t>
            </a:r>
            <a:r>
              <a:rPr lang="en-US" altLang="zh-CN" sz="2000" dirty="0" err="1" smtClean="0"/>
              <a:t>i</a:t>
            </a:r>
            <a:r>
              <a:rPr lang="en-US" altLang="zh-CN" sz="2000" dirty="0" smtClean="0"/>
              <a:t>], p[j])) </a:t>
            </a:r>
          </a:p>
          <a:p>
            <a:pPr>
              <a:lnSpc>
                <a:spcPts val="2300"/>
              </a:lnSpc>
            </a:pPr>
            <a:r>
              <a:rPr lang="en-US" altLang="zh-CN" sz="2000" dirty="0" smtClean="0"/>
              <a:t>			{ T temp = p[</a:t>
            </a:r>
            <a:r>
              <a:rPr lang="en-US" altLang="zh-CN" sz="2000" dirty="0" err="1" smtClean="0"/>
              <a:t>i</a:t>
            </a:r>
            <a:r>
              <a:rPr lang="en-US" altLang="zh-CN" sz="2000" dirty="0" smtClean="0"/>
              <a:t>]; p[</a:t>
            </a:r>
            <a:r>
              <a:rPr lang="en-US" altLang="zh-CN" sz="2000" dirty="0" err="1" smtClean="0"/>
              <a:t>i</a:t>
            </a:r>
            <a:r>
              <a:rPr lang="en-US" altLang="zh-CN" sz="2000" dirty="0" smtClean="0"/>
              <a:t>] = p[j]; p[j] = temp; }</a:t>
            </a:r>
          </a:p>
          <a:p>
            <a:pPr>
              <a:lnSpc>
                <a:spcPts val="2300"/>
              </a:lnSpc>
            </a:pPr>
            <a:r>
              <a:rPr lang="en-US" altLang="zh-CN" sz="2000" dirty="0" smtClean="0"/>
              <a:t>		}</a:t>
            </a:r>
          </a:p>
          <a:p>
            <a:pPr>
              <a:lnSpc>
                <a:spcPts val="2300"/>
              </a:lnSpc>
            </a:pPr>
            <a:r>
              <a:rPr lang="en-US" altLang="zh-CN" sz="2000" dirty="0" smtClean="0"/>
              <a:t>	}</a:t>
            </a:r>
          </a:p>
          <a:p>
            <a:pPr>
              <a:lnSpc>
                <a:spcPts val="2300"/>
              </a:lnSpc>
            </a:pPr>
            <a:r>
              <a:rPr lang="en-US" altLang="zh-CN" sz="2000" dirty="0" smtClean="0"/>
              <a:t>}</a:t>
            </a:r>
          </a:p>
          <a:p>
            <a:pPr>
              <a:lnSpc>
                <a:spcPts val="2300"/>
              </a:lnSpc>
            </a:pPr>
            <a:endParaRPr lang="en-US" altLang="zh-CN" sz="2000" dirty="0" smtClean="0"/>
          </a:p>
          <a:p>
            <a:pPr>
              <a:lnSpc>
                <a:spcPts val="2300"/>
              </a:lnSpc>
            </a:pPr>
            <a:r>
              <a:rPr lang="en-US" altLang="zh-CN" sz="2000" dirty="0" smtClean="0">
                <a:solidFill>
                  <a:schemeClr val="tx1"/>
                </a:solidFill>
              </a:rPr>
              <a:t>// </a:t>
            </a:r>
            <a:r>
              <a:rPr lang="zh-CN" altLang="en-US" sz="2000" dirty="0" smtClean="0">
                <a:solidFill>
                  <a:schemeClr val="tx1"/>
                </a:solidFill>
              </a:rPr>
              <a:t>定义显示函数模板</a:t>
            </a:r>
          </a:p>
          <a:p>
            <a:pPr>
              <a:lnSpc>
                <a:spcPts val="2300"/>
              </a:lnSpc>
            </a:pPr>
            <a:r>
              <a:rPr lang="en-US" altLang="zh-CN" sz="2000" dirty="0" smtClean="0"/>
              <a:t>template&lt;class T&gt;</a:t>
            </a:r>
          </a:p>
          <a:p>
            <a:pPr>
              <a:lnSpc>
                <a:spcPts val="2300"/>
              </a:lnSpc>
            </a:pPr>
            <a:r>
              <a:rPr lang="en-US" altLang="zh-CN" sz="2000" dirty="0" smtClean="0"/>
              <a:t>void Show(T* p1, T* p2) </a:t>
            </a:r>
          </a:p>
          <a:p>
            <a:pPr>
              <a:lnSpc>
                <a:spcPts val="2300"/>
              </a:lnSpc>
            </a:pPr>
            <a:r>
              <a:rPr lang="en-US" altLang="zh-CN" sz="2000" dirty="0" smtClean="0"/>
              <a:t>{</a:t>
            </a:r>
          </a:p>
          <a:p>
            <a:pPr>
              <a:lnSpc>
                <a:spcPts val="2300"/>
              </a:lnSpc>
            </a:pPr>
            <a:r>
              <a:rPr lang="en-US" altLang="zh-CN" sz="2000" dirty="0" smtClean="0"/>
              <a:t>	for (T* p = p1; p &lt; p2; ++p)</a:t>
            </a:r>
          </a:p>
          <a:p>
            <a:pPr>
              <a:lnSpc>
                <a:spcPts val="2300"/>
              </a:lnSpc>
            </a:pPr>
            <a:r>
              <a:rPr lang="en-US" altLang="zh-CN" sz="2000" dirty="0" smtClean="0"/>
              <a:t>		</a:t>
            </a:r>
            <a:r>
              <a:rPr lang="en-US" altLang="zh-CN" sz="2000" dirty="0" err="1" smtClean="0"/>
              <a:t>cout</a:t>
            </a:r>
            <a:r>
              <a:rPr lang="en-US" altLang="zh-CN" sz="2000" dirty="0" smtClean="0"/>
              <a:t> &lt;&lt; *p &lt;&lt; " ";</a:t>
            </a:r>
          </a:p>
          <a:p>
            <a:pPr>
              <a:lnSpc>
                <a:spcPts val="23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3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8640"/>
            <a:ext cx="9144000" cy="4708981"/>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double a[] = {-7.77, -8.88, 55.5, 33.3, 77.7, -11.1, 22.2};</a:t>
            </a:r>
          </a:p>
          <a:p>
            <a:r>
              <a:rPr lang="en-US" altLang="zh-CN" sz="2000" dirty="0" smtClean="0"/>
              <a:t>	</a:t>
            </a:r>
            <a:r>
              <a:rPr lang="en-US" altLang="zh-CN" sz="2000" dirty="0" err="1" smtClean="0"/>
              <a:t>int</a:t>
            </a:r>
            <a:r>
              <a:rPr lang="en-US" altLang="zh-CN" sz="2000" dirty="0" smtClean="0"/>
              <a:t> size = </a:t>
            </a:r>
            <a:r>
              <a:rPr lang="en-US" altLang="zh-CN" sz="2000" dirty="0" err="1" smtClean="0"/>
              <a:t>sizeof</a:t>
            </a:r>
            <a:r>
              <a:rPr lang="en-US" altLang="zh-CN" sz="2000" dirty="0" smtClean="0"/>
              <a:t>(a) / </a:t>
            </a:r>
            <a:r>
              <a:rPr lang="en-US" altLang="zh-CN" sz="2000" dirty="0" err="1" smtClean="0"/>
              <a:t>sizeof</a:t>
            </a:r>
            <a:r>
              <a:rPr lang="en-US" altLang="zh-CN" sz="2000" dirty="0" smtClean="0"/>
              <a:t>(double);</a:t>
            </a:r>
          </a:p>
          <a:p>
            <a:r>
              <a:rPr lang="en-US" altLang="zh-CN" sz="2000" dirty="0" smtClean="0"/>
              <a:t>	</a:t>
            </a:r>
            <a:r>
              <a:rPr lang="en-US" altLang="zh-CN" sz="2000" dirty="0" err="1" smtClean="0"/>
              <a:t>BubbleSort</a:t>
            </a:r>
            <a:r>
              <a:rPr lang="en-US" altLang="zh-CN" sz="2000" dirty="0" smtClean="0"/>
              <a:t>(a, size, less&lt;double&gt; ());</a:t>
            </a:r>
            <a:r>
              <a:rPr lang="en-US" altLang="zh-CN" sz="2000" dirty="0" smtClean="0">
                <a:solidFill>
                  <a:schemeClr val="tx1"/>
                </a:solidFill>
              </a:rPr>
              <a:t>// </a:t>
            </a:r>
            <a:r>
              <a:rPr lang="zh-CN" altLang="en-US" sz="2000" dirty="0" smtClean="0">
                <a:solidFill>
                  <a:schemeClr val="tx1"/>
                </a:solidFill>
              </a:rPr>
              <a:t>使用预定义函数对象</a:t>
            </a:r>
          </a:p>
          <a:p>
            <a:r>
              <a:rPr lang="zh-CN" altLang="en-US" sz="2000" dirty="0" smtClean="0"/>
              <a:t>	</a:t>
            </a:r>
            <a:r>
              <a:rPr lang="en-US" altLang="zh-CN" sz="2000" dirty="0" err="1" smtClean="0"/>
              <a:t>cout</a:t>
            </a:r>
            <a:r>
              <a:rPr lang="en-US" altLang="zh-CN" sz="2000" dirty="0" smtClean="0"/>
              <a:t> &lt;&lt; "</a:t>
            </a:r>
            <a:r>
              <a:rPr lang="zh-CN" altLang="en-US" sz="2000" dirty="0" smtClean="0"/>
              <a:t>按照自然值排序</a:t>
            </a:r>
            <a:r>
              <a:rPr lang="en-US" altLang="zh-CN" sz="2000" dirty="0" smtClean="0"/>
              <a:t>:";</a:t>
            </a:r>
          </a:p>
          <a:p>
            <a:r>
              <a:rPr lang="en-US" altLang="zh-CN" sz="2000" dirty="0" smtClean="0"/>
              <a:t>	Show(a, a + size);     </a:t>
            </a:r>
          </a:p>
          <a:p>
            <a:r>
              <a:rPr lang="en-US" altLang="zh-CN" sz="2000" dirty="0" smtClean="0"/>
              <a:t>    </a:t>
            </a:r>
          </a:p>
          <a:p>
            <a:r>
              <a:rPr lang="en-US" altLang="zh-CN" sz="2000" dirty="0" smtClean="0"/>
              <a:t>	</a:t>
            </a:r>
            <a:r>
              <a:rPr lang="en-US" altLang="zh-CN" sz="2000" dirty="0" err="1" smtClean="0"/>
              <a:t>BubbleSort</a:t>
            </a:r>
            <a:r>
              <a:rPr lang="en-US" altLang="zh-CN" sz="2000" dirty="0" smtClean="0"/>
              <a:t>(a, size, </a:t>
            </a:r>
            <a:r>
              <a:rPr lang="en-US" altLang="zh-CN" sz="2000" dirty="0" err="1" smtClean="0"/>
              <a:t>AbsoluteLess</a:t>
            </a:r>
            <a:r>
              <a:rPr lang="en-US" altLang="zh-CN" sz="2000" dirty="0" smtClean="0"/>
              <a:t> &lt;double&gt;());</a:t>
            </a:r>
          </a:p>
          <a:p>
            <a:r>
              <a:rPr lang="en-US" altLang="zh-CN" sz="2000" dirty="0" smtClean="0"/>
              <a:t>		</a:t>
            </a:r>
            <a:r>
              <a:rPr lang="en-US" altLang="zh-CN" sz="2000" dirty="0" smtClean="0">
                <a:solidFill>
                  <a:schemeClr val="tx1"/>
                </a:solidFill>
              </a:rPr>
              <a:t>// </a:t>
            </a:r>
            <a:r>
              <a:rPr lang="zh-CN" altLang="en-US" sz="2000" dirty="0" smtClean="0">
                <a:solidFill>
                  <a:schemeClr val="tx1"/>
                </a:solidFill>
              </a:rPr>
              <a:t>使用自定义函数对象</a:t>
            </a:r>
          </a:p>
          <a:p>
            <a:r>
              <a:rPr lang="zh-CN" altLang="en-US" sz="2000" dirty="0" smtClean="0"/>
              <a:t>	</a:t>
            </a:r>
            <a:r>
              <a:rPr lang="en-US" altLang="zh-CN" sz="2000" dirty="0" err="1" smtClean="0"/>
              <a:t>cout</a:t>
            </a:r>
            <a:r>
              <a:rPr lang="en-US" altLang="zh-CN" sz="2000" dirty="0" smtClean="0"/>
              <a:t> &lt;&lt; "</a:t>
            </a:r>
            <a:r>
              <a:rPr lang="zh-CN" altLang="en-US" sz="2000" dirty="0" smtClean="0"/>
              <a:t>按照绝对值排序</a:t>
            </a:r>
            <a:r>
              <a:rPr lang="en-US" altLang="zh-CN" sz="2000" dirty="0" smtClean="0"/>
              <a:t>:";</a:t>
            </a:r>
          </a:p>
          <a:p>
            <a:r>
              <a:rPr lang="en-US" altLang="zh-CN" sz="2000" dirty="0" smtClean="0"/>
              <a:t>	Show(a, a + size);</a:t>
            </a:r>
          </a:p>
          <a:p>
            <a:endParaRPr lang="en-US" altLang="zh-CN" sz="2000" dirty="0" smtClean="0"/>
          </a:p>
          <a:p>
            <a:r>
              <a:rPr lang="en-US" altLang="zh-CN" sz="2000" dirty="0" smtClean="0"/>
              <a:t>	return 0;</a:t>
            </a:r>
          </a:p>
          <a:p>
            <a:r>
              <a:rPr lang="en-US" altLang="zh-CN" sz="2000" dirty="0" smtClean="0"/>
              <a:t>}</a:t>
            </a:r>
            <a:endParaRPr lang="zh-CN" altLang="en-US" sz="2000" dirty="0"/>
          </a:p>
        </p:txBody>
      </p:sp>
      <p:sp>
        <p:nvSpPr>
          <p:cNvPr id="3" name="矩形 2"/>
          <p:cNvSpPr/>
          <p:nvPr/>
        </p:nvSpPr>
        <p:spPr bwMode="auto">
          <a:xfrm>
            <a:off x="467544" y="4941168"/>
            <a:ext cx="8280920" cy="1152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按照自然值排序</a:t>
            </a:r>
            <a:r>
              <a:rPr lang="en-US" altLang="zh-CN" sz="2400" dirty="0" smtClean="0">
                <a:solidFill>
                  <a:schemeClr val="tx1"/>
                </a:solidFill>
              </a:rPr>
              <a:t>:-11.1 -8.88 -7.77 22.2 33.3 55.5 77.7</a:t>
            </a:r>
          </a:p>
          <a:p>
            <a:pPr lvl="1"/>
            <a:r>
              <a:rPr lang="zh-CN" altLang="en-US" sz="2400" dirty="0" smtClean="0">
                <a:solidFill>
                  <a:schemeClr val="tx1"/>
                </a:solidFill>
              </a:rPr>
              <a:t>按照绝对值排序</a:t>
            </a:r>
            <a:r>
              <a:rPr lang="en-US" altLang="zh-CN" sz="2400" dirty="0" smtClean="0">
                <a:solidFill>
                  <a:schemeClr val="tx1"/>
                </a:solidFill>
              </a:rPr>
              <a:t>:-7.77 -8.88 -11.1 22.2 33.3 55.5 77.7</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8.1 STL</a:t>
            </a:r>
            <a:r>
              <a:rPr lang="zh-CN" altLang="en-US" sz="4800" dirty="0" smtClean="0"/>
              <a:t>概述</a:t>
            </a:r>
            <a:endParaRPr lang="zh-CN" altLang="en-US" sz="4800" dirty="0"/>
          </a:p>
        </p:txBody>
      </p:sp>
      <p:sp>
        <p:nvSpPr>
          <p:cNvPr id="3" name="副标题 2"/>
          <p:cNvSpPr>
            <a:spLocks noGrp="1"/>
          </p:cNvSpPr>
          <p:nvPr>
            <p:ph type="subTitle" idx="1"/>
          </p:nvPr>
        </p:nvSpPr>
        <p:spPr/>
        <p:txBody>
          <a:bodyPr/>
          <a:lstStyle/>
          <a:p>
            <a:r>
              <a:rPr lang="en-US" altLang="zh-CN" sz="4400" dirty="0" smtClean="0"/>
              <a:t>8.1.6 </a:t>
            </a:r>
            <a:r>
              <a:rPr lang="zh-CN" altLang="en-US" sz="4400" dirty="0" smtClean="0"/>
              <a:t>基于范围的</a:t>
            </a:r>
            <a:r>
              <a:rPr lang="en-US" altLang="zh-CN" sz="4400" dirty="0" smtClean="0"/>
              <a:t>for</a:t>
            </a:r>
            <a:r>
              <a:rPr lang="zh-CN" altLang="en-US" sz="4400" dirty="0" smtClean="0"/>
              <a:t>语句</a:t>
            </a:r>
            <a:endParaRPr lang="zh-CN" altLang="en-US" sz="4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aramond" pitchFamily="18" charset="0"/>
                <a:ea typeface="宋体" pitchFamily="2" charset="-122"/>
              </a:rPr>
              <a:t>8.1.6 </a:t>
            </a:r>
            <a:r>
              <a:rPr lang="zh-CN" altLang="en-US" dirty="0" smtClean="0">
                <a:latin typeface="Garamond" pitchFamily="18" charset="0"/>
                <a:ea typeface="宋体" pitchFamily="2" charset="-122"/>
              </a:rPr>
              <a:t>基于范围的的</a:t>
            </a:r>
            <a:r>
              <a:rPr lang="en-US" altLang="zh-CN" dirty="0" smtClean="0">
                <a:latin typeface="Garamond" pitchFamily="18" charset="0"/>
                <a:ea typeface="宋体" pitchFamily="2" charset="-122"/>
              </a:rPr>
              <a:t>for</a:t>
            </a:r>
            <a:r>
              <a:rPr lang="zh-CN" altLang="en-US" dirty="0" smtClean="0">
                <a:latin typeface="Garamond" pitchFamily="18" charset="0"/>
                <a:ea typeface="宋体" pitchFamily="2" charset="-122"/>
              </a:rPr>
              <a:t>语句</a:t>
            </a:r>
            <a:endParaRPr lang="zh-CN" altLang="en-US" dirty="0"/>
          </a:p>
        </p:txBody>
      </p:sp>
      <p:sp>
        <p:nvSpPr>
          <p:cNvPr id="3" name="内容占位符 2"/>
          <p:cNvSpPr>
            <a:spLocks noGrp="1"/>
          </p:cNvSpPr>
          <p:nvPr>
            <p:ph idx="1"/>
          </p:nvPr>
        </p:nvSpPr>
        <p:spPr/>
        <p:txBody>
          <a:bodyPr/>
          <a:lstStyle/>
          <a:p>
            <a:pPr>
              <a:buNone/>
            </a:pPr>
            <a:r>
              <a:rPr lang="en-US" altLang="zh-CN" dirty="0" smtClean="0"/>
              <a:t>for (</a:t>
            </a:r>
            <a:r>
              <a:rPr lang="zh-CN" altLang="en-US" dirty="0" smtClean="0"/>
              <a:t>元素类型 元素 </a:t>
            </a:r>
            <a:r>
              <a:rPr lang="en-US" altLang="zh-CN" dirty="0" smtClean="0"/>
              <a:t>: </a:t>
            </a:r>
            <a:r>
              <a:rPr lang="zh-CN" altLang="en-US" dirty="0" smtClean="0"/>
              <a:t>容器</a:t>
            </a:r>
            <a:r>
              <a:rPr lang="en-US" altLang="zh-CN" dirty="0" smtClean="0"/>
              <a:t>)</a:t>
            </a:r>
          </a:p>
          <a:p>
            <a:pPr>
              <a:buNone/>
            </a:pPr>
            <a:r>
              <a:rPr lang="en-US" altLang="zh-CN" dirty="0" smtClean="0"/>
              <a:t>{</a:t>
            </a:r>
            <a:endParaRPr lang="zh-CN" altLang="en-US" dirty="0" smtClean="0"/>
          </a:p>
          <a:p>
            <a:pPr>
              <a:buNone/>
            </a:pPr>
            <a:r>
              <a:rPr lang="zh-CN" altLang="en-US" dirty="0" smtClean="0"/>
              <a:t>	  操作元素</a:t>
            </a:r>
          </a:p>
          <a:p>
            <a:pPr>
              <a:buNone/>
            </a:pPr>
            <a:r>
              <a:rPr lang="en-US" altLang="zh-CN" dirty="0" smtClean="0"/>
              <a:t>}</a:t>
            </a:r>
          </a:p>
          <a:p>
            <a:pPr>
              <a:buFont typeface="Wingdings" pitchFamily="2" charset="2"/>
              <a:buChar char="Ø"/>
            </a:pPr>
            <a:r>
              <a:rPr lang="zh-CN" altLang="en-US" dirty="0" smtClean="0">
                <a:solidFill>
                  <a:srgbClr val="FF0000"/>
                </a:solidFill>
              </a:rPr>
              <a:t>提示</a:t>
            </a:r>
            <a:r>
              <a:rPr lang="zh-CN" altLang="en-US" dirty="0" smtClean="0"/>
              <a:t>：</a:t>
            </a:r>
            <a:r>
              <a:rPr lang="en-US" altLang="zh-CN" dirty="0" smtClean="0"/>
              <a:t>VC6.0</a:t>
            </a:r>
            <a:r>
              <a:rPr lang="zh-CN" altLang="en-US" dirty="0" smtClean="0"/>
              <a:t>不支持，</a:t>
            </a:r>
            <a:r>
              <a:rPr lang="en-US" altLang="zh-CN" dirty="0" smtClean="0"/>
              <a:t>VC2017</a:t>
            </a:r>
            <a:r>
              <a:rPr lang="zh-CN" altLang="en-US" dirty="0" smtClean="0"/>
              <a:t>支持</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4624"/>
            <a:ext cx="8640960" cy="6787179"/>
          </a:xfrm>
          <a:prstGeom prst="rect">
            <a:avLst/>
          </a:prstGeom>
          <a:noFill/>
        </p:spPr>
        <p:txBody>
          <a:bodyPr wrap="square" rtlCol="0">
            <a:spAutoFit/>
          </a:bodyPr>
          <a:lstStyle/>
          <a:p>
            <a:pPr>
              <a:lnSpc>
                <a:spcPts val="1800"/>
              </a:lnSpc>
            </a:pPr>
            <a:r>
              <a:rPr lang="zh-CN" altLang="en-US" sz="2000" dirty="0" smtClean="0">
                <a:solidFill>
                  <a:schemeClr val="tx1"/>
                </a:solidFill>
              </a:rPr>
              <a:t>例</a:t>
            </a:r>
            <a:r>
              <a:rPr lang="en-US" altLang="zh-CN" sz="2000" dirty="0" smtClean="0">
                <a:solidFill>
                  <a:schemeClr val="tx1"/>
                </a:solidFill>
              </a:rPr>
              <a:t>8.6 </a:t>
            </a:r>
            <a:r>
              <a:rPr lang="zh-CN" altLang="en-US" sz="2000" dirty="0" smtClean="0">
                <a:solidFill>
                  <a:schemeClr val="tx1"/>
                </a:solidFill>
              </a:rPr>
              <a:t>基于范围的的</a:t>
            </a:r>
            <a:r>
              <a:rPr lang="en-US" altLang="zh-CN" sz="2000" dirty="0" smtClean="0">
                <a:solidFill>
                  <a:schemeClr val="tx1"/>
                </a:solidFill>
              </a:rPr>
              <a:t>for</a:t>
            </a:r>
            <a:r>
              <a:rPr lang="zh-CN" altLang="en-US" sz="2000" dirty="0" smtClean="0">
                <a:solidFill>
                  <a:schemeClr val="tx1"/>
                </a:solidFill>
              </a:rPr>
              <a:t>语句</a:t>
            </a:r>
            <a:r>
              <a:rPr lang="en-US" altLang="zh-CN" sz="2000" dirty="0" smtClean="0">
                <a:solidFill>
                  <a:schemeClr val="tx1"/>
                </a:solidFill>
              </a:rPr>
              <a:t>(</a:t>
            </a:r>
            <a:r>
              <a:rPr lang="en-US" altLang="zh-CN" sz="2000" dirty="0" smtClean="0">
                <a:solidFill>
                  <a:srgbClr val="FF0000"/>
                </a:solidFill>
              </a:rPr>
              <a:t>VC2017</a:t>
            </a:r>
            <a:r>
              <a:rPr lang="zh-CN" altLang="en-US" sz="2000" dirty="0" smtClean="0">
                <a:solidFill>
                  <a:srgbClr val="FF0000"/>
                </a:solidFill>
              </a:rPr>
              <a:t>通过测试</a:t>
            </a:r>
            <a:r>
              <a:rPr lang="en-US" altLang="zh-CN" sz="2000" dirty="0" smtClean="0">
                <a:solidFill>
                  <a:srgbClr val="FF0000"/>
                </a:solidFill>
              </a:rPr>
              <a:t>)</a:t>
            </a:r>
            <a:r>
              <a:rPr lang="zh-CN" altLang="en-US" sz="2000" dirty="0" smtClean="0">
                <a:solidFill>
                  <a:schemeClr val="tx1"/>
                </a:solidFill>
              </a:rPr>
              <a:t>示例。</a:t>
            </a:r>
          </a:p>
          <a:p>
            <a:pPr>
              <a:lnSpc>
                <a:spcPts val="18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:e8_6\main_8_6.cpp</a:t>
            </a:r>
          </a:p>
          <a:p>
            <a:pPr>
              <a:lnSpc>
                <a:spcPts val="18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800"/>
              </a:lnSpc>
            </a:pPr>
            <a:r>
              <a:rPr lang="en-US" altLang="zh-CN" sz="2000" dirty="0" smtClean="0"/>
              <a:t>#include &lt;vector&gt;			</a:t>
            </a:r>
            <a:r>
              <a:rPr lang="en-US" altLang="zh-CN" sz="2000" dirty="0" smtClean="0">
                <a:solidFill>
                  <a:schemeClr val="tx1"/>
                </a:solidFill>
              </a:rPr>
              <a:t>// </a:t>
            </a:r>
            <a:r>
              <a:rPr lang="zh-CN" altLang="en-US" sz="2000" dirty="0" smtClean="0">
                <a:solidFill>
                  <a:schemeClr val="tx1"/>
                </a:solidFill>
              </a:rPr>
              <a:t>定义向量</a:t>
            </a:r>
          </a:p>
          <a:p>
            <a:pPr>
              <a:lnSpc>
                <a:spcPts val="18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800"/>
              </a:lnSpc>
            </a:pPr>
            <a:endParaRPr lang="en-US" altLang="zh-CN" sz="2000" dirty="0" smtClean="0"/>
          </a:p>
          <a:p>
            <a:pPr>
              <a:lnSpc>
                <a:spcPts val="18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800"/>
              </a:lnSpc>
            </a:pPr>
            <a:r>
              <a:rPr lang="en-US" altLang="zh-CN" sz="2000" dirty="0" smtClean="0"/>
              <a:t>{</a:t>
            </a:r>
          </a:p>
          <a:p>
            <a:pPr>
              <a:lnSpc>
                <a:spcPts val="1800"/>
              </a:lnSpc>
            </a:pPr>
            <a:r>
              <a:rPr lang="en-US" altLang="zh-CN" sz="2000" dirty="0" smtClean="0"/>
              <a:t>    	</a:t>
            </a:r>
            <a:r>
              <a:rPr lang="en-US" altLang="zh-CN" sz="2000" dirty="0" err="1" smtClean="0"/>
              <a:t>int</a:t>
            </a:r>
            <a:r>
              <a:rPr lang="en-US" altLang="zh-CN" sz="2000" dirty="0" smtClean="0"/>
              <a:t> a[10] = { 11, 12, 13, 14, 15, 16, 17, 18, 19, 20};</a:t>
            </a:r>
          </a:p>
          <a:p>
            <a:pPr>
              <a:lnSpc>
                <a:spcPts val="1800"/>
              </a:lnSpc>
            </a:pPr>
            <a:r>
              <a:rPr lang="en-US" altLang="zh-CN" sz="2000" dirty="0" smtClean="0"/>
              <a:t>    </a:t>
            </a:r>
          </a:p>
          <a:p>
            <a:pPr>
              <a:lnSpc>
                <a:spcPts val="1800"/>
              </a:lnSpc>
            </a:pPr>
            <a:r>
              <a:rPr lang="en-US" altLang="zh-CN" sz="2000" dirty="0" smtClean="0"/>
              <a:t>	for(auto x : a) 			</a:t>
            </a:r>
            <a:r>
              <a:rPr lang="en-US" altLang="zh-CN" sz="2000" dirty="0" smtClean="0">
                <a:solidFill>
                  <a:schemeClr val="tx1"/>
                </a:solidFill>
              </a:rPr>
              <a:t>// </a:t>
            </a:r>
            <a:r>
              <a:rPr lang="zh-CN" altLang="en-US" sz="2000" dirty="0" smtClean="0">
                <a:solidFill>
                  <a:schemeClr val="tx1"/>
                </a:solidFill>
              </a:rPr>
              <a:t>用</a:t>
            </a:r>
            <a:r>
              <a:rPr lang="en-US" altLang="zh-CN" sz="2000" dirty="0" smtClean="0">
                <a:solidFill>
                  <a:schemeClr val="tx1"/>
                </a:solidFill>
              </a:rPr>
              <a:t>auto</a:t>
            </a:r>
            <a:r>
              <a:rPr lang="zh-CN" altLang="en-US" sz="2000" dirty="0" smtClean="0">
                <a:solidFill>
                  <a:schemeClr val="tx1"/>
                </a:solidFill>
              </a:rPr>
              <a:t>关键字推断元素类型</a:t>
            </a:r>
          </a:p>
          <a:p>
            <a:pPr>
              <a:lnSpc>
                <a:spcPts val="1800"/>
              </a:lnSpc>
            </a:pPr>
            <a:r>
              <a:rPr lang="zh-CN" altLang="en-US" sz="2000" dirty="0" smtClean="0"/>
              <a:t>	</a:t>
            </a:r>
            <a:r>
              <a:rPr lang="en-US" altLang="zh-CN" sz="2000" dirty="0" smtClean="0"/>
              <a:t>{ </a:t>
            </a:r>
          </a:p>
          <a:p>
            <a:pPr>
              <a:lnSpc>
                <a:spcPts val="1800"/>
              </a:lnSpc>
            </a:pPr>
            <a:r>
              <a:rPr lang="en-US" altLang="zh-CN" sz="2000" dirty="0" smtClean="0"/>
              <a:t>        		</a:t>
            </a:r>
            <a:r>
              <a:rPr lang="en-US" altLang="zh-CN" sz="2000" dirty="0" err="1" smtClean="0"/>
              <a:t>cout</a:t>
            </a:r>
            <a:r>
              <a:rPr lang="en-US" altLang="zh-CN" sz="2000" dirty="0" smtClean="0"/>
              <a:t> &lt;&lt; x &lt;&lt; " ";</a:t>
            </a:r>
          </a:p>
          <a:p>
            <a:pPr>
              <a:lnSpc>
                <a:spcPts val="1800"/>
              </a:lnSpc>
            </a:pPr>
            <a:r>
              <a:rPr lang="en-US" altLang="zh-CN" sz="2000" dirty="0" smtClean="0"/>
              <a:t>    	}</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800"/>
              </a:lnSpc>
            </a:pPr>
            <a:endParaRPr lang="en-US" altLang="zh-CN" sz="2000" dirty="0" smtClean="0"/>
          </a:p>
          <a:p>
            <a:pPr>
              <a:lnSpc>
                <a:spcPts val="1800"/>
              </a:lnSpc>
            </a:pPr>
            <a:r>
              <a:rPr lang="en-US" altLang="zh-CN" sz="2000" dirty="0" smtClean="0"/>
              <a:t>	for(auto &amp;x : a )		</a:t>
            </a:r>
            <a:r>
              <a:rPr lang="en-US" altLang="zh-CN" sz="2000" dirty="0" smtClean="0">
                <a:solidFill>
                  <a:schemeClr val="tx1"/>
                </a:solidFill>
              </a:rPr>
              <a:t>// </a:t>
            </a:r>
            <a:r>
              <a:rPr lang="zh-CN" altLang="en-US" sz="2000" dirty="0" smtClean="0">
                <a:solidFill>
                  <a:schemeClr val="tx1"/>
                </a:solidFill>
              </a:rPr>
              <a:t>按引用推断元素类型</a:t>
            </a:r>
          </a:p>
          <a:p>
            <a:pPr>
              <a:lnSpc>
                <a:spcPts val="1800"/>
              </a:lnSpc>
            </a:pPr>
            <a:r>
              <a:rPr lang="zh-CN" altLang="en-US" sz="2000" dirty="0" smtClean="0"/>
              <a:t>	</a:t>
            </a:r>
            <a:r>
              <a:rPr lang="en-US" altLang="zh-CN" sz="2000" dirty="0" smtClean="0"/>
              <a:t>{ 			</a:t>
            </a:r>
          </a:p>
          <a:p>
            <a:pPr>
              <a:lnSpc>
                <a:spcPts val="1800"/>
              </a:lnSpc>
            </a:pPr>
            <a:r>
              <a:rPr lang="en-US" altLang="zh-CN" sz="2000" dirty="0" smtClean="0"/>
              <a:t>        		</a:t>
            </a:r>
            <a:r>
              <a:rPr lang="en-US" altLang="zh-CN" sz="2000" dirty="0" err="1" smtClean="0"/>
              <a:t>cout</a:t>
            </a:r>
            <a:r>
              <a:rPr lang="en-US" altLang="zh-CN" sz="2000" dirty="0" smtClean="0"/>
              <a:t> &lt;&lt; x - 10 &lt;&lt; " ";</a:t>
            </a:r>
          </a:p>
          <a:p>
            <a:pPr>
              <a:lnSpc>
                <a:spcPts val="1800"/>
              </a:lnSpc>
            </a:pPr>
            <a:r>
              <a:rPr lang="en-US" altLang="zh-CN" sz="2000" dirty="0" smtClean="0"/>
              <a:t>    	}</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800"/>
              </a:lnSpc>
            </a:pPr>
            <a:endParaRPr lang="en-US" altLang="zh-CN" sz="2000" dirty="0" smtClean="0"/>
          </a:p>
          <a:p>
            <a:pPr>
              <a:lnSpc>
                <a:spcPts val="1800"/>
              </a:lnSpc>
            </a:pPr>
            <a:r>
              <a:rPr lang="en-US" altLang="zh-CN" sz="2000" dirty="0" smtClean="0"/>
              <a:t>    	for( const auto &amp;x : a )  		</a:t>
            </a:r>
            <a:r>
              <a:rPr lang="en-US" altLang="zh-CN" sz="2000" dirty="0" smtClean="0">
                <a:solidFill>
                  <a:schemeClr val="tx1"/>
                </a:solidFill>
              </a:rPr>
              <a:t>// </a:t>
            </a:r>
            <a:r>
              <a:rPr lang="zh-CN" altLang="en-US" sz="2000" dirty="0" smtClean="0">
                <a:solidFill>
                  <a:schemeClr val="tx1"/>
                </a:solidFill>
              </a:rPr>
              <a:t>按常引用推断元素类型</a:t>
            </a:r>
            <a:r>
              <a:rPr lang="en-US" altLang="zh-CN" sz="2000" dirty="0" smtClean="0">
                <a:solidFill>
                  <a:schemeClr val="tx1"/>
                </a:solidFill>
              </a:rPr>
              <a:t>.</a:t>
            </a:r>
          </a:p>
          <a:p>
            <a:pPr>
              <a:lnSpc>
                <a:spcPts val="1800"/>
              </a:lnSpc>
            </a:pPr>
            <a:r>
              <a:rPr lang="en-US" altLang="zh-CN" sz="2000" dirty="0" smtClean="0"/>
              <a:t>	{</a:t>
            </a:r>
          </a:p>
          <a:p>
            <a:pPr>
              <a:lnSpc>
                <a:spcPts val="1800"/>
              </a:lnSpc>
            </a:pPr>
            <a:r>
              <a:rPr lang="en-US" altLang="zh-CN" sz="2000" dirty="0" smtClean="0"/>
              <a:t>       		 </a:t>
            </a:r>
            <a:r>
              <a:rPr lang="en-US" altLang="zh-CN" sz="2000" dirty="0" err="1" smtClean="0"/>
              <a:t>cout</a:t>
            </a:r>
            <a:r>
              <a:rPr lang="en-US" altLang="zh-CN" sz="2000" dirty="0" smtClean="0"/>
              <a:t> &lt;&lt; x + 2  &lt;&lt; " ";</a:t>
            </a:r>
          </a:p>
          <a:p>
            <a:pPr>
              <a:lnSpc>
                <a:spcPts val="1800"/>
              </a:lnSpc>
            </a:pPr>
            <a:r>
              <a:rPr lang="en-US" altLang="zh-CN" sz="2000" dirty="0" smtClean="0"/>
              <a:t>    	}</a:t>
            </a:r>
          </a:p>
          <a:p>
            <a:pPr>
              <a:lnSpc>
                <a:spcPts val="1800"/>
              </a:lnSpc>
            </a:pPr>
            <a:endParaRPr lang="en-US" altLang="zh-CN" sz="2000" dirty="0" smtClean="0"/>
          </a:p>
          <a:p>
            <a:pPr>
              <a:lnSpc>
                <a:spcPts val="1800"/>
              </a:lnSpc>
            </a:pPr>
            <a:r>
              <a:rPr lang="en-US" altLang="zh-CN" sz="2000" dirty="0" smtClean="0"/>
              <a:t>	return 0;</a:t>
            </a:r>
          </a:p>
          <a:p>
            <a:pPr>
              <a:lnSpc>
                <a:spcPts val="1800"/>
              </a:lnSpc>
            </a:pPr>
            <a:r>
              <a:rPr lang="en-US" altLang="zh-CN" sz="2000" dirty="0" smtClean="0"/>
              <a:t>}</a:t>
            </a:r>
            <a:endParaRPr lang="zh-CN" altLang="en-US" sz="2000" dirty="0"/>
          </a:p>
        </p:txBody>
      </p:sp>
      <p:sp>
        <p:nvSpPr>
          <p:cNvPr id="3" name="矩形 2"/>
          <p:cNvSpPr/>
          <p:nvPr/>
        </p:nvSpPr>
        <p:spPr bwMode="auto">
          <a:xfrm>
            <a:off x="467544" y="4941168"/>
            <a:ext cx="8280920" cy="15121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11 12 13 14 15 16 17 18 19 20</a:t>
            </a:r>
          </a:p>
          <a:p>
            <a:pPr lvl="1"/>
            <a:r>
              <a:rPr lang="en-US" altLang="zh-CN" sz="2400" dirty="0" smtClean="0">
                <a:solidFill>
                  <a:schemeClr val="tx1"/>
                </a:solidFill>
              </a:rPr>
              <a:t>1 2 3 4 5 6 7 8 9 10</a:t>
            </a:r>
          </a:p>
          <a:p>
            <a:pPr lvl="1"/>
            <a:r>
              <a:rPr lang="en-US" altLang="zh-CN" sz="2400" dirty="0" smtClean="0">
                <a:solidFill>
                  <a:schemeClr val="tx1"/>
                </a:solidFill>
              </a:rPr>
              <a:t>13 14 15 16 17 18 19 20 21 22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8.1 STL</a:t>
            </a:r>
            <a:r>
              <a:rPr lang="zh-CN" altLang="en-US" sz="4800" dirty="0" smtClean="0"/>
              <a:t>概述</a:t>
            </a:r>
            <a:endParaRPr lang="zh-CN" altLang="en-US" sz="4800" dirty="0"/>
          </a:p>
        </p:txBody>
      </p:sp>
      <p:sp>
        <p:nvSpPr>
          <p:cNvPr id="3" name="副标题 2"/>
          <p:cNvSpPr>
            <a:spLocks noGrp="1"/>
          </p:cNvSpPr>
          <p:nvPr>
            <p:ph type="subTitle" idx="1"/>
          </p:nvPr>
        </p:nvSpPr>
        <p:spPr/>
        <p:txBody>
          <a:bodyPr/>
          <a:lstStyle/>
          <a:p>
            <a:r>
              <a:rPr lang="en-US" altLang="zh-CN" sz="4400" dirty="0" smtClean="0"/>
              <a:t>8.1.7 STL</a:t>
            </a:r>
            <a:r>
              <a:rPr lang="zh-CN" altLang="en-US" sz="4400" dirty="0" smtClean="0"/>
              <a:t>标准头文件</a:t>
            </a:r>
            <a:endParaRPr lang="zh-CN" altLang="en-US" sz="4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r>
              <a:rPr lang="en-US" altLang="zh-CN" dirty="0" smtClean="0"/>
              <a:t>STL</a:t>
            </a:r>
            <a:r>
              <a:rPr lang="zh-CN" altLang="en-US" dirty="0" smtClean="0"/>
              <a:t>标准头文件</a:t>
            </a:r>
            <a:endParaRPr lang="zh-CN" altLang="en-US" dirty="0"/>
          </a:p>
        </p:txBody>
      </p:sp>
      <p:graphicFrame>
        <p:nvGraphicFramePr>
          <p:cNvPr id="4" name="Group 3"/>
          <p:cNvGraphicFramePr>
            <a:graphicFrameLocks noGrp="1"/>
          </p:cNvGraphicFramePr>
          <p:nvPr>
            <p:ph idx="4294967295"/>
          </p:nvPr>
        </p:nvGraphicFramePr>
        <p:xfrm>
          <a:off x="107504" y="980728"/>
          <a:ext cx="8820472" cy="5582602"/>
        </p:xfrm>
        <a:graphic>
          <a:graphicData uri="http://schemas.openxmlformats.org/drawingml/2006/table">
            <a:tbl>
              <a:tblPr/>
              <a:tblGrid>
                <a:gridCol w="1440160"/>
                <a:gridCol w="1368152"/>
                <a:gridCol w="6012160"/>
              </a:tblGrid>
              <a:tr h="4619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头文件类型</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头文件名称</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内  容  说  明</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函数对象</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functional</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算术运算、关系运算和逻辑运算类函数对象和函数配接器</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算法</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algorithm</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常用算法函数模板</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rowSpan="8">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容器</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vector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vector</a:t>
                      </a:r>
                      <a:r>
                        <a:rPr kumimoji="0" lang="zh-CN" altLang="en-US" sz="1800" b="1" i="0" u="none" strike="noStrike" cap="none" normalizeH="0" baseline="0" smtClean="0">
                          <a:ln>
                            <a:noFill/>
                          </a:ln>
                          <a:solidFill>
                            <a:schemeClr val="tx1"/>
                          </a:solidFill>
                          <a:effectLst/>
                          <a:latin typeface="Calibri" pitchFamily="34" charset="0"/>
                          <a:ea typeface="宋体" pitchFamily="2" charset="-122"/>
                        </a:rPr>
                        <a:t>容器及其常用操作</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list</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list</a:t>
                      </a:r>
                      <a:r>
                        <a:rPr kumimoji="0" lang="zh-CN" altLang="en-US" sz="1800" b="1" i="0" u="none" strike="noStrike" cap="none" normalizeH="0" baseline="0" smtClean="0">
                          <a:ln>
                            <a:noFill/>
                          </a:ln>
                          <a:solidFill>
                            <a:schemeClr val="tx1"/>
                          </a:solidFill>
                          <a:effectLst/>
                          <a:latin typeface="Calibri" pitchFamily="34" charset="0"/>
                          <a:ea typeface="宋体" pitchFamily="2" charset="-122"/>
                        </a:rPr>
                        <a:t>容器及其常用操作</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deque</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alibri" pitchFamily="34" charset="0"/>
                          <a:ea typeface="宋体" pitchFamily="2" charset="-122"/>
                        </a:rPr>
                        <a:t>deque</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容器及其常用操作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set</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rPr>
                        <a:t>set/</a:t>
                      </a:r>
                      <a:r>
                        <a:rPr kumimoji="0" lang="en-US" altLang="zh-CN" sz="1800" b="1" i="0" u="none" strike="noStrike" cap="none" normalizeH="0" baseline="0" dirty="0" err="1" smtClean="0">
                          <a:ln>
                            <a:noFill/>
                          </a:ln>
                          <a:solidFill>
                            <a:schemeClr val="tx1"/>
                          </a:solidFill>
                          <a:effectLst/>
                          <a:latin typeface="Calibri" pitchFamily="34" charset="0"/>
                          <a:ea typeface="宋体" pitchFamily="2" charset="-122"/>
                        </a:rPr>
                        <a:t>multiset</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容器及其常用操作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map</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rPr>
                        <a:t>map/</a:t>
                      </a:r>
                      <a:r>
                        <a:rPr kumimoji="0" lang="en-US" altLang="zh-CN" sz="1800" b="1" i="0" u="none" strike="noStrike" cap="none" normalizeH="0" baseline="0" dirty="0" err="1" smtClean="0">
                          <a:ln>
                            <a:noFill/>
                          </a:ln>
                          <a:solidFill>
                            <a:schemeClr val="tx1"/>
                          </a:solidFill>
                          <a:effectLst/>
                          <a:latin typeface="Calibri" pitchFamily="34" charset="0"/>
                          <a:ea typeface="宋体" pitchFamily="2" charset="-122"/>
                        </a:rPr>
                        <a:t>multimap</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容器及其常用操作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stack</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rPr>
                        <a:t>stack</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容器配接器及其常用操作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queue</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rPr>
                        <a:t>queue</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容器配接器及其常用操作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string</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rPr>
                        <a:t>C++</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字符串类及其常用操作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迭代器</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iterator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各种类型迭代器及其常用操作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其他</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numeric</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常用数字算法</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memory</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内存分配与管理的全局函数、</a:t>
                      </a:r>
                      <a:r>
                        <a:rPr kumimoji="0" lang="en-US" altLang="zh-CN" sz="1800" b="1" i="0" u="none" strike="noStrike" cap="none" normalizeH="0" baseline="0" dirty="0" err="1" smtClean="0">
                          <a:ln>
                            <a:noFill/>
                          </a:ln>
                          <a:solidFill>
                            <a:schemeClr val="tx1"/>
                          </a:solidFill>
                          <a:effectLst/>
                          <a:latin typeface="Calibri" pitchFamily="34" charset="0"/>
                          <a:ea typeface="宋体" pitchFamily="2" charset="-122"/>
                        </a:rPr>
                        <a:t>auto_ptr</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类及其常用操作</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lang="zh-CN" altLang="en-US"/>
                    </a:p>
                  </a:txBody>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rPr>
                        <a:t>utility</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rPr>
                        <a:t>pair</a:t>
                      </a: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类型及其常用操作，其他工具函数</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8.1.7 STL</a:t>
            </a:r>
            <a:r>
              <a:rPr lang="zh-CN" altLang="en-US" sz="4400" dirty="0" smtClean="0"/>
              <a:t>标准头文件</a:t>
            </a:r>
            <a:endParaRPr lang="zh-CN" alt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8.1 STL</a:t>
            </a:r>
            <a:r>
              <a:rPr lang="zh-CN" altLang="en-US" sz="4800" dirty="0" smtClean="0"/>
              <a:t>概述</a:t>
            </a:r>
            <a:endParaRPr lang="zh-CN" altLang="en-US" sz="4800" dirty="0"/>
          </a:p>
        </p:txBody>
      </p:sp>
      <p:sp>
        <p:nvSpPr>
          <p:cNvPr id="3" name="副标题 2"/>
          <p:cNvSpPr>
            <a:spLocks noGrp="1"/>
          </p:cNvSpPr>
          <p:nvPr>
            <p:ph type="subTitle" idx="1"/>
          </p:nvPr>
        </p:nvSpPr>
        <p:spPr/>
        <p:txBody>
          <a:bodyPr/>
          <a:lstStyle/>
          <a:p>
            <a:r>
              <a:rPr lang="en-US" altLang="zh-CN" sz="4400" dirty="0" smtClean="0"/>
              <a:t>8.1.1 </a:t>
            </a:r>
            <a:r>
              <a:rPr lang="zh-CN" altLang="en-US" sz="4400" dirty="0" smtClean="0"/>
              <a:t>容器</a:t>
            </a:r>
            <a:endParaRPr lang="zh-CN" altLang="en-US" sz="4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a:t>
            </a:r>
            <a:r>
              <a:rPr lang="zh-CN" altLang="en-US" dirty="0" smtClean="0"/>
              <a:t>容器</a:t>
            </a:r>
            <a:endParaRPr lang="zh-CN" altLang="en-US" dirty="0"/>
          </a:p>
        </p:txBody>
      </p:sp>
      <p:sp>
        <p:nvSpPr>
          <p:cNvPr id="3" name="内容占位符 2"/>
          <p:cNvSpPr>
            <a:spLocks noGrp="1"/>
          </p:cNvSpPr>
          <p:nvPr>
            <p:ph idx="1"/>
          </p:nvPr>
        </p:nvSpPr>
        <p:spPr/>
        <p:txBody>
          <a:bodyPr/>
          <a:lstStyle/>
          <a:p>
            <a:r>
              <a:rPr lang="en-US" altLang="zh-CN" dirty="0" smtClean="0"/>
              <a:t>vector</a:t>
            </a:r>
            <a:r>
              <a:rPr lang="zh-CN" altLang="en-US" dirty="0" smtClean="0"/>
              <a:t>容器是一个模板类，它具有如下特点：</a:t>
            </a:r>
          </a:p>
          <a:p>
            <a:pPr marL="971550" lvl="1" indent="-514350">
              <a:buFont typeface="+mj-ea"/>
              <a:buAutoNum type="circleNumDbPlain"/>
            </a:pPr>
            <a:r>
              <a:rPr lang="zh-CN" altLang="en-US" dirty="0" smtClean="0"/>
              <a:t>可以存放任何同一类型的对象，并且在逻辑上严格按照线性序列排序，在物理上被连续存储。</a:t>
            </a:r>
          </a:p>
          <a:p>
            <a:pPr marL="971550" lvl="1" indent="-514350">
              <a:buFont typeface="+mj-ea"/>
              <a:buAutoNum type="circleNumDbPlain"/>
            </a:pPr>
            <a:r>
              <a:rPr lang="en-US" altLang="zh-CN" dirty="0" smtClean="0"/>
              <a:t>vector</a:t>
            </a:r>
            <a:r>
              <a:rPr lang="zh-CN" altLang="en-US" dirty="0" smtClean="0"/>
              <a:t>容器使用动态数组存储、管理对象</a:t>
            </a:r>
          </a:p>
          <a:p>
            <a:pPr marL="971550" lvl="1" indent="-514350">
              <a:buFont typeface="+mj-ea"/>
              <a:buAutoNum type="circleNumDbPlain"/>
            </a:pPr>
            <a:r>
              <a:rPr lang="zh-CN" altLang="en-US" dirty="0" smtClean="0"/>
              <a:t>实现向量容器的类名是</a:t>
            </a:r>
            <a:r>
              <a:rPr lang="en-US" altLang="zh-CN" dirty="0" smtClean="0"/>
              <a:t>vector</a:t>
            </a:r>
            <a:r>
              <a:rPr lang="zh-CN" altLang="en-US" dirty="0" smtClean="0"/>
              <a:t>（容器是类模板）。包含</a:t>
            </a:r>
            <a:r>
              <a:rPr lang="en-US" altLang="zh-CN" dirty="0" smtClean="0"/>
              <a:t>vector</a:t>
            </a:r>
            <a:r>
              <a:rPr lang="zh-CN" altLang="en-US" dirty="0" smtClean="0"/>
              <a:t>类的头文件名是</a:t>
            </a:r>
            <a:r>
              <a:rPr lang="en-US" altLang="zh-CN" dirty="0" smtClean="0"/>
              <a:t>vector</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8.2.1 </a:t>
            </a:r>
            <a:r>
              <a:rPr lang="zh-CN" altLang="en-US" sz="4400" dirty="0" smtClean="0"/>
              <a:t>扑克游戏对象模型</a:t>
            </a:r>
            <a:endParaRPr lang="zh-CN" altLang="en-US" sz="4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smtClean="0">
                <a:latin typeface="Garamond" pitchFamily="18" charset="0"/>
                <a:ea typeface="宋体" pitchFamily="2" charset="-122"/>
              </a:rPr>
              <a:t>扑克游戏对象模型</a:t>
            </a:r>
            <a:endParaRPr lang="zh-CN" altLang="en-US" dirty="0"/>
          </a:p>
        </p:txBody>
      </p:sp>
      <p:sp>
        <p:nvSpPr>
          <p:cNvPr id="3" name="内容占位符 2"/>
          <p:cNvSpPr>
            <a:spLocks noGrp="1"/>
          </p:cNvSpPr>
          <p:nvPr>
            <p:ph idx="1"/>
          </p:nvPr>
        </p:nvSpPr>
        <p:spPr>
          <a:xfrm>
            <a:off x="457200" y="1124744"/>
            <a:ext cx="8229600" cy="4525963"/>
          </a:xfrm>
        </p:spPr>
        <p:txBody>
          <a:bodyPr/>
          <a:lstStyle/>
          <a:p>
            <a:r>
              <a:rPr lang="zh-CN" altLang="en-US" dirty="0" smtClean="0"/>
              <a:t>数据成员分析</a:t>
            </a:r>
          </a:p>
          <a:p>
            <a:pPr marL="971550" lvl="1" indent="-514350">
              <a:buFont typeface="+mj-ea"/>
              <a:buAutoNum type="circleNumDbPlain"/>
            </a:pPr>
            <a:r>
              <a:rPr lang="zh-CN" altLang="en-US" dirty="0" smtClean="0"/>
              <a:t>扑克牌</a:t>
            </a:r>
          </a:p>
          <a:p>
            <a:pPr marL="971550" lvl="1" indent="-514350">
              <a:buFont typeface="+mj-ea"/>
              <a:buAutoNum type="circleNumDbPlain"/>
            </a:pPr>
            <a:r>
              <a:rPr lang="zh-CN" altLang="en-US" dirty="0" smtClean="0"/>
              <a:t>玩家人数</a:t>
            </a:r>
          </a:p>
          <a:p>
            <a:pPr marL="971550" lvl="1" indent="-514350">
              <a:buFont typeface="+mj-ea"/>
              <a:buAutoNum type="circleNumDbPlain"/>
            </a:pPr>
            <a:r>
              <a:rPr lang="zh-CN" altLang="en-US" dirty="0" smtClean="0"/>
              <a:t>每人牌数</a:t>
            </a:r>
          </a:p>
          <a:p>
            <a:r>
              <a:rPr lang="zh-CN" altLang="en-US" dirty="0" smtClean="0"/>
              <a:t>扑克游戏的成员函数分析</a:t>
            </a:r>
          </a:p>
          <a:p>
            <a:pPr marL="971550" lvl="1" indent="-514350">
              <a:buFont typeface="+mj-ea"/>
              <a:buAutoNum type="circleNumDbPlain"/>
            </a:pPr>
            <a:r>
              <a:rPr lang="zh-CN" altLang="en-US" dirty="0" smtClean="0"/>
              <a:t>洗牌（</a:t>
            </a:r>
            <a:r>
              <a:rPr lang="en-US" altLang="zh-CN" dirty="0" smtClean="0"/>
              <a:t>Shuffle</a:t>
            </a:r>
            <a:r>
              <a:rPr lang="zh-CN" altLang="en-US" dirty="0" smtClean="0"/>
              <a:t>）</a:t>
            </a:r>
          </a:p>
          <a:p>
            <a:pPr marL="971550" lvl="1" indent="-514350">
              <a:buFont typeface="+mj-ea"/>
              <a:buAutoNum type="circleNumDbPlain"/>
            </a:pPr>
            <a:r>
              <a:rPr lang="zh-CN" altLang="en-US" dirty="0" smtClean="0"/>
              <a:t>整牌（</a:t>
            </a:r>
            <a:r>
              <a:rPr lang="en-US" altLang="zh-CN" dirty="0" err="1" smtClean="0"/>
              <a:t>CardsSort</a:t>
            </a:r>
            <a:r>
              <a:rPr lang="zh-CN" altLang="en-US" dirty="0" smtClean="0"/>
              <a:t>）</a:t>
            </a:r>
            <a:r>
              <a:rPr lang="en-US" altLang="zh-CN" dirty="0" smtClean="0">
                <a:solidFill>
                  <a:srgbClr val="FF0000"/>
                </a:solidFill>
              </a:rPr>
              <a:t>(</a:t>
            </a:r>
            <a:r>
              <a:rPr lang="zh-CN" altLang="en-US" dirty="0" smtClean="0">
                <a:solidFill>
                  <a:srgbClr val="FF0000"/>
                </a:solidFill>
              </a:rPr>
              <a:t>即对牌进行排序</a:t>
            </a:r>
            <a:r>
              <a:rPr lang="en-US" altLang="zh-CN" dirty="0" smtClean="0">
                <a:solidFill>
                  <a:srgbClr val="FF0000"/>
                </a:solidFill>
              </a:rPr>
              <a:t>)</a:t>
            </a:r>
            <a:endParaRPr lang="zh-CN" altLang="en-US" dirty="0" smtClean="0">
              <a:solidFill>
                <a:srgbClr val="FF0000"/>
              </a:solidFill>
            </a:endParaRPr>
          </a:p>
          <a:p>
            <a:pPr marL="971550" lvl="1" indent="-514350">
              <a:buFont typeface="+mj-ea"/>
              <a:buAutoNum type="circleNumDbPlain"/>
            </a:pPr>
            <a:r>
              <a:rPr lang="zh-CN" altLang="en-US" dirty="0" smtClean="0"/>
              <a:t>发牌（</a:t>
            </a:r>
            <a:r>
              <a:rPr lang="en-US" altLang="zh-CN" dirty="0" err="1" smtClean="0"/>
              <a:t>SendCards</a:t>
            </a:r>
            <a:r>
              <a:rPr lang="zh-CN" altLang="en-US" dirty="0" smtClean="0"/>
              <a:t>）</a:t>
            </a:r>
          </a:p>
          <a:p>
            <a:endParaRPr lang="zh-CN" altLang="en-US" dirty="0"/>
          </a:p>
        </p:txBody>
      </p:sp>
      <p:sp>
        <p:nvSpPr>
          <p:cNvPr id="9" name="Text Box 8"/>
          <p:cNvSpPr txBox="1">
            <a:spLocks noChangeArrowheads="1"/>
          </p:cNvSpPr>
          <p:nvPr/>
        </p:nvSpPr>
        <p:spPr bwMode="auto">
          <a:xfrm>
            <a:off x="5736114" y="3356992"/>
            <a:ext cx="2868334" cy="799899"/>
          </a:xfrm>
          <a:prstGeom prst="rect">
            <a:avLst/>
          </a:prstGeom>
          <a:solidFill>
            <a:srgbClr val="FFFFFF"/>
          </a:solidFill>
          <a:ln w="9525">
            <a:solidFill>
              <a:srgbClr val="000000"/>
            </a:solidFill>
            <a:miter lim="800000"/>
            <a:headEnd/>
            <a:tailEnd/>
          </a:ln>
        </p:spPr>
        <p:txBody>
          <a:bodyPr lIns="0" tIns="0" rIns="0" bIns="0"/>
          <a:lstStyle/>
          <a:p>
            <a:pPr>
              <a:lnSpc>
                <a:spcPct val="80000"/>
              </a:lnSpc>
            </a:pPr>
            <a:r>
              <a:rPr lang="en-US" altLang="zh-CN" sz="2000" dirty="0" smtClean="0">
                <a:solidFill>
                  <a:schemeClr val="tx1"/>
                </a:solidFill>
                <a:latin typeface="Times New Roman" pitchFamily="18" charset="0"/>
              </a:rPr>
              <a:t>+</a:t>
            </a:r>
            <a:r>
              <a:rPr lang="en-US" altLang="zh-CN" sz="2000" dirty="0" smtClean="0">
                <a:solidFill>
                  <a:srgbClr val="FF0000"/>
                </a:solidFill>
                <a:latin typeface="Times New Roman" pitchFamily="18" charset="0"/>
              </a:rPr>
              <a:t>Shuffle()</a:t>
            </a:r>
            <a:r>
              <a:rPr lang="en-US" altLang="zh-CN" sz="2000" dirty="0" smtClean="0">
                <a:solidFill>
                  <a:schemeClr val="tx1"/>
                </a:solidFill>
                <a:latin typeface="Times New Roman" pitchFamily="18" charset="0"/>
              </a:rPr>
              <a:t>: void</a:t>
            </a:r>
            <a:endParaRPr lang="en-US" altLang="zh-CN" sz="2000" dirty="0">
              <a:solidFill>
                <a:schemeClr val="tx1"/>
              </a:solidFill>
              <a:latin typeface="Times New Roman" pitchFamily="18" charset="0"/>
            </a:endParaRPr>
          </a:p>
          <a:p>
            <a:pPr>
              <a:lnSpc>
                <a:spcPct val="80000"/>
              </a:lnSpc>
            </a:pPr>
            <a:r>
              <a:rPr lang="en-US" altLang="zh-CN" sz="2000" dirty="0" smtClean="0">
                <a:solidFill>
                  <a:schemeClr val="tx1"/>
                </a:solidFill>
                <a:latin typeface="Times New Roman" pitchFamily="18" charset="0"/>
              </a:rPr>
              <a:t>+</a:t>
            </a:r>
            <a:r>
              <a:rPr lang="en-US" altLang="zh-CN" sz="2000" dirty="0" err="1" smtClean="0">
                <a:solidFill>
                  <a:srgbClr val="FF0000"/>
                </a:solidFill>
                <a:latin typeface="Times New Roman" pitchFamily="18" charset="0"/>
              </a:rPr>
              <a:t>SendCards</a:t>
            </a:r>
            <a:r>
              <a:rPr lang="en-US" altLang="zh-CN" sz="2000" dirty="0" smtClean="0">
                <a:solidFill>
                  <a:srgbClr val="FF0000"/>
                </a:solidFill>
                <a:latin typeface="Times New Roman" pitchFamily="18" charset="0"/>
              </a:rPr>
              <a:t> </a:t>
            </a:r>
            <a:r>
              <a:rPr lang="en-US" altLang="zh-CN" sz="2000" dirty="0">
                <a:solidFill>
                  <a:srgbClr val="FF0000"/>
                </a:solidFill>
                <a:latin typeface="Times New Roman" pitchFamily="18" charset="0"/>
              </a:rPr>
              <a:t>()</a:t>
            </a:r>
            <a:r>
              <a:rPr lang="en-US" altLang="zh-CN" sz="2000" dirty="0">
                <a:solidFill>
                  <a:schemeClr val="tx1"/>
                </a:solidFill>
                <a:latin typeface="Times New Roman" pitchFamily="18" charset="0"/>
              </a:rPr>
              <a:t>:void</a:t>
            </a:r>
          </a:p>
          <a:p>
            <a:pPr>
              <a:lnSpc>
                <a:spcPct val="80000"/>
              </a:lnSpc>
            </a:pPr>
            <a:r>
              <a:rPr lang="en-US" altLang="zh-CN" sz="2000" dirty="0" smtClean="0">
                <a:solidFill>
                  <a:schemeClr val="tx1"/>
                </a:solidFill>
                <a:latin typeface="Times New Roman" pitchFamily="18" charset="0"/>
              </a:rPr>
              <a:t>+</a:t>
            </a:r>
            <a:r>
              <a:rPr lang="en-US" altLang="zh-CN" sz="2000" dirty="0" err="1" smtClean="0">
                <a:solidFill>
                  <a:srgbClr val="FF0000"/>
                </a:solidFill>
                <a:latin typeface="Times New Roman" pitchFamily="18" charset="0"/>
              </a:rPr>
              <a:t>CardSorting</a:t>
            </a:r>
            <a:r>
              <a:rPr lang="en-US" altLang="zh-CN" sz="2000" dirty="0">
                <a:solidFill>
                  <a:srgbClr val="FF0000"/>
                </a:solidFill>
                <a:latin typeface="Times New Roman" pitchFamily="18" charset="0"/>
              </a:rPr>
              <a:t>()</a:t>
            </a:r>
            <a:r>
              <a:rPr lang="en-US" altLang="zh-CN" sz="2000" dirty="0">
                <a:solidFill>
                  <a:schemeClr val="tx1"/>
                </a:solidFill>
                <a:latin typeface="Times New Roman" pitchFamily="18" charset="0"/>
              </a:rPr>
              <a:t>:void</a:t>
            </a:r>
            <a:endParaRPr lang="en-US" altLang="zh-CN" sz="2000" dirty="0">
              <a:solidFill>
                <a:schemeClr val="tx1"/>
              </a:solidFill>
            </a:endParaRPr>
          </a:p>
        </p:txBody>
      </p:sp>
      <p:sp>
        <p:nvSpPr>
          <p:cNvPr id="10" name="Text Box 9"/>
          <p:cNvSpPr txBox="1">
            <a:spLocks noChangeArrowheads="1"/>
          </p:cNvSpPr>
          <p:nvPr/>
        </p:nvSpPr>
        <p:spPr bwMode="auto">
          <a:xfrm>
            <a:off x="5737423" y="2348881"/>
            <a:ext cx="2867025" cy="288032"/>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000" dirty="0" err="1">
                <a:solidFill>
                  <a:schemeClr val="tx1"/>
                </a:solidFill>
                <a:latin typeface="Times New Roman" pitchFamily="18" charset="0"/>
              </a:rPr>
              <a:t>PokerGame</a:t>
            </a:r>
            <a:endParaRPr lang="en-US" altLang="zh-CN" sz="2000" dirty="0">
              <a:solidFill>
                <a:schemeClr val="tx1"/>
              </a:solidFill>
            </a:endParaRPr>
          </a:p>
        </p:txBody>
      </p:sp>
      <p:sp>
        <p:nvSpPr>
          <p:cNvPr id="11" name="Text Box 10"/>
          <p:cNvSpPr txBox="1">
            <a:spLocks noChangeArrowheads="1"/>
          </p:cNvSpPr>
          <p:nvPr/>
        </p:nvSpPr>
        <p:spPr bwMode="auto">
          <a:xfrm>
            <a:off x="5736114" y="2636913"/>
            <a:ext cx="2868334" cy="720080"/>
          </a:xfrm>
          <a:prstGeom prst="rect">
            <a:avLst/>
          </a:prstGeom>
          <a:solidFill>
            <a:srgbClr val="FFFFFF"/>
          </a:solidFill>
          <a:ln w="9525">
            <a:solidFill>
              <a:srgbClr val="000000"/>
            </a:solidFill>
            <a:miter lim="800000"/>
            <a:headEnd/>
            <a:tailEnd/>
          </a:ln>
        </p:spPr>
        <p:txBody>
          <a:bodyPr lIns="0" tIns="0" rIns="0" bIns="0"/>
          <a:lstStyle/>
          <a:p>
            <a:pPr>
              <a:lnSpc>
                <a:spcPct val="80000"/>
              </a:lnSpc>
            </a:pPr>
            <a:r>
              <a:rPr lang="en-US" altLang="zh-CN" sz="2000" dirty="0" smtClean="0">
                <a:solidFill>
                  <a:schemeClr val="tx1"/>
                </a:solidFill>
                <a:latin typeface="Times New Roman" pitchFamily="18" charset="0"/>
              </a:rPr>
              <a:t>-</a:t>
            </a:r>
            <a:r>
              <a:rPr lang="en-US" altLang="zh-CN" sz="2000" dirty="0" smtClean="0">
                <a:solidFill>
                  <a:srgbClr val="FF0000"/>
                </a:solidFill>
                <a:latin typeface="Times New Roman" pitchFamily="18" charset="0"/>
              </a:rPr>
              <a:t>poker</a:t>
            </a:r>
            <a:r>
              <a:rPr lang="en-US" altLang="zh-CN" sz="2000" dirty="0" smtClean="0">
                <a:solidFill>
                  <a:schemeClr val="tx1"/>
                </a:solidFill>
                <a:latin typeface="Times New Roman" pitchFamily="18" charset="0"/>
              </a:rPr>
              <a:t>: vector&lt;</a:t>
            </a:r>
            <a:r>
              <a:rPr lang="en-US" altLang="zh-CN" sz="2000" dirty="0" err="1" smtClean="0">
                <a:solidFill>
                  <a:schemeClr val="tx1"/>
                </a:solidFill>
                <a:latin typeface="Times New Roman" pitchFamily="18" charset="0"/>
              </a:rPr>
              <a:t>int</a:t>
            </a:r>
            <a:r>
              <a:rPr lang="en-US" altLang="zh-CN" sz="2000" dirty="0">
                <a:solidFill>
                  <a:schemeClr val="tx1"/>
                </a:solidFill>
                <a:latin typeface="Times New Roman" pitchFamily="18" charset="0"/>
              </a:rPr>
              <a:t>&gt;</a:t>
            </a:r>
          </a:p>
          <a:p>
            <a:pPr>
              <a:lnSpc>
                <a:spcPct val="80000"/>
              </a:lnSpc>
            </a:pPr>
            <a:r>
              <a:rPr lang="en-US" altLang="zh-CN" sz="2000" dirty="0" smtClean="0">
                <a:solidFill>
                  <a:schemeClr val="tx1"/>
                </a:solidFill>
                <a:latin typeface="Times New Roman" pitchFamily="18" charset="0"/>
              </a:rPr>
              <a:t>-</a:t>
            </a:r>
            <a:r>
              <a:rPr lang="en-US" altLang="zh-CN" sz="2000" dirty="0" err="1" smtClean="0">
                <a:solidFill>
                  <a:srgbClr val="FF0000"/>
                </a:solidFill>
                <a:latin typeface="Times New Roman" pitchFamily="18" charset="0"/>
              </a:rPr>
              <a:t>playerNumber</a:t>
            </a:r>
            <a:r>
              <a:rPr lang="en-US" altLang="zh-CN" sz="2000" dirty="0" smtClean="0">
                <a:solidFill>
                  <a:schemeClr val="tx1"/>
                </a:solidFill>
                <a:latin typeface="Times New Roman" pitchFamily="18" charset="0"/>
              </a:rPr>
              <a:t>: </a:t>
            </a:r>
            <a:r>
              <a:rPr lang="en-US" altLang="zh-CN" sz="2000" dirty="0" err="1" smtClean="0">
                <a:solidFill>
                  <a:schemeClr val="tx1"/>
                </a:solidFill>
                <a:latin typeface="Times New Roman" pitchFamily="18" charset="0"/>
              </a:rPr>
              <a:t>int</a:t>
            </a:r>
            <a:endParaRPr lang="en-US" altLang="zh-CN" sz="2000" dirty="0">
              <a:solidFill>
                <a:schemeClr val="tx1"/>
              </a:solidFill>
              <a:latin typeface="Times New Roman" pitchFamily="18" charset="0"/>
            </a:endParaRPr>
          </a:p>
          <a:p>
            <a:pPr>
              <a:lnSpc>
                <a:spcPct val="80000"/>
              </a:lnSpc>
            </a:pPr>
            <a:r>
              <a:rPr lang="en-US" altLang="zh-CN" sz="2000" dirty="0" smtClean="0">
                <a:solidFill>
                  <a:schemeClr val="tx1"/>
                </a:solidFill>
                <a:latin typeface="Times New Roman" pitchFamily="18" charset="0"/>
              </a:rPr>
              <a:t>-</a:t>
            </a:r>
            <a:r>
              <a:rPr lang="en-US" altLang="zh-CN" sz="2000" dirty="0" err="1" smtClean="0">
                <a:solidFill>
                  <a:srgbClr val="FF0000"/>
                </a:solidFill>
                <a:latin typeface="Times New Roman" pitchFamily="18" charset="0"/>
              </a:rPr>
              <a:t>eachCards</a:t>
            </a:r>
            <a:r>
              <a:rPr lang="en-US" altLang="zh-CN" sz="2000" dirty="0" smtClean="0">
                <a:solidFill>
                  <a:schemeClr val="tx1"/>
                </a:solidFill>
                <a:latin typeface="Times New Roman" pitchFamily="18" charset="0"/>
              </a:rPr>
              <a:t>: </a:t>
            </a:r>
            <a:r>
              <a:rPr lang="en-US" altLang="zh-CN" sz="2000" dirty="0" err="1" smtClean="0">
                <a:solidFill>
                  <a:schemeClr val="tx1"/>
                </a:solidFill>
                <a:latin typeface="Times New Roman" pitchFamily="18" charset="0"/>
              </a:rPr>
              <a:t>int</a:t>
            </a:r>
            <a:endParaRPr lang="en-US" altLang="zh-CN" sz="2000"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8.2.2 </a:t>
            </a:r>
            <a:r>
              <a:rPr lang="zh-CN" altLang="en-US" sz="4400" dirty="0" smtClean="0"/>
              <a:t>用</a:t>
            </a:r>
            <a:r>
              <a:rPr lang="en-US" altLang="zh-CN" sz="4400" dirty="0" smtClean="0"/>
              <a:t>vector</a:t>
            </a:r>
            <a:r>
              <a:rPr lang="zh-CN" altLang="en-US" sz="4400" dirty="0" smtClean="0"/>
              <a:t>容器对象</a:t>
            </a:r>
            <a:r>
              <a:rPr lang="en-US" altLang="zh-CN" sz="4400" dirty="0" smtClean="0"/>
              <a:t>poker</a:t>
            </a:r>
            <a:r>
              <a:rPr lang="zh-CN" altLang="en-US" sz="4400" dirty="0" smtClean="0"/>
              <a:t>存储</a:t>
            </a:r>
            <a:r>
              <a:rPr lang="en-US" altLang="zh-CN" sz="4400" dirty="0" smtClean="0"/>
              <a:t>54</a:t>
            </a:r>
            <a:r>
              <a:rPr lang="zh-CN" altLang="en-US" sz="4400" dirty="0" smtClean="0"/>
              <a:t>张扑克牌</a:t>
            </a:r>
            <a:endParaRPr lang="zh-CN" altLang="en-US" sz="4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a:t>
            </a:r>
            <a:r>
              <a:rPr lang="zh-CN" altLang="en-US" dirty="0" smtClean="0"/>
              <a:t>的构造函数及其应用</a:t>
            </a:r>
            <a:endParaRPr lang="zh-CN" altLang="en-US" dirty="0"/>
          </a:p>
        </p:txBody>
      </p:sp>
      <p:sp>
        <p:nvSpPr>
          <p:cNvPr id="5" name="TextBox 4"/>
          <p:cNvSpPr txBox="1"/>
          <p:nvPr/>
        </p:nvSpPr>
        <p:spPr>
          <a:xfrm>
            <a:off x="72008" y="1484784"/>
            <a:ext cx="8892480" cy="5262979"/>
          </a:xfrm>
          <a:prstGeom prst="rect">
            <a:avLst/>
          </a:prstGeom>
          <a:noFill/>
        </p:spPr>
        <p:txBody>
          <a:bodyPr wrap="square" rtlCol="0">
            <a:spAutoFit/>
          </a:bodyPr>
          <a:lstStyle/>
          <a:p>
            <a:r>
              <a:rPr lang="en-US" altLang="zh-CN" sz="2400" dirty="0" smtClean="0"/>
              <a:t>vector&lt;string&gt; v1;         	</a:t>
            </a:r>
            <a:r>
              <a:rPr lang="en-US" altLang="zh-CN" sz="2400" dirty="0" smtClean="0">
                <a:solidFill>
                  <a:schemeClr val="tx1"/>
                </a:solidFill>
              </a:rPr>
              <a:t>// </a:t>
            </a:r>
            <a:r>
              <a:rPr lang="zh-CN" altLang="en-US" sz="2400" dirty="0" smtClean="0">
                <a:solidFill>
                  <a:schemeClr val="tx1"/>
                </a:solidFill>
              </a:rPr>
              <a:t>创建</a:t>
            </a:r>
            <a:r>
              <a:rPr lang="en-US" altLang="zh-CN" sz="2400" dirty="0" smtClean="0">
                <a:solidFill>
                  <a:schemeClr val="tx1"/>
                </a:solidFill>
              </a:rPr>
              <a:t>string</a:t>
            </a:r>
            <a:r>
              <a:rPr lang="zh-CN" altLang="en-US" sz="2400" dirty="0" smtClean="0">
                <a:solidFill>
                  <a:schemeClr val="tx1"/>
                </a:solidFill>
              </a:rPr>
              <a:t>类型空向量</a:t>
            </a:r>
          </a:p>
          <a:p>
            <a:r>
              <a:rPr lang="en-US" altLang="zh-CN" sz="2400" dirty="0" smtClean="0"/>
              <a:t>vector&lt;</a:t>
            </a:r>
            <a:r>
              <a:rPr lang="en-US" altLang="zh-CN" sz="2400" dirty="0" err="1" smtClean="0"/>
              <a:t>int</a:t>
            </a:r>
            <a:r>
              <a:rPr lang="en-US" altLang="zh-CN" sz="2400" dirty="0" smtClean="0"/>
              <a:t>&gt; </a:t>
            </a:r>
            <a:r>
              <a:rPr lang="en-US" altLang="zh-CN" sz="2400" dirty="0" err="1" smtClean="0"/>
              <a:t>ivector</a:t>
            </a:r>
            <a:r>
              <a:rPr lang="en-US" altLang="zh-CN" sz="2400" dirty="0" smtClean="0"/>
              <a:t> = {1, 2, 3, 4, 5, 6};  	</a:t>
            </a:r>
          </a:p>
          <a:p>
            <a:r>
              <a:rPr lang="en-US" altLang="zh-CN" sz="2400" dirty="0" smtClean="0">
                <a:solidFill>
                  <a:schemeClr val="tx1"/>
                </a:solidFill>
              </a:rPr>
              <a:t>	// </a:t>
            </a:r>
            <a:r>
              <a:rPr lang="zh-CN" altLang="en-US" sz="2400" dirty="0" smtClean="0">
                <a:solidFill>
                  <a:schemeClr val="tx1"/>
                </a:solidFill>
              </a:rPr>
              <a:t>创建用</a:t>
            </a:r>
            <a:r>
              <a:rPr lang="en-US" altLang="zh-CN" sz="2400" dirty="0" smtClean="0">
                <a:solidFill>
                  <a:schemeClr val="tx1"/>
                </a:solidFill>
              </a:rPr>
              <a:t>6</a:t>
            </a:r>
            <a:r>
              <a:rPr lang="zh-CN" altLang="en-US" sz="2400" dirty="0" smtClean="0">
                <a:solidFill>
                  <a:schemeClr val="tx1"/>
                </a:solidFill>
              </a:rPr>
              <a:t>个整数初始化的</a:t>
            </a:r>
            <a:r>
              <a:rPr lang="en-US" altLang="zh-CN" sz="2400" dirty="0" err="1" smtClean="0">
                <a:solidFill>
                  <a:schemeClr val="tx1"/>
                </a:solidFill>
              </a:rPr>
              <a:t>int</a:t>
            </a:r>
            <a:r>
              <a:rPr lang="zh-CN" altLang="en-US" sz="2400" dirty="0" smtClean="0">
                <a:solidFill>
                  <a:schemeClr val="tx1"/>
                </a:solidFill>
              </a:rPr>
              <a:t>类型向量</a:t>
            </a:r>
            <a:endParaRPr lang="en-US" altLang="zh-CN" sz="2400" dirty="0" smtClean="0">
              <a:solidFill>
                <a:schemeClr val="tx1"/>
              </a:solidFill>
            </a:endParaRPr>
          </a:p>
          <a:p>
            <a:r>
              <a:rPr lang="en-US" altLang="zh-CN" sz="2400" dirty="0" smtClean="0">
                <a:solidFill>
                  <a:srgbClr val="FF0000"/>
                </a:solidFill>
              </a:rPr>
              <a:t>	// VC6.0</a:t>
            </a:r>
            <a:r>
              <a:rPr lang="zh-CN" altLang="en-US" sz="2400" dirty="0" smtClean="0">
                <a:solidFill>
                  <a:srgbClr val="FF0000"/>
                </a:solidFill>
              </a:rPr>
              <a:t>不支持</a:t>
            </a:r>
            <a:endParaRPr lang="en-US" altLang="zh-CN" sz="2400" dirty="0" smtClean="0">
              <a:solidFill>
                <a:srgbClr val="FF0000"/>
              </a:solidFill>
            </a:endParaRPr>
          </a:p>
          <a:p>
            <a:r>
              <a:rPr lang="en-US" altLang="zh-CN" sz="2400" dirty="0" smtClean="0"/>
              <a:t>auto p = new vector&lt;double&gt;{1,2,3,4,5};</a:t>
            </a:r>
            <a:r>
              <a:rPr lang="en-US" altLang="zh-CN" sz="2400" dirty="0" smtClean="0">
                <a:solidFill>
                  <a:srgbClr val="FF0000"/>
                </a:solidFill>
              </a:rPr>
              <a:t> </a:t>
            </a:r>
          </a:p>
          <a:p>
            <a:r>
              <a:rPr lang="en-US" altLang="zh-CN" sz="2400" dirty="0" smtClean="0">
                <a:solidFill>
                  <a:schemeClr val="tx1"/>
                </a:solidFill>
              </a:rPr>
              <a:t>	// </a:t>
            </a:r>
            <a:r>
              <a:rPr lang="zh-CN" altLang="en-US" sz="2400" dirty="0" smtClean="0">
                <a:solidFill>
                  <a:schemeClr val="tx1"/>
                </a:solidFill>
              </a:rPr>
              <a:t>创建用</a:t>
            </a:r>
            <a:r>
              <a:rPr lang="en-US" altLang="zh-CN" sz="2400" dirty="0" smtClean="0">
                <a:solidFill>
                  <a:schemeClr val="tx1"/>
                </a:solidFill>
              </a:rPr>
              <a:t>5</a:t>
            </a:r>
            <a:r>
              <a:rPr lang="zh-CN" altLang="en-US" sz="2400" dirty="0" smtClean="0">
                <a:solidFill>
                  <a:schemeClr val="tx1"/>
                </a:solidFill>
              </a:rPr>
              <a:t>个数初始化的</a:t>
            </a:r>
            <a:r>
              <a:rPr lang="en-US" altLang="zh-CN" sz="2400" dirty="0" smtClean="0">
                <a:solidFill>
                  <a:schemeClr val="tx1"/>
                </a:solidFill>
              </a:rPr>
              <a:t>double</a:t>
            </a:r>
            <a:r>
              <a:rPr lang="zh-CN" altLang="en-US" sz="2400" dirty="0" smtClean="0">
                <a:solidFill>
                  <a:schemeClr val="tx1"/>
                </a:solidFill>
              </a:rPr>
              <a:t>向量</a:t>
            </a:r>
            <a:endParaRPr lang="en-US" altLang="zh-CN" sz="2400" dirty="0" smtClean="0">
              <a:solidFill>
                <a:schemeClr val="tx1"/>
              </a:solidFill>
            </a:endParaRPr>
          </a:p>
          <a:p>
            <a:r>
              <a:rPr lang="en-US" altLang="zh-CN" sz="2400" dirty="0" smtClean="0">
                <a:solidFill>
                  <a:srgbClr val="FF0000"/>
                </a:solidFill>
              </a:rPr>
              <a:t>	// VC6.0 VC2017</a:t>
            </a:r>
            <a:r>
              <a:rPr lang="zh-CN" altLang="en-US" sz="2400" dirty="0" smtClean="0">
                <a:solidFill>
                  <a:srgbClr val="FF0000"/>
                </a:solidFill>
              </a:rPr>
              <a:t>不支持</a:t>
            </a:r>
            <a:endParaRPr lang="zh-CN" altLang="en-US" sz="2400" dirty="0" smtClean="0">
              <a:solidFill>
                <a:schemeClr val="tx1"/>
              </a:solidFill>
            </a:endParaRPr>
          </a:p>
          <a:p>
            <a:r>
              <a:rPr lang="en-US" altLang="zh-CN" sz="2400" dirty="0" smtClean="0"/>
              <a:t>vector&lt;string&gt; v2(10);     	</a:t>
            </a:r>
            <a:r>
              <a:rPr lang="en-US" altLang="zh-CN" sz="2400" dirty="0" smtClean="0">
                <a:solidFill>
                  <a:schemeClr val="tx1"/>
                </a:solidFill>
              </a:rPr>
              <a:t>// </a:t>
            </a:r>
            <a:r>
              <a:rPr lang="zh-CN" altLang="en-US" sz="2400" dirty="0" smtClean="0">
                <a:solidFill>
                  <a:schemeClr val="tx1"/>
                </a:solidFill>
              </a:rPr>
              <a:t>创建可容</a:t>
            </a:r>
            <a:r>
              <a:rPr lang="en-US" altLang="zh-CN" sz="2400" dirty="0" smtClean="0">
                <a:solidFill>
                  <a:schemeClr val="tx1"/>
                </a:solidFill>
              </a:rPr>
              <a:t>10</a:t>
            </a:r>
            <a:r>
              <a:rPr lang="zh-CN" altLang="en-US" sz="2400" dirty="0" smtClean="0">
                <a:solidFill>
                  <a:schemeClr val="tx1"/>
                </a:solidFill>
              </a:rPr>
              <a:t>个空串的</a:t>
            </a:r>
            <a:r>
              <a:rPr lang="en-US" altLang="zh-CN" sz="2400" dirty="0" smtClean="0">
                <a:solidFill>
                  <a:schemeClr val="tx1"/>
                </a:solidFill>
              </a:rPr>
              <a:t>string</a:t>
            </a:r>
            <a:r>
              <a:rPr lang="zh-CN" altLang="en-US" sz="2400" dirty="0" smtClean="0">
                <a:solidFill>
                  <a:schemeClr val="tx1"/>
                </a:solidFill>
              </a:rPr>
              <a:t>类向量</a:t>
            </a:r>
          </a:p>
          <a:p>
            <a:r>
              <a:rPr lang="en-US" altLang="zh-CN" sz="2400" dirty="0" smtClean="0"/>
              <a:t>vector&lt;string&gt; v3(5, "hello"); 			</a:t>
            </a:r>
          </a:p>
          <a:p>
            <a:r>
              <a:rPr lang="en-US" altLang="zh-CN" sz="2400" dirty="0" smtClean="0">
                <a:solidFill>
                  <a:schemeClr val="tx1"/>
                </a:solidFill>
              </a:rPr>
              <a:t>	// </a:t>
            </a:r>
            <a:r>
              <a:rPr lang="zh-CN" altLang="en-US" sz="2400" dirty="0" smtClean="0">
                <a:solidFill>
                  <a:schemeClr val="tx1"/>
                </a:solidFill>
              </a:rPr>
              <a:t>创建用</a:t>
            </a:r>
            <a:r>
              <a:rPr lang="en-US" altLang="zh-CN" sz="2400" dirty="0" smtClean="0">
                <a:solidFill>
                  <a:schemeClr val="tx1"/>
                </a:solidFill>
              </a:rPr>
              <a:t>5</a:t>
            </a:r>
            <a:r>
              <a:rPr lang="zh-CN" altLang="en-US" sz="2400" dirty="0" smtClean="0">
                <a:solidFill>
                  <a:schemeClr val="tx1"/>
                </a:solidFill>
              </a:rPr>
              <a:t>个</a:t>
            </a:r>
            <a:r>
              <a:rPr lang="en-US" altLang="zh-CN" sz="2400" dirty="0" smtClean="0">
                <a:solidFill>
                  <a:schemeClr val="tx1"/>
                </a:solidFill>
              </a:rPr>
              <a:t>“hello”</a:t>
            </a:r>
            <a:r>
              <a:rPr lang="zh-CN" altLang="en-US" sz="2400" dirty="0" smtClean="0">
                <a:solidFill>
                  <a:schemeClr val="tx1"/>
                </a:solidFill>
              </a:rPr>
              <a:t>初始化的</a:t>
            </a:r>
            <a:r>
              <a:rPr lang="en-US" altLang="zh-CN" sz="2400" dirty="0" smtClean="0">
                <a:solidFill>
                  <a:schemeClr val="tx1"/>
                </a:solidFill>
              </a:rPr>
              <a:t>string</a:t>
            </a:r>
            <a:r>
              <a:rPr lang="zh-CN" altLang="en-US" sz="2400" dirty="0" smtClean="0">
                <a:solidFill>
                  <a:schemeClr val="tx1"/>
                </a:solidFill>
              </a:rPr>
              <a:t>类向量</a:t>
            </a:r>
          </a:p>
          <a:p>
            <a:r>
              <a:rPr lang="en-US" altLang="zh-CN" sz="2400" dirty="0" smtClean="0"/>
              <a:t>vector&lt;string&gt; v4(v3.begin(), v3.end()); 	</a:t>
            </a:r>
          </a:p>
          <a:p>
            <a:r>
              <a:rPr lang="en-US" altLang="zh-CN" sz="2400" dirty="0" smtClean="0"/>
              <a:t> 	</a:t>
            </a:r>
            <a:r>
              <a:rPr lang="en-US" altLang="zh-CN" sz="2400" dirty="0" smtClean="0">
                <a:solidFill>
                  <a:schemeClr val="tx1"/>
                </a:solidFill>
              </a:rPr>
              <a:t>// </a:t>
            </a:r>
            <a:r>
              <a:rPr lang="zh-CN" altLang="en-US" sz="2400" dirty="0" smtClean="0">
                <a:solidFill>
                  <a:schemeClr val="tx1"/>
                </a:solidFill>
              </a:rPr>
              <a:t>创建与</a:t>
            </a:r>
            <a:r>
              <a:rPr lang="en-US" altLang="zh-CN" sz="2400" dirty="0" smtClean="0">
                <a:solidFill>
                  <a:schemeClr val="tx1"/>
                </a:solidFill>
              </a:rPr>
              <a:t>v3</a:t>
            </a:r>
            <a:r>
              <a:rPr lang="zh-CN" altLang="en-US" sz="2400" dirty="0" smtClean="0">
                <a:solidFill>
                  <a:schemeClr val="tx1"/>
                </a:solidFill>
              </a:rPr>
              <a:t>相同的向量</a:t>
            </a:r>
            <a:r>
              <a:rPr lang="en-US" altLang="zh-CN" sz="2400" dirty="0" smtClean="0">
                <a:solidFill>
                  <a:schemeClr val="tx1"/>
                </a:solidFill>
              </a:rPr>
              <a:t>v4</a:t>
            </a:r>
            <a:r>
              <a:rPr lang="zh-CN" altLang="en-US" sz="2400" dirty="0" smtClean="0">
                <a:solidFill>
                  <a:schemeClr val="tx1"/>
                </a:solidFill>
              </a:rPr>
              <a:t>（完全复制）</a:t>
            </a:r>
          </a:p>
          <a:p>
            <a:endParaRPr lang="zh-CN" altLang="en-US" sz="2400" dirty="0" smtClean="0"/>
          </a:p>
          <a:p>
            <a:endParaRPr lang="zh-CN"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787179"/>
          </a:xfrm>
          <a:prstGeom prst="rect">
            <a:avLst/>
          </a:prstGeom>
          <a:noFill/>
        </p:spPr>
        <p:txBody>
          <a:bodyPr wrap="square" rtlCol="0">
            <a:spAutoFit/>
          </a:bodyPr>
          <a:lstStyle/>
          <a:p>
            <a:pPr>
              <a:lnSpc>
                <a:spcPts val="1800"/>
              </a:lnSpc>
            </a:pPr>
            <a:r>
              <a:rPr lang="zh-CN" altLang="en-US" sz="2000" dirty="0" smtClean="0">
                <a:solidFill>
                  <a:schemeClr val="tx1"/>
                </a:solidFill>
              </a:rPr>
              <a:t>例</a:t>
            </a:r>
            <a:r>
              <a:rPr lang="en-US" altLang="zh-CN" sz="2000" dirty="0" smtClean="0">
                <a:solidFill>
                  <a:schemeClr val="tx1"/>
                </a:solidFill>
              </a:rPr>
              <a:t>8.7 poker</a:t>
            </a:r>
            <a:r>
              <a:rPr lang="zh-CN" altLang="en-US" sz="2000" dirty="0" smtClean="0">
                <a:solidFill>
                  <a:schemeClr val="tx1"/>
                </a:solidFill>
              </a:rPr>
              <a:t>对象的的创建以及测试。</a:t>
            </a:r>
          </a:p>
          <a:p>
            <a:pPr>
              <a:lnSpc>
                <a:spcPts val="18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:e8_6\main_8_6.cpp</a:t>
            </a:r>
          </a:p>
          <a:p>
            <a:pPr>
              <a:lnSpc>
                <a:spcPts val="18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800"/>
              </a:lnSpc>
            </a:pPr>
            <a:r>
              <a:rPr lang="en-US" altLang="zh-CN" sz="2000" dirty="0" smtClean="0"/>
              <a:t>#include &lt;vector&gt;			</a:t>
            </a:r>
            <a:r>
              <a:rPr lang="en-US" altLang="zh-CN" sz="2000" dirty="0" smtClean="0">
                <a:solidFill>
                  <a:schemeClr val="tx1"/>
                </a:solidFill>
              </a:rPr>
              <a:t>// </a:t>
            </a:r>
            <a:r>
              <a:rPr lang="zh-CN" altLang="en-US" sz="2000" dirty="0" smtClean="0">
                <a:solidFill>
                  <a:schemeClr val="tx1"/>
                </a:solidFill>
              </a:rPr>
              <a:t>定义向量</a:t>
            </a:r>
          </a:p>
          <a:p>
            <a:pPr>
              <a:lnSpc>
                <a:spcPts val="18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800"/>
              </a:lnSpc>
            </a:pPr>
            <a:endParaRPr lang="en-US" altLang="zh-CN" sz="2000" dirty="0" smtClean="0"/>
          </a:p>
          <a:p>
            <a:pPr>
              <a:lnSpc>
                <a:spcPts val="18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800"/>
              </a:lnSpc>
            </a:pPr>
            <a:r>
              <a:rPr lang="en-US" altLang="zh-CN" sz="2000" dirty="0" smtClean="0"/>
              <a:t>{</a:t>
            </a:r>
          </a:p>
          <a:p>
            <a:pPr>
              <a:lnSpc>
                <a:spcPts val="1800"/>
              </a:lnSpc>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a:t>
            </a:r>
            <a:r>
              <a:rPr lang="en-US" altLang="zh-CN" sz="2000" dirty="0" smtClean="0">
                <a:solidFill>
                  <a:srgbClr val="FF0000"/>
                </a:solidFill>
              </a:rPr>
              <a:t>a[]</a:t>
            </a:r>
            <a:r>
              <a:rPr lang="en-US" altLang="zh-CN" sz="2000" dirty="0" smtClean="0"/>
              <a:t> = { 101, 102, 103, 104, 105, 106, 107, 108, 109, 110, 111, 	112, 113, 201,  202, 203, 204, 205, 206, 207, 208, 209, 210, 211, </a:t>
            </a:r>
          </a:p>
          <a:p>
            <a:pPr>
              <a:lnSpc>
                <a:spcPts val="1800"/>
              </a:lnSpc>
            </a:pPr>
            <a:r>
              <a:rPr lang="en-US" altLang="zh-CN" sz="2000" dirty="0" smtClean="0"/>
              <a:t>	212, 213, 301, 302, 303, 304, 305, 306, 307, 308, 309, 310, 311, </a:t>
            </a:r>
          </a:p>
          <a:p>
            <a:pPr>
              <a:lnSpc>
                <a:spcPts val="1800"/>
              </a:lnSpc>
            </a:pPr>
            <a:r>
              <a:rPr lang="en-US" altLang="zh-CN" sz="2000" dirty="0" smtClean="0"/>
              <a:t>	312, 313, 401, 402, 403, 404, 405, 406, 407, 408, 409, 410, 411, </a:t>
            </a:r>
          </a:p>
          <a:p>
            <a:pPr>
              <a:lnSpc>
                <a:spcPts val="1800"/>
              </a:lnSpc>
            </a:pPr>
            <a:r>
              <a:rPr lang="en-US" altLang="zh-CN" sz="2000" dirty="0" smtClean="0"/>
              <a:t>	412, 413, 501, 502 };</a:t>
            </a:r>
          </a:p>
          <a:p>
            <a:pPr>
              <a:lnSpc>
                <a:spcPts val="1800"/>
              </a:lnSpc>
            </a:pPr>
            <a:r>
              <a:rPr lang="en-US" altLang="zh-CN" sz="2000" dirty="0" smtClean="0"/>
              <a:t>	vector&lt;</a:t>
            </a:r>
            <a:r>
              <a:rPr lang="en-US" altLang="zh-CN" sz="2000" dirty="0" err="1" smtClean="0"/>
              <a:t>int</a:t>
            </a:r>
            <a:r>
              <a:rPr lang="en-US" altLang="zh-CN" sz="2000" dirty="0" smtClean="0"/>
              <a:t>&gt; poker;</a:t>
            </a:r>
          </a:p>
          <a:p>
            <a:pPr>
              <a:lnSpc>
                <a:spcPts val="1800"/>
              </a:lnSpc>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a:t>
            </a:r>
            <a:r>
              <a:rPr lang="en-US" altLang="zh-CN" sz="2000" dirty="0" err="1" smtClean="0"/>
              <a:t>sizeof</a:t>
            </a:r>
            <a:r>
              <a:rPr lang="en-US" altLang="zh-CN" sz="2000" dirty="0" smtClean="0"/>
              <a:t>(a) / </a:t>
            </a:r>
            <a:r>
              <a:rPr lang="en-US" altLang="zh-CN" sz="2000" dirty="0" err="1" smtClean="0"/>
              <a:t>sizeof</a:t>
            </a:r>
            <a:r>
              <a:rPr lang="en-US" altLang="zh-CN" sz="2000" dirty="0" smtClean="0"/>
              <a:t>(</a:t>
            </a:r>
            <a:r>
              <a:rPr lang="en-US" altLang="zh-CN" sz="2000" dirty="0" err="1" smtClean="0"/>
              <a:t>int</a:t>
            </a:r>
            <a:r>
              <a:rPr lang="en-US" altLang="zh-CN" sz="2000" dirty="0" smtClean="0"/>
              <a:t>); </a:t>
            </a:r>
            <a:r>
              <a:rPr lang="en-US" altLang="zh-CN" sz="2000" dirty="0" err="1" smtClean="0"/>
              <a:t>i</a:t>
            </a:r>
            <a:r>
              <a:rPr lang="en-US" altLang="zh-CN" sz="2000" dirty="0" smtClean="0"/>
              <a:t>++)</a:t>
            </a:r>
          </a:p>
          <a:p>
            <a:pPr>
              <a:lnSpc>
                <a:spcPts val="1800"/>
              </a:lnSpc>
            </a:pPr>
            <a:r>
              <a:rPr lang="en-US" altLang="zh-CN" sz="2000" dirty="0" smtClean="0"/>
              <a:t>		</a:t>
            </a:r>
            <a:r>
              <a:rPr lang="en-US" altLang="zh-CN" sz="2000" dirty="0" err="1" smtClean="0"/>
              <a:t>poker.push_back</a:t>
            </a:r>
            <a:r>
              <a:rPr lang="en-US" altLang="zh-CN" sz="2000" dirty="0" smtClean="0"/>
              <a:t>(a[</a:t>
            </a:r>
            <a:r>
              <a:rPr lang="en-US" altLang="zh-CN" sz="2000" dirty="0" err="1" smtClean="0"/>
              <a:t>i</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利用下标运算符遍历容器元素</a:t>
            </a:r>
            <a:r>
              <a:rPr lang="en-US" altLang="zh-CN" sz="2000" dirty="0" smtClean="0"/>
              <a:t>:" &lt;&lt;</a:t>
            </a:r>
            <a:r>
              <a:rPr lang="en-US" altLang="zh-CN" sz="2000" dirty="0" err="1" smtClean="0"/>
              <a:t>endl</a:t>
            </a:r>
            <a:r>
              <a:rPr lang="en-US" altLang="zh-CN" sz="2000" dirty="0" smtClean="0"/>
              <a:t>;</a:t>
            </a:r>
          </a:p>
          <a:p>
            <a:pPr>
              <a:lnSpc>
                <a:spcPts val="1800"/>
              </a:lnSpc>
            </a:pPr>
            <a:r>
              <a:rPr lang="en-US" altLang="zh-CN" sz="2000" dirty="0" smtClean="0"/>
              <a:t>	for(</a:t>
            </a:r>
            <a:r>
              <a:rPr lang="en-US" altLang="zh-CN" sz="2000" dirty="0" err="1" smtClean="0"/>
              <a:t>i</a:t>
            </a:r>
            <a:r>
              <a:rPr lang="en-US" altLang="zh-CN" sz="2000" dirty="0" smtClean="0"/>
              <a:t> = 0; </a:t>
            </a:r>
            <a:r>
              <a:rPr lang="en-US" altLang="zh-CN" sz="2000" dirty="0" err="1" smtClean="0"/>
              <a:t>i</a:t>
            </a:r>
            <a:r>
              <a:rPr lang="en-US" altLang="zh-CN" sz="2000" dirty="0" smtClean="0"/>
              <a:t> &lt; </a:t>
            </a:r>
            <a:r>
              <a:rPr lang="en-US" altLang="zh-CN" sz="2000" dirty="0" err="1" smtClean="0"/>
              <a:t>poker.size</a:t>
            </a:r>
            <a:r>
              <a:rPr lang="en-US" altLang="zh-CN" sz="2000" dirty="0" smtClean="0"/>
              <a:t>(); </a:t>
            </a:r>
            <a:r>
              <a:rPr lang="en-US" altLang="zh-CN" sz="2000" dirty="0" err="1" smtClean="0"/>
              <a:t>i</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poker[</a:t>
            </a:r>
            <a:r>
              <a:rPr lang="en-US" altLang="zh-CN" sz="2000" dirty="0" err="1" smtClean="0"/>
              <a:t>i</a:t>
            </a:r>
            <a:r>
              <a:rPr lang="en-US" altLang="zh-CN" sz="2000" dirty="0" smtClean="0"/>
              <a:t>] &lt;&lt; " ";</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利用迭代器遍历容器元素</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for(vector&lt;</a:t>
            </a:r>
            <a:r>
              <a:rPr lang="en-US" altLang="zh-CN" sz="2000" dirty="0" err="1" smtClean="0"/>
              <a:t>int</a:t>
            </a:r>
            <a:r>
              <a:rPr lang="en-US" altLang="zh-CN" sz="2000" dirty="0" smtClean="0"/>
              <a:t>&gt;::</a:t>
            </a:r>
            <a:r>
              <a:rPr lang="en-US" altLang="zh-CN" sz="2000" dirty="0" err="1" smtClean="0"/>
              <a:t>iterator</a:t>
            </a:r>
            <a:r>
              <a:rPr lang="en-US" altLang="zh-CN" sz="2000" dirty="0" smtClean="0"/>
              <a:t> it = </a:t>
            </a:r>
            <a:r>
              <a:rPr lang="en-US" altLang="zh-CN" sz="2000" dirty="0" err="1" smtClean="0"/>
              <a:t>poker.begin</a:t>
            </a:r>
            <a:r>
              <a:rPr lang="en-US" altLang="zh-CN" sz="2000" dirty="0" smtClean="0"/>
              <a:t>(); it != </a:t>
            </a:r>
            <a:r>
              <a:rPr lang="en-US" altLang="zh-CN" sz="2000" dirty="0" err="1" smtClean="0"/>
              <a:t>poker.end</a:t>
            </a:r>
            <a:r>
              <a:rPr lang="en-US" altLang="zh-CN" sz="2000" dirty="0" smtClean="0"/>
              <a:t>(); it++)</a:t>
            </a:r>
          </a:p>
          <a:p>
            <a:pPr>
              <a:lnSpc>
                <a:spcPts val="1800"/>
              </a:lnSpc>
            </a:pPr>
            <a:r>
              <a:rPr lang="en-US" altLang="zh-CN" sz="2000" dirty="0" smtClean="0"/>
              <a:t>		</a:t>
            </a:r>
            <a:r>
              <a:rPr lang="en-US" altLang="zh-CN" sz="2000" dirty="0" err="1" smtClean="0"/>
              <a:t>cout</a:t>
            </a:r>
            <a:r>
              <a:rPr lang="en-US" altLang="zh-CN" sz="2000" dirty="0" smtClean="0"/>
              <a:t> &lt;&lt; *it &lt;&lt; " ";</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利用迭代器函数随即访问容器元素</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&lt;&lt; 15 &lt;&lt; ")= " &lt;&lt; </a:t>
            </a:r>
            <a:r>
              <a:rPr lang="en-US" altLang="zh-CN" sz="2000" dirty="0" err="1" smtClean="0"/>
              <a:t>poker.at</a:t>
            </a:r>
            <a:r>
              <a:rPr lang="en-US" altLang="zh-CN" sz="2000" dirty="0" smtClean="0"/>
              <a:t>(15) &lt;&lt; </a:t>
            </a:r>
            <a:r>
              <a:rPr lang="en-US" altLang="zh-CN" sz="2000" dirty="0" err="1" smtClean="0"/>
              <a:t>endl</a:t>
            </a:r>
            <a:r>
              <a:rPr lang="en-US" altLang="zh-CN" sz="2000" dirty="0" smtClean="0"/>
              <a:t>;</a:t>
            </a:r>
          </a:p>
          <a:p>
            <a:pPr>
              <a:lnSpc>
                <a:spcPts val="1800"/>
              </a:lnSpc>
            </a:pPr>
            <a:endParaRPr lang="en-US" altLang="zh-CN" sz="2000" dirty="0" smtClean="0"/>
          </a:p>
          <a:p>
            <a:pPr>
              <a:lnSpc>
                <a:spcPts val="1800"/>
              </a:lnSpc>
            </a:pPr>
            <a:r>
              <a:rPr lang="en-US" altLang="zh-CN" sz="2000" dirty="0" smtClean="0"/>
              <a:t>	return 0;</a:t>
            </a:r>
          </a:p>
          <a:p>
            <a:pPr>
              <a:lnSpc>
                <a:spcPts val="18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467544" y="548680"/>
            <a:ext cx="8280920" cy="59046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利用下标运算符遍历容器元素</a:t>
            </a:r>
            <a:r>
              <a:rPr lang="en-US" altLang="zh-CN" sz="2400" dirty="0" smtClean="0">
                <a:solidFill>
                  <a:schemeClr val="tx1"/>
                </a:solidFill>
              </a:rPr>
              <a:t>:</a:t>
            </a:r>
          </a:p>
          <a:p>
            <a:pPr lvl="1"/>
            <a:r>
              <a:rPr lang="en-US" altLang="zh-CN" sz="2400" dirty="0" smtClean="0">
                <a:solidFill>
                  <a:schemeClr val="tx1"/>
                </a:solidFill>
              </a:rPr>
              <a:t>101 102 103 104 105 106 107 108 109 110 111 112 113 201 202 203 204 205 206 207 208 209 210 211 212 213 301 302 303 304 305 306 307 308 309 310 311 312 313 401 402 403 404 405 406 407 408 409 410 411 412 413 501 502</a:t>
            </a:r>
          </a:p>
          <a:p>
            <a:pPr lvl="1"/>
            <a:r>
              <a:rPr lang="zh-CN" altLang="en-US" sz="2400" dirty="0" smtClean="0">
                <a:solidFill>
                  <a:schemeClr val="tx1"/>
                </a:solidFill>
              </a:rPr>
              <a:t>利用迭代器遍历容器元素</a:t>
            </a:r>
            <a:r>
              <a:rPr lang="en-US" altLang="zh-CN" sz="2400" dirty="0" smtClean="0">
                <a:solidFill>
                  <a:schemeClr val="tx1"/>
                </a:solidFill>
              </a:rPr>
              <a:t>:</a:t>
            </a:r>
          </a:p>
          <a:p>
            <a:pPr lvl="1"/>
            <a:r>
              <a:rPr lang="en-US" altLang="zh-CN" sz="2400" dirty="0" smtClean="0">
                <a:solidFill>
                  <a:schemeClr val="tx1"/>
                </a:solidFill>
              </a:rPr>
              <a:t>101 102 103 104 105 106 107 108 109 110 111 112 113 201 202 203 204 205 206 207 208 209 210 211 212 213 301 302 303 304 305 306 307 308 309 310 311 312 313 401 402 403 404 405 406 407 408 409 410 411 412 413 501 502</a:t>
            </a:r>
          </a:p>
          <a:p>
            <a:pPr lvl="1"/>
            <a:r>
              <a:rPr lang="zh-CN" altLang="en-US" sz="2400" dirty="0" smtClean="0">
                <a:solidFill>
                  <a:schemeClr val="tx1"/>
                </a:solidFill>
              </a:rPr>
              <a:t>利用迭代器函数随即访问容器元素</a:t>
            </a:r>
            <a:r>
              <a:rPr lang="en-US" altLang="zh-CN" sz="2400" dirty="0" smtClean="0">
                <a:solidFill>
                  <a:schemeClr val="tx1"/>
                </a:solidFill>
              </a:rPr>
              <a:t>:</a:t>
            </a:r>
          </a:p>
          <a:p>
            <a:pPr lvl="1"/>
            <a:r>
              <a:rPr lang="en-US" altLang="zh-CN" sz="2400" dirty="0" smtClean="0">
                <a:solidFill>
                  <a:schemeClr val="tx1"/>
                </a:solidFill>
              </a:rPr>
              <a:t>at(15)= 203</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Garamond" pitchFamily="18" charset="0"/>
                <a:ea typeface="宋体" pitchFamily="2" charset="-122"/>
              </a:rPr>
              <a:t>PokerGame</a:t>
            </a:r>
            <a:r>
              <a:rPr lang="zh-CN" altLang="en-US" dirty="0" smtClean="0">
                <a:latin typeface="Garamond" pitchFamily="18" charset="0"/>
                <a:ea typeface="宋体" pitchFamily="2" charset="-122"/>
              </a:rPr>
              <a:t>类声明</a:t>
            </a:r>
            <a:endParaRPr lang="zh-CN" altLang="en-US" dirty="0"/>
          </a:p>
        </p:txBody>
      </p:sp>
      <p:sp>
        <p:nvSpPr>
          <p:cNvPr id="5" name="TextBox 4"/>
          <p:cNvSpPr txBox="1"/>
          <p:nvPr/>
        </p:nvSpPr>
        <p:spPr>
          <a:xfrm>
            <a:off x="179512" y="1340769"/>
            <a:ext cx="8676456" cy="5324535"/>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a:t>
            </a:r>
            <a:r>
              <a:rPr lang="en-US" altLang="zh-CN" sz="2000" dirty="0" err="1" smtClean="0">
                <a:solidFill>
                  <a:schemeClr val="tx1"/>
                </a:solidFill>
              </a:rPr>
              <a:t>PokerGame</a:t>
            </a:r>
            <a:r>
              <a:rPr lang="zh-CN" altLang="en-US" sz="2000" dirty="0" smtClean="0">
                <a:solidFill>
                  <a:schemeClr val="tx1"/>
                </a:solidFill>
              </a:rPr>
              <a:t>类</a:t>
            </a:r>
          </a:p>
          <a:p>
            <a:r>
              <a:rPr lang="en-US" altLang="zh-CN" sz="2000" dirty="0" smtClean="0"/>
              <a:t>class </a:t>
            </a:r>
            <a:r>
              <a:rPr lang="en-US" altLang="zh-CN" sz="2000" dirty="0" err="1" smtClean="0"/>
              <a:t>PokerGame</a:t>
            </a:r>
            <a:r>
              <a:rPr lang="en-US" altLang="zh-CN" sz="2000" dirty="0" smtClean="0"/>
              <a:t> </a:t>
            </a:r>
          </a:p>
          <a:p>
            <a:r>
              <a:rPr lang="en-US" altLang="zh-CN" sz="2000" dirty="0" smtClean="0"/>
              <a:t>{</a:t>
            </a:r>
          </a:p>
          <a:p>
            <a:r>
              <a:rPr lang="en-US" altLang="zh-CN" sz="2000" dirty="0" smtClean="0"/>
              <a:t>private:</a:t>
            </a:r>
          </a:p>
          <a:p>
            <a:r>
              <a:rPr lang="en-US" altLang="zh-CN" sz="2000" dirty="0" smtClean="0"/>
              <a:t>//	static vector&lt;</a:t>
            </a:r>
            <a:r>
              <a:rPr lang="en-US" altLang="zh-CN" sz="2000" dirty="0" err="1" smtClean="0"/>
              <a:t>int</a:t>
            </a:r>
            <a:r>
              <a:rPr lang="en-US" altLang="zh-CN" sz="2000" dirty="0" smtClean="0"/>
              <a:t>&gt; poker;	</a:t>
            </a:r>
            <a:r>
              <a:rPr lang="en-US" altLang="zh-CN" sz="2000" dirty="0" smtClean="0">
                <a:solidFill>
                  <a:schemeClr val="tx1"/>
                </a:solidFill>
              </a:rPr>
              <a:t>// </a:t>
            </a:r>
            <a:r>
              <a:rPr lang="zh-CN" altLang="en-US" sz="2000" dirty="0" smtClean="0">
                <a:solidFill>
                  <a:schemeClr val="tx1"/>
                </a:solidFill>
              </a:rPr>
              <a:t>一副扑克牌，不必用静态变量</a:t>
            </a:r>
          </a:p>
          <a:p>
            <a:r>
              <a:rPr lang="zh-CN" altLang="en-US" sz="2000" dirty="0" smtClean="0"/>
              <a:t>	</a:t>
            </a:r>
            <a:r>
              <a:rPr lang="en-US" altLang="zh-CN" sz="2000" dirty="0" smtClean="0"/>
              <a:t>vector&lt;</a:t>
            </a:r>
            <a:r>
              <a:rPr lang="en-US" altLang="zh-CN" sz="2000" dirty="0" err="1" smtClean="0"/>
              <a:t>int</a:t>
            </a:r>
            <a:r>
              <a:rPr lang="en-US" altLang="zh-CN" sz="2000" dirty="0" smtClean="0"/>
              <a:t>&gt; poker;		</a:t>
            </a:r>
            <a:r>
              <a:rPr lang="en-US" altLang="zh-CN" sz="2000" dirty="0" smtClean="0">
                <a:solidFill>
                  <a:schemeClr val="tx1"/>
                </a:solidFill>
              </a:rPr>
              <a:t>// </a:t>
            </a:r>
            <a:r>
              <a:rPr lang="zh-CN" altLang="en-US" sz="2000" dirty="0" smtClean="0">
                <a:solidFill>
                  <a:schemeClr val="tx1"/>
                </a:solidFill>
              </a:rPr>
              <a:t>一副扑克牌</a:t>
            </a:r>
          </a:p>
          <a:p>
            <a:r>
              <a:rPr lang="zh-CN" altLang="en-US" sz="2000" dirty="0" smtClean="0"/>
              <a:t>	</a:t>
            </a:r>
            <a:r>
              <a:rPr lang="en-US" altLang="zh-CN" sz="2000" dirty="0" err="1" smtClean="0"/>
              <a:t>int</a:t>
            </a:r>
            <a:r>
              <a:rPr lang="en-US" altLang="zh-CN" sz="2000" dirty="0" smtClean="0"/>
              <a:t> </a:t>
            </a:r>
            <a:r>
              <a:rPr lang="en-US" altLang="zh-CN" sz="2000" dirty="0" err="1" smtClean="0"/>
              <a:t>playerNumber</a:t>
            </a:r>
            <a:r>
              <a:rPr lang="en-US" altLang="zh-CN" sz="2000" dirty="0" smtClean="0"/>
              <a:t>;		</a:t>
            </a:r>
            <a:r>
              <a:rPr lang="en-US" altLang="zh-CN" sz="2000" dirty="0" smtClean="0">
                <a:solidFill>
                  <a:schemeClr val="tx1"/>
                </a:solidFill>
              </a:rPr>
              <a:t>// </a:t>
            </a:r>
            <a:r>
              <a:rPr lang="zh-CN" altLang="en-US" sz="2000" dirty="0" smtClean="0">
                <a:solidFill>
                  <a:schemeClr val="tx1"/>
                </a:solidFill>
              </a:rPr>
              <a:t>玩家人数</a:t>
            </a:r>
          </a:p>
          <a:p>
            <a:r>
              <a:rPr lang="zh-CN" altLang="en-US" sz="2000" dirty="0" smtClean="0"/>
              <a:t>	</a:t>
            </a:r>
            <a:r>
              <a:rPr lang="en-US" altLang="zh-CN" sz="2000" dirty="0" err="1" smtClean="0"/>
              <a:t>int</a:t>
            </a:r>
            <a:r>
              <a:rPr lang="en-US" altLang="zh-CN" sz="2000" dirty="0" smtClean="0"/>
              <a:t> </a:t>
            </a:r>
            <a:r>
              <a:rPr lang="en-US" altLang="zh-CN" sz="2000" dirty="0" err="1" smtClean="0"/>
              <a:t>eachCards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每个玩家的牌数</a:t>
            </a:r>
          </a:p>
          <a:p>
            <a:endParaRPr lang="zh-CN" altLang="en-US" sz="2000" dirty="0" smtClean="0"/>
          </a:p>
          <a:p>
            <a:r>
              <a:rPr lang="en-US" altLang="zh-CN" sz="2000" dirty="0" smtClean="0"/>
              <a:t>public:</a:t>
            </a:r>
          </a:p>
          <a:p>
            <a:r>
              <a:rPr lang="en-US" altLang="zh-CN" sz="2000" dirty="0" smtClean="0"/>
              <a:t>	</a:t>
            </a:r>
            <a:r>
              <a:rPr lang="en-US" altLang="zh-CN" sz="2000" dirty="0" err="1" smtClean="0"/>
              <a:t>PokerGame</a:t>
            </a:r>
            <a:r>
              <a:rPr lang="en-US" altLang="zh-CN" sz="2000" dirty="0" smtClean="0"/>
              <a:t>(</a:t>
            </a:r>
            <a:r>
              <a:rPr lang="en-US" altLang="zh-CN" sz="2000" dirty="0" err="1" smtClean="0"/>
              <a:t>int</a:t>
            </a:r>
            <a:r>
              <a:rPr lang="en-US" altLang="zh-CN" sz="2000" dirty="0" smtClean="0"/>
              <a:t> </a:t>
            </a:r>
            <a:r>
              <a:rPr lang="en-US" altLang="zh-CN" sz="2000" dirty="0" err="1" smtClean="0"/>
              <a:t>pn</a:t>
            </a:r>
            <a:r>
              <a:rPr lang="en-US" altLang="zh-CN" sz="2000" dirty="0" smtClean="0"/>
              <a:t>, </a:t>
            </a:r>
            <a:r>
              <a:rPr lang="en-US" altLang="zh-CN" sz="2000" dirty="0" err="1" smtClean="0"/>
              <a:t>int</a:t>
            </a:r>
            <a:r>
              <a:rPr lang="en-US" altLang="zh-CN" sz="2000" dirty="0" smtClean="0"/>
              <a:t> </a:t>
            </a:r>
            <a:r>
              <a:rPr lang="en-US" altLang="zh-CN" sz="2000" dirty="0" err="1" smtClean="0"/>
              <a:t>ec</a:t>
            </a:r>
            <a:r>
              <a:rPr lang="en-US" altLang="zh-CN" sz="2000" dirty="0" smtClean="0"/>
              <a:t>);	</a:t>
            </a:r>
          </a:p>
          <a:p>
            <a:r>
              <a:rPr lang="en-US" altLang="zh-CN" sz="2000" dirty="0" smtClean="0"/>
              <a:t>		</a:t>
            </a:r>
            <a:r>
              <a:rPr lang="en-US" altLang="zh-CN" sz="2000" dirty="0" smtClean="0">
                <a:solidFill>
                  <a:schemeClr val="tx1"/>
                </a:solidFill>
              </a:rPr>
              <a:t>// </a:t>
            </a:r>
            <a:r>
              <a:rPr lang="zh-CN" altLang="en-US" sz="2000" dirty="0" smtClean="0">
                <a:solidFill>
                  <a:schemeClr val="tx1"/>
                </a:solidFill>
              </a:rPr>
              <a:t>构造函数</a:t>
            </a:r>
            <a:r>
              <a:rPr lang="en-US" altLang="zh-CN" sz="2000" dirty="0" smtClean="0">
                <a:solidFill>
                  <a:schemeClr val="tx1"/>
                </a:solidFill>
              </a:rPr>
              <a:t>, </a:t>
            </a:r>
            <a:r>
              <a:rPr lang="zh-CN" altLang="en-US" sz="2000" dirty="0" smtClean="0">
                <a:solidFill>
                  <a:schemeClr val="tx1"/>
                </a:solidFill>
              </a:rPr>
              <a:t>用玩家数</a:t>
            </a:r>
            <a:r>
              <a:rPr lang="en-US" altLang="zh-CN" sz="2000" dirty="0" err="1" smtClean="0">
                <a:solidFill>
                  <a:schemeClr val="tx1"/>
                </a:solidFill>
              </a:rPr>
              <a:t>pn</a:t>
            </a:r>
            <a:r>
              <a:rPr lang="zh-CN" altLang="en-US" sz="2000" dirty="0" smtClean="0">
                <a:solidFill>
                  <a:schemeClr val="tx1"/>
                </a:solidFill>
              </a:rPr>
              <a:t>、每人牌数</a:t>
            </a:r>
            <a:r>
              <a:rPr lang="en-US" altLang="zh-CN" sz="2000" dirty="0" err="1" smtClean="0">
                <a:solidFill>
                  <a:schemeClr val="tx1"/>
                </a:solidFill>
              </a:rPr>
              <a:t>ec</a:t>
            </a:r>
            <a:r>
              <a:rPr lang="zh-CN" altLang="en-US" sz="2000" dirty="0" smtClean="0">
                <a:solidFill>
                  <a:schemeClr val="tx1"/>
                </a:solidFill>
              </a:rPr>
              <a:t>进行初始化</a:t>
            </a:r>
          </a:p>
          <a:p>
            <a:r>
              <a:rPr lang="zh-CN" altLang="en-US" sz="2000" dirty="0" smtClean="0"/>
              <a:t>	</a:t>
            </a:r>
            <a:r>
              <a:rPr lang="en-US" altLang="zh-CN" sz="2000" dirty="0" smtClean="0"/>
              <a:t>void Shuffle();			</a:t>
            </a:r>
            <a:r>
              <a:rPr lang="en-US" altLang="zh-CN" sz="2000" dirty="0" smtClean="0">
                <a:solidFill>
                  <a:schemeClr val="tx1"/>
                </a:solidFill>
              </a:rPr>
              <a:t>// </a:t>
            </a:r>
            <a:r>
              <a:rPr lang="zh-CN" altLang="en-US" sz="2000" dirty="0" smtClean="0">
                <a:solidFill>
                  <a:schemeClr val="tx1"/>
                </a:solidFill>
              </a:rPr>
              <a:t>洗牌</a:t>
            </a:r>
          </a:p>
          <a:p>
            <a:r>
              <a:rPr lang="zh-CN" altLang="en-US" sz="2000" dirty="0" smtClean="0"/>
              <a:t>	</a:t>
            </a:r>
            <a:r>
              <a:rPr lang="en-US" altLang="zh-CN" sz="2000" dirty="0" smtClean="0"/>
              <a:t>void </a:t>
            </a:r>
            <a:r>
              <a:rPr lang="en-US" altLang="zh-CN" sz="2000" dirty="0" err="1" smtClean="0"/>
              <a:t>CardsSort</a:t>
            </a:r>
            <a:r>
              <a:rPr lang="en-US" altLang="zh-CN" sz="2000" dirty="0" smtClean="0"/>
              <a:t>();		</a:t>
            </a:r>
            <a:r>
              <a:rPr lang="en-US" altLang="zh-CN" sz="2000" dirty="0" smtClean="0">
                <a:solidFill>
                  <a:schemeClr val="tx1"/>
                </a:solidFill>
              </a:rPr>
              <a:t>// </a:t>
            </a:r>
            <a:r>
              <a:rPr lang="zh-CN" altLang="en-US" sz="2000" dirty="0" smtClean="0">
                <a:solidFill>
                  <a:schemeClr val="tx1"/>
                </a:solidFill>
              </a:rPr>
              <a:t>整牌</a:t>
            </a:r>
            <a:r>
              <a:rPr lang="en-US" altLang="zh-CN" sz="2000" dirty="0" smtClean="0">
                <a:solidFill>
                  <a:schemeClr val="tx1"/>
                </a:solidFill>
              </a:rPr>
              <a:t>(</a:t>
            </a:r>
            <a:r>
              <a:rPr lang="zh-CN" altLang="en-US" sz="2000" dirty="0" smtClean="0">
                <a:solidFill>
                  <a:schemeClr val="tx1"/>
                </a:solidFill>
              </a:rPr>
              <a:t>即对牌进行排序</a:t>
            </a:r>
            <a:r>
              <a:rPr lang="en-US" altLang="zh-CN" sz="2000" dirty="0" smtClean="0">
                <a:solidFill>
                  <a:schemeClr val="tx1"/>
                </a:solidFill>
              </a:rPr>
              <a:t>)</a:t>
            </a:r>
          </a:p>
          <a:p>
            <a:r>
              <a:rPr lang="en-US" altLang="zh-CN" sz="2000" dirty="0" smtClean="0"/>
              <a:t>	void </a:t>
            </a:r>
            <a:r>
              <a:rPr lang="en-US" altLang="zh-CN" sz="2000" dirty="0" err="1" smtClean="0"/>
              <a:t>SendCards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发牌</a:t>
            </a:r>
          </a:p>
          <a:p>
            <a:r>
              <a:rPr lang="zh-CN" altLang="en-US" sz="2000" dirty="0" smtClean="0"/>
              <a:t>	</a:t>
            </a:r>
            <a:r>
              <a:rPr lang="en-US" altLang="zh-CN" sz="2000" dirty="0" smtClean="0"/>
              <a:t>void Show() const;		</a:t>
            </a:r>
            <a:r>
              <a:rPr lang="en-US" altLang="zh-CN" sz="2000" dirty="0" smtClean="0">
                <a:solidFill>
                  <a:schemeClr val="tx1"/>
                </a:solidFill>
              </a:rPr>
              <a:t>// </a:t>
            </a:r>
            <a:r>
              <a:rPr lang="zh-CN" altLang="en-US" sz="2000" dirty="0" smtClean="0">
                <a:solidFill>
                  <a:schemeClr val="tx1"/>
                </a:solidFill>
              </a:rPr>
              <a:t>依次显示扑克中的各张牌</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Garamond" pitchFamily="18" charset="0"/>
                <a:ea typeface="宋体" pitchFamily="2" charset="-122"/>
              </a:rPr>
              <a:t>初始</a:t>
            </a:r>
            <a:r>
              <a:rPr lang="zh-CN" altLang="en-US" dirty="0" smtClean="0"/>
              <a:t>一副扑克牌</a:t>
            </a:r>
            <a:endParaRPr lang="zh-CN" altLang="en-US" dirty="0"/>
          </a:p>
        </p:txBody>
      </p:sp>
      <p:sp>
        <p:nvSpPr>
          <p:cNvPr id="3" name="内容占位符 2"/>
          <p:cNvSpPr>
            <a:spLocks noGrp="1"/>
          </p:cNvSpPr>
          <p:nvPr>
            <p:ph idx="1"/>
          </p:nvPr>
        </p:nvSpPr>
        <p:spPr/>
        <p:txBody>
          <a:bodyPr/>
          <a:lstStyle/>
          <a:p>
            <a:r>
              <a:rPr lang="zh-CN" altLang="en-US" dirty="0" smtClean="0"/>
              <a:t>创建一副扑克，需要两个条件：</a:t>
            </a:r>
          </a:p>
          <a:p>
            <a:pPr marL="971550" lvl="1" indent="-514350">
              <a:buFont typeface="+mj-ea"/>
              <a:buAutoNum type="circleNumDbPlain"/>
            </a:pPr>
            <a:r>
              <a:rPr lang="zh-CN" altLang="en-US" dirty="0" smtClean="0"/>
              <a:t>先定义一个</a:t>
            </a:r>
            <a:r>
              <a:rPr lang="en-US" altLang="zh-CN" dirty="0" err="1" smtClean="0"/>
              <a:t>int</a:t>
            </a:r>
            <a:r>
              <a:rPr lang="zh-CN" altLang="en-US" dirty="0" smtClean="0"/>
              <a:t>类型数组，存储一副扑克的数据。</a:t>
            </a:r>
          </a:p>
          <a:p>
            <a:pPr marL="971550" lvl="1" indent="-514350">
              <a:buFont typeface="+mj-ea"/>
              <a:buAutoNum type="circleNumDbPlain"/>
            </a:pPr>
            <a:r>
              <a:rPr lang="zh-CN" altLang="en-US" dirty="0" smtClean="0"/>
              <a:t>用</a:t>
            </a:r>
            <a:r>
              <a:rPr lang="en-US" altLang="zh-CN" dirty="0" smtClean="0"/>
              <a:t>vector&lt;</a:t>
            </a:r>
            <a:r>
              <a:rPr lang="en-US" altLang="zh-CN" dirty="0" err="1" smtClean="0"/>
              <a:t>int</a:t>
            </a:r>
            <a:r>
              <a:rPr lang="en-US" altLang="zh-CN" dirty="0" smtClean="0"/>
              <a:t>&gt;</a:t>
            </a:r>
            <a:r>
              <a:rPr lang="zh-CN" altLang="en-US" dirty="0" smtClean="0"/>
              <a:t>的</a:t>
            </a:r>
            <a:r>
              <a:rPr lang="en-US" altLang="zh-CN" dirty="0" err="1" smtClean="0"/>
              <a:t>push_back</a:t>
            </a:r>
            <a:r>
              <a:rPr lang="en-US" altLang="zh-CN" dirty="0" smtClean="0"/>
              <a:t>()</a:t>
            </a:r>
            <a:r>
              <a:rPr lang="zh-CN" altLang="en-US" dirty="0" smtClean="0"/>
              <a:t>成员函数依次追加一副扑克的数据到</a:t>
            </a:r>
            <a:r>
              <a:rPr lang="en-US" altLang="zh-CN" dirty="0" smtClean="0"/>
              <a:t>poker</a:t>
            </a:r>
            <a:r>
              <a:rPr lang="zh-CN" altLang="en-US" dirty="0" smtClean="0"/>
              <a:t>容器对象</a:t>
            </a:r>
            <a:r>
              <a:rPr lang="en-US" altLang="zh-CN" dirty="0" smtClean="0"/>
              <a:t>poker</a:t>
            </a:r>
            <a:r>
              <a:rPr lang="zh-CN" altLang="en-US" dirty="0" smtClean="0"/>
              <a:t>中。</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48680"/>
            <a:ext cx="9144000" cy="4093428"/>
          </a:xfrm>
          <a:prstGeom prst="rect">
            <a:avLst/>
          </a:prstGeom>
          <a:noFill/>
        </p:spPr>
        <p:txBody>
          <a:bodyPr wrap="square" rtlCol="0">
            <a:spAutoFit/>
          </a:bodyPr>
          <a:lstStyle/>
          <a:p>
            <a:r>
              <a:rPr lang="en-US" altLang="zh-CN" sz="2000" dirty="0" err="1" smtClean="0"/>
              <a:t>PokerGame</a:t>
            </a:r>
            <a:r>
              <a:rPr lang="en-US" altLang="zh-CN" sz="2000" dirty="0" smtClean="0"/>
              <a:t>::</a:t>
            </a:r>
            <a:r>
              <a:rPr lang="en-US" altLang="zh-CN" sz="2000" dirty="0" err="1" smtClean="0"/>
              <a:t>PokerGame</a:t>
            </a:r>
            <a:r>
              <a:rPr lang="en-US" altLang="zh-CN" sz="2000" dirty="0" smtClean="0"/>
              <a:t>(</a:t>
            </a:r>
            <a:r>
              <a:rPr lang="en-US" altLang="zh-CN" sz="2000" dirty="0" err="1" smtClean="0"/>
              <a:t>int</a:t>
            </a:r>
            <a:r>
              <a:rPr lang="en-US" altLang="zh-CN" sz="2000" dirty="0" smtClean="0"/>
              <a:t> </a:t>
            </a:r>
            <a:r>
              <a:rPr lang="en-US" altLang="zh-CN" sz="2000" dirty="0" err="1" smtClean="0"/>
              <a:t>pn</a:t>
            </a:r>
            <a:r>
              <a:rPr lang="en-US" altLang="zh-CN" sz="2000" dirty="0" smtClean="0"/>
              <a:t>, </a:t>
            </a:r>
            <a:r>
              <a:rPr lang="en-US" altLang="zh-CN" sz="2000" dirty="0" err="1" smtClean="0"/>
              <a:t>int</a:t>
            </a:r>
            <a:r>
              <a:rPr lang="en-US" altLang="zh-CN" sz="2000" dirty="0" smtClean="0"/>
              <a:t> </a:t>
            </a:r>
            <a:r>
              <a:rPr lang="en-US" altLang="zh-CN" sz="2000" dirty="0" err="1" smtClean="0"/>
              <a:t>ec</a:t>
            </a:r>
            <a:r>
              <a:rPr lang="en-US" altLang="zh-CN" sz="2000" dirty="0" smtClean="0"/>
              <a:t>): </a:t>
            </a:r>
            <a:r>
              <a:rPr lang="en-US" altLang="zh-CN" sz="2000" dirty="0" err="1" smtClean="0"/>
              <a:t>playerNumber</a:t>
            </a:r>
            <a:r>
              <a:rPr lang="en-US" altLang="zh-CN" sz="2000" dirty="0" smtClean="0"/>
              <a:t>(</a:t>
            </a:r>
            <a:r>
              <a:rPr lang="en-US" altLang="zh-CN" sz="2000" dirty="0" err="1" smtClean="0"/>
              <a:t>pn</a:t>
            </a:r>
            <a:r>
              <a:rPr lang="en-US" altLang="zh-CN" sz="2000" dirty="0" smtClean="0"/>
              <a:t>), </a:t>
            </a:r>
            <a:r>
              <a:rPr lang="en-US" altLang="zh-CN" sz="2000" dirty="0" err="1" smtClean="0"/>
              <a:t>eachCards</a:t>
            </a:r>
            <a:r>
              <a:rPr lang="en-US" altLang="zh-CN" sz="2000" dirty="0" smtClean="0"/>
              <a:t>(</a:t>
            </a:r>
            <a:r>
              <a:rPr lang="en-US" altLang="zh-CN" sz="2000" dirty="0" err="1" smtClean="0"/>
              <a:t>ec</a:t>
            </a:r>
            <a:r>
              <a:rPr lang="en-US" altLang="zh-CN" sz="2000" dirty="0" smtClean="0"/>
              <a:t>) {	</a:t>
            </a:r>
            <a:r>
              <a:rPr lang="en-US" altLang="zh-CN" sz="2000" dirty="0" smtClean="0">
                <a:solidFill>
                  <a:schemeClr val="tx1"/>
                </a:solidFill>
              </a:rPr>
              <a:t>// </a:t>
            </a:r>
            <a:r>
              <a:rPr lang="zh-CN" altLang="en-US" sz="2000" dirty="0" smtClean="0">
                <a:solidFill>
                  <a:schemeClr val="tx1"/>
                </a:solidFill>
              </a:rPr>
              <a:t>构造函数</a:t>
            </a:r>
            <a:r>
              <a:rPr lang="en-US" altLang="zh-CN" sz="2000" dirty="0" smtClean="0">
                <a:solidFill>
                  <a:schemeClr val="tx1"/>
                </a:solidFill>
              </a:rPr>
              <a:t>, </a:t>
            </a:r>
            <a:r>
              <a:rPr lang="zh-CN" altLang="en-US" sz="2000" dirty="0" smtClean="0">
                <a:solidFill>
                  <a:schemeClr val="tx1"/>
                </a:solidFill>
              </a:rPr>
              <a:t>用玩家数</a:t>
            </a:r>
            <a:r>
              <a:rPr lang="en-US" altLang="zh-CN" sz="2000" dirty="0" err="1" smtClean="0">
                <a:solidFill>
                  <a:schemeClr val="tx1"/>
                </a:solidFill>
              </a:rPr>
              <a:t>pn</a:t>
            </a:r>
            <a:r>
              <a:rPr lang="zh-CN" altLang="en-US" sz="2000" dirty="0" smtClean="0">
                <a:solidFill>
                  <a:schemeClr val="tx1"/>
                </a:solidFill>
              </a:rPr>
              <a:t>、每人牌数</a:t>
            </a:r>
            <a:r>
              <a:rPr lang="en-US" altLang="zh-CN" sz="2000" dirty="0" err="1" smtClean="0">
                <a:solidFill>
                  <a:schemeClr val="tx1"/>
                </a:solidFill>
              </a:rPr>
              <a:t>ec</a:t>
            </a:r>
            <a:r>
              <a:rPr lang="zh-CN" altLang="en-US" sz="2000" dirty="0" smtClean="0">
                <a:solidFill>
                  <a:schemeClr val="tx1"/>
                </a:solidFill>
              </a:rPr>
              <a:t>初始化</a:t>
            </a:r>
            <a:endParaRPr lang="en-US" altLang="zh-CN" sz="2000" dirty="0" smtClean="0">
              <a:solidFill>
                <a:schemeClr val="tx1"/>
              </a:solidFill>
            </a:endParaRPr>
          </a:p>
          <a:p>
            <a:r>
              <a:rPr lang="en-US" altLang="zh-CN" sz="2000" dirty="0" smtClean="0"/>
              <a:t>	</a:t>
            </a:r>
            <a:r>
              <a:rPr lang="en-US" altLang="zh-CN" sz="2000" dirty="0" err="1" smtClean="0"/>
              <a:t>int</a:t>
            </a:r>
            <a:r>
              <a:rPr lang="en-US" altLang="zh-CN" sz="2000" dirty="0" smtClean="0"/>
              <a:t> a[] = { 101, 102, 103, 104, 105, 106, 107, 108, 109, 110, 111, 112,</a:t>
            </a:r>
          </a:p>
          <a:p>
            <a:r>
              <a:rPr lang="en-US" altLang="zh-CN" sz="2000" dirty="0" smtClean="0"/>
              <a:t>		113, 201, 202, 203, 204, 205, 206, 207, 208, 209, 210, 211,</a:t>
            </a:r>
          </a:p>
          <a:p>
            <a:r>
              <a:rPr lang="en-US" altLang="zh-CN" sz="2000" dirty="0" smtClean="0"/>
              <a:t>		212, 213, 301, 302, 303, 304, 305, 306, 307, 308, 309, 310,</a:t>
            </a:r>
          </a:p>
          <a:p>
            <a:r>
              <a:rPr lang="en-US" altLang="zh-CN" sz="2000" dirty="0" smtClean="0"/>
              <a:t>		311, 312, 313, 401, 402, 403, 404, 405, 406, 407, 408, 409,</a:t>
            </a:r>
          </a:p>
          <a:p>
            <a:r>
              <a:rPr lang="en-US" altLang="zh-CN" sz="2000" dirty="0" smtClean="0"/>
              <a:t>		410, 411, 412, 413, 501, 502 };		</a:t>
            </a:r>
            <a:r>
              <a:rPr lang="en-US" altLang="zh-CN" sz="2000" dirty="0" smtClean="0">
                <a:solidFill>
                  <a:schemeClr val="tx1"/>
                </a:solidFill>
              </a:rPr>
              <a:t>// </a:t>
            </a:r>
            <a:r>
              <a:rPr lang="zh-CN" altLang="en-US" sz="2000" dirty="0" smtClean="0">
                <a:solidFill>
                  <a:schemeClr val="tx1"/>
                </a:solidFill>
              </a:rPr>
              <a:t>一副扑克牌的数据</a:t>
            </a:r>
            <a:endParaRPr lang="en-US" altLang="zh-CN" sz="2000" dirty="0" smtClean="0">
              <a:solidFill>
                <a:schemeClr val="tx1"/>
              </a:solidFill>
            </a:endParaRPr>
          </a:p>
          <a:p>
            <a:endParaRPr lang="zh-CN" altLang="en-US" sz="2000" dirty="0" smtClean="0"/>
          </a:p>
          <a:p>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a:t>
            </a:r>
            <a:r>
              <a:rPr lang="en-US" altLang="zh-CN" sz="2000" dirty="0" err="1" smtClean="0"/>
              <a:t>sizeof</a:t>
            </a:r>
            <a:r>
              <a:rPr lang="en-US" altLang="zh-CN" sz="2000" dirty="0" smtClean="0"/>
              <a:t>(a) / </a:t>
            </a:r>
            <a:r>
              <a:rPr lang="en-US" altLang="zh-CN" sz="2000" dirty="0" err="1" smtClean="0"/>
              <a:t>sizeof</a:t>
            </a:r>
            <a:r>
              <a:rPr lang="en-US" altLang="zh-CN" sz="2000" dirty="0" smtClean="0"/>
              <a:t>(</a:t>
            </a:r>
            <a:r>
              <a:rPr lang="en-US" altLang="zh-CN" sz="2000" dirty="0" err="1" smtClean="0"/>
              <a:t>int</a:t>
            </a:r>
            <a:r>
              <a:rPr lang="en-US" altLang="zh-CN" sz="2000" dirty="0" smtClean="0"/>
              <a:t>); </a:t>
            </a:r>
            <a:r>
              <a:rPr lang="en-US" altLang="zh-CN" sz="2000" dirty="0" err="1" smtClean="0"/>
              <a:t>i</a:t>
            </a:r>
            <a:r>
              <a:rPr lang="en-US" altLang="zh-CN" sz="2000" dirty="0" smtClean="0"/>
              <a:t>++)</a:t>
            </a:r>
          </a:p>
          <a:p>
            <a:r>
              <a:rPr lang="en-US" altLang="zh-CN" sz="2000" dirty="0" smtClean="0"/>
              <a:t>		</a:t>
            </a:r>
            <a:r>
              <a:rPr lang="en-US" altLang="zh-CN" sz="2000" dirty="0" err="1" smtClean="0"/>
              <a:t>poker.push_back</a:t>
            </a:r>
            <a:r>
              <a:rPr lang="en-US" altLang="zh-CN" sz="2000" dirty="0" smtClean="0"/>
              <a:t>(a[</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依次追加到</a:t>
            </a:r>
            <a:r>
              <a:rPr lang="en-US" altLang="zh-CN" sz="2000" dirty="0" smtClean="0">
                <a:solidFill>
                  <a:schemeClr val="tx1"/>
                </a:solidFill>
              </a:rPr>
              <a:t>poker</a:t>
            </a:r>
          </a:p>
          <a:p>
            <a:r>
              <a:rPr lang="en-US" altLang="zh-CN" sz="2000" dirty="0" smtClean="0"/>
              <a:t>}</a:t>
            </a:r>
          </a:p>
          <a:p>
            <a:endParaRPr lang="en-US" altLang="zh-CN" sz="2000" dirty="0" smtClean="0"/>
          </a:p>
          <a:p>
            <a:endParaRPr lang="zh-CN"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容器及其分类</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smtClean="0">
                <a:solidFill>
                  <a:schemeClr val="accent2"/>
                </a:solidFill>
              </a:rPr>
              <a:t>序列容器：</a:t>
            </a:r>
            <a:r>
              <a:rPr lang="en-US" altLang="zh-CN" dirty="0" smtClean="0"/>
              <a:t>vector</a:t>
            </a:r>
            <a:r>
              <a:rPr lang="zh-CN" altLang="en-US" dirty="0" smtClean="0"/>
              <a:t>、</a:t>
            </a:r>
            <a:r>
              <a:rPr lang="en-US" altLang="zh-CN" dirty="0" err="1" smtClean="0"/>
              <a:t>deque</a:t>
            </a:r>
            <a:r>
              <a:rPr lang="zh-CN" altLang="en-US" dirty="0" smtClean="0"/>
              <a:t>、</a:t>
            </a:r>
            <a:r>
              <a:rPr lang="en-US" altLang="zh-CN" dirty="0" smtClean="0"/>
              <a:t>list</a:t>
            </a:r>
            <a:r>
              <a:rPr lang="zh-CN" altLang="en-US" dirty="0" smtClean="0"/>
              <a:t>、</a:t>
            </a:r>
            <a:r>
              <a:rPr lang="en-US" altLang="zh-CN" dirty="0" smtClean="0"/>
              <a:t>string</a:t>
            </a:r>
            <a:r>
              <a:rPr lang="zh-CN" altLang="en-US" dirty="0" smtClean="0"/>
              <a:t>。</a:t>
            </a:r>
          </a:p>
          <a:p>
            <a:pPr marL="514350" indent="-514350">
              <a:buFont typeface="+mj-ea"/>
              <a:buAutoNum type="circleNumDbPlain"/>
            </a:pPr>
            <a:r>
              <a:rPr lang="zh-CN" altLang="en-US" dirty="0" smtClean="0">
                <a:solidFill>
                  <a:schemeClr val="accent2"/>
                </a:solidFill>
              </a:rPr>
              <a:t>关联容器：</a:t>
            </a:r>
            <a:r>
              <a:rPr lang="en-US" altLang="zh-CN" dirty="0" smtClean="0"/>
              <a:t>set</a:t>
            </a:r>
            <a:r>
              <a:rPr lang="zh-CN" altLang="en-US" dirty="0" smtClean="0"/>
              <a:t>、</a:t>
            </a:r>
            <a:r>
              <a:rPr lang="en-US" altLang="zh-CN" dirty="0" err="1" smtClean="0"/>
              <a:t>multiset</a:t>
            </a:r>
            <a:r>
              <a:rPr lang="zh-CN" altLang="en-US" dirty="0" smtClean="0"/>
              <a:t>、</a:t>
            </a:r>
            <a:r>
              <a:rPr lang="en-US" altLang="zh-CN" dirty="0" smtClean="0"/>
              <a:t>map</a:t>
            </a:r>
            <a:r>
              <a:rPr lang="zh-CN" altLang="en-US" dirty="0" smtClean="0"/>
              <a:t>、</a:t>
            </a:r>
            <a:r>
              <a:rPr lang="en-US" altLang="zh-CN" dirty="0" err="1" smtClean="0"/>
              <a:t>multimap</a:t>
            </a:r>
            <a:r>
              <a:rPr lang="zh-CN" altLang="en-US" dirty="0" smtClean="0"/>
              <a:t>、</a:t>
            </a:r>
            <a:r>
              <a:rPr lang="en-US" altLang="zh-CN" dirty="0" err="1" smtClean="0"/>
              <a:t>hash_set</a:t>
            </a:r>
            <a:r>
              <a:rPr lang="zh-CN" altLang="en-US" dirty="0" smtClean="0"/>
              <a:t>、</a:t>
            </a:r>
            <a:r>
              <a:rPr lang="en-US" altLang="zh-CN" dirty="0" err="1" smtClean="0"/>
              <a:t>hash_map</a:t>
            </a:r>
            <a:r>
              <a:rPr lang="en-US" altLang="zh-CN" dirty="0" smtClean="0"/>
              <a:t>, </a:t>
            </a:r>
            <a:r>
              <a:rPr lang="en-US" altLang="zh-CN" dirty="0" err="1" smtClean="0"/>
              <a:t>hash_multiset</a:t>
            </a:r>
            <a:r>
              <a:rPr lang="zh-CN" altLang="en-US" dirty="0" smtClean="0"/>
              <a:t>、</a:t>
            </a:r>
            <a:r>
              <a:rPr lang="en-US" altLang="zh-CN" dirty="0" err="1" smtClean="0"/>
              <a:t>hash_multimap</a:t>
            </a:r>
            <a:r>
              <a:rPr lang="zh-CN" altLang="en-US" dirty="0" smtClean="0"/>
              <a:t>。</a:t>
            </a:r>
          </a:p>
          <a:p>
            <a:pPr marL="514350" indent="-514350">
              <a:buFont typeface="+mj-ea"/>
              <a:buAutoNum type="circleNumDbPlain"/>
            </a:pPr>
            <a:r>
              <a:rPr lang="zh-CN" altLang="en-US" dirty="0" smtClean="0">
                <a:solidFill>
                  <a:schemeClr val="accent2"/>
                </a:solidFill>
              </a:rPr>
              <a:t>容器适配器：</a:t>
            </a:r>
            <a:r>
              <a:rPr lang="en-US" altLang="zh-CN" dirty="0" smtClean="0"/>
              <a:t>stack</a:t>
            </a:r>
            <a:r>
              <a:rPr lang="zh-CN" altLang="en-US" dirty="0" smtClean="0"/>
              <a:t>、</a:t>
            </a:r>
            <a:r>
              <a:rPr lang="en-US" altLang="zh-CN" dirty="0" smtClean="0"/>
              <a:t>queue</a:t>
            </a:r>
            <a:r>
              <a:rPr lang="zh-CN" altLang="en-US" dirty="0" smtClean="0"/>
              <a:t>、</a:t>
            </a:r>
            <a:r>
              <a:rPr lang="en-US" altLang="zh-CN" dirty="0" err="1" smtClean="0"/>
              <a:t>priority_queue</a:t>
            </a:r>
            <a:r>
              <a:rPr lang="zh-CN" altLang="en-US" dirty="0" smtClean="0"/>
              <a:t>、</a:t>
            </a:r>
            <a:r>
              <a:rPr lang="en-US" altLang="zh-CN" dirty="0" err="1" smtClean="0"/>
              <a:t>valarray</a:t>
            </a:r>
            <a:r>
              <a:rPr lang="zh-CN" altLang="en-US" dirty="0" smtClean="0"/>
              <a:t>、</a:t>
            </a:r>
            <a:r>
              <a:rPr lang="en-US" altLang="zh-CN" dirty="0" err="1" smtClean="0"/>
              <a:t>bitset</a:t>
            </a:r>
            <a:r>
              <a:rPr lang="zh-CN" altLang="en-US" dirty="0" smtClean="0"/>
              <a:t>等。</a:t>
            </a:r>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8.2.3 </a:t>
            </a:r>
            <a:r>
              <a:rPr lang="zh-CN" altLang="en-US" sz="4400" dirty="0" smtClean="0"/>
              <a:t>洗牌函数设计</a:t>
            </a:r>
            <a:endParaRPr lang="zh-CN" altLang="en-US" sz="4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的随机数产生函数</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有两个函数：</a:t>
            </a:r>
          </a:p>
          <a:p>
            <a:pPr marL="971550" lvl="1" indent="-514350">
              <a:buFont typeface="+mj-ea"/>
              <a:buAutoNum type="circleNumDbPlain"/>
            </a:pPr>
            <a:r>
              <a:rPr lang="en-US" altLang="zh-CN" dirty="0" smtClean="0"/>
              <a:t> </a:t>
            </a:r>
            <a:r>
              <a:rPr lang="en-US" altLang="zh-CN" dirty="0" err="1" smtClean="0"/>
              <a:t>int</a:t>
            </a:r>
            <a:r>
              <a:rPr lang="en-US" altLang="zh-CN" dirty="0" smtClean="0"/>
              <a:t> rand();</a:t>
            </a:r>
          </a:p>
          <a:p>
            <a:pPr marL="971550" lvl="1" indent="-514350">
              <a:buFont typeface="+mj-ea"/>
              <a:buAutoNum type="circleNumDbPlain"/>
            </a:pPr>
            <a:r>
              <a:rPr lang="en-US" altLang="zh-CN" dirty="0" smtClean="0"/>
              <a:t> void </a:t>
            </a:r>
            <a:r>
              <a:rPr lang="en-US" altLang="zh-CN" dirty="0" err="1" smtClean="0"/>
              <a:t>srand</a:t>
            </a:r>
            <a:r>
              <a:rPr lang="en-US" altLang="zh-CN" dirty="0" smtClean="0"/>
              <a:t>(unsigned </a:t>
            </a:r>
            <a:r>
              <a:rPr lang="en-US" altLang="zh-CN" dirty="0" err="1" smtClean="0"/>
              <a:t>int</a:t>
            </a:r>
            <a:r>
              <a:rPr lang="en-US" altLang="zh-CN" dirty="0" smtClean="0"/>
              <a:t> seed);</a:t>
            </a:r>
          </a:p>
          <a:p>
            <a:r>
              <a:rPr lang="en-US" altLang="zh-CN" dirty="0" smtClean="0"/>
              <a:t>rand()</a:t>
            </a:r>
            <a:r>
              <a:rPr lang="zh-CN" altLang="en-US" dirty="0" smtClean="0"/>
              <a:t>可以返回一个</a:t>
            </a:r>
            <a:r>
              <a:rPr lang="en-US" altLang="zh-CN" dirty="0" smtClean="0"/>
              <a:t>[0, RAND_MAX] </a:t>
            </a:r>
            <a:r>
              <a:rPr lang="zh-CN" altLang="en-US" dirty="0" smtClean="0"/>
              <a:t>间的随机数，并且这个区间中的每个数字被选中的机率是相同的。</a:t>
            </a:r>
            <a:r>
              <a:rPr lang="en-US" altLang="zh-CN" dirty="0" smtClean="0"/>
              <a:t>RAND_MAX</a:t>
            </a:r>
            <a:r>
              <a:rPr lang="zh-CN" altLang="en-US" dirty="0" smtClean="0"/>
              <a:t>的值最小为</a:t>
            </a:r>
            <a:r>
              <a:rPr lang="en-US" altLang="zh-CN" dirty="0" smtClean="0"/>
              <a:t>32767</a:t>
            </a:r>
            <a:r>
              <a:rPr lang="zh-CN" altLang="en-US" dirty="0" smtClean="0"/>
              <a:t>，最大为</a:t>
            </a:r>
            <a:r>
              <a:rPr lang="en-US" altLang="zh-CN" dirty="0" smtClean="0"/>
              <a:t>2147483647</a:t>
            </a:r>
            <a:r>
              <a:rPr lang="zh-CN" altLang="en-US" dirty="0" smtClean="0"/>
              <a:t>，具体是机器字长而定。</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洗牌算法</a:t>
            </a:r>
            <a:endParaRPr lang="zh-CN" altLang="en-US" dirty="0"/>
          </a:p>
        </p:txBody>
      </p:sp>
      <p:sp>
        <p:nvSpPr>
          <p:cNvPr id="3" name="内容占位符 2"/>
          <p:cNvSpPr>
            <a:spLocks noGrp="1"/>
          </p:cNvSpPr>
          <p:nvPr>
            <p:ph idx="1"/>
          </p:nvPr>
        </p:nvSpPr>
        <p:spPr>
          <a:xfrm>
            <a:off x="457200" y="1600201"/>
            <a:ext cx="8229600" cy="3196952"/>
          </a:xfrm>
        </p:spPr>
        <p:txBody>
          <a:bodyPr/>
          <a:lstStyle/>
          <a:p>
            <a:pPr>
              <a:buNone/>
            </a:pPr>
            <a:r>
              <a:rPr lang="en-US" altLang="zh-CN" dirty="0" smtClean="0"/>
              <a:t>for (</a:t>
            </a:r>
            <a:r>
              <a:rPr lang="en-US" altLang="zh-CN" dirty="0" err="1" smtClean="0"/>
              <a:t>int</a:t>
            </a:r>
            <a:r>
              <a:rPr lang="en-US" altLang="zh-CN" dirty="0" smtClean="0"/>
              <a:t> it = 0; it &lt; 54; it++) </a:t>
            </a:r>
          </a:p>
          <a:p>
            <a:pPr>
              <a:buNone/>
            </a:pPr>
            <a:r>
              <a:rPr lang="en-US" altLang="zh-CN" dirty="0" smtClean="0"/>
              <a:t>{</a:t>
            </a:r>
          </a:p>
          <a:p>
            <a:pPr>
              <a:buNone/>
            </a:pPr>
            <a:r>
              <a:rPr lang="en-US" altLang="zh-CN" dirty="0" smtClean="0"/>
              <a:t>		</a:t>
            </a:r>
            <a:r>
              <a:rPr lang="zh-CN" altLang="en-US" dirty="0" smtClean="0"/>
              <a:t>在</a:t>
            </a:r>
            <a:r>
              <a:rPr lang="en-US" altLang="zh-CN" dirty="0" smtClean="0"/>
              <a:t>it</a:t>
            </a:r>
            <a:r>
              <a:rPr lang="zh-CN" altLang="en-US" dirty="0" smtClean="0"/>
              <a:t>到</a:t>
            </a:r>
            <a:r>
              <a:rPr lang="en-US" altLang="zh-CN" dirty="0" smtClean="0"/>
              <a:t>53</a:t>
            </a:r>
            <a:r>
              <a:rPr lang="zh-CN" altLang="en-US" dirty="0" smtClean="0"/>
              <a:t>之间产生随机数</a:t>
            </a:r>
            <a:r>
              <a:rPr lang="en-US" altLang="zh-CN" dirty="0" err="1" smtClean="0"/>
              <a:t>rdm</a:t>
            </a:r>
            <a:r>
              <a:rPr lang="en-US" altLang="zh-CN" dirty="0" smtClean="0"/>
              <a:t>;</a:t>
            </a:r>
          </a:p>
          <a:p>
            <a:pPr>
              <a:buNone/>
            </a:pPr>
            <a:r>
              <a:rPr lang="en-US" altLang="zh-CN" dirty="0" smtClean="0"/>
              <a:t>		</a:t>
            </a:r>
            <a:r>
              <a:rPr lang="zh-CN" altLang="en-US" dirty="0" smtClean="0"/>
              <a:t>将</a:t>
            </a:r>
            <a:r>
              <a:rPr lang="en-US" altLang="zh-CN" dirty="0" smtClean="0"/>
              <a:t>poker[it]</a:t>
            </a:r>
            <a:r>
              <a:rPr lang="zh-CN" altLang="en-US" dirty="0" smtClean="0"/>
              <a:t>与</a:t>
            </a:r>
            <a:r>
              <a:rPr lang="en-US" altLang="zh-CN" dirty="0" smtClean="0"/>
              <a:t>poker[</a:t>
            </a:r>
            <a:r>
              <a:rPr lang="en-US" altLang="zh-CN" dirty="0" err="1" smtClean="0"/>
              <a:t>rdm</a:t>
            </a:r>
            <a:r>
              <a:rPr lang="en-US" altLang="zh-CN" dirty="0" smtClean="0"/>
              <a:t>]</a:t>
            </a:r>
            <a:r>
              <a:rPr lang="zh-CN" altLang="en-US" dirty="0" smtClean="0"/>
              <a:t>交换</a:t>
            </a:r>
            <a:r>
              <a:rPr lang="en-US" altLang="zh-CN" dirty="0" smtClean="0"/>
              <a:t>;</a:t>
            </a:r>
          </a:p>
          <a:p>
            <a:pPr>
              <a:buNone/>
            </a:pPr>
            <a:r>
              <a:rPr lang="en-US" altLang="zh-CN" dirty="0" smtClean="0"/>
              <a:t>}</a:t>
            </a:r>
          </a:p>
          <a:p>
            <a:endParaRPr lang="zh-CN" altLang="en-US" dirty="0"/>
          </a:p>
        </p:txBody>
      </p:sp>
      <p:grpSp>
        <p:nvGrpSpPr>
          <p:cNvPr id="5" name="Group 4"/>
          <p:cNvGrpSpPr>
            <a:grpSpLocks/>
          </p:cNvGrpSpPr>
          <p:nvPr/>
        </p:nvGrpSpPr>
        <p:grpSpPr bwMode="auto">
          <a:xfrm>
            <a:off x="611188" y="5157192"/>
            <a:ext cx="7704137" cy="1081088"/>
            <a:chOff x="2160" y="5496"/>
            <a:chExt cx="7380" cy="936"/>
          </a:xfrm>
        </p:grpSpPr>
        <p:sp>
          <p:nvSpPr>
            <p:cNvPr id="6" name="Text Box 5"/>
            <p:cNvSpPr txBox="1">
              <a:spLocks noChangeArrowheads="1"/>
            </p:cNvSpPr>
            <p:nvPr/>
          </p:nvSpPr>
          <p:spPr bwMode="auto">
            <a:xfrm>
              <a:off x="3324" y="6007"/>
              <a:ext cx="444" cy="255"/>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102</a:t>
              </a:r>
              <a:endParaRPr lang="en-US" altLang="zh-CN" sz="2000">
                <a:solidFill>
                  <a:schemeClr val="tx1"/>
                </a:solidFill>
              </a:endParaRPr>
            </a:p>
          </p:txBody>
        </p:sp>
        <p:sp>
          <p:nvSpPr>
            <p:cNvPr id="7" name="Text Box 6"/>
            <p:cNvSpPr txBox="1">
              <a:spLocks noChangeArrowheads="1"/>
            </p:cNvSpPr>
            <p:nvPr/>
          </p:nvSpPr>
          <p:spPr bwMode="auto">
            <a:xfrm>
              <a:off x="3768" y="6007"/>
              <a:ext cx="444" cy="255"/>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103</a:t>
              </a:r>
              <a:endParaRPr lang="en-US" altLang="zh-CN" sz="2000">
                <a:solidFill>
                  <a:schemeClr val="tx1"/>
                </a:solidFill>
              </a:endParaRPr>
            </a:p>
          </p:txBody>
        </p:sp>
        <p:sp>
          <p:nvSpPr>
            <p:cNvPr id="8" name="Text Box 7"/>
            <p:cNvSpPr txBox="1">
              <a:spLocks noChangeArrowheads="1"/>
            </p:cNvSpPr>
            <p:nvPr/>
          </p:nvSpPr>
          <p:spPr bwMode="auto">
            <a:xfrm>
              <a:off x="4212" y="6007"/>
              <a:ext cx="1332" cy="255"/>
            </a:xfrm>
            <a:prstGeom prst="rect">
              <a:avLst/>
            </a:prstGeom>
            <a:solidFill>
              <a:srgbClr val="FFFFFF"/>
            </a:solidFill>
            <a:ln w="9525">
              <a:solidFill>
                <a:srgbClr val="000000"/>
              </a:solidFill>
              <a:miter lim="800000"/>
              <a:headEnd/>
              <a:tailEnd/>
            </a:ln>
          </p:spPr>
          <p:txBody>
            <a:bodyPr lIns="0" tIns="0" rIns="0" bIns="0"/>
            <a:lstStyle/>
            <a:p>
              <a:endParaRPr lang="zh-CN" altLang="en-US" sz="2000" b="0">
                <a:solidFill>
                  <a:schemeClr val="tx1"/>
                </a:solidFill>
              </a:endParaRPr>
            </a:p>
          </p:txBody>
        </p:sp>
        <p:sp>
          <p:nvSpPr>
            <p:cNvPr id="9" name="Text Box 8"/>
            <p:cNvSpPr txBox="1">
              <a:spLocks noChangeArrowheads="1"/>
            </p:cNvSpPr>
            <p:nvPr/>
          </p:nvSpPr>
          <p:spPr bwMode="auto">
            <a:xfrm>
              <a:off x="2880" y="6007"/>
              <a:ext cx="444" cy="255"/>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101</a:t>
              </a:r>
              <a:endParaRPr lang="en-US" altLang="zh-CN" sz="2000" dirty="0">
                <a:solidFill>
                  <a:schemeClr val="tx1"/>
                </a:solidFill>
              </a:endParaRPr>
            </a:p>
          </p:txBody>
        </p:sp>
        <p:sp>
          <p:nvSpPr>
            <p:cNvPr id="10" name="Text Box 9"/>
            <p:cNvSpPr txBox="1">
              <a:spLocks noChangeArrowheads="1"/>
            </p:cNvSpPr>
            <p:nvPr/>
          </p:nvSpPr>
          <p:spPr bwMode="auto">
            <a:xfrm>
              <a:off x="5544" y="6007"/>
              <a:ext cx="444" cy="255"/>
            </a:xfrm>
            <a:prstGeom prst="rect">
              <a:avLst/>
            </a:prstGeom>
            <a:solidFill>
              <a:srgbClr val="FFFF99"/>
            </a:solidFill>
            <a:ln w="9525">
              <a:solidFill>
                <a:srgbClr val="000000"/>
              </a:solidFill>
              <a:miter lim="800000"/>
              <a:headEnd/>
              <a:tailEnd/>
            </a:ln>
          </p:spPr>
          <p:txBody>
            <a:bodyPr lIns="0" tIns="0" rIns="0" bIns="0"/>
            <a:lstStyle/>
            <a:p>
              <a:endParaRPr lang="zh-CN" altLang="en-US" sz="2000" b="0">
                <a:solidFill>
                  <a:schemeClr val="tx1"/>
                </a:solidFill>
              </a:endParaRPr>
            </a:p>
          </p:txBody>
        </p:sp>
        <p:sp>
          <p:nvSpPr>
            <p:cNvPr id="11" name="Text Box 10"/>
            <p:cNvSpPr txBox="1">
              <a:spLocks noChangeArrowheads="1"/>
            </p:cNvSpPr>
            <p:nvPr/>
          </p:nvSpPr>
          <p:spPr bwMode="auto">
            <a:xfrm>
              <a:off x="5988" y="6007"/>
              <a:ext cx="1332" cy="255"/>
            </a:xfrm>
            <a:prstGeom prst="rect">
              <a:avLst/>
            </a:prstGeom>
            <a:solidFill>
              <a:srgbClr val="FFFFFF"/>
            </a:solidFill>
            <a:ln w="9525">
              <a:solidFill>
                <a:srgbClr val="000000"/>
              </a:solidFill>
              <a:miter lim="800000"/>
              <a:headEnd/>
              <a:tailEnd/>
            </a:ln>
          </p:spPr>
          <p:txBody>
            <a:bodyPr lIns="0" tIns="0" rIns="0" bIns="0"/>
            <a:lstStyle/>
            <a:p>
              <a:endParaRPr lang="zh-CN" altLang="en-US" sz="2000" b="0">
                <a:solidFill>
                  <a:schemeClr val="tx1"/>
                </a:solidFill>
              </a:endParaRPr>
            </a:p>
          </p:txBody>
        </p:sp>
        <p:sp>
          <p:nvSpPr>
            <p:cNvPr id="12" name="Text Box 11"/>
            <p:cNvSpPr txBox="1">
              <a:spLocks noChangeArrowheads="1"/>
            </p:cNvSpPr>
            <p:nvPr/>
          </p:nvSpPr>
          <p:spPr bwMode="auto">
            <a:xfrm>
              <a:off x="7320" y="6007"/>
              <a:ext cx="444" cy="255"/>
            </a:xfrm>
            <a:prstGeom prst="rect">
              <a:avLst/>
            </a:prstGeom>
            <a:solidFill>
              <a:srgbClr val="FFFF99"/>
            </a:solidFill>
            <a:ln w="9525">
              <a:solidFill>
                <a:srgbClr val="000000"/>
              </a:solidFill>
              <a:miter lim="800000"/>
              <a:headEnd/>
              <a:tailEnd/>
            </a:ln>
          </p:spPr>
          <p:txBody>
            <a:bodyPr lIns="0" tIns="0" rIns="0" bIns="0" anchor="ctr"/>
            <a:lstStyle/>
            <a:p>
              <a:pPr algn="ctr"/>
              <a:endParaRPr lang="zh-CN" altLang="en-US" sz="2000" b="0" dirty="0">
                <a:solidFill>
                  <a:schemeClr val="tx1"/>
                </a:solidFill>
              </a:endParaRPr>
            </a:p>
          </p:txBody>
        </p:sp>
        <p:sp>
          <p:nvSpPr>
            <p:cNvPr id="13" name="Text Box 12"/>
            <p:cNvSpPr txBox="1">
              <a:spLocks noChangeArrowheads="1"/>
            </p:cNvSpPr>
            <p:nvPr/>
          </p:nvSpPr>
          <p:spPr bwMode="auto">
            <a:xfrm>
              <a:off x="9096" y="6007"/>
              <a:ext cx="444" cy="255"/>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502</a:t>
              </a:r>
              <a:endParaRPr lang="en-US" altLang="zh-CN" sz="2000" dirty="0">
                <a:solidFill>
                  <a:schemeClr val="tx1"/>
                </a:solidFill>
              </a:endParaRPr>
            </a:p>
          </p:txBody>
        </p:sp>
        <p:sp>
          <p:nvSpPr>
            <p:cNvPr id="14" name="Text Box 13"/>
            <p:cNvSpPr txBox="1">
              <a:spLocks noChangeArrowheads="1"/>
            </p:cNvSpPr>
            <p:nvPr/>
          </p:nvSpPr>
          <p:spPr bwMode="auto">
            <a:xfrm>
              <a:off x="7764" y="6007"/>
              <a:ext cx="1332" cy="255"/>
            </a:xfrm>
            <a:prstGeom prst="rect">
              <a:avLst/>
            </a:prstGeom>
            <a:solidFill>
              <a:srgbClr val="FFFFFF"/>
            </a:solidFill>
            <a:ln w="9525">
              <a:solidFill>
                <a:srgbClr val="000000"/>
              </a:solidFill>
              <a:miter lim="800000"/>
              <a:headEnd/>
              <a:tailEnd/>
            </a:ln>
          </p:spPr>
          <p:txBody>
            <a:bodyPr lIns="0" tIns="0" rIns="0" bIns="0"/>
            <a:lstStyle/>
            <a:p>
              <a:endParaRPr lang="zh-CN" altLang="en-US" sz="2000" b="0">
                <a:solidFill>
                  <a:schemeClr val="tx1"/>
                </a:solidFill>
              </a:endParaRPr>
            </a:p>
          </p:txBody>
        </p:sp>
        <p:sp>
          <p:nvSpPr>
            <p:cNvPr id="15" name="Text Box 14"/>
            <p:cNvSpPr txBox="1">
              <a:spLocks noChangeArrowheads="1"/>
            </p:cNvSpPr>
            <p:nvPr/>
          </p:nvSpPr>
          <p:spPr bwMode="auto">
            <a:xfrm>
              <a:off x="3324" y="5783"/>
              <a:ext cx="444" cy="255"/>
            </a:xfrm>
            <a:prstGeom prst="rect">
              <a:avLst/>
            </a:prstGeom>
            <a:noFill/>
            <a:ln w="9525">
              <a:noFill/>
              <a:miter lim="800000"/>
              <a:headEnd/>
              <a:tailEnd/>
            </a:ln>
          </p:spPr>
          <p:txBody>
            <a:bodyPr lIns="0" tIns="0" rIns="0" bIns="0"/>
            <a:lstStyle/>
            <a:p>
              <a:pPr algn="ctr">
                <a:lnSpc>
                  <a:spcPct val="80000"/>
                </a:lnSpc>
              </a:pPr>
              <a:r>
                <a:rPr lang="en-US" altLang="zh-CN" sz="2000" dirty="0" smtClean="0">
                  <a:solidFill>
                    <a:schemeClr val="tx1"/>
                  </a:solidFill>
                  <a:latin typeface="宋体" pitchFamily="2" charset="-122"/>
                </a:rPr>
                <a:t>1</a:t>
              </a:r>
              <a:endParaRPr lang="en-US" altLang="zh-CN" sz="2000" dirty="0">
                <a:solidFill>
                  <a:schemeClr val="tx1"/>
                </a:solidFill>
              </a:endParaRPr>
            </a:p>
          </p:txBody>
        </p:sp>
        <p:sp>
          <p:nvSpPr>
            <p:cNvPr id="16" name="Text Box 15"/>
            <p:cNvSpPr txBox="1">
              <a:spLocks noChangeArrowheads="1"/>
            </p:cNvSpPr>
            <p:nvPr/>
          </p:nvSpPr>
          <p:spPr bwMode="auto">
            <a:xfrm>
              <a:off x="3768" y="5783"/>
              <a:ext cx="444" cy="255"/>
            </a:xfrm>
            <a:prstGeom prst="rect">
              <a:avLst/>
            </a:prstGeom>
            <a:noFill/>
            <a:ln w="9525">
              <a:noFill/>
              <a:miter lim="800000"/>
              <a:headEnd/>
              <a:tailEnd/>
            </a:ln>
          </p:spPr>
          <p:txBody>
            <a:bodyPr lIns="0" tIns="0" rIns="0" bIns="0"/>
            <a:lstStyle/>
            <a:p>
              <a:pPr algn="ctr">
                <a:lnSpc>
                  <a:spcPct val="80000"/>
                </a:lnSpc>
              </a:pPr>
              <a:r>
                <a:rPr lang="en-US" altLang="zh-CN" sz="2000" dirty="0" smtClean="0">
                  <a:solidFill>
                    <a:schemeClr val="tx1"/>
                  </a:solidFill>
                  <a:latin typeface="宋体" pitchFamily="2" charset="-122"/>
                </a:rPr>
                <a:t>2</a:t>
              </a:r>
              <a:endParaRPr lang="en-US" altLang="zh-CN" sz="2000" dirty="0">
                <a:solidFill>
                  <a:schemeClr val="tx1"/>
                </a:solidFill>
              </a:endParaRPr>
            </a:p>
          </p:txBody>
        </p:sp>
        <p:sp>
          <p:nvSpPr>
            <p:cNvPr id="17" name="Text Box 16"/>
            <p:cNvSpPr txBox="1">
              <a:spLocks noChangeArrowheads="1"/>
            </p:cNvSpPr>
            <p:nvPr/>
          </p:nvSpPr>
          <p:spPr bwMode="auto">
            <a:xfrm>
              <a:off x="4212" y="5783"/>
              <a:ext cx="1332" cy="255"/>
            </a:xfrm>
            <a:prstGeom prst="rect">
              <a:avLst/>
            </a:prstGeom>
            <a:noFill/>
            <a:ln w="9525">
              <a:noFill/>
              <a:miter lim="800000"/>
              <a:headEnd/>
              <a:tailEnd/>
            </a:ln>
          </p:spPr>
          <p:txBody>
            <a:bodyPr lIns="0" tIns="0" rIns="0" bIns="0"/>
            <a:lstStyle/>
            <a:p>
              <a:pPr algn="ctr">
                <a:lnSpc>
                  <a:spcPct val="80000"/>
                </a:lnSpc>
              </a:pPr>
              <a:r>
                <a:rPr lang="en-US" altLang="zh-CN" sz="2000" b="0">
                  <a:solidFill>
                    <a:schemeClr val="tx1"/>
                  </a:solidFill>
                </a:rPr>
                <a:t>…</a:t>
              </a:r>
            </a:p>
          </p:txBody>
        </p:sp>
        <p:sp>
          <p:nvSpPr>
            <p:cNvPr id="18" name="Text Box 17"/>
            <p:cNvSpPr txBox="1">
              <a:spLocks noChangeArrowheads="1"/>
            </p:cNvSpPr>
            <p:nvPr/>
          </p:nvSpPr>
          <p:spPr bwMode="auto">
            <a:xfrm>
              <a:off x="2880" y="5783"/>
              <a:ext cx="444" cy="255"/>
            </a:xfrm>
            <a:prstGeom prst="rect">
              <a:avLst/>
            </a:prstGeom>
            <a:noFill/>
            <a:ln w="9525">
              <a:noFill/>
              <a:miter lim="800000"/>
              <a:headEnd/>
              <a:tailEnd/>
            </a:ln>
          </p:spPr>
          <p:txBody>
            <a:bodyPr lIns="0" tIns="0" rIns="0" bIns="0"/>
            <a:lstStyle/>
            <a:p>
              <a:pPr algn="ctr">
                <a:lnSpc>
                  <a:spcPct val="80000"/>
                </a:lnSpc>
              </a:pPr>
              <a:r>
                <a:rPr lang="en-US" altLang="zh-CN" sz="2000" dirty="0" smtClean="0">
                  <a:solidFill>
                    <a:schemeClr val="tx1"/>
                  </a:solidFill>
                  <a:latin typeface="宋体" pitchFamily="2" charset="-122"/>
                </a:rPr>
                <a:t>0</a:t>
              </a:r>
              <a:endParaRPr lang="en-US" altLang="zh-CN" sz="2000" dirty="0">
                <a:solidFill>
                  <a:schemeClr val="tx1"/>
                </a:solidFill>
              </a:endParaRPr>
            </a:p>
          </p:txBody>
        </p:sp>
        <p:sp>
          <p:nvSpPr>
            <p:cNvPr id="19" name="Text Box 18"/>
            <p:cNvSpPr txBox="1">
              <a:spLocks noChangeArrowheads="1"/>
            </p:cNvSpPr>
            <p:nvPr/>
          </p:nvSpPr>
          <p:spPr bwMode="auto">
            <a:xfrm>
              <a:off x="5544" y="5783"/>
              <a:ext cx="444" cy="255"/>
            </a:xfrm>
            <a:prstGeom prst="rect">
              <a:avLst/>
            </a:prstGeom>
            <a:noFill/>
            <a:ln w="9525">
              <a:noFill/>
              <a:miter lim="800000"/>
              <a:headEnd/>
              <a:tailEnd/>
            </a:ln>
          </p:spPr>
          <p:txBody>
            <a:bodyPr lIns="0" tIns="0" rIns="0" bIns="0"/>
            <a:lstStyle/>
            <a:p>
              <a:pPr algn="ctr">
                <a:lnSpc>
                  <a:spcPct val="80000"/>
                </a:lnSpc>
              </a:pPr>
              <a:r>
                <a:rPr lang="en-US" altLang="zh-CN" sz="2000" dirty="0" smtClean="0">
                  <a:solidFill>
                    <a:schemeClr val="tx1"/>
                  </a:solidFill>
                  <a:latin typeface="宋体" pitchFamily="2" charset="-122"/>
                </a:rPr>
                <a:t>it</a:t>
              </a:r>
              <a:endParaRPr lang="en-US" altLang="zh-CN" sz="2000" dirty="0">
                <a:solidFill>
                  <a:schemeClr val="tx1"/>
                </a:solidFill>
              </a:endParaRPr>
            </a:p>
          </p:txBody>
        </p:sp>
        <p:sp>
          <p:nvSpPr>
            <p:cNvPr id="20" name="Text Box 19"/>
            <p:cNvSpPr txBox="1">
              <a:spLocks noChangeArrowheads="1"/>
            </p:cNvSpPr>
            <p:nvPr/>
          </p:nvSpPr>
          <p:spPr bwMode="auto">
            <a:xfrm>
              <a:off x="5988" y="5783"/>
              <a:ext cx="1332" cy="255"/>
            </a:xfrm>
            <a:prstGeom prst="rect">
              <a:avLst/>
            </a:prstGeom>
            <a:noFill/>
            <a:ln w="9525">
              <a:noFill/>
              <a:miter lim="800000"/>
              <a:headEnd/>
              <a:tailEnd/>
            </a:ln>
          </p:spPr>
          <p:txBody>
            <a:bodyPr lIns="0" tIns="0" rIns="0" bIns="0"/>
            <a:lstStyle/>
            <a:p>
              <a:pPr algn="ctr">
                <a:lnSpc>
                  <a:spcPct val="80000"/>
                </a:lnSpc>
              </a:pPr>
              <a:r>
                <a:rPr lang="en-US" altLang="zh-CN" sz="2000" b="0">
                  <a:solidFill>
                    <a:schemeClr val="tx1"/>
                  </a:solidFill>
                </a:rPr>
                <a:t>…</a:t>
              </a:r>
            </a:p>
          </p:txBody>
        </p:sp>
        <p:sp>
          <p:nvSpPr>
            <p:cNvPr id="21" name="Text Box 20"/>
            <p:cNvSpPr txBox="1">
              <a:spLocks noChangeArrowheads="1"/>
            </p:cNvSpPr>
            <p:nvPr/>
          </p:nvSpPr>
          <p:spPr bwMode="auto">
            <a:xfrm>
              <a:off x="7334" y="5729"/>
              <a:ext cx="582" cy="334"/>
            </a:xfrm>
            <a:prstGeom prst="rect">
              <a:avLst/>
            </a:prstGeom>
            <a:noFill/>
            <a:ln w="9525">
              <a:noFill/>
              <a:miter lim="800000"/>
              <a:headEnd/>
              <a:tailEnd/>
            </a:ln>
          </p:spPr>
          <p:txBody>
            <a:bodyPr lIns="0" tIns="0" rIns="0" bIns="0"/>
            <a:lstStyle/>
            <a:p>
              <a:pPr algn="just"/>
              <a:r>
                <a:rPr lang="en-US" altLang="zh-CN" sz="2000" dirty="0" err="1" smtClean="0">
                  <a:solidFill>
                    <a:schemeClr val="tx1"/>
                  </a:solidFill>
                  <a:latin typeface="Times New Roman" pitchFamily="18" charset="0"/>
                </a:rPr>
                <a:t>rdm</a:t>
              </a:r>
              <a:endParaRPr lang="en-US" altLang="zh-CN" sz="2000" dirty="0">
                <a:solidFill>
                  <a:schemeClr val="tx1"/>
                </a:solidFill>
              </a:endParaRPr>
            </a:p>
          </p:txBody>
        </p:sp>
        <p:sp>
          <p:nvSpPr>
            <p:cNvPr id="22" name="Text Box 21"/>
            <p:cNvSpPr txBox="1">
              <a:spLocks noChangeArrowheads="1"/>
            </p:cNvSpPr>
            <p:nvPr/>
          </p:nvSpPr>
          <p:spPr bwMode="auto">
            <a:xfrm>
              <a:off x="9096" y="5783"/>
              <a:ext cx="444" cy="255"/>
            </a:xfrm>
            <a:prstGeom prst="rect">
              <a:avLst/>
            </a:prstGeom>
            <a:noFill/>
            <a:ln w="9525">
              <a:noFill/>
              <a:miter lim="800000"/>
              <a:headEnd/>
              <a:tailEnd/>
            </a:ln>
          </p:spPr>
          <p:txBody>
            <a:bodyPr lIns="0" tIns="0" rIns="0" bIns="0"/>
            <a:lstStyle/>
            <a:p>
              <a:pPr algn="ctr">
                <a:lnSpc>
                  <a:spcPct val="80000"/>
                </a:lnSpc>
              </a:pPr>
              <a:r>
                <a:rPr lang="en-US" altLang="zh-CN" sz="2000" dirty="0" smtClean="0">
                  <a:solidFill>
                    <a:schemeClr val="tx1"/>
                  </a:solidFill>
                  <a:latin typeface="宋体" pitchFamily="2" charset="-122"/>
                </a:rPr>
                <a:t>53</a:t>
              </a:r>
              <a:endParaRPr lang="en-US" altLang="zh-CN" sz="2000" dirty="0">
                <a:solidFill>
                  <a:schemeClr val="tx1"/>
                </a:solidFill>
              </a:endParaRPr>
            </a:p>
          </p:txBody>
        </p:sp>
        <p:sp>
          <p:nvSpPr>
            <p:cNvPr id="23" name="Text Box 22"/>
            <p:cNvSpPr txBox="1">
              <a:spLocks noChangeArrowheads="1"/>
            </p:cNvSpPr>
            <p:nvPr/>
          </p:nvSpPr>
          <p:spPr bwMode="auto">
            <a:xfrm>
              <a:off x="7764" y="5783"/>
              <a:ext cx="1332" cy="255"/>
            </a:xfrm>
            <a:prstGeom prst="rect">
              <a:avLst/>
            </a:prstGeom>
            <a:noFill/>
            <a:ln w="9525">
              <a:noFill/>
              <a:miter lim="800000"/>
              <a:headEnd/>
              <a:tailEnd/>
            </a:ln>
          </p:spPr>
          <p:txBody>
            <a:bodyPr lIns="0" tIns="0" rIns="0" bIns="0"/>
            <a:lstStyle/>
            <a:p>
              <a:pPr algn="ctr">
                <a:lnSpc>
                  <a:spcPct val="80000"/>
                </a:lnSpc>
              </a:pPr>
              <a:r>
                <a:rPr lang="en-US" altLang="zh-CN" sz="2000" b="0">
                  <a:solidFill>
                    <a:schemeClr val="tx1"/>
                  </a:solidFill>
                </a:rPr>
                <a:t>…</a:t>
              </a:r>
            </a:p>
          </p:txBody>
        </p:sp>
        <p:sp>
          <p:nvSpPr>
            <p:cNvPr id="24" name="Line 23"/>
            <p:cNvSpPr>
              <a:spLocks noChangeShapeType="1"/>
            </p:cNvSpPr>
            <p:nvPr/>
          </p:nvSpPr>
          <p:spPr bwMode="auto">
            <a:xfrm>
              <a:off x="2880" y="5496"/>
              <a:ext cx="0" cy="511"/>
            </a:xfrm>
            <a:prstGeom prst="line">
              <a:avLst/>
            </a:prstGeom>
            <a:noFill/>
            <a:ln w="9525">
              <a:solidFill>
                <a:srgbClr val="000000"/>
              </a:solidFill>
              <a:round/>
              <a:headEnd/>
              <a:tailEnd/>
            </a:ln>
          </p:spPr>
          <p:txBody>
            <a:bodyPr/>
            <a:lstStyle/>
            <a:p>
              <a:endParaRPr lang="zh-CN" altLang="en-US" sz="2000" b="0">
                <a:solidFill>
                  <a:schemeClr val="tx1"/>
                </a:solidFill>
              </a:endParaRPr>
            </a:p>
          </p:txBody>
        </p:sp>
        <p:sp>
          <p:nvSpPr>
            <p:cNvPr id="25" name="Line 24"/>
            <p:cNvSpPr>
              <a:spLocks noChangeShapeType="1"/>
            </p:cNvSpPr>
            <p:nvPr/>
          </p:nvSpPr>
          <p:spPr bwMode="auto">
            <a:xfrm>
              <a:off x="5550" y="5496"/>
              <a:ext cx="0" cy="511"/>
            </a:xfrm>
            <a:prstGeom prst="line">
              <a:avLst/>
            </a:prstGeom>
            <a:noFill/>
            <a:ln w="9525">
              <a:solidFill>
                <a:srgbClr val="000000"/>
              </a:solidFill>
              <a:round/>
              <a:headEnd/>
              <a:tailEnd/>
            </a:ln>
          </p:spPr>
          <p:txBody>
            <a:bodyPr/>
            <a:lstStyle/>
            <a:p>
              <a:endParaRPr lang="zh-CN" altLang="en-US" sz="2000" b="0">
                <a:solidFill>
                  <a:schemeClr val="tx1"/>
                </a:solidFill>
              </a:endParaRPr>
            </a:p>
          </p:txBody>
        </p:sp>
        <p:sp>
          <p:nvSpPr>
            <p:cNvPr id="26" name="Line 25"/>
            <p:cNvSpPr>
              <a:spLocks noChangeShapeType="1"/>
            </p:cNvSpPr>
            <p:nvPr/>
          </p:nvSpPr>
          <p:spPr bwMode="auto">
            <a:xfrm>
              <a:off x="9540" y="5496"/>
              <a:ext cx="0" cy="511"/>
            </a:xfrm>
            <a:prstGeom prst="line">
              <a:avLst/>
            </a:prstGeom>
            <a:noFill/>
            <a:ln w="9525">
              <a:solidFill>
                <a:srgbClr val="000000"/>
              </a:solidFill>
              <a:round/>
              <a:headEnd/>
              <a:tailEnd/>
            </a:ln>
          </p:spPr>
          <p:txBody>
            <a:bodyPr/>
            <a:lstStyle/>
            <a:p>
              <a:endParaRPr lang="zh-CN" altLang="en-US" sz="2000" b="0">
                <a:solidFill>
                  <a:schemeClr val="tx1"/>
                </a:solidFill>
              </a:endParaRPr>
            </a:p>
          </p:txBody>
        </p:sp>
        <p:sp>
          <p:nvSpPr>
            <p:cNvPr id="27" name="Text Box 26"/>
            <p:cNvSpPr txBox="1">
              <a:spLocks noChangeArrowheads="1"/>
            </p:cNvSpPr>
            <p:nvPr/>
          </p:nvSpPr>
          <p:spPr bwMode="auto">
            <a:xfrm>
              <a:off x="3705" y="5557"/>
              <a:ext cx="1352" cy="321"/>
            </a:xfrm>
            <a:prstGeom prst="rect">
              <a:avLst/>
            </a:prstGeom>
            <a:noFill/>
            <a:ln w="9525">
              <a:noFill/>
              <a:miter lim="800000"/>
              <a:headEnd/>
              <a:tailEnd/>
            </a:ln>
          </p:spPr>
          <p:txBody>
            <a:bodyPr lIns="0" tIns="0" rIns="0" bIns="0"/>
            <a:lstStyle/>
            <a:p>
              <a:pPr algn="ctr">
                <a:lnSpc>
                  <a:spcPct val="80000"/>
                </a:lnSpc>
              </a:pPr>
              <a:r>
                <a:rPr lang="zh-CN" altLang="en-US" sz="2000" dirty="0">
                  <a:solidFill>
                    <a:schemeClr val="tx1"/>
                  </a:solidFill>
                  <a:latin typeface="宋体" pitchFamily="2" charset="-122"/>
                </a:rPr>
                <a:t>已洗好部分</a:t>
              </a:r>
              <a:endParaRPr lang="zh-CN" altLang="en-US" sz="2000" dirty="0">
                <a:solidFill>
                  <a:schemeClr val="tx1"/>
                </a:solidFill>
              </a:endParaRPr>
            </a:p>
          </p:txBody>
        </p:sp>
        <p:sp>
          <p:nvSpPr>
            <p:cNvPr id="28" name="Text Box 27"/>
            <p:cNvSpPr txBox="1">
              <a:spLocks noChangeArrowheads="1"/>
            </p:cNvSpPr>
            <p:nvPr/>
          </p:nvSpPr>
          <p:spPr bwMode="auto">
            <a:xfrm>
              <a:off x="6846" y="5559"/>
              <a:ext cx="1384" cy="241"/>
            </a:xfrm>
            <a:prstGeom prst="rect">
              <a:avLst/>
            </a:prstGeom>
            <a:noFill/>
            <a:ln w="9525">
              <a:noFill/>
              <a:miter lim="800000"/>
              <a:headEnd/>
              <a:tailEnd/>
            </a:ln>
          </p:spPr>
          <p:txBody>
            <a:bodyPr lIns="0" tIns="0" rIns="0" bIns="0"/>
            <a:lstStyle/>
            <a:p>
              <a:pPr algn="ctr">
                <a:lnSpc>
                  <a:spcPct val="80000"/>
                </a:lnSpc>
              </a:pPr>
              <a:r>
                <a:rPr lang="zh-CN" altLang="en-US" sz="2000" dirty="0">
                  <a:solidFill>
                    <a:schemeClr val="tx1"/>
                  </a:solidFill>
                  <a:latin typeface="宋体" pitchFamily="2" charset="-122"/>
                </a:rPr>
                <a:t>未洗好部分</a:t>
              </a:r>
              <a:endParaRPr lang="zh-CN" altLang="en-US" sz="2000" dirty="0">
                <a:solidFill>
                  <a:schemeClr val="tx1"/>
                </a:solidFill>
              </a:endParaRPr>
            </a:p>
          </p:txBody>
        </p:sp>
        <p:sp>
          <p:nvSpPr>
            <p:cNvPr id="29" name="Line 28"/>
            <p:cNvSpPr>
              <a:spLocks noChangeShapeType="1"/>
            </p:cNvSpPr>
            <p:nvPr/>
          </p:nvSpPr>
          <p:spPr bwMode="auto">
            <a:xfrm flipH="1">
              <a:off x="2880" y="5624"/>
              <a:ext cx="729" cy="0"/>
            </a:xfrm>
            <a:prstGeom prst="line">
              <a:avLst/>
            </a:prstGeom>
            <a:noFill/>
            <a:ln w="9525">
              <a:solidFill>
                <a:srgbClr val="000000"/>
              </a:solidFill>
              <a:round/>
              <a:headEnd/>
              <a:tailEnd type="triangle" w="sm" len="med"/>
            </a:ln>
          </p:spPr>
          <p:txBody>
            <a:bodyPr/>
            <a:lstStyle/>
            <a:p>
              <a:endParaRPr lang="zh-CN" altLang="en-US" sz="2000" b="0">
                <a:solidFill>
                  <a:schemeClr val="tx1"/>
                </a:solidFill>
              </a:endParaRPr>
            </a:p>
          </p:txBody>
        </p:sp>
        <p:sp>
          <p:nvSpPr>
            <p:cNvPr id="30" name="Line 29"/>
            <p:cNvSpPr>
              <a:spLocks noChangeShapeType="1"/>
            </p:cNvSpPr>
            <p:nvPr/>
          </p:nvSpPr>
          <p:spPr bwMode="auto">
            <a:xfrm>
              <a:off x="4919" y="5624"/>
              <a:ext cx="631" cy="0"/>
            </a:xfrm>
            <a:prstGeom prst="line">
              <a:avLst/>
            </a:prstGeom>
            <a:noFill/>
            <a:ln w="9525">
              <a:solidFill>
                <a:srgbClr val="000000"/>
              </a:solidFill>
              <a:round/>
              <a:headEnd/>
              <a:tailEnd type="triangle" w="sm" len="med"/>
            </a:ln>
          </p:spPr>
          <p:txBody>
            <a:bodyPr/>
            <a:lstStyle/>
            <a:p>
              <a:endParaRPr lang="zh-CN" altLang="en-US" sz="2000" b="0">
                <a:solidFill>
                  <a:schemeClr val="tx1"/>
                </a:solidFill>
              </a:endParaRPr>
            </a:p>
          </p:txBody>
        </p:sp>
        <p:sp>
          <p:nvSpPr>
            <p:cNvPr id="31" name="Line 30"/>
            <p:cNvSpPr>
              <a:spLocks noChangeShapeType="1"/>
            </p:cNvSpPr>
            <p:nvPr/>
          </p:nvSpPr>
          <p:spPr bwMode="auto">
            <a:xfrm>
              <a:off x="8437" y="5624"/>
              <a:ext cx="1103" cy="0"/>
            </a:xfrm>
            <a:prstGeom prst="line">
              <a:avLst/>
            </a:prstGeom>
            <a:noFill/>
            <a:ln w="9525">
              <a:solidFill>
                <a:srgbClr val="000000"/>
              </a:solidFill>
              <a:round/>
              <a:headEnd/>
              <a:tailEnd type="triangle" w="sm" len="med"/>
            </a:ln>
          </p:spPr>
          <p:txBody>
            <a:bodyPr/>
            <a:lstStyle/>
            <a:p>
              <a:endParaRPr lang="zh-CN" altLang="en-US" sz="2000" b="0">
                <a:solidFill>
                  <a:schemeClr val="tx1"/>
                </a:solidFill>
              </a:endParaRPr>
            </a:p>
          </p:txBody>
        </p:sp>
        <p:sp>
          <p:nvSpPr>
            <p:cNvPr id="32" name="Line 31"/>
            <p:cNvSpPr>
              <a:spLocks noChangeShapeType="1"/>
            </p:cNvSpPr>
            <p:nvPr/>
          </p:nvSpPr>
          <p:spPr bwMode="auto">
            <a:xfrm flipH="1">
              <a:off x="5550" y="5624"/>
              <a:ext cx="1094" cy="0"/>
            </a:xfrm>
            <a:prstGeom prst="line">
              <a:avLst/>
            </a:prstGeom>
            <a:noFill/>
            <a:ln w="9525">
              <a:solidFill>
                <a:srgbClr val="000000"/>
              </a:solidFill>
              <a:round/>
              <a:headEnd/>
              <a:tailEnd type="triangle" w="sm" len="med"/>
            </a:ln>
          </p:spPr>
          <p:txBody>
            <a:bodyPr/>
            <a:lstStyle/>
            <a:p>
              <a:endParaRPr lang="zh-CN" altLang="en-US" sz="2000" b="0">
                <a:solidFill>
                  <a:schemeClr val="tx1"/>
                </a:solidFill>
              </a:endParaRPr>
            </a:p>
          </p:txBody>
        </p:sp>
        <p:sp>
          <p:nvSpPr>
            <p:cNvPr id="33" name="Text Box 32"/>
            <p:cNvSpPr txBox="1">
              <a:spLocks noChangeArrowheads="1"/>
            </p:cNvSpPr>
            <p:nvPr/>
          </p:nvSpPr>
          <p:spPr bwMode="auto">
            <a:xfrm>
              <a:off x="2160" y="5780"/>
              <a:ext cx="720" cy="272"/>
            </a:xfrm>
            <a:prstGeom prst="rect">
              <a:avLst/>
            </a:prstGeom>
            <a:noFill/>
            <a:ln w="9525">
              <a:noFill/>
              <a:miter lim="800000"/>
              <a:headEnd/>
              <a:tailEnd/>
            </a:ln>
          </p:spPr>
          <p:txBody>
            <a:bodyPr lIns="0" tIns="0" rIns="0" bIns="0"/>
            <a:lstStyle/>
            <a:p>
              <a:pPr algn="ctr">
                <a:lnSpc>
                  <a:spcPct val="80000"/>
                </a:lnSpc>
              </a:pPr>
              <a:r>
                <a:rPr lang="zh-CN" altLang="en-US" sz="2000" dirty="0">
                  <a:solidFill>
                    <a:schemeClr val="tx1"/>
                  </a:solidFill>
                  <a:latin typeface="宋体" pitchFamily="2" charset="-122"/>
                </a:rPr>
                <a:t>索引：</a:t>
              </a:r>
              <a:endParaRPr lang="zh-CN" altLang="en-US" sz="2000" dirty="0">
                <a:solidFill>
                  <a:schemeClr val="tx1"/>
                </a:solidFill>
              </a:endParaRPr>
            </a:p>
          </p:txBody>
        </p:sp>
        <p:sp>
          <p:nvSpPr>
            <p:cNvPr id="34" name="Text Box 33"/>
            <p:cNvSpPr txBox="1">
              <a:spLocks noChangeArrowheads="1"/>
            </p:cNvSpPr>
            <p:nvPr/>
          </p:nvSpPr>
          <p:spPr bwMode="auto">
            <a:xfrm>
              <a:off x="2160" y="6035"/>
              <a:ext cx="720" cy="272"/>
            </a:xfrm>
            <a:prstGeom prst="rect">
              <a:avLst/>
            </a:prstGeom>
            <a:noFill/>
            <a:ln w="9525">
              <a:noFill/>
              <a:miter lim="800000"/>
              <a:headEnd/>
              <a:tailEnd/>
            </a:ln>
          </p:spPr>
          <p:txBody>
            <a:bodyPr lIns="0" tIns="0" rIns="0" bIns="0"/>
            <a:lstStyle/>
            <a:p>
              <a:pPr algn="ctr">
                <a:lnSpc>
                  <a:spcPct val="80000"/>
                </a:lnSpc>
              </a:pPr>
              <a:r>
                <a:rPr lang="zh-CN" altLang="en-US" sz="2000" dirty="0">
                  <a:solidFill>
                    <a:schemeClr val="tx1"/>
                  </a:solidFill>
                  <a:latin typeface="宋体" pitchFamily="2" charset="-122"/>
                </a:rPr>
                <a:t>内容：</a:t>
              </a:r>
              <a:endParaRPr lang="zh-CN" altLang="en-US" sz="2000" dirty="0">
                <a:solidFill>
                  <a:schemeClr val="tx1"/>
                </a:solidFill>
              </a:endParaRPr>
            </a:p>
          </p:txBody>
        </p:sp>
        <p:sp>
          <p:nvSpPr>
            <p:cNvPr id="35" name="未知"/>
            <p:cNvSpPr>
              <a:spLocks/>
            </p:cNvSpPr>
            <p:nvPr/>
          </p:nvSpPr>
          <p:spPr bwMode="auto">
            <a:xfrm>
              <a:off x="5760" y="5808"/>
              <a:ext cx="1800" cy="326"/>
            </a:xfrm>
            <a:custGeom>
              <a:avLst/>
              <a:gdLst>
                <a:gd name="T0" fmla="*/ 1800 w 1800"/>
                <a:gd name="T1" fmla="*/ 341 h 312"/>
                <a:gd name="T2" fmla="*/ 1080 w 1800"/>
                <a:gd name="T3" fmla="*/ 0 h 312"/>
                <a:gd name="T4" fmla="*/ 0 w 1800"/>
                <a:gd name="T5" fmla="*/ 341 h 312"/>
                <a:gd name="T6" fmla="*/ 0 60000 65536"/>
                <a:gd name="T7" fmla="*/ 0 60000 65536"/>
                <a:gd name="T8" fmla="*/ 0 60000 65536"/>
              </a:gdLst>
              <a:ahLst/>
              <a:cxnLst>
                <a:cxn ang="T6">
                  <a:pos x="T0" y="T1"/>
                </a:cxn>
                <a:cxn ang="T7">
                  <a:pos x="T2" y="T3"/>
                </a:cxn>
                <a:cxn ang="T8">
                  <a:pos x="T4" y="T5"/>
                </a:cxn>
              </a:cxnLst>
              <a:rect l="0" t="0" r="r" b="b"/>
              <a:pathLst>
                <a:path w="1800" h="312">
                  <a:moveTo>
                    <a:pt x="1800" y="312"/>
                  </a:moveTo>
                  <a:cubicBezTo>
                    <a:pt x="1590" y="156"/>
                    <a:pt x="1380" y="0"/>
                    <a:pt x="1080" y="0"/>
                  </a:cubicBezTo>
                  <a:cubicBezTo>
                    <a:pt x="780" y="0"/>
                    <a:pt x="180" y="260"/>
                    <a:pt x="0" y="312"/>
                  </a:cubicBezTo>
                </a:path>
              </a:pathLst>
            </a:custGeom>
            <a:noFill/>
            <a:ln w="9525" cmpd="sng">
              <a:solidFill>
                <a:srgbClr val="800000"/>
              </a:solidFill>
              <a:round/>
              <a:headEnd/>
              <a:tailEnd type="triangle" w="sm" len="med"/>
            </a:ln>
          </p:spPr>
          <p:txBody>
            <a:bodyPr/>
            <a:lstStyle/>
            <a:p>
              <a:endParaRPr lang="zh-CN" altLang="en-US" sz="2000" b="0">
                <a:solidFill>
                  <a:schemeClr val="tx1"/>
                </a:solidFill>
              </a:endParaRPr>
            </a:p>
          </p:txBody>
        </p:sp>
        <p:sp>
          <p:nvSpPr>
            <p:cNvPr id="36" name="未知"/>
            <p:cNvSpPr>
              <a:spLocks/>
            </p:cNvSpPr>
            <p:nvPr/>
          </p:nvSpPr>
          <p:spPr bwMode="auto">
            <a:xfrm flipH="1" flipV="1">
              <a:off x="5760" y="6234"/>
              <a:ext cx="1800" cy="198"/>
            </a:xfrm>
            <a:custGeom>
              <a:avLst/>
              <a:gdLst>
                <a:gd name="T0" fmla="*/ 1800 w 1800"/>
                <a:gd name="T1" fmla="*/ 126 h 312"/>
                <a:gd name="T2" fmla="*/ 1080 w 1800"/>
                <a:gd name="T3" fmla="*/ 0 h 312"/>
                <a:gd name="T4" fmla="*/ 0 w 1800"/>
                <a:gd name="T5" fmla="*/ 126 h 312"/>
                <a:gd name="T6" fmla="*/ 0 60000 65536"/>
                <a:gd name="T7" fmla="*/ 0 60000 65536"/>
                <a:gd name="T8" fmla="*/ 0 60000 65536"/>
              </a:gdLst>
              <a:ahLst/>
              <a:cxnLst>
                <a:cxn ang="T6">
                  <a:pos x="T0" y="T1"/>
                </a:cxn>
                <a:cxn ang="T7">
                  <a:pos x="T2" y="T3"/>
                </a:cxn>
                <a:cxn ang="T8">
                  <a:pos x="T4" y="T5"/>
                </a:cxn>
              </a:cxnLst>
              <a:rect l="0" t="0" r="r" b="b"/>
              <a:pathLst>
                <a:path w="1800" h="312">
                  <a:moveTo>
                    <a:pt x="1800" y="312"/>
                  </a:moveTo>
                  <a:cubicBezTo>
                    <a:pt x="1590" y="156"/>
                    <a:pt x="1380" y="0"/>
                    <a:pt x="1080" y="0"/>
                  </a:cubicBezTo>
                  <a:cubicBezTo>
                    <a:pt x="780" y="0"/>
                    <a:pt x="180" y="260"/>
                    <a:pt x="0" y="312"/>
                  </a:cubicBezTo>
                </a:path>
              </a:pathLst>
            </a:custGeom>
            <a:noFill/>
            <a:ln w="9525" cmpd="sng">
              <a:solidFill>
                <a:srgbClr val="800000"/>
              </a:solidFill>
              <a:round/>
              <a:headEnd/>
              <a:tailEnd type="triangle" w="sm" len="med"/>
            </a:ln>
          </p:spPr>
          <p:txBody>
            <a:bodyPr/>
            <a:lstStyle/>
            <a:p>
              <a:endParaRPr lang="zh-CN" altLang="en-US" sz="2000" b="0">
                <a:solidFill>
                  <a:schemeClr val="tx1"/>
                </a:solidFill>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3456384"/>
          </a:xfrm>
        </p:spPr>
        <p:txBody>
          <a:bodyPr/>
          <a:lstStyle/>
          <a:p>
            <a:pPr marL="514350" indent="-514350">
              <a:lnSpc>
                <a:spcPts val="3300"/>
              </a:lnSpc>
              <a:spcBef>
                <a:spcPts val="300"/>
              </a:spcBef>
              <a:spcAft>
                <a:spcPts val="300"/>
              </a:spcAft>
              <a:buFont typeface="+mj-ea"/>
              <a:buAutoNum type="circleNumDbPlain"/>
            </a:pPr>
            <a:r>
              <a:rPr lang="zh-CN" altLang="en-US" sz="2400" dirty="0" smtClean="0">
                <a:latin typeface="Garamond" pitchFamily="18" charset="0"/>
                <a:ea typeface="宋体" pitchFamily="2" charset="-122"/>
              </a:rPr>
              <a:t>交换两个数组元素的值：</a:t>
            </a:r>
            <a:r>
              <a:rPr lang="en-US" altLang="zh-CN" sz="2400" dirty="0" smtClean="0">
                <a:latin typeface="Garamond" pitchFamily="18" charset="0"/>
                <a:ea typeface="宋体" pitchFamily="2" charset="-122"/>
              </a:rPr>
              <a:t>poker[it]</a:t>
            </a:r>
            <a:r>
              <a:rPr lang="zh-CN" altLang="en-US" sz="2400" dirty="0" smtClean="0">
                <a:latin typeface="Garamond" pitchFamily="18" charset="0"/>
                <a:ea typeface="宋体" pitchFamily="2" charset="-122"/>
              </a:rPr>
              <a:t>与</a:t>
            </a:r>
            <a:r>
              <a:rPr lang="en-US" altLang="zh-CN" sz="2400" dirty="0" smtClean="0">
                <a:latin typeface="Garamond" pitchFamily="18" charset="0"/>
                <a:ea typeface="宋体" pitchFamily="2" charset="-122"/>
              </a:rPr>
              <a:t>poker[</a:t>
            </a:r>
            <a:r>
              <a:rPr lang="en-US" altLang="zh-CN" sz="2400" dirty="0" err="1" smtClean="0">
                <a:latin typeface="Garamond" pitchFamily="18" charset="0"/>
                <a:ea typeface="宋体" pitchFamily="2" charset="-122"/>
              </a:rPr>
              <a:t>rdm</a:t>
            </a:r>
            <a:r>
              <a:rPr lang="en-US" altLang="zh-CN" sz="2400" dirty="0" smtClean="0">
                <a:latin typeface="Garamond" pitchFamily="18" charset="0"/>
                <a:ea typeface="宋体" pitchFamily="2" charset="-122"/>
              </a:rPr>
              <a:t>]</a:t>
            </a:r>
            <a:r>
              <a:rPr lang="zh-CN" altLang="en-US" sz="2400" dirty="0" smtClean="0">
                <a:latin typeface="Garamond" pitchFamily="18" charset="0"/>
                <a:ea typeface="宋体" pitchFamily="2" charset="-122"/>
              </a:rPr>
              <a:t>。交换算法可以使用循环赋值得语句实现。</a:t>
            </a:r>
          </a:p>
          <a:p>
            <a:pPr marL="514350" indent="-514350">
              <a:lnSpc>
                <a:spcPts val="3100"/>
              </a:lnSpc>
              <a:spcBef>
                <a:spcPts val="200"/>
              </a:spcBef>
              <a:spcAft>
                <a:spcPts val="200"/>
              </a:spcAft>
              <a:buFont typeface="+mj-ea"/>
              <a:buAutoNum type="circleNumDbPlain"/>
            </a:pPr>
            <a:r>
              <a:rPr lang="en-US" altLang="zh-CN" sz="2400" dirty="0" smtClean="0">
                <a:latin typeface="Garamond" pitchFamily="18" charset="0"/>
                <a:ea typeface="宋体" pitchFamily="2" charset="-122"/>
              </a:rPr>
              <a:t>rand()</a:t>
            </a:r>
            <a:r>
              <a:rPr lang="zh-CN" altLang="en-US" sz="2400" dirty="0" smtClean="0">
                <a:latin typeface="Garamond" pitchFamily="18" charset="0"/>
                <a:ea typeface="宋体" pitchFamily="2" charset="-122"/>
              </a:rPr>
              <a:t>函数产生的随机数在</a:t>
            </a:r>
            <a:r>
              <a:rPr lang="en-US" altLang="zh-CN" sz="2400" dirty="0" smtClean="0">
                <a:latin typeface="Garamond" pitchFamily="18" charset="0"/>
                <a:ea typeface="宋体" pitchFamily="2" charset="-122"/>
              </a:rPr>
              <a:t>[0,RAND_MAX]</a:t>
            </a:r>
            <a:r>
              <a:rPr lang="zh-CN" altLang="en-US" sz="2400" dirty="0" smtClean="0">
                <a:latin typeface="Garamond" pitchFamily="18" charset="0"/>
                <a:ea typeface="宋体" pitchFamily="2" charset="-122"/>
              </a:rPr>
              <a:t>之间。而现在需要</a:t>
            </a:r>
            <a:r>
              <a:rPr lang="en-US" altLang="zh-CN" sz="2400" dirty="0" smtClean="0">
                <a:latin typeface="Garamond" pitchFamily="18" charset="0"/>
                <a:ea typeface="宋体" pitchFamily="2" charset="-122"/>
              </a:rPr>
              <a:t>[it, </a:t>
            </a:r>
            <a:r>
              <a:rPr lang="en-US" altLang="zh-CN" sz="2400" dirty="0" err="1" smtClean="0">
                <a:latin typeface="Garamond" pitchFamily="18" charset="0"/>
                <a:ea typeface="宋体" pitchFamily="2" charset="-122"/>
              </a:rPr>
              <a:t>poker.end</a:t>
            </a:r>
            <a:r>
              <a:rPr lang="en-US" altLang="zh-CN" sz="2400" dirty="0" smtClean="0">
                <a:latin typeface="Garamond" pitchFamily="18" charset="0"/>
                <a:ea typeface="宋体" pitchFamily="2" charset="-122"/>
              </a:rPr>
              <a:t>())</a:t>
            </a:r>
            <a:r>
              <a:rPr lang="zh-CN" altLang="en-US" sz="2400" dirty="0" smtClean="0">
                <a:latin typeface="Garamond" pitchFamily="18" charset="0"/>
                <a:ea typeface="宋体" pitchFamily="2" charset="-122"/>
              </a:rPr>
              <a:t>之间的随机数。为此，就要将</a:t>
            </a:r>
            <a:r>
              <a:rPr lang="en-US" altLang="zh-CN" sz="2400" dirty="0" smtClean="0">
                <a:latin typeface="Garamond" pitchFamily="18" charset="0"/>
                <a:ea typeface="宋体" pitchFamily="2" charset="-122"/>
              </a:rPr>
              <a:t>[0,RAND_MAX]</a:t>
            </a:r>
            <a:r>
              <a:rPr lang="zh-CN" altLang="en-US" sz="2400" dirty="0" smtClean="0">
                <a:latin typeface="Garamond" pitchFamily="18" charset="0"/>
                <a:ea typeface="宋体" pitchFamily="2" charset="-122"/>
              </a:rPr>
              <a:t>之间的随机数转换为</a:t>
            </a:r>
            <a:r>
              <a:rPr lang="en-US" altLang="zh-CN" sz="2400" dirty="0" smtClean="0">
                <a:latin typeface="Garamond" pitchFamily="18" charset="0"/>
                <a:ea typeface="宋体" pitchFamily="2" charset="-122"/>
              </a:rPr>
              <a:t>[it, </a:t>
            </a:r>
            <a:r>
              <a:rPr lang="en-US" altLang="zh-CN" sz="2400" dirty="0" err="1" smtClean="0">
                <a:latin typeface="Garamond" pitchFamily="18" charset="0"/>
                <a:ea typeface="宋体" pitchFamily="2" charset="-122"/>
              </a:rPr>
              <a:t>poker.end</a:t>
            </a:r>
            <a:r>
              <a:rPr lang="en-US" altLang="zh-CN" sz="2400" dirty="0" smtClean="0">
                <a:latin typeface="Garamond" pitchFamily="18" charset="0"/>
                <a:ea typeface="宋体" pitchFamily="2" charset="-122"/>
              </a:rPr>
              <a:t>())</a:t>
            </a:r>
            <a:r>
              <a:rPr lang="zh-CN" altLang="en-US" sz="2400" dirty="0" smtClean="0">
                <a:latin typeface="Garamond" pitchFamily="18" charset="0"/>
                <a:ea typeface="宋体" pitchFamily="2" charset="-122"/>
              </a:rPr>
              <a:t>之间的随机数。可用如下公式进行计算：</a:t>
            </a:r>
          </a:p>
          <a:p>
            <a:pPr marL="514350" indent="-514350">
              <a:lnSpc>
                <a:spcPts val="3300"/>
              </a:lnSpc>
              <a:spcBef>
                <a:spcPts val="300"/>
              </a:spcBef>
              <a:spcAft>
                <a:spcPts val="300"/>
              </a:spcAft>
              <a:buNone/>
            </a:pPr>
            <a:r>
              <a:rPr lang="en-US" altLang="zh-CN" sz="2400" dirty="0" smtClean="0">
                <a:latin typeface="Garamond" pitchFamily="18" charset="0"/>
                <a:ea typeface="宋体" pitchFamily="2" charset="-122"/>
              </a:rPr>
              <a:t>	</a:t>
            </a:r>
            <a:r>
              <a:rPr lang="en-US" altLang="zh-CN" sz="2400" dirty="0" err="1" smtClean="0">
                <a:solidFill>
                  <a:srgbClr val="FF0000"/>
                </a:solidFill>
                <a:latin typeface="Garamond" pitchFamily="18" charset="0"/>
                <a:ea typeface="宋体" pitchFamily="2" charset="-122"/>
              </a:rPr>
              <a:t>rdm</a:t>
            </a:r>
            <a:r>
              <a:rPr lang="en-US" altLang="zh-CN" sz="2400" dirty="0" smtClean="0">
                <a:solidFill>
                  <a:srgbClr val="FF0000"/>
                </a:solidFill>
                <a:latin typeface="Garamond" pitchFamily="18" charset="0"/>
                <a:ea typeface="宋体" pitchFamily="2" charset="-122"/>
              </a:rPr>
              <a:t> = rand() % ( </a:t>
            </a:r>
            <a:r>
              <a:rPr lang="en-US" altLang="zh-CN" sz="2400" dirty="0" err="1" smtClean="0">
                <a:solidFill>
                  <a:srgbClr val="FF0000"/>
                </a:solidFill>
                <a:latin typeface="Garamond" pitchFamily="18" charset="0"/>
                <a:ea typeface="宋体" pitchFamily="2" charset="-122"/>
              </a:rPr>
              <a:t>poker.end</a:t>
            </a:r>
            <a:r>
              <a:rPr lang="en-US" altLang="zh-CN" sz="2400" dirty="0" smtClean="0">
                <a:solidFill>
                  <a:srgbClr val="FF0000"/>
                </a:solidFill>
                <a:latin typeface="Garamond" pitchFamily="18" charset="0"/>
                <a:ea typeface="宋体" pitchFamily="2" charset="-122"/>
              </a:rPr>
              <a:t>() - it) + it</a:t>
            </a:r>
            <a:endParaRPr lang="zh-CN" altLang="en-US" sz="2400" dirty="0" smtClean="0">
              <a:solidFill>
                <a:srgbClr val="FF0000"/>
              </a:solidFill>
              <a:latin typeface="Garamond" pitchFamily="18" charset="0"/>
              <a:ea typeface="宋体" pitchFamily="2" charset="-122"/>
            </a:endParaRPr>
          </a:p>
          <a:p>
            <a:pPr marL="514350" indent="-514350">
              <a:lnSpc>
                <a:spcPts val="3300"/>
              </a:lnSpc>
              <a:spcBef>
                <a:spcPts val="300"/>
              </a:spcBef>
              <a:spcAft>
                <a:spcPts val="300"/>
              </a:spcAft>
              <a:buFont typeface="+mj-ea"/>
              <a:buAutoNum type="circleNumDbPlain"/>
            </a:pPr>
            <a:endParaRPr lang="zh-CN" altLang="en-US" sz="2400" dirty="0"/>
          </a:p>
        </p:txBody>
      </p:sp>
      <p:grpSp>
        <p:nvGrpSpPr>
          <p:cNvPr id="4" name="Group 5"/>
          <p:cNvGrpSpPr>
            <a:grpSpLocks/>
          </p:cNvGrpSpPr>
          <p:nvPr/>
        </p:nvGrpSpPr>
        <p:grpSpPr bwMode="auto">
          <a:xfrm>
            <a:off x="827584" y="4221090"/>
            <a:ext cx="7848074" cy="2232888"/>
            <a:chOff x="2838" y="11447"/>
            <a:chExt cx="7353" cy="2983"/>
          </a:xfrm>
        </p:grpSpPr>
        <p:sp>
          <p:nvSpPr>
            <p:cNvPr id="5" name="Text Box 6"/>
            <p:cNvSpPr txBox="1">
              <a:spLocks noChangeArrowheads="1"/>
            </p:cNvSpPr>
            <p:nvPr/>
          </p:nvSpPr>
          <p:spPr bwMode="auto">
            <a:xfrm>
              <a:off x="3324" y="13238"/>
              <a:ext cx="444" cy="421"/>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latin typeface="Times New Roman" pitchFamily="18" charset="0"/>
                </a:rPr>
                <a:t>102</a:t>
              </a:r>
              <a:endParaRPr lang="en-US" altLang="zh-CN" sz="2000" dirty="0"/>
            </a:p>
          </p:txBody>
        </p:sp>
        <p:sp>
          <p:nvSpPr>
            <p:cNvPr id="6" name="Text Box 7"/>
            <p:cNvSpPr txBox="1">
              <a:spLocks noChangeArrowheads="1"/>
            </p:cNvSpPr>
            <p:nvPr/>
          </p:nvSpPr>
          <p:spPr bwMode="auto">
            <a:xfrm>
              <a:off x="3768" y="13238"/>
              <a:ext cx="444" cy="421"/>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latin typeface="Times New Roman" pitchFamily="18" charset="0"/>
                </a:rPr>
                <a:t>103</a:t>
              </a:r>
              <a:endParaRPr lang="en-US" altLang="zh-CN" sz="2000" dirty="0"/>
            </a:p>
          </p:txBody>
        </p:sp>
        <p:sp>
          <p:nvSpPr>
            <p:cNvPr id="7" name="Text Box 8"/>
            <p:cNvSpPr txBox="1">
              <a:spLocks noChangeArrowheads="1"/>
            </p:cNvSpPr>
            <p:nvPr/>
          </p:nvSpPr>
          <p:spPr bwMode="auto">
            <a:xfrm>
              <a:off x="4212" y="13238"/>
              <a:ext cx="1332" cy="421"/>
            </a:xfrm>
            <a:prstGeom prst="rect">
              <a:avLst/>
            </a:prstGeom>
            <a:solidFill>
              <a:srgbClr val="FFFFFF"/>
            </a:solidFill>
            <a:ln w="9525">
              <a:solidFill>
                <a:srgbClr val="000000"/>
              </a:solidFill>
              <a:miter lim="800000"/>
              <a:headEnd/>
              <a:tailEnd/>
            </a:ln>
          </p:spPr>
          <p:txBody>
            <a:bodyPr lIns="0" tIns="0" rIns="0" bIns="0"/>
            <a:lstStyle/>
            <a:p>
              <a:endParaRPr lang="zh-CN" altLang="en-US" sz="2000" b="0"/>
            </a:p>
          </p:txBody>
        </p:sp>
        <p:sp>
          <p:nvSpPr>
            <p:cNvPr id="8" name="Text Box 9"/>
            <p:cNvSpPr txBox="1">
              <a:spLocks noChangeArrowheads="1"/>
            </p:cNvSpPr>
            <p:nvPr/>
          </p:nvSpPr>
          <p:spPr bwMode="auto">
            <a:xfrm>
              <a:off x="2880" y="13238"/>
              <a:ext cx="444" cy="421"/>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latin typeface="Times New Roman" pitchFamily="18" charset="0"/>
                </a:rPr>
                <a:t>101</a:t>
              </a:r>
              <a:endParaRPr lang="en-US" altLang="zh-CN" sz="2000" dirty="0"/>
            </a:p>
          </p:txBody>
        </p:sp>
        <p:sp>
          <p:nvSpPr>
            <p:cNvPr id="9" name="Text Box 10"/>
            <p:cNvSpPr txBox="1">
              <a:spLocks noChangeArrowheads="1"/>
            </p:cNvSpPr>
            <p:nvPr/>
          </p:nvSpPr>
          <p:spPr bwMode="auto">
            <a:xfrm>
              <a:off x="4140" y="13263"/>
              <a:ext cx="1332" cy="396"/>
            </a:xfrm>
            <a:prstGeom prst="rect">
              <a:avLst/>
            </a:prstGeom>
            <a:noFill/>
            <a:ln w="9525">
              <a:noFill/>
              <a:miter lim="800000"/>
              <a:headEnd/>
              <a:tailEnd/>
            </a:ln>
          </p:spPr>
          <p:txBody>
            <a:bodyPr lIns="0" tIns="0" rIns="0" bIns="0"/>
            <a:lstStyle/>
            <a:p>
              <a:pPr algn="ctr">
                <a:lnSpc>
                  <a:spcPct val="80000"/>
                </a:lnSpc>
              </a:pPr>
              <a:r>
                <a:rPr lang="en-US" altLang="zh-CN" sz="2000" b="0" dirty="0"/>
                <a:t>…</a:t>
              </a:r>
            </a:p>
          </p:txBody>
        </p:sp>
        <p:sp>
          <p:nvSpPr>
            <p:cNvPr id="10" name="Text Box 11"/>
            <p:cNvSpPr txBox="1">
              <a:spLocks noChangeArrowheads="1"/>
            </p:cNvSpPr>
            <p:nvPr/>
          </p:nvSpPr>
          <p:spPr bwMode="auto">
            <a:xfrm>
              <a:off x="5544" y="13238"/>
              <a:ext cx="444" cy="421"/>
            </a:xfrm>
            <a:prstGeom prst="rect">
              <a:avLst/>
            </a:prstGeom>
            <a:solidFill>
              <a:srgbClr val="FFFF99"/>
            </a:solidFill>
            <a:ln w="9525">
              <a:solidFill>
                <a:srgbClr val="000000"/>
              </a:solidFill>
              <a:miter lim="800000"/>
              <a:headEnd/>
              <a:tailEnd/>
            </a:ln>
          </p:spPr>
          <p:txBody>
            <a:bodyPr lIns="0" tIns="0" rIns="0" bIns="0"/>
            <a:lstStyle/>
            <a:p>
              <a:endParaRPr lang="zh-CN" altLang="en-US" sz="2000" b="0"/>
            </a:p>
          </p:txBody>
        </p:sp>
        <p:sp>
          <p:nvSpPr>
            <p:cNvPr id="11" name="Text Box 12"/>
            <p:cNvSpPr txBox="1">
              <a:spLocks noChangeArrowheads="1"/>
            </p:cNvSpPr>
            <p:nvPr/>
          </p:nvSpPr>
          <p:spPr bwMode="auto">
            <a:xfrm>
              <a:off x="5988" y="13238"/>
              <a:ext cx="1332" cy="421"/>
            </a:xfrm>
            <a:prstGeom prst="rect">
              <a:avLst/>
            </a:prstGeom>
            <a:solidFill>
              <a:srgbClr val="FFFFFF"/>
            </a:solidFill>
            <a:ln w="9525">
              <a:solidFill>
                <a:srgbClr val="000000"/>
              </a:solidFill>
              <a:miter lim="800000"/>
              <a:headEnd/>
              <a:tailEnd/>
            </a:ln>
          </p:spPr>
          <p:txBody>
            <a:bodyPr lIns="0" tIns="0" rIns="0" bIns="0"/>
            <a:lstStyle/>
            <a:p>
              <a:endParaRPr lang="zh-CN" altLang="en-US" sz="2000" b="0"/>
            </a:p>
          </p:txBody>
        </p:sp>
        <p:sp>
          <p:nvSpPr>
            <p:cNvPr id="12" name="Text Box 13"/>
            <p:cNvSpPr txBox="1">
              <a:spLocks noChangeArrowheads="1"/>
            </p:cNvSpPr>
            <p:nvPr/>
          </p:nvSpPr>
          <p:spPr bwMode="auto">
            <a:xfrm>
              <a:off x="7320" y="13238"/>
              <a:ext cx="444" cy="421"/>
            </a:xfrm>
            <a:prstGeom prst="rect">
              <a:avLst/>
            </a:prstGeom>
            <a:solidFill>
              <a:srgbClr val="FFFF99"/>
            </a:solidFill>
            <a:ln w="9525">
              <a:solidFill>
                <a:srgbClr val="000000"/>
              </a:solidFill>
              <a:miter lim="800000"/>
              <a:headEnd/>
              <a:tailEnd/>
            </a:ln>
          </p:spPr>
          <p:txBody>
            <a:bodyPr lIns="0" tIns="0" rIns="0" bIns="0"/>
            <a:lstStyle/>
            <a:p>
              <a:endParaRPr lang="zh-CN" altLang="en-US" sz="2000" b="0"/>
            </a:p>
          </p:txBody>
        </p:sp>
        <p:sp>
          <p:nvSpPr>
            <p:cNvPr id="13" name="Text Box 14"/>
            <p:cNvSpPr txBox="1">
              <a:spLocks noChangeArrowheads="1"/>
            </p:cNvSpPr>
            <p:nvPr/>
          </p:nvSpPr>
          <p:spPr bwMode="auto">
            <a:xfrm>
              <a:off x="9096" y="13238"/>
              <a:ext cx="444" cy="421"/>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latin typeface="Times New Roman" pitchFamily="18" charset="0"/>
                </a:rPr>
                <a:t>502</a:t>
              </a:r>
              <a:endParaRPr lang="en-US" altLang="zh-CN" sz="2000" dirty="0"/>
            </a:p>
          </p:txBody>
        </p:sp>
        <p:sp>
          <p:nvSpPr>
            <p:cNvPr id="14" name="Text Box 15"/>
            <p:cNvSpPr txBox="1">
              <a:spLocks noChangeArrowheads="1"/>
            </p:cNvSpPr>
            <p:nvPr/>
          </p:nvSpPr>
          <p:spPr bwMode="auto">
            <a:xfrm>
              <a:off x="7764" y="13238"/>
              <a:ext cx="1332" cy="421"/>
            </a:xfrm>
            <a:prstGeom prst="rect">
              <a:avLst/>
            </a:prstGeom>
            <a:solidFill>
              <a:srgbClr val="FFFFFF"/>
            </a:solidFill>
            <a:ln w="9525">
              <a:solidFill>
                <a:srgbClr val="000000"/>
              </a:solidFill>
              <a:miter lim="800000"/>
              <a:headEnd/>
              <a:tailEnd/>
            </a:ln>
          </p:spPr>
          <p:txBody>
            <a:bodyPr lIns="0" tIns="0" rIns="0" bIns="0"/>
            <a:lstStyle/>
            <a:p>
              <a:endParaRPr lang="zh-CN" altLang="en-US" sz="2000" b="0"/>
            </a:p>
          </p:txBody>
        </p:sp>
        <p:sp>
          <p:nvSpPr>
            <p:cNvPr id="15" name="Text Box 16"/>
            <p:cNvSpPr txBox="1">
              <a:spLocks noChangeArrowheads="1"/>
            </p:cNvSpPr>
            <p:nvPr/>
          </p:nvSpPr>
          <p:spPr bwMode="auto">
            <a:xfrm>
              <a:off x="5940" y="13263"/>
              <a:ext cx="1332" cy="237"/>
            </a:xfrm>
            <a:prstGeom prst="rect">
              <a:avLst/>
            </a:prstGeom>
            <a:noFill/>
            <a:ln w="9525">
              <a:noFill/>
              <a:miter lim="800000"/>
              <a:headEnd/>
              <a:tailEnd/>
            </a:ln>
          </p:spPr>
          <p:txBody>
            <a:bodyPr lIns="0" tIns="0" rIns="0" bIns="0"/>
            <a:lstStyle/>
            <a:p>
              <a:pPr algn="ctr">
                <a:lnSpc>
                  <a:spcPct val="80000"/>
                </a:lnSpc>
              </a:pPr>
              <a:r>
                <a:rPr lang="en-US" altLang="zh-CN" sz="2000" b="0"/>
                <a:t>…</a:t>
              </a:r>
            </a:p>
          </p:txBody>
        </p:sp>
        <p:sp>
          <p:nvSpPr>
            <p:cNvPr id="16" name="Text Box 17"/>
            <p:cNvSpPr txBox="1">
              <a:spLocks noChangeArrowheads="1"/>
            </p:cNvSpPr>
            <p:nvPr/>
          </p:nvSpPr>
          <p:spPr bwMode="auto">
            <a:xfrm>
              <a:off x="8977" y="14054"/>
              <a:ext cx="1214" cy="375"/>
            </a:xfrm>
            <a:prstGeom prst="rect">
              <a:avLst/>
            </a:prstGeom>
            <a:noFill/>
            <a:ln w="9525">
              <a:noFill/>
              <a:miter lim="800000"/>
              <a:headEnd/>
              <a:tailEnd/>
            </a:ln>
          </p:spPr>
          <p:txBody>
            <a:bodyPr lIns="0" tIns="0" rIns="0" bIns="0"/>
            <a:lstStyle/>
            <a:p>
              <a:pPr algn="ctr">
                <a:lnSpc>
                  <a:spcPct val="80000"/>
                </a:lnSpc>
              </a:pPr>
              <a:r>
                <a:rPr lang="en-US" altLang="zh-CN" sz="2000" dirty="0" err="1">
                  <a:latin typeface="宋体" pitchFamily="2" charset="-122"/>
                </a:rPr>
                <a:t>poker.end</a:t>
              </a:r>
              <a:r>
                <a:rPr lang="en-US" altLang="zh-CN" sz="2000" dirty="0">
                  <a:latin typeface="宋体" pitchFamily="2" charset="-122"/>
                </a:rPr>
                <a:t>()</a:t>
              </a:r>
            </a:p>
            <a:p>
              <a:endParaRPr lang="en-US" altLang="zh-CN" sz="2000" dirty="0"/>
            </a:p>
          </p:txBody>
        </p:sp>
        <p:sp>
          <p:nvSpPr>
            <p:cNvPr id="17" name="Text Box 18"/>
            <p:cNvSpPr txBox="1">
              <a:spLocks noChangeArrowheads="1"/>
            </p:cNvSpPr>
            <p:nvPr/>
          </p:nvSpPr>
          <p:spPr bwMode="auto">
            <a:xfrm>
              <a:off x="7764" y="13238"/>
              <a:ext cx="1332" cy="237"/>
            </a:xfrm>
            <a:prstGeom prst="rect">
              <a:avLst/>
            </a:prstGeom>
            <a:noFill/>
            <a:ln w="9525">
              <a:noFill/>
              <a:miter lim="800000"/>
              <a:headEnd/>
              <a:tailEnd/>
            </a:ln>
          </p:spPr>
          <p:txBody>
            <a:bodyPr lIns="0" tIns="0" rIns="0" bIns="0"/>
            <a:lstStyle/>
            <a:p>
              <a:pPr algn="ctr">
                <a:lnSpc>
                  <a:spcPct val="80000"/>
                </a:lnSpc>
              </a:pPr>
              <a:r>
                <a:rPr lang="en-US" altLang="zh-CN" sz="2000" b="0"/>
                <a:t>…</a:t>
              </a:r>
            </a:p>
          </p:txBody>
        </p:sp>
        <p:sp>
          <p:nvSpPr>
            <p:cNvPr id="18" name="Text Box 19"/>
            <p:cNvSpPr txBox="1">
              <a:spLocks noChangeArrowheads="1"/>
            </p:cNvSpPr>
            <p:nvPr/>
          </p:nvSpPr>
          <p:spPr bwMode="auto">
            <a:xfrm>
              <a:off x="7380" y="14032"/>
              <a:ext cx="444" cy="237"/>
            </a:xfrm>
            <a:prstGeom prst="rect">
              <a:avLst/>
            </a:prstGeom>
            <a:noFill/>
            <a:ln w="9525">
              <a:noFill/>
              <a:miter lim="800000"/>
              <a:headEnd/>
              <a:tailEnd/>
            </a:ln>
          </p:spPr>
          <p:txBody>
            <a:bodyPr lIns="0" tIns="0" rIns="0" bIns="0"/>
            <a:lstStyle/>
            <a:p>
              <a:pPr algn="ctr"/>
              <a:r>
                <a:rPr lang="en-US" altLang="zh-CN" sz="2000">
                  <a:latin typeface="Times New Roman" pitchFamily="18" charset="0"/>
                </a:rPr>
                <a:t>rdm</a:t>
              </a:r>
              <a:endParaRPr lang="en-US" altLang="zh-CN" sz="2000"/>
            </a:p>
          </p:txBody>
        </p:sp>
        <p:sp>
          <p:nvSpPr>
            <p:cNvPr id="19" name="Text Box 20"/>
            <p:cNvSpPr txBox="1">
              <a:spLocks noChangeArrowheads="1"/>
            </p:cNvSpPr>
            <p:nvPr/>
          </p:nvSpPr>
          <p:spPr bwMode="auto">
            <a:xfrm>
              <a:off x="5580" y="14141"/>
              <a:ext cx="444" cy="289"/>
            </a:xfrm>
            <a:prstGeom prst="rect">
              <a:avLst/>
            </a:prstGeom>
            <a:noFill/>
            <a:ln w="9525">
              <a:noFill/>
              <a:miter lim="800000"/>
              <a:headEnd/>
              <a:tailEnd/>
            </a:ln>
          </p:spPr>
          <p:txBody>
            <a:bodyPr lIns="0" tIns="0" rIns="0" bIns="0"/>
            <a:lstStyle/>
            <a:p>
              <a:pPr algn="ctr">
                <a:lnSpc>
                  <a:spcPct val="80000"/>
                </a:lnSpc>
              </a:pPr>
              <a:r>
                <a:rPr lang="en-US" altLang="zh-CN" sz="2000" dirty="0">
                  <a:latin typeface="宋体" pitchFamily="2" charset="-122"/>
                </a:rPr>
                <a:t>it</a:t>
              </a:r>
              <a:endParaRPr lang="en-US" altLang="zh-CN" sz="2000" dirty="0"/>
            </a:p>
          </p:txBody>
        </p:sp>
        <p:sp>
          <p:nvSpPr>
            <p:cNvPr id="20" name="Line 21"/>
            <p:cNvSpPr>
              <a:spLocks noChangeShapeType="1"/>
            </p:cNvSpPr>
            <p:nvPr/>
          </p:nvSpPr>
          <p:spPr bwMode="auto">
            <a:xfrm>
              <a:off x="7560" y="13756"/>
              <a:ext cx="0" cy="290"/>
            </a:xfrm>
            <a:prstGeom prst="line">
              <a:avLst/>
            </a:prstGeom>
            <a:noFill/>
            <a:ln w="9525">
              <a:solidFill>
                <a:srgbClr val="000000"/>
              </a:solidFill>
              <a:round/>
              <a:headEnd type="triangle" w="med" len="med"/>
              <a:tailEnd/>
            </a:ln>
          </p:spPr>
          <p:txBody>
            <a:bodyPr/>
            <a:lstStyle/>
            <a:p>
              <a:endParaRPr lang="zh-CN" altLang="en-US" sz="2000" b="0"/>
            </a:p>
          </p:txBody>
        </p:sp>
        <p:sp>
          <p:nvSpPr>
            <p:cNvPr id="21" name="Line 22"/>
            <p:cNvSpPr>
              <a:spLocks noChangeShapeType="1"/>
            </p:cNvSpPr>
            <p:nvPr/>
          </p:nvSpPr>
          <p:spPr bwMode="auto">
            <a:xfrm>
              <a:off x="5760" y="13756"/>
              <a:ext cx="0" cy="290"/>
            </a:xfrm>
            <a:prstGeom prst="line">
              <a:avLst/>
            </a:prstGeom>
            <a:noFill/>
            <a:ln w="9525">
              <a:solidFill>
                <a:srgbClr val="000000"/>
              </a:solidFill>
              <a:round/>
              <a:headEnd type="triangle" w="med" len="med"/>
              <a:tailEnd/>
            </a:ln>
          </p:spPr>
          <p:txBody>
            <a:bodyPr/>
            <a:lstStyle/>
            <a:p>
              <a:endParaRPr lang="zh-CN" altLang="en-US" sz="2000" b="0"/>
            </a:p>
          </p:txBody>
        </p:sp>
        <p:sp>
          <p:nvSpPr>
            <p:cNvPr id="22" name="Line 23"/>
            <p:cNvSpPr>
              <a:spLocks noChangeShapeType="1"/>
            </p:cNvSpPr>
            <p:nvPr/>
          </p:nvSpPr>
          <p:spPr bwMode="auto">
            <a:xfrm>
              <a:off x="9652" y="13754"/>
              <a:ext cx="0" cy="290"/>
            </a:xfrm>
            <a:prstGeom prst="line">
              <a:avLst/>
            </a:prstGeom>
            <a:noFill/>
            <a:ln w="9525">
              <a:solidFill>
                <a:srgbClr val="000000"/>
              </a:solidFill>
              <a:round/>
              <a:headEnd type="triangle" w="med" len="med"/>
              <a:tailEnd/>
            </a:ln>
          </p:spPr>
          <p:txBody>
            <a:bodyPr/>
            <a:lstStyle/>
            <a:p>
              <a:endParaRPr lang="zh-CN" altLang="en-US" sz="2000" b="0"/>
            </a:p>
          </p:txBody>
        </p:sp>
        <p:sp>
          <p:nvSpPr>
            <p:cNvPr id="23" name="Text Box 24"/>
            <p:cNvSpPr txBox="1">
              <a:spLocks noChangeArrowheads="1"/>
            </p:cNvSpPr>
            <p:nvPr/>
          </p:nvSpPr>
          <p:spPr bwMode="auto">
            <a:xfrm>
              <a:off x="2880" y="12184"/>
              <a:ext cx="444" cy="417"/>
            </a:xfrm>
            <a:prstGeom prst="rect">
              <a:avLst/>
            </a:prstGeom>
            <a:solidFill>
              <a:srgbClr val="FFFF99"/>
            </a:solidFill>
            <a:ln w="9525">
              <a:solidFill>
                <a:srgbClr val="000000"/>
              </a:solidFill>
              <a:miter lim="800000"/>
              <a:headEnd/>
              <a:tailEnd/>
            </a:ln>
          </p:spPr>
          <p:txBody>
            <a:bodyPr lIns="0" tIns="0" rIns="0" bIns="0"/>
            <a:lstStyle/>
            <a:p>
              <a:endParaRPr lang="zh-CN" altLang="en-US" sz="2000" b="0"/>
            </a:p>
          </p:txBody>
        </p:sp>
        <p:sp>
          <p:nvSpPr>
            <p:cNvPr id="24" name="Text Box 25"/>
            <p:cNvSpPr txBox="1">
              <a:spLocks noChangeArrowheads="1"/>
            </p:cNvSpPr>
            <p:nvPr/>
          </p:nvSpPr>
          <p:spPr bwMode="auto">
            <a:xfrm>
              <a:off x="3324" y="12184"/>
              <a:ext cx="1332" cy="417"/>
            </a:xfrm>
            <a:prstGeom prst="rect">
              <a:avLst/>
            </a:prstGeom>
            <a:solidFill>
              <a:srgbClr val="FFFFFF"/>
            </a:solidFill>
            <a:ln w="9525">
              <a:solidFill>
                <a:srgbClr val="000000"/>
              </a:solidFill>
              <a:miter lim="800000"/>
              <a:headEnd/>
              <a:tailEnd/>
            </a:ln>
          </p:spPr>
          <p:txBody>
            <a:bodyPr lIns="0" tIns="0" rIns="0" bIns="0"/>
            <a:lstStyle/>
            <a:p>
              <a:endParaRPr lang="zh-CN" altLang="en-US" sz="2000" b="0"/>
            </a:p>
          </p:txBody>
        </p:sp>
        <p:sp>
          <p:nvSpPr>
            <p:cNvPr id="25" name="Text Box 26"/>
            <p:cNvSpPr txBox="1">
              <a:spLocks noChangeArrowheads="1"/>
            </p:cNvSpPr>
            <p:nvPr/>
          </p:nvSpPr>
          <p:spPr bwMode="auto">
            <a:xfrm>
              <a:off x="4656" y="12184"/>
              <a:ext cx="444" cy="417"/>
            </a:xfrm>
            <a:prstGeom prst="rect">
              <a:avLst/>
            </a:prstGeom>
            <a:solidFill>
              <a:srgbClr val="FFFF99"/>
            </a:solidFill>
            <a:ln w="9525">
              <a:solidFill>
                <a:srgbClr val="000000"/>
              </a:solidFill>
              <a:miter lim="800000"/>
              <a:headEnd/>
              <a:tailEnd/>
            </a:ln>
          </p:spPr>
          <p:txBody>
            <a:bodyPr lIns="0" tIns="0" rIns="0" bIns="0"/>
            <a:lstStyle/>
            <a:p>
              <a:endParaRPr lang="zh-CN" altLang="en-US" sz="2000" b="0"/>
            </a:p>
          </p:txBody>
        </p:sp>
        <p:sp>
          <p:nvSpPr>
            <p:cNvPr id="26" name="Text Box 27"/>
            <p:cNvSpPr txBox="1">
              <a:spLocks noChangeArrowheads="1"/>
            </p:cNvSpPr>
            <p:nvPr/>
          </p:nvSpPr>
          <p:spPr bwMode="auto">
            <a:xfrm>
              <a:off x="6432" y="12184"/>
              <a:ext cx="444" cy="417"/>
            </a:xfrm>
            <a:prstGeom prst="rect">
              <a:avLst/>
            </a:prstGeom>
            <a:solidFill>
              <a:srgbClr val="FFFFFF"/>
            </a:solidFill>
            <a:ln w="9525">
              <a:solidFill>
                <a:srgbClr val="000000"/>
              </a:solidFill>
              <a:miter lim="800000"/>
              <a:headEnd/>
              <a:tailEnd/>
            </a:ln>
          </p:spPr>
          <p:txBody>
            <a:bodyPr lIns="0" tIns="0" rIns="0" bIns="0" anchor="ctr"/>
            <a:lstStyle/>
            <a:p>
              <a:pPr algn="ctr">
                <a:lnSpc>
                  <a:spcPct val="80000"/>
                </a:lnSpc>
              </a:pPr>
              <a:r>
                <a:rPr lang="en-US" altLang="zh-CN" sz="2000" dirty="0">
                  <a:latin typeface="Times New Roman" pitchFamily="18" charset="0"/>
                </a:rPr>
                <a:t>502</a:t>
              </a:r>
              <a:endParaRPr lang="en-US" altLang="zh-CN" sz="2000" dirty="0"/>
            </a:p>
          </p:txBody>
        </p:sp>
        <p:sp>
          <p:nvSpPr>
            <p:cNvPr id="27" name="Text Box 28"/>
            <p:cNvSpPr txBox="1">
              <a:spLocks noChangeArrowheads="1"/>
            </p:cNvSpPr>
            <p:nvPr/>
          </p:nvSpPr>
          <p:spPr bwMode="auto">
            <a:xfrm>
              <a:off x="5100" y="12184"/>
              <a:ext cx="1332" cy="417"/>
            </a:xfrm>
            <a:prstGeom prst="rect">
              <a:avLst/>
            </a:prstGeom>
            <a:solidFill>
              <a:srgbClr val="FFFFFF"/>
            </a:solidFill>
            <a:ln w="9525">
              <a:solidFill>
                <a:srgbClr val="000000"/>
              </a:solidFill>
              <a:miter lim="800000"/>
              <a:headEnd/>
              <a:tailEnd/>
            </a:ln>
          </p:spPr>
          <p:txBody>
            <a:bodyPr lIns="0" tIns="0" rIns="0" bIns="0"/>
            <a:lstStyle/>
            <a:p>
              <a:endParaRPr lang="zh-CN" altLang="en-US" sz="2000" b="0"/>
            </a:p>
          </p:txBody>
        </p:sp>
        <p:sp>
          <p:nvSpPr>
            <p:cNvPr id="28" name="Text Box 29"/>
            <p:cNvSpPr txBox="1">
              <a:spLocks noChangeArrowheads="1"/>
            </p:cNvSpPr>
            <p:nvPr/>
          </p:nvSpPr>
          <p:spPr bwMode="auto">
            <a:xfrm>
              <a:off x="3276" y="12209"/>
              <a:ext cx="1332" cy="237"/>
            </a:xfrm>
            <a:prstGeom prst="rect">
              <a:avLst/>
            </a:prstGeom>
            <a:noFill/>
            <a:ln w="9525">
              <a:noFill/>
              <a:miter lim="800000"/>
              <a:headEnd/>
              <a:tailEnd/>
            </a:ln>
          </p:spPr>
          <p:txBody>
            <a:bodyPr lIns="0" tIns="0" rIns="0" bIns="0"/>
            <a:lstStyle/>
            <a:p>
              <a:pPr algn="ctr">
                <a:lnSpc>
                  <a:spcPct val="80000"/>
                </a:lnSpc>
              </a:pPr>
              <a:r>
                <a:rPr lang="en-US" altLang="zh-CN" sz="2000" b="0" dirty="0"/>
                <a:t>…</a:t>
              </a:r>
            </a:p>
          </p:txBody>
        </p:sp>
        <p:sp>
          <p:nvSpPr>
            <p:cNvPr id="29" name="Text Box 30"/>
            <p:cNvSpPr txBox="1">
              <a:spLocks noChangeArrowheads="1"/>
            </p:cNvSpPr>
            <p:nvPr/>
          </p:nvSpPr>
          <p:spPr bwMode="auto">
            <a:xfrm>
              <a:off x="6053" y="11543"/>
              <a:ext cx="1980" cy="348"/>
            </a:xfrm>
            <a:prstGeom prst="rect">
              <a:avLst/>
            </a:prstGeom>
            <a:noFill/>
            <a:ln w="9525">
              <a:noFill/>
              <a:miter lim="800000"/>
              <a:headEnd/>
              <a:tailEnd/>
            </a:ln>
          </p:spPr>
          <p:txBody>
            <a:bodyPr lIns="0" tIns="0" rIns="0" bIns="0"/>
            <a:lstStyle/>
            <a:p>
              <a:pPr algn="ctr">
                <a:lnSpc>
                  <a:spcPct val="80000"/>
                </a:lnSpc>
              </a:pPr>
              <a:r>
                <a:rPr lang="en-US" altLang="zh-CN" sz="2000" dirty="0" err="1">
                  <a:latin typeface="宋体" pitchFamily="2" charset="-122"/>
                </a:rPr>
                <a:t>poker.end</a:t>
              </a:r>
              <a:r>
                <a:rPr lang="en-US" altLang="zh-CN" sz="2000" dirty="0">
                  <a:latin typeface="宋体" pitchFamily="2" charset="-122"/>
                </a:rPr>
                <a:t>()-it</a:t>
              </a:r>
              <a:endParaRPr lang="en-US" altLang="zh-CN" sz="2000" dirty="0"/>
            </a:p>
          </p:txBody>
        </p:sp>
        <p:sp>
          <p:nvSpPr>
            <p:cNvPr id="30" name="Text Box 31"/>
            <p:cNvSpPr txBox="1">
              <a:spLocks noChangeArrowheads="1"/>
            </p:cNvSpPr>
            <p:nvPr/>
          </p:nvSpPr>
          <p:spPr bwMode="auto">
            <a:xfrm>
              <a:off x="5100" y="12184"/>
              <a:ext cx="1332" cy="417"/>
            </a:xfrm>
            <a:prstGeom prst="rect">
              <a:avLst/>
            </a:prstGeom>
            <a:noFill/>
            <a:ln w="9525">
              <a:noFill/>
              <a:miter lim="800000"/>
              <a:headEnd/>
              <a:tailEnd/>
            </a:ln>
          </p:spPr>
          <p:txBody>
            <a:bodyPr lIns="0" tIns="0" rIns="0" bIns="0"/>
            <a:lstStyle/>
            <a:p>
              <a:pPr algn="ctr">
                <a:lnSpc>
                  <a:spcPct val="80000"/>
                </a:lnSpc>
              </a:pPr>
              <a:r>
                <a:rPr lang="en-US" altLang="zh-CN" sz="2000" b="0" dirty="0"/>
                <a:t>…</a:t>
              </a:r>
            </a:p>
          </p:txBody>
        </p:sp>
        <p:sp>
          <p:nvSpPr>
            <p:cNvPr id="31" name="Text Box 32"/>
            <p:cNvSpPr txBox="1">
              <a:spLocks noChangeArrowheads="1"/>
            </p:cNvSpPr>
            <p:nvPr/>
          </p:nvSpPr>
          <p:spPr bwMode="auto">
            <a:xfrm>
              <a:off x="4680" y="11447"/>
              <a:ext cx="444" cy="237"/>
            </a:xfrm>
            <a:prstGeom prst="rect">
              <a:avLst/>
            </a:prstGeom>
            <a:noFill/>
            <a:ln w="9525">
              <a:noFill/>
              <a:miter lim="800000"/>
              <a:headEnd/>
              <a:tailEnd/>
            </a:ln>
          </p:spPr>
          <p:txBody>
            <a:bodyPr lIns="0" tIns="0" rIns="0" bIns="0"/>
            <a:lstStyle/>
            <a:p>
              <a:pPr algn="ctr"/>
              <a:r>
                <a:rPr lang="en-US" altLang="zh-CN" sz="2000" dirty="0" err="1">
                  <a:latin typeface="Times New Roman" pitchFamily="18" charset="0"/>
                </a:rPr>
                <a:t>rdm</a:t>
              </a:r>
              <a:endParaRPr lang="en-US" altLang="zh-CN" sz="2000" dirty="0"/>
            </a:p>
          </p:txBody>
        </p:sp>
        <p:sp>
          <p:nvSpPr>
            <p:cNvPr id="32" name="Text Box 33"/>
            <p:cNvSpPr txBox="1">
              <a:spLocks noChangeArrowheads="1"/>
            </p:cNvSpPr>
            <p:nvPr/>
          </p:nvSpPr>
          <p:spPr bwMode="auto">
            <a:xfrm>
              <a:off x="2838" y="11543"/>
              <a:ext cx="444" cy="237"/>
            </a:xfrm>
            <a:prstGeom prst="rect">
              <a:avLst/>
            </a:prstGeom>
            <a:noFill/>
            <a:ln w="9525">
              <a:noFill/>
              <a:miter lim="800000"/>
              <a:headEnd/>
              <a:tailEnd/>
            </a:ln>
          </p:spPr>
          <p:txBody>
            <a:bodyPr lIns="0" tIns="0" rIns="0" bIns="0"/>
            <a:lstStyle/>
            <a:p>
              <a:pPr algn="ctr">
                <a:lnSpc>
                  <a:spcPct val="80000"/>
                </a:lnSpc>
              </a:pPr>
              <a:r>
                <a:rPr lang="en-US" altLang="zh-CN" sz="2000" dirty="0">
                  <a:latin typeface="宋体" pitchFamily="2" charset="-122"/>
                </a:rPr>
                <a:t>0</a:t>
              </a:r>
              <a:endParaRPr lang="en-US" altLang="zh-CN" sz="2000" dirty="0"/>
            </a:p>
          </p:txBody>
        </p:sp>
        <p:sp>
          <p:nvSpPr>
            <p:cNvPr id="33" name="Line 34"/>
            <p:cNvSpPr>
              <a:spLocks noChangeShapeType="1"/>
            </p:cNvSpPr>
            <p:nvPr/>
          </p:nvSpPr>
          <p:spPr bwMode="auto">
            <a:xfrm flipH="1" flipV="1">
              <a:off x="4860" y="11894"/>
              <a:ext cx="0" cy="290"/>
            </a:xfrm>
            <a:prstGeom prst="line">
              <a:avLst/>
            </a:prstGeom>
            <a:noFill/>
            <a:ln w="9525">
              <a:solidFill>
                <a:srgbClr val="000000"/>
              </a:solidFill>
              <a:round/>
              <a:headEnd type="triangle" w="med" len="med"/>
              <a:tailEnd/>
            </a:ln>
          </p:spPr>
          <p:txBody>
            <a:bodyPr/>
            <a:lstStyle/>
            <a:p>
              <a:endParaRPr lang="zh-CN" altLang="en-US" sz="2000" b="0"/>
            </a:p>
          </p:txBody>
        </p:sp>
        <p:sp>
          <p:nvSpPr>
            <p:cNvPr id="34" name="Line 35"/>
            <p:cNvSpPr>
              <a:spLocks noChangeShapeType="1"/>
            </p:cNvSpPr>
            <p:nvPr/>
          </p:nvSpPr>
          <p:spPr bwMode="auto">
            <a:xfrm>
              <a:off x="7021" y="11894"/>
              <a:ext cx="0" cy="290"/>
            </a:xfrm>
            <a:prstGeom prst="line">
              <a:avLst/>
            </a:prstGeom>
            <a:noFill/>
            <a:ln w="9525">
              <a:solidFill>
                <a:srgbClr val="000000"/>
              </a:solidFill>
              <a:round/>
              <a:headEnd/>
              <a:tailEnd type="triangle" w="med" len="med"/>
            </a:ln>
          </p:spPr>
          <p:txBody>
            <a:bodyPr/>
            <a:lstStyle/>
            <a:p>
              <a:endParaRPr lang="zh-CN" altLang="en-US" sz="2000" b="0"/>
            </a:p>
          </p:txBody>
        </p:sp>
        <p:sp>
          <p:nvSpPr>
            <p:cNvPr id="35" name="Line 36"/>
            <p:cNvSpPr>
              <a:spLocks noChangeShapeType="1"/>
            </p:cNvSpPr>
            <p:nvPr/>
          </p:nvSpPr>
          <p:spPr bwMode="auto">
            <a:xfrm>
              <a:off x="3060" y="11894"/>
              <a:ext cx="0" cy="290"/>
            </a:xfrm>
            <a:prstGeom prst="line">
              <a:avLst/>
            </a:prstGeom>
            <a:noFill/>
            <a:ln w="9525">
              <a:solidFill>
                <a:srgbClr val="000000"/>
              </a:solidFill>
              <a:round/>
              <a:headEnd/>
              <a:tailEnd type="triangle" w="med" len="med"/>
            </a:ln>
          </p:spPr>
          <p:txBody>
            <a:bodyPr/>
            <a:lstStyle/>
            <a:p>
              <a:endParaRPr lang="zh-CN" altLang="en-US" sz="2000" b="0"/>
            </a:p>
          </p:txBody>
        </p:sp>
        <p:sp>
          <p:nvSpPr>
            <p:cNvPr id="36" name="Line 37"/>
            <p:cNvSpPr>
              <a:spLocks noChangeShapeType="1"/>
            </p:cNvSpPr>
            <p:nvPr/>
          </p:nvSpPr>
          <p:spPr bwMode="auto">
            <a:xfrm>
              <a:off x="3108" y="12698"/>
              <a:ext cx="2439" cy="512"/>
            </a:xfrm>
            <a:prstGeom prst="line">
              <a:avLst/>
            </a:prstGeom>
            <a:noFill/>
            <a:ln w="3175">
              <a:solidFill>
                <a:srgbClr val="000000"/>
              </a:solidFill>
              <a:prstDash val="dash"/>
              <a:round/>
              <a:headEnd/>
              <a:tailEnd type="triangle" w="med" len="med"/>
            </a:ln>
          </p:spPr>
          <p:txBody>
            <a:bodyPr/>
            <a:lstStyle/>
            <a:p>
              <a:endParaRPr lang="zh-CN" altLang="en-US" sz="2000" b="0"/>
            </a:p>
          </p:txBody>
        </p:sp>
        <p:sp>
          <p:nvSpPr>
            <p:cNvPr id="37" name="Line 38"/>
            <p:cNvSpPr>
              <a:spLocks noChangeShapeType="1"/>
            </p:cNvSpPr>
            <p:nvPr/>
          </p:nvSpPr>
          <p:spPr bwMode="auto">
            <a:xfrm>
              <a:off x="6818" y="12698"/>
              <a:ext cx="2678" cy="512"/>
            </a:xfrm>
            <a:prstGeom prst="line">
              <a:avLst/>
            </a:prstGeom>
            <a:noFill/>
            <a:ln w="3175">
              <a:solidFill>
                <a:srgbClr val="000000"/>
              </a:solidFill>
              <a:prstDash val="dash"/>
              <a:round/>
              <a:headEnd/>
              <a:tailEnd type="triangle" w="med" len="med"/>
            </a:ln>
          </p:spPr>
          <p:txBody>
            <a:bodyPr/>
            <a:lstStyle/>
            <a:p>
              <a:endParaRPr lang="zh-CN" altLang="en-US" sz="2000" b="0"/>
            </a:p>
          </p:txBody>
        </p:sp>
      </p:grpSp>
      <p:sp>
        <p:nvSpPr>
          <p:cNvPr id="38" name="标题 1"/>
          <p:cNvSpPr>
            <a:spLocks noGrp="1"/>
          </p:cNvSpPr>
          <p:nvPr>
            <p:ph type="title"/>
          </p:nvPr>
        </p:nvSpPr>
        <p:spPr>
          <a:xfrm>
            <a:off x="457200" y="274638"/>
            <a:ext cx="8229600" cy="706090"/>
          </a:xfrm>
        </p:spPr>
        <p:txBody>
          <a:bodyPr/>
          <a:lstStyle/>
          <a:p>
            <a:r>
              <a:rPr lang="zh-CN" altLang="en-US" dirty="0" smtClean="0"/>
              <a:t>洗牌随机数计算公式分析</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Shuffle()</a:t>
            </a:r>
            <a:r>
              <a:rPr lang="zh-CN" altLang="en-US" dirty="0" smtClean="0"/>
              <a:t>函数的实现</a:t>
            </a:r>
            <a:endParaRPr lang="zh-CN" altLang="en-US" dirty="0"/>
          </a:p>
        </p:txBody>
      </p:sp>
      <p:sp>
        <p:nvSpPr>
          <p:cNvPr id="4" name="TextBox 3"/>
          <p:cNvSpPr txBox="1"/>
          <p:nvPr/>
        </p:nvSpPr>
        <p:spPr>
          <a:xfrm>
            <a:off x="539552" y="1412776"/>
            <a:ext cx="8208912" cy="3785652"/>
          </a:xfrm>
          <a:prstGeom prst="rect">
            <a:avLst/>
          </a:prstGeom>
          <a:noFill/>
        </p:spPr>
        <p:txBody>
          <a:bodyPr wrap="square" rtlCol="0">
            <a:spAutoFit/>
          </a:bodyPr>
          <a:lstStyle/>
          <a:p>
            <a:r>
              <a:rPr lang="en-US" altLang="zh-CN" sz="2000" dirty="0" smtClean="0"/>
              <a:t>void </a:t>
            </a:r>
            <a:r>
              <a:rPr lang="en-US" altLang="zh-CN" sz="2000" dirty="0" err="1" smtClean="0"/>
              <a:t>PokerGame</a:t>
            </a:r>
            <a:r>
              <a:rPr lang="en-US" altLang="zh-CN" sz="2000" dirty="0" smtClean="0"/>
              <a:t>::Shuffle()		</a:t>
            </a:r>
            <a:r>
              <a:rPr lang="en-US" altLang="zh-CN" sz="2000" dirty="0" smtClean="0">
                <a:solidFill>
                  <a:schemeClr val="tx1"/>
                </a:solidFill>
              </a:rPr>
              <a:t>// </a:t>
            </a:r>
            <a:r>
              <a:rPr lang="zh-CN" altLang="en-US" sz="2000" dirty="0" smtClean="0">
                <a:solidFill>
                  <a:schemeClr val="tx1"/>
                </a:solidFill>
              </a:rPr>
              <a:t>洗牌</a:t>
            </a:r>
          </a:p>
          <a:p>
            <a:r>
              <a:rPr lang="en-US" altLang="zh-CN" sz="2000" dirty="0" smtClean="0"/>
              <a:t>{</a:t>
            </a:r>
          </a:p>
          <a:p>
            <a:r>
              <a:rPr lang="en-US" altLang="zh-CN" sz="2000" dirty="0" smtClean="0"/>
              <a:t>	</a:t>
            </a:r>
            <a:r>
              <a:rPr lang="en-US" altLang="zh-CN" sz="2000" dirty="0" err="1" smtClean="0"/>
              <a:t>srand</a:t>
            </a:r>
            <a:r>
              <a:rPr lang="en-US" altLang="zh-CN" sz="2000" dirty="0" smtClean="0"/>
              <a:t>((</a:t>
            </a:r>
            <a:r>
              <a:rPr lang="en-US" altLang="zh-CN" sz="2000" dirty="0" err="1" smtClean="0"/>
              <a:t>int</a:t>
            </a:r>
            <a:r>
              <a:rPr lang="en-US" altLang="zh-CN" sz="2000" dirty="0" smtClean="0"/>
              <a:t>)time(0)); 		</a:t>
            </a:r>
            <a:r>
              <a:rPr lang="en-US" altLang="zh-CN" sz="2000" dirty="0" smtClean="0">
                <a:solidFill>
                  <a:schemeClr val="tx1"/>
                </a:solidFill>
              </a:rPr>
              <a:t>// </a:t>
            </a:r>
            <a:r>
              <a:rPr lang="zh-CN" altLang="en-US" sz="2000" dirty="0" smtClean="0">
                <a:solidFill>
                  <a:schemeClr val="tx1"/>
                </a:solidFill>
              </a:rPr>
              <a:t>用时间作为随机数种子</a:t>
            </a:r>
          </a:p>
          <a:p>
            <a:r>
              <a:rPr lang="zh-CN" altLang="en-US" sz="2000" dirty="0" smtClean="0"/>
              <a:t>	</a:t>
            </a:r>
            <a:r>
              <a:rPr lang="en-US" altLang="zh-CN" sz="2000" dirty="0" smtClean="0"/>
              <a:t>vector&lt;</a:t>
            </a:r>
            <a:r>
              <a:rPr lang="en-US" altLang="zh-CN" sz="2000" dirty="0" err="1" smtClean="0"/>
              <a:t>int</a:t>
            </a:r>
            <a:r>
              <a:rPr lang="en-US" altLang="zh-CN" sz="2000" dirty="0" smtClean="0"/>
              <a:t>&gt;::</a:t>
            </a:r>
            <a:r>
              <a:rPr lang="en-US" altLang="zh-CN" sz="2000" dirty="0" err="1" smtClean="0"/>
              <a:t>iterator</a:t>
            </a:r>
            <a:r>
              <a:rPr lang="en-US" altLang="zh-CN" sz="2000" dirty="0" smtClean="0"/>
              <a:t> it, </a:t>
            </a:r>
            <a:r>
              <a:rPr lang="en-US" altLang="zh-CN" sz="2000" dirty="0" err="1" smtClean="0"/>
              <a:t>rdm</a:t>
            </a:r>
            <a:r>
              <a:rPr lang="en-US" altLang="zh-CN" sz="2000" dirty="0" smtClean="0"/>
              <a:t>;</a:t>
            </a:r>
          </a:p>
          <a:p>
            <a:r>
              <a:rPr lang="en-US" altLang="zh-CN" sz="2000" dirty="0" smtClean="0"/>
              <a:t>	for (it = </a:t>
            </a:r>
            <a:r>
              <a:rPr lang="en-US" altLang="zh-CN" sz="2000" dirty="0" err="1" smtClean="0"/>
              <a:t>poker.begin</a:t>
            </a:r>
            <a:r>
              <a:rPr lang="en-US" altLang="zh-CN" sz="2000" dirty="0" smtClean="0"/>
              <a:t>(); it != </a:t>
            </a:r>
            <a:r>
              <a:rPr lang="en-US" altLang="zh-CN" sz="2000" dirty="0" err="1" smtClean="0"/>
              <a:t>poker.end</a:t>
            </a:r>
            <a:r>
              <a:rPr lang="en-US" altLang="zh-CN" sz="2000" dirty="0" smtClean="0"/>
              <a:t>(); ++it) </a:t>
            </a:r>
          </a:p>
          <a:p>
            <a:r>
              <a:rPr lang="en-US" altLang="zh-CN" sz="2000" dirty="0" smtClean="0"/>
              <a:t>	{</a:t>
            </a:r>
          </a:p>
          <a:p>
            <a:r>
              <a:rPr lang="en-US" altLang="zh-CN" sz="2000" dirty="0" smtClean="0"/>
              <a:t>		</a:t>
            </a:r>
            <a:r>
              <a:rPr lang="en-US" altLang="zh-CN" sz="2000" dirty="0" err="1" smtClean="0"/>
              <a:t>rdm</a:t>
            </a:r>
            <a:r>
              <a:rPr lang="en-US" altLang="zh-CN" sz="2000" dirty="0" smtClean="0"/>
              <a:t> = rand() % (</a:t>
            </a:r>
            <a:r>
              <a:rPr lang="en-US" altLang="zh-CN" sz="2000" dirty="0" err="1" smtClean="0"/>
              <a:t>poker.end</a:t>
            </a:r>
            <a:r>
              <a:rPr lang="en-US" altLang="zh-CN" sz="2000" dirty="0" smtClean="0"/>
              <a:t>() - it) + it;</a:t>
            </a:r>
          </a:p>
          <a:p>
            <a:r>
              <a:rPr lang="en-US" altLang="zh-CN" sz="2000" dirty="0" smtClean="0"/>
              <a:t>		</a:t>
            </a:r>
            <a:r>
              <a:rPr lang="en-US" altLang="zh-CN" sz="2000" dirty="0" err="1" smtClean="0"/>
              <a:t>int</a:t>
            </a:r>
            <a:r>
              <a:rPr lang="en-US" altLang="zh-CN" sz="2000" dirty="0" smtClean="0"/>
              <a:t> tem = *it; *it = *</a:t>
            </a:r>
            <a:r>
              <a:rPr lang="en-US" altLang="zh-CN" sz="2000" dirty="0" err="1" smtClean="0"/>
              <a:t>rdm</a:t>
            </a:r>
            <a:r>
              <a:rPr lang="en-US" altLang="zh-CN" sz="2000" dirty="0" smtClean="0"/>
              <a:t>; *</a:t>
            </a:r>
            <a:r>
              <a:rPr lang="en-US" altLang="zh-CN" sz="2000" dirty="0" err="1" smtClean="0"/>
              <a:t>rdm</a:t>
            </a:r>
            <a:r>
              <a:rPr lang="en-US" altLang="zh-CN" sz="2000" dirty="0" smtClean="0"/>
              <a:t> = tem;	</a:t>
            </a:r>
          </a:p>
          <a:p>
            <a:r>
              <a:rPr lang="en-US" altLang="zh-CN" sz="2000" dirty="0" smtClean="0"/>
              <a:t>			</a:t>
            </a:r>
            <a:r>
              <a:rPr lang="en-US" altLang="zh-CN" sz="2000" dirty="0" smtClean="0">
                <a:solidFill>
                  <a:schemeClr val="tx1"/>
                </a:solidFill>
              </a:rPr>
              <a:t>// </a:t>
            </a:r>
            <a:r>
              <a:rPr lang="zh-CN" altLang="en-US" sz="2000" dirty="0" smtClean="0">
                <a:solidFill>
                  <a:schemeClr val="tx1"/>
                </a:solidFill>
              </a:rPr>
              <a:t>交换</a:t>
            </a:r>
            <a:r>
              <a:rPr lang="en-US" altLang="zh-CN" sz="2000" dirty="0" smtClean="0">
                <a:solidFill>
                  <a:schemeClr val="tx1"/>
                </a:solidFill>
              </a:rPr>
              <a:t>poker[it]</a:t>
            </a:r>
            <a:r>
              <a:rPr lang="zh-CN" altLang="en-US" sz="2000" dirty="0" smtClean="0">
                <a:solidFill>
                  <a:schemeClr val="tx1"/>
                </a:solidFill>
              </a:rPr>
              <a:t>与</a:t>
            </a:r>
            <a:r>
              <a:rPr lang="en-US" altLang="zh-CN" sz="2000" dirty="0" smtClean="0">
                <a:solidFill>
                  <a:schemeClr val="tx1"/>
                </a:solidFill>
              </a:rPr>
              <a:t>poker[</a:t>
            </a:r>
            <a:r>
              <a:rPr lang="en-US" altLang="zh-CN" sz="2000" dirty="0" err="1" smtClean="0">
                <a:solidFill>
                  <a:schemeClr val="tx1"/>
                </a:solidFill>
              </a:rPr>
              <a:t>rdm</a:t>
            </a:r>
            <a:r>
              <a:rPr lang="en-US" altLang="zh-CN" sz="2000" dirty="0" smtClean="0">
                <a:solidFill>
                  <a:schemeClr val="tx1"/>
                </a:solidFill>
              </a:rPr>
              <a:t>]</a:t>
            </a:r>
          </a:p>
          <a:p>
            <a:r>
              <a:rPr lang="en-US" altLang="zh-CN" sz="2000" dirty="0" smtClean="0"/>
              <a:t>	}</a:t>
            </a:r>
          </a:p>
          <a:p>
            <a:r>
              <a:rPr lang="en-US" altLang="zh-CN" sz="2000" dirty="0" smtClean="0"/>
              <a:t>}</a:t>
            </a:r>
          </a:p>
          <a:p>
            <a:endParaRPr lang="zh-CN" alt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8.2.4 </a:t>
            </a:r>
            <a:r>
              <a:rPr lang="zh-CN" altLang="en-US" sz="4400" dirty="0" smtClean="0"/>
              <a:t>整牌函数</a:t>
            </a:r>
            <a:r>
              <a:rPr lang="en-US" altLang="zh-CN" sz="4400" dirty="0" smtClean="0"/>
              <a:t>(</a:t>
            </a:r>
            <a:r>
              <a:rPr lang="zh-CN" altLang="en-US" sz="4400" dirty="0" smtClean="0"/>
              <a:t>即对牌进行</a:t>
            </a:r>
            <a:r>
              <a:rPr lang="zh-CN" altLang="en-US" sz="4400" dirty="0" smtClean="0">
                <a:solidFill>
                  <a:srgbClr val="FF0000"/>
                </a:solidFill>
              </a:rPr>
              <a:t>排序</a:t>
            </a:r>
            <a:r>
              <a:rPr lang="en-US" altLang="zh-CN" sz="4400" dirty="0" smtClean="0"/>
              <a:t>)</a:t>
            </a:r>
            <a:r>
              <a:rPr lang="zh-CN" altLang="en-US" sz="4400" dirty="0" smtClean="0"/>
              <a:t>设计</a:t>
            </a:r>
            <a:endParaRPr lang="zh-CN" altLang="en-US" sz="4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整牌函数设计</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用</a:t>
            </a:r>
            <a:r>
              <a:rPr lang="en-US" altLang="zh-CN" dirty="0" smtClean="0"/>
              <a:t>STL</a:t>
            </a:r>
            <a:r>
              <a:rPr lang="zh-CN" altLang="en-US" dirty="0" smtClean="0"/>
              <a:t>中的</a:t>
            </a:r>
            <a:r>
              <a:rPr lang="en-US" altLang="zh-CN" dirty="0" smtClean="0"/>
              <a:t>sort</a:t>
            </a:r>
            <a:r>
              <a:rPr lang="zh-CN" altLang="en-US" dirty="0" smtClean="0"/>
              <a:t>算法实现</a:t>
            </a:r>
            <a:r>
              <a:rPr lang="zh-CN" altLang="en-US" dirty="0" smtClean="0">
                <a:solidFill>
                  <a:srgbClr val="FF0000"/>
                </a:solidFill>
              </a:rPr>
              <a:t>整牌</a:t>
            </a:r>
            <a:r>
              <a:rPr lang="en-US" altLang="zh-CN" dirty="0" smtClean="0"/>
              <a:t>(</a:t>
            </a:r>
            <a:r>
              <a:rPr lang="zh-CN" altLang="en-US" dirty="0" smtClean="0"/>
              <a:t>即对牌进行</a:t>
            </a:r>
            <a:r>
              <a:rPr lang="zh-CN" altLang="en-US" dirty="0" smtClean="0">
                <a:solidFill>
                  <a:srgbClr val="FF0000"/>
                </a:solidFill>
              </a:rPr>
              <a:t>排序</a:t>
            </a:r>
            <a:r>
              <a:rPr lang="en-US" altLang="zh-CN" dirty="0" smtClean="0"/>
              <a:t>)</a:t>
            </a:r>
            <a:r>
              <a:rPr lang="zh-CN" altLang="en-US" dirty="0" smtClean="0"/>
              <a:t>，具体代码如下：</a:t>
            </a:r>
            <a:endParaRPr lang="zh-CN" altLang="en-US" dirty="0"/>
          </a:p>
        </p:txBody>
      </p:sp>
      <p:sp>
        <p:nvSpPr>
          <p:cNvPr id="4" name="TextBox 3"/>
          <p:cNvSpPr txBox="1"/>
          <p:nvPr/>
        </p:nvSpPr>
        <p:spPr>
          <a:xfrm>
            <a:off x="251520" y="3068960"/>
            <a:ext cx="8568952" cy="2246769"/>
          </a:xfrm>
          <a:prstGeom prst="rect">
            <a:avLst/>
          </a:prstGeom>
          <a:noFill/>
        </p:spPr>
        <p:txBody>
          <a:bodyPr wrap="square" rtlCol="0">
            <a:spAutoFit/>
          </a:bodyPr>
          <a:lstStyle/>
          <a:p>
            <a:r>
              <a:rPr lang="en-US" altLang="zh-CN" sz="2800" dirty="0" smtClean="0"/>
              <a:t>void </a:t>
            </a:r>
            <a:r>
              <a:rPr lang="en-US" altLang="zh-CN" sz="2800" dirty="0" err="1" smtClean="0"/>
              <a:t>PokerGame</a:t>
            </a:r>
            <a:r>
              <a:rPr lang="en-US" altLang="zh-CN" sz="2800" dirty="0" smtClean="0"/>
              <a:t>::</a:t>
            </a:r>
            <a:r>
              <a:rPr lang="en-US" altLang="zh-CN" sz="2800" dirty="0" err="1" smtClean="0"/>
              <a:t>CardsSort</a:t>
            </a:r>
            <a:r>
              <a:rPr lang="en-US" altLang="zh-CN" sz="2800" dirty="0" smtClean="0"/>
              <a:t>()</a:t>
            </a:r>
            <a:r>
              <a:rPr lang="en-US" altLang="zh-CN" sz="2800" dirty="0" smtClean="0">
                <a:solidFill>
                  <a:schemeClr val="tx1"/>
                </a:solidFill>
              </a:rPr>
              <a:t>// </a:t>
            </a:r>
            <a:r>
              <a:rPr lang="zh-CN" altLang="en-US" sz="2800" dirty="0" smtClean="0">
                <a:solidFill>
                  <a:schemeClr val="tx1"/>
                </a:solidFill>
              </a:rPr>
              <a:t>整牌</a:t>
            </a:r>
            <a:r>
              <a:rPr lang="en-US" altLang="zh-CN" sz="2800" dirty="0" smtClean="0">
                <a:solidFill>
                  <a:schemeClr val="tx1"/>
                </a:solidFill>
              </a:rPr>
              <a:t>(</a:t>
            </a:r>
            <a:r>
              <a:rPr lang="zh-CN" altLang="en-US" sz="2800" dirty="0" smtClean="0">
                <a:solidFill>
                  <a:schemeClr val="tx1"/>
                </a:solidFill>
              </a:rPr>
              <a:t>对牌进行排序</a:t>
            </a:r>
            <a:r>
              <a:rPr lang="en-US" altLang="zh-CN" sz="2800" dirty="0" smtClean="0">
                <a:solidFill>
                  <a:schemeClr val="tx1"/>
                </a:solidFill>
              </a:rPr>
              <a:t>)</a:t>
            </a:r>
          </a:p>
          <a:p>
            <a:r>
              <a:rPr lang="en-US" altLang="zh-CN" sz="2800" dirty="0" smtClean="0"/>
              <a:t>{</a:t>
            </a:r>
          </a:p>
          <a:p>
            <a:r>
              <a:rPr lang="en-US" altLang="zh-CN" sz="2800" dirty="0" smtClean="0"/>
              <a:t>	sort(</a:t>
            </a:r>
            <a:r>
              <a:rPr lang="en-US" altLang="zh-CN" sz="2800" dirty="0" err="1" smtClean="0"/>
              <a:t>poker.begin</a:t>
            </a:r>
            <a:r>
              <a:rPr lang="en-US" altLang="zh-CN" sz="2800" dirty="0" smtClean="0"/>
              <a:t>(), </a:t>
            </a:r>
            <a:r>
              <a:rPr lang="en-US" altLang="zh-CN" sz="2800" dirty="0" err="1" smtClean="0"/>
              <a:t>poker.end</a:t>
            </a:r>
            <a:r>
              <a:rPr lang="en-US" altLang="zh-CN" sz="2800" dirty="0" smtClean="0"/>
              <a:t>());		 </a:t>
            </a:r>
          </a:p>
          <a:p>
            <a:r>
              <a:rPr lang="en-US" altLang="zh-CN" sz="2800" dirty="0" smtClean="0"/>
              <a:t>}</a:t>
            </a:r>
          </a:p>
          <a:p>
            <a:endParaRPr lang="zh-CN" alt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8.2.5 </a:t>
            </a:r>
            <a:r>
              <a:rPr lang="zh-CN" altLang="en-US" sz="4400" dirty="0" smtClean="0"/>
              <a:t>发牌函数设计</a:t>
            </a:r>
            <a:endParaRPr lang="zh-CN" altLang="en-US" sz="4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Garamond" pitchFamily="18" charset="0"/>
                <a:ea typeface="宋体" pitchFamily="2" charset="-122"/>
              </a:rPr>
              <a:t>用</a:t>
            </a:r>
            <a:r>
              <a:rPr lang="en-US" altLang="zh-CN" dirty="0" smtClean="0">
                <a:latin typeface="Garamond" pitchFamily="18" charset="0"/>
                <a:ea typeface="宋体" pitchFamily="2" charset="-122"/>
              </a:rPr>
              <a:t>vector</a:t>
            </a:r>
            <a:r>
              <a:rPr lang="zh-CN" altLang="en-US" dirty="0" smtClean="0">
                <a:latin typeface="Garamond" pitchFamily="18" charset="0"/>
                <a:ea typeface="宋体" pitchFamily="2" charset="-122"/>
              </a:rPr>
              <a:t>容器存储玩家手中的牌</a:t>
            </a:r>
            <a:endParaRPr lang="zh-CN" altLang="en-US" dirty="0"/>
          </a:p>
        </p:txBody>
      </p:sp>
      <p:sp>
        <p:nvSpPr>
          <p:cNvPr id="3" name="内容占位符 2"/>
          <p:cNvSpPr>
            <a:spLocks noGrp="1"/>
          </p:cNvSpPr>
          <p:nvPr>
            <p:ph idx="1"/>
          </p:nvPr>
        </p:nvSpPr>
        <p:spPr>
          <a:xfrm>
            <a:off x="251520" y="1600201"/>
            <a:ext cx="8712968" cy="2188840"/>
          </a:xfrm>
        </p:spPr>
        <p:txBody>
          <a:bodyPr/>
          <a:lstStyle/>
          <a:p>
            <a:r>
              <a:rPr lang="en-US" altLang="zh-CN" dirty="0" smtClean="0">
                <a:solidFill>
                  <a:srgbClr val="FF0000"/>
                </a:solidFill>
              </a:rPr>
              <a:t>vector&lt;vector&lt;</a:t>
            </a:r>
            <a:r>
              <a:rPr lang="en-US" altLang="zh-CN" dirty="0" err="1" smtClean="0">
                <a:solidFill>
                  <a:srgbClr val="FF0000"/>
                </a:solidFill>
              </a:rPr>
              <a:t>int</a:t>
            </a:r>
            <a:r>
              <a:rPr lang="en-US" altLang="zh-CN" dirty="0" smtClean="0">
                <a:solidFill>
                  <a:srgbClr val="FF0000"/>
                </a:solidFill>
              </a:rPr>
              <a:t>&gt; &gt; </a:t>
            </a:r>
            <a:r>
              <a:rPr lang="en-US" altLang="zh-CN" dirty="0" err="1" smtClean="0">
                <a:solidFill>
                  <a:srgbClr val="FF0000"/>
                </a:solidFill>
              </a:rPr>
              <a:t>inHand</a:t>
            </a:r>
            <a:r>
              <a:rPr lang="en-US" altLang="zh-CN" dirty="0" smtClean="0">
                <a:solidFill>
                  <a:srgbClr val="FF0000"/>
                </a:solidFill>
              </a:rPr>
              <a:t>(</a:t>
            </a:r>
            <a:r>
              <a:rPr lang="en-US" altLang="zh-CN" dirty="0" err="1" smtClean="0">
                <a:solidFill>
                  <a:srgbClr val="FF0000"/>
                </a:solidFill>
              </a:rPr>
              <a:t>playerNumber</a:t>
            </a:r>
            <a:r>
              <a:rPr lang="en-US" altLang="zh-CN" dirty="0" smtClean="0">
                <a:solidFill>
                  <a:srgbClr val="FF0000"/>
                </a:solidFill>
              </a:rPr>
              <a:t>);</a:t>
            </a:r>
          </a:p>
          <a:p>
            <a:r>
              <a:rPr lang="zh-CN" altLang="en-US" dirty="0" smtClean="0"/>
              <a:t>注意 ：“</a:t>
            </a:r>
            <a:r>
              <a:rPr lang="en-US" altLang="zh-CN" dirty="0" smtClean="0"/>
              <a:t>vector&lt;vector&lt;</a:t>
            </a:r>
            <a:r>
              <a:rPr lang="en-US" altLang="zh-CN" dirty="0" err="1" smtClean="0"/>
              <a:t>int</a:t>
            </a:r>
            <a:r>
              <a:rPr lang="en-US" altLang="zh-CN" dirty="0" smtClean="0"/>
              <a:t>&gt; &gt;</a:t>
            </a:r>
            <a:r>
              <a:rPr lang="zh-CN" altLang="en-US" dirty="0" smtClean="0"/>
              <a:t>” 中的两个后尖括号之间要用空格分开，否则与提取操作符（即输入运算符</a:t>
            </a:r>
            <a:r>
              <a:rPr lang="en-US" altLang="zh-CN" dirty="0" smtClean="0">
                <a:solidFill>
                  <a:srgbClr val="FF0000"/>
                </a:solidFill>
              </a:rPr>
              <a:t>&gt;&gt;</a:t>
            </a:r>
            <a:r>
              <a:rPr lang="zh-CN" altLang="en-US" dirty="0" smtClean="0"/>
              <a:t>）混淆。</a:t>
            </a:r>
            <a:endParaRPr lang="zh-CN" altLang="en-US" dirty="0"/>
          </a:p>
        </p:txBody>
      </p:sp>
      <p:grpSp>
        <p:nvGrpSpPr>
          <p:cNvPr id="4" name="Group 4"/>
          <p:cNvGrpSpPr>
            <a:grpSpLocks noChangeAspect="1"/>
          </p:cNvGrpSpPr>
          <p:nvPr/>
        </p:nvGrpSpPr>
        <p:grpSpPr bwMode="auto">
          <a:xfrm>
            <a:off x="1258888" y="3962747"/>
            <a:ext cx="6335712" cy="1914525"/>
            <a:chOff x="6660" y="8461"/>
            <a:chExt cx="3780" cy="1477"/>
          </a:xfrm>
        </p:grpSpPr>
        <p:sp>
          <p:nvSpPr>
            <p:cNvPr id="5" name="AutoShape 5"/>
            <p:cNvSpPr>
              <a:spLocks noChangeAspect="1" noChangeArrowheads="1"/>
            </p:cNvSpPr>
            <p:nvPr/>
          </p:nvSpPr>
          <p:spPr bwMode="auto">
            <a:xfrm>
              <a:off x="6660" y="8461"/>
              <a:ext cx="3780" cy="1477"/>
            </a:xfrm>
            <a:prstGeom prst="rect">
              <a:avLst/>
            </a:prstGeom>
            <a:noFill/>
            <a:ln w="9525">
              <a:noFill/>
              <a:miter lim="800000"/>
              <a:headEnd/>
              <a:tailEnd/>
            </a:ln>
          </p:spPr>
          <p:txBody>
            <a:bodyPr anchor="ctr"/>
            <a:lstStyle/>
            <a:p>
              <a:endParaRPr lang="zh-CN" altLang="en-US" sz="2000">
                <a:solidFill>
                  <a:schemeClr val="tx1"/>
                </a:solidFill>
              </a:endParaRPr>
            </a:p>
          </p:txBody>
        </p:sp>
        <p:sp>
          <p:nvSpPr>
            <p:cNvPr id="6" name="Text Box 6"/>
            <p:cNvSpPr txBox="1">
              <a:spLocks noChangeArrowheads="1"/>
            </p:cNvSpPr>
            <p:nvPr/>
          </p:nvSpPr>
          <p:spPr bwMode="auto">
            <a:xfrm>
              <a:off x="7976" y="8660"/>
              <a:ext cx="289" cy="276"/>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502</a:t>
              </a:r>
              <a:endParaRPr lang="en-US" altLang="zh-CN" sz="2000" dirty="0">
                <a:solidFill>
                  <a:schemeClr val="tx1"/>
                </a:solidFill>
              </a:endParaRPr>
            </a:p>
          </p:txBody>
        </p:sp>
        <p:sp>
          <p:nvSpPr>
            <p:cNvPr id="7" name="Text Box 7"/>
            <p:cNvSpPr txBox="1">
              <a:spLocks noChangeArrowheads="1"/>
            </p:cNvSpPr>
            <p:nvPr/>
          </p:nvSpPr>
          <p:spPr bwMode="auto">
            <a:xfrm>
              <a:off x="8536"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404</a:t>
              </a:r>
              <a:endParaRPr lang="en-US" altLang="zh-CN" sz="2000">
                <a:solidFill>
                  <a:schemeClr val="tx1"/>
                </a:solidFill>
              </a:endParaRPr>
            </a:p>
          </p:txBody>
        </p:sp>
        <p:sp>
          <p:nvSpPr>
            <p:cNvPr id="8" name="Text Box 8"/>
            <p:cNvSpPr txBox="1">
              <a:spLocks noChangeArrowheads="1"/>
            </p:cNvSpPr>
            <p:nvPr/>
          </p:nvSpPr>
          <p:spPr bwMode="auto">
            <a:xfrm>
              <a:off x="8824" y="8660"/>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109</a:t>
              </a:r>
              <a:endParaRPr lang="en-US" altLang="zh-CN" sz="2000" dirty="0">
                <a:solidFill>
                  <a:schemeClr val="tx1"/>
                </a:solidFill>
              </a:endParaRPr>
            </a:p>
          </p:txBody>
        </p:sp>
        <p:sp>
          <p:nvSpPr>
            <p:cNvPr id="9" name="Text Box 9"/>
            <p:cNvSpPr txBox="1">
              <a:spLocks noChangeArrowheads="1"/>
            </p:cNvSpPr>
            <p:nvPr/>
          </p:nvSpPr>
          <p:spPr bwMode="auto">
            <a:xfrm>
              <a:off x="8248"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309</a:t>
              </a:r>
              <a:endParaRPr lang="en-US" altLang="zh-CN" sz="2000">
                <a:solidFill>
                  <a:schemeClr val="tx1"/>
                </a:solidFill>
              </a:endParaRPr>
            </a:p>
          </p:txBody>
        </p:sp>
        <p:sp>
          <p:nvSpPr>
            <p:cNvPr id="10" name="Text Box 10"/>
            <p:cNvSpPr txBox="1">
              <a:spLocks noChangeArrowheads="1"/>
            </p:cNvSpPr>
            <p:nvPr/>
          </p:nvSpPr>
          <p:spPr bwMode="auto">
            <a:xfrm>
              <a:off x="9384"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308</a:t>
              </a:r>
              <a:endParaRPr lang="en-US" altLang="zh-CN" sz="2000">
                <a:solidFill>
                  <a:schemeClr val="tx1"/>
                </a:solidFill>
              </a:endParaRPr>
            </a:p>
          </p:txBody>
        </p:sp>
        <p:sp>
          <p:nvSpPr>
            <p:cNvPr id="11" name="Text Box 11"/>
            <p:cNvSpPr txBox="1">
              <a:spLocks noChangeArrowheads="1"/>
            </p:cNvSpPr>
            <p:nvPr/>
          </p:nvSpPr>
          <p:spPr bwMode="auto">
            <a:xfrm>
              <a:off x="9672" y="8660"/>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413</a:t>
              </a:r>
              <a:endParaRPr lang="en-US" altLang="zh-CN" sz="2000">
                <a:solidFill>
                  <a:schemeClr val="tx1"/>
                </a:solidFill>
              </a:endParaRPr>
            </a:p>
          </p:txBody>
        </p:sp>
        <p:sp>
          <p:nvSpPr>
            <p:cNvPr id="12" name="Text Box 12"/>
            <p:cNvSpPr txBox="1">
              <a:spLocks noChangeArrowheads="1"/>
            </p:cNvSpPr>
            <p:nvPr/>
          </p:nvSpPr>
          <p:spPr bwMode="auto">
            <a:xfrm>
              <a:off x="9096"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205</a:t>
              </a:r>
              <a:endParaRPr lang="en-US" altLang="zh-CN" sz="2000">
                <a:solidFill>
                  <a:schemeClr val="tx1"/>
                </a:solidFill>
              </a:endParaRPr>
            </a:p>
          </p:txBody>
        </p:sp>
        <p:sp>
          <p:nvSpPr>
            <p:cNvPr id="13" name="Text Box 13"/>
            <p:cNvSpPr txBox="1">
              <a:spLocks noChangeArrowheads="1"/>
            </p:cNvSpPr>
            <p:nvPr/>
          </p:nvSpPr>
          <p:spPr bwMode="auto">
            <a:xfrm>
              <a:off x="9944" y="8661"/>
              <a:ext cx="288" cy="272"/>
            </a:xfrm>
            <a:prstGeom prst="rect">
              <a:avLst/>
            </a:prstGeom>
            <a:solidFill>
              <a:srgbClr val="CCFFFF"/>
            </a:solidFill>
            <a:ln w="9525">
              <a:solidFill>
                <a:srgbClr val="000000"/>
              </a:solidFill>
              <a:miter lim="800000"/>
              <a:headEnd/>
              <a:tailEnd/>
            </a:ln>
          </p:spPr>
          <p:txBody>
            <a:bodyPr lIns="0" tIns="0" rIns="0" bIns="0" anchor="ctr"/>
            <a:lstStyle/>
            <a:p>
              <a:pPr algn="just"/>
              <a:r>
                <a:rPr lang="en-US" altLang="zh-CN" sz="2000">
                  <a:solidFill>
                    <a:schemeClr val="tx1"/>
                  </a:solidFill>
                  <a:latin typeface="Times New Roman" pitchFamily="18" charset="0"/>
                </a:rPr>
                <a:t>306</a:t>
              </a:r>
              <a:endParaRPr lang="en-US" altLang="zh-CN" sz="2000">
                <a:solidFill>
                  <a:schemeClr val="tx1"/>
                </a:solidFill>
              </a:endParaRPr>
            </a:p>
          </p:txBody>
        </p:sp>
        <p:sp>
          <p:nvSpPr>
            <p:cNvPr id="14" name="Text Box 14"/>
            <p:cNvSpPr txBox="1">
              <a:spLocks noChangeArrowheads="1"/>
            </p:cNvSpPr>
            <p:nvPr/>
          </p:nvSpPr>
          <p:spPr bwMode="auto">
            <a:xfrm>
              <a:off x="6840" y="8660"/>
              <a:ext cx="288" cy="27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304</a:t>
              </a:r>
              <a:endParaRPr lang="en-US" altLang="zh-CN" sz="2000" dirty="0">
                <a:solidFill>
                  <a:schemeClr val="tx1"/>
                </a:solidFill>
              </a:endParaRPr>
            </a:p>
          </p:txBody>
        </p:sp>
        <p:sp>
          <p:nvSpPr>
            <p:cNvPr id="15" name="Text Box 15"/>
            <p:cNvSpPr txBox="1">
              <a:spLocks noChangeArrowheads="1"/>
            </p:cNvSpPr>
            <p:nvPr/>
          </p:nvSpPr>
          <p:spPr bwMode="auto">
            <a:xfrm>
              <a:off x="7400" y="8661"/>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213</a:t>
              </a:r>
              <a:endParaRPr lang="en-US" altLang="zh-CN" sz="2000">
                <a:solidFill>
                  <a:schemeClr val="tx1"/>
                </a:solidFill>
              </a:endParaRPr>
            </a:p>
          </p:txBody>
        </p:sp>
        <p:sp>
          <p:nvSpPr>
            <p:cNvPr id="16" name="Text Box 16"/>
            <p:cNvSpPr txBox="1">
              <a:spLocks noChangeArrowheads="1"/>
            </p:cNvSpPr>
            <p:nvPr/>
          </p:nvSpPr>
          <p:spPr bwMode="auto">
            <a:xfrm>
              <a:off x="7688" y="8661"/>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210</a:t>
              </a:r>
              <a:endParaRPr lang="en-US" altLang="zh-CN" sz="2000" dirty="0">
                <a:solidFill>
                  <a:schemeClr val="tx1"/>
                </a:solidFill>
              </a:endParaRPr>
            </a:p>
          </p:txBody>
        </p:sp>
        <p:sp>
          <p:nvSpPr>
            <p:cNvPr id="17" name="Text Box 17"/>
            <p:cNvSpPr txBox="1">
              <a:spLocks noChangeArrowheads="1"/>
            </p:cNvSpPr>
            <p:nvPr/>
          </p:nvSpPr>
          <p:spPr bwMode="auto">
            <a:xfrm>
              <a:off x="7111" y="8661"/>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307</a:t>
              </a:r>
              <a:endParaRPr lang="en-US" altLang="zh-CN" sz="2000" dirty="0">
                <a:solidFill>
                  <a:schemeClr val="tx1"/>
                </a:solidFill>
              </a:endParaRPr>
            </a:p>
          </p:txBody>
        </p:sp>
        <p:sp>
          <p:nvSpPr>
            <p:cNvPr id="18" name="Text Box 18"/>
            <p:cNvSpPr txBox="1">
              <a:spLocks noChangeArrowheads="1"/>
            </p:cNvSpPr>
            <p:nvPr/>
          </p:nvSpPr>
          <p:spPr bwMode="auto">
            <a:xfrm>
              <a:off x="7976" y="8928"/>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313</a:t>
              </a:r>
              <a:endParaRPr lang="en-US" altLang="zh-CN" sz="2000">
                <a:solidFill>
                  <a:schemeClr val="tx1"/>
                </a:solidFill>
              </a:endParaRPr>
            </a:p>
          </p:txBody>
        </p:sp>
        <p:sp>
          <p:nvSpPr>
            <p:cNvPr id="19" name="Text Box 19"/>
            <p:cNvSpPr txBox="1">
              <a:spLocks noChangeArrowheads="1"/>
            </p:cNvSpPr>
            <p:nvPr/>
          </p:nvSpPr>
          <p:spPr bwMode="auto">
            <a:xfrm>
              <a:off x="8536"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412</a:t>
              </a:r>
              <a:endParaRPr lang="en-US" altLang="zh-CN" sz="2000">
                <a:solidFill>
                  <a:schemeClr val="tx1"/>
                </a:solidFill>
              </a:endParaRPr>
            </a:p>
          </p:txBody>
        </p:sp>
        <p:sp>
          <p:nvSpPr>
            <p:cNvPr id="20" name="Text Box 20"/>
            <p:cNvSpPr txBox="1">
              <a:spLocks noChangeArrowheads="1"/>
            </p:cNvSpPr>
            <p:nvPr/>
          </p:nvSpPr>
          <p:spPr bwMode="auto">
            <a:xfrm>
              <a:off x="8824" y="8939"/>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410</a:t>
              </a:r>
              <a:endParaRPr lang="en-US" altLang="zh-CN" sz="2000">
                <a:solidFill>
                  <a:schemeClr val="tx1"/>
                </a:solidFill>
              </a:endParaRPr>
            </a:p>
          </p:txBody>
        </p:sp>
        <p:sp>
          <p:nvSpPr>
            <p:cNvPr id="21" name="Text Box 21"/>
            <p:cNvSpPr txBox="1">
              <a:spLocks noChangeArrowheads="1"/>
            </p:cNvSpPr>
            <p:nvPr/>
          </p:nvSpPr>
          <p:spPr bwMode="auto">
            <a:xfrm>
              <a:off x="8248"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102</a:t>
              </a:r>
              <a:endParaRPr lang="en-US" altLang="zh-CN" sz="2000">
                <a:solidFill>
                  <a:schemeClr val="tx1"/>
                </a:solidFill>
              </a:endParaRPr>
            </a:p>
          </p:txBody>
        </p:sp>
        <p:sp>
          <p:nvSpPr>
            <p:cNvPr id="22" name="Text Box 22"/>
            <p:cNvSpPr txBox="1">
              <a:spLocks noChangeArrowheads="1"/>
            </p:cNvSpPr>
            <p:nvPr/>
          </p:nvSpPr>
          <p:spPr bwMode="auto">
            <a:xfrm>
              <a:off x="9384"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103</a:t>
              </a:r>
              <a:endParaRPr lang="en-US" altLang="zh-CN" sz="2000">
                <a:solidFill>
                  <a:schemeClr val="tx1"/>
                </a:solidFill>
              </a:endParaRPr>
            </a:p>
          </p:txBody>
        </p:sp>
        <p:sp>
          <p:nvSpPr>
            <p:cNvPr id="23" name="Text Box 23"/>
            <p:cNvSpPr txBox="1">
              <a:spLocks noChangeArrowheads="1"/>
            </p:cNvSpPr>
            <p:nvPr/>
          </p:nvSpPr>
          <p:spPr bwMode="auto">
            <a:xfrm>
              <a:off x="9672" y="8939"/>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402</a:t>
              </a:r>
              <a:endParaRPr lang="en-US" altLang="zh-CN" sz="2000">
                <a:solidFill>
                  <a:schemeClr val="tx1"/>
                </a:solidFill>
              </a:endParaRPr>
            </a:p>
          </p:txBody>
        </p:sp>
        <p:sp>
          <p:nvSpPr>
            <p:cNvPr id="24" name="Text Box 24"/>
            <p:cNvSpPr txBox="1">
              <a:spLocks noChangeArrowheads="1"/>
            </p:cNvSpPr>
            <p:nvPr/>
          </p:nvSpPr>
          <p:spPr bwMode="auto">
            <a:xfrm>
              <a:off x="9096"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103</a:t>
              </a:r>
              <a:endParaRPr lang="en-US" altLang="zh-CN" sz="2000">
                <a:solidFill>
                  <a:schemeClr val="tx1"/>
                </a:solidFill>
              </a:endParaRPr>
            </a:p>
          </p:txBody>
        </p:sp>
        <p:sp>
          <p:nvSpPr>
            <p:cNvPr id="25" name="Text Box 25"/>
            <p:cNvSpPr txBox="1">
              <a:spLocks noChangeArrowheads="1"/>
            </p:cNvSpPr>
            <p:nvPr/>
          </p:nvSpPr>
          <p:spPr bwMode="auto">
            <a:xfrm>
              <a:off x="9944" y="8927"/>
              <a:ext cx="288" cy="271"/>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411</a:t>
              </a:r>
              <a:endParaRPr lang="en-US" altLang="zh-CN" sz="2000">
                <a:solidFill>
                  <a:schemeClr val="tx1"/>
                </a:solidFill>
              </a:endParaRPr>
            </a:p>
          </p:txBody>
        </p:sp>
        <p:grpSp>
          <p:nvGrpSpPr>
            <p:cNvPr id="26" name="Group 26"/>
            <p:cNvGrpSpPr>
              <a:grpSpLocks/>
            </p:cNvGrpSpPr>
            <p:nvPr/>
          </p:nvGrpSpPr>
          <p:grpSpPr bwMode="auto">
            <a:xfrm>
              <a:off x="6840" y="8937"/>
              <a:ext cx="1136" cy="273"/>
              <a:chOff x="6808" y="7326"/>
              <a:chExt cx="1076" cy="208"/>
            </a:xfrm>
          </p:grpSpPr>
          <p:sp>
            <p:nvSpPr>
              <p:cNvPr id="57" name="Text Box 27"/>
              <p:cNvSpPr txBox="1">
                <a:spLocks noChangeArrowheads="1"/>
              </p:cNvSpPr>
              <p:nvPr/>
            </p:nvSpPr>
            <p:spPr bwMode="auto">
              <a:xfrm>
                <a:off x="6808" y="7327"/>
                <a:ext cx="273" cy="19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106</a:t>
                </a:r>
                <a:endParaRPr lang="en-US" altLang="zh-CN" sz="2000" dirty="0">
                  <a:solidFill>
                    <a:schemeClr val="tx1"/>
                  </a:solidFill>
                </a:endParaRPr>
              </a:p>
            </p:txBody>
          </p:sp>
          <p:sp>
            <p:nvSpPr>
              <p:cNvPr id="58" name="Text Box 28"/>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409</a:t>
                </a:r>
                <a:endParaRPr lang="en-US" altLang="zh-CN" sz="2000">
                  <a:solidFill>
                    <a:schemeClr val="tx1"/>
                  </a:solidFill>
                </a:endParaRPr>
              </a:p>
            </p:txBody>
          </p:sp>
          <p:sp>
            <p:nvSpPr>
              <p:cNvPr id="59" name="Text Box 29"/>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402</a:t>
                </a:r>
                <a:endParaRPr lang="en-US" altLang="zh-CN" sz="2000">
                  <a:solidFill>
                    <a:schemeClr val="tx1"/>
                  </a:solidFill>
                </a:endParaRPr>
              </a:p>
            </p:txBody>
          </p:sp>
          <p:sp>
            <p:nvSpPr>
              <p:cNvPr id="60" name="Text Box 30"/>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212</a:t>
                </a:r>
                <a:endParaRPr lang="en-US" altLang="zh-CN" sz="2000" dirty="0">
                  <a:solidFill>
                    <a:schemeClr val="tx1"/>
                  </a:solidFill>
                </a:endParaRPr>
              </a:p>
            </p:txBody>
          </p:sp>
        </p:grpSp>
        <p:grpSp>
          <p:nvGrpSpPr>
            <p:cNvPr id="27" name="Group 31"/>
            <p:cNvGrpSpPr>
              <a:grpSpLocks/>
            </p:cNvGrpSpPr>
            <p:nvPr/>
          </p:nvGrpSpPr>
          <p:grpSpPr bwMode="auto">
            <a:xfrm>
              <a:off x="7976" y="9202"/>
              <a:ext cx="1137" cy="274"/>
              <a:chOff x="6808" y="7325"/>
              <a:chExt cx="1076" cy="209"/>
            </a:xfrm>
          </p:grpSpPr>
          <p:sp>
            <p:nvSpPr>
              <p:cNvPr id="53" name="Text Box 32"/>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211</a:t>
                </a:r>
                <a:endParaRPr lang="en-US" altLang="zh-CN" sz="2000">
                  <a:solidFill>
                    <a:schemeClr val="tx1"/>
                  </a:solidFill>
                </a:endParaRPr>
              </a:p>
            </p:txBody>
          </p:sp>
          <p:sp>
            <p:nvSpPr>
              <p:cNvPr id="54" name="Text Box 33"/>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101</a:t>
                </a:r>
                <a:endParaRPr lang="en-US" altLang="zh-CN" sz="2000">
                  <a:solidFill>
                    <a:schemeClr val="tx1"/>
                  </a:solidFill>
                </a:endParaRPr>
              </a:p>
            </p:txBody>
          </p:sp>
          <p:sp>
            <p:nvSpPr>
              <p:cNvPr id="55" name="Text Box 34"/>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403</a:t>
                </a:r>
                <a:endParaRPr lang="en-US" altLang="zh-CN" sz="2000">
                  <a:solidFill>
                    <a:schemeClr val="tx1"/>
                  </a:solidFill>
                </a:endParaRPr>
              </a:p>
            </p:txBody>
          </p:sp>
          <p:sp>
            <p:nvSpPr>
              <p:cNvPr id="56" name="Text Box 35"/>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104</a:t>
                </a:r>
                <a:endParaRPr lang="en-US" altLang="zh-CN" sz="2000">
                  <a:solidFill>
                    <a:schemeClr val="tx1"/>
                  </a:solidFill>
                </a:endParaRPr>
              </a:p>
            </p:txBody>
          </p:sp>
        </p:grpSp>
        <p:sp>
          <p:nvSpPr>
            <p:cNvPr id="28" name="Text Box 36"/>
            <p:cNvSpPr txBox="1">
              <a:spLocks noChangeArrowheads="1"/>
            </p:cNvSpPr>
            <p:nvPr/>
          </p:nvSpPr>
          <p:spPr bwMode="auto">
            <a:xfrm>
              <a:off x="9384" y="9203"/>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209</a:t>
              </a:r>
              <a:endParaRPr lang="en-US" altLang="zh-CN" sz="2000">
                <a:solidFill>
                  <a:schemeClr val="tx1"/>
                </a:solidFill>
              </a:endParaRPr>
            </a:p>
          </p:txBody>
        </p:sp>
        <p:sp>
          <p:nvSpPr>
            <p:cNvPr id="29" name="Text Box 37"/>
            <p:cNvSpPr txBox="1">
              <a:spLocks noChangeArrowheads="1"/>
            </p:cNvSpPr>
            <p:nvPr/>
          </p:nvSpPr>
          <p:spPr bwMode="auto">
            <a:xfrm>
              <a:off x="9672" y="9203"/>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202</a:t>
              </a:r>
              <a:endParaRPr lang="en-US" altLang="zh-CN" sz="2000">
                <a:solidFill>
                  <a:schemeClr val="tx1"/>
                </a:solidFill>
              </a:endParaRPr>
            </a:p>
          </p:txBody>
        </p:sp>
        <p:sp>
          <p:nvSpPr>
            <p:cNvPr id="30" name="Text Box 38"/>
            <p:cNvSpPr txBox="1">
              <a:spLocks noChangeArrowheads="1"/>
            </p:cNvSpPr>
            <p:nvPr/>
          </p:nvSpPr>
          <p:spPr bwMode="auto">
            <a:xfrm>
              <a:off x="9096" y="9203"/>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209</a:t>
              </a:r>
              <a:endParaRPr lang="en-US" altLang="zh-CN" sz="2000">
                <a:solidFill>
                  <a:schemeClr val="tx1"/>
                </a:solidFill>
              </a:endParaRPr>
            </a:p>
          </p:txBody>
        </p:sp>
        <p:sp>
          <p:nvSpPr>
            <p:cNvPr id="31" name="Text Box 39"/>
            <p:cNvSpPr txBox="1">
              <a:spLocks noChangeArrowheads="1"/>
            </p:cNvSpPr>
            <p:nvPr/>
          </p:nvSpPr>
          <p:spPr bwMode="auto">
            <a:xfrm>
              <a:off x="9944" y="9191"/>
              <a:ext cx="288" cy="271"/>
            </a:xfrm>
            <a:prstGeom prst="rect">
              <a:avLst/>
            </a:prstGeom>
            <a:solidFill>
              <a:srgbClr val="CCFFFF"/>
            </a:solidFill>
            <a:ln w="9525">
              <a:solidFill>
                <a:srgbClr val="000000"/>
              </a:solidFill>
              <a:miter lim="800000"/>
              <a:headEnd/>
              <a:tailEnd/>
            </a:ln>
          </p:spPr>
          <p:txBody>
            <a:bodyPr lIns="0" tIns="0" rIns="0" bIns="0" anchor="ctr"/>
            <a:lstStyle/>
            <a:p>
              <a:pPr algn="just"/>
              <a:r>
                <a:rPr lang="en-US" altLang="zh-CN" sz="2000">
                  <a:solidFill>
                    <a:schemeClr val="tx1"/>
                  </a:solidFill>
                  <a:latin typeface="Times New Roman" pitchFamily="18" charset="0"/>
                </a:rPr>
                <a:t>310</a:t>
              </a:r>
              <a:endParaRPr lang="en-US" altLang="zh-CN" sz="2000">
                <a:solidFill>
                  <a:schemeClr val="tx1"/>
                </a:solidFill>
              </a:endParaRPr>
            </a:p>
          </p:txBody>
        </p:sp>
        <p:grpSp>
          <p:nvGrpSpPr>
            <p:cNvPr id="32" name="Group 40"/>
            <p:cNvGrpSpPr>
              <a:grpSpLocks/>
            </p:cNvGrpSpPr>
            <p:nvPr/>
          </p:nvGrpSpPr>
          <p:grpSpPr bwMode="auto">
            <a:xfrm>
              <a:off x="6840" y="9203"/>
              <a:ext cx="1136" cy="274"/>
              <a:chOff x="6808" y="7325"/>
              <a:chExt cx="1076" cy="209"/>
            </a:xfrm>
          </p:grpSpPr>
          <p:sp>
            <p:nvSpPr>
              <p:cNvPr id="49" name="Text Box 41"/>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113</a:t>
                </a:r>
                <a:endParaRPr lang="en-US" altLang="zh-CN" sz="2000">
                  <a:solidFill>
                    <a:schemeClr val="tx1"/>
                  </a:solidFill>
                </a:endParaRPr>
              </a:p>
            </p:txBody>
          </p:sp>
          <p:sp>
            <p:nvSpPr>
              <p:cNvPr id="50" name="Text Box 42"/>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302</a:t>
                </a:r>
                <a:endParaRPr lang="en-US" altLang="zh-CN" sz="2000">
                  <a:solidFill>
                    <a:schemeClr val="tx1"/>
                  </a:solidFill>
                </a:endParaRPr>
              </a:p>
            </p:txBody>
          </p:sp>
          <p:sp>
            <p:nvSpPr>
              <p:cNvPr id="51" name="Text Box 43"/>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311</a:t>
                </a:r>
                <a:endParaRPr lang="en-US" altLang="zh-CN" sz="2000">
                  <a:solidFill>
                    <a:schemeClr val="tx1"/>
                  </a:solidFill>
                </a:endParaRPr>
              </a:p>
            </p:txBody>
          </p:sp>
          <p:sp>
            <p:nvSpPr>
              <p:cNvPr id="52" name="Text Box 44"/>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306</a:t>
                </a:r>
                <a:endParaRPr lang="en-US" altLang="zh-CN" sz="2000" dirty="0">
                  <a:solidFill>
                    <a:schemeClr val="tx1"/>
                  </a:solidFill>
                </a:endParaRPr>
              </a:p>
            </p:txBody>
          </p:sp>
        </p:grpSp>
        <p:grpSp>
          <p:nvGrpSpPr>
            <p:cNvPr id="33" name="Group 45"/>
            <p:cNvGrpSpPr>
              <a:grpSpLocks/>
            </p:cNvGrpSpPr>
            <p:nvPr/>
          </p:nvGrpSpPr>
          <p:grpSpPr bwMode="auto">
            <a:xfrm>
              <a:off x="6840" y="9462"/>
              <a:ext cx="3392" cy="275"/>
              <a:chOff x="5732" y="7325"/>
              <a:chExt cx="3212" cy="210"/>
            </a:xfrm>
          </p:grpSpPr>
          <p:grpSp>
            <p:nvGrpSpPr>
              <p:cNvPr id="35" name="Group 46"/>
              <p:cNvGrpSpPr>
                <a:grpSpLocks/>
              </p:cNvGrpSpPr>
              <p:nvPr/>
            </p:nvGrpSpPr>
            <p:grpSpPr bwMode="auto">
              <a:xfrm>
                <a:off x="6808" y="7325"/>
                <a:ext cx="1076" cy="209"/>
                <a:chOff x="6808" y="7325"/>
                <a:chExt cx="1076" cy="209"/>
              </a:xfrm>
            </p:grpSpPr>
            <p:sp>
              <p:nvSpPr>
                <p:cNvPr id="45" name="Text Box 47"/>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303</a:t>
                  </a:r>
                  <a:endParaRPr lang="en-US" altLang="zh-CN" sz="2000">
                    <a:solidFill>
                      <a:schemeClr val="tx1"/>
                    </a:solidFill>
                  </a:endParaRPr>
                </a:p>
              </p:txBody>
            </p:sp>
            <p:sp>
              <p:nvSpPr>
                <p:cNvPr id="46" name="Text Box 48"/>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107</a:t>
                  </a:r>
                  <a:endParaRPr lang="en-US" altLang="zh-CN" sz="2000">
                    <a:solidFill>
                      <a:schemeClr val="tx1"/>
                    </a:solidFill>
                  </a:endParaRPr>
                </a:p>
              </p:txBody>
            </p:sp>
            <p:sp>
              <p:nvSpPr>
                <p:cNvPr id="47" name="Text Box 49"/>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407</a:t>
                  </a:r>
                  <a:endParaRPr lang="en-US" altLang="zh-CN" sz="2000" dirty="0">
                    <a:solidFill>
                      <a:schemeClr val="tx1"/>
                    </a:solidFill>
                  </a:endParaRPr>
                </a:p>
              </p:txBody>
            </p:sp>
            <p:sp>
              <p:nvSpPr>
                <p:cNvPr id="48" name="Text Box 50"/>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208</a:t>
                  </a:r>
                  <a:endParaRPr lang="en-US" altLang="zh-CN" sz="2000">
                    <a:solidFill>
                      <a:schemeClr val="tx1"/>
                    </a:solidFill>
                  </a:endParaRPr>
                </a:p>
              </p:txBody>
            </p:sp>
          </p:grpSp>
          <p:sp>
            <p:nvSpPr>
              <p:cNvPr id="36" name="Text Box 51"/>
              <p:cNvSpPr txBox="1">
                <a:spLocks noChangeArrowheads="1"/>
              </p:cNvSpPr>
              <p:nvPr/>
            </p:nvSpPr>
            <p:spPr bwMode="auto">
              <a:xfrm>
                <a:off x="814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109</a:t>
                </a:r>
                <a:endParaRPr lang="en-US" altLang="zh-CN" sz="2000" dirty="0">
                  <a:solidFill>
                    <a:schemeClr val="tx1"/>
                  </a:solidFill>
                </a:endParaRPr>
              </a:p>
            </p:txBody>
          </p:sp>
          <p:sp>
            <p:nvSpPr>
              <p:cNvPr id="37" name="Text Box 52"/>
              <p:cNvSpPr txBox="1">
                <a:spLocks noChangeArrowheads="1"/>
              </p:cNvSpPr>
              <p:nvPr/>
            </p:nvSpPr>
            <p:spPr bwMode="auto">
              <a:xfrm>
                <a:off x="8414"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108</a:t>
                </a:r>
                <a:endParaRPr lang="en-US" altLang="zh-CN" sz="2000">
                  <a:solidFill>
                    <a:schemeClr val="tx1"/>
                  </a:solidFill>
                </a:endParaRPr>
              </a:p>
            </p:txBody>
          </p:sp>
          <p:sp>
            <p:nvSpPr>
              <p:cNvPr id="38" name="Text Box 53"/>
              <p:cNvSpPr txBox="1">
                <a:spLocks noChangeArrowheads="1"/>
              </p:cNvSpPr>
              <p:nvPr/>
            </p:nvSpPr>
            <p:spPr bwMode="auto">
              <a:xfrm>
                <a:off x="786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110</a:t>
                </a:r>
                <a:endParaRPr lang="en-US" altLang="zh-CN" sz="2000" dirty="0">
                  <a:solidFill>
                    <a:schemeClr val="tx1"/>
                  </a:solidFill>
                </a:endParaRPr>
              </a:p>
            </p:txBody>
          </p:sp>
          <p:sp>
            <p:nvSpPr>
              <p:cNvPr id="39" name="Text Box 54"/>
              <p:cNvSpPr txBox="1">
                <a:spLocks noChangeArrowheads="1"/>
              </p:cNvSpPr>
              <p:nvPr/>
            </p:nvSpPr>
            <p:spPr bwMode="auto">
              <a:xfrm>
                <a:off x="8671" y="7327"/>
                <a:ext cx="273" cy="207"/>
              </a:xfrm>
              <a:prstGeom prst="rect">
                <a:avLst/>
              </a:prstGeom>
              <a:solidFill>
                <a:srgbClr val="CCFFFF"/>
              </a:solidFill>
              <a:ln w="9525">
                <a:solidFill>
                  <a:srgbClr val="000000"/>
                </a:solidFill>
                <a:miter lim="800000"/>
                <a:headEnd/>
                <a:tailEnd/>
              </a:ln>
            </p:spPr>
            <p:txBody>
              <a:bodyPr lIns="0" tIns="0" rIns="0" bIns="0" anchor="ctr"/>
              <a:lstStyle/>
              <a:p>
                <a:pPr algn="just"/>
                <a:r>
                  <a:rPr lang="en-US" altLang="zh-CN" sz="2000">
                    <a:solidFill>
                      <a:schemeClr val="tx1"/>
                    </a:solidFill>
                    <a:latin typeface="Times New Roman" pitchFamily="18" charset="0"/>
                  </a:rPr>
                  <a:t>111</a:t>
                </a:r>
                <a:endParaRPr lang="en-US" altLang="zh-CN" sz="2000">
                  <a:solidFill>
                    <a:schemeClr val="tx1"/>
                  </a:solidFill>
                </a:endParaRPr>
              </a:p>
            </p:txBody>
          </p:sp>
          <p:grpSp>
            <p:nvGrpSpPr>
              <p:cNvPr id="40" name="Group 55"/>
              <p:cNvGrpSpPr>
                <a:grpSpLocks/>
              </p:cNvGrpSpPr>
              <p:nvPr/>
            </p:nvGrpSpPr>
            <p:grpSpPr bwMode="auto">
              <a:xfrm>
                <a:off x="5732" y="7326"/>
                <a:ext cx="1076" cy="209"/>
                <a:chOff x="6808" y="7325"/>
                <a:chExt cx="1076" cy="209"/>
              </a:xfrm>
            </p:grpSpPr>
            <p:sp>
              <p:nvSpPr>
                <p:cNvPr id="41" name="Text Box 56"/>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206</a:t>
                  </a:r>
                  <a:endParaRPr lang="en-US" altLang="zh-CN" sz="2000">
                    <a:solidFill>
                      <a:schemeClr val="tx1"/>
                    </a:solidFill>
                  </a:endParaRPr>
                </a:p>
              </p:txBody>
            </p:sp>
            <p:sp>
              <p:nvSpPr>
                <p:cNvPr id="42" name="Text Box 57"/>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112</a:t>
                  </a:r>
                  <a:endParaRPr lang="en-US" altLang="zh-CN" sz="2000">
                    <a:solidFill>
                      <a:schemeClr val="tx1"/>
                    </a:solidFill>
                  </a:endParaRPr>
                </a:p>
              </p:txBody>
            </p:sp>
            <p:sp>
              <p:nvSpPr>
                <p:cNvPr id="43" name="Text Box 58"/>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105</a:t>
                  </a:r>
                  <a:endParaRPr lang="en-US" altLang="zh-CN" sz="2000">
                    <a:solidFill>
                      <a:schemeClr val="tx1"/>
                    </a:solidFill>
                  </a:endParaRPr>
                </a:p>
              </p:txBody>
            </p:sp>
            <p:sp>
              <p:nvSpPr>
                <p:cNvPr id="44" name="Text Box 59"/>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407</a:t>
                  </a:r>
                  <a:endParaRPr lang="en-US" altLang="zh-CN" sz="2000">
                    <a:solidFill>
                      <a:schemeClr val="tx1"/>
                    </a:solidFill>
                  </a:endParaRPr>
                </a:p>
              </p:txBody>
            </p:sp>
          </p:grpSp>
        </p:grpSp>
        <p:sp>
          <p:nvSpPr>
            <p:cNvPr id="34" name="Rectangle 60"/>
            <p:cNvSpPr>
              <a:spLocks noChangeArrowheads="1"/>
            </p:cNvSpPr>
            <p:nvPr/>
          </p:nvSpPr>
          <p:spPr bwMode="auto">
            <a:xfrm>
              <a:off x="6660" y="8475"/>
              <a:ext cx="3780" cy="1404"/>
            </a:xfrm>
            <a:prstGeom prst="rect">
              <a:avLst/>
            </a:prstGeom>
            <a:noFill/>
            <a:ln w="9525">
              <a:noFill/>
              <a:miter lim="800000"/>
              <a:headEnd/>
              <a:tailEnd/>
            </a:ln>
          </p:spPr>
          <p:txBody>
            <a:bodyPr anchor="ctr"/>
            <a:lstStyle/>
            <a:p>
              <a:endParaRPr lang="zh-CN" altLang="en-US" sz="2000">
                <a:solidFill>
                  <a:schemeClr val="tx1"/>
                </a:solidFill>
              </a:endParaRPr>
            </a:p>
          </p:txBody>
        </p:sp>
      </p:grpSp>
      <p:sp>
        <p:nvSpPr>
          <p:cNvPr id="61" name="TextBox 60"/>
          <p:cNvSpPr txBox="1"/>
          <p:nvPr/>
        </p:nvSpPr>
        <p:spPr>
          <a:xfrm>
            <a:off x="251520" y="4181018"/>
            <a:ext cx="1296144" cy="400110"/>
          </a:xfrm>
          <a:prstGeom prst="rect">
            <a:avLst/>
          </a:prstGeom>
          <a:noFill/>
        </p:spPr>
        <p:txBody>
          <a:bodyPr wrap="square" rtlCol="0">
            <a:spAutoFit/>
          </a:bodyPr>
          <a:lstStyle/>
          <a:p>
            <a:pPr algn="r"/>
            <a:r>
              <a:rPr lang="en-US" altLang="zh-CN" sz="2000" dirty="0" err="1" smtClean="0"/>
              <a:t>inHand</a:t>
            </a: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71313" y="44624"/>
            <a:ext cx="8893175" cy="2808287"/>
            <a:chOff x="2520" y="9084"/>
            <a:chExt cx="6817" cy="2413"/>
          </a:xfrm>
        </p:grpSpPr>
        <p:sp>
          <p:nvSpPr>
            <p:cNvPr id="3" name="Text Box 5"/>
            <p:cNvSpPr txBox="1">
              <a:spLocks noChangeArrowheads="1"/>
            </p:cNvSpPr>
            <p:nvPr/>
          </p:nvSpPr>
          <p:spPr bwMode="auto">
            <a:xfrm>
              <a:off x="3179" y="10839"/>
              <a:ext cx="1080" cy="225"/>
            </a:xfrm>
            <a:prstGeom prst="rect">
              <a:avLst/>
            </a:prstGeom>
            <a:noFill/>
            <a:ln w="9525">
              <a:noFill/>
              <a:miter lim="800000"/>
              <a:headEnd/>
              <a:tailEnd/>
            </a:ln>
          </p:spPr>
          <p:txBody>
            <a:bodyPr lIns="0" tIns="0" rIns="0" bIns="0" anchor="ctr"/>
            <a:lstStyle/>
            <a:p>
              <a:pPr algn="ctr">
                <a:lnSpc>
                  <a:spcPct val="80000"/>
                </a:lnSpc>
              </a:pPr>
              <a:r>
                <a:rPr lang="en-US" altLang="zh-CN" sz="1500" dirty="0">
                  <a:solidFill>
                    <a:schemeClr val="tx1"/>
                  </a:solidFill>
                  <a:latin typeface="宋体" pitchFamily="2" charset="-122"/>
                </a:rPr>
                <a:t>hand1</a:t>
              </a:r>
              <a:endParaRPr lang="en-US" altLang="zh-CN" sz="1500" dirty="0">
                <a:solidFill>
                  <a:schemeClr val="tx1"/>
                </a:solidFill>
              </a:endParaRPr>
            </a:p>
          </p:txBody>
        </p:sp>
        <p:sp>
          <p:nvSpPr>
            <p:cNvPr id="4" name="Text Box 6"/>
            <p:cNvSpPr txBox="1">
              <a:spLocks noChangeArrowheads="1"/>
            </p:cNvSpPr>
            <p:nvPr/>
          </p:nvSpPr>
          <p:spPr bwMode="auto">
            <a:xfrm>
              <a:off x="4780" y="10839"/>
              <a:ext cx="1080" cy="225"/>
            </a:xfrm>
            <a:prstGeom prst="rect">
              <a:avLst/>
            </a:prstGeom>
            <a:noFill/>
            <a:ln w="9525">
              <a:noFill/>
              <a:miter lim="800000"/>
              <a:headEnd/>
              <a:tailEnd/>
            </a:ln>
          </p:spPr>
          <p:txBody>
            <a:bodyPr lIns="0" tIns="0" rIns="0" bIns="0" anchor="ctr"/>
            <a:lstStyle/>
            <a:p>
              <a:pPr algn="ctr">
                <a:lnSpc>
                  <a:spcPct val="80000"/>
                </a:lnSpc>
              </a:pPr>
              <a:r>
                <a:rPr lang="en-US" altLang="zh-CN" sz="1500" dirty="0">
                  <a:solidFill>
                    <a:schemeClr val="tx1"/>
                  </a:solidFill>
                  <a:latin typeface="宋体" pitchFamily="2" charset="-122"/>
                </a:rPr>
                <a:t>hand2</a:t>
              </a:r>
              <a:endParaRPr lang="en-US" altLang="zh-CN" sz="1500" dirty="0">
                <a:solidFill>
                  <a:schemeClr val="tx1"/>
                </a:solidFill>
              </a:endParaRPr>
            </a:p>
          </p:txBody>
        </p:sp>
        <p:sp>
          <p:nvSpPr>
            <p:cNvPr id="5" name="Text Box 7"/>
            <p:cNvSpPr txBox="1">
              <a:spLocks noChangeArrowheads="1"/>
            </p:cNvSpPr>
            <p:nvPr/>
          </p:nvSpPr>
          <p:spPr bwMode="auto">
            <a:xfrm>
              <a:off x="6467" y="10839"/>
              <a:ext cx="1080" cy="225"/>
            </a:xfrm>
            <a:prstGeom prst="rect">
              <a:avLst/>
            </a:prstGeom>
            <a:noFill/>
            <a:ln w="9525">
              <a:noFill/>
              <a:miter lim="800000"/>
              <a:headEnd/>
              <a:tailEnd/>
            </a:ln>
          </p:spPr>
          <p:txBody>
            <a:bodyPr lIns="0" tIns="0" rIns="0" bIns="0" anchor="ctr"/>
            <a:lstStyle/>
            <a:p>
              <a:pPr algn="ctr">
                <a:lnSpc>
                  <a:spcPct val="80000"/>
                </a:lnSpc>
              </a:pPr>
              <a:r>
                <a:rPr lang="en-US" altLang="zh-CN" sz="1500" dirty="0">
                  <a:solidFill>
                    <a:schemeClr val="tx1"/>
                  </a:solidFill>
                  <a:latin typeface="宋体" pitchFamily="2" charset="-122"/>
                </a:rPr>
                <a:t>hand3</a:t>
              </a:r>
              <a:endParaRPr lang="en-US" altLang="zh-CN" sz="1500" dirty="0">
                <a:solidFill>
                  <a:schemeClr val="tx1"/>
                </a:solidFill>
              </a:endParaRPr>
            </a:p>
          </p:txBody>
        </p:sp>
        <p:sp>
          <p:nvSpPr>
            <p:cNvPr id="6" name="Text Box 8"/>
            <p:cNvSpPr txBox="1">
              <a:spLocks noChangeArrowheads="1"/>
            </p:cNvSpPr>
            <p:nvPr/>
          </p:nvSpPr>
          <p:spPr bwMode="auto">
            <a:xfrm>
              <a:off x="8012" y="10839"/>
              <a:ext cx="1080" cy="225"/>
            </a:xfrm>
            <a:prstGeom prst="rect">
              <a:avLst/>
            </a:prstGeom>
            <a:noFill/>
            <a:ln w="9525">
              <a:noFill/>
              <a:miter lim="800000"/>
              <a:headEnd/>
              <a:tailEnd/>
            </a:ln>
          </p:spPr>
          <p:txBody>
            <a:bodyPr lIns="0" tIns="0" rIns="0" bIns="0" anchor="ctr"/>
            <a:lstStyle/>
            <a:p>
              <a:pPr algn="ctr">
                <a:lnSpc>
                  <a:spcPct val="80000"/>
                </a:lnSpc>
              </a:pPr>
              <a:r>
                <a:rPr lang="en-US" altLang="zh-CN" sz="1500" dirty="0">
                  <a:solidFill>
                    <a:schemeClr val="tx1"/>
                  </a:solidFill>
                  <a:latin typeface="宋体" pitchFamily="2" charset="-122"/>
                </a:rPr>
                <a:t>hand4</a:t>
              </a:r>
              <a:endParaRPr lang="en-US" altLang="zh-CN" sz="1500" dirty="0">
                <a:solidFill>
                  <a:schemeClr val="tx1"/>
                </a:solidFill>
              </a:endParaRPr>
            </a:p>
          </p:txBody>
        </p:sp>
        <p:sp>
          <p:nvSpPr>
            <p:cNvPr id="7" name="Text Box 9"/>
            <p:cNvSpPr txBox="1">
              <a:spLocks noChangeArrowheads="1"/>
            </p:cNvSpPr>
            <p:nvPr/>
          </p:nvSpPr>
          <p:spPr bwMode="auto">
            <a:xfrm>
              <a:off x="3220" y="10586"/>
              <a:ext cx="274" cy="210"/>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307</a:t>
              </a:r>
              <a:endParaRPr lang="en-US" altLang="zh-CN" sz="1500">
                <a:solidFill>
                  <a:schemeClr val="tx1"/>
                </a:solidFill>
              </a:endParaRPr>
            </a:p>
          </p:txBody>
        </p:sp>
        <p:sp>
          <p:nvSpPr>
            <p:cNvPr id="8" name="Text Box 10"/>
            <p:cNvSpPr txBox="1">
              <a:spLocks noChangeArrowheads="1"/>
            </p:cNvSpPr>
            <p:nvPr/>
          </p:nvSpPr>
          <p:spPr bwMode="auto">
            <a:xfrm>
              <a:off x="3494" y="10586"/>
              <a:ext cx="386" cy="210"/>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9" name="Text Box 11"/>
            <p:cNvSpPr txBox="1">
              <a:spLocks noChangeArrowheads="1"/>
            </p:cNvSpPr>
            <p:nvPr/>
          </p:nvSpPr>
          <p:spPr bwMode="auto">
            <a:xfrm>
              <a:off x="2947" y="10586"/>
              <a:ext cx="273" cy="210"/>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dirty="0">
                  <a:solidFill>
                    <a:schemeClr val="tx1"/>
                  </a:solidFill>
                  <a:latin typeface="Times New Roman" pitchFamily="18" charset="0"/>
                </a:rPr>
                <a:t>304</a:t>
              </a:r>
              <a:endParaRPr lang="en-US" altLang="zh-CN" sz="1500" dirty="0">
                <a:solidFill>
                  <a:schemeClr val="tx1"/>
                </a:solidFill>
              </a:endParaRPr>
            </a:p>
          </p:txBody>
        </p:sp>
        <p:sp>
          <p:nvSpPr>
            <p:cNvPr id="10" name="Text Box 12"/>
            <p:cNvSpPr txBox="1">
              <a:spLocks noChangeArrowheads="1"/>
            </p:cNvSpPr>
            <p:nvPr/>
          </p:nvSpPr>
          <p:spPr bwMode="auto">
            <a:xfrm>
              <a:off x="4149" y="10587"/>
              <a:ext cx="274" cy="210"/>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11" name="Text Box 13"/>
            <p:cNvSpPr txBox="1">
              <a:spLocks noChangeArrowheads="1"/>
            </p:cNvSpPr>
            <p:nvPr/>
          </p:nvSpPr>
          <p:spPr bwMode="auto">
            <a:xfrm>
              <a:off x="3876" y="10587"/>
              <a:ext cx="273" cy="210"/>
            </a:xfrm>
            <a:prstGeom prst="rect">
              <a:avLst/>
            </a:prstGeom>
            <a:solidFill>
              <a:srgbClr val="CCFFCC"/>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12" name="Text Box 14"/>
            <p:cNvSpPr txBox="1">
              <a:spLocks noChangeArrowheads="1"/>
            </p:cNvSpPr>
            <p:nvPr/>
          </p:nvSpPr>
          <p:spPr bwMode="auto">
            <a:xfrm>
              <a:off x="4840" y="10586"/>
              <a:ext cx="274"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212</a:t>
              </a:r>
              <a:endParaRPr lang="en-US" altLang="zh-CN" sz="1500">
                <a:solidFill>
                  <a:schemeClr val="tx1"/>
                </a:solidFill>
              </a:endParaRPr>
            </a:p>
          </p:txBody>
        </p:sp>
        <p:sp>
          <p:nvSpPr>
            <p:cNvPr id="13" name="Text Box 15"/>
            <p:cNvSpPr txBox="1">
              <a:spLocks noChangeArrowheads="1"/>
            </p:cNvSpPr>
            <p:nvPr/>
          </p:nvSpPr>
          <p:spPr bwMode="auto">
            <a:xfrm>
              <a:off x="5114" y="10586"/>
              <a:ext cx="386" cy="208"/>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14" name="Text Box 16"/>
            <p:cNvSpPr txBox="1">
              <a:spLocks noChangeArrowheads="1"/>
            </p:cNvSpPr>
            <p:nvPr/>
          </p:nvSpPr>
          <p:spPr bwMode="auto">
            <a:xfrm>
              <a:off x="4567" y="1058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106</a:t>
              </a:r>
              <a:endParaRPr lang="en-US" altLang="zh-CN" sz="1500">
                <a:solidFill>
                  <a:schemeClr val="tx1"/>
                </a:solidFill>
              </a:endParaRPr>
            </a:p>
          </p:txBody>
        </p:sp>
        <p:sp>
          <p:nvSpPr>
            <p:cNvPr id="15" name="Text Box 17"/>
            <p:cNvSpPr txBox="1">
              <a:spLocks noChangeArrowheads="1"/>
            </p:cNvSpPr>
            <p:nvPr/>
          </p:nvSpPr>
          <p:spPr bwMode="auto">
            <a:xfrm>
              <a:off x="5769" y="10587"/>
              <a:ext cx="274" cy="210"/>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16" name="Text Box 18"/>
            <p:cNvSpPr txBox="1">
              <a:spLocks noChangeArrowheads="1"/>
            </p:cNvSpPr>
            <p:nvPr/>
          </p:nvSpPr>
          <p:spPr bwMode="auto">
            <a:xfrm>
              <a:off x="5496" y="10587"/>
              <a:ext cx="273" cy="210"/>
            </a:xfrm>
            <a:prstGeom prst="rect">
              <a:avLst/>
            </a:prstGeom>
            <a:solidFill>
              <a:srgbClr val="CCFFCC"/>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17" name="Text Box 19"/>
            <p:cNvSpPr txBox="1">
              <a:spLocks noChangeArrowheads="1"/>
            </p:cNvSpPr>
            <p:nvPr/>
          </p:nvSpPr>
          <p:spPr bwMode="auto">
            <a:xfrm>
              <a:off x="6460" y="10586"/>
              <a:ext cx="274"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306</a:t>
              </a:r>
              <a:endParaRPr lang="en-US" altLang="zh-CN" sz="1500">
                <a:solidFill>
                  <a:schemeClr val="tx1"/>
                </a:solidFill>
              </a:endParaRPr>
            </a:p>
          </p:txBody>
        </p:sp>
        <p:sp>
          <p:nvSpPr>
            <p:cNvPr id="18" name="Text Box 20"/>
            <p:cNvSpPr txBox="1">
              <a:spLocks noChangeArrowheads="1"/>
            </p:cNvSpPr>
            <p:nvPr/>
          </p:nvSpPr>
          <p:spPr bwMode="auto">
            <a:xfrm>
              <a:off x="6734" y="10586"/>
              <a:ext cx="386" cy="208"/>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19" name="Text Box 21"/>
            <p:cNvSpPr txBox="1">
              <a:spLocks noChangeArrowheads="1"/>
            </p:cNvSpPr>
            <p:nvPr/>
          </p:nvSpPr>
          <p:spPr bwMode="auto">
            <a:xfrm>
              <a:off x="6187" y="1058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113</a:t>
              </a:r>
              <a:endParaRPr lang="en-US" altLang="zh-CN" sz="1500">
                <a:solidFill>
                  <a:schemeClr val="tx1"/>
                </a:solidFill>
              </a:endParaRPr>
            </a:p>
          </p:txBody>
        </p:sp>
        <p:sp>
          <p:nvSpPr>
            <p:cNvPr id="20" name="Text Box 22"/>
            <p:cNvSpPr txBox="1">
              <a:spLocks noChangeArrowheads="1"/>
            </p:cNvSpPr>
            <p:nvPr/>
          </p:nvSpPr>
          <p:spPr bwMode="auto">
            <a:xfrm>
              <a:off x="7389" y="10587"/>
              <a:ext cx="274" cy="210"/>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21" name="Text Box 23"/>
            <p:cNvSpPr txBox="1">
              <a:spLocks noChangeArrowheads="1"/>
            </p:cNvSpPr>
            <p:nvPr/>
          </p:nvSpPr>
          <p:spPr bwMode="auto">
            <a:xfrm>
              <a:off x="7116" y="10587"/>
              <a:ext cx="273" cy="210"/>
            </a:xfrm>
            <a:prstGeom prst="rect">
              <a:avLst/>
            </a:prstGeom>
            <a:solidFill>
              <a:srgbClr val="CCFFCC"/>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22" name="Text Box 24"/>
            <p:cNvSpPr txBox="1">
              <a:spLocks noChangeArrowheads="1"/>
            </p:cNvSpPr>
            <p:nvPr/>
          </p:nvSpPr>
          <p:spPr bwMode="auto">
            <a:xfrm>
              <a:off x="8094" y="10586"/>
              <a:ext cx="274"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407</a:t>
              </a:r>
              <a:endParaRPr lang="en-US" altLang="zh-CN" sz="1500">
                <a:solidFill>
                  <a:schemeClr val="tx1"/>
                </a:solidFill>
              </a:endParaRPr>
            </a:p>
          </p:txBody>
        </p:sp>
        <p:sp>
          <p:nvSpPr>
            <p:cNvPr id="23" name="Text Box 25"/>
            <p:cNvSpPr txBox="1">
              <a:spLocks noChangeArrowheads="1"/>
            </p:cNvSpPr>
            <p:nvPr/>
          </p:nvSpPr>
          <p:spPr bwMode="auto">
            <a:xfrm>
              <a:off x="8368" y="10586"/>
              <a:ext cx="386" cy="208"/>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24" name="Text Box 26"/>
            <p:cNvSpPr txBox="1">
              <a:spLocks noChangeArrowheads="1"/>
            </p:cNvSpPr>
            <p:nvPr/>
          </p:nvSpPr>
          <p:spPr bwMode="auto">
            <a:xfrm>
              <a:off x="7821" y="1058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206</a:t>
              </a:r>
              <a:endParaRPr lang="en-US" altLang="zh-CN" sz="1500">
                <a:solidFill>
                  <a:schemeClr val="tx1"/>
                </a:solidFill>
              </a:endParaRPr>
            </a:p>
          </p:txBody>
        </p:sp>
        <p:sp>
          <p:nvSpPr>
            <p:cNvPr id="25" name="Text Box 27"/>
            <p:cNvSpPr txBox="1">
              <a:spLocks noChangeArrowheads="1"/>
            </p:cNvSpPr>
            <p:nvPr/>
          </p:nvSpPr>
          <p:spPr bwMode="auto">
            <a:xfrm>
              <a:off x="9009" y="10587"/>
              <a:ext cx="274" cy="210"/>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26" name="Text Box 28"/>
            <p:cNvSpPr txBox="1">
              <a:spLocks noChangeArrowheads="1"/>
            </p:cNvSpPr>
            <p:nvPr/>
          </p:nvSpPr>
          <p:spPr bwMode="auto">
            <a:xfrm>
              <a:off x="8739" y="10587"/>
              <a:ext cx="273" cy="210"/>
            </a:xfrm>
            <a:prstGeom prst="rect">
              <a:avLst/>
            </a:prstGeom>
            <a:solidFill>
              <a:srgbClr val="CCFFCC"/>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27" name="Text Box 29"/>
            <p:cNvSpPr txBox="1">
              <a:spLocks noChangeArrowheads="1"/>
            </p:cNvSpPr>
            <p:nvPr/>
          </p:nvSpPr>
          <p:spPr bwMode="auto">
            <a:xfrm>
              <a:off x="3413" y="11208"/>
              <a:ext cx="1148" cy="289"/>
            </a:xfrm>
            <a:prstGeom prst="rect">
              <a:avLst/>
            </a:prstGeom>
            <a:noFill/>
            <a:ln w="9525">
              <a:noFill/>
              <a:miter lim="800000"/>
              <a:headEnd/>
              <a:tailEnd/>
            </a:ln>
          </p:spPr>
          <p:txBody>
            <a:bodyPr lIns="0" tIns="0" rIns="0" bIns="0" anchor="ctr"/>
            <a:lstStyle/>
            <a:p>
              <a:pPr algn="ctr">
                <a:lnSpc>
                  <a:spcPct val="80000"/>
                </a:lnSpc>
              </a:pPr>
              <a:r>
                <a:rPr lang="zh-CN" altLang="en-US" sz="1500" dirty="0" smtClean="0">
                  <a:solidFill>
                    <a:schemeClr val="tx1"/>
                  </a:solidFill>
                  <a:latin typeface="宋体" pitchFamily="2" charset="-122"/>
                </a:rPr>
                <a:t>第</a:t>
              </a:r>
              <a:r>
                <a:rPr lang="en-US" altLang="zh-CN" sz="1500" dirty="0" err="1" smtClean="0">
                  <a:solidFill>
                    <a:schemeClr val="tx1"/>
                  </a:solidFill>
                  <a:latin typeface="宋体" pitchFamily="2" charset="-122"/>
                </a:rPr>
                <a:t>i</a:t>
              </a:r>
              <a:r>
                <a:rPr lang="zh-CN" altLang="en-US" sz="1500" dirty="0" smtClean="0">
                  <a:solidFill>
                    <a:schemeClr val="tx1"/>
                  </a:solidFill>
                  <a:latin typeface="宋体" pitchFamily="2" charset="-122"/>
                </a:rPr>
                <a:t>轮发牌</a:t>
              </a:r>
              <a:endParaRPr lang="zh-CN" altLang="en-US" sz="1500" dirty="0">
                <a:solidFill>
                  <a:schemeClr val="tx1"/>
                </a:solidFill>
              </a:endParaRPr>
            </a:p>
          </p:txBody>
        </p:sp>
        <p:sp>
          <p:nvSpPr>
            <p:cNvPr id="28" name="Line 30"/>
            <p:cNvSpPr>
              <a:spLocks noChangeShapeType="1"/>
            </p:cNvSpPr>
            <p:nvPr/>
          </p:nvSpPr>
          <p:spPr bwMode="auto">
            <a:xfrm flipV="1">
              <a:off x="3987" y="10803"/>
              <a:ext cx="0" cy="385"/>
            </a:xfrm>
            <a:prstGeom prst="line">
              <a:avLst/>
            </a:prstGeom>
            <a:noFill/>
            <a:ln w="9525">
              <a:solidFill>
                <a:srgbClr val="800000"/>
              </a:solidFill>
              <a:round/>
              <a:headEnd/>
              <a:tailEnd type="triangle" w="sm" len="sm"/>
            </a:ln>
          </p:spPr>
          <p:txBody>
            <a:bodyPr anchor="ctr"/>
            <a:lstStyle/>
            <a:p>
              <a:endParaRPr lang="zh-CN" altLang="en-US" sz="1500">
                <a:solidFill>
                  <a:schemeClr val="tx1"/>
                </a:solidFill>
              </a:endParaRPr>
            </a:p>
          </p:txBody>
        </p:sp>
        <p:sp>
          <p:nvSpPr>
            <p:cNvPr id="29" name="Line 31"/>
            <p:cNvSpPr>
              <a:spLocks noChangeShapeType="1"/>
            </p:cNvSpPr>
            <p:nvPr/>
          </p:nvSpPr>
          <p:spPr bwMode="auto">
            <a:xfrm>
              <a:off x="3987" y="11092"/>
              <a:ext cx="4860" cy="0"/>
            </a:xfrm>
            <a:prstGeom prst="line">
              <a:avLst/>
            </a:prstGeom>
            <a:noFill/>
            <a:ln w="9525">
              <a:solidFill>
                <a:srgbClr val="800000"/>
              </a:solidFill>
              <a:round/>
              <a:headEnd/>
              <a:tailEnd/>
            </a:ln>
          </p:spPr>
          <p:txBody>
            <a:bodyPr anchor="ctr"/>
            <a:lstStyle/>
            <a:p>
              <a:endParaRPr lang="zh-CN" altLang="en-US" sz="1500">
                <a:solidFill>
                  <a:schemeClr val="tx1"/>
                </a:solidFill>
              </a:endParaRPr>
            </a:p>
          </p:txBody>
        </p:sp>
        <p:sp>
          <p:nvSpPr>
            <p:cNvPr id="30" name="Line 32"/>
            <p:cNvSpPr>
              <a:spLocks noChangeShapeType="1"/>
            </p:cNvSpPr>
            <p:nvPr/>
          </p:nvSpPr>
          <p:spPr bwMode="auto">
            <a:xfrm flipV="1">
              <a:off x="5667" y="10801"/>
              <a:ext cx="0" cy="291"/>
            </a:xfrm>
            <a:prstGeom prst="line">
              <a:avLst/>
            </a:prstGeom>
            <a:noFill/>
            <a:ln w="9525">
              <a:solidFill>
                <a:srgbClr val="800000"/>
              </a:solidFill>
              <a:round/>
              <a:headEnd/>
              <a:tailEnd type="triangle" w="sm" len="sm"/>
            </a:ln>
          </p:spPr>
          <p:txBody>
            <a:bodyPr anchor="ctr"/>
            <a:lstStyle/>
            <a:p>
              <a:endParaRPr lang="zh-CN" altLang="en-US" sz="1500">
                <a:solidFill>
                  <a:schemeClr val="tx1"/>
                </a:solidFill>
              </a:endParaRPr>
            </a:p>
          </p:txBody>
        </p:sp>
        <p:sp>
          <p:nvSpPr>
            <p:cNvPr id="31" name="Line 33"/>
            <p:cNvSpPr>
              <a:spLocks noChangeShapeType="1"/>
            </p:cNvSpPr>
            <p:nvPr/>
          </p:nvSpPr>
          <p:spPr bwMode="auto">
            <a:xfrm flipV="1">
              <a:off x="7257" y="10801"/>
              <a:ext cx="0" cy="291"/>
            </a:xfrm>
            <a:prstGeom prst="line">
              <a:avLst/>
            </a:prstGeom>
            <a:noFill/>
            <a:ln w="9525">
              <a:solidFill>
                <a:srgbClr val="800000"/>
              </a:solidFill>
              <a:round/>
              <a:headEnd/>
              <a:tailEnd type="triangle" w="sm" len="sm"/>
            </a:ln>
          </p:spPr>
          <p:txBody>
            <a:bodyPr anchor="ctr"/>
            <a:lstStyle/>
            <a:p>
              <a:endParaRPr lang="zh-CN" altLang="en-US" sz="1500">
                <a:solidFill>
                  <a:schemeClr val="tx1"/>
                </a:solidFill>
              </a:endParaRPr>
            </a:p>
          </p:txBody>
        </p:sp>
        <p:sp>
          <p:nvSpPr>
            <p:cNvPr id="32" name="Line 34"/>
            <p:cNvSpPr>
              <a:spLocks noChangeShapeType="1"/>
            </p:cNvSpPr>
            <p:nvPr/>
          </p:nvSpPr>
          <p:spPr bwMode="auto">
            <a:xfrm flipV="1">
              <a:off x="8847" y="10801"/>
              <a:ext cx="0" cy="291"/>
            </a:xfrm>
            <a:prstGeom prst="line">
              <a:avLst/>
            </a:prstGeom>
            <a:noFill/>
            <a:ln w="9525">
              <a:solidFill>
                <a:srgbClr val="800000"/>
              </a:solidFill>
              <a:round/>
              <a:headEnd/>
              <a:tailEnd type="triangle" w="sm" len="sm"/>
            </a:ln>
          </p:spPr>
          <p:txBody>
            <a:bodyPr anchor="ctr"/>
            <a:lstStyle/>
            <a:p>
              <a:endParaRPr lang="zh-CN" altLang="en-US" sz="1500">
                <a:solidFill>
                  <a:schemeClr val="tx1"/>
                </a:solidFill>
              </a:endParaRPr>
            </a:p>
          </p:txBody>
        </p:sp>
        <p:sp>
          <p:nvSpPr>
            <p:cNvPr id="33" name="Text Box 35"/>
            <p:cNvSpPr txBox="1">
              <a:spLocks noChangeArrowheads="1"/>
            </p:cNvSpPr>
            <p:nvPr/>
          </p:nvSpPr>
          <p:spPr bwMode="auto">
            <a:xfrm>
              <a:off x="3523" y="9666"/>
              <a:ext cx="819"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34" name="Text Box 36"/>
            <p:cNvSpPr txBox="1">
              <a:spLocks noChangeArrowheads="1"/>
            </p:cNvSpPr>
            <p:nvPr/>
          </p:nvSpPr>
          <p:spPr bwMode="auto">
            <a:xfrm>
              <a:off x="7168" y="9665"/>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407</a:t>
              </a:r>
              <a:endParaRPr lang="en-US" altLang="zh-CN" sz="1500">
                <a:solidFill>
                  <a:schemeClr val="tx1"/>
                </a:solidFill>
              </a:endParaRPr>
            </a:p>
          </p:txBody>
        </p:sp>
        <p:sp>
          <p:nvSpPr>
            <p:cNvPr id="35" name="Text Box 37"/>
            <p:cNvSpPr txBox="1">
              <a:spLocks noChangeArrowheads="1"/>
            </p:cNvSpPr>
            <p:nvPr/>
          </p:nvSpPr>
          <p:spPr bwMode="auto">
            <a:xfrm>
              <a:off x="7168" y="9467"/>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46</a:t>
              </a:r>
              <a:endParaRPr lang="en-US" altLang="zh-CN" sz="1500">
                <a:solidFill>
                  <a:schemeClr val="tx1"/>
                </a:solidFill>
              </a:endParaRPr>
            </a:p>
          </p:txBody>
        </p:sp>
        <p:sp>
          <p:nvSpPr>
            <p:cNvPr id="36" name="Text Box 38"/>
            <p:cNvSpPr txBox="1">
              <a:spLocks noChangeArrowheads="1"/>
            </p:cNvSpPr>
            <p:nvPr/>
          </p:nvSpPr>
          <p:spPr bwMode="auto">
            <a:xfrm>
              <a:off x="7698" y="9666"/>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dirty="0">
                  <a:solidFill>
                    <a:schemeClr val="tx1"/>
                  </a:solidFill>
                  <a:latin typeface="Times New Roman" pitchFamily="18" charset="0"/>
                </a:rPr>
                <a:t>212</a:t>
              </a:r>
              <a:endParaRPr lang="en-US" altLang="zh-CN" sz="1500" dirty="0">
                <a:solidFill>
                  <a:schemeClr val="tx1"/>
                </a:solidFill>
              </a:endParaRPr>
            </a:p>
          </p:txBody>
        </p:sp>
        <p:sp>
          <p:nvSpPr>
            <p:cNvPr id="37" name="Text Box 39"/>
            <p:cNvSpPr txBox="1">
              <a:spLocks noChangeArrowheads="1"/>
            </p:cNvSpPr>
            <p:nvPr/>
          </p:nvSpPr>
          <p:spPr bwMode="auto">
            <a:xfrm>
              <a:off x="7971" y="9666"/>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307</a:t>
              </a:r>
              <a:endParaRPr lang="en-US" altLang="zh-CN" sz="1500">
                <a:solidFill>
                  <a:schemeClr val="tx1"/>
                </a:solidFill>
              </a:endParaRPr>
            </a:p>
          </p:txBody>
        </p:sp>
        <p:sp>
          <p:nvSpPr>
            <p:cNvPr id="38" name="Text Box 40"/>
            <p:cNvSpPr txBox="1">
              <a:spLocks noChangeArrowheads="1"/>
            </p:cNvSpPr>
            <p:nvPr/>
          </p:nvSpPr>
          <p:spPr bwMode="auto">
            <a:xfrm>
              <a:off x="7425" y="9666"/>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306</a:t>
              </a:r>
              <a:endParaRPr lang="en-US" altLang="zh-CN" sz="1500">
                <a:solidFill>
                  <a:schemeClr val="tx1"/>
                </a:solidFill>
              </a:endParaRPr>
            </a:p>
          </p:txBody>
        </p:sp>
        <p:sp>
          <p:nvSpPr>
            <p:cNvPr id="39" name="Text Box 41"/>
            <p:cNvSpPr txBox="1">
              <a:spLocks noChangeArrowheads="1"/>
            </p:cNvSpPr>
            <p:nvPr/>
          </p:nvSpPr>
          <p:spPr bwMode="auto">
            <a:xfrm>
              <a:off x="7698" y="9468"/>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48</a:t>
              </a:r>
              <a:endParaRPr lang="en-US" altLang="zh-CN" sz="1500">
                <a:solidFill>
                  <a:schemeClr val="tx1"/>
                </a:solidFill>
              </a:endParaRPr>
            </a:p>
          </p:txBody>
        </p:sp>
        <p:sp>
          <p:nvSpPr>
            <p:cNvPr id="40" name="Text Box 42"/>
            <p:cNvSpPr txBox="1">
              <a:spLocks noChangeArrowheads="1"/>
            </p:cNvSpPr>
            <p:nvPr/>
          </p:nvSpPr>
          <p:spPr bwMode="auto">
            <a:xfrm>
              <a:off x="7971" y="9468"/>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49</a:t>
              </a:r>
              <a:endParaRPr lang="en-US" altLang="zh-CN" sz="1500">
                <a:solidFill>
                  <a:schemeClr val="tx1"/>
                </a:solidFill>
              </a:endParaRPr>
            </a:p>
          </p:txBody>
        </p:sp>
        <p:sp>
          <p:nvSpPr>
            <p:cNvPr id="41" name="Text Box 43"/>
            <p:cNvSpPr txBox="1">
              <a:spLocks noChangeArrowheads="1"/>
            </p:cNvSpPr>
            <p:nvPr/>
          </p:nvSpPr>
          <p:spPr bwMode="auto">
            <a:xfrm>
              <a:off x="7425" y="9468"/>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47</a:t>
              </a:r>
              <a:endParaRPr lang="en-US" altLang="zh-CN" sz="1500">
                <a:solidFill>
                  <a:schemeClr val="tx1"/>
                </a:solidFill>
              </a:endParaRPr>
            </a:p>
          </p:txBody>
        </p:sp>
        <p:sp>
          <p:nvSpPr>
            <p:cNvPr id="42" name="Text Box 44"/>
            <p:cNvSpPr txBox="1">
              <a:spLocks noChangeArrowheads="1"/>
            </p:cNvSpPr>
            <p:nvPr/>
          </p:nvSpPr>
          <p:spPr bwMode="auto">
            <a:xfrm>
              <a:off x="8501" y="9666"/>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113</a:t>
              </a:r>
              <a:endParaRPr lang="en-US" altLang="zh-CN" sz="1500">
                <a:solidFill>
                  <a:schemeClr val="tx1"/>
                </a:solidFill>
              </a:endParaRPr>
            </a:p>
          </p:txBody>
        </p:sp>
        <p:sp>
          <p:nvSpPr>
            <p:cNvPr id="43" name="Text Box 45"/>
            <p:cNvSpPr txBox="1">
              <a:spLocks noChangeArrowheads="1"/>
            </p:cNvSpPr>
            <p:nvPr/>
          </p:nvSpPr>
          <p:spPr bwMode="auto">
            <a:xfrm>
              <a:off x="8774" y="9666"/>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106</a:t>
              </a:r>
              <a:endParaRPr lang="en-US" altLang="zh-CN" sz="1500">
                <a:solidFill>
                  <a:schemeClr val="tx1"/>
                </a:solidFill>
              </a:endParaRPr>
            </a:p>
          </p:txBody>
        </p:sp>
        <p:sp>
          <p:nvSpPr>
            <p:cNvPr id="44" name="Text Box 46"/>
            <p:cNvSpPr txBox="1">
              <a:spLocks noChangeArrowheads="1"/>
            </p:cNvSpPr>
            <p:nvPr/>
          </p:nvSpPr>
          <p:spPr bwMode="auto">
            <a:xfrm>
              <a:off x="8228" y="9666"/>
              <a:ext cx="273" cy="208"/>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206</a:t>
              </a:r>
              <a:endParaRPr lang="en-US" altLang="zh-CN" sz="1500">
                <a:solidFill>
                  <a:schemeClr val="tx1"/>
                </a:solidFill>
              </a:endParaRPr>
            </a:p>
          </p:txBody>
        </p:sp>
        <p:sp>
          <p:nvSpPr>
            <p:cNvPr id="45" name="Text Box 47"/>
            <p:cNvSpPr txBox="1">
              <a:spLocks noChangeArrowheads="1"/>
            </p:cNvSpPr>
            <p:nvPr/>
          </p:nvSpPr>
          <p:spPr bwMode="auto">
            <a:xfrm>
              <a:off x="8501" y="9468"/>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51</a:t>
              </a:r>
              <a:endParaRPr lang="en-US" altLang="zh-CN" sz="1500">
                <a:solidFill>
                  <a:schemeClr val="tx1"/>
                </a:solidFill>
              </a:endParaRPr>
            </a:p>
          </p:txBody>
        </p:sp>
        <p:sp>
          <p:nvSpPr>
            <p:cNvPr id="46" name="Text Box 48"/>
            <p:cNvSpPr txBox="1">
              <a:spLocks noChangeArrowheads="1"/>
            </p:cNvSpPr>
            <p:nvPr/>
          </p:nvSpPr>
          <p:spPr bwMode="auto">
            <a:xfrm>
              <a:off x="8774" y="9468"/>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52</a:t>
              </a:r>
              <a:endParaRPr lang="en-US" altLang="zh-CN" sz="1500">
                <a:solidFill>
                  <a:schemeClr val="tx1"/>
                </a:solidFill>
              </a:endParaRPr>
            </a:p>
          </p:txBody>
        </p:sp>
        <p:sp>
          <p:nvSpPr>
            <p:cNvPr id="47" name="Text Box 49"/>
            <p:cNvSpPr txBox="1">
              <a:spLocks noChangeArrowheads="1"/>
            </p:cNvSpPr>
            <p:nvPr/>
          </p:nvSpPr>
          <p:spPr bwMode="auto">
            <a:xfrm>
              <a:off x="8228" y="9468"/>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50</a:t>
              </a:r>
              <a:endParaRPr lang="en-US" altLang="zh-CN" sz="1500">
                <a:solidFill>
                  <a:schemeClr val="tx1"/>
                </a:solidFill>
              </a:endParaRPr>
            </a:p>
          </p:txBody>
        </p:sp>
        <p:sp>
          <p:nvSpPr>
            <p:cNvPr id="48" name="Text Box 50"/>
            <p:cNvSpPr txBox="1">
              <a:spLocks noChangeArrowheads="1"/>
            </p:cNvSpPr>
            <p:nvPr/>
          </p:nvSpPr>
          <p:spPr bwMode="auto">
            <a:xfrm>
              <a:off x="9031" y="9667"/>
              <a:ext cx="273" cy="207"/>
            </a:xfrm>
            <a:prstGeom prst="rect">
              <a:avLst/>
            </a:prstGeom>
            <a:solidFill>
              <a:srgbClr val="CCFFFF"/>
            </a:solidFill>
            <a:ln w="9525">
              <a:solidFill>
                <a:srgbClr val="000000"/>
              </a:solidFill>
              <a:prstDash val="dash"/>
              <a:miter lim="800000"/>
              <a:headEnd/>
              <a:tailEnd/>
            </a:ln>
          </p:spPr>
          <p:txBody>
            <a:bodyPr lIns="0" tIns="0" rIns="0" bIns="0" anchor="ctr"/>
            <a:lstStyle/>
            <a:p>
              <a:pPr algn="ctr">
                <a:lnSpc>
                  <a:spcPct val="80000"/>
                </a:lnSpc>
              </a:pPr>
              <a:r>
                <a:rPr lang="en-US" altLang="zh-CN" sz="1500">
                  <a:solidFill>
                    <a:schemeClr val="tx1"/>
                  </a:solidFill>
                  <a:latin typeface="Times New Roman" pitchFamily="18" charset="0"/>
                </a:rPr>
                <a:t>304</a:t>
              </a:r>
              <a:endParaRPr lang="en-US" altLang="zh-CN" sz="1500">
                <a:solidFill>
                  <a:schemeClr val="tx1"/>
                </a:solidFill>
              </a:endParaRPr>
            </a:p>
          </p:txBody>
        </p:sp>
        <p:sp>
          <p:nvSpPr>
            <p:cNvPr id="49" name="Text Box 51"/>
            <p:cNvSpPr txBox="1">
              <a:spLocks noChangeArrowheads="1"/>
            </p:cNvSpPr>
            <p:nvPr/>
          </p:nvSpPr>
          <p:spPr bwMode="auto">
            <a:xfrm>
              <a:off x="9031" y="9469"/>
              <a:ext cx="273" cy="20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latin typeface="宋体" pitchFamily="2" charset="-122"/>
                </a:rPr>
                <a:t>53</a:t>
              </a:r>
              <a:endParaRPr lang="en-US" altLang="zh-CN" sz="1500">
                <a:solidFill>
                  <a:schemeClr val="tx1"/>
                </a:solidFill>
              </a:endParaRPr>
            </a:p>
          </p:txBody>
        </p:sp>
        <p:sp>
          <p:nvSpPr>
            <p:cNvPr id="51" name="Text Box 53"/>
            <p:cNvSpPr txBox="1">
              <a:spLocks noChangeArrowheads="1"/>
            </p:cNvSpPr>
            <p:nvPr/>
          </p:nvSpPr>
          <p:spPr bwMode="auto">
            <a:xfrm>
              <a:off x="6335" y="9666"/>
              <a:ext cx="819" cy="208"/>
            </a:xfrm>
            <a:prstGeom prst="rect">
              <a:avLst/>
            </a:prstGeom>
            <a:solidFill>
              <a:srgbClr val="CCFFCC"/>
            </a:solidFill>
            <a:ln w="9525">
              <a:solidFill>
                <a:srgbClr val="000000"/>
              </a:solidFill>
              <a:prstDash val="dash"/>
              <a:miter lim="800000"/>
              <a:headEnd/>
              <a:tailEnd/>
            </a:ln>
          </p:spPr>
          <p:txBody>
            <a:bodyPr lIns="0" tIns="0" rIns="0" bIns="0" anchor="ctr"/>
            <a:lstStyle/>
            <a:p>
              <a:endParaRPr lang="zh-CN" altLang="en-US" sz="1500">
                <a:solidFill>
                  <a:schemeClr val="tx1"/>
                </a:solidFill>
              </a:endParaRPr>
            </a:p>
          </p:txBody>
        </p:sp>
        <p:sp>
          <p:nvSpPr>
            <p:cNvPr id="52" name="Text Box 54"/>
            <p:cNvSpPr txBox="1">
              <a:spLocks noChangeArrowheads="1"/>
            </p:cNvSpPr>
            <p:nvPr/>
          </p:nvSpPr>
          <p:spPr bwMode="auto">
            <a:xfrm>
              <a:off x="6069" y="9665"/>
              <a:ext cx="273" cy="208"/>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53" name="Text Box 55"/>
            <p:cNvSpPr txBox="1">
              <a:spLocks noChangeArrowheads="1"/>
            </p:cNvSpPr>
            <p:nvPr/>
          </p:nvSpPr>
          <p:spPr bwMode="auto">
            <a:xfrm>
              <a:off x="5838" y="9665"/>
              <a:ext cx="273" cy="208"/>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54" name="Text Box 56"/>
            <p:cNvSpPr txBox="1">
              <a:spLocks noChangeArrowheads="1"/>
            </p:cNvSpPr>
            <p:nvPr/>
          </p:nvSpPr>
          <p:spPr bwMode="auto">
            <a:xfrm>
              <a:off x="6111" y="9453"/>
              <a:ext cx="273" cy="208"/>
            </a:xfrm>
            <a:prstGeom prst="rect">
              <a:avLst/>
            </a:prstGeom>
            <a:noFill/>
            <a:ln w="9525">
              <a:noFill/>
              <a:miter lim="800000"/>
              <a:headEnd/>
              <a:tailEnd/>
            </a:ln>
          </p:spPr>
          <p:txBody>
            <a:bodyPr lIns="0" tIns="0" rIns="0" bIns="0" anchor="ctr"/>
            <a:lstStyle/>
            <a:p>
              <a:pPr algn="ctr">
                <a:lnSpc>
                  <a:spcPct val="80000"/>
                </a:lnSpc>
              </a:pPr>
              <a:r>
                <a:rPr lang="en-US" altLang="zh-CN" sz="1500" dirty="0" smtClean="0">
                  <a:solidFill>
                    <a:schemeClr val="tx1"/>
                  </a:solidFill>
                  <a:latin typeface="宋体" pitchFamily="2" charset="-122"/>
                </a:rPr>
                <a:t>cur</a:t>
              </a:r>
              <a:endParaRPr lang="en-US" altLang="zh-CN" sz="1500" dirty="0">
                <a:solidFill>
                  <a:schemeClr val="tx1"/>
                </a:solidFill>
              </a:endParaRPr>
            </a:p>
          </p:txBody>
        </p:sp>
        <p:sp>
          <p:nvSpPr>
            <p:cNvPr id="55" name="Text Box 57"/>
            <p:cNvSpPr txBox="1">
              <a:spLocks noChangeArrowheads="1"/>
            </p:cNvSpPr>
            <p:nvPr/>
          </p:nvSpPr>
          <p:spPr bwMode="auto">
            <a:xfrm>
              <a:off x="5573" y="9664"/>
              <a:ext cx="273" cy="204"/>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56" name="Text Box 58"/>
            <p:cNvSpPr txBox="1">
              <a:spLocks noChangeArrowheads="1"/>
            </p:cNvSpPr>
            <p:nvPr/>
          </p:nvSpPr>
          <p:spPr bwMode="auto">
            <a:xfrm>
              <a:off x="5342" y="9664"/>
              <a:ext cx="273" cy="204"/>
            </a:xfrm>
            <a:prstGeom prst="rect">
              <a:avLst/>
            </a:prstGeom>
            <a:solidFill>
              <a:srgbClr val="CC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57" name="Text Box 59"/>
            <p:cNvSpPr txBox="1">
              <a:spLocks noChangeArrowheads="1"/>
            </p:cNvSpPr>
            <p:nvPr/>
          </p:nvSpPr>
          <p:spPr bwMode="auto">
            <a:xfrm>
              <a:off x="5068" y="9667"/>
              <a:ext cx="273" cy="204"/>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58" name="Text Box 60"/>
            <p:cNvSpPr txBox="1">
              <a:spLocks noChangeArrowheads="1"/>
            </p:cNvSpPr>
            <p:nvPr/>
          </p:nvSpPr>
          <p:spPr bwMode="auto">
            <a:xfrm>
              <a:off x="4837" y="9667"/>
              <a:ext cx="273" cy="204"/>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59" name="Text Box 61"/>
            <p:cNvSpPr txBox="1">
              <a:spLocks noChangeArrowheads="1"/>
            </p:cNvSpPr>
            <p:nvPr/>
          </p:nvSpPr>
          <p:spPr bwMode="auto">
            <a:xfrm>
              <a:off x="5110" y="9441"/>
              <a:ext cx="273" cy="208"/>
            </a:xfrm>
            <a:prstGeom prst="rect">
              <a:avLst/>
            </a:prstGeom>
            <a:noFill/>
            <a:ln w="9525">
              <a:noFill/>
              <a:miter lim="800000"/>
              <a:headEnd/>
              <a:tailEnd/>
            </a:ln>
          </p:spPr>
          <p:txBody>
            <a:bodyPr lIns="0" tIns="0" rIns="0" bIns="0" anchor="ctr"/>
            <a:lstStyle/>
            <a:p>
              <a:endParaRPr lang="zh-CN" altLang="en-US" sz="1500">
                <a:solidFill>
                  <a:schemeClr val="tx1"/>
                </a:solidFill>
              </a:endParaRPr>
            </a:p>
          </p:txBody>
        </p:sp>
        <p:sp>
          <p:nvSpPr>
            <p:cNvPr id="60" name="Text Box 62"/>
            <p:cNvSpPr txBox="1">
              <a:spLocks noChangeArrowheads="1"/>
            </p:cNvSpPr>
            <p:nvPr/>
          </p:nvSpPr>
          <p:spPr bwMode="auto">
            <a:xfrm>
              <a:off x="4572" y="9666"/>
              <a:ext cx="273"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61" name="Text Box 63"/>
            <p:cNvSpPr txBox="1">
              <a:spLocks noChangeArrowheads="1"/>
            </p:cNvSpPr>
            <p:nvPr/>
          </p:nvSpPr>
          <p:spPr bwMode="auto">
            <a:xfrm>
              <a:off x="4341" y="9666"/>
              <a:ext cx="273"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62" name="Text Box 64"/>
            <p:cNvSpPr txBox="1">
              <a:spLocks noChangeArrowheads="1"/>
            </p:cNvSpPr>
            <p:nvPr/>
          </p:nvSpPr>
          <p:spPr bwMode="auto">
            <a:xfrm>
              <a:off x="3247" y="9666"/>
              <a:ext cx="273"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63" name="Text Box 65"/>
            <p:cNvSpPr txBox="1">
              <a:spLocks noChangeArrowheads="1"/>
            </p:cNvSpPr>
            <p:nvPr/>
          </p:nvSpPr>
          <p:spPr bwMode="auto">
            <a:xfrm>
              <a:off x="3016" y="9666"/>
              <a:ext cx="273"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64" name="Text Box 66"/>
            <p:cNvSpPr txBox="1">
              <a:spLocks noChangeArrowheads="1"/>
            </p:cNvSpPr>
            <p:nvPr/>
          </p:nvSpPr>
          <p:spPr bwMode="auto">
            <a:xfrm>
              <a:off x="2751" y="9665"/>
              <a:ext cx="273"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65" name="Text Box 67"/>
            <p:cNvSpPr txBox="1">
              <a:spLocks noChangeArrowheads="1"/>
            </p:cNvSpPr>
            <p:nvPr/>
          </p:nvSpPr>
          <p:spPr bwMode="auto">
            <a:xfrm>
              <a:off x="2520" y="9665"/>
              <a:ext cx="273" cy="208"/>
            </a:xfrm>
            <a:prstGeom prst="rect">
              <a:avLst/>
            </a:prstGeom>
            <a:solidFill>
              <a:srgbClr val="FFFFFF"/>
            </a:solidFill>
            <a:ln w="9525">
              <a:solidFill>
                <a:srgbClr val="000000"/>
              </a:solidFill>
              <a:miter lim="800000"/>
              <a:headEnd/>
              <a:tailEnd/>
            </a:ln>
          </p:spPr>
          <p:txBody>
            <a:bodyPr lIns="0" tIns="0" rIns="0" bIns="0" anchor="ctr"/>
            <a:lstStyle/>
            <a:p>
              <a:endParaRPr lang="zh-CN" altLang="en-US" sz="1500">
                <a:solidFill>
                  <a:schemeClr val="tx1"/>
                </a:solidFill>
              </a:endParaRPr>
            </a:p>
          </p:txBody>
        </p:sp>
        <p:sp>
          <p:nvSpPr>
            <p:cNvPr id="66" name="Text Box 68"/>
            <p:cNvSpPr txBox="1">
              <a:spLocks noChangeArrowheads="1"/>
            </p:cNvSpPr>
            <p:nvPr/>
          </p:nvSpPr>
          <p:spPr bwMode="auto">
            <a:xfrm>
              <a:off x="3467" y="10602"/>
              <a:ext cx="402" cy="19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rPr>
                <a:t>…</a:t>
              </a:r>
            </a:p>
          </p:txBody>
        </p:sp>
        <p:sp>
          <p:nvSpPr>
            <p:cNvPr id="67" name="Text Box 69"/>
            <p:cNvSpPr txBox="1">
              <a:spLocks noChangeArrowheads="1"/>
            </p:cNvSpPr>
            <p:nvPr/>
          </p:nvSpPr>
          <p:spPr bwMode="auto">
            <a:xfrm>
              <a:off x="5089" y="10588"/>
              <a:ext cx="402" cy="19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rPr>
                <a:t>…</a:t>
              </a:r>
            </a:p>
          </p:txBody>
        </p:sp>
        <p:sp>
          <p:nvSpPr>
            <p:cNvPr id="68" name="Text Box 70"/>
            <p:cNvSpPr txBox="1">
              <a:spLocks noChangeArrowheads="1"/>
            </p:cNvSpPr>
            <p:nvPr/>
          </p:nvSpPr>
          <p:spPr bwMode="auto">
            <a:xfrm>
              <a:off x="6709" y="10588"/>
              <a:ext cx="402" cy="19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rPr>
                <a:t>…</a:t>
              </a:r>
            </a:p>
          </p:txBody>
        </p:sp>
        <p:sp>
          <p:nvSpPr>
            <p:cNvPr id="69" name="Text Box 71"/>
            <p:cNvSpPr txBox="1">
              <a:spLocks noChangeArrowheads="1"/>
            </p:cNvSpPr>
            <p:nvPr/>
          </p:nvSpPr>
          <p:spPr bwMode="auto">
            <a:xfrm>
              <a:off x="8355" y="10588"/>
              <a:ext cx="402" cy="198"/>
            </a:xfrm>
            <a:prstGeom prst="rect">
              <a:avLst/>
            </a:prstGeom>
            <a:noFill/>
            <a:ln w="9525">
              <a:noFill/>
              <a:miter lim="800000"/>
              <a:headEnd/>
              <a:tailEnd/>
            </a:ln>
          </p:spPr>
          <p:txBody>
            <a:bodyPr lIns="0" tIns="0" rIns="0" bIns="0" anchor="ctr"/>
            <a:lstStyle/>
            <a:p>
              <a:pPr algn="ctr">
                <a:lnSpc>
                  <a:spcPct val="80000"/>
                </a:lnSpc>
              </a:pPr>
              <a:r>
                <a:rPr lang="en-US" altLang="zh-CN" sz="1500">
                  <a:solidFill>
                    <a:schemeClr val="tx1"/>
                  </a:solidFill>
                </a:rPr>
                <a:t>…</a:t>
              </a:r>
            </a:p>
          </p:txBody>
        </p:sp>
        <p:sp>
          <p:nvSpPr>
            <p:cNvPr id="70" name="Line 72"/>
            <p:cNvSpPr>
              <a:spLocks noChangeShapeType="1"/>
            </p:cNvSpPr>
            <p:nvPr/>
          </p:nvSpPr>
          <p:spPr bwMode="auto">
            <a:xfrm>
              <a:off x="5489" y="9878"/>
              <a:ext cx="0" cy="170"/>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71" name="Line 73"/>
            <p:cNvSpPr>
              <a:spLocks noChangeShapeType="1"/>
            </p:cNvSpPr>
            <p:nvPr/>
          </p:nvSpPr>
          <p:spPr bwMode="auto">
            <a:xfrm>
              <a:off x="4009" y="10304"/>
              <a:ext cx="0" cy="255"/>
            </a:xfrm>
            <a:prstGeom prst="line">
              <a:avLst/>
            </a:prstGeom>
            <a:noFill/>
            <a:ln w="3175">
              <a:solidFill>
                <a:srgbClr val="000000"/>
              </a:solidFill>
              <a:round/>
              <a:headEnd/>
              <a:tailEnd type="triangle" w="sm" len="med"/>
            </a:ln>
          </p:spPr>
          <p:txBody>
            <a:bodyPr anchor="ctr"/>
            <a:lstStyle/>
            <a:p>
              <a:endParaRPr lang="zh-CN" altLang="en-US" sz="1500">
                <a:solidFill>
                  <a:schemeClr val="tx1"/>
                </a:solidFill>
              </a:endParaRPr>
            </a:p>
          </p:txBody>
        </p:sp>
        <p:sp>
          <p:nvSpPr>
            <p:cNvPr id="72" name="Line 74"/>
            <p:cNvSpPr>
              <a:spLocks noChangeShapeType="1"/>
            </p:cNvSpPr>
            <p:nvPr/>
          </p:nvSpPr>
          <p:spPr bwMode="auto">
            <a:xfrm flipV="1">
              <a:off x="3995" y="10160"/>
              <a:ext cx="2228" cy="142"/>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73" name="Line 75"/>
            <p:cNvSpPr>
              <a:spLocks noChangeShapeType="1"/>
            </p:cNvSpPr>
            <p:nvPr/>
          </p:nvSpPr>
          <p:spPr bwMode="auto">
            <a:xfrm>
              <a:off x="5632" y="10441"/>
              <a:ext cx="0" cy="142"/>
            </a:xfrm>
            <a:prstGeom prst="line">
              <a:avLst/>
            </a:prstGeom>
            <a:noFill/>
            <a:ln w="3175">
              <a:solidFill>
                <a:srgbClr val="000000"/>
              </a:solidFill>
              <a:round/>
              <a:headEnd/>
              <a:tailEnd type="triangle" w="sm" len="med"/>
            </a:ln>
          </p:spPr>
          <p:txBody>
            <a:bodyPr anchor="ctr"/>
            <a:lstStyle/>
            <a:p>
              <a:endParaRPr lang="zh-CN" altLang="en-US" sz="1500">
                <a:solidFill>
                  <a:schemeClr val="tx1"/>
                </a:solidFill>
              </a:endParaRPr>
            </a:p>
          </p:txBody>
        </p:sp>
        <p:sp>
          <p:nvSpPr>
            <p:cNvPr id="74" name="Line 76"/>
            <p:cNvSpPr>
              <a:spLocks noChangeShapeType="1"/>
            </p:cNvSpPr>
            <p:nvPr/>
          </p:nvSpPr>
          <p:spPr bwMode="auto">
            <a:xfrm flipH="1">
              <a:off x="5627" y="10262"/>
              <a:ext cx="360" cy="156"/>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75" name="Line 77"/>
            <p:cNvSpPr>
              <a:spLocks noChangeShapeType="1"/>
            </p:cNvSpPr>
            <p:nvPr/>
          </p:nvSpPr>
          <p:spPr bwMode="auto">
            <a:xfrm>
              <a:off x="7221" y="10081"/>
              <a:ext cx="0" cy="482"/>
            </a:xfrm>
            <a:prstGeom prst="line">
              <a:avLst/>
            </a:prstGeom>
            <a:noFill/>
            <a:ln w="3175">
              <a:solidFill>
                <a:srgbClr val="000000"/>
              </a:solidFill>
              <a:round/>
              <a:headEnd/>
              <a:tailEnd type="triangle" w="sm" len="med"/>
            </a:ln>
          </p:spPr>
          <p:txBody>
            <a:bodyPr anchor="ctr"/>
            <a:lstStyle/>
            <a:p>
              <a:endParaRPr lang="zh-CN" altLang="en-US" sz="1500">
                <a:solidFill>
                  <a:schemeClr val="tx1"/>
                </a:solidFill>
              </a:endParaRPr>
            </a:p>
          </p:txBody>
        </p:sp>
        <p:sp>
          <p:nvSpPr>
            <p:cNvPr id="76" name="Line 78"/>
            <p:cNvSpPr>
              <a:spLocks noChangeShapeType="1"/>
            </p:cNvSpPr>
            <p:nvPr/>
          </p:nvSpPr>
          <p:spPr bwMode="auto">
            <a:xfrm>
              <a:off x="6237" y="9861"/>
              <a:ext cx="0" cy="312"/>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77" name="Line 79"/>
            <p:cNvSpPr>
              <a:spLocks noChangeShapeType="1"/>
            </p:cNvSpPr>
            <p:nvPr/>
          </p:nvSpPr>
          <p:spPr bwMode="auto">
            <a:xfrm>
              <a:off x="5975" y="9878"/>
              <a:ext cx="0" cy="369"/>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78" name="Line 80"/>
            <p:cNvSpPr>
              <a:spLocks noChangeShapeType="1"/>
            </p:cNvSpPr>
            <p:nvPr/>
          </p:nvSpPr>
          <p:spPr bwMode="auto">
            <a:xfrm>
              <a:off x="8841" y="10304"/>
              <a:ext cx="0" cy="295"/>
            </a:xfrm>
            <a:prstGeom prst="line">
              <a:avLst/>
            </a:prstGeom>
            <a:noFill/>
            <a:ln w="3175">
              <a:solidFill>
                <a:srgbClr val="000000"/>
              </a:solidFill>
              <a:round/>
              <a:headEnd/>
              <a:tailEnd type="triangle" w="sm" len="med"/>
            </a:ln>
          </p:spPr>
          <p:txBody>
            <a:bodyPr anchor="ctr"/>
            <a:lstStyle/>
            <a:p>
              <a:endParaRPr lang="zh-CN" altLang="en-US" sz="1500">
                <a:solidFill>
                  <a:schemeClr val="tx1"/>
                </a:solidFill>
              </a:endParaRPr>
            </a:p>
          </p:txBody>
        </p:sp>
        <p:sp>
          <p:nvSpPr>
            <p:cNvPr id="79" name="Line 81"/>
            <p:cNvSpPr>
              <a:spLocks noChangeShapeType="1"/>
            </p:cNvSpPr>
            <p:nvPr/>
          </p:nvSpPr>
          <p:spPr bwMode="auto">
            <a:xfrm>
              <a:off x="5477" y="10048"/>
              <a:ext cx="3373" cy="255"/>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80" name="Line 82"/>
            <p:cNvSpPr>
              <a:spLocks noChangeShapeType="1"/>
            </p:cNvSpPr>
            <p:nvPr/>
          </p:nvSpPr>
          <p:spPr bwMode="auto">
            <a:xfrm>
              <a:off x="5739" y="9861"/>
              <a:ext cx="0" cy="113"/>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81" name="Line 83"/>
            <p:cNvSpPr>
              <a:spLocks noChangeShapeType="1"/>
            </p:cNvSpPr>
            <p:nvPr/>
          </p:nvSpPr>
          <p:spPr bwMode="auto">
            <a:xfrm>
              <a:off x="5753" y="9981"/>
              <a:ext cx="1451" cy="113"/>
            </a:xfrm>
            <a:prstGeom prst="line">
              <a:avLst/>
            </a:prstGeom>
            <a:noFill/>
            <a:ln w="3175">
              <a:solidFill>
                <a:srgbClr val="000000"/>
              </a:solidFill>
              <a:round/>
              <a:headEnd/>
              <a:tailEnd/>
            </a:ln>
          </p:spPr>
          <p:txBody>
            <a:bodyPr anchor="ctr"/>
            <a:lstStyle/>
            <a:p>
              <a:endParaRPr lang="zh-CN" altLang="en-US" sz="1500">
                <a:solidFill>
                  <a:schemeClr val="tx1"/>
                </a:solidFill>
              </a:endParaRPr>
            </a:p>
          </p:txBody>
        </p:sp>
        <p:sp>
          <p:nvSpPr>
            <p:cNvPr id="82" name="Text Box 84"/>
            <p:cNvSpPr txBox="1">
              <a:spLocks noChangeArrowheads="1"/>
            </p:cNvSpPr>
            <p:nvPr/>
          </p:nvSpPr>
          <p:spPr bwMode="auto">
            <a:xfrm>
              <a:off x="8189" y="9084"/>
              <a:ext cx="1148" cy="289"/>
            </a:xfrm>
            <a:prstGeom prst="rect">
              <a:avLst/>
            </a:prstGeom>
            <a:noFill/>
            <a:ln w="9525">
              <a:noFill/>
              <a:miter lim="800000"/>
              <a:headEnd/>
              <a:tailEnd/>
            </a:ln>
          </p:spPr>
          <p:txBody>
            <a:bodyPr lIns="0" tIns="0" rIns="0" bIns="0" anchor="ctr"/>
            <a:lstStyle/>
            <a:p>
              <a:pPr algn="ctr">
                <a:lnSpc>
                  <a:spcPct val="80000"/>
                </a:lnSpc>
              </a:pPr>
              <a:r>
                <a:rPr lang="zh-CN" altLang="en-US" sz="1500">
                  <a:solidFill>
                    <a:schemeClr val="tx1"/>
                  </a:solidFill>
                  <a:latin typeface="宋体" pitchFamily="2" charset="-122"/>
                </a:rPr>
                <a:t>第</a:t>
              </a:r>
              <a:r>
                <a:rPr lang="en-US" altLang="zh-CN" sz="1500">
                  <a:solidFill>
                    <a:schemeClr val="tx1"/>
                  </a:solidFill>
                  <a:latin typeface="宋体" pitchFamily="2" charset="-122"/>
                </a:rPr>
                <a:t>1</a:t>
              </a:r>
              <a:r>
                <a:rPr lang="zh-CN" altLang="en-US" sz="1500">
                  <a:solidFill>
                    <a:schemeClr val="tx1"/>
                  </a:solidFill>
                  <a:latin typeface="宋体" pitchFamily="2" charset="-122"/>
                </a:rPr>
                <a:t>轮发牌</a:t>
              </a:r>
              <a:endParaRPr lang="zh-CN" altLang="en-US" sz="1500">
                <a:solidFill>
                  <a:schemeClr val="tx1"/>
                </a:solidFill>
              </a:endParaRPr>
            </a:p>
          </p:txBody>
        </p:sp>
        <p:sp>
          <p:nvSpPr>
            <p:cNvPr id="83" name="AutoShape 85"/>
            <p:cNvSpPr>
              <a:spLocks/>
            </p:cNvSpPr>
            <p:nvPr/>
          </p:nvSpPr>
          <p:spPr bwMode="auto">
            <a:xfrm rot="5400000">
              <a:off x="8665" y="8926"/>
              <a:ext cx="180" cy="947"/>
            </a:xfrm>
            <a:prstGeom prst="leftBrace">
              <a:avLst>
                <a:gd name="adj1" fmla="val 43843"/>
                <a:gd name="adj2" fmla="val 50000"/>
              </a:avLst>
            </a:prstGeom>
            <a:noFill/>
            <a:ln w="9525">
              <a:solidFill>
                <a:srgbClr val="000000"/>
              </a:solidFill>
              <a:round/>
              <a:headEnd/>
              <a:tailEnd/>
            </a:ln>
          </p:spPr>
          <p:txBody>
            <a:bodyPr anchor="ctr"/>
            <a:lstStyle/>
            <a:p>
              <a:endParaRPr lang="zh-CN" altLang="en-US" sz="1500">
                <a:solidFill>
                  <a:schemeClr val="tx1"/>
                </a:solidFill>
              </a:endParaRPr>
            </a:p>
          </p:txBody>
        </p:sp>
        <p:sp>
          <p:nvSpPr>
            <p:cNvPr id="84" name="AutoShape 86"/>
            <p:cNvSpPr>
              <a:spLocks/>
            </p:cNvSpPr>
            <p:nvPr/>
          </p:nvSpPr>
          <p:spPr bwMode="auto">
            <a:xfrm rot="5400000">
              <a:off x="7687" y="8912"/>
              <a:ext cx="180" cy="947"/>
            </a:xfrm>
            <a:prstGeom prst="leftBrace">
              <a:avLst>
                <a:gd name="adj1" fmla="val 43843"/>
                <a:gd name="adj2" fmla="val 50000"/>
              </a:avLst>
            </a:prstGeom>
            <a:noFill/>
            <a:ln w="9525">
              <a:solidFill>
                <a:srgbClr val="000000"/>
              </a:solidFill>
              <a:round/>
              <a:headEnd/>
              <a:tailEnd/>
            </a:ln>
          </p:spPr>
          <p:txBody>
            <a:bodyPr anchor="ctr"/>
            <a:lstStyle/>
            <a:p>
              <a:endParaRPr lang="zh-CN" altLang="en-US" sz="1500">
                <a:solidFill>
                  <a:schemeClr val="tx1"/>
                </a:solidFill>
              </a:endParaRPr>
            </a:p>
          </p:txBody>
        </p:sp>
        <p:sp>
          <p:nvSpPr>
            <p:cNvPr id="85" name="Text Box 87"/>
            <p:cNvSpPr txBox="1">
              <a:spLocks noChangeArrowheads="1"/>
            </p:cNvSpPr>
            <p:nvPr/>
          </p:nvSpPr>
          <p:spPr bwMode="auto">
            <a:xfrm>
              <a:off x="7191" y="9084"/>
              <a:ext cx="1148" cy="289"/>
            </a:xfrm>
            <a:prstGeom prst="rect">
              <a:avLst/>
            </a:prstGeom>
            <a:noFill/>
            <a:ln w="9525">
              <a:noFill/>
              <a:miter lim="800000"/>
              <a:headEnd/>
              <a:tailEnd/>
            </a:ln>
          </p:spPr>
          <p:txBody>
            <a:bodyPr lIns="0" tIns="0" rIns="0" bIns="0" anchor="ctr"/>
            <a:lstStyle/>
            <a:p>
              <a:pPr algn="ctr">
                <a:lnSpc>
                  <a:spcPct val="80000"/>
                </a:lnSpc>
              </a:pPr>
              <a:r>
                <a:rPr lang="zh-CN" altLang="en-US" sz="1500">
                  <a:solidFill>
                    <a:schemeClr val="tx1"/>
                  </a:solidFill>
                  <a:latin typeface="宋体" pitchFamily="2" charset="-122"/>
                </a:rPr>
                <a:t>第</a:t>
              </a:r>
              <a:r>
                <a:rPr lang="en-US" altLang="zh-CN" sz="1500">
                  <a:solidFill>
                    <a:schemeClr val="tx1"/>
                  </a:solidFill>
                  <a:latin typeface="宋体" pitchFamily="2" charset="-122"/>
                </a:rPr>
                <a:t>2</a:t>
              </a:r>
              <a:r>
                <a:rPr lang="zh-CN" altLang="en-US" sz="1500">
                  <a:solidFill>
                    <a:schemeClr val="tx1"/>
                  </a:solidFill>
                  <a:latin typeface="宋体" pitchFamily="2" charset="-122"/>
                </a:rPr>
                <a:t>轮发牌</a:t>
              </a:r>
              <a:endParaRPr lang="zh-CN" altLang="en-US" sz="1500">
                <a:solidFill>
                  <a:schemeClr val="tx1"/>
                </a:solidFill>
              </a:endParaRPr>
            </a:p>
          </p:txBody>
        </p:sp>
        <p:sp>
          <p:nvSpPr>
            <p:cNvPr id="86" name="AutoShape 88"/>
            <p:cNvSpPr>
              <a:spLocks/>
            </p:cNvSpPr>
            <p:nvPr/>
          </p:nvSpPr>
          <p:spPr bwMode="auto">
            <a:xfrm rot="5400000">
              <a:off x="5735" y="8942"/>
              <a:ext cx="180" cy="947"/>
            </a:xfrm>
            <a:prstGeom prst="leftBrace">
              <a:avLst>
                <a:gd name="adj1" fmla="val 43843"/>
                <a:gd name="adj2" fmla="val 50000"/>
              </a:avLst>
            </a:prstGeom>
            <a:noFill/>
            <a:ln w="9525">
              <a:solidFill>
                <a:srgbClr val="000000"/>
              </a:solidFill>
              <a:round/>
              <a:headEnd/>
              <a:tailEnd/>
            </a:ln>
          </p:spPr>
          <p:txBody>
            <a:bodyPr anchor="ctr"/>
            <a:lstStyle/>
            <a:p>
              <a:endParaRPr lang="zh-CN" altLang="en-US" sz="1500">
                <a:solidFill>
                  <a:schemeClr val="tx1"/>
                </a:solidFill>
              </a:endParaRPr>
            </a:p>
          </p:txBody>
        </p:sp>
        <p:sp>
          <p:nvSpPr>
            <p:cNvPr id="87" name="Text Box 89"/>
            <p:cNvSpPr txBox="1">
              <a:spLocks noChangeArrowheads="1"/>
            </p:cNvSpPr>
            <p:nvPr/>
          </p:nvSpPr>
          <p:spPr bwMode="auto">
            <a:xfrm>
              <a:off x="5309" y="9126"/>
              <a:ext cx="1148" cy="289"/>
            </a:xfrm>
            <a:prstGeom prst="rect">
              <a:avLst/>
            </a:prstGeom>
            <a:noFill/>
            <a:ln w="9525">
              <a:noFill/>
              <a:miter lim="800000"/>
              <a:headEnd/>
              <a:tailEnd/>
            </a:ln>
          </p:spPr>
          <p:txBody>
            <a:bodyPr lIns="0" tIns="0" rIns="0" bIns="0" anchor="ctr"/>
            <a:lstStyle/>
            <a:p>
              <a:pPr algn="ctr">
                <a:lnSpc>
                  <a:spcPct val="80000"/>
                </a:lnSpc>
              </a:pPr>
              <a:r>
                <a:rPr lang="zh-CN" altLang="en-US" sz="1500" dirty="0" smtClean="0">
                  <a:solidFill>
                    <a:schemeClr val="tx1"/>
                  </a:solidFill>
                  <a:latin typeface="宋体" pitchFamily="2" charset="-122"/>
                </a:rPr>
                <a:t>第</a:t>
              </a:r>
              <a:r>
                <a:rPr lang="en-US" altLang="zh-CN" sz="1500" dirty="0" err="1" smtClean="0">
                  <a:solidFill>
                    <a:schemeClr val="tx1"/>
                  </a:solidFill>
                  <a:latin typeface="宋体" pitchFamily="2" charset="-122"/>
                </a:rPr>
                <a:t>i</a:t>
              </a:r>
              <a:r>
                <a:rPr lang="zh-CN" altLang="en-US" sz="1500" dirty="0" smtClean="0">
                  <a:solidFill>
                    <a:schemeClr val="tx1"/>
                  </a:solidFill>
                  <a:latin typeface="宋体" pitchFamily="2" charset="-122"/>
                </a:rPr>
                <a:t>轮发牌</a:t>
              </a:r>
              <a:endParaRPr lang="zh-CN" altLang="en-US" sz="1500" dirty="0">
                <a:solidFill>
                  <a:schemeClr val="tx1"/>
                </a:solidFill>
              </a:endParaRPr>
            </a:p>
          </p:txBody>
        </p:sp>
        <p:sp>
          <p:nvSpPr>
            <p:cNvPr id="50" name="Text Box 52"/>
            <p:cNvSpPr txBox="1">
              <a:spLocks noChangeArrowheads="1"/>
            </p:cNvSpPr>
            <p:nvPr/>
          </p:nvSpPr>
          <p:spPr bwMode="auto">
            <a:xfrm>
              <a:off x="6599" y="9641"/>
              <a:ext cx="402" cy="198"/>
            </a:xfrm>
            <a:prstGeom prst="rect">
              <a:avLst/>
            </a:prstGeom>
            <a:noFill/>
            <a:ln w="9525">
              <a:noFill/>
              <a:miter lim="800000"/>
              <a:headEnd/>
              <a:tailEnd/>
            </a:ln>
          </p:spPr>
          <p:txBody>
            <a:bodyPr lIns="0" tIns="0" rIns="0" bIns="0" anchor="ctr"/>
            <a:lstStyle/>
            <a:p>
              <a:pPr algn="ctr">
                <a:lnSpc>
                  <a:spcPct val="80000"/>
                </a:lnSpc>
              </a:pPr>
              <a:r>
                <a:rPr lang="en-US" altLang="zh-CN" sz="1500" dirty="0">
                  <a:solidFill>
                    <a:schemeClr val="tx1"/>
                  </a:solidFill>
                </a:rPr>
                <a:t>…</a:t>
              </a:r>
            </a:p>
          </p:txBody>
        </p:sp>
      </p:grpSp>
      <p:grpSp>
        <p:nvGrpSpPr>
          <p:cNvPr id="88" name="Group 4"/>
          <p:cNvGrpSpPr>
            <a:grpSpLocks noChangeAspect="1"/>
          </p:cNvGrpSpPr>
          <p:nvPr/>
        </p:nvGrpSpPr>
        <p:grpSpPr bwMode="auto">
          <a:xfrm>
            <a:off x="1332632" y="2636912"/>
            <a:ext cx="6335712" cy="1914525"/>
            <a:chOff x="6660" y="8461"/>
            <a:chExt cx="3780" cy="1477"/>
          </a:xfrm>
        </p:grpSpPr>
        <p:sp>
          <p:nvSpPr>
            <p:cNvPr id="89" name="AutoShape 5"/>
            <p:cNvSpPr>
              <a:spLocks noChangeAspect="1" noChangeArrowheads="1"/>
            </p:cNvSpPr>
            <p:nvPr/>
          </p:nvSpPr>
          <p:spPr bwMode="auto">
            <a:xfrm>
              <a:off x="6660" y="8461"/>
              <a:ext cx="3780" cy="1477"/>
            </a:xfrm>
            <a:prstGeom prst="rect">
              <a:avLst/>
            </a:prstGeom>
            <a:noFill/>
            <a:ln w="9525">
              <a:noFill/>
              <a:miter lim="800000"/>
              <a:headEnd/>
              <a:tailEnd/>
            </a:ln>
          </p:spPr>
          <p:txBody>
            <a:bodyPr anchor="ctr"/>
            <a:lstStyle/>
            <a:p>
              <a:endParaRPr lang="zh-CN" altLang="en-US" sz="2000">
                <a:solidFill>
                  <a:schemeClr val="tx1"/>
                </a:solidFill>
              </a:endParaRPr>
            </a:p>
          </p:txBody>
        </p:sp>
        <p:sp>
          <p:nvSpPr>
            <p:cNvPr id="90" name="Text Box 6"/>
            <p:cNvSpPr txBox="1">
              <a:spLocks noChangeArrowheads="1"/>
            </p:cNvSpPr>
            <p:nvPr/>
          </p:nvSpPr>
          <p:spPr bwMode="auto">
            <a:xfrm>
              <a:off x="7976" y="8660"/>
              <a:ext cx="289" cy="276"/>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502</a:t>
              </a:r>
              <a:endParaRPr lang="en-US" altLang="zh-CN" sz="2000" dirty="0">
                <a:solidFill>
                  <a:schemeClr val="tx1"/>
                </a:solidFill>
              </a:endParaRPr>
            </a:p>
          </p:txBody>
        </p:sp>
        <p:sp>
          <p:nvSpPr>
            <p:cNvPr id="91" name="Text Box 7"/>
            <p:cNvSpPr txBox="1">
              <a:spLocks noChangeArrowheads="1"/>
            </p:cNvSpPr>
            <p:nvPr/>
          </p:nvSpPr>
          <p:spPr bwMode="auto">
            <a:xfrm>
              <a:off x="8536"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404</a:t>
              </a:r>
              <a:endParaRPr lang="en-US" altLang="zh-CN" sz="2000">
                <a:solidFill>
                  <a:schemeClr val="tx1"/>
                </a:solidFill>
              </a:endParaRPr>
            </a:p>
          </p:txBody>
        </p:sp>
        <p:sp>
          <p:nvSpPr>
            <p:cNvPr id="92" name="Text Box 8"/>
            <p:cNvSpPr txBox="1">
              <a:spLocks noChangeArrowheads="1"/>
            </p:cNvSpPr>
            <p:nvPr/>
          </p:nvSpPr>
          <p:spPr bwMode="auto">
            <a:xfrm>
              <a:off x="8824" y="8660"/>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109</a:t>
              </a:r>
              <a:endParaRPr lang="en-US" altLang="zh-CN" sz="2000" dirty="0">
                <a:solidFill>
                  <a:schemeClr val="tx1"/>
                </a:solidFill>
              </a:endParaRPr>
            </a:p>
          </p:txBody>
        </p:sp>
        <p:sp>
          <p:nvSpPr>
            <p:cNvPr id="93" name="Text Box 9"/>
            <p:cNvSpPr txBox="1">
              <a:spLocks noChangeArrowheads="1"/>
            </p:cNvSpPr>
            <p:nvPr/>
          </p:nvSpPr>
          <p:spPr bwMode="auto">
            <a:xfrm>
              <a:off x="8248"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309</a:t>
              </a:r>
              <a:endParaRPr lang="en-US" altLang="zh-CN" sz="2000">
                <a:solidFill>
                  <a:schemeClr val="tx1"/>
                </a:solidFill>
              </a:endParaRPr>
            </a:p>
          </p:txBody>
        </p:sp>
        <p:sp>
          <p:nvSpPr>
            <p:cNvPr id="94" name="Text Box 10"/>
            <p:cNvSpPr txBox="1">
              <a:spLocks noChangeArrowheads="1"/>
            </p:cNvSpPr>
            <p:nvPr/>
          </p:nvSpPr>
          <p:spPr bwMode="auto">
            <a:xfrm>
              <a:off x="9384"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308</a:t>
              </a:r>
              <a:endParaRPr lang="en-US" altLang="zh-CN" sz="2000">
                <a:solidFill>
                  <a:schemeClr val="tx1"/>
                </a:solidFill>
              </a:endParaRPr>
            </a:p>
          </p:txBody>
        </p:sp>
        <p:sp>
          <p:nvSpPr>
            <p:cNvPr id="95" name="Text Box 11"/>
            <p:cNvSpPr txBox="1">
              <a:spLocks noChangeArrowheads="1"/>
            </p:cNvSpPr>
            <p:nvPr/>
          </p:nvSpPr>
          <p:spPr bwMode="auto">
            <a:xfrm>
              <a:off x="9672" y="8660"/>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413</a:t>
              </a:r>
              <a:endParaRPr lang="en-US" altLang="zh-CN" sz="2000">
                <a:solidFill>
                  <a:schemeClr val="tx1"/>
                </a:solidFill>
              </a:endParaRPr>
            </a:p>
          </p:txBody>
        </p:sp>
        <p:sp>
          <p:nvSpPr>
            <p:cNvPr id="96" name="Text Box 12"/>
            <p:cNvSpPr txBox="1">
              <a:spLocks noChangeArrowheads="1"/>
            </p:cNvSpPr>
            <p:nvPr/>
          </p:nvSpPr>
          <p:spPr bwMode="auto">
            <a:xfrm>
              <a:off x="9096" y="8660"/>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205</a:t>
              </a:r>
              <a:endParaRPr lang="en-US" altLang="zh-CN" sz="2000">
                <a:solidFill>
                  <a:schemeClr val="tx1"/>
                </a:solidFill>
              </a:endParaRPr>
            </a:p>
          </p:txBody>
        </p:sp>
        <p:sp>
          <p:nvSpPr>
            <p:cNvPr id="97" name="Text Box 13"/>
            <p:cNvSpPr txBox="1">
              <a:spLocks noChangeArrowheads="1"/>
            </p:cNvSpPr>
            <p:nvPr/>
          </p:nvSpPr>
          <p:spPr bwMode="auto">
            <a:xfrm>
              <a:off x="9944" y="8661"/>
              <a:ext cx="288" cy="272"/>
            </a:xfrm>
            <a:prstGeom prst="rect">
              <a:avLst/>
            </a:prstGeom>
            <a:solidFill>
              <a:srgbClr val="CCFFFF"/>
            </a:solidFill>
            <a:ln w="9525">
              <a:solidFill>
                <a:srgbClr val="000000"/>
              </a:solidFill>
              <a:miter lim="800000"/>
              <a:headEnd/>
              <a:tailEnd/>
            </a:ln>
          </p:spPr>
          <p:txBody>
            <a:bodyPr lIns="0" tIns="0" rIns="0" bIns="0" anchor="ctr"/>
            <a:lstStyle/>
            <a:p>
              <a:pPr algn="just"/>
              <a:r>
                <a:rPr lang="en-US" altLang="zh-CN" sz="2000">
                  <a:solidFill>
                    <a:schemeClr val="tx1"/>
                  </a:solidFill>
                  <a:latin typeface="Times New Roman" pitchFamily="18" charset="0"/>
                </a:rPr>
                <a:t>306</a:t>
              </a:r>
              <a:endParaRPr lang="en-US" altLang="zh-CN" sz="2000">
                <a:solidFill>
                  <a:schemeClr val="tx1"/>
                </a:solidFill>
              </a:endParaRPr>
            </a:p>
          </p:txBody>
        </p:sp>
        <p:sp>
          <p:nvSpPr>
            <p:cNvPr id="98" name="Text Box 14"/>
            <p:cNvSpPr txBox="1">
              <a:spLocks noChangeArrowheads="1"/>
            </p:cNvSpPr>
            <p:nvPr/>
          </p:nvSpPr>
          <p:spPr bwMode="auto">
            <a:xfrm>
              <a:off x="6840" y="8660"/>
              <a:ext cx="288" cy="27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304</a:t>
              </a:r>
              <a:endParaRPr lang="en-US" altLang="zh-CN" sz="2000" dirty="0">
                <a:solidFill>
                  <a:schemeClr val="tx1"/>
                </a:solidFill>
              </a:endParaRPr>
            </a:p>
          </p:txBody>
        </p:sp>
        <p:sp>
          <p:nvSpPr>
            <p:cNvPr id="99" name="Text Box 15"/>
            <p:cNvSpPr txBox="1">
              <a:spLocks noChangeArrowheads="1"/>
            </p:cNvSpPr>
            <p:nvPr/>
          </p:nvSpPr>
          <p:spPr bwMode="auto">
            <a:xfrm>
              <a:off x="7400" y="8661"/>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213</a:t>
              </a:r>
              <a:endParaRPr lang="en-US" altLang="zh-CN" sz="2000">
                <a:solidFill>
                  <a:schemeClr val="tx1"/>
                </a:solidFill>
              </a:endParaRPr>
            </a:p>
          </p:txBody>
        </p:sp>
        <p:sp>
          <p:nvSpPr>
            <p:cNvPr id="100" name="Text Box 16"/>
            <p:cNvSpPr txBox="1">
              <a:spLocks noChangeArrowheads="1"/>
            </p:cNvSpPr>
            <p:nvPr/>
          </p:nvSpPr>
          <p:spPr bwMode="auto">
            <a:xfrm>
              <a:off x="7688" y="8661"/>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210</a:t>
              </a:r>
              <a:endParaRPr lang="en-US" altLang="zh-CN" sz="2000" dirty="0">
                <a:solidFill>
                  <a:schemeClr val="tx1"/>
                </a:solidFill>
              </a:endParaRPr>
            </a:p>
          </p:txBody>
        </p:sp>
        <p:sp>
          <p:nvSpPr>
            <p:cNvPr id="101" name="Text Box 17"/>
            <p:cNvSpPr txBox="1">
              <a:spLocks noChangeArrowheads="1"/>
            </p:cNvSpPr>
            <p:nvPr/>
          </p:nvSpPr>
          <p:spPr bwMode="auto">
            <a:xfrm>
              <a:off x="7111" y="8661"/>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307</a:t>
              </a:r>
              <a:endParaRPr lang="en-US" altLang="zh-CN" sz="2000" dirty="0">
                <a:solidFill>
                  <a:schemeClr val="tx1"/>
                </a:solidFill>
              </a:endParaRPr>
            </a:p>
          </p:txBody>
        </p:sp>
        <p:sp>
          <p:nvSpPr>
            <p:cNvPr id="102" name="Text Box 18"/>
            <p:cNvSpPr txBox="1">
              <a:spLocks noChangeArrowheads="1"/>
            </p:cNvSpPr>
            <p:nvPr/>
          </p:nvSpPr>
          <p:spPr bwMode="auto">
            <a:xfrm>
              <a:off x="7976" y="8928"/>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313</a:t>
              </a:r>
              <a:endParaRPr lang="en-US" altLang="zh-CN" sz="2000">
                <a:solidFill>
                  <a:schemeClr val="tx1"/>
                </a:solidFill>
              </a:endParaRPr>
            </a:p>
          </p:txBody>
        </p:sp>
        <p:sp>
          <p:nvSpPr>
            <p:cNvPr id="103" name="Text Box 19"/>
            <p:cNvSpPr txBox="1">
              <a:spLocks noChangeArrowheads="1"/>
            </p:cNvSpPr>
            <p:nvPr/>
          </p:nvSpPr>
          <p:spPr bwMode="auto">
            <a:xfrm>
              <a:off x="8536"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412</a:t>
              </a:r>
              <a:endParaRPr lang="en-US" altLang="zh-CN" sz="2000">
                <a:solidFill>
                  <a:schemeClr val="tx1"/>
                </a:solidFill>
              </a:endParaRPr>
            </a:p>
          </p:txBody>
        </p:sp>
        <p:sp>
          <p:nvSpPr>
            <p:cNvPr id="104" name="Text Box 20"/>
            <p:cNvSpPr txBox="1">
              <a:spLocks noChangeArrowheads="1"/>
            </p:cNvSpPr>
            <p:nvPr/>
          </p:nvSpPr>
          <p:spPr bwMode="auto">
            <a:xfrm>
              <a:off x="8824" y="8939"/>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410</a:t>
              </a:r>
              <a:endParaRPr lang="en-US" altLang="zh-CN" sz="2000">
                <a:solidFill>
                  <a:schemeClr val="tx1"/>
                </a:solidFill>
              </a:endParaRPr>
            </a:p>
          </p:txBody>
        </p:sp>
        <p:sp>
          <p:nvSpPr>
            <p:cNvPr id="105" name="Text Box 21"/>
            <p:cNvSpPr txBox="1">
              <a:spLocks noChangeArrowheads="1"/>
            </p:cNvSpPr>
            <p:nvPr/>
          </p:nvSpPr>
          <p:spPr bwMode="auto">
            <a:xfrm>
              <a:off x="8248"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102</a:t>
              </a:r>
              <a:endParaRPr lang="en-US" altLang="zh-CN" sz="2000">
                <a:solidFill>
                  <a:schemeClr val="tx1"/>
                </a:solidFill>
              </a:endParaRPr>
            </a:p>
          </p:txBody>
        </p:sp>
        <p:sp>
          <p:nvSpPr>
            <p:cNvPr id="106" name="Text Box 22"/>
            <p:cNvSpPr txBox="1">
              <a:spLocks noChangeArrowheads="1"/>
            </p:cNvSpPr>
            <p:nvPr/>
          </p:nvSpPr>
          <p:spPr bwMode="auto">
            <a:xfrm>
              <a:off x="9384"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103</a:t>
              </a:r>
              <a:endParaRPr lang="en-US" altLang="zh-CN" sz="2000">
                <a:solidFill>
                  <a:schemeClr val="tx1"/>
                </a:solidFill>
              </a:endParaRPr>
            </a:p>
          </p:txBody>
        </p:sp>
        <p:sp>
          <p:nvSpPr>
            <p:cNvPr id="107" name="Text Box 23"/>
            <p:cNvSpPr txBox="1">
              <a:spLocks noChangeArrowheads="1"/>
            </p:cNvSpPr>
            <p:nvPr/>
          </p:nvSpPr>
          <p:spPr bwMode="auto">
            <a:xfrm>
              <a:off x="9672" y="8939"/>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402</a:t>
              </a:r>
              <a:endParaRPr lang="en-US" altLang="zh-CN" sz="2000">
                <a:solidFill>
                  <a:schemeClr val="tx1"/>
                </a:solidFill>
              </a:endParaRPr>
            </a:p>
          </p:txBody>
        </p:sp>
        <p:sp>
          <p:nvSpPr>
            <p:cNvPr id="108" name="Text Box 24"/>
            <p:cNvSpPr txBox="1">
              <a:spLocks noChangeArrowheads="1"/>
            </p:cNvSpPr>
            <p:nvPr/>
          </p:nvSpPr>
          <p:spPr bwMode="auto">
            <a:xfrm>
              <a:off x="9096" y="8939"/>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103</a:t>
              </a:r>
              <a:endParaRPr lang="en-US" altLang="zh-CN" sz="2000">
                <a:solidFill>
                  <a:schemeClr val="tx1"/>
                </a:solidFill>
              </a:endParaRPr>
            </a:p>
          </p:txBody>
        </p:sp>
        <p:sp>
          <p:nvSpPr>
            <p:cNvPr id="109" name="Text Box 25"/>
            <p:cNvSpPr txBox="1">
              <a:spLocks noChangeArrowheads="1"/>
            </p:cNvSpPr>
            <p:nvPr/>
          </p:nvSpPr>
          <p:spPr bwMode="auto">
            <a:xfrm>
              <a:off x="9944" y="8927"/>
              <a:ext cx="288" cy="271"/>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411</a:t>
              </a:r>
              <a:endParaRPr lang="en-US" altLang="zh-CN" sz="2000">
                <a:solidFill>
                  <a:schemeClr val="tx1"/>
                </a:solidFill>
              </a:endParaRPr>
            </a:p>
          </p:txBody>
        </p:sp>
        <p:grpSp>
          <p:nvGrpSpPr>
            <p:cNvPr id="110" name="Group 26"/>
            <p:cNvGrpSpPr>
              <a:grpSpLocks/>
            </p:cNvGrpSpPr>
            <p:nvPr/>
          </p:nvGrpSpPr>
          <p:grpSpPr bwMode="auto">
            <a:xfrm>
              <a:off x="6840" y="8937"/>
              <a:ext cx="1136" cy="273"/>
              <a:chOff x="6808" y="7326"/>
              <a:chExt cx="1076" cy="208"/>
            </a:xfrm>
          </p:grpSpPr>
          <p:sp>
            <p:nvSpPr>
              <p:cNvPr id="141" name="Text Box 27"/>
              <p:cNvSpPr txBox="1">
                <a:spLocks noChangeArrowheads="1"/>
              </p:cNvSpPr>
              <p:nvPr/>
            </p:nvSpPr>
            <p:spPr bwMode="auto">
              <a:xfrm>
                <a:off x="6808" y="7327"/>
                <a:ext cx="273" cy="19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106</a:t>
                </a:r>
                <a:endParaRPr lang="en-US" altLang="zh-CN" sz="2000" dirty="0">
                  <a:solidFill>
                    <a:schemeClr val="tx1"/>
                  </a:solidFill>
                </a:endParaRPr>
              </a:p>
            </p:txBody>
          </p:sp>
          <p:sp>
            <p:nvSpPr>
              <p:cNvPr id="142" name="Text Box 28"/>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409</a:t>
                </a:r>
                <a:endParaRPr lang="en-US" altLang="zh-CN" sz="2000">
                  <a:solidFill>
                    <a:schemeClr val="tx1"/>
                  </a:solidFill>
                </a:endParaRPr>
              </a:p>
            </p:txBody>
          </p:sp>
          <p:sp>
            <p:nvSpPr>
              <p:cNvPr id="143" name="Text Box 29"/>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402</a:t>
                </a:r>
                <a:endParaRPr lang="en-US" altLang="zh-CN" sz="2000">
                  <a:solidFill>
                    <a:schemeClr val="tx1"/>
                  </a:solidFill>
                </a:endParaRPr>
              </a:p>
            </p:txBody>
          </p:sp>
          <p:sp>
            <p:nvSpPr>
              <p:cNvPr id="144" name="Text Box 30"/>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212</a:t>
                </a:r>
                <a:endParaRPr lang="en-US" altLang="zh-CN" sz="2000" dirty="0">
                  <a:solidFill>
                    <a:schemeClr val="tx1"/>
                  </a:solidFill>
                </a:endParaRPr>
              </a:p>
            </p:txBody>
          </p:sp>
        </p:grpSp>
        <p:grpSp>
          <p:nvGrpSpPr>
            <p:cNvPr id="111" name="Group 31"/>
            <p:cNvGrpSpPr>
              <a:grpSpLocks/>
            </p:cNvGrpSpPr>
            <p:nvPr/>
          </p:nvGrpSpPr>
          <p:grpSpPr bwMode="auto">
            <a:xfrm>
              <a:off x="7976" y="9202"/>
              <a:ext cx="1137" cy="274"/>
              <a:chOff x="6808" y="7325"/>
              <a:chExt cx="1076" cy="209"/>
            </a:xfrm>
          </p:grpSpPr>
          <p:sp>
            <p:nvSpPr>
              <p:cNvPr id="137" name="Text Box 32"/>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211</a:t>
                </a:r>
                <a:endParaRPr lang="en-US" altLang="zh-CN" sz="2000">
                  <a:solidFill>
                    <a:schemeClr val="tx1"/>
                  </a:solidFill>
                </a:endParaRPr>
              </a:p>
            </p:txBody>
          </p:sp>
          <p:sp>
            <p:nvSpPr>
              <p:cNvPr id="138" name="Text Box 33"/>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101</a:t>
                </a:r>
                <a:endParaRPr lang="en-US" altLang="zh-CN" sz="2000">
                  <a:solidFill>
                    <a:schemeClr val="tx1"/>
                  </a:solidFill>
                </a:endParaRPr>
              </a:p>
            </p:txBody>
          </p:sp>
          <p:sp>
            <p:nvSpPr>
              <p:cNvPr id="139" name="Text Box 34"/>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403</a:t>
                </a:r>
                <a:endParaRPr lang="en-US" altLang="zh-CN" sz="2000">
                  <a:solidFill>
                    <a:schemeClr val="tx1"/>
                  </a:solidFill>
                </a:endParaRPr>
              </a:p>
            </p:txBody>
          </p:sp>
          <p:sp>
            <p:nvSpPr>
              <p:cNvPr id="140" name="Text Box 35"/>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104</a:t>
                </a:r>
                <a:endParaRPr lang="en-US" altLang="zh-CN" sz="2000">
                  <a:solidFill>
                    <a:schemeClr val="tx1"/>
                  </a:solidFill>
                </a:endParaRPr>
              </a:p>
            </p:txBody>
          </p:sp>
        </p:grpSp>
        <p:sp>
          <p:nvSpPr>
            <p:cNvPr id="112" name="Text Box 36"/>
            <p:cNvSpPr txBox="1">
              <a:spLocks noChangeArrowheads="1"/>
            </p:cNvSpPr>
            <p:nvPr/>
          </p:nvSpPr>
          <p:spPr bwMode="auto">
            <a:xfrm>
              <a:off x="9384" y="9203"/>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209</a:t>
              </a:r>
              <a:endParaRPr lang="en-US" altLang="zh-CN" sz="2000">
                <a:solidFill>
                  <a:schemeClr val="tx1"/>
                </a:solidFill>
              </a:endParaRPr>
            </a:p>
          </p:txBody>
        </p:sp>
        <p:sp>
          <p:nvSpPr>
            <p:cNvPr id="113" name="Text Box 37"/>
            <p:cNvSpPr txBox="1">
              <a:spLocks noChangeArrowheads="1"/>
            </p:cNvSpPr>
            <p:nvPr/>
          </p:nvSpPr>
          <p:spPr bwMode="auto">
            <a:xfrm>
              <a:off x="9672" y="9203"/>
              <a:ext cx="289"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202</a:t>
              </a:r>
              <a:endParaRPr lang="en-US" altLang="zh-CN" sz="2000">
                <a:solidFill>
                  <a:schemeClr val="tx1"/>
                </a:solidFill>
              </a:endParaRPr>
            </a:p>
          </p:txBody>
        </p:sp>
        <p:sp>
          <p:nvSpPr>
            <p:cNvPr id="114" name="Text Box 38"/>
            <p:cNvSpPr txBox="1">
              <a:spLocks noChangeArrowheads="1"/>
            </p:cNvSpPr>
            <p:nvPr/>
          </p:nvSpPr>
          <p:spPr bwMode="auto">
            <a:xfrm>
              <a:off x="9096" y="9203"/>
              <a:ext cx="288" cy="273"/>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209</a:t>
              </a:r>
              <a:endParaRPr lang="en-US" altLang="zh-CN" sz="2000">
                <a:solidFill>
                  <a:schemeClr val="tx1"/>
                </a:solidFill>
              </a:endParaRPr>
            </a:p>
          </p:txBody>
        </p:sp>
        <p:sp>
          <p:nvSpPr>
            <p:cNvPr id="115" name="Text Box 39"/>
            <p:cNvSpPr txBox="1">
              <a:spLocks noChangeArrowheads="1"/>
            </p:cNvSpPr>
            <p:nvPr/>
          </p:nvSpPr>
          <p:spPr bwMode="auto">
            <a:xfrm>
              <a:off x="9944" y="9191"/>
              <a:ext cx="288" cy="271"/>
            </a:xfrm>
            <a:prstGeom prst="rect">
              <a:avLst/>
            </a:prstGeom>
            <a:solidFill>
              <a:srgbClr val="CCFFFF"/>
            </a:solidFill>
            <a:ln w="9525">
              <a:solidFill>
                <a:srgbClr val="000000"/>
              </a:solidFill>
              <a:miter lim="800000"/>
              <a:headEnd/>
              <a:tailEnd/>
            </a:ln>
          </p:spPr>
          <p:txBody>
            <a:bodyPr lIns="0" tIns="0" rIns="0" bIns="0" anchor="ctr"/>
            <a:lstStyle/>
            <a:p>
              <a:pPr algn="just"/>
              <a:r>
                <a:rPr lang="en-US" altLang="zh-CN" sz="2000">
                  <a:solidFill>
                    <a:schemeClr val="tx1"/>
                  </a:solidFill>
                  <a:latin typeface="Times New Roman" pitchFamily="18" charset="0"/>
                </a:rPr>
                <a:t>310</a:t>
              </a:r>
              <a:endParaRPr lang="en-US" altLang="zh-CN" sz="2000">
                <a:solidFill>
                  <a:schemeClr val="tx1"/>
                </a:solidFill>
              </a:endParaRPr>
            </a:p>
          </p:txBody>
        </p:sp>
        <p:grpSp>
          <p:nvGrpSpPr>
            <p:cNvPr id="116" name="Group 40"/>
            <p:cNvGrpSpPr>
              <a:grpSpLocks/>
            </p:cNvGrpSpPr>
            <p:nvPr/>
          </p:nvGrpSpPr>
          <p:grpSpPr bwMode="auto">
            <a:xfrm>
              <a:off x="6840" y="9203"/>
              <a:ext cx="1136" cy="274"/>
              <a:chOff x="6808" y="7325"/>
              <a:chExt cx="1076" cy="209"/>
            </a:xfrm>
          </p:grpSpPr>
          <p:sp>
            <p:nvSpPr>
              <p:cNvPr id="133" name="Text Box 41"/>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113</a:t>
                </a:r>
                <a:endParaRPr lang="en-US" altLang="zh-CN" sz="2000">
                  <a:solidFill>
                    <a:schemeClr val="tx1"/>
                  </a:solidFill>
                </a:endParaRPr>
              </a:p>
            </p:txBody>
          </p:sp>
          <p:sp>
            <p:nvSpPr>
              <p:cNvPr id="134" name="Text Box 42"/>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302</a:t>
                </a:r>
                <a:endParaRPr lang="en-US" altLang="zh-CN" sz="2000">
                  <a:solidFill>
                    <a:schemeClr val="tx1"/>
                  </a:solidFill>
                </a:endParaRPr>
              </a:p>
            </p:txBody>
          </p:sp>
          <p:sp>
            <p:nvSpPr>
              <p:cNvPr id="135" name="Text Box 43"/>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311</a:t>
                </a:r>
                <a:endParaRPr lang="en-US" altLang="zh-CN" sz="2000">
                  <a:solidFill>
                    <a:schemeClr val="tx1"/>
                  </a:solidFill>
                </a:endParaRPr>
              </a:p>
            </p:txBody>
          </p:sp>
          <p:sp>
            <p:nvSpPr>
              <p:cNvPr id="136" name="Text Box 44"/>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306</a:t>
                </a:r>
                <a:endParaRPr lang="en-US" altLang="zh-CN" sz="2000" dirty="0">
                  <a:solidFill>
                    <a:schemeClr val="tx1"/>
                  </a:solidFill>
                </a:endParaRPr>
              </a:p>
            </p:txBody>
          </p:sp>
        </p:grpSp>
        <p:grpSp>
          <p:nvGrpSpPr>
            <p:cNvPr id="117" name="Group 45"/>
            <p:cNvGrpSpPr>
              <a:grpSpLocks/>
            </p:cNvGrpSpPr>
            <p:nvPr/>
          </p:nvGrpSpPr>
          <p:grpSpPr bwMode="auto">
            <a:xfrm>
              <a:off x="6840" y="9462"/>
              <a:ext cx="3392" cy="275"/>
              <a:chOff x="5732" y="7325"/>
              <a:chExt cx="3212" cy="210"/>
            </a:xfrm>
          </p:grpSpPr>
          <p:grpSp>
            <p:nvGrpSpPr>
              <p:cNvPr id="119" name="Group 46"/>
              <p:cNvGrpSpPr>
                <a:grpSpLocks/>
              </p:cNvGrpSpPr>
              <p:nvPr/>
            </p:nvGrpSpPr>
            <p:grpSpPr bwMode="auto">
              <a:xfrm>
                <a:off x="6808" y="7325"/>
                <a:ext cx="1076" cy="209"/>
                <a:chOff x="6808" y="7325"/>
                <a:chExt cx="1076" cy="209"/>
              </a:xfrm>
            </p:grpSpPr>
            <p:sp>
              <p:nvSpPr>
                <p:cNvPr id="129" name="Text Box 47"/>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303</a:t>
                  </a:r>
                  <a:endParaRPr lang="en-US" altLang="zh-CN" sz="2000">
                    <a:solidFill>
                      <a:schemeClr val="tx1"/>
                    </a:solidFill>
                  </a:endParaRPr>
                </a:p>
              </p:txBody>
            </p:sp>
            <p:sp>
              <p:nvSpPr>
                <p:cNvPr id="130" name="Text Box 48"/>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107</a:t>
                  </a:r>
                  <a:endParaRPr lang="en-US" altLang="zh-CN" sz="2000">
                    <a:solidFill>
                      <a:schemeClr val="tx1"/>
                    </a:solidFill>
                  </a:endParaRPr>
                </a:p>
              </p:txBody>
            </p:sp>
            <p:sp>
              <p:nvSpPr>
                <p:cNvPr id="131" name="Text Box 49"/>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407</a:t>
                  </a:r>
                  <a:endParaRPr lang="en-US" altLang="zh-CN" sz="2000" dirty="0">
                    <a:solidFill>
                      <a:schemeClr val="tx1"/>
                    </a:solidFill>
                  </a:endParaRPr>
                </a:p>
              </p:txBody>
            </p:sp>
            <p:sp>
              <p:nvSpPr>
                <p:cNvPr id="132" name="Text Box 50"/>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208</a:t>
                  </a:r>
                  <a:endParaRPr lang="en-US" altLang="zh-CN" sz="2000">
                    <a:solidFill>
                      <a:schemeClr val="tx1"/>
                    </a:solidFill>
                  </a:endParaRPr>
                </a:p>
              </p:txBody>
            </p:sp>
          </p:grpSp>
          <p:sp>
            <p:nvSpPr>
              <p:cNvPr id="120" name="Text Box 51"/>
              <p:cNvSpPr txBox="1">
                <a:spLocks noChangeArrowheads="1"/>
              </p:cNvSpPr>
              <p:nvPr/>
            </p:nvSpPr>
            <p:spPr bwMode="auto">
              <a:xfrm>
                <a:off x="814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smtClean="0">
                    <a:solidFill>
                      <a:schemeClr val="tx1"/>
                    </a:solidFill>
                    <a:latin typeface="Times New Roman" pitchFamily="18" charset="0"/>
                  </a:rPr>
                  <a:t>109</a:t>
                </a:r>
                <a:endParaRPr lang="en-US" altLang="zh-CN" sz="2000" dirty="0">
                  <a:solidFill>
                    <a:schemeClr val="tx1"/>
                  </a:solidFill>
                </a:endParaRPr>
              </a:p>
            </p:txBody>
          </p:sp>
          <p:sp>
            <p:nvSpPr>
              <p:cNvPr id="121" name="Text Box 52"/>
              <p:cNvSpPr txBox="1">
                <a:spLocks noChangeArrowheads="1"/>
              </p:cNvSpPr>
              <p:nvPr/>
            </p:nvSpPr>
            <p:spPr bwMode="auto">
              <a:xfrm>
                <a:off x="8414"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108</a:t>
                </a:r>
                <a:endParaRPr lang="en-US" altLang="zh-CN" sz="2000">
                  <a:solidFill>
                    <a:schemeClr val="tx1"/>
                  </a:solidFill>
                </a:endParaRPr>
              </a:p>
            </p:txBody>
          </p:sp>
          <p:sp>
            <p:nvSpPr>
              <p:cNvPr id="122" name="Text Box 53"/>
              <p:cNvSpPr txBox="1">
                <a:spLocks noChangeArrowheads="1"/>
              </p:cNvSpPr>
              <p:nvPr/>
            </p:nvSpPr>
            <p:spPr bwMode="auto">
              <a:xfrm>
                <a:off x="786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dirty="0">
                    <a:solidFill>
                      <a:schemeClr val="tx1"/>
                    </a:solidFill>
                    <a:latin typeface="Times New Roman" pitchFamily="18" charset="0"/>
                  </a:rPr>
                  <a:t>110</a:t>
                </a:r>
                <a:endParaRPr lang="en-US" altLang="zh-CN" sz="2000" dirty="0">
                  <a:solidFill>
                    <a:schemeClr val="tx1"/>
                  </a:solidFill>
                </a:endParaRPr>
              </a:p>
            </p:txBody>
          </p:sp>
          <p:sp>
            <p:nvSpPr>
              <p:cNvPr id="123" name="Text Box 54"/>
              <p:cNvSpPr txBox="1">
                <a:spLocks noChangeArrowheads="1"/>
              </p:cNvSpPr>
              <p:nvPr/>
            </p:nvSpPr>
            <p:spPr bwMode="auto">
              <a:xfrm>
                <a:off x="8671" y="7327"/>
                <a:ext cx="273" cy="207"/>
              </a:xfrm>
              <a:prstGeom prst="rect">
                <a:avLst/>
              </a:prstGeom>
              <a:solidFill>
                <a:srgbClr val="CCFFFF"/>
              </a:solidFill>
              <a:ln w="9525">
                <a:solidFill>
                  <a:srgbClr val="000000"/>
                </a:solidFill>
                <a:miter lim="800000"/>
                <a:headEnd/>
                <a:tailEnd/>
              </a:ln>
            </p:spPr>
            <p:txBody>
              <a:bodyPr lIns="0" tIns="0" rIns="0" bIns="0" anchor="ctr"/>
              <a:lstStyle/>
              <a:p>
                <a:pPr algn="just"/>
                <a:r>
                  <a:rPr lang="en-US" altLang="zh-CN" sz="2000">
                    <a:solidFill>
                      <a:schemeClr val="tx1"/>
                    </a:solidFill>
                    <a:latin typeface="Times New Roman" pitchFamily="18" charset="0"/>
                  </a:rPr>
                  <a:t>111</a:t>
                </a:r>
                <a:endParaRPr lang="en-US" altLang="zh-CN" sz="2000">
                  <a:solidFill>
                    <a:schemeClr val="tx1"/>
                  </a:solidFill>
                </a:endParaRPr>
              </a:p>
            </p:txBody>
          </p:sp>
          <p:grpSp>
            <p:nvGrpSpPr>
              <p:cNvPr id="124" name="Group 55"/>
              <p:cNvGrpSpPr>
                <a:grpSpLocks/>
              </p:cNvGrpSpPr>
              <p:nvPr/>
            </p:nvGrpSpPr>
            <p:grpSpPr bwMode="auto">
              <a:xfrm>
                <a:off x="5732" y="7326"/>
                <a:ext cx="1076" cy="209"/>
                <a:chOff x="6808" y="7325"/>
                <a:chExt cx="1076" cy="209"/>
              </a:xfrm>
            </p:grpSpPr>
            <p:sp>
              <p:nvSpPr>
                <p:cNvPr id="125" name="Text Box 56"/>
                <p:cNvSpPr txBox="1">
                  <a:spLocks noChangeArrowheads="1"/>
                </p:cNvSpPr>
                <p:nvPr/>
              </p:nvSpPr>
              <p:spPr bwMode="auto">
                <a:xfrm>
                  <a:off x="6808" y="7325"/>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206</a:t>
                  </a:r>
                  <a:endParaRPr lang="en-US" altLang="zh-CN" sz="2000">
                    <a:solidFill>
                      <a:schemeClr val="tx1"/>
                    </a:solidFill>
                  </a:endParaRPr>
                </a:p>
              </p:txBody>
            </p:sp>
            <p:sp>
              <p:nvSpPr>
                <p:cNvPr id="126" name="Text Box 57"/>
                <p:cNvSpPr txBox="1">
                  <a:spLocks noChangeArrowheads="1"/>
                </p:cNvSpPr>
                <p:nvPr/>
              </p:nvSpPr>
              <p:spPr bwMode="auto">
                <a:xfrm>
                  <a:off x="7338"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112</a:t>
                  </a:r>
                  <a:endParaRPr lang="en-US" altLang="zh-CN" sz="2000">
                    <a:solidFill>
                      <a:schemeClr val="tx1"/>
                    </a:solidFill>
                  </a:endParaRPr>
                </a:p>
              </p:txBody>
            </p:sp>
            <p:sp>
              <p:nvSpPr>
                <p:cNvPr id="127" name="Text Box 58"/>
                <p:cNvSpPr txBox="1">
                  <a:spLocks noChangeArrowheads="1"/>
                </p:cNvSpPr>
                <p:nvPr/>
              </p:nvSpPr>
              <p:spPr bwMode="auto">
                <a:xfrm>
                  <a:off x="7611"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105</a:t>
                  </a:r>
                  <a:endParaRPr lang="en-US" altLang="zh-CN" sz="2000">
                    <a:solidFill>
                      <a:schemeClr val="tx1"/>
                    </a:solidFill>
                  </a:endParaRPr>
                </a:p>
              </p:txBody>
            </p:sp>
            <p:sp>
              <p:nvSpPr>
                <p:cNvPr id="128" name="Text Box 59"/>
                <p:cNvSpPr txBox="1">
                  <a:spLocks noChangeArrowheads="1"/>
                </p:cNvSpPr>
                <p:nvPr/>
              </p:nvSpPr>
              <p:spPr bwMode="auto">
                <a:xfrm>
                  <a:off x="7065" y="7326"/>
                  <a:ext cx="273" cy="208"/>
                </a:xfrm>
                <a:prstGeom prst="rect">
                  <a:avLst/>
                </a:prstGeom>
                <a:solidFill>
                  <a:srgbClr val="CCFFFF"/>
                </a:solidFill>
                <a:ln w="9525">
                  <a:solidFill>
                    <a:srgbClr val="000000"/>
                  </a:solidFill>
                  <a:miter lim="800000"/>
                  <a:headEnd/>
                  <a:tailEnd/>
                </a:ln>
              </p:spPr>
              <p:txBody>
                <a:bodyPr lIns="0" tIns="0" rIns="0" bIns="0" anchor="ctr"/>
                <a:lstStyle/>
                <a:p>
                  <a:pPr algn="ctr">
                    <a:lnSpc>
                      <a:spcPct val="80000"/>
                    </a:lnSpc>
                  </a:pPr>
                  <a:r>
                    <a:rPr lang="en-US" altLang="zh-CN" sz="2000">
                      <a:solidFill>
                        <a:schemeClr val="tx1"/>
                      </a:solidFill>
                      <a:latin typeface="Times New Roman" pitchFamily="18" charset="0"/>
                    </a:rPr>
                    <a:t>407</a:t>
                  </a:r>
                  <a:endParaRPr lang="en-US" altLang="zh-CN" sz="2000">
                    <a:solidFill>
                      <a:schemeClr val="tx1"/>
                    </a:solidFill>
                  </a:endParaRPr>
                </a:p>
              </p:txBody>
            </p:sp>
          </p:grpSp>
        </p:grpSp>
        <p:sp>
          <p:nvSpPr>
            <p:cNvPr id="118" name="Rectangle 60"/>
            <p:cNvSpPr>
              <a:spLocks noChangeArrowheads="1"/>
            </p:cNvSpPr>
            <p:nvPr/>
          </p:nvSpPr>
          <p:spPr bwMode="auto">
            <a:xfrm>
              <a:off x="6660" y="8475"/>
              <a:ext cx="3780" cy="1404"/>
            </a:xfrm>
            <a:prstGeom prst="rect">
              <a:avLst/>
            </a:prstGeom>
            <a:noFill/>
            <a:ln w="9525">
              <a:noFill/>
              <a:miter lim="800000"/>
              <a:headEnd/>
              <a:tailEnd/>
            </a:ln>
          </p:spPr>
          <p:txBody>
            <a:bodyPr anchor="ctr"/>
            <a:lstStyle/>
            <a:p>
              <a:endParaRPr lang="zh-CN" altLang="en-US" sz="2000">
                <a:solidFill>
                  <a:schemeClr val="tx1"/>
                </a:solidFill>
              </a:endParaRPr>
            </a:p>
          </p:txBody>
        </p:sp>
      </p:grpSp>
      <p:sp>
        <p:nvSpPr>
          <p:cNvPr id="145" name="TextBox 144"/>
          <p:cNvSpPr txBox="1"/>
          <p:nvPr/>
        </p:nvSpPr>
        <p:spPr>
          <a:xfrm>
            <a:off x="288032" y="4437112"/>
            <a:ext cx="8676456" cy="2285241"/>
          </a:xfrm>
          <a:prstGeom prst="rect">
            <a:avLst/>
          </a:prstGeom>
          <a:noFill/>
        </p:spPr>
        <p:txBody>
          <a:bodyPr wrap="square" rtlCol="0">
            <a:spAutoFit/>
          </a:bodyPr>
          <a:lstStyle/>
          <a:p>
            <a:pPr>
              <a:lnSpc>
                <a:spcPts val="1900"/>
              </a:lnSpc>
            </a:pPr>
            <a:r>
              <a:rPr lang="zh-CN" altLang="en-US" sz="2000" dirty="0" smtClean="0">
                <a:solidFill>
                  <a:schemeClr val="tx1"/>
                </a:solidFill>
                <a:latin typeface="Garamond" pitchFamily="18" charset="0"/>
                <a:ea typeface="宋体" pitchFamily="2" charset="-122"/>
              </a:rPr>
              <a:t>二维</a:t>
            </a:r>
            <a:r>
              <a:rPr lang="en-US" altLang="zh-CN" sz="2000" dirty="0" smtClean="0">
                <a:solidFill>
                  <a:schemeClr val="tx1"/>
                </a:solidFill>
                <a:latin typeface="Garamond" pitchFamily="18" charset="0"/>
                <a:ea typeface="宋体" pitchFamily="2" charset="-122"/>
              </a:rPr>
              <a:t>vector</a:t>
            </a:r>
            <a:r>
              <a:rPr lang="zh-CN" altLang="en-US" sz="2000" dirty="0" smtClean="0">
                <a:solidFill>
                  <a:schemeClr val="tx1"/>
                </a:solidFill>
                <a:latin typeface="Garamond" pitchFamily="18" charset="0"/>
                <a:ea typeface="宋体" pitchFamily="2" charset="-122"/>
              </a:rPr>
              <a:t>容器的迭代框架</a:t>
            </a:r>
            <a:r>
              <a:rPr lang="en-US" altLang="zh-CN" sz="2000" dirty="0" smtClean="0">
                <a:solidFill>
                  <a:schemeClr val="tx1"/>
                </a:solidFill>
                <a:latin typeface="Garamond" pitchFamily="18" charset="0"/>
                <a:ea typeface="宋体" pitchFamily="2" charset="-122"/>
              </a:rPr>
              <a:t>:</a:t>
            </a:r>
            <a:endParaRPr lang="en-US" altLang="zh-CN" sz="2000" dirty="0" smtClean="0">
              <a:solidFill>
                <a:schemeClr val="tx1"/>
              </a:solidFill>
            </a:endParaRPr>
          </a:p>
          <a:p>
            <a:pPr>
              <a:lnSpc>
                <a:spcPts val="1900"/>
              </a:lnSpc>
            </a:pPr>
            <a:r>
              <a:rPr lang="en-US" altLang="zh-CN" sz="2000" dirty="0" smtClean="0"/>
              <a:t>for(</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 </a:t>
            </a:r>
            <a:r>
              <a:rPr lang="en-US" altLang="zh-CN" sz="2000" dirty="0" err="1" smtClean="0"/>
              <a:t>eachCards</a:t>
            </a:r>
            <a:r>
              <a:rPr lang="en-US" altLang="zh-CN" sz="2000" dirty="0" smtClean="0"/>
              <a:t>; </a:t>
            </a:r>
            <a:r>
              <a:rPr lang="en-US" altLang="zh-CN" sz="2000" dirty="0" err="1" smtClean="0"/>
              <a:t>i</a:t>
            </a:r>
            <a:r>
              <a:rPr lang="en-US" altLang="zh-CN" sz="2000" dirty="0" smtClean="0"/>
              <a:t>++) </a:t>
            </a:r>
          </a:p>
          <a:p>
            <a:pPr>
              <a:lnSpc>
                <a:spcPts val="19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外层迭代，表示发第</a:t>
            </a:r>
            <a:r>
              <a:rPr lang="en-US" altLang="zh-CN" sz="2000" dirty="0" err="1" smtClean="0">
                <a:solidFill>
                  <a:schemeClr val="tx1"/>
                </a:solidFill>
              </a:rPr>
              <a:t>i</a:t>
            </a:r>
            <a:r>
              <a:rPr lang="zh-CN" altLang="en-US" sz="2000" dirty="0" smtClean="0">
                <a:solidFill>
                  <a:schemeClr val="tx1"/>
                </a:solidFill>
              </a:rPr>
              <a:t>轮发牌</a:t>
            </a:r>
          </a:p>
          <a:p>
            <a:pPr>
              <a:lnSpc>
                <a:spcPts val="1900"/>
              </a:lnSpc>
            </a:pPr>
            <a:r>
              <a:rPr lang="zh-CN" altLang="en-US" sz="2000" dirty="0" smtClean="0"/>
              <a:t>	</a:t>
            </a:r>
            <a:r>
              <a:rPr lang="en-US" altLang="zh-CN" sz="2000" dirty="0" smtClean="0"/>
              <a:t>for( </a:t>
            </a:r>
            <a:r>
              <a:rPr lang="en-US" altLang="zh-CN" sz="2000" dirty="0" err="1" smtClean="0"/>
              <a:t>iti</a:t>
            </a:r>
            <a:r>
              <a:rPr lang="en-US" altLang="zh-CN" sz="2000" dirty="0" smtClean="0"/>
              <a:t> = </a:t>
            </a:r>
            <a:r>
              <a:rPr lang="en-US" altLang="zh-CN" sz="2000" dirty="0" err="1" smtClean="0"/>
              <a:t>inHand.begin</a:t>
            </a:r>
            <a:r>
              <a:rPr lang="en-US" altLang="zh-CN" sz="2000" dirty="0" smtClean="0"/>
              <a:t>(); </a:t>
            </a:r>
            <a:r>
              <a:rPr lang="en-US" altLang="zh-CN" sz="2000" dirty="0" err="1" smtClean="0"/>
              <a:t>iti</a:t>
            </a:r>
            <a:r>
              <a:rPr lang="en-US" altLang="zh-CN" sz="2000" dirty="0" smtClean="0"/>
              <a:t> != </a:t>
            </a:r>
            <a:r>
              <a:rPr lang="en-US" altLang="zh-CN" sz="2000" dirty="0" err="1" smtClean="0"/>
              <a:t>inHand.end</a:t>
            </a:r>
            <a:r>
              <a:rPr lang="en-US" altLang="zh-CN" sz="2000" dirty="0" smtClean="0"/>
              <a:t>(); </a:t>
            </a:r>
            <a:r>
              <a:rPr lang="en-US" altLang="zh-CN" sz="2000" dirty="0" err="1" smtClean="0"/>
              <a:t>iti</a:t>
            </a:r>
            <a:r>
              <a:rPr lang="en-US" altLang="zh-CN" sz="2000" dirty="0" smtClean="0"/>
              <a:t>++)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内层迭代，表示每位玩家都发第</a:t>
            </a:r>
            <a:r>
              <a:rPr lang="en-US" altLang="zh-CN" sz="2000" dirty="0" err="1" smtClean="0">
                <a:solidFill>
                  <a:schemeClr val="tx1"/>
                </a:solidFill>
              </a:rPr>
              <a:t>i</a:t>
            </a:r>
            <a:r>
              <a:rPr lang="zh-CN" altLang="en-US" sz="2000" dirty="0" smtClean="0">
                <a:solidFill>
                  <a:schemeClr val="tx1"/>
                </a:solidFill>
              </a:rPr>
              <a:t>号牌，</a:t>
            </a:r>
            <a:r>
              <a:rPr lang="en-US" altLang="zh-CN" sz="2000" dirty="0" err="1" smtClean="0">
                <a:solidFill>
                  <a:schemeClr val="tx1"/>
                </a:solidFill>
              </a:rPr>
              <a:t>iti</a:t>
            </a:r>
            <a:r>
              <a:rPr lang="zh-CN" altLang="en-US" sz="2000" dirty="0" smtClean="0">
                <a:solidFill>
                  <a:schemeClr val="tx1"/>
                </a:solidFill>
              </a:rPr>
              <a:t>表示当前玩家</a:t>
            </a:r>
          </a:p>
          <a:p>
            <a:pPr>
              <a:lnSpc>
                <a:spcPts val="1900"/>
              </a:lnSpc>
            </a:pPr>
            <a:r>
              <a:rPr lang="zh-CN" altLang="en-US" sz="2000" dirty="0" smtClean="0"/>
              <a:t>		</a:t>
            </a:r>
            <a:r>
              <a:rPr lang="en-US" altLang="zh-CN" sz="2000" dirty="0" err="1" smtClean="0"/>
              <a:t>iti</a:t>
            </a:r>
            <a:r>
              <a:rPr lang="en-US" altLang="zh-CN" sz="2000" dirty="0" smtClean="0"/>
              <a:t>-&gt;</a:t>
            </a:r>
            <a:r>
              <a:rPr lang="en-US" altLang="zh-CN" sz="2000" dirty="0" err="1" smtClean="0"/>
              <a:t>push_back</a:t>
            </a:r>
            <a:r>
              <a:rPr lang="en-US" altLang="zh-CN" sz="2000" dirty="0" smtClean="0"/>
              <a:t>(</a:t>
            </a:r>
            <a:r>
              <a:rPr lang="en-US" altLang="zh-CN" sz="2000" dirty="0" err="1" smtClean="0"/>
              <a:t>poker.back</a:t>
            </a:r>
            <a:r>
              <a:rPr lang="en-US" altLang="zh-CN" sz="2000" dirty="0" smtClean="0"/>
              <a:t>());</a:t>
            </a:r>
          </a:p>
          <a:p>
            <a:pPr>
              <a:lnSpc>
                <a:spcPts val="1900"/>
              </a:lnSpc>
            </a:pPr>
            <a:r>
              <a:rPr lang="en-US" altLang="zh-CN" sz="2000" dirty="0" smtClean="0"/>
              <a:t>		</a:t>
            </a:r>
            <a:r>
              <a:rPr lang="en-US" altLang="zh-CN" sz="2000" dirty="0" err="1" smtClean="0"/>
              <a:t>poker.pop_back</a:t>
            </a:r>
            <a:r>
              <a:rPr lang="en-US" altLang="zh-CN" sz="2000" dirty="0" smtClean="0"/>
              <a:t>();</a:t>
            </a:r>
          </a:p>
          <a:p>
            <a:pPr>
              <a:lnSpc>
                <a:spcPts val="1900"/>
              </a:lnSpc>
            </a:pPr>
            <a:r>
              <a:rPr lang="en-US" altLang="zh-CN" sz="2000" dirty="0" smtClean="0"/>
              <a:t>	}</a:t>
            </a:r>
          </a:p>
          <a:p>
            <a:pPr>
              <a:lnSpc>
                <a:spcPts val="1900"/>
              </a:lnSpc>
            </a:pPr>
            <a:r>
              <a:rPr lang="en-US" altLang="zh-CN" sz="2000" dirty="0" smtClean="0"/>
              <a:t>}</a:t>
            </a:r>
            <a:endParaRPr lang="zh-CN" altLang="en-US" sz="2000" dirty="0"/>
          </a:p>
        </p:txBody>
      </p:sp>
      <p:sp>
        <p:nvSpPr>
          <p:cNvPr id="146" name="TextBox 145"/>
          <p:cNvSpPr txBox="1"/>
          <p:nvPr/>
        </p:nvSpPr>
        <p:spPr>
          <a:xfrm>
            <a:off x="323528" y="2852936"/>
            <a:ext cx="1296144" cy="400110"/>
          </a:xfrm>
          <a:prstGeom prst="rect">
            <a:avLst/>
          </a:prstGeom>
          <a:noFill/>
        </p:spPr>
        <p:txBody>
          <a:bodyPr wrap="square" rtlCol="0">
            <a:spAutoFit/>
          </a:bodyPr>
          <a:lstStyle/>
          <a:p>
            <a:pPr algn="r"/>
            <a:r>
              <a:rPr lang="en-US" altLang="zh-CN" sz="2000" dirty="0" err="1" smtClean="0"/>
              <a:t>inHand</a:t>
            </a:r>
            <a:r>
              <a:rPr lang="en-US" altLang="zh-CN" sz="2000" dirty="0" smtClean="0"/>
              <a:t>:</a:t>
            </a:r>
            <a:endParaRPr lang="zh-CN" altLang="en-US" sz="2000" dirty="0"/>
          </a:p>
        </p:txBody>
      </p:sp>
      <p:sp>
        <p:nvSpPr>
          <p:cNvPr id="147" name="TextBox 146"/>
          <p:cNvSpPr txBox="1"/>
          <p:nvPr/>
        </p:nvSpPr>
        <p:spPr>
          <a:xfrm>
            <a:off x="251520" y="3573016"/>
            <a:ext cx="864096" cy="400110"/>
          </a:xfrm>
          <a:prstGeom prst="rect">
            <a:avLst/>
          </a:prstGeom>
          <a:noFill/>
        </p:spPr>
        <p:txBody>
          <a:bodyPr wrap="square" rtlCol="0">
            <a:spAutoFit/>
          </a:bodyPr>
          <a:lstStyle/>
          <a:p>
            <a:pPr algn="r"/>
            <a:r>
              <a:rPr lang="en-US" altLang="zh-CN" sz="2000" dirty="0" err="1" smtClean="0"/>
              <a:t>iti</a:t>
            </a:r>
            <a:endParaRPr lang="zh-CN" altLang="en-US" sz="2000" dirty="0"/>
          </a:p>
        </p:txBody>
      </p:sp>
      <p:cxnSp>
        <p:nvCxnSpPr>
          <p:cNvPr id="153" name="直接箭头连接符 152"/>
          <p:cNvCxnSpPr/>
          <p:nvPr/>
        </p:nvCxnSpPr>
        <p:spPr bwMode="auto">
          <a:xfrm>
            <a:off x="1115616" y="3789040"/>
            <a:ext cx="43204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序列容器</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序列</a:t>
            </a:r>
            <a:r>
              <a:rPr lang="zh-CN" altLang="en-US" dirty="0" smtClean="0"/>
              <a:t>（</a:t>
            </a:r>
            <a:r>
              <a:rPr lang="en-US" altLang="zh-CN" dirty="0" smtClean="0"/>
              <a:t>sequence</a:t>
            </a:r>
            <a:r>
              <a:rPr lang="zh-CN" altLang="en-US" dirty="0" smtClean="0"/>
              <a:t>）</a:t>
            </a:r>
            <a:r>
              <a:rPr lang="zh-CN" altLang="en-US" dirty="0" smtClean="0">
                <a:solidFill>
                  <a:srgbClr val="FF0000"/>
                </a:solidFill>
              </a:rPr>
              <a:t>容器</a:t>
            </a:r>
            <a:r>
              <a:rPr lang="zh-CN" altLang="en-US" dirty="0" smtClean="0"/>
              <a:t>也称</a:t>
            </a:r>
            <a:r>
              <a:rPr lang="zh-CN" altLang="en-US" dirty="0" smtClean="0">
                <a:solidFill>
                  <a:srgbClr val="FF0000"/>
                </a:solidFill>
              </a:rPr>
              <a:t>顺序容器</a:t>
            </a:r>
            <a:r>
              <a:rPr lang="zh-CN" altLang="en-US" dirty="0" smtClean="0"/>
              <a:t>。</a:t>
            </a:r>
            <a:endParaRPr lang="en-US" altLang="zh-CN" dirty="0" smtClean="0"/>
          </a:p>
          <a:p>
            <a:r>
              <a:rPr lang="zh-CN" altLang="en-US" dirty="0" smtClean="0">
                <a:solidFill>
                  <a:srgbClr val="FF0000"/>
                </a:solidFill>
              </a:rPr>
              <a:t>序列容器</a:t>
            </a:r>
            <a:r>
              <a:rPr lang="zh-CN" altLang="en-US" dirty="0" smtClean="0"/>
              <a:t>的主要特点是所有元素都严格地按</a:t>
            </a:r>
            <a:r>
              <a:rPr lang="zh-CN" altLang="en-US" dirty="0" smtClean="0">
                <a:solidFill>
                  <a:srgbClr val="FF0000"/>
                </a:solidFill>
              </a:rPr>
              <a:t>线性顺序排列</a:t>
            </a:r>
            <a:r>
              <a:rPr lang="zh-CN" altLang="en-US" dirty="0" smtClean="0"/>
              <a:t>，即存在一个首元素和一个尾元素，除此之外，其他元素的前（</a:t>
            </a:r>
            <a:r>
              <a:rPr lang="zh-CN" altLang="en-US" dirty="0" smtClean="0">
                <a:solidFill>
                  <a:schemeClr val="accent2"/>
                </a:solidFill>
              </a:rPr>
              <a:t>指直接前驱</a:t>
            </a:r>
            <a:r>
              <a:rPr lang="zh-CN" altLang="en-US" dirty="0" smtClean="0"/>
              <a:t>）后（</a:t>
            </a:r>
            <a:r>
              <a:rPr lang="zh-CN" altLang="en-US" dirty="0" smtClean="0">
                <a:solidFill>
                  <a:schemeClr val="accent2"/>
                </a:solidFill>
              </a:rPr>
              <a:t>指直接后继</a:t>
            </a:r>
            <a:r>
              <a:rPr lang="zh-CN" altLang="en-US" dirty="0" smtClean="0"/>
              <a:t>）都分别有并且只有一个元素。</a:t>
            </a:r>
            <a:endParaRPr lang="en-US" altLang="zh-CN" dirty="0" smtClean="0"/>
          </a:p>
          <a:p>
            <a:r>
              <a:rPr lang="zh-CN" altLang="en-US" dirty="0" smtClean="0"/>
              <a:t>基于这个共同的特点，所有序列容器都有一些共同的成员函数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384"/>
            <a:ext cx="9144000" cy="6581289"/>
          </a:xfrm>
          <a:prstGeom prst="rect">
            <a:avLst/>
          </a:prstGeom>
          <a:noFill/>
        </p:spPr>
        <p:txBody>
          <a:bodyPr wrap="square" rtlCol="0">
            <a:spAutoFit/>
          </a:bodyPr>
          <a:lstStyle/>
          <a:p>
            <a:pPr>
              <a:lnSpc>
                <a:spcPts val="2200"/>
              </a:lnSpc>
            </a:pPr>
            <a:r>
              <a:rPr lang="en-US" altLang="zh-CN" sz="2000" dirty="0" smtClean="0"/>
              <a:t>void </a:t>
            </a:r>
            <a:r>
              <a:rPr lang="en-US" altLang="zh-CN" sz="2000" dirty="0" err="1" smtClean="0"/>
              <a:t>PokerGame</a:t>
            </a:r>
            <a:r>
              <a:rPr lang="en-US" altLang="zh-CN" sz="2000" dirty="0" smtClean="0"/>
              <a:t>::</a:t>
            </a:r>
            <a:r>
              <a:rPr lang="en-US" altLang="zh-CN" sz="2000" dirty="0" err="1" smtClean="0"/>
              <a:t>SendCards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发牌</a:t>
            </a:r>
          </a:p>
          <a:p>
            <a:pPr>
              <a:lnSpc>
                <a:spcPts val="2200"/>
              </a:lnSpc>
            </a:pPr>
            <a:r>
              <a:rPr lang="en-US" altLang="zh-CN" sz="2000" dirty="0" smtClean="0"/>
              <a:t>{</a:t>
            </a:r>
          </a:p>
          <a:p>
            <a:pPr>
              <a:lnSpc>
                <a:spcPts val="2200"/>
              </a:lnSpc>
            </a:pPr>
            <a:r>
              <a:rPr lang="en-US" altLang="zh-CN" sz="2000" dirty="0" smtClean="0"/>
              <a:t>	vector&lt;vector&lt;</a:t>
            </a:r>
            <a:r>
              <a:rPr lang="en-US" altLang="zh-CN" sz="2000" dirty="0" err="1" smtClean="0"/>
              <a:t>int</a:t>
            </a:r>
            <a:r>
              <a:rPr lang="en-US" altLang="zh-CN" sz="2000" dirty="0" smtClean="0"/>
              <a:t>&gt; &gt; </a:t>
            </a:r>
            <a:r>
              <a:rPr lang="en-US" altLang="zh-CN" sz="2000" dirty="0" err="1" smtClean="0"/>
              <a:t>inHand</a:t>
            </a:r>
            <a:r>
              <a:rPr lang="en-US" altLang="zh-CN" sz="2000" dirty="0" smtClean="0"/>
              <a:t>(</a:t>
            </a:r>
            <a:r>
              <a:rPr lang="en-US" altLang="zh-CN" sz="2000" dirty="0" err="1" smtClean="0"/>
              <a:t>playerNumber</a:t>
            </a:r>
            <a:r>
              <a:rPr lang="en-US" altLang="zh-CN" sz="2000" dirty="0" smtClean="0"/>
              <a:t>);	</a:t>
            </a:r>
            <a:r>
              <a:rPr lang="en-US" altLang="zh-CN" sz="2000" dirty="0" smtClean="0">
                <a:solidFill>
                  <a:schemeClr val="tx1"/>
                </a:solidFill>
              </a:rPr>
              <a:t>// </a:t>
            </a:r>
            <a:r>
              <a:rPr lang="zh-CN" altLang="en-US" sz="2000" dirty="0" smtClean="0">
                <a:solidFill>
                  <a:schemeClr val="tx1"/>
                </a:solidFill>
              </a:rPr>
              <a:t>一副扑克牌</a:t>
            </a:r>
            <a:endParaRPr lang="en-US" altLang="zh-CN" sz="2000" dirty="0" smtClean="0">
              <a:solidFill>
                <a:schemeClr val="tx1"/>
              </a:solidFill>
            </a:endParaRPr>
          </a:p>
          <a:p>
            <a:pPr>
              <a:lnSpc>
                <a:spcPts val="2200"/>
              </a:lnSpc>
            </a:pPr>
            <a:r>
              <a:rPr lang="en-US" altLang="zh-CN" sz="2000" dirty="0" smtClean="0"/>
              <a:t>	vector&lt;vector&lt;</a:t>
            </a:r>
            <a:r>
              <a:rPr lang="en-US" altLang="zh-CN" sz="2000" dirty="0" err="1" smtClean="0"/>
              <a:t>int</a:t>
            </a:r>
            <a:r>
              <a:rPr lang="en-US" altLang="zh-CN" sz="2000" dirty="0" smtClean="0"/>
              <a:t>&gt; &gt;::</a:t>
            </a:r>
            <a:r>
              <a:rPr lang="en-US" altLang="zh-CN" sz="2000" dirty="0" err="1" smtClean="0"/>
              <a:t>iterator</a:t>
            </a:r>
            <a:r>
              <a:rPr lang="en-US" altLang="zh-CN" sz="2000" dirty="0" smtClean="0"/>
              <a:t> </a:t>
            </a:r>
            <a:r>
              <a:rPr lang="en-US" altLang="zh-CN" sz="2000" dirty="0" err="1" smtClean="0"/>
              <a:t>iti</a:t>
            </a:r>
            <a:r>
              <a:rPr lang="en-US" altLang="zh-CN" sz="2000" dirty="0" smtClean="0"/>
              <a:t>;		</a:t>
            </a:r>
            <a:r>
              <a:rPr lang="en-US" altLang="zh-CN" sz="2000" dirty="0" smtClean="0">
                <a:solidFill>
                  <a:schemeClr val="tx1"/>
                </a:solidFill>
              </a:rPr>
              <a:t>// </a:t>
            </a:r>
            <a:r>
              <a:rPr lang="zh-CN" altLang="en-US" sz="2000" dirty="0" smtClean="0">
                <a:solidFill>
                  <a:schemeClr val="tx1"/>
                </a:solidFill>
              </a:rPr>
              <a:t>表示当前玩家</a:t>
            </a:r>
            <a:r>
              <a:rPr lang="en-US" altLang="zh-CN" sz="2000" dirty="0" smtClean="0"/>
              <a:t>	</a:t>
            </a:r>
          </a:p>
          <a:p>
            <a:pPr>
              <a:lnSpc>
                <a:spcPts val="2200"/>
              </a:lnSpc>
            </a:pPr>
            <a:r>
              <a:rPr lang="en-US" altLang="zh-CN" sz="2000" dirty="0" smtClean="0"/>
              <a:t>	vector&lt;</a:t>
            </a:r>
            <a:r>
              <a:rPr lang="en-US" altLang="zh-CN" sz="2000" dirty="0" err="1" smtClean="0"/>
              <a:t>int</a:t>
            </a:r>
            <a:r>
              <a:rPr lang="en-US" altLang="zh-CN" sz="2000" dirty="0" smtClean="0"/>
              <a:t>&gt;::</a:t>
            </a:r>
            <a:r>
              <a:rPr lang="en-US" altLang="zh-CN" sz="2000" dirty="0" err="1" smtClean="0"/>
              <a:t>iterator</a:t>
            </a:r>
            <a:r>
              <a:rPr lang="en-US" altLang="zh-CN" sz="2000" dirty="0" smtClean="0"/>
              <a:t> </a:t>
            </a:r>
            <a:r>
              <a:rPr lang="en-US" altLang="zh-CN" sz="2000" dirty="0" err="1" smtClean="0"/>
              <a:t>itj</a:t>
            </a:r>
            <a:r>
              <a:rPr lang="en-US" altLang="zh-CN" sz="2000" dirty="0" smtClean="0"/>
              <a:t>;		</a:t>
            </a:r>
            <a:r>
              <a:rPr lang="en-US" altLang="zh-CN" sz="2000" dirty="0" smtClean="0">
                <a:solidFill>
                  <a:schemeClr val="tx1"/>
                </a:solidFill>
              </a:rPr>
              <a:t>// </a:t>
            </a:r>
            <a:r>
              <a:rPr lang="zh-CN" altLang="en-US" sz="2000" dirty="0" smtClean="0">
                <a:solidFill>
                  <a:schemeClr val="tx1"/>
                </a:solidFill>
              </a:rPr>
              <a:t>表示玩家手里的第</a:t>
            </a:r>
            <a:r>
              <a:rPr lang="en-US" altLang="zh-CN" sz="2000" dirty="0" err="1" smtClean="0">
                <a:solidFill>
                  <a:schemeClr val="tx1"/>
                </a:solidFill>
              </a:rPr>
              <a:t>itj</a:t>
            </a:r>
            <a:r>
              <a:rPr lang="zh-CN" altLang="en-US" sz="2000" dirty="0" smtClean="0">
                <a:solidFill>
                  <a:schemeClr val="tx1"/>
                </a:solidFill>
              </a:rPr>
              <a:t>张牌</a:t>
            </a:r>
            <a:endParaRPr lang="en-US" altLang="zh-CN" sz="2000" dirty="0" smtClean="0">
              <a:solidFill>
                <a:schemeClr val="tx1"/>
              </a:solidFill>
            </a:endParaRPr>
          </a:p>
          <a:p>
            <a:pPr>
              <a:lnSpc>
                <a:spcPts val="2200"/>
              </a:lnSpc>
            </a:pPr>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 != </a:t>
            </a:r>
            <a:r>
              <a:rPr lang="en-US" altLang="zh-CN" sz="2000" dirty="0" err="1" smtClean="0"/>
              <a:t>eachCards</a:t>
            </a:r>
            <a:r>
              <a:rPr lang="en-US" altLang="zh-CN" sz="2000" dirty="0" smtClean="0"/>
              <a:t>; </a:t>
            </a:r>
            <a:r>
              <a:rPr lang="en-US" altLang="zh-CN" sz="2000" dirty="0" err="1" smtClean="0"/>
              <a:t>i</a:t>
            </a:r>
            <a:r>
              <a:rPr lang="en-US" altLang="zh-CN" sz="2000" dirty="0" smtClean="0"/>
              <a:t>++) </a:t>
            </a:r>
          </a:p>
          <a:p>
            <a:pPr>
              <a:lnSpc>
                <a:spcPts val="22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外层迭代，表示发第</a:t>
            </a:r>
            <a:r>
              <a:rPr lang="en-US" altLang="zh-CN" sz="2000" dirty="0" err="1" smtClean="0">
                <a:solidFill>
                  <a:schemeClr val="tx1"/>
                </a:solidFill>
              </a:rPr>
              <a:t>i</a:t>
            </a:r>
            <a:r>
              <a:rPr lang="zh-CN" altLang="en-US" sz="2000" dirty="0" smtClean="0">
                <a:solidFill>
                  <a:schemeClr val="tx1"/>
                </a:solidFill>
              </a:rPr>
              <a:t>轮发牌</a:t>
            </a:r>
          </a:p>
          <a:p>
            <a:pPr>
              <a:lnSpc>
                <a:spcPts val="2200"/>
              </a:lnSpc>
            </a:pPr>
            <a:r>
              <a:rPr lang="zh-CN" altLang="en-US" sz="2000" dirty="0" smtClean="0"/>
              <a:t>		</a:t>
            </a:r>
            <a:r>
              <a:rPr lang="en-US" altLang="zh-CN" sz="2000" dirty="0" smtClean="0"/>
              <a:t>for( </a:t>
            </a:r>
            <a:r>
              <a:rPr lang="en-US" altLang="zh-CN" sz="2000" dirty="0" err="1" smtClean="0"/>
              <a:t>iti</a:t>
            </a:r>
            <a:r>
              <a:rPr lang="en-US" altLang="zh-CN" sz="2000" dirty="0" smtClean="0"/>
              <a:t> = </a:t>
            </a:r>
            <a:r>
              <a:rPr lang="en-US" altLang="zh-CN" sz="2000" dirty="0" err="1" smtClean="0"/>
              <a:t>inHand.begin</a:t>
            </a:r>
            <a:r>
              <a:rPr lang="en-US" altLang="zh-CN" sz="2000" dirty="0" smtClean="0"/>
              <a:t>(); </a:t>
            </a:r>
            <a:r>
              <a:rPr lang="en-US" altLang="zh-CN" sz="2000" dirty="0" err="1" smtClean="0"/>
              <a:t>iti</a:t>
            </a:r>
            <a:r>
              <a:rPr lang="en-US" altLang="zh-CN" sz="2000" dirty="0" smtClean="0"/>
              <a:t> != </a:t>
            </a:r>
            <a:r>
              <a:rPr lang="en-US" altLang="zh-CN" sz="2000" dirty="0" err="1" smtClean="0"/>
              <a:t>inHand.end</a:t>
            </a:r>
            <a:r>
              <a:rPr lang="en-US" altLang="zh-CN" sz="2000" dirty="0" smtClean="0"/>
              <a:t>(); </a:t>
            </a:r>
            <a:r>
              <a:rPr lang="en-US" altLang="zh-CN" sz="2000" dirty="0" err="1" smtClean="0"/>
              <a:t>iti</a:t>
            </a:r>
            <a:r>
              <a:rPr lang="en-US" altLang="zh-CN" sz="2000" dirty="0" smtClean="0"/>
              <a:t>++) </a:t>
            </a:r>
          </a:p>
          <a:p>
            <a:pPr>
              <a:lnSpc>
                <a:spcPts val="22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内层迭代，表示每位玩家都发第</a:t>
            </a:r>
            <a:r>
              <a:rPr lang="en-US" altLang="zh-CN" sz="2000" dirty="0" err="1" smtClean="0">
                <a:solidFill>
                  <a:schemeClr val="tx1"/>
                </a:solidFill>
              </a:rPr>
              <a:t>i</a:t>
            </a:r>
            <a:r>
              <a:rPr lang="zh-CN" altLang="en-US" sz="2000" dirty="0" smtClean="0">
                <a:solidFill>
                  <a:schemeClr val="tx1"/>
                </a:solidFill>
              </a:rPr>
              <a:t>号牌，</a:t>
            </a:r>
            <a:r>
              <a:rPr lang="en-US" altLang="zh-CN" sz="2000" dirty="0" err="1" smtClean="0">
                <a:solidFill>
                  <a:schemeClr val="tx1"/>
                </a:solidFill>
              </a:rPr>
              <a:t>iti</a:t>
            </a:r>
            <a:r>
              <a:rPr lang="zh-CN" altLang="en-US" sz="2000" dirty="0" smtClean="0">
                <a:solidFill>
                  <a:schemeClr val="tx1"/>
                </a:solidFill>
              </a:rPr>
              <a:t>表当前玩家</a:t>
            </a:r>
          </a:p>
          <a:p>
            <a:pPr>
              <a:lnSpc>
                <a:spcPts val="2200"/>
              </a:lnSpc>
            </a:pPr>
            <a:r>
              <a:rPr lang="zh-CN" altLang="en-US" sz="2000" dirty="0" smtClean="0"/>
              <a:t>			</a:t>
            </a:r>
            <a:r>
              <a:rPr lang="en-US" altLang="zh-CN" sz="2000" dirty="0" err="1" smtClean="0"/>
              <a:t>iti</a:t>
            </a:r>
            <a:r>
              <a:rPr lang="en-US" altLang="zh-CN" sz="2000" dirty="0" smtClean="0"/>
              <a:t>-&gt;</a:t>
            </a:r>
            <a:r>
              <a:rPr lang="en-US" altLang="zh-CN" sz="2000" dirty="0" err="1" smtClean="0"/>
              <a:t>push_back</a:t>
            </a:r>
            <a:r>
              <a:rPr lang="en-US" altLang="zh-CN" sz="2000" dirty="0" smtClean="0"/>
              <a:t>(</a:t>
            </a:r>
            <a:r>
              <a:rPr lang="en-US" altLang="zh-CN" sz="2000" dirty="0" err="1" smtClean="0"/>
              <a:t>poker.back</a:t>
            </a:r>
            <a:r>
              <a:rPr lang="en-US" altLang="zh-CN" sz="2000" dirty="0" smtClean="0"/>
              <a:t>());</a:t>
            </a:r>
          </a:p>
          <a:p>
            <a:pPr>
              <a:lnSpc>
                <a:spcPts val="2200"/>
              </a:lnSpc>
            </a:pPr>
            <a:r>
              <a:rPr lang="en-US" altLang="zh-CN" sz="2000" dirty="0" smtClean="0"/>
              <a:t>			</a:t>
            </a:r>
            <a:r>
              <a:rPr lang="en-US" altLang="zh-CN" sz="2000" dirty="0" err="1" smtClean="0"/>
              <a:t>poker.pop_back</a:t>
            </a:r>
            <a:r>
              <a:rPr lang="en-US" altLang="zh-CN" sz="2000" dirty="0" smtClean="0"/>
              <a:t>();</a:t>
            </a:r>
          </a:p>
          <a:p>
            <a:pPr>
              <a:lnSpc>
                <a:spcPts val="2200"/>
              </a:lnSpc>
            </a:pPr>
            <a:r>
              <a:rPr lang="en-US" altLang="zh-CN" sz="2000" dirty="0" smtClean="0"/>
              <a:t>		}</a:t>
            </a:r>
          </a:p>
          <a:p>
            <a:pPr>
              <a:lnSpc>
                <a:spcPts val="2200"/>
              </a:lnSpc>
            </a:pPr>
            <a:r>
              <a:rPr lang="en-US" altLang="zh-CN" sz="2000" dirty="0" smtClean="0"/>
              <a:t>	}</a:t>
            </a:r>
          </a:p>
          <a:p>
            <a:pPr>
              <a:lnSpc>
                <a:spcPts val="2200"/>
              </a:lnSpc>
            </a:pPr>
            <a:endParaRPr lang="en-US" altLang="zh-CN" sz="2000" dirty="0" smtClean="0"/>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各位玩家手中的牌如下</a:t>
            </a:r>
            <a:r>
              <a:rPr lang="en-US" altLang="zh-CN" sz="2000" dirty="0" smtClean="0"/>
              <a:t>:" &lt;&lt; </a:t>
            </a:r>
            <a:r>
              <a:rPr lang="en-US" altLang="zh-CN" sz="2000" dirty="0" err="1" smtClean="0"/>
              <a:t>endl</a:t>
            </a:r>
            <a:r>
              <a:rPr lang="en-US" altLang="zh-CN" sz="2000" dirty="0" smtClean="0"/>
              <a:t>;</a:t>
            </a:r>
          </a:p>
          <a:p>
            <a:pPr>
              <a:lnSpc>
                <a:spcPts val="2200"/>
              </a:lnSpc>
            </a:pPr>
            <a:r>
              <a:rPr lang="en-US" altLang="zh-CN" sz="2000" dirty="0" smtClean="0"/>
              <a:t>	for(</a:t>
            </a:r>
            <a:r>
              <a:rPr lang="en-US" altLang="zh-CN" sz="2000" dirty="0" err="1" smtClean="0"/>
              <a:t>iti</a:t>
            </a:r>
            <a:r>
              <a:rPr lang="en-US" altLang="zh-CN" sz="2000" dirty="0" smtClean="0"/>
              <a:t> = </a:t>
            </a:r>
            <a:r>
              <a:rPr lang="en-US" altLang="zh-CN" sz="2000" dirty="0" err="1" smtClean="0"/>
              <a:t>inHand.begin</a:t>
            </a:r>
            <a:r>
              <a:rPr lang="en-US" altLang="zh-CN" sz="2000" dirty="0" smtClean="0"/>
              <a:t>(); </a:t>
            </a:r>
            <a:r>
              <a:rPr lang="en-US" altLang="zh-CN" sz="2000" dirty="0" err="1" smtClean="0"/>
              <a:t>iti</a:t>
            </a:r>
            <a:r>
              <a:rPr lang="en-US" altLang="zh-CN" sz="2000" dirty="0" smtClean="0"/>
              <a:t> != </a:t>
            </a:r>
            <a:r>
              <a:rPr lang="en-US" altLang="zh-CN" sz="2000" dirty="0" err="1" smtClean="0"/>
              <a:t>inHand.end</a:t>
            </a:r>
            <a:r>
              <a:rPr lang="en-US" altLang="zh-CN" sz="2000" dirty="0" smtClean="0"/>
              <a:t>(); </a:t>
            </a:r>
            <a:r>
              <a:rPr lang="en-US" altLang="zh-CN" sz="2000" dirty="0" err="1" smtClean="0"/>
              <a:t>iti</a:t>
            </a:r>
            <a:r>
              <a:rPr lang="en-US" altLang="zh-CN" sz="2000" dirty="0" smtClean="0"/>
              <a:t>++) </a:t>
            </a:r>
          </a:p>
          <a:p>
            <a:pPr>
              <a:lnSpc>
                <a:spcPts val="2200"/>
              </a:lnSpc>
            </a:pPr>
            <a:r>
              <a:rPr lang="en-US" altLang="zh-CN" sz="2000" dirty="0" smtClean="0"/>
              <a:t>	{	</a:t>
            </a:r>
            <a:r>
              <a:rPr lang="en-US" altLang="zh-CN" sz="2000" dirty="0" smtClean="0">
                <a:solidFill>
                  <a:schemeClr val="tx1"/>
                </a:solidFill>
              </a:rPr>
              <a:t>// </a:t>
            </a:r>
            <a:r>
              <a:rPr lang="en-US" altLang="zh-CN" sz="2000" dirty="0" err="1" smtClean="0">
                <a:solidFill>
                  <a:schemeClr val="tx1"/>
                </a:solidFill>
              </a:rPr>
              <a:t>iti</a:t>
            </a:r>
            <a:r>
              <a:rPr lang="zh-CN" altLang="en-US" sz="2000" dirty="0" smtClean="0">
                <a:solidFill>
                  <a:schemeClr val="tx1"/>
                </a:solidFill>
              </a:rPr>
              <a:t>表示当前玩家</a:t>
            </a:r>
          </a:p>
          <a:p>
            <a:pPr>
              <a:lnSpc>
                <a:spcPts val="2200"/>
              </a:lnSpc>
            </a:pPr>
            <a:r>
              <a:rPr lang="zh-CN" altLang="en-US" sz="2000" dirty="0" smtClean="0"/>
              <a:t>		</a:t>
            </a:r>
            <a:r>
              <a:rPr lang="en-US" altLang="zh-CN" sz="2000" dirty="0" smtClean="0"/>
              <a:t>for(</a:t>
            </a:r>
            <a:r>
              <a:rPr lang="en-US" altLang="zh-CN" sz="2000" dirty="0" err="1" smtClean="0"/>
              <a:t>itj</a:t>
            </a:r>
            <a:r>
              <a:rPr lang="en-US" altLang="zh-CN" sz="2000" dirty="0" smtClean="0"/>
              <a:t> = </a:t>
            </a:r>
            <a:r>
              <a:rPr lang="en-US" altLang="zh-CN" sz="2000" dirty="0" err="1" smtClean="0"/>
              <a:t>iti</a:t>
            </a:r>
            <a:r>
              <a:rPr lang="en-US" altLang="zh-CN" sz="2000" dirty="0" smtClean="0"/>
              <a:t> -&gt; begin(); </a:t>
            </a:r>
            <a:r>
              <a:rPr lang="en-US" altLang="zh-CN" sz="2000" dirty="0" err="1" smtClean="0"/>
              <a:t>itj</a:t>
            </a:r>
            <a:r>
              <a:rPr lang="en-US" altLang="zh-CN" sz="2000" dirty="0" smtClean="0"/>
              <a:t> != </a:t>
            </a:r>
            <a:r>
              <a:rPr lang="en-US" altLang="zh-CN" sz="2000" dirty="0" err="1" smtClean="0"/>
              <a:t>iti</a:t>
            </a:r>
            <a:r>
              <a:rPr lang="en-US" altLang="zh-CN" sz="2000" dirty="0" smtClean="0"/>
              <a:t>-&gt;end(); </a:t>
            </a:r>
            <a:r>
              <a:rPr lang="en-US" altLang="zh-CN" sz="2000" dirty="0" err="1" smtClean="0"/>
              <a:t>itj</a:t>
            </a:r>
            <a:r>
              <a:rPr lang="en-US" altLang="zh-CN" sz="2000" dirty="0" smtClean="0"/>
              <a:t>++)   </a:t>
            </a:r>
          </a:p>
          <a:p>
            <a:pPr>
              <a:lnSpc>
                <a:spcPts val="2200"/>
              </a:lnSpc>
            </a:pPr>
            <a:r>
              <a:rPr lang="en-US" altLang="zh-CN" sz="2000" dirty="0" smtClean="0"/>
              <a:t>		{	</a:t>
            </a:r>
            <a:r>
              <a:rPr lang="en-US" altLang="zh-CN" sz="2000" dirty="0" smtClean="0">
                <a:solidFill>
                  <a:schemeClr val="tx1"/>
                </a:solidFill>
              </a:rPr>
              <a:t>// </a:t>
            </a:r>
            <a:r>
              <a:rPr lang="en-US" altLang="zh-CN" sz="2000" dirty="0" err="1" smtClean="0">
                <a:solidFill>
                  <a:schemeClr val="tx1"/>
                </a:solidFill>
              </a:rPr>
              <a:t>itj</a:t>
            </a:r>
            <a:r>
              <a:rPr lang="zh-CN" altLang="en-US" sz="2000" dirty="0" smtClean="0">
                <a:solidFill>
                  <a:schemeClr val="tx1"/>
                </a:solidFill>
              </a:rPr>
              <a:t>表示当前玩家</a:t>
            </a:r>
            <a:r>
              <a:rPr lang="en-US" altLang="zh-CN" sz="2000" dirty="0" err="1" smtClean="0">
                <a:solidFill>
                  <a:schemeClr val="tx1"/>
                </a:solidFill>
              </a:rPr>
              <a:t>iti</a:t>
            </a:r>
            <a:r>
              <a:rPr lang="zh-CN" altLang="en-US" sz="2000" dirty="0" smtClean="0">
                <a:solidFill>
                  <a:schemeClr val="tx1"/>
                </a:solidFill>
              </a:rPr>
              <a:t>的第</a:t>
            </a:r>
            <a:r>
              <a:rPr lang="en-US" altLang="zh-CN" sz="2000" dirty="0" err="1" smtClean="0">
                <a:solidFill>
                  <a:schemeClr val="tx1"/>
                </a:solidFill>
              </a:rPr>
              <a:t>itj</a:t>
            </a:r>
            <a:r>
              <a:rPr lang="zh-CN" altLang="en-US" sz="2000" dirty="0" smtClean="0">
                <a:solidFill>
                  <a:schemeClr val="tx1"/>
                </a:solidFill>
              </a:rPr>
              <a:t>张牌</a:t>
            </a:r>
          </a:p>
          <a:p>
            <a:pPr>
              <a:lnSpc>
                <a:spcPts val="2200"/>
              </a:lnSpc>
            </a:pPr>
            <a:r>
              <a:rPr lang="zh-CN" altLang="en-US" sz="2000" dirty="0" smtClean="0"/>
              <a:t>			</a:t>
            </a:r>
            <a:r>
              <a:rPr lang="en-US" altLang="zh-CN" sz="2000" dirty="0" err="1" smtClean="0"/>
              <a:t>cout</a:t>
            </a:r>
            <a:r>
              <a:rPr lang="en-US" altLang="zh-CN" sz="2000" dirty="0" smtClean="0"/>
              <a:t> &lt;&lt; *</a:t>
            </a:r>
            <a:r>
              <a:rPr lang="en-US" altLang="zh-CN" sz="2000" dirty="0" err="1" smtClean="0"/>
              <a:t>itj</a:t>
            </a:r>
            <a:r>
              <a:rPr lang="en-US" altLang="zh-CN" sz="2000" dirty="0" smtClean="0"/>
              <a:t> &lt;&lt; " ";</a:t>
            </a:r>
          </a:p>
          <a:p>
            <a:pPr>
              <a:lnSpc>
                <a:spcPts val="2200"/>
              </a:lnSpc>
            </a:pPr>
            <a:r>
              <a:rPr lang="en-US" altLang="zh-CN" sz="2000" dirty="0" smtClean="0"/>
              <a:t>		}</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p>
          <a:p>
            <a:pPr>
              <a:lnSpc>
                <a:spcPts val="2200"/>
              </a:lnSpc>
            </a:pPr>
            <a:r>
              <a:rPr lang="en-US" altLang="zh-CN" sz="2000" dirty="0"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388977"/>
            <a:ext cx="8783960" cy="6001643"/>
          </a:xfrm>
          <a:prstGeom prst="rect">
            <a:avLst/>
          </a:prstGeom>
          <a:noFill/>
        </p:spPr>
        <p:txBody>
          <a:bodyPr wrap="square" rtlCol="0">
            <a:spAutoFit/>
          </a:bodyPr>
          <a:lstStyle/>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&lt;&lt; "</a:t>
            </a:r>
            <a:r>
              <a:rPr lang="zh-CN" altLang="en-US" sz="2000" dirty="0" smtClean="0"/>
              <a:t>底牌为</a:t>
            </a:r>
            <a:r>
              <a:rPr lang="en-US" altLang="zh-CN" sz="2000" dirty="0" smtClean="0"/>
              <a:t>:" &lt;&lt; </a:t>
            </a:r>
            <a:r>
              <a:rPr lang="en-US" altLang="zh-CN" sz="2000" dirty="0" err="1" smtClean="0"/>
              <a:t>endl</a:t>
            </a:r>
            <a:r>
              <a:rPr lang="en-US" altLang="zh-CN" sz="2000" dirty="0" smtClean="0"/>
              <a:t>;</a:t>
            </a:r>
          </a:p>
          <a:p>
            <a:r>
              <a:rPr lang="en-US" altLang="zh-CN" sz="2000" dirty="0" smtClean="0"/>
              <a:t>	for(</a:t>
            </a:r>
            <a:r>
              <a:rPr lang="en-US" altLang="zh-CN" sz="2000" dirty="0" err="1" smtClean="0"/>
              <a:t>itj</a:t>
            </a:r>
            <a:r>
              <a:rPr lang="en-US" altLang="zh-CN" sz="2000" dirty="0" smtClean="0"/>
              <a:t> = </a:t>
            </a:r>
            <a:r>
              <a:rPr lang="en-US" altLang="zh-CN" sz="2000" dirty="0" err="1" smtClean="0"/>
              <a:t>poker.begin</a:t>
            </a:r>
            <a:r>
              <a:rPr lang="en-US" altLang="zh-CN" sz="2000" dirty="0" smtClean="0"/>
              <a:t>(); </a:t>
            </a:r>
            <a:r>
              <a:rPr lang="en-US" altLang="zh-CN" sz="2000" dirty="0" err="1" smtClean="0"/>
              <a:t>itj</a:t>
            </a:r>
            <a:r>
              <a:rPr lang="en-US" altLang="zh-CN" sz="2000" dirty="0" smtClean="0"/>
              <a:t> != </a:t>
            </a:r>
            <a:r>
              <a:rPr lang="en-US" altLang="zh-CN" sz="2000" dirty="0" err="1" smtClean="0"/>
              <a:t>poker.end</a:t>
            </a:r>
            <a:r>
              <a:rPr lang="en-US" altLang="zh-CN" sz="2000" dirty="0" smtClean="0"/>
              <a:t>(); </a:t>
            </a:r>
            <a:r>
              <a:rPr lang="en-US" altLang="zh-CN" sz="2000" dirty="0" err="1" smtClean="0"/>
              <a:t>itj</a:t>
            </a:r>
            <a:r>
              <a:rPr lang="en-US" altLang="zh-CN" sz="2000" dirty="0" smtClean="0"/>
              <a:t>++) </a:t>
            </a:r>
          </a:p>
          <a:p>
            <a:r>
              <a:rPr lang="en-US" altLang="zh-CN" sz="2000" dirty="0" smtClean="0"/>
              <a:t>	{ 	</a:t>
            </a:r>
            <a:r>
              <a:rPr lang="en-US" altLang="zh-CN" sz="2000" dirty="0" smtClean="0">
                <a:solidFill>
                  <a:schemeClr val="tx1"/>
                </a:solidFill>
              </a:rPr>
              <a:t>// poker</a:t>
            </a:r>
            <a:r>
              <a:rPr lang="zh-CN" altLang="en-US" sz="2000" dirty="0" smtClean="0">
                <a:solidFill>
                  <a:schemeClr val="tx1"/>
                </a:solidFill>
              </a:rPr>
              <a:t>中剩下的牌即为底牌  </a:t>
            </a:r>
          </a:p>
          <a:p>
            <a:r>
              <a:rPr lang="zh-CN" altLang="en-US" sz="2000" dirty="0" smtClean="0"/>
              <a:t>		</a:t>
            </a:r>
            <a:r>
              <a:rPr lang="en-US" altLang="zh-CN" sz="2000" dirty="0" err="1" smtClean="0"/>
              <a:t>cout</a:t>
            </a:r>
            <a:r>
              <a:rPr lang="en-US" altLang="zh-CN" sz="2000" dirty="0" smtClean="0"/>
              <a:t> &lt;&lt; *</a:t>
            </a:r>
            <a:r>
              <a:rPr lang="en-US" altLang="zh-CN" sz="2000" dirty="0" err="1" smtClean="0"/>
              <a:t>itj</a:t>
            </a:r>
            <a:r>
              <a:rPr lang="en-US" altLang="zh-CN" sz="2000" dirty="0" smtClean="0"/>
              <a:t> &lt;&lt; " ";</a:t>
            </a:r>
          </a:p>
          <a:p>
            <a:r>
              <a:rPr lang="en-US" altLang="zh-CN" sz="2000" dirty="0" smtClean="0"/>
              <a:t>	} </a:t>
            </a:r>
          </a:p>
          <a:p>
            <a:endParaRPr lang="en-US" altLang="zh-CN" sz="2000" dirty="0" smtClean="0"/>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p>
          <a:p>
            <a:r>
              <a:rPr lang="en-US" altLang="zh-CN" sz="2000" dirty="0" smtClean="0"/>
              <a:t>}</a:t>
            </a:r>
          </a:p>
          <a:p>
            <a:endParaRPr lang="en-US" altLang="zh-CN" sz="2000" dirty="0" smtClean="0"/>
          </a:p>
          <a:p>
            <a:r>
              <a:rPr lang="zh-CN" altLang="en-US" sz="2400" dirty="0" smtClean="0">
                <a:solidFill>
                  <a:srgbClr val="FF0000"/>
                </a:solidFill>
              </a:rPr>
              <a:t>例</a:t>
            </a:r>
            <a:r>
              <a:rPr lang="en-US" altLang="zh-CN" sz="2400" dirty="0" smtClean="0">
                <a:solidFill>
                  <a:srgbClr val="FF0000"/>
                </a:solidFill>
              </a:rPr>
              <a:t>8.8 </a:t>
            </a:r>
            <a:r>
              <a:rPr lang="zh-CN" altLang="en-US" sz="2400" dirty="0" smtClean="0">
                <a:solidFill>
                  <a:srgbClr val="FF0000"/>
                </a:solidFill>
              </a:rPr>
              <a:t>扑克游戏完整程序。</a:t>
            </a:r>
            <a:endParaRPr lang="en-US" altLang="zh-CN" sz="2400" dirty="0" smtClean="0">
              <a:solidFill>
                <a:srgbClr val="FF0000"/>
              </a:solidFill>
            </a:endParaRPr>
          </a:p>
          <a:p>
            <a:endParaRPr lang="en-US" altLang="zh-CN" sz="2000" dirty="0" smtClean="0">
              <a:solidFill>
                <a:srgbClr val="FF0000"/>
              </a:solidFill>
            </a:endParaRPr>
          </a:p>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poker_game_8_8.h</a:t>
            </a:r>
            <a:r>
              <a:rPr lang="zh-CN" altLang="en-US" sz="2000" dirty="0" smtClean="0">
                <a:solidFill>
                  <a:srgbClr val="C00000"/>
                </a:solidFill>
              </a:rPr>
              <a:t>开始</a:t>
            </a:r>
            <a:endParaRPr lang="en-US" altLang="zh-CN" sz="2000" dirty="0" smtClean="0">
              <a:solidFill>
                <a:srgbClr val="C00000"/>
              </a:solidFill>
            </a:endParaRPr>
          </a:p>
          <a:p>
            <a:endParaRPr lang="zh-CN" altLang="en-US" sz="2000" dirty="0" smtClean="0">
              <a:solidFill>
                <a:srgbClr val="C00000"/>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:e8_8\poker_game_8_8.h</a:t>
            </a:r>
          </a:p>
          <a:p>
            <a:r>
              <a:rPr lang="en-US" altLang="zh-CN" sz="2000" dirty="0" smtClean="0"/>
              <a:t>#</a:t>
            </a:r>
            <a:r>
              <a:rPr lang="en-US" altLang="zh-CN" sz="2000" dirty="0" err="1" smtClean="0"/>
              <a:t>pragma</a:t>
            </a:r>
            <a:r>
              <a:rPr lang="en-US" altLang="zh-CN" sz="2000" dirty="0" smtClean="0"/>
              <a:t> once				</a:t>
            </a:r>
            <a:r>
              <a:rPr lang="en-US" altLang="zh-CN" sz="2000" dirty="0" smtClean="0">
                <a:solidFill>
                  <a:schemeClr val="tx1"/>
                </a:solidFill>
              </a:rPr>
              <a:t>// </a:t>
            </a:r>
            <a:r>
              <a:rPr lang="zh-CN" altLang="en-US" sz="2000" dirty="0" smtClean="0">
                <a:solidFill>
                  <a:schemeClr val="tx1"/>
                </a:solidFill>
              </a:rPr>
              <a:t>保证头文件被编译一次</a:t>
            </a:r>
            <a:endParaRPr lang="en-US" altLang="zh-CN" sz="2000" dirty="0" smtClean="0">
              <a:solidFill>
                <a:schemeClr val="tx1"/>
              </a:solidFill>
            </a:endParaRPr>
          </a:p>
          <a:p>
            <a:endParaRPr lang="zh-CN" altLang="en-US" sz="2000" dirty="0" smtClean="0">
              <a:solidFill>
                <a:schemeClr val="tx1"/>
              </a:solidFill>
            </a:endParaRPr>
          </a:p>
          <a:p>
            <a:r>
              <a:rPr lang="en-US" altLang="zh-CN" sz="2000" dirty="0" smtClean="0"/>
              <a:t>#include &lt;vector&gt;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12" y="225216"/>
            <a:ext cx="9144000" cy="6247864"/>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a:t>
            </a:r>
            <a:r>
              <a:rPr lang="en-US" altLang="zh-CN" sz="2000" dirty="0" err="1" smtClean="0">
                <a:solidFill>
                  <a:schemeClr val="tx1"/>
                </a:solidFill>
              </a:rPr>
              <a:t>PokerGame</a:t>
            </a:r>
            <a:r>
              <a:rPr lang="zh-CN" altLang="en-US" sz="2000" dirty="0" smtClean="0">
                <a:solidFill>
                  <a:schemeClr val="tx1"/>
                </a:solidFill>
              </a:rPr>
              <a:t>类</a:t>
            </a:r>
          </a:p>
          <a:p>
            <a:r>
              <a:rPr lang="en-US" altLang="zh-CN" sz="2000" dirty="0" smtClean="0"/>
              <a:t>class </a:t>
            </a:r>
            <a:r>
              <a:rPr lang="en-US" altLang="zh-CN" sz="2000" dirty="0" err="1" smtClean="0"/>
              <a:t>PokerGame</a:t>
            </a:r>
            <a:r>
              <a:rPr lang="en-US" altLang="zh-CN" sz="2000" dirty="0" smtClean="0"/>
              <a:t> </a:t>
            </a:r>
          </a:p>
          <a:p>
            <a:r>
              <a:rPr lang="en-US" altLang="zh-CN" sz="2000" dirty="0" smtClean="0"/>
              <a:t>{</a:t>
            </a:r>
          </a:p>
          <a:p>
            <a:r>
              <a:rPr lang="en-US" altLang="zh-CN" sz="2000" dirty="0" smtClean="0"/>
              <a:t>private:</a:t>
            </a:r>
          </a:p>
          <a:p>
            <a:r>
              <a:rPr lang="en-US" altLang="zh-CN" sz="2000" dirty="0" smtClean="0"/>
              <a:t>//	static vector&lt;</a:t>
            </a:r>
            <a:r>
              <a:rPr lang="en-US" altLang="zh-CN" sz="2000" dirty="0" err="1" smtClean="0"/>
              <a:t>int</a:t>
            </a:r>
            <a:r>
              <a:rPr lang="en-US" altLang="zh-CN" sz="2000" dirty="0" smtClean="0"/>
              <a:t>&gt; poker;	</a:t>
            </a:r>
            <a:r>
              <a:rPr lang="en-US" altLang="zh-CN" sz="2000" dirty="0" smtClean="0">
                <a:solidFill>
                  <a:schemeClr val="tx1"/>
                </a:solidFill>
              </a:rPr>
              <a:t>// </a:t>
            </a:r>
            <a:r>
              <a:rPr lang="zh-CN" altLang="en-US" sz="2000" dirty="0" smtClean="0">
                <a:solidFill>
                  <a:schemeClr val="tx1"/>
                </a:solidFill>
              </a:rPr>
              <a:t>一副扑克牌，不必用静态变量</a:t>
            </a:r>
          </a:p>
          <a:p>
            <a:r>
              <a:rPr lang="zh-CN" altLang="en-US" sz="2000" dirty="0" smtClean="0"/>
              <a:t>	</a:t>
            </a:r>
            <a:r>
              <a:rPr lang="en-US" altLang="zh-CN" sz="2000" dirty="0" smtClean="0"/>
              <a:t>vector&lt;</a:t>
            </a:r>
            <a:r>
              <a:rPr lang="en-US" altLang="zh-CN" sz="2000" dirty="0" err="1" smtClean="0"/>
              <a:t>int</a:t>
            </a:r>
            <a:r>
              <a:rPr lang="en-US" altLang="zh-CN" sz="2000" dirty="0" smtClean="0"/>
              <a:t>&gt; poker;		</a:t>
            </a:r>
            <a:r>
              <a:rPr lang="en-US" altLang="zh-CN" sz="2000" dirty="0" smtClean="0">
                <a:solidFill>
                  <a:schemeClr val="tx1"/>
                </a:solidFill>
              </a:rPr>
              <a:t>// </a:t>
            </a:r>
            <a:r>
              <a:rPr lang="zh-CN" altLang="en-US" sz="2000" dirty="0" smtClean="0">
                <a:solidFill>
                  <a:schemeClr val="tx1"/>
                </a:solidFill>
              </a:rPr>
              <a:t>一副扑克牌</a:t>
            </a:r>
          </a:p>
          <a:p>
            <a:r>
              <a:rPr lang="zh-CN" altLang="en-US" sz="2000" dirty="0" smtClean="0"/>
              <a:t>	</a:t>
            </a:r>
            <a:r>
              <a:rPr lang="en-US" altLang="zh-CN" sz="2000" dirty="0" err="1" smtClean="0"/>
              <a:t>int</a:t>
            </a:r>
            <a:r>
              <a:rPr lang="en-US" altLang="zh-CN" sz="2000" dirty="0" smtClean="0"/>
              <a:t> </a:t>
            </a:r>
            <a:r>
              <a:rPr lang="en-US" altLang="zh-CN" sz="2000" dirty="0" err="1" smtClean="0"/>
              <a:t>playerNumber</a:t>
            </a:r>
            <a:r>
              <a:rPr lang="en-US" altLang="zh-CN" sz="2000" dirty="0" smtClean="0"/>
              <a:t>;		</a:t>
            </a:r>
            <a:r>
              <a:rPr lang="en-US" altLang="zh-CN" sz="2000" dirty="0" smtClean="0">
                <a:solidFill>
                  <a:schemeClr val="tx1"/>
                </a:solidFill>
              </a:rPr>
              <a:t>// </a:t>
            </a:r>
            <a:r>
              <a:rPr lang="zh-CN" altLang="en-US" sz="2000" dirty="0" smtClean="0">
                <a:solidFill>
                  <a:schemeClr val="tx1"/>
                </a:solidFill>
              </a:rPr>
              <a:t>选手人数</a:t>
            </a:r>
          </a:p>
          <a:p>
            <a:r>
              <a:rPr lang="zh-CN" altLang="en-US" sz="2000" dirty="0" smtClean="0"/>
              <a:t>	</a:t>
            </a:r>
            <a:r>
              <a:rPr lang="en-US" altLang="zh-CN" sz="2000" dirty="0" err="1" smtClean="0"/>
              <a:t>int</a:t>
            </a:r>
            <a:r>
              <a:rPr lang="en-US" altLang="zh-CN" sz="2000" dirty="0" smtClean="0"/>
              <a:t> </a:t>
            </a:r>
            <a:r>
              <a:rPr lang="en-US" altLang="zh-CN" sz="2000" dirty="0" err="1" smtClean="0"/>
              <a:t>eachCards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每个选手的牌数</a:t>
            </a:r>
          </a:p>
          <a:p>
            <a:endParaRPr lang="zh-CN" altLang="en-US" sz="2000" dirty="0" smtClean="0"/>
          </a:p>
          <a:p>
            <a:r>
              <a:rPr lang="en-US" altLang="zh-CN" sz="2000" dirty="0" smtClean="0"/>
              <a:t>public:</a:t>
            </a:r>
          </a:p>
          <a:p>
            <a:r>
              <a:rPr lang="en-US" altLang="zh-CN" sz="2000" dirty="0" smtClean="0"/>
              <a:t>	</a:t>
            </a:r>
            <a:r>
              <a:rPr lang="en-US" altLang="zh-CN" sz="2000" dirty="0" err="1" smtClean="0"/>
              <a:t>PokerGame</a:t>
            </a:r>
            <a:r>
              <a:rPr lang="en-US" altLang="zh-CN" sz="2000" dirty="0" smtClean="0"/>
              <a:t>(</a:t>
            </a:r>
            <a:r>
              <a:rPr lang="en-US" altLang="zh-CN" sz="2000" dirty="0" err="1" smtClean="0"/>
              <a:t>int</a:t>
            </a:r>
            <a:r>
              <a:rPr lang="en-US" altLang="zh-CN" sz="2000" dirty="0" smtClean="0"/>
              <a:t> </a:t>
            </a:r>
            <a:r>
              <a:rPr lang="en-US" altLang="zh-CN" sz="2000" dirty="0" err="1" smtClean="0"/>
              <a:t>pn</a:t>
            </a:r>
            <a:r>
              <a:rPr lang="en-US" altLang="zh-CN" sz="2000" dirty="0" smtClean="0"/>
              <a:t>, </a:t>
            </a:r>
            <a:r>
              <a:rPr lang="en-US" altLang="zh-CN" sz="2000" dirty="0" err="1" smtClean="0"/>
              <a:t>int</a:t>
            </a:r>
            <a:r>
              <a:rPr lang="en-US" altLang="zh-CN" sz="2000" dirty="0" smtClean="0"/>
              <a:t> </a:t>
            </a:r>
            <a:r>
              <a:rPr lang="en-US" altLang="zh-CN" sz="2000" dirty="0" err="1" smtClean="0"/>
              <a:t>ec</a:t>
            </a:r>
            <a:r>
              <a:rPr lang="en-US" altLang="zh-CN" sz="2000" dirty="0" smtClean="0"/>
              <a:t>);	</a:t>
            </a:r>
            <a:r>
              <a:rPr lang="en-US" altLang="zh-CN" sz="2000" dirty="0" smtClean="0">
                <a:solidFill>
                  <a:schemeClr val="tx1"/>
                </a:solidFill>
              </a:rPr>
              <a:t>// </a:t>
            </a:r>
            <a:r>
              <a:rPr lang="zh-CN" altLang="en-US" sz="2000" dirty="0" smtClean="0">
                <a:solidFill>
                  <a:schemeClr val="tx1"/>
                </a:solidFill>
              </a:rPr>
              <a:t>构造函数</a:t>
            </a:r>
            <a:r>
              <a:rPr lang="en-US" altLang="zh-CN" sz="2000" dirty="0" smtClean="0">
                <a:solidFill>
                  <a:schemeClr val="tx1"/>
                </a:solidFill>
              </a:rPr>
              <a:t>, </a:t>
            </a:r>
            <a:r>
              <a:rPr lang="zh-CN" altLang="en-US" sz="2000" dirty="0" smtClean="0">
                <a:solidFill>
                  <a:schemeClr val="tx1"/>
                </a:solidFill>
              </a:rPr>
              <a:t>用玩家数</a:t>
            </a:r>
            <a:r>
              <a:rPr lang="en-US" altLang="zh-CN" sz="2000" dirty="0" err="1" smtClean="0">
                <a:solidFill>
                  <a:schemeClr val="tx1"/>
                </a:solidFill>
              </a:rPr>
              <a:t>pn</a:t>
            </a:r>
            <a:r>
              <a:rPr lang="zh-CN" altLang="en-US" sz="2000" dirty="0" smtClean="0">
                <a:solidFill>
                  <a:schemeClr val="tx1"/>
                </a:solidFill>
              </a:rPr>
              <a:t>、每</a:t>
            </a:r>
            <a:endParaRPr lang="en-US" altLang="zh-CN" sz="2000" dirty="0" smtClean="0">
              <a:solidFill>
                <a:schemeClr val="tx1"/>
              </a:solidFill>
            </a:endParaRPr>
          </a:p>
          <a:p>
            <a:r>
              <a:rPr lang="en-US" altLang="zh-CN" sz="2000" dirty="0" smtClean="0"/>
              <a:t>					</a:t>
            </a:r>
            <a:r>
              <a:rPr lang="en-US" altLang="zh-CN" sz="2000" dirty="0" smtClean="0">
                <a:solidFill>
                  <a:schemeClr val="tx1"/>
                </a:solidFill>
              </a:rPr>
              <a:t>// </a:t>
            </a:r>
            <a:r>
              <a:rPr lang="zh-CN" altLang="en-US" sz="2000" dirty="0" smtClean="0">
                <a:solidFill>
                  <a:schemeClr val="tx1"/>
                </a:solidFill>
              </a:rPr>
              <a:t>人牌数</a:t>
            </a:r>
            <a:r>
              <a:rPr lang="en-US" altLang="zh-CN" sz="2000" dirty="0" err="1" smtClean="0">
                <a:solidFill>
                  <a:schemeClr val="tx1"/>
                </a:solidFill>
              </a:rPr>
              <a:t>ec</a:t>
            </a:r>
            <a:r>
              <a:rPr lang="zh-CN" altLang="en-US" sz="2000" dirty="0" smtClean="0">
                <a:solidFill>
                  <a:schemeClr val="tx1"/>
                </a:solidFill>
              </a:rPr>
              <a:t>初始化</a:t>
            </a:r>
          </a:p>
          <a:p>
            <a:r>
              <a:rPr lang="zh-CN" altLang="en-US" sz="2000" dirty="0" smtClean="0"/>
              <a:t>	</a:t>
            </a:r>
            <a:r>
              <a:rPr lang="en-US" altLang="zh-CN" sz="2000" dirty="0" smtClean="0"/>
              <a:t>void Shuffle();			</a:t>
            </a:r>
            <a:r>
              <a:rPr lang="en-US" altLang="zh-CN" sz="2000" dirty="0" smtClean="0">
                <a:solidFill>
                  <a:schemeClr val="tx1"/>
                </a:solidFill>
              </a:rPr>
              <a:t>// </a:t>
            </a:r>
            <a:r>
              <a:rPr lang="zh-CN" altLang="en-US" sz="2000" dirty="0" smtClean="0">
                <a:solidFill>
                  <a:schemeClr val="tx1"/>
                </a:solidFill>
              </a:rPr>
              <a:t>洗牌</a:t>
            </a:r>
          </a:p>
          <a:p>
            <a:r>
              <a:rPr lang="zh-CN" altLang="en-US" sz="2000" dirty="0" smtClean="0"/>
              <a:t>	</a:t>
            </a:r>
            <a:r>
              <a:rPr lang="en-US" altLang="zh-CN" sz="2000" dirty="0" smtClean="0"/>
              <a:t>void </a:t>
            </a:r>
            <a:r>
              <a:rPr lang="en-US" altLang="zh-CN" sz="2000" dirty="0" err="1" smtClean="0"/>
              <a:t>CardsSort</a:t>
            </a:r>
            <a:r>
              <a:rPr lang="en-US" altLang="zh-CN" sz="2000" dirty="0" smtClean="0"/>
              <a:t>();		</a:t>
            </a:r>
            <a:r>
              <a:rPr lang="en-US" altLang="zh-CN" sz="2000" dirty="0" smtClean="0">
                <a:solidFill>
                  <a:schemeClr val="tx1"/>
                </a:solidFill>
              </a:rPr>
              <a:t>// </a:t>
            </a:r>
            <a:r>
              <a:rPr lang="zh-CN" altLang="en-US" sz="2000" dirty="0" smtClean="0">
                <a:solidFill>
                  <a:schemeClr val="tx1"/>
                </a:solidFill>
              </a:rPr>
              <a:t>整牌</a:t>
            </a:r>
            <a:r>
              <a:rPr lang="en-US" altLang="zh-CN" sz="2000" dirty="0" smtClean="0">
                <a:solidFill>
                  <a:schemeClr val="tx1"/>
                </a:solidFill>
              </a:rPr>
              <a:t>(</a:t>
            </a:r>
            <a:r>
              <a:rPr lang="zh-CN" altLang="en-US" sz="2000" dirty="0" smtClean="0">
                <a:solidFill>
                  <a:schemeClr val="tx1"/>
                </a:solidFill>
              </a:rPr>
              <a:t>即对牌进行排序</a:t>
            </a:r>
            <a:r>
              <a:rPr lang="en-US" altLang="zh-CN" sz="2000" dirty="0" smtClean="0">
                <a:solidFill>
                  <a:schemeClr val="tx1"/>
                </a:solidFill>
              </a:rPr>
              <a:t>)</a:t>
            </a:r>
          </a:p>
          <a:p>
            <a:r>
              <a:rPr lang="en-US" altLang="zh-CN" sz="2000" dirty="0" smtClean="0"/>
              <a:t>	void </a:t>
            </a:r>
            <a:r>
              <a:rPr lang="en-US" altLang="zh-CN" sz="2000" dirty="0" err="1" smtClean="0"/>
              <a:t>SendCards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发牌</a:t>
            </a:r>
          </a:p>
          <a:p>
            <a:r>
              <a:rPr lang="zh-CN" altLang="en-US" sz="2000" dirty="0" smtClean="0"/>
              <a:t>	</a:t>
            </a:r>
            <a:r>
              <a:rPr lang="en-US" altLang="zh-CN" sz="2000" dirty="0" smtClean="0"/>
              <a:t>void Show() const;		</a:t>
            </a:r>
            <a:r>
              <a:rPr lang="en-US" altLang="zh-CN" sz="2000" dirty="0" smtClean="0">
                <a:solidFill>
                  <a:schemeClr val="tx1"/>
                </a:solidFill>
              </a:rPr>
              <a:t>// </a:t>
            </a:r>
            <a:r>
              <a:rPr lang="zh-CN" altLang="en-US" sz="2000" dirty="0" smtClean="0">
                <a:solidFill>
                  <a:schemeClr val="tx1"/>
                </a:solidFill>
              </a:rPr>
              <a:t>依次显示扑克中的各张牌</a:t>
            </a:r>
          </a:p>
          <a:p>
            <a:r>
              <a:rPr lang="en-US" altLang="zh-CN" sz="2000" dirty="0" smtClean="0"/>
              <a:t>};</a:t>
            </a:r>
          </a:p>
          <a:p>
            <a:endParaRPr lang="en-US" altLang="zh-CN" sz="2000" dirty="0" smtClean="0"/>
          </a:p>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poker_game_8_8.h</a:t>
            </a:r>
            <a:r>
              <a:rPr lang="zh-CN" altLang="en-US" sz="2000" dirty="0" smtClean="0">
                <a:solidFill>
                  <a:srgbClr val="C00000"/>
                </a:solidFill>
              </a:rPr>
              <a:t>结束</a:t>
            </a:r>
            <a:endParaRPr lang="en-US" altLang="zh-CN" sz="2000" dirty="0" smtClean="0">
              <a:solidFill>
                <a:srgbClr val="C00000"/>
              </a:solidFill>
            </a:endParaRPr>
          </a:p>
          <a:p>
            <a:endParaRPr lang="zh-CN" alt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12" y="116632"/>
            <a:ext cx="9144000" cy="6555641"/>
          </a:xfrm>
          <a:prstGeom prst="rect">
            <a:avLst/>
          </a:prstGeom>
          <a:noFill/>
        </p:spPr>
        <p:txBody>
          <a:bodyPr wrap="square" rtlCol="0">
            <a:spAutoFit/>
          </a:bodyPr>
          <a:lstStyle/>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poker_game_8_8.cpp</a:t>
            </a:r>
            <a:r>
              <a:rPr lang="zh-CN" altLang="en-US" sz="2000" dirty="0" smtClean="0">
                <a:solidFill>
                  <a:srgbClr val="C00000"/>
                </a:solidFill>
              </a:rPr>
              <a:t>开始</a:t>
            </a:r>
            <a:endParaRPr lang="en-US" altLang="zh-CN" sz="2000" dirty="0" smtClean="0">
              <a:solidFill>
                <a:srgbClr val="C00000"/>
              </a:solidFill>
            </a:endParaRPr>
          </a:p>
          <a:p>
            <a:endParaRPr lang="zh-CN" altLang="en-US" sz="2000" dirty="0" smtClean="0"/>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:e8_8\poker_game_8_8.cpp</a:t>
            </a:r>
          </a:p>
          <a:p>
            <a:r>
              <a:rPr lang="en-US" altLang="zh-CN" sz="2000" dirty="0" smtClean="0"/>
              <a:t>#include &lt;</a:t>
            </a:r>
            <a:r>
              <a:rPr lang="en-US" altLang="zh-CN" sz="2000" dirty="0" err="1" smtClean="0"/>
              <a:t>time.h</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&lt;algorithm&gt;			</a:t>
            </a:r>
            <a:r>
              <a:rPr lang="en-US" altLang="zh-CN" sz="2000" dirty="0" smtClean="0">
                <a:solidFill>
                  <a:schemeClr val="tx1"/>
                </a:solidFill>
              </a:rPr>
              <a:t>// </a:t>
            </a:r>
            <a:r>
              <a:rPr lang="zh-CN" altLang="en-US" sz="2000" dirty="0" smtClean="0">
                <a:solidFill>
                  <a:schemeClr val="tx1"/>
                </a:solidFill>
              </a:rPr>
              <a:t>算法定义头文件</a:t>
            </a:r>
          </a:p>
          <a:p>
            <a:r>
              <a:rPr lang="en-US" altLang="zh-CN" sz="2000" dirty="0" smtClean="0"/>
              <a:t>#include &lt;vector&gt;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#include "poker_game_8_8.h"		</a:t>
            </a:r>
            <a:r>
              <a:rPr lang="en-US" altLang="zh-CN" sz="2000" dirty="0" smtClean="0">
                <a:solidFill>
                  <a:schemeClr val="tx1"/>
                </a:solidFill>
              </a:rPr>
              <a:t>// </a:t>
            </a:r>
            <a:r>
              <a:rPr lang="zh-CN" altLang="en-US" sz="2000" dirty="0" smtClean="0">
                <a:solidFill>
                  <a:schemeClr val="tx1"/>
                </a:solidFill>
              </a:rPr>
              <a:t>包含</a:t>
            </a:r>
            <a:r>
              <a:rPr lang="en-US" altLang="zh-CN" sz="2000" dirty="0" err="1" smtClean="0">
                <a:solidFill>
                  <a:schemeClr val="tx1"/>
                </a:solidFill>
              </a:rPr>
              <a:t>PokerGame</a:t>
            </a:r>
            <a:r>
              <a:rPr lang="zh-CN" altLang="en-US" sz="2000" dirty="0" smtClean="0">
                <a:solidFill>
                  <a:schemeClr val="tx1"/>
                </a:solidFill>
              </a:rPr>
              <a:t>类的声明</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err="1" smtClean="0"/>
              <a:t>PokerGame</a:t>
            </a:r>
            <a:r>
              <a:rPr lang="en-US" altLang="zh-CN" sz="2000" dirty="0" smtClean="0"/>
              <a:t>::</a:t>
            </a:r>
            <a:r>
              <a:rPr lang="en-US" altLang="zh-CN" sz="2000" dirty="0" err="1" smtClean="0"/>
              <a:t>PokerGame</a:t>
            </a:r>
            <a:r>
              <a:rPr lang="en-US" altLang="zh-CN" sz="2000" dirty="0" smtClean="0"/>
              <a:t>(</a:t>
            </a:r>
            <a:r>
              <a:rPr lang="en-US" altLang="zh-CN" sz="2000" dirty="0" err="1" smtClean="0"/>
              <a:t>int</a:t>
            </a:r>
            <a:r>
              <a:rPr lang="en-US" altLang="zh-CN" sz="2000" dirty="0" smtClean="0"/>
              <a:t> </a:t>
            </a:r>
            <a:r>
              <a:rPr lang="en-US" altLang="zh-CN" sz="2000" dirty="0" err="1" smtClean="0"/>
              <a:t>pn</a:t>
            </a:r>
            <a:r>
              <a:rPr lang="en-US" altLang="zh-CN" sz="2000" dirty="0" smtClean="0"/>
              <a:t>, </a:t>
            </a:r>
            <a:r>
              <a:rPr lang="en-US" altLang="zh-CN" sz="2000" dirty="0" err="1" smtClean="0"/>
              <a:t>int</a:t>
            </a:r>
            <a:r>
              <a:rPr lang="en-US" altLang="zh-CN" sz="2000" dirty="0" smtClean="0"/>
              <a:t> </a:t>
            </a:r>
            <a:r>
              <a:rPr lang="en-US" altLang="zh-CN" sz="2000" dirty="0" err="1" smtClean="0"/>
              <a:t>ec</a:t>
            </a:r>
            <a:r>
              <a:rPr lang="en-US" altLang="zh-CN" sz="2000" dirty="0" smtClean="0"/>
              <a:t>): </a:t>
            </a:r>
            <a:r>
              <a:rPr lang="en-US" altLang="zh-CN" sz="2000" dirty="0" err="1" smtClean="0"/>
              <a:t>playerNumber</a:t>
            </a:r>
            <a:r>
              <a:rPr lang="en-US" altLang="zh-CN" sz="2000" dirty="0" smtClean="0"/>
              <a:t>(</a:t>
            </a:r>
            <a:r>
              <a:rPr lang="en-US" altLang="zh-CN" sz="2000" dirty="0" err="1" smtClean="0"/>
              <a:t>pn</a:t>
            </a:r>
            <a:r>
              <a:rPr lang="en-US" altLang="zh-CN" sz="2000" dirty="0" smtClean="0"/>
              <a:t>), </a:t>
            </a:r>
            <a:r>
              <a:rPr lang="en-US" altLang="zh-CN" sz="2000" dirty="0" err="1" smtClean="0"/>
              <a:t>eachCards</a:t>
            </a:r>
            <a:r>
              <a:rPr lang="en-US" altLang="zh-CN" sz="2000" dirty="0" smtClean="0"/>
              <a:t>(</a:t>
            </a:r>
            <a:r>
              <a:rPr lang="en-US" altLang="zh-CN" sz="2000" dirty="0" err="1" smtClean="0"/>
              <a:t>ec</a:t>
            </a:r>
            <a:r>
              <a:rPr lang="en-US" altLang="zh-CN" sz="2000" dirty="0" smtClean="0"/>
              <a:t>) {	</a:t>
            </a:r>
            <a:r>
              <a:rPr lang="en-US" altLang="zh-CN" sz="2000" dirty="0" smtClean="0">
                <a:solidFill>
                  <a:schemeClr val="tx1"/>
                </a:solidFill>
              </a:rPr>
              <a:t>// </a:t>
            </a:r>
            <a:r>
              <a:rPr lang="zh-CN" altLang="en-US" sz="2000" dirty="0" smtClean="0">
                <a:solidFill>
                  <a:schemeClr val="tx1"/>
                </a:solidFill>
              </a:rPr>
              <a:t>构造函数</a:t>
            </a:r>
            <a:r>
              <a:rPr lang="en-US" altLang="zh-CN" sz="2000" dirty="0" smtClean="0">
                <a:solidFill>
                  <a:schemeClr val="tx1"/>
                </a:solidFill>
              </a:rPr>
              <a:t>, </a:t>
            </a:r>
            <a:r>
              <a:rPr lang="zh-CN" altLang="en-US" sz="2000" dirty="0" smtClean="0">
                <a:solidFill>
                  <a:schemeClr val="tx1"/>
                </a:solidFill>
              </a:rPr>
              <a:t>用玩家数</a:t>
            </a:r>
            <a:r>
              <a:rPr lang="en-US" altLang="zh-CN" sz="2000" dirty="0" err="1" smtClean="0">
                <a:solidFill>
                  <a:schemeClr val="tx1"/>
                </a:solidFill>
              </a:rPr>
              <a:t>pn</a:t>
            </a:r>
            <a:r>
              <a:rPr lang="zh-CN" altLang="en-US" sz="2000" dirty="0" smtClean="0">
                <a:solidFill>
                  <a:schemeClr val="tx1"/>
                </a:solidFill>
              </a:rPr>
              <a:t>、每人牌数</a:t>
            </a:r>
            <a:r>
              <a:rPr lang="en-US" altLang="zh-CN" sz="2000" dirty="0" err="1" smtClean="0">
                <a:solidFill>
                  <a:schemeClr val="tx1"/>
                </a:solidFill>
              </a:rPr>
              <a:t>ec</a:t>
            </a:r>
            <a:r>
              <a:rPr lang="zh-CN" altLang="en-US" sz="2000" dirty="0" smtClean="0">
                <a:solidFill>
                  <a:schemeClr val="tx1"/>
                </a:solidFill>
              </a:rPr>
              <a:t>初始化</a:t>
            </a:r>
            <a:endParaRPr lang="en-US" altLang="zh-CN" sz="2000" dirty="0" smtClean="0">
              <a:solidFill>
                <a:schemeClr val="tx1"/>
              </a:solidFill>
            </a:endParaRPr>
          </a:p>
          <a:p>
            <a:r>
              <a:rPr lang="en-US" altLang="zh-CN" sz="2000" dirty="0" smtClean="0"/>
              <a:t>	</a:t>
            </a:r>
            <a:r>
              <a:rPr lang="en-US" altLang="zh-CN" sz="2000" dirty="0" err="1" smtClean="0"/>
              <a:t>int</a:t>
            </a:r>
            <a:r>
              <a:rPr lang="en-US" altLang="zh-CN" sz="2000" dirty="0" smtClean="0"/>
              <a:t> a[] = { 101, 102, 103, 104, 105, 106, 107, 108, 109, 110, 111, 112,</a:t>
            </a:r>
          </a:p>
          <a:p>
            <a:r>
              <a:rPr lang="en-US" altLang="zh-CN" sz="2000" dirty="0" smtClean="0"/>
              <a:t>		113, 201, 202, 203, 204, 205, 206, 207, 208, 209, 210, 211,</a:t>
            </a:r>
          </a:p>
          <a:p>
            <a:r>
              <a:rPr lang="en-US" altLang="zh-CN" sz="2000" dirty="0" smtClean="0"/>
              <a:t>		212, 213, 301, 302, 303, 304, 305, 306, 307, 308, 309, 310,</a:t>
            </a:r>
          </a:p>
          <a:p>
            <a:r>
              <a:rPr lang="en-US" altLang="zh-CN" sz="2000" dirty="0" smtClean="0"/>
              <a:t>		311, 312, 313, 401, 402, 403, 404, 405, 406, 407, 408, 409,</a:t>
            </a:r>
          </a:p>
          <a:p>
            <a:r>
              <a:rPr lang="en-US" altLang="zh-CN" sz="2000" dirty="0" smtClean="0"/>
              <a:t>		410, 411, 412, 413, 501, 502 };		</a:t>
            </a:r>
            <a:r>
              <a:rPr lang="en-US" altLang="zh-CN" sz="2000" dirty="0" smtClean="0">
                <a:solidFill>
                  <a:schemeClr val="tx1"/>
                </a:solidFill>
              </a:rPr>
              <a:t>// </a:t>
            </a:r>
            <a:r>
              <a:rPr lang="zh-CN" altLang="en-US" sz="2000" dirty="0" smtClean="0">
                <a:solidFill>
                  <a:schemeClr val="tx1"/>
                </a:solidFill>
              </a:rPr>
              <a:t>一副扑克牌的数据</a:t>
            </a:r>
            <a:endParaRPr lang="en-US" altLang="zh-CN" sz="2000" dirty="0" smtClean="0">
              <a:solidFill>
                <a:schemeClr val="tx1"/>
              </a:solidFill>
            </a:endParaRPr>
          </a:p>
          <a:p>
            <a:endParaRPr lang="zh-CN" altLang="en-US" sz="2000" dirty="0" smtClean="0"/>
          </a:p>
          <a:p>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a:t>
            </a:r>
            <a:r>
              <a:rPr lang="en-US" altLang="zh-CN" sz="2000" dirty="0" err="1" smtClean="0"/>
              <a:t>sizeof</a:t>
            </a:r>
            <a:r>
              <a:rPr lang="en-US" altLang="zh-CN" sz="2000" dirty="0" smtClean="0"/>
              <a:t>(a) / </a:t>
            </a:r>
            <a:r>
              <a:rPr lang="en-US" altLang="zh-CN" sz="2000" dirty="0" err="1" smtClean="0"/>
              <a:t>sizeof</a:t>
            </a:r>
            <a:r>
              <a:rPr lang="en-US" altLang="zh-CN" sz="2000" dirty="0" smtClean="0"/>
              <a:t>(</a:t>
            </a:r>
            <a:r>
              <a:rPr lang="en-US" altLang="zh-CN" sz="2000" dirty="0" err="1" smtClean="0"/>
              <a:t>int</a:t>
            </a:r>
            <a:r>
              <a:rPr lang="en-US" altLang="zh-CN" sz="2000" dirty="0" smtClean="0"/>
              <a:t>); </a:t>
            </a:r>
            <a:r>
              <a:rPr lang="en-US" altLang="zh-CN" sz="2000" dirty="0" err="1" smtClean="0"/>
              <a:t>i</a:t>
            </a:r>
            <a:r>
              <a:rPr lang="en-US" altLang="zh-CN" sz="2000" dirty="0" smtClean="0"/>
              <a:t>++)</a:t>
            </a:r>
          </a:p>
          <a:p>
            <a:r>
              <a:rPr lang="en-US" altLang="zh-CN" sz="2000" dirty="0" smtClean="0"/>
              <a:t>		</a:t>
            </a:r>
            <a:r>
              <a:rPr lang="en-US" altLang="zh-CN" sz="2000" dirty="0" err="1" smtClean="0"/>
              <a:t>poker.push_back</a:t>
            </a:r>
            <a:r>
              <a:rPr lang="en-US" altLang="zh-CN" sz="2000" dirty="0" smtClean="0"/>
              <a:t>(a[</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依次追加到</a:t>
            </a:r>
            <a:r>
              <a:rPr lang="en-US" altLang="zh-CN" sz="2000" dirty="0" smtClean="0">
                <a:solidFill>
                  <a:schemeClr val="tx1"/>
                </a:solidFill>
              </a:rPr>
              <a:t>poker</a:t>
            </a:r>
          </a:p>
          <a:p>
            <a:r>
              <a:rPr lang="en-US" altLang="zh-CN" sz="2000" dirty="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336713"/>
            <a:ext cx="8783960" cy="5324535"/>
          </a:xfrm>
          <a:prstGeom prst="rect">
            <a:avLst/>
          </a:prstGeom>
          <a:noFill/>
        </p:spPr>
        <p:txBody>
          <a:bodyPr wrap="square" rtlCol="0">
            <a:spAutoFit/>
          </a:bodyPr>
          <a:lstStyle/>
          <a:p>
            <a:r>
              <a:rPr lang="en-US" altLang="zh-CN" sz="2000" dirty="0" smtClean="0"/>
              <a:t>void </a:t>
            </a:r>
            <a:r>
              <a:rPr lang="en-US" altLang="zh-CN" sz="2000" dirty="0" err="1" smtClean="0"/>
              <a:t>PokerGame</a:t>
            </a:r>
            <a:r>
              <a:rPr lang="en-US" altLang="zh-CN" sz="2000" dirty="0" smtClean="0"/>
              <a:t>::Shuffle()			</a:t>
            </a:r>
            <a:r>
              <a:rPr lang="en-US" altLang="zh-CN" sz="2000" dirty="0" smtClean="0">
                <a:solidFill>
                  <a:schemeClr val="tx1"/>
                </a:solidFill>
              </a:rPr>
              <a:t>// </a:t>
            </a:r>
            <a:r>
              <a:rPr lang="zh-CN" altLang="en-US" sz="2000" dirty="0" smtClean="0">
                <a:solidFill>
                  <a:schemeClr val="tx1"/>
                </a:solidFill>
              </a:rPr>
              <a:t>洗牌</a:t>
            </a:r>
          </a:p>
          <a:p>
            <a:r>
              <a:rPr lang="en-US" altLang="zh-CN" sz="2000" dirty="0" smtClean="0"/>
              <a:t>{</a:t>
            </a:r>
          </a:p>
          <a:p>
            <a:r>
              <a:rPr lang="en-US" altLang="zh-CN" sz="2000" dirty="0" smtClean="0"/>
              <a:t>	</a:t>
            </a:r>
            <a:r>
              <a:rPr lang="en-US" altLang="zh-CN" sz="2000" dirty="0" err="1" smtClean="0"/>
              <a:t>srand</a:t>
            </a:r>
            <a:r>
              <a:rPr lang="en-US" altLang="zh-CN" sz="2000" dirty="0" smtClean="0"/>
              <a:t>((</a:t>
            </a:r>
            <a:r>
              <a:rPr lang="en-US" altLang="zh-CN" sz="2000" dirty="0" err="1" smtClean="0"/>
              <a:t>int</a:t>
            </a:r>
            <a:r>
              <a:rPr lang="en-US" altLang="zh-CN" sz="2000" dirty="0" smtClean="0"/>
              <a:t>)time(0)); 			</a:t>
            </a:r>
            <a:r>
              <a:rPr lang="en-US" altLang="zh-CN" sz="2000" dirty="0" smtClean="0">
                <a:solidFill>
                  <a:schemeClr val="tx1"/>
                </a:solidFill>
              </a:rPr>
              <a:t>// </a:t>
            </a:r>
            <a:r>
              <a:rPr lang="zh-CN" altLang="en-US" sz="2000" dirty="0" smtClean="0">
                <a:solidFill>
                  <a:schemeClr val="tx1"/>
                </a:solidFill>
              </a:rPr>
              <a:t>用时间作为随机数种子</a:t>
            </a:r>
          </a:p>
          <a:p>
            <a:r>
              <a:rPr lang="zh-CN" altLang="en-US" sz="2000" dirty="0" smtClean="0"/>
              <a:t>	</a:t>
            </a:r>
            <a:r>
              <a:rPr lang="en-US" altLang="zh-CN" sz="2000" dirty="0" smtClean="0"/>
              <a:t>vector&lt;</a:t>
            </a:r>
            <a:r>
              <a:rPr lang="en-US" altLang="zh-CN" sz="2000" dirty="0" err="1" smtClean="0"/>
              <a:t>int</a:t>
            </a:r>
            <a:r>
              <a:rPr lang="en-US" altLang="zh-CN" sz="2000" dirty="0" smtClean="0"/>
              <a:t>&gt;::</a:t>
            </a:r>
            <a:r>
              <a:rPr lang="en-US" altLang="zh-CN" sz="2000" dirty="0" err="1" smtClean="0"/>
              <a:t>iterator</a:t>
            </a:r>
            <a:r>
              <a:rPr lang="en-US" altLang="zh-CN" sz="2000" dirty="0" smtClean="0"/>
              <a:t> it, </a:t>
            </a:r>
            <a:r>
              <a:rPr lang="en-US" altLang="zh-CN" sz="2000" dirty="0" err="1" smtClean="0"/>
              <a:t>rdm</a:t>
            </a:r>
            <a:r>
              <a:rPr lang="en-US" altLang="zh-CN" sz="2000" dirty="0" smtClean="0"/>
              <a:t>;</a:t>
            </a:r>
          </a:p>
          <a:p>
            <a:r>
              <a:rPr lang="en-US" altLang="zh-CN" sz="2000" dirty="0" smtClean="0"/>
              <a:t>	for (it = </a:t>
            </a:r>
            <a:r>
              <a:rPr lang="en-US" altLang="zh-CN" sz="2000" dirty="0" err="1" smtClean="0"/>
              <a:t>poker.begin</a:t>
            </a:r>
            <a:r>
              <a:rPr lang="en-US" altLang="zh-CN" sz="2000" dirty="0" smtClean="0"/>
              <a:t>(); it != </a:t>
            </a:r>
            <a:r>
              <a:rPr lang="en-US" altLang="zh-CN" sz="2000" dirty="0" err="1" smtClean="0"/>
              <a:t>poker.end</a:t>
            </a:r>
            <a:r>
              <a:rPr lang="en-US" altLang="zh-CN" sz="2000" dirty="0" smtClean="0"/>
              <a:t>(); ++it) </a:t>
            </a:r>
          </a:p>
          <a:p>
            <a:r>
              <a:rPr lang="en-US" altLang="zh-CN" sz="2000" dirty="0" smtClean="0"/>
              <a:t>	{</a:t>
            </a:r>
          </a:p>
          <a:p>
            <a:r>
              <a:rPr lang="en-US" altLang="zh-CN" sz="2000" dirty="0" smtClean="0"/>
              <a:t>		</a:t>
            </a:r>
            <a:r>
              <a:rPr lang="en-US" altLang="zh-CN" sz="2000" dirty="0" err="1" smtClean="0"/>
              <a:t>rdm</a:t>
            </a:r>
            <a:r>
              <a:rPr lang="en-US" altLang="zh-CN" sz="2000" dirty="0" smtClean="0"/>
              <a:t> = rand() % (</a:t>
            </a:r>
            <a:r>
              <a:rPr lang="en-US" altLang="zh-CN" sz="2000" dirty="0" err="1" smtClean="0"/>
              <a:t>poker.end</a:t>
            </a:r>
            <a:r>
              <a:rPr lang="en-US" altLang="zh-CN" sz="2000" dirty="0" smtClean="0"/>
              <a:t>() - it) + it;</a:t>
            </a:r>
          </a:p>
          <a:p>
            <a:r>
              <a:rPr lang="en-US" altLang="zh-CN" sz="2000" dirty="0" smtClean="0"/>
              <a:t>		</a:t>
            </a:r>
            <a:r>
              <a:rPr lang="en-US" altLang="zh-CN" sz="2000" dirty="0" err="1" smtClean="0"/>
              <a:t>int</a:t>
            </a:r>
            <a:r>
              <a:rPr lang="en-US" altLang="zh-CN" sz="2000" dirty="0" smtClean="0"/>
              <a:t> tem = *it; *it = *</a:t>
            </a:r>
            <a:r>
              <a:rPr lang="en-US" altLang="zh-CN" sz="2000" dirty="0" err="1" smtClean="0"/>
              <a:t>rdm</a:t>
            </a:r>
            <a:r>
              <a:rPr lang="en-US" altLang="zh-CN" sz="2000" dirty="0" smtClean="0"/>
              <a:t>; *</a:t>
            </a:r>
            <a:r>
              <a:rPr lang="en-US" altLang="zh-CN" sz="2000" dirty="0" err="1" smtClean="0"/>
              <a:t>rdm</a:t>
            </a:r>
            <a:r>
              <a:rPr lang="en-US" altLang="zh-CN" sz="2000" dirty="0" smtClean="0"/>
              <a:t> = tem;	</a:t>
            </a:r>
          </a:p>
          <a:p>
            <a:r>
              <a:rPr lang="en-US" altLang="zh-CN" sz="2000" dirty="0" smtClean="0"/>
              <a:t>			</a:t>
            </a:r>
            <a:r>
              <a:rPr lang="en-US" altLang="zh-CN" sz="2000" dirty="0" smtClean="0">
                <a:solidFill>
                  <a:schemeClr val="tx1"/>
                </a:solidFill>
              </a:rPr>
              <a:t>// </a:t>
            </a:r>
            <a:r>
              <a:rPr lang="zh-CN" altLang="en-US" sz="2000" dirty="0" smtClean="0">
                <a:solidFill>
                  <a:schemeClr val="tx1"/>
                </a:solidFill>
              </a:rPr>
              <a:t>交换</a:t>
            </a:r>
            <a:r>
              <a:rPr lang="en-US" altLang="zh-CN" sz="2000" dirty="0" smtClean="0">
                <a:solidFill>
                  <a:schemeClr val="tx1"/>
                </a:solidFill>
              </a:rPr>
              <a:t>poker[it]</a:t>
            </a:r>
            <a:r>
              <a:rPr lang="zh-CN" altLang="en-US" sz="2000" dirty="0" smtClean="0">
                <a:solidFill>
                  <a:schemeClr val="tx1"/>
                </a:solidFill>
              </a:rPr>
              <a:t>与</a:t>
            </a:r>
            <a:r>
              <a:rPr lang="en-US" altLang="zh-CN" sz="2000" dirty="0" smtClean="0">
                <a:solidFill>
                  <a:schemeClr val="tx1"/>
                </a:solidFill>
              </a:rPr>
              <a:t>poker[</a:t>
            </a:r>
            <a:r>
              <a:rPr lang="en-US" altLang="zh-CN" sz="2000" dirty="0" err="1" smtClean="0">
                <a:solidFill>
                  <a:schemeClr val="tx1"/>
                </a:solidFill>
              </a:rPr>
              <a:t>rdm</a:t>
            </a:r>
            <a:r>
              <a:rPr lang="en-US" altLang="zh-CN" sz="2000" dirty="0" smtClean="0">
                <a:solidFill>
                  <a:schemeClr val="tx1"/>
                </a:solidFill>
              </a:rPr>
              <a:t>]</a:t>
            </a:r>
          </a:p>
          <a:p>
            <a:r>
              <a:rPr lang="en-US" altLang="zh-CN" sz="2000" dirty="0" smtClean="0"/>
              <a:t>	}</a:t>
            </a:r>
          </a:p>
          <a:p>
            <a:r>
              <a:rPr lang="en-US" altLang="zh-CN" sz="2000" dirty="0" smtClean="0"/>
              <a:t>}</a:t>
            </a:r>
          </a:p>
          <a:p>
            <a:endParaRPr lang="en-US" altLang="zh-CN" sz="2000" dirty="0" smtClean="0"/>
          </a:p>
          <a:p>
            <a:r>
              <a:rPr lang="en-US" altLang="zh-CN" sz="2000" dirty="0" smtClean="0"/>
              <a:t>void </a:t>
            </a:r>
            <a:r>
              <a:rPr lang="en-US" altLang="zh-CN" sz="2000" dirty="0" err="1" smtClean="0"/>
              <a:t>PokerGame</a:t>
            </a:r>
            <a:r>
              <a:rPr lang="en-US" altLang="zh-CN" sz="2000" dirty="0" smtClean="0"/>
              <a:t>::</a:t>
            </a:r>
            <a:r>
              <a:rPr lang="en-US" altLang="zh-CN" sz="2000" dirty="0" err="1" smtClean="0"/>
              <a:t>CardsSort</a:t>
            </a:r>
            <a:r>
              <a:rPr lang="en-US" altLang="zh-CN" sz="2000" dirty="0" smtClean="0"/>
              <a:t>()			</a:t>
            </a:r>
            <a:r>
              <a:rPr lang="en-US" altLang="zh-CN" sz="2000" dirty="0" smtClean="0">
                <a:solidFill>
                  <a:schemeClr val="tx1"/>
                </a:solidFill>
              </a:rPr>
              <a:t>// </a:t>
            </a:r>
            <a:r>
              <a:rPr lang="zh-CN" altLang="en-US" sz="2000" dirty="0" smtClean="0">
                <a:solidFill>
                  <a:schemeClr val="tx1"/>
                </a:solidFill>
              </a:rPr>
              <a:t>整牌</a:t>
            </a:r>
            <a:r>
              <a:rPr lang="en-US" altLang="zh-CN" sz="2000" dirty="0" smtClean="0">
                <a:solidFill>
                  <a:schemeClr val="tx1"/>
                </a:solidFill>
              </a:rPr>
              <a:t>(</a:t>
            </a:r>
            <a:r>
              <a:rPr lang="zh-CN" altLang="en-US" sz="2000" dirty="0" smtClean="0">
                <a:solidFill>
                  <a:schemeClr val="tx1"/>
                </a:solidFill>
              </a:rPr>
              <a:t>即对牌进行排序</a:t>
            </a:r>
            <a:r>
              <a:rPr lang="en-US" altLang="zh-CN" sz="2000" dirty="0" smtClean="0">
                <a:solidFill>
                  <a:schemeClr val="tx1"/>
                </a:solidFill>
              </a:rPr>
              <a:t>)</a:t>
            </a:r>
          </a:p>
          <a:p>
            <a:r>
              <a:rPr lang="en-US" altLang="zh-CN" sz="2000" dirty="0" smtClean="0"/>
              <a:t>{</a:t>
            </a:r>
          </a:p>
          <a:p>
            <a:r>
              <a:rPr lang="en-US" altLang="zh-CN" sz="2000" dirty="0" smtClean="0"/>
              <a:t>	sort(</a:t>
            </a:r>
            <a:r>
              <a:rPr lang="en-US" altLang="zh-CN" sz="2000" dirty="0" err="1" smtClean="0"/>
              <a:t>poker.begin</a:t>
            </a:r>
            <a:r>
              <a:rPr lang="en-US" altLang="zh-CN" sz="2000" dirty="0" smtClean="0"/>
              <a:t>(), </a:t>
            </a:r>
            <a:r>
              <a:rPr lang="en-US" altLang="zh-CN" sz="2000" dirty="0" err="1" smtClean="0"/>
              <a:t>poker.end</a:t>
            </a:r>
            <a:r>
              <a:rPr lang="en-US" altLang="zh-CN" sz="2000" dirty="0" smtClean="0"/>
              <a:t>());		 </a:t>
            </a:r>
          </a:p>
          <a:p>
            <a:r>
              <a:rPr lang="en-US" altLang="zh-CN" sz="2000" dirty="0" smtClean="0"/>
              <a:t>}</a:t>
            </a:r>
          </a:p>
          <a:p>
            <a:endParaRPr lang="en-US" altLang="zh-CN" sz="20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12" y="225216"/>
            <a:ext cx="9144000" cy="6286336"/>
          </a:xfrm>
          <a:prstGeom prst="rect">
            <a:avLst/>
          </a:prstGeom>
          <a:noFill/>
        </p:spPr>
        <p:txBody>
          <a:bodyPr wrap="square" rtlCol="0">
            <a:spAutoFit/>
          </a:bodyPr>
          <a:lstStyle/>
          <a:p>
            <a:pPr>
              <a:lnSpc>
                <a:spcPts val="2100"/>
              </a:lnSpc>
            </a:pPr>
            <a:r>
              <a:rPr lang="en-US" altLang="zh-CN" sz="2000" dirty="0" smtClean="0"/>
              <a:t>void </a:t>
            </a:r>
            <a:r>
              <a:rPr lang="en-US" altLang="zh-CN" sz="2000" dirty="0" err="1" smtClean="0"/>
              <a:t>PokerGame</a:t>
            </a:r>
            <a:r>
              <a:rPr lang="en-US" altLang="zh-CN" sz="2000" dirty="0" smtClean="0"/>
              <a:t>::</a:t>
            </a:r>
            <a:r>
              <a:rPr lang="en-US" altLang="zh-CN" sz="2000" dirty="0" err="1" smtClean="0"/>
              <a:t>SendCards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发牌</a:t>
            </a:r>
          </a:p>
          <a:p>
            <a:pPr>
              <a:lnSpc>
                <a:spcPts val="2100"/>
              </a:lnSpc>
            </a:pPr>
            <a:r>
              <a:rPr lang="en-US" altLang="zh-CN" sz="2000" dirty="0" smtClean="0"/>
              <a:t>{</a:t>
            </a:r>
          </a:p>
          <a:p>
            <a:pPr>
              <a:lnSpc>
                <a:spcPts val="2100"/>
              </a:lnSpc>
            </a:pPr>
            <a:r>
              <a:rPr lang="en-US" altLang="zh-CN" sz="2000" dirty="0" smtClean="0"/>
              <a:t>	vector&lt;vector&lt;</a:t>
            </a:r>
            <a:r>
              <a:rPr lang="en-US" altLang="zh-CN" sz="2000" dirty="0" err="1" smtClean="0"/>
              <a:t>int</a:t>
            </a:r>
            <a:r>
              <a:rPr lang="en-US" altLang="zh-CN" sz="2000" dirty="0" smtClean="0"/>
              <a:t>&gt; &gt; </a:t>
            </a:r>
            <a:r>
              <a:rPr lang="en-US" altLang="zh-CN" sz="2000" dirty="0" err="1" smtClean="0"/>
              <a:t>inHand</a:t>
            </a:r>
            <a:r>
              <a:rPr lang="en-US" altLang="zh-CN" sz="2000" dirty="0" smtClean="0"/>
              <a:t>(</a:t>
            </a:r>
            <a:r>
              <a:rPr lang="en-US" altLang="zh-CN" sz="2000" dirty="0" err="1" smtClean="0"/>
              <a:t>playerNumber</a:t>
            </a:r>
            <a:r>
              <a:rPr lang="en-US" altLang="zh-CN" sz="2000" dirty="0" smtClean="0"/>
              <a:t>);	</a:t>
            </a:r>
            <a:r>
              <a:rPr lang="en-US" altLang="zh-CN" sz="2000" dirty="0" smtClean="0">
                <a:solidFill>
                  <a:schemeClr val="tx1"/>
                </a:solidFill>
              </a:rPr>
              <a:t>// </a:t>
            </a:r>
            <a:r>
              <a:rPr lang="zh-CN" altLang="en-US" sz="2000" dirty="0" smtClean="0">
                <a:solidFill>
                  <a:schemeClr val="tx1"/>
                </a:solidFill>
              </a:rPr>
              <a:t>一副扑克牌</a:t>
            </a:r>
            <a:endParaRPr lang="en-US" altLang="zh-CN" sz="2000" dirty="0" smtClean="0">
              <a:solidFill>
                <a:schemeClr val="tx1"/>
              </a:solidFill>
            </a:endParaRPr>
          </a:p>
          <a:p>
            <a:pPr>
              <a:lnSpc>
                <a:spcPts val="2100"/>
              </a:lnSpc>
            </a:pPr>
            <a:r>
              <a:rPr lang="en-US" altLang="zh-CN" sz="2000" dirty="0" smtClean="0"/>
              <a:t>	vector&lt;vector&lt;</a:t>
            </a:r>
            <a:r>
              <a:rPr lang="en-US" altLang="zh-CN" sz="2000" dirty="0" err="1" smtClean="0"/>
              <a:t>int</a:t>
            </a:r>
            <a:r>
              <a:rPr lang="en-US" altLang="zh-CN" sz="2000" dirty="0" smtClean="0"/>
              <a:t>&gt; &gt;::</a:t>
            </a:r>
            <a:r>
              <a:rPr lang="en-US" altLang="zh-CN" sz="2000" dirty="0" err="1" smtClean="0"/>
              <a:t>iterator</a:t>
            </a:r>
            <a:r>
              <a:rPr lang="en-US" altLang="zh-CN" sz="2000" dirty="0" smtClean="0"/>
              <a:t> </a:t>
            </a:r>
            <a:r>
              <a:rPr lang="en-US" altLang="zh-CN" sz="2000" dirty="0" err="1" smtClean="0"/>
              <a:t>iti</a:t>
            </a:r>
            <a:r>
              <a:rPr lang="en-US" altLang="zh-CN" sz="2000" dirty="0" smtClean="0"/>
              <a:t>;	</a:t>
            </a:r>
            <a:r>
              <a:rPr lang="en-US" altLang="zh-CN" sz="2000" dirty="0" smtClean="0">
                <a:solidFill>
                  <a:schemeClr val="tx1"/>
                </a:solidFill>
              </a:rPr>
              <a:t>// </a:t>
            </a:r>
            <a:r>
              <a:rPr lang="zh-CN" altLang="en-US" sz="2000" dirty="0" smtClean="0">
                <a:solidFill>
                  <a:schemeClr val="tx1"/>
                </a:solidFill>
              </a:rPr>
              <a:t>表示当前玩家</a:t>
            </a:r>
            <a:r>
              <a:rPr lang="en-US" altLang="zh-CN" sz="2000" dirty="0" smtClean="0"/>
              <a:t>	</a:t>
            </a:r>
          </a:p>
          <a:p>
            <a:pPr>
              <a:lnSpc>
                <a:spcPts val="2100"/>
              </a:lnSpc>
            </a:pPr>
            <a:r>
              <a:rPr lang="en-US" altLang="zh-CN" sz="2000" dirty="0" smtClean="0"/>
              <a:t>	vector&lt;</a:t>
            </a:r>
            <a:r>
              <a:rPr lang="en-US" altLang="zh-CN" sz="2000" dirty="0" err="1" smtClean="0"/>
              <a:t>int</a:t>
            </a:r>
            <a:r>
              <a:rPr lang="en-US" altLang="zh-CN" sz="2000" dirty="0" smtClean="0"/>
              <a:t>&gt;::</a:t>
            </a:r>
            <a:r>
              <a:rPr lang="en-US" altLang="zh-CN" sz="2000" dirty="0" err="1" smtClean="0"/>
              <a:t>iterator</a:t>
            </a:r>
            <a:r>
              <a:rPr lang="en-US" altLang="zh-CN" sz="2000" dirty="0" smtClean="0"/>
              <a:t> </a:t>
            </a:r>
            <a:r>
              <a:rPr lang="en-US" altLang="zh-CN" sz="2000" dirty="0" err="1" smtClean="0"/>
              <a:t>itj</a:t>
            </a:r>
            <a:r>
              <a:rPr lang="en-US" altLang="zh-CN" sz="2000" dirty="0" smtClean="0"/>
              <a:t>;		</a:t>
            </a:r>
            <a:r>
              <a:rPr lang="en-US" altLang="zh-CN" sz="2000" dirty="0" smtClean="0">
                <a:solidFill>
                  <a:schemeClr val="tx1"/>
                </a:solidFill>
              </a:rPr>
              <a:t>// </a:t>
            </a:r>
            <a:r>
              <a:rPr lang="zh-CN" altLang="en-US" sz="2000" dirty="0" smtClean="0">
                <a:solidFill>
                  <a:schemeClr val="tx1"/>
                </a:solidFill>
              </a:rPr>
              <a:t>表示玩家手里的第</a:t>
            </a:r>
            <a:r>
              <a:rPr lang="en-US" altLang="zh-CN" sz="2000" dirty="0" err="1" smtClean="0">
                <a:solidFill>
                  <a:schemeClr val="tx1"/>
                </a:solidFill>
              </a:rPr>
              <a:t>itj</a:t>
            </a:r>
            <a:r>
              <a:rPr lang="zh-CN" altLang="en-US" sz="2000" dirty="0" smtClean="0">
                <a:solidFill>
                  <a:schemeClr val="tx1"/>
                </a:solidFill>
              </a:rPr>
              <a:t>张牌</a:t>
            </a:r>
            <a:endParaRPr lang="en-US" altLang="zh-CN" sz="2000" dirty="0" smtClean="0">
              <a:solidFill>
                <a:schemeClr val="tx1"/>
              </a:solidFill>
            </a:endParaRPr>
          </a:p>
          <a:p>
            <a:pPr>
              <a:lnSpc>
                <a:spcPts val="2100"/>
              </a:lnSpc>
            </a:pPr>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 != </a:t>
            </a:r>
            <a:r>
              <a:rPr lang="en-US" altLang="zh-CN" sz="2000" dirty="0" err="1" smtClean="0"/>
              <a:t>eachCards</a:t>
            </a:r>
            <a:r>
              <a:rPr lang="en-US" altLang="zh-CN" sz="2000" dirty="0" smtClean="0"/>
              <a:t>; </a:t>
            </a:r>
            <a:r>
              <a:rPr lang="en-US" altLang="zh-CN" sz="2000" dirty="0" err="1" smtClean="0"/>
              <a:t>i</a:t>
            </a:r>
            <a:r>
              <a:rPr lang="en-US" altLang="zh-CN" sz="2000" dirty="0" smtClean="0"/>
              <a:t>++) </a:t>
            </a:r>
          </a:p>
          <a:p>
            <a:pPr>
              <a:lnSpc>
                <a:spcPts val="21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外层迭代，表示发第</a:t>
            </a:r>
            <a:r>
              <a:rPr lang="en-US" altLang="zh-CN" sz="2000" dirty="0" err="1" smtClean="0">
                <a:solidFill>
                  <a:schemeClr val="tx1"/>
                </a:solidFill>
              </a:rPr>
              <a:t>i</a:t>
            </a:r>
            <a:r>
              <a:rPr lang="zh-CN" altLang="en-US" sz="2000" dirty="0" smtClean="0">
                <a:solidFill>
                  <a:schemeClr val="tx1"/>
                </a:solidFill>
              </a:rPr>
              <a:t>轮发牌</a:t>
            </a:r>
          </a:p>
          <a:p>
            <a:pPr>
              <a:lnSpc>
                <a:spcPts val="2100"/>
              </a:lnSpc>
            </a:pPr>
            <a:r>
              <a:rPr lang="zh-CN" altLang="en-US" sz="2000" dirty="0" smtClean="0"/>
              <a:t>		</a:t>
            </a:r>
            <a:r>
              <a:rPr lang="en-US" altLang="zh-CN" sz="2000" dirty="0" smtClean="0"/>
              <a:t>for( </a:t>
            </a:r>
            <a:r>
              <a:rPr lang="en-US" altLang="zh-CN" sz="2000" dirty="0" err="1" smtClean="0"/>
              <a:t>iti</a:t>
            </a:r>
            <a:r>
              <a:rPr lang="en-US" altLang="zh-CN" sz="2000" dirty="0" smtClean="0"/>
              <a:t> = </a:t>
            </a:r>
            <a:r>
              <a:rPr lang="en-US" altLang="zh-CN" sz="2000" dirty="0" err="1" smtClean="0"/>
              <a:t>inHand.begin</a:t>
            </a:r>
            <a:r>
              <a:rPr lang="en-US" altLang="zh-CN" sz="2000" dirty="0" smtClean="0"/>
              <a:t>(); </a:t>
            </a:r>
            <a:r>
              <a:rPr lang="en-US" altLang="zh-CN" sz="2000" dirty="0" err="1" smtClean="0"/>
              <a:t>iti</a:t>
            </a:r>
            <a:r>
              <a:rPr lang="en-US" altLang="zh-CN" sz="2000" dirty="0" smtClean="0"/>
              <a:t> != </a:t>
            </a:r>
            <a:r>
              <a:rPr lang="en-US" altLang="zh-CN" sz="2000" dirty="0" err="1" smtClean="0"/>
              <a:t>inHand.end</a:t>
            </a:r>
            <a:r>
              <a:rPr lang="en-US" altLang="zh-CN" sz="2000" dirty="0" smtClean="0"/>
              <a:t>(); </a:t>
            </a:r>
            <a:r>
              <a:rPr lang="en-US" altLang="zh-CN" sz="2000" dirty="0" err="1" smtClean="0"/>
              <a:t>iti</a:t>
            </a:r>
            <a:r>
              <a:rPr lang="en-US" altLang="zh-CN" sz="2000" dirty="0" smtClean="0"/>
              <a:t>++) </a:t>
            </a:r>
          </a:p>
          <a:p>
            <a:pPr>
              <a:lnSpc>
                <a:spcPts val="21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内层迭代，表示每位玩家都发第</a:t>
            </a:r>
            <a:r>
              <a:rPr lang="en-US" altLang="zh-CN" sz="2000" dirty="0" err="1" smtClean="0">
                <a:solidFill>
                  <a:schemeClr val="tx1"/>
                </a:solidFill>
              </a:rPr>
              <a:t>i</a:t>
            </a:r>
            <a:r>
              <a:rPr lang="zh-CN" altLang="en-US" sz="2000" dirty="0" smtClean="0">
                <a:solidFill>
                  <a:schemeClr val="tx1"/>
                </a:solidFill>
              </a:rPr>
              <a:t>号牌，</a:t>
            </a:r>
            <a:r>
              <a:rPr lang="en-US" altLang="zh-CN" sz="2000" dirty="0" err="1" smtClean="0">
                <a:solidFill>
                  <a:schemeClr val="tx1"/>
                </a:solidFill>
              </a:rPr>
              <a:t>iti</a:t>
            </a:r>
            <a:r>
              <a:rPr lang="zh-CN" altLang="en-US" sz="2000" dirty="0" smtClean="0">
                <a:solidFill>
                  <a:schemeClr val="tx1"/>
                </a:solidFill>
              </a:rPr>
              <a:t>表当前玩家</a:t>
            </a:r>
          </a:p>
          <a:p>
            <a:pPr>
              <a:lnSpc>
                <a:spcPts val="2100"/>
              </a:lnSpc>
            </a:pPr>
            <a:r>
              <a:rPr lang="zh-CN" altLang="en-US" sz="2000" dirty="0" smtClean="0"/>
              <a:t>			</a:t>
            </a:r>
            <a:r>
              <a:rPr lang="en-US" altLang="zh-CN" sz="2000" dirty="0" err="1" smtClean="0"/>
              <a:t>iti</a:t>
            </a:r>
            <a:r>
              <a:rPr lang="en-US" altLang="zh-CN" sz="2000" dirty="0" smtClean="0"/>
              <a:t>-&gt;</a:t>
            </a:r>
            <a:r>
              <a:rPr lang="en-US" altLang="zh-CN" sz="2000" dirty="0" err="1" smtClean="0"/>
              <a:t>push_back</a:t>
            </a:r>
            <a:r>
              <a:rPr lang="en-US" altLang="zh-CN" sz="2000" dirty="0" smtClean="0"/>
              <a:t>(</a:t>
            </a:r>
            <a:r>
              <a:rPr lang="en-US" altLang="zh-CN" sz="2000" dirty="0" err="1" smtClean="0"/>
              <a:t>poker.back</a:t>
            </a:r>
            <a:r>
              <a:rPr lang="en-US" altLang="zh-CN" sz="2000" dirty="0" smtClean="0"/>
              <a:t>());</a:t>
            </a:r>
          </a:p>
          <a:p>
            <a:pPr>
              <a:lnSpc>
                <a:spcPts val="2100"/>
              </a:lnSpc>
            </a:pPr>
            <a:r>
              <a:rPr lang="en-US" altLang="zh-CN" sz="2000" dirty="0" smtClean="0"/>
              <a:t>			</a:t>
            </a:r>
            <a:r>
              <a:rPr lang="en-US" altLang="zh-CN" sz="2000" dirty="0" err="1" smtClean="0"/>
              <a:t>poker.pop_back</a:t>
            </a:r>
            <a:r>
              <a:rPr lang="en-US" altLang="zh-CN" sz="2000" dirty="0" smtClean="0"/>
              <a:t>();</a:t>
            </a:r>
          </a:p>
          <a:p>
            <a:pPr>
              <a:lnSpc>
                <a:spcPts val="2100"/>
              </a:lnSpc>
            </a:pPr>
            <a:r>
              <a:rPr lang="en-US" altLang="zh-CN" sz="2000" dirty="0" smtClean="0"/>
              <a:t>		}</a:t>
            </a:r>
          </a:p>
          <a:p>
            <a:pPr>
              <a:lnSpc>
                <a:spcPts val="2100"/>
              </a:lnSpc>
            </a:pPr>
            <a:r>
              <a:rPr lang="en-US" altLang="zh-CN" sz="2000" dirty="0" smtClean="0"/>
              <a:t>	}</a:t>
            </a:r>
          </a:p>
          <a:p>
            <a:pPr>
              <a:lnSpc>
                <a:spcPts val="2100"/>
              </a:lnSpc>
            </a:pPr>
            <a:endParaRPr lang="en-US" altLang="zh-CN" sz="2000" dirty="0" smtClean="0"/>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各位玩家手中的牌如下</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for(</a:t>
            </a:r>
            <a:r>
              <a:rPr lang="en-US" altLang="zh-CN" sz="2000" dirty="0" err="1" smtClean="0"/>
              <a:t>iti</a:t>
            </a:r>
            <a:r>
              <a:rPr lang="en-US" altLang="zh-CN" sz="2000" dirty="0" smtClean="0"/>
              <a:t> = </a:t>
            </a:r>
            <a:r>
              <a:rPr lang="en-US" altLang="zh-CN" sz="2000" dirty="0" err="1" smtClean="0"/>
              <a:t>inHand.begin</a:t>
            </a:r>
            <a:r>
              <a:rPr lang="en-US" altLang="zh-CN" sz="2000" dirty="0" smtClean="0"/>
              <a:t>(); </a:t>
            </a:r>
            <a:r>
              <a:rPr lang="en-US" altLang="zh-CN" sz="2000" dirty="0" err="1" smtClean="0"/>
              <a:t>iti</a:t>
            </a:r>
            <a:r>
              <a:rPr lang="en-US" altLang="zh-CN" sz="2000" dirty="0" smtClean="0"/>
              <a:t> != </a:t>
            </a:r>
            <a:r>
              <a:rPr lang="en-US" altLang="zh-CN" sz="2000" dirty="0" err="1" smtClean="0"/>
              <a:t>inHand.end</a:t>
            </a:r>
            <a:r>
              <a:rPr lang="en-US" altLang="zh-CN" sz="2000" dirty="0" smtClean="0"/>
              <a:t>(); </a:t>
            </a:r>
            <a:r>
              <a:rPr lang="en-US" altLang="zh-CN" sz="2000" dirty="0" err="1" smtClean="0"/>
              <a:t>iti</a:t>
            </a:r>
            <a:r>
              <a:rPr lang="en-US" altLang="zh-CN" sz="2000" dirty="0" smtClean="0"/>
              <a:t>++) </a:t>
            </a:r>
          </a:p>
          <a:p>
            <a:pPr>
              <a:lnSpc>
                <a:spcPts val="2100"/>
              </a:lnSpc>
            </a:pPr>
            <a:r>
              <a:rPr lang="en-US" altLang="zh-CN" sz="2000" dirty="0" smtClean="0"/>
              <a:t>	{	</a:t>
            </a:r>
            <a:r>
              <a:rPr lang="en-US" altLang="zh-CN" sz="2000" dirty="0" smtClean="0">
                <a:solidFill>
                  <a:schemeClr val="tx1"/>
                </a:solidFill>
              </a:rPr>
              <a:t>// </a:t>
            </a:r>
            <a:r>
              <a:rPr lang="en-US" altLang="zh-CN" sz="2000" dirty="0" err="1" smtClean="0">
                <a:solidFill>
                  <a:schemeClr val="tx1"/>
                </a:solidFill>
              </a:rPr>
              <a:t>iti</a:t>
            </a:r>
            <a:r>
              <a:rPr lang="zh-CN" altLang="en-US" sz="2000" dirty="0" smtClean="0">
                <a:solidFill>
                  <a:schemeClr val="tx1"/>
                </a:solidFill>
              </a:rPr>
              <a:t>表示当前玩家</a:t>
            </a:r>
          </a:p>
          <a:p>
            <a:pPr>
              <a:lnSpc>
                <a:spcPts val="2100"/>
              </a:lnSpc>
            </a:pPr>
            <a:r>
              <a:rPr lang="zh-CN" altLang="en-US" sz="2000" dirty="0" smtClean="0"/>
              <a:t>		</a:t>
            </a:r>
            <a:r>
              <a:rPr lang="en-US" altLang="zh-CN" sz="2000" dirty="0" smtClean="0"/>
              <a:t>for(</a:t>
            </a:r>
            <a:r>
              <a:rPr lang="en-US" altLang="zh-CN" sz="2000" dirty="0" err="1" smtClean="0"/>
              <a:t>itj</a:t>
            </a:r>
            <a:r>
              <a:rPr lang="en-US" altLang="zh-CN" sz="2000" dirty="0" smtClean="0"/>
              <a:t> = </a:t>
            </a:r>
            <a:r>
              <a:rPr lang="en-US" altLang="zh-CN" sz="2000" dirty="0" err="1" smtClean="0"/>
              <a:t>iti</a:t>
            </a:r>
            <a:r>
              <a:rPr lang="en-US" altLang="zh-CN" sz="2000" dirty="0" smtClean="0"/>
              <a:t> -&gt; begin(); </a:t>
            </a:r>
            <a:r>
              <a:rPr lang="en-US" altLang="zh-CN" sz="2000" dirty="0" err="1" smtClean="0"/>
              <a:t>itj</a:t>
            </a:r>
            <a:r>
              <a:rPr lang="en-US" altLang="zh-CN" sz="2000" dirty="0" smtClean="0"/>
              <a:t> != </a:t>
            </a:r>
            <a:r>
              <a:rPr lang="en-US" altLang="zh-CN" sz="2000" dirty="0" err="1" smtClean="0"/>
              <a:t>iti</a:t>
            </a:r>
            <a:r>
              <a:rPr lang="en-US" altLang="zh-CN" sz="2000" dirty="0" smtClean="0"/>
              <a:t>-&gt;end(); </a:t>
            </a:r>
            <a:r>
              <a:rPr lang="en-US" altLang="zh-CN" sz="2000" dirty="0" err="1" smtClean="0"/>
              <a:t>itj</a:t>
            </a:r>
            <a:r>
              <a:rPr lang="en-US" altLang="zh-CN" sz="2000" dirty="0" smtClean="0"/>
              <a:t>++)   </a:t>
            </a:r>
          </a:p>
          <a:p>
            <a:pPr>
              <a:lnSpc>
                <a:spcPts val="2100"/>
              </a:lnSpc>
            </a:pPr>
            <a:r>
              <a:rPr lang="en-US" altLang="zh-CN" sz="2000" dirty="0" smtClean="0"/>
              <a:t>		{	</a:t>
            </a:r>
            <a:r>
              <a:rPr lang="en-US" altLang="zh-CN" sz="2000" dirty="0" smtClean="0">
                <a:solidFill>
                  <a:schemeClr val="tx1"/>
                </a:solidFill>
              </a:rPr>
              <a:t>// </a:t>
            </a:r>
            <a:r>
              <a:rPr lang="en-US" altLang="zh-CN" sz="2000" dirty="0" err="1" smtClean="0">
                <a:solidFill>
                  <a:schemeClr val="tx1"/>
                </a:solidFill>
              </a:rPr>
              <a:t>itj</a:t>
            </a:r>
            <a:r>
              <a:rPr lang="zh-CN" altLang="en-US" sz="2000" dirty="0" smtClean="0">
                <a:solidFill>
                  <a:schemeClr val="tx1"/>
                </a:solidFill>
              </a:rPr>
              <a:t>表示当前玩家</a:t>
            </a:r>
            <a:r>
              <a:rPr lang="en-US" altLang="zh-CN" sz="2000" dirty="0" err="1" smtClean="0">
                <a:solidFill>
                  <a:schemeClr val="tx1"/>
                </a:solidFill>
              </a:rPr>
              <a:t>iti</a:t>
            </a:r>
            <a:r>
              <a:rPr lang="zh-CN" altLang="en-US" sz="2000" dirty="0" smtClean="0">
                <a:solidFill>
                  <a:schemeClr val="tx1"/>
                </a:solidFill>
              </a:rPr>
              <a:t>的第</a:t>
            </a:r>
            <a:r>
              <a:rPr lang="en-US" altLang="zh-CN" sz="2000" dirty="0" err="1" smtClean="0">
                <a:solidFill>
                  <a:schemeClr val="tx1"/>
                </a:solidFill>
              </a:rPr>
              <a:t>itj</a:t>
            </a:r>
            <a:r>
              <a:rPr lang="zh-CN" altLang="en-US" sz="2000" dirty="0" smtClean="0">
                <a:solidFill>
                  <a:schemeClr val="tx1"/>
                </a:solidFill>
              </a:rPr>
              <a:t>张牌</a:t>
            </a:r>
          </a:p>
          <a:p>
            <a:pPr>
              <a:lnSpc>
                <a:spcPts val="2100"/>
              </a:lnSpc>
            </a:pPr>
            <a:r>
              <a:rPr lang="zh-CN" altLang="en-US" sz="2000" dirty="0" smtClean="0"/>
              <a:t>			</a:t>
            </a:r>
            <a:r>
              <a:rPr lang="en-US" altLang="zh-CN" sz="2000" dirty="0" err="1" smtClean="0"/>
              <a:t>cout</a:t>
            </a:r>
            <a:r>
              <a:rPr lang="en-US" altLang="zh-CN" sz="2000" dirty="0" smtClean="0"/>
              <a:t> &lt;&lt; *</a:t>
            </a:r>
            <a:r>
              <a:rPr lang="en-US" altLang="zh-CN" sz="2000" dirty="0" err="1" smtClean="0"/>
              <a:t>itj</a:t>
            </a:r>
            <a:r>
              <a:rPr lang="en-US" altLang="zh-CN" sz="2000" dirty="0" smtClean="0"/>
              <a:t> &lt;&lt; " ";</a:t>
            </a:r>
          </a:p>
          <a:p>
            <a:pPr>
              <a:lnSpc>
                <a:spcPts val="2100"/>
              </a:lnSpc>
            </a:pP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p>
          <a:p>
            <a:pPr>
              <a:lnSpc>
                <a:spcPts val="2100"/>
              </a:lnSpc>
            </a:pPr>
            <a:r>
              <a:rPr lang="en-US" altLang="zh-CN" sz="2000" dirty="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12" y="225216"/>
            <a:ext cx="9144000" cy="5940088"/>
          </a:xfrm>
          <a:prstGeom prst="rect">
            <a:avLst/>
          </a:prstGeom>
          <a:noFill/>
        </p:spPr>
        <p:txBody>
          <a:bodyPr wrap="square" rtlCol="0">
            <a:spAutoFit/>
          </a:bodyPr>
          <a:lstStyle/>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&lt;&lt; "</a:t>
            </a:r>
            <a:r>
              <a:rPr lang="zh-CN" altLang="en-US" sz="2000" dirty="0" smtClean="0"/>
              <a:t>底牌为</a:t>
            </a:r>
            <a:r>
              <a:rPr lang="en-US" altLang="zh-CN" sz="2000" dirty="0" smtClean="0"/>
              <a:t>:" &lt;&lt; </a:t>
            </a:r>
            <a:r>
              <a:rPr lang="en-US" altLang="zh-CN" sz="2000" dirty="0" err="1" smtClean="0"/>
              <a:t>endl</a:t>
            </a:r>
            <a:r>
              <a:rPr lang="en-US" altLang="zh-CN" sz="2000" dirty="0" smtClean="0"/>
              <a:t>;</a:t>
            </a:r>
          </a:p>
          <a:p>
            <a:r>
              <a:rPr lang="en-US" altLang="zh-CN" sz="2000" dirty="0" smtClean="0"/>
              <a:t>	for(</a:t>
            </a:r>
            <a:r>
              <a:rPr lang="en-US" altLang="zh-CN" sz="2000" dirty="0" err="1" smtClean="0"/>
              <a:t>itj</a:t>
            </a:r>
            <a:r>
              <a:rPr lang="en-US" altLang="zh-CN" sz="2000" dirty="0" smtClean="0"/>
              <a:t> = </a:t>
            </a:r>
            <a:r>
              <a:rPr lang="en-US" altLang="zh-CN" sz="2000" dirty="0" err="1" smtClean="0"/>
              <a:t>poker.begin</a:t>
            </a:r>
            <a:r>
              <a:rPr lang="en-US" altLang="zh-CN" sz="2000" dirty="0" smtClean="0"/>
              <a:t>(); </a:t>
            </a:r>
            <a:r>
              <a:rPr lang="en-US" altLang="zh-CN" sz="2000" dirty="0" err="1" smtClean="0"/>
              <a:t>itj</a:t>
            </a:r>
            <a:r>
              <a:rPr lang="en-US" altLang="zh-CN" sz="2000" dirty="0" smtClean="0"/>
              <a:t> != </a:t>
            </a:r>
            <a:r>
              <a:rPr lang="en-US" altLang="zh-CN" sz="2000" dirty="0" err="1" smtClean="0"/>
              <a:t>poker.end</a:t>
            </a:r>
            <a:r>
              <a:rPr lang="en-US" altLang="zh-CN" sz="2000" dirty="0" smtClean="0"/>
              <a:t>(); </a:t>
            </a:r>
            <a:r>
              <a:rPr lang="en-US" altLang="zh-CN" sz="2000" dirty="0" err="1" smtClean="0"/>
              <a:t>itj</a:t>
            </a:r>
            <a:r>
              <a:rPr lang="en-US" altLang="zh-CN" sz="2000" dirty="0" smtClean="0"/>
              <a:t>++) </a:t>
            </a:r>
          </a:p>
          <a:p>
            <a:r>
              <a:rPr lang="en-US" altLang="zh-CN" sz="2000" dirty="0" smtClean="0"/>
              <a:t>	{ 	</a:t>
            </a:r>
            <a:r>
              <a:rPr lang="en-US" altLang="zh-CN" sz="2000" dirty="0" smtClean="0">
                <a:solidFill>
                  <a:schemeClr val="tx1"/>
                </a:solidFill>
              </a:rPr>
              <a:t>// poker</a:t>
            </a:r>
            <a:r>
              <a:rPr lang="zh-CN" altLang="en-US" sz="2000" dirty="0" smtClean="0">
                <a:solidFill>
                  <a:schemeClr val="tx1"/>
                </a:solidFill>
              </a:rPr>
              <a:t>中剩下的牌即为底牌 </a:t>
            </a:r>
            <a:r>
              <a:rPr lang="zh-CN" altLang="en-US" sz="2000" dirty="0" smtClean="0"/>
              <a:t> </a:t>
            </a:r>
          </a:p>
          <a:p>
            <a:r>
              <a:rPr lang="zh-CN" altLang="en-US" sz="2000" dirty="0" smtClean="0"/>
              <a:t>		</a:t>
            </a:r>
            <a:r>
              <a:rPr lang="en-US" altLang="zh-CN" sz="2000" dirty="0" err="1" smtClean="0"/>
              <a:t>cout</a:t>
            </a:r>
            <a:r>
              <a:rPr lang="en-US" altLang="zh-CN" sz="2000" dirty="0" smtClean="0"/>
              <a:t> &lt;&lt; *</a:t>
            </a:r>
            <a:r>
              <a:rPr lang="en-US" altLang="zh-CN" sz="2000" dirty="0" err="1" smtClean="0"/>
              <a:t>itj</a:t>
            </a:r>
            <a:r>
              <a:rPr lang="en-US" altLang="zh-CN" sz="2000" dirty="0" smtClean="0"/>
              <a:t> &lt;&lt; " ";</a:t>
            </a:r>
          </a:p>
          <a:p>
            <a:r>
              <a:rPr lang="en-US" altLang="zh-CN" sz="2000" dirty="0" smtClean="0"/>
              <a:t>	} </a:t>
            </a:r>
          </a:p>
          <a:p>
            <a:endParaRPr lang="en-US" altLang="zh-CN" sz="2000" dirty="0" smtClean="0"/>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p>
          <a:p>
            <a:r>
              <a:rPr lang="en-US" altLang="zh-CN" sz="2000" dirty="0" smtClean="0"/>
              <a:t>}</a:t>
            </a:r>
          </a:p>
          <a:p>
            <a:endParaRPr lang="en-US" altLang="zh-CN" sz="2000" dirty="0" smtClean="0"/>
          </a:p>
          <a:p>
            <a:r>
              <a:rPr lang="en-US" altLang="zh-CN" sz="2000" dirty="0" smtClean="0"/>
              <a:t>void </a:t>
            </a:r>
            <a:r>
              <a:rPr lang="en-US" altLang="zh-CN" sz="2000" dirty="0" err="1" smtClean="0"/>
              <a:t>PokerGame</a:t>
            </a:r>
            <a:r>
              <a:rPr lang="en-US" altLang="zh-CN" sz="2000" dirty="0" smtClean="0"/>
              <a:t>::Show() const			</a:t>
            </a:r>
            <a:r>
              <a:rPr lang="en-US" altLang="zh-CN" sz="2000" dirty="0" smtClean="0">
                <a:solidFill>
                  <a:schemeClr val="tx1"/>
                </a:solidFill>
              </a:rPr>
              <a:t>// </a:t>
            </a:r>
            <a:r>
              <a:rPr lang="zh-CN" altLang="en-US" sz="2000" dirty="0" smtClean="0">
                <a:solidFill>
                  <a:schemeClr val="tx1"/>
                </a:solidFill>
              </a:rPr>
              <a:t>依次显示扑克牌</a:t>
            </a:r>
          </a:p>
          <a:p>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扑克中各牌依次为</a:t>
            </a:r>
            <a:r>
              <a:rPr lang="en-US" altLang="zh-CN" sz="2000" dirty="0" smtClean="0"/>
              <a:t>:" &lt;&lt; </a:t>
            </a:r>
            <a:r>
              <a:rPr lang="en-US" altLang="zh-CN" sz="2000" dirty="0" err="1" smtClean="0"/>
              <a:t>endl</a:t>
            </a:r>
            <a:r>
              <a:rPr lang="en-US" altLang="zh-CN" sz="2000" dirty="0" smtClean="0"/>
              <a:t>;</a:t>
            </a:r>
          </a:p>
          <a:p>
            <a:r>
              <a:rPr lang="en-US" altLang="zh-CN" sz="2000" dirty="0" smtClean="0"/>
              <a:t>	for(vector&lt;</a:t>
            </a:r>
            <a:r>
              <a:rPr lang="en-US" altLang="zh-CN" sz="2000" dirty="0" err="1" smtClean="0"/>
              <a:t>int</a:t>
            </a:r>
            <a:r>
              <a:rPr lang="en-US" altLang="zh-CN" sz="2000" dirty="0" smtClean="0"/>
              <a:t>&gt;::</a:t>
            </a:r>
            <a:r>
              <a:rPr lang="en-US" altLang="zh-CN" sz="2000" dirty="0" err="1" smtClean="0"/>
              <a:t>const_iterator</a:t>
            </a:r>
            <a:r>
              <a:rPr lang="en-US" altLang="zh-CN" sz="2000" dirty="0" smtClean="0"/>
              <a:t> it = </a:t>
            </a:r>
            <a:r>
              <a:rPr lang="en-US" altLang="zh-CN" sz="2000" dirty="0" err="1" smtClean="0"/>
              <a:t>poker.begin</a:t>
            </a:r>
            <a:r>
              <a:rPr lang="en-US" altLang="zh-CN" sz="2000" dirty="0" smtClean="0"/>
              <a:t>(); </a:t>
            </a:r>
          </a:p>
          <a:p>
            <a:r>
              <a:rPr lang="en-US" altLang="zh-CN" sz="2000" dirty="0" smtClean="0"/>
              <a:t>		it != </a:t>
            </a:r>
            <a:r>
              <a:rPr lang="en-US" altLang="zh-CN" sz="2000" dirty="0" err="1" smtClean="0"/>
              <a:t>poker.end</a:t>
            </a:r>
            <a:r>
              <a:rPr lang="en-US" altLang="zh-CN" sz="2000" dirty="0" smtClean="0"/>
              <a:t>(); it++)</a:t>
            </a:r>
          </a:p>
          <a:p>
            <a:r>
              <a:rPr lang="en-US" altLang="zh-CN" sz="2000" dirty="0" smtClean="0"/>
              <a:t>		</a:t>
            </a:r>
            <a:r>
              <a:rPr lang="en-US" altLang="zh-CN" sz="2000" dirty="0" err="1" smtClean="0"/>
              <a:t>cout</a:t>
            </a:r>
            <a:r>
              <a:rPr lang="en-US" altLang="zh-CN" sz="2000" dirty="0" smtClean="0"/>
              <a:t> &lt;&lt; *it &lt;&lt; " ";</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r>
              <a:rPr lang="en-US" altLang="zh-CN" sz="2000" dirty="0" smtClean="0"/>
              <a:t>}</a:t>
            </a:r>
          </a:p>
          <a:p>
            <a:endParaRPr lang="en-US" altLang="zh-CN" sz="2000" dirty="0" smtClean="0"/>
          </a:p>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poker_game_8_8.cpp</a:t>
            </a:r>
            <a:r>
              <a:rPr lang="zh-CN" altLang="en-US" sz="2000" dirty="0" smtClean="0">
                <a:solidFill>
                  <a:srgbClr val="C00000"/>
                </a:solidFill>
              </a:rPr>
              <a:t>结束</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116632"/>
            <a:ext cx="8783960" cy="6247864"/>
          </a:xfrm>
          <a:prstGeom prst="rect">
            <a:avLst/>
          </a:prstGeom>
          <a:noFill/>
        </p:spPr>
        <p:txBody>
          <a:bodyPr wrap="square" rtlCol="0">
            <a:spAutoFit/>
          </a:bodyPr>
          <a:lstStyle/>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main_8_8.cpp</a:t>
            </a:r>
            <a:r>
              <a:rPr lang="zh-CN" altLang="en-US" sz="2000" dirty="0" smtClean="0">
                <a:solidFill>
                  <a:srgbClr val="C00000"/>
                </a:solidFill>
              </a:rPr>
              <a:t>开始</a:t>
            </a:r>
            <a:endParaRPr lang="en-US" altLang="zh-CN" sz="2000" dirty="0" smtClean="0">
              <a:solidFill>
                <a:srgbClr val="C00000"/>
              </a:solidFill>
            </a:endParaRPr>
          </a:p>
          <a:p>
            <a:pPr>
              <a:lnSpc>
                <a:spcPts val="2000"/>
              </a:lnSpc>
            </a:pPr>
            <a:endParaRPr lang="zh-CN" altLang="en-US" sz="2000" dirty="0" smtClean="0"/>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:e8_8\main_8_8.cpp</a:t>
            </a:r>
          </a:p>
          <a:p>
            <a:pPr>
              <a:lnSpc>
                <a:spcPts val="2000"/>
              </a:lnSpc>
            </a:pPr>
            <a:r>
              <a:rPr lang="en-US" altLang="zh-CN" sz="2000" dirty="0" smtClean="0"/>
              <a:t>#include &lt;vector&gt;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"poker_game_8_8.h"		</a:t>
            </a:r>
            <a:r>
              <a:rPr lang="en-US" altLang="zh-CN" sz="2000" dirty="0" smtClean="0">
                <a:solidFill>
                  <a:schemeClr val="tx1"/>
                </a:solidFill>
              </a:rPr>
              <a:t>// </a:t>
            </a:r>
            <a:r>
              <a:rPr lang="zh-CN" altLang="en-US" sz="2000" dirty="0" smtClean="0">
                <a:solidFill>
                  <a:schemeClr val="tx1"/>
                </a:solidFill>
              </a:rPr>
              <a:t>包含包含</a:t>
            </a:r>
            <a:r>
              <a:rPr lang="en-US" altLang="zh-CN" sz="2000" dirty="0" err="1" smtClean="0">
                <a:solidFill>
                  <a:schemeClr val="tx1"/>
                </a:solidFill>
              </a:rPr>
              <a:t>PokerGame</a:t>
            </a:r>
            <a:r>
              <a:rPr lang="zh-CN" altLang="en-US" sz="2000" dirty="0" smtClean="0">
                <a:solidFill>
                  <a:schemeClr val="tx1"/>
                </a:solidFill>
              </a:rPr>
              <a:t>类的声明</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a:t>
            </a:r>
          </a:p>
          <a:p>
            <a:pPr>
              <a:lnSpc>
                <a:spcPts val="2000"/>
              </a:lnSpc>
            </a:pPr>
            <a:r>
              <a:rPr lang="en-US" altLang="zh-CN" sz="2000" dirty="0" smtClean="0"/>
              <a:t>{</a:t>
            </a:r>
          </a:p>
          <a:p>
            <a:pPr>
              <a:lnSpc>
                <a:spcPts val="2000"/>
              </a:lnSpc>
            </a:pPr>
            <a:r>
              <a:rPr lang="en-US" altLang="zh-CN" sz="2000" dirty="0" smtClean="0"/>
              <a:t>	</a:t>
            </a:r>
            <a:r>
              <a:rPr lang="en-US" altLang="zh-CN" sz="2000" dirty="0" err="1" smtClean="0"/>
              <a:t>PokerGame</a:t>
            </a:r>
            <a:r>
              <a:rPr lang="en-US" altLang="zh-CN" sz="2000" dirty="0" smtClean="0"/>
              <a:t> </a:t>
            </a:r>
            <a:r>
              <a:rPr lang="en-US" altLang="zh-CN" sz="2000" dirty="0" err="1" smtClean="0"/>
              <a:t>pokergame</a:t>
            </a:r>
            <a:r>
              <a:rPr lang="en-US" altLang="zh-CN" sz="2000" dirty="0" smtClean="0"/>
              <a:t>(4,12);	</a:t>
            </a:r>
            <a:r>
              <a:rPr lang="en-US" altLang="zh-CN" sz="2000" dirty="0" smtClean="0">
                <a:solidFill>
                  <a:schemeClr val="tx1"/>
                </a:solidFill>
              </a:rPr>
              <a:t>// </a:t>
            </a:r>
            <a:r>
              <a:rPr lang="zh-CN" altLang="en-US" sz="2000" dirty="0" smtClean="0">
                <a:solidFill>
                  <a:schemeClr val="tx1"/>
                </a:solidFill>
              </a:rPr>
              <a:t>扑克游戏对象</a:t>
            </a:r>
          </a:p>
          <a:p>
            <a:pPr>
              <a:lnSpc>
                <a:spcPts val="2000"/>
              </a:lnSpc>
            </a:pPr>
            <a:r>
              <a:rPr lang="zh-CN" altLang="en-US" sz="2000" dirty="0" smtClean="0"/>
              <a:t>	</a:t>
            </a:r>
            <a:r>
              <a:rPr lang="en-US" altLang="zh-CN" sz="2000" dirty="0" err="1" smtClean="0"/>
              <a:t>cout</a:t>
            </a:r>
            <a:r>
              <a:rPr lang="en-US" altLang="zh-CN" sz="2000" dirty="0" smtClean="0"/>
              <a:t> &lt;&lt; "</a:t>
            </a:r>
            <a:r>
              <a:rPr lang="zh-CN" altLang="en-US" sz="2000" dirty="0" smtClean="0"/>
              <a:t>洗牌前的扑克牌排列</a:t>
            </a:r>
            <a:r>
              <a:rPr lang="en-US" altLang="zh-CN" sz="2000" dirty="0" smtClean="0"/>
              <a:t>:" &lt;&lt; </a:t>
            </a:r>
            <a:r>
              <a:rPr lang="en-US" altLang="zh-CN" sz="2000" dirty="0" err="1" smtClean="0"/>
              <a:t>endl</a:t>
            </a:r>
            <a:r>
              <a:rPr lang="en-US" altLang="zh-CN" sz="2000" dirty="0" smtClean="0"/>
              <a:t>;</a:t>
            </a:r>
          </a:p>
          <a:p>
            <a:pPr>
              <a:lnSpc>
                <a:spcPts val="2000"/>
              </a:lnSpc>
            </a:pPr>
            <a:r>
              <a:rPr lang="en-US" altLang="zh-CN" sz="2000" dirty="0" smtClean="0"/>
              <a:t>	</a:t>
            </a:r>
            <a:r>
              <a:rPr lang="en-US" altLang="zh-CN" sz="2000" dirty="0" err="1" smtClean="0"/>
              <a:t>pokergame.Show</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依次显示扑克中的各张牌</a:t>
            </a:r>
          </a:p>
          <a:p>
            <a:pPr>
              <a:lnSpc>
                <a:spcPts val="2000"/>
              </a:lnSpc>
            </a:pPr>
            <a:endParaRPr lang="zh-CN" altLang="en-US" sz="2000" dirty="0" smtClean="0"/>
          </a:p>
          <a:p>
            <a:pPr>
              <a:lnSpc>
                <a:spcPts val="2000"/>
              </a:lnSpc>
            </a:pPr>
            <a:r>
              <a:rPr lang="zh-CN" altLang="en-US" sz="2000" dirty="0" smtClean="0"/>
              <a:t>	</a:t>
            </a:r>
            <a:r>
              <a:rPr lang="en-US" altLang="zh-CN" sz="2000" dirty="0" err="1" smtClean="0"/>
              <a:t>pokergame.Shuffle</a:t>
            </a:r>
            <a:r>
              <a:rPr lang="en-US" altLang="zh-CN" sz="2000" dirty="0" smtClean="0"/>
              <a:t>();		</a:t>
            </a:r>
            <a:r>
              <a:rPr lang="en-US" altLang="zh-CN" sz="2000" dirty="0" smtClean="0">
                <a:solidFill>
                  <a:schemeClr val="tx1"/>
                </a:solidFill>
              </a:rPr>
              <a:t>// </a:t>
            </a:r>
            <a:r>
              <a:rPr lang="zh-CN" altLang="en-US" sz="2000" dirty="0" smtClean="0">
                <a:solidFill>
                  <a:schemeClr val="tx1"/>
                </a:solidFill>
              </a:rPr>
              <a:t>洗牌</a:t>
            </a:r>
          </a:p>
          <a:p>
            <a:pPr>
              <a:lnSpc>
                <a:spcPts val="20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&lt;&lt; "</a:t>
            </a:r>
            <a:r>
              <a:rPr lang="zh-CN" altLang="en-US" sz="2000" dirty="0" smtClean="0"/>
              <a:t>洗牌后的扑克牌排列</a:t>
            </a:r>
            <a:r>
              <a:rPr lang="en-US" altLang="zh-CN" sz="2000" dirty="0" smtClean="0"/>
              <a:t>:" &lt;&lt; </a:t>
            </a:r>
            <a:r>
              <a:rPr lang="en-US" altLang="zh-CN" sz="2000" dirty="0" err="1" smtClean="0"/>
              <a:t>endl</a:t>
            </a:r>
            <a:r>
              <a:rPr lang="en-US" altLang="zh-CN" sz="2000" dirty="0" smtClean="0"/>
              <a:t>; </a:t>
            </a:r>
          </a:p>
          <a:p>
            <a:pPr>
              <a:lnSpc>
                <a:spcPts val="2000"/>
              </a:lnSpc>
            </a:pPr>
            <a:r>
              <a:rPr lang="en-US" altLang="zh-CN" sz="2000" dirty="0" smtClean="0"/>
              <a:t>	</a:t>
            </a:r>
            <a:r>
              <a:rPr lang="en-US" altLang="zh-CN" sz="2000" dirty="0" err="1" smtClean="0"/>
              <a:t>pokergame.Show</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依次显示扑克中的各张牌</a:t>
            </a:r>
          </a:p>
          <a:p>
            <a:pPr>
              <a:lnSpc>
                <a:spcPts val="2000"/>
              </a:lnSpc>
            </a:pPr>
            <a:r>
              <a:rPr lang="zh-CN" altLang="en-US" sz="2000" dirty="0" smtClean="0"/>
              <a:t>	</a:t>
            </a:r>
          </a:p>
          <a:p>
            <a:pPr>
              <a:lnSpc>
                <a:spcPts val="2000"/>
              </a:lnSpc>
            </a:pPr>
            <a:r>
              <a:rPr lang="zh-CN" altLang="en-US" sz="2000" dirty="0" smtClean="0"/>
              <a:t>	</a:t>
            </a:r>
            <a:r>
              <a:rPr lang="en-US" altLang="zh-CN" sz="2000" dirty="0" err="1" smtClean="0"/>
              <a:t>pokergame.SendCards</a:t>
            </a:r>
            <a:r>
              <a:rPr lang="en-US" altLang="zh-CN" sz="2000" dirty="0" smtClean="0"/>
              <a:t>();	</a:t>
            </a:r>
            <a:r>
              <a:rPr lang="en-US" altLang="zh-CN" sz="2000" dirty="0" smtClean="0">
                <a:solidFill>
                  <a:schemeClr val="tx1"/>
                </a:solidFill>
              </a:rPr>
              <a:t>// </a:t>
            </a:r>
            <a:r>
              <a:rPr lang="zh-CN" altLang="en-US" sz="2000" dirty="0" smtClean="0">
                <a:solidFill>
                  <a:schemeClr val="tx1"/>
                </a:solidFill>
              </a:rPr>
              <a:t>发牌</a:t>
            </a:r>
          </a:p>
          <a:p>
            <a:pPr>
              <a:lnSpc>
                <a:spcPts val="2000"/>
              </a:lnSpc>
            </a:pPr>
            <a:endParaRPr lang="en-US" altLang="zh-CN" sz="2000" dirty="0" smtClean="0"/>
          </a:p>
          <a:p>
            <a:pPr>
              <a:lnSpc>
                <a:spcPts val="2000"/>
              </a:lnSpc>
            </a:pPr>
            <a:r>
              <a:rPr lang="en-US" altLang="zh-CN" sz="2000" dirty="0" smtClean="0"/>
              <a:t>	return 0;</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main_8_8.cpp</a:t>
            </a:r>
            <a:r>
              <a:rPr lang="zh-CN" altLang="en-US" sz="2000" dirty="0" smtClean="0">
                <a:solidFill>
                  <a:srgbClr val="C00000"/>
                </a:solidFill>
              </a:rPr>
              <a:t>结束</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16024" y="188640"/>
            <a:ext cx="8748464" cy="63367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程序运行时屏幕输出参考如下：</a:t>
            </a:r>
            <a:endParaRPr lang="en-US" altLang="zh-CN" sz="2000" dirty="0" smtClean="0"/>
          </a:p>
          <a:p>
            <a:pPr lvl="1">
              <a:lnSpc>
                <a:spcPts val="2200"/>
              </a:lnSpc>
            </a:pPr>
            <a:r>
              <a:rPr lang="zh-CN" altLang="en-US" sz="2000" dirty="0" smtClean="0">
                <a:solidFill>
                  <a:schemeClr val="tx1"/>
                </a:solidFill>
              </a:rPr>
              <a:t>洗牌前的扑克牌排列</a:t>
            </a:r>
            <a:r>
              <a:rPr lang="en-US" altLang="zh-CN" sz="2000" dirty="0" smtClean="0">
                <a:solidFill>
                  <a:schemeClr val="tx1"/>
                </a:solidFill>
              </a:rPr>
              <a:t>:</a:t>
            </a:r>
          </a:p>
          <a:p>
            <a:pPr lvl="1">
              <a:lnSpc>
                <a:spcPts val="2200"/>
              </a:lnSpc>
            </a:pPr>
            <a:r>
              <a:rPr lang="zh-CN" altLang="en-US" sz="2000" dirty="0" smtClean="0">
                <a:solidFill>
                  <a:schemeClr val="tx1"/>
                </a:solidFill>
              </a:rPr>
              <a:t>扑克中各牌依次为</a:t>
            </a:r>
            <a:r>
              <a:rPr lang="en-US" altLang="zh-CN" sz="2000" dirty="0" smtClean="0">
                <a:solidFill>
                  <a:schemeClr val="tx1"/>
                </a:solidFill>
              </a:rPr>
              <a:t>:</a:t>
            </a:r>
          </a:p>
          <a:p>
            <a:pPr lvl="1">
              <a:lnSpc>
                <a:spcPts val="2200"/>
              </a:lnSpc>
            </a:pPr>
            <a:r>
              <a:rPr lang="en-US" altLang="zh-CN" sz="2000" dirty="0" smtClean="0">
                <a:solidFill>
                  <a:schemeClr val="tx1"/>
                </a:solidFill>
              </a:rPr>
              <a:t>101 102 103 104 105 106 107 108 109 110 111 112 113 201 202 203 204 205 206 207 208 209 210 211 212 213 301 302 303 304 305 306 307 308 309 310 311 312 313 401 402 403 404 405 406 407 408 409 410 411 412 413 501 502</a:t>
            </a:r>
          </a:p>
          <a:p>
            <a:pPr lvl="1">
              <a:lnSpc>
                <a:spcPts val="2200"/>
              </a:lnSpc>
            </a:pPr>
            <a:endParaRPr lang="en-US" altLang="zh-CN" sz="2000" dirty="0" smtClean="0">
              <a:solidFill>
                <a:schemeClr val="tx1"/>
              </a:solidFill>
            </a:endParaRPr>
          </a:p>
          <a:p>
            <a:pPr lvl="1">
              <a:lnSpc>
                <a:spcPts val="2200"/>
              </a:lnSpc>
            </a:pPr>
            <a:r>
              <a:rPr lang="zh-CN" altLang="en-US" sz="2000" dirty="0" smtClean="0">
                <a:solidFill>
                  <a:schemeClr val="tx1"/>
                </a:solidFill>
              </a:rPr>
              <a:t>洗牌后的扑克牌排列</a:t>
            </a:r>
            <a:r>
              <a:rPr lang="en-US" altLang="zh-CN" sz="2000" dirty="0" smtClean="0">
                <a:solidFill>
                  <a:schemeClr val="tx1"/>
                </a:solidFill>
              </a:rPr>
              <a:t>:</a:t>
            </a:r>
          </a:p>
          <a:p>
            <a:pPr lvl="1">
              <a:lnSpc>
                <a:spcPts val="2200"/>
              </a:lnSpc>
            </a:pPr>
            <a:r>
              <a:rPr lang="zh-CN" altLang="en-US" sz="2000" dirty="0" smtClean="0">
                <a:solidFill>
                  <a:schemeClr val="tx1"/>
                </a:solidFill>
              </a:rPr>
              <a:t>扑克中各牌依次为</a:t>
            </a:r>
            <a:r>
              <a:rPr lang="en-US" altLang="zh-CN" sz="2000" dirty="0" smtClean="0">
                <a:solidFill>
                  <a:schemeClr val="tx1"/>
                </a:solidFill>
              </a:rPr>
              <a:t>:</a:t>
            </a:r>
          </a:p>
          <a:p>
            <a:pPr lvl="1">
              <a:lnSpc>
                <a:spcPts val="2200"/>
              </a:lnSpc>
            </a:pPr>
            <a:r>
              <a:rPr lang="en-US" altLang="zh-CN" sz="2000" dirty="0" smtClean="0">
                <a:solidFill>
                  <a:schemeClr val="tx1"/>
                </a:solidFill>
              </a:rPr>
              <a:t>109 209 309 110 212 107 303 105 308 312 502 311 207 204 103 206 112 401 412 202 111 310 210 102 104 203 101 108 306 313 304 403 411 211 301 404 501 407 208 406 113 205 305 302 201 405 413 213 410 408 402 106 409 307</a:t>
            </a:r>
          </a:p>
          <a:p>
            <a:pPr lvl="1">
              <a:lnSpc>
                <a:spcPts val="2200"/>
              </a:lnSpc>
            </a:pPr>
            <a:r>
              <a:rPr lang="zh-CN" altLang="en-US" sz="2000" dirty="0" smtClean="0">
                <a:solidFill>
                  <a:schemeClr val="tx1"/>
                </a:solidFill>
              </a:rPr>
              <a:t>各位玩家手中的牌如下</a:t>
            </a:r>
            <a:r>
              <a:rPr lang="en-US" altLang="zh-CN" sz="2000" dirty="0" smtClean="0">
                <a:solidFill>
                  <a:schemeClr val="tx1"/>
                </a:solidFill>
              </a:rPr>
              <a:t>:</a:t>
            </a:r>
          </a:p>
          <a:p>
            <a:pPr lvl="1">
              <a:lnSpc>
                <a:spcPts val="2200"/>
              </a:lnSpc>
            </a:pPr>
            <a:r>
              <a:rPr lang="en-US" altLang="zh-CN" sz="2000" dirty="0" smtClean="0">
                <a:solidFill>
                  <a:schemeClr val="tx1"/>
                </a:solidFill>
              </a:rPr>
              <a:t>307 408 405 205 407 211 313 203 310 401 204 312</a:t>
            </a:r>
          </a:p>
          <a:p>
            <a:pPr lvl="1">
              <a:lnSpc>
                <a:spcPts val="2200"/>
              </a:lnSpc>
            </a:pPr>
            <a:r>
              <a:rPr lang="en-US" altLang="zh-CN" sz="2000" dirty="0" smtClean="0">
                <a:solidFill>
                  <a:schemeClr val="tx1"/>
                </a:solidFill>
              </a:rPr>
              <a:t>409 410 201 113 501 411 306 104 111 112 207 308</a:t>
            </a:r>
          </a:p>
          <a:p>
            <a:pPr lvl="1">
              <a:lnSpc>
                <a:spcPts val="2200"/>
              </a:lnSpc>
            </a:pPr>
            <a:r>
              <a:rPr lang="en-US" altLang="zh-CN" sz="2000" dirty="0" smtClean="0">
                <a:solidFill>
                  <a:schemeClr val="tx1"/>
                </a:solidFill>
              </a:rPr>
              <a:t>106 213 302 406 404 403 108 102 202 206 311 105</a:t>
            </a:r>
          </a:p>
          <a:p>
            <a:pPr lvl="1">
              <a:lnSpc>
                <a:spcPts val="2200"/>
              </a:lnSpc>
            </a:pPr>
            <a:r>
              <a:rPr lang="en-US" altLang="zh-CN" sz="2000" dirty="0" smtClean="0">
                <a:solidFill>
                  <a:schemeClr val="tx1"/>
                </a:solidFill>
              </a:rPr>
              <a:t>402 413 305 208 301 304 101 210 412 103 502 303</a:t>
            </a:r>
          </a:p>
          <a:p>
            <a:pPr lvl="1">
              <a:lnSpc>
                <a:spcPts val="2200"/>
              </a:lnSpc>
            </a:pPr>
            <a:endParaRPr lang="en-US" altLang="zh-CN" sz="2000" dirty="0" smtClean="0">
              <a:solidFill>
                <a:schemeClr val="tx1"/>
              </a:solidFill>
            </a:endParaRPr>
          </a:p>
          <a:p>
            <a:pPr lvl="1">
              <a:lnSpc>
                <a:spcPts val="2200"/>
              </a:lnSpc>
            </a:pPr>
            <a:r>
              <a:rPr lang="zh-CN" altLang="en-US" sz="2000" dirty="0" smtClean="0">
                <a:solidFill>
                  <a:schemeClr val="tx1"/>
                </a:solidFill>
              </a:rPr>
              <a:t>底牌为</a:t>
            </a:r>
            <a:r>
              <a:rPr lang="en-US" altLang="zh-CN" sz="2000" dirty="0" smtClean="0">
                <a:solidFill>
                  <a:schemeClr val="tx1"/>
                </a:solidFill>
              </a:rPr>
              <a:t>:</a:t>
            </a:r>
          </a:p>
          <a:p>
            <a:pPr lvl="1">
              <a:lnSpc>
                <a:spcPts val="2200"/>
              </a:lnSpc>
            </a:pPr>
            <a:r>
              <a:rPr lang="en-US" altLang="zh-CN" sz="2000" dirty="0" smtClean="0">
                <a:solidFill>
                  <a:schemeClr val="tx1"/>
                </a:solidFill>
              </a:rPr>
              <a:t>109 209 309 110 212 107</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8.2 </a:t>
            </a:r>
            <a:r>
              <a:rPr lang="zh-CN" altLang="en-US" sz="4800" dirty="0" smtClean="0"/>
              <a:t>扑克游戏</a:t>
            </a:r>
            <a:r>
              <a:rPr lang="en-US" altLang="zh-CN" sz="4800" dirty="0" smtClean="0"/>
              <a:t>——vector</a:t>
            </a:r>
            <a:r>
              <a:rPr lang="zh-CN" altLang="en-US" sz="4800" dirty="0" smtClean="0"/>
              <a:t>容器应用实例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8.2.6 vector</a:t>
            </a:r>
            <a:r>
              <a:rPr lang="zh-CN" altLang="en-US" sz="4400" dirty="0" smtClean="0"/>
              <a:t>操作小结</a:t>
            </a:r>
            <a:endParaRPr lang="zh-CN" altLang="en-US" sz="4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2012110210353245"/>
          <p:cNvPicPr>
            <a:picLocks noChangeAspect="1" noChangeArrowheads="1"/>
          </p:cNvPicPr>
          <p:nvPr/>
        </p:nvPicPr>
        <p:blipFill>
          <a:blip r:embed="rId2" cstate="print"/>
          <a:srcRect/>
          <a:stretch>
            <a:fillRect/>
          </a:stretch>
        </p:blipFill>
        <p:spPr bwMode="auto">
          <a:xfrm>
            <a:off x="2699394" y="5750198"/>
            <a:ext cx="5761038" cy="919162"/>
          </a:xfrm>
          <a:prstGeom prst="rect">
            <a:avLst/>
          </a:prstGeom>
          <a:noFill/>
          <a:ln w="9525">
            <a:noFill/>
            <a:miter lim="800000"/>
            <a:headEnd/>
            <a:tailEnd/>
          </a:ln>
        </p:spPr>
      </p:pic>
      <p:pic>
        <p:nvPicPr>
          <p:cNvPr id="9" name="Picture 5" descr="2012110210311872"/>
          <p:cNvPicPr>
            <a:picLocks noChangeAspect="1" noChangeArrowheads="1"/>
          </p:cNvPicPr>
          <p:nvPr/>
        </p:nvPicPr>
        <p:blipFill>
          <a:blip r:embed="rId3" cstate="print"/>
          <a:srcRect/>
          <a:stretch>
            <a:fillRect/>
          </a:stretch>
        </p:blipFill>
        <p:spPr bwMode="auto">
          <a:xfrm>
            <a:off x="2699792" y="4946427"/>
            <a:ext cx="3168650" cy="858837"/>
          </a:xfrm>
          <a:prstGeom prst="rect">
            <a:avLst/>
          </a:prstGeom>
          <a:noFill/>
          <a:ln w="9525">
            <a:noFill/>
            <a:miter lim="800000"/>
            <a:headEnd/>
            <a:tailEnd/>
          </a:ln>
        </p:spPr>
      </p:pic>
      <p:pic>
        <p:nvPicPr>
          <p:cNvPr id="8" name="Picture 4" descr="2012110210231566"/>
          <p:cNvPicPr>
            <a:picLocks noChangeAspect="1" noChangeArrowheads="1"/>
          </p:cNvPicPr>
          <p:nvPr/>
        </p:nvPicPr>
        <p:blipFill>
          <a:blip r:embed="rId4" cstate="print"/>
          <a:srcRect/>
          <a:stretch>
            <a:fillRect/>
          </a:stretch>
        </p:blipFill>
        <p:spPr bwMode="auto">
          <a:xfrm>
            <a:off x="3059534" y="4043213"/>
            <a:ext cx="3168650" cy="969963"/>
          </a:xfrm>
          <a:prstGeom prst="rect">
            <a:avLst/>
          </a:prstGeom>
          <a:noFill/>
          <a:ln w="9525">
            <a:noFill/>
            <a:miter lim="800000"/>
            <a:headEnd/>
            <a:tailEnd/>
          </a:ln>
        </p:spPr>
      </p:pic>
      <p:sp>
        <p:nvSpPr>
          <p:cNvPr id="2" name="标题 1"/>
          <p:cNvSpPr>
            <a:spLocks noGrp="1"/>
          </p:cNvSpPr>
          <p:nvPr>
            <p:ph type="title"/>
          </p:nvPr>
        </p:nvSpPr>
        <p:spPr>
          <a:xfrm>
            <a:off x="457200" y="125760"/>
            <a:ext cx="8229600" cy="1143000"/>
          </a:xfrm>
        </p:spPr>
        <p:txBody>
          <a:bodyPr/>
          <a:lstStyle/>
          <a:p>
            <a:r>
              <a:rPr lang="en-US" altLang="zh-CN" dirty="0" smtClean="0"/>
              <a:t>STL</a:t>
            </a:r>
            <a:r>
              <a:rPr lang="zh-CN" altLang="en-US" dirty="0" smtClean="0"/>
              <a:t>中</a:t>
            </a:r>
            <a:r>
              <a:rPr lang="en-US" altLang="zh-CN" dirty="0" smtClean="0"/>
              <a:t>3</a:t>
            </a:r>
            <a:r>
              <a:rPr lang="zh-CN" altLang="en-US" dirty="0" smtClean="0"/>
              <a:t>种重要的序列容器特征</a:t>
            </a:r>
            <a:endParaRPr lang="zh-CN" altLang="en-US" dirty="0"/>
          </a:p>
        </p:txBody>
      </p:sp>
      <p:graphicFrame>
        <p:nvGraphicFramePr>
          <p:cNvPr id="4" name="Group 132"/>
          <p:cNvGraphicFramePr>
            <a:graphicFrameLocks noGrp="1"/>
          </p:cNvGraphicFramePr>
          <p:nvPr/>
        </p:nvGraphicFramePr>
        <p:xfrm>
          <a:off x="35496" y="1196752"/>
          <a:ext cx="8964488" cy="2895600"/>
        </p:xfrm>
        <a:graphic>
          <a:graphicData uri="http://schemas.openxmlformats.org/drawingml/2006/table">
            <a:tbl>
              <a:tblPr/>
              <a:tblGrid>
                <a:gridCol w="2160240"/>
                <a:gridCol w="1371084"/>
                <a:gridCol w="3596689"/>
                <a:gridCol w="1836475"/>
              </a:tblGrid>
              <a:tr h="228600">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容器名称</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存储特征</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操作特征</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r>
              <a:tr h="22860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内部数据结构</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访  问</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插入</a:t>
                      </a: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删除时间</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向量</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(vector)</a:t>
                      </a:r>
                      <a:endPar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连续</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索引查找，随机访问</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尾部快速，其他线性</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双端队列</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en-US" altLang="zh-CN" sz="2000" b="1" i="0" u="none" strike="noStrike" cap="none" normalizeH="0" baseline="0" dirty="0" err="1" smtClean="0">
                          <a:ln>
                            <a:noFill/>
                          </a:ln>
                          <a:solidFill>
                            <a:schemeClr val="tx1"/>
                          </a:solidFill>
                          <a:effectLst/>
                          <a:latin typeface="Arial" pitchFamily="34" charset="0"/>
                          <a:ea typeface="Times New Roman" pitchFamily="18" charset="0"/>
                          <a:cs typeface="宋体" pitchFamily="2" charset="-122"/>
                        </a:rPr>
                        <a:t>deque</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连续</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索引查找，随机访问</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头尾快速，其他线性</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列表</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(list)</a:t>
                      </a:r>
                      <a:endPar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链表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不支持随机访问</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全部快速</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extBox 4"/>
          <p:cNvSpPr txBox="1"/>
          <p:nvPr/>
        </p:nvSpPr>
        <p:spPr>
          <a:xfrm>
            <a:off x="539552" y="4365104"/>
            <a:ext cx="2016224" cy="400110"/>
          </a:xfrm>
          <a:prstGeom prst="rect">
            <a:avLst/>
          </a:prstGeom>
          <a:noFill/>
        </p:spPr>
        <p:txBody>
          <a:bodyPr wrap="square" rtlCol="0">
            <a:spAutoFit/>
          </a:bodyPr>
          <a:lstStyle/>
          <a:p>
            <a:pPr lvl="0" algn="r"/>
            <a:r>
              <a:rPr lang="zh-CN" altLang="en-US" sz="2000" dirty="0" smtClean="0">
                <a:solidFill>
                  <a:schemeClr val="tx1"/>
                </a:solidFill>
                <a:latin typeface="Arial" pitchFamily="34" charset="0"/>
                <a:ea typeface="Times New Roman" pitchFamily="18" charset="0"/>
                <a:cs typeface="宋体" pitchFamily="2" charset="-122"/>
              </a:rPr>
              <a:t>向量</a:t>
            </a:r>
            <a:r>
              <a:rPr lang="en-US" altLang="zh-CN" sz="2000" dirty="0" smtClean="0">
                <a:solidFill>
                  <a:schemeClr val="tx1"/>
                </a:solidFill>
                <a:latin typeface="Arial" pitchFamily="34" charset="0"/>
                <a:ea typeface="Times New Roman" pitchFamily="18" charset="0"/>
                <a:cs typeface="宋体" pitchFamily="2" charset="-122"/>
              </a:rPr>
              <a:t>(vector):</a:t>
            </a:r>
            <a:endParaRPr lang="zh-CN" altLang="en-US" sz="2000" dirty="0"/>
          </a:p>
        </p:txBody>
      </p:sp>
      <p:sp>
        <p:nvSpPr>
          <p:cNvPr id="6" name="TextBox 5"/>
          <p:cNvSpPr txBox="1"/>
          <p:nvPr/>
        </p:nvSpPr>
        <p:spPr>
          <a:xfrm>
            <a:off x="107504" y="5229200"/>
            <a:ext cx="2376264" cy="400110"/>
          </a:xfrm>
          <a:prstGeom prst="rect">
            <a:avLst/>
          </a:prstGeom>
          <a:noFill/>
        </p:spPr>
        <p:txBody>
          <a:bodyPr wrap="square" rtlCol="0">
            <a:spAutoFit/>
          </a:bodyPr>
          <a:lstStyle/>
          <a:p>
            <a:pPr lvl="0" algn="r"/>
            <a:r>
              <a:rPr lang="zh-CN" altLang="en-US" sz="2000" dirty="0" smtClean="0">
                <a:solidFill>
                  <a:schemeClr val="tx1"/>
                </a:solidFill>
                <a:latin typeface="Arial" pitchFamily="34" charset="0"/>
                <a:ea typeface="Times New Roman" pitchFamily="18" charset="0"/>
                <a:cs typeface="宋体" pitchFamily="2" charset="-122"/>
              </a:rPr>
              <a:t>双端队列</a:t>
            </a:r>
            <a:r>
              <a:rPr lang="en-US" altLang="zh-CN" sz="2000" dirty="0" smtClean="0">
                <a:solidFill>
                  <a:schemeClr val="tx1"/>
                </a:solidFill>
                <a:latin typeface="Arial" pitchFamily="34" charset="0"/>
                <a:ea typeface="Times New Roman" pitchFamily="18" charset="0"/>
                <a:cs typeface="宋体" pitchFamily="2" charset="-122"/>
              </a:rPr>
              <a:t>(</a:t>
            </a:r>
            <a:r>
              <a:rPr lang="en-US" altLang="zh-CN" sz="2000" dirty="0" err="1" smtClean="0">
                <a:solidFill>
                  <a:schemeClr val="tx1"/>
                </a:solidFill>
                <a:latin typeface="Arial" pitchFamily="34" charset="0"/>
                <a:ea typeface="Times New Roman" pitchFamily="18" charset="0"/>
                <a:cs typeface="宋体" pitchFamily="2" charset="-122"/>
              </a:rPr>
              <a:t>deque</a:t>
            </a:r>
            <a:r>
              <a:rPr lang="en-US" altLang="zh-CN" sz="2000" dirty="0" smtClean="0">
                <a:solidFill>
                  <a:schemeClr val="tx1"/>
                </a:solidFill>
                <a:latin typeface="Arial" pitchFamily="34" charset="0"/>
                <a:ea typeface="Times New Roman" pitchFamily="18" charset="0"/>
                <a:cs typeface="宋体" pitchFamily="2" charset="-122"/>
              </a:rPr>
              <a:t>):</a:t>
            </a:r>
            <a:endParaRPr lang="zh-CN" altLang="en-US" sz="2000" dirty="0"/>
          </a:p>
        </p:txBody>
      </p:sp>
      <p:sp>
        <p:nvSpPr>
          <p:cNvPr id="7" name="TextBox 6"/>
          <p:cNvSpPr txBox="1"/>
          <p:nvPr/>
        </p:nvSpPr>
        <p:spPr>
          <a:xfrm>
            <a:off x="395536" y="6021288"/>
            <a:ext cx="2088232" cy="400110"/>
          </a:xfrm>
          <a:prstGeom prst="rect">
            <a:avLst/>
          </a:prstGeom>
          <a:noFill/>
        </p:spPr>
        <p:txBody>
          <a:bodyPr wrap="square" rtlCol="0">
            <a:spAutoFit/>
          </a:bodyPr>
          <a:lstStyle/>
          <a:p>
            <a:pPr lvl="0" algn="r"/>
            <a:r>
              <a:rPr lang="zh-CN" altLang="en-US" sz="2000" dirty="0" smtClean="0">
                <a:solidFill>
                  <a:schemeClr val="tx1"/>
                </a:solidFill>
                <a:latin typeface="Arial" pitchFamily="34" charset="0"/>
                <a:ea typeface="Times New Roman" pitchFamily="18" charset="0"/>
                <a:cs typeface="宋体" pitchFamily="2" charset="-122"/>
              </a:rPr>
              <a:t>列表</a:t>
            </a:r>
            <a:r>
              <a:rPr lang="en-US" altLang="zh-CN" sz="2000" dirty="0" smtClean="0">
                <a:solidFill>
                  <a:schemeClr val="tx1"/>
                </a:solidFill>
                <a:latin typeface="Arial" pitchFamily="34" charset="0"/>
                <a:ea typeface="Times New Roman" pitchFamily="18" charset="0"/>
                <a:cs typeface="宋体" pitchFamily="2" charset="-122"/>
              </a:rPr>
              <a:t>(list):</a:t>
            </a:r>
            <a:endParaRPr lang="zh-CN" altLang="en-US" sz="2000" b="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418058"/>
          </a:xfrm>
        </p:spPr>
        <p:txBody>
          <a:bodyPr/>
          <a:lstStyle/>
          <a:p>
            <a:r>
              <a:rPr lang="zh-CN" altLang="en-US" sz="3600" dirty="0" smtClean="0"/>
              <a:t>对于</a:t>
            </a:r>
            <a:r>
              <a:rPr lang="en-US" altLang="zh-CN" sz="3600" dirty="0" smtClean="0"/>
              <a:t>vector</a:t>
            </a:r>
            <a:r>
              <a:rPr lang="zh-CN" altLang="en-US" sz="3600" dirty="0" smtClean="0"/>
              <a:t>容器对象中元素的有关操作</a:t>
            </a:r>
            <a:endParaRPr lang="zh-CN" altLang="en-US" sz="3600" dirty="0"/>
          </a:p>
        </p:txBody>
      </p:sp>
      <p:graphicFrame>
        <p:nvGraphicFramePr>
          <p:cNvPr id="4" name="Group 190"/>
          <p:cNvGraphicFramePr>
            <a:graphicFrameLocks noGrp="1"/>
          </p:cNvGraphicFramePr>
          <p:nvPr>
            <p:ph sz="half" idx="4294967295"/>
          </p:nvPr>
        </p:nvGraphicFramePr>
        <p:xfrm>
          <a:off x="107504" y="640962"/>
          <a:ext cx="8893051" cy="5956390"/>
        </p:xfrm>
        <a:graphic>
          <a:graphicData uri="http://schemas.openxmlformats.org/drawingml/2006/table">
            <a:tbl>
              <a:tblPr/>
              <a:tblGrid>
                <a:gridCol w="3479370"/>
                <a:gridCol w="5413681"/>
              </a:tblGrid>
              <a:tr h="274338">
                <a:tc>
                  <a:txBody>
                    <a:bodyPr/>
                    <a:lstStyle/>
                    <a:p>
                      <a:pPr marL="342900" marR="0" lvl="0" indent="-342900" algn="ctr"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表达式  </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poker.clear</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从容器中删除所有元素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poker.erase</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删除由</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指定的位置上的元素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poker.erase</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beg,end</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删除从</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beg</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到</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end-1</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之间的所有元素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5723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poker.insert</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 </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将</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的一个拷贝插入到由</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指定的位置上，并返回新元素的位置</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poker.insert</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 n, </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将</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n</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个拷贝插入到由 </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指定的位置上</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5723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da-DK"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poker.insert(position, beg, end) </a:t>
                      </a:r>
                      <a:endParaRPr kumimoji="0" lang="da-DK"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将从</a:t>
                      </a:r>
                      <a:r>
                        <a:rPr kumimoji="0" lang="da-DK"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beg</a:t>
                      </a:r>
                      <a:r>
                        <a:rPr kumimoji="0" lang="zh-CN" altLang="da-DK"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到</a:t>
                      </a:r>
                      <a:r>
                        <a:rPr kumimoji="0" lang="da-DK"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end-1</a:t>
                      </a:r>
                      <a:r>
                        <a:rPr kumimoji="0" lang="zh-CN" altLang="da-DK"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之间的所有元素的拷贝插入到</a:t>
                      </a:r>
                      <a:r>
                        <a:rPr kumimoji="0" lang="da-DK"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a:t>
                      </a:r>
                      <a:r>
                        <a:rPr kumimoji="0" lang="zh-CN" altLang="da-DK"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中由</a:t>
                      </a:r>
                      <a:r>
                        <a:rPr kumimoji="0" lang="da-DK"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position</a:t>
                      </a:r>
                      <a:r>
                        <a:rPr kumimoji="0" lang="zh-CN" altLang="da-DK"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指定的位置上</a:t>
                      </a:r>
                      <a:endParaRPr kumimoji="0" lang="zh-CN" altLang="da-DK"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poker.push_back</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将</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的一个拷贝插入致</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List</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的末尾</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poker.pop_back</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删除最后元素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5723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poker.resize</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(num)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将元素个数改为</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num</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。如果</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size()</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增加，默认的构造函数负责创建这些新元素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45723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poker.resize</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(num, </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将元素个数改为</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num</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。如果</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size()</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增加，默认的构造函数将这些新元素初始化为</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elem</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poker.at</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(index)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返回由</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index</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指定的位置上的元素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poker[index]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返回由</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index</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指定的位置上的元素</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poker.front</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返回第一个元素（不检查容器是否为空）</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7433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poker.back</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返回最后一个元素（不检查容器是否为空）</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在向量容器中声明迭代器</a:t>
            </a:r>
            <a:endParaRPr lang="zh-CN" altLang="en-US" dirty="0"/>
          </a:p>
        </p:txBody>
      </p:sp>
      <p:sp>
        <p:nvSpPr>
          <p:cNvPr id="3" name="内容占位符 2"/>
          <p:cNvSpPr>
            <a:spLocks noGrp="1"/>
          </p:cNvSpPr>
          <p:nvPr>
            <p:ph idx="1"/>
          </p:nvPr>
        </p:nvSpPr>
        <p:spPr>
          <a:xfrm>
            <a:off x="251520" y="1484784"/>
            <a:ext cx="8686800" cy="4525963"/>
          </a:xfrm>
        </p:spPr>
        <p:txBody>
          <a:bodyPr/>
          <a:lstStyle/>
          <a:p>
            <a:r>
              <a:rPr lang="en-US" altLang="zh-CN" dirty="0" smtClean="0"/>
              <a:t>vector</a:t>
            </a:r>
            <a:r>
              <a:rPr lang="zh-CN" altLang="en-US" dirty="0" smtClean="0"/>
              <a:t>类包含了一个</a:t>
            </a:r>
            <a:r>
              <a:rPr lang="en-US" altLang="zh-CN" dirty="0" err="1" smtClean="0">
                <a:solidFill>
                  <a:srgbClr val="FF0000"/>
                </a:solidFill>
              </a:rPr>
              <a:t>typedef</a:t>
            </a:r>
            <a:r>
              <a:rPr lang="en-US" altLang="zh-CN" dirty="0" smtClean="0"/>
              <a:t>  …… </a:t>
            </a:r>
            <a:r>
              <a:rPr lang="en-US" altLang="zh-CN" dirty="0" err="1" smtClean="0">
                <a:solidFill>
                  <a:srgbClr val="FF0000"/>
                </a:solidFill>
              </a:rPr>
              <a:t>iterator</a:t>
            </a:r>
            <a:r>
              <a:rPr lang="zh-CN" altLang="en-US" dirty="0" smtClean="0"/>
              <a:t>，这是一个</a:t>
            </a:r>
            <a:r>
              <a:rPr lang="en-US" altLang="zh-CN" dirty="0" smtClean="0"/>
              <a:t>public</a:t>
            </a:r>
            <a:r>
              <a:rPr lang="zh-CN" altLang="en-US" dirty="0" smtClean="0"/>
              <a:t>成员。</a:t>
            </a:r>
            <a:endParaRPr lang="en-US" altLang="zh-CN" dirty="0" smtClean="0"/>
          </a:p>
          <a:p>
            <a:r>
              <a:rPr lang="zh-CN" altLang="en-US" dirty="0" smtClean="0"/>
              <a:t>通过</a:t>
            </a:r>
            <a:r>
              <a:rPr lang="en-US" altLang="zh-CN" dirty="0" err="1" smtClean="0"/>
              <a:t>iterator</a:t>
            </a:r>
            <a:r>
              <a:rPr lang="zh-CN" altLang="en-US" dirty="0" smtClean="0"/>
              <a:t>，可以声明向量容器中的迭代器，但必须使用容器名（</a:t>
            </a:r>
            <a:r>
              <a:rPr lang="en-US" altLang="zh-CN" dirty="0" smtClean="0">
                <a:solidFill>
                  <a:srgbClr val="FF0000"/>
                </a:solidFill>
              </a:rPr>
              <a:t>vector</a:t>
            </a:r>
            <a:r>
              <a:rPr lang="zh-CN" altLang="en-US" dirty="0" smtClean="0"/>
              <a:t>）、</a:t>
            </a:r>
            <a:r>
              <a:rPr lang="zh-CN" altLang="en-US" dirty="0" smtClean="0">
                <a:solidFill>
                  <a:srgbClr val="FF0000"/>
                </a:solidFill>
              </a:rPr>
              <a:t>容器元素类型</a:t>
            </a:r>
            <a:r>
              <a:rPr lang="zh-CN" altLang="en-US" dirty="0" smtClean="0"/>
              <a:t>和</a:t>
            </a:r>
            <a:r>
              <a:rPr lang="zh-CN" altLang="en-US" dirty="0" smtClean="0">
                <a:solidFill>
                  <a:srgbClr val="FF0000"/>
                </a:solidFill>
              </a:rPr>
              <a:t>作用域符</a:t>
            </a:r>
            <a:r>
              <a:rPr lang="zh-CN" altLang="en-US" dirty="0" smtClean="0"/>
              <a:t>来使用</a:t>
            </a:r>
            <a:r>
              <a:rPr lang="en-US" altLang="zh-CN" dirty="0" err="1" smtClean="0">
                <a:solidFill>
                  <a:srgbClr val="FF0000"/>
                </a:solidFill>
              </a:rPr>
              <a:t>iterator</a:t>
            </a:r>
            <a:r>
              <a:rPr lang="zh-CN" altLang="en-US" dirty="0" smtClean="0"/>
              <a:t>。</a:t>
            </a:r>
          </a:p>
          <a:p>
            <a:r>
              <a:rPr lang="zh-CN" altLang="en-US" dirty="0" smtClean="0"/>
              <a:t>例如语句：	</a:t>
            </a:r>
            <a:endParaRPr lang="en-US" altLang="zh-CN" dirty="0" smtClean="0"/>
          </a:p>
          <a:p>
            <a:pPr marL="742950" lvl="2" indent="-342900">
              <a:buNone/>
            </a:pPr>
            <a:r>
              <a:rPr lang="en-US" altLang="zh-CN" dirty="0" smtClean="0"/>
              <a:t>	// </a:t>
            </a:r>
            <a:r>
              <a:rPr lang="zh-CN" altLang="en-US" dirty="0" smtClean="0"/>
              <a:t>将</a:t>
            </a:r>
            <a:r>
              <a:rPr lang="en-US" altLang="zh-CN" dirty="0" err="1" smtClean="0"/>
              <a:t>intVecIter</a:t>
            </a:r>
            <a:r>
              <a:rPr lang="zh-CN" altLang="en-US" dirty="0" smtClean="0"/>
              <a:t>声明为</a:t>
            </a:r>
            <a:r>
              <a:rPr lang="en-US" altLang="zh-CN" dirty="0" err="1" smtClean="0"/>
              <a:t>int</a:t>
            </a:r>
            <a:r>
              <a:rPr lang="zh-CN" altLang="en-US" dirty="0" smtClean="0"/>
              <a:t>类型的向量容器迭代器</a:t>
            </a:r>
            <a:r>
              <a:rPr lang="en-US" altLang="zh-CN" dirty="0" err="1" smtClean="0"/>
              <a:t>intVeciter</a:t>
            </a:r>
            <a:endParaRPr lang="zh-CN" altLang="en-US" dirty="0" smtClean="0"/>
          </a:p>
          <a:p>
            <a:pPr lvl="1">
              <a:buNone/>
            </a:pPr>
            <a:r>
              <a:rPr lang="en-US" altLang="zh-CN" dirty="0" smtClean="0">
                <a:solidFill>
                  <a:srgbClr val="FF0000"/>
                </a:solidFill>
              </a:rPr>
              <a:t>	vector&lt;</a:t>
            </a:r>
            <a:r>
              <a:rPr lang="en-US" altLang="zh-CN" dirty="0" err="1" smtClean="0">
                <a:solidFill>
                  <a:srgbClr val="FF0000"/>
                </a:solidFill>
              </a:rPr>
              <a:t>int</a:t>
            </a:r>
            <a:r>
              <a:rPr lang="en-US" altLang="zh-CN" dirty="0" smtClean="0">
                <a:solidFill>
                  <a:srgbClr val="FF0000"/>
                </a:solidFill>
              </a:rPr>
              <a:t>&gt;::</a:t>
            </a:r>
            <a:r>
              <a:rPr lang="en-US" altLang="zh-CN" dirty="0" err="1" smtClean="0">
                <a:solidFill>
                  <a:srgbClr val="FF0000"/>
                </a:solidFill>
              </a:rPr>
              <a:t>iterator</a:t>
            </a:r>
            <a:r>
              <a:rPr lang="en-US" altLang="zh-CN" dirty="0" smtClean="0"/>
              <a:t>  </a:t>
            </a:r>
            <a:r>
              <a:rPr lang="en-US" altLang="zh-CN" dirty="0" err="1" smtClean="0"/>
              <a:t>intVeciter</a:t>
            </a:r>
            <a:r>
              <a:rPr lang="en-US" altLang="zh-CN" dirty="0" smtClean="0"/>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关于向量容器大小的操作</a:t>
            </a:r>
            <a:endParaRPr lang="zh-CN" altLang="en-US" dirty="0"/>
          </a:p>
        </p:txBody>
      </p:sp>
      <p:graphicFrame>
        <p:nvGraphicFramePr>
          <p:cNvPr id="4" name="Group 69"/>
          <p:cNvGraphicFramePr>
            <a:graphicFrameLocks noGrp="1"/>
          </p:cNvGraphicFramePr>
          <p:nvPr>
            <p:ph sz="half" idx="4294967295"/>
          </p:nvPr>
        </p:nvGraphicFramePr>
        <p:xfrm>
          <a:off x="395536" y="1900152"/>
          <a:ext cx="8373814" cy="3041016"/>
        </p:xfrm>
        <a:graphic>
          <a:graphicData uri="http://schemas.openxmlformats.org/drawingml/2006/table">
            <a:tbl>
              <a:tblPr/>
              <a:tblGrid>
                <a:gridCol w="2520280"/>
                <a:gridCol w="5853534"/>
              </a:tblGrid>
              <a:tr h="531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表达式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r>
                        <a:rPr kumimoji="0" lang="en-US" altLang="zh-CN" sz="20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poker.capacity</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返回不重新分配空间可以插入到容器</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中的元素的最大个数</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poker.empty()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容器</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为空，返回</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true</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；否则，返回</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false</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poker.size()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返回容器</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中当前的个数</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poker.max_size()</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返回可以插入到容器</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poker</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中的元素的最大个数</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8.3 </a:t>
            </a:r>
            <a:r>
              <a:rPr lang="zh-CN" altLang="en-US" sz="4800" dirty="0" smtClean="0"/>
              <a:t>约瑟夫问题</a:t>
            </a:r>
            <a:r>
              <a:rPr lang="en-US" altLang="zh-CN" sz="4800" dirty="0" smtClean="0"/>
              <a:t>——list</a:t>
            </a:r>
            <a:r>
              <a:rPr lang="zh-CN" altLang="en-US" sz="4800" dirty="0" smtClean="0"/>
              <a:t>容器实例</a:t>
            </a:r>
            <a:endParaRPr lang="zh-CN" altLang="en-US" sz="4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r>
              <a:rPr lang="zh-CN" altLang="en-US" dirty="0" smtClean="0"/>
              <a:t>容器</a:t>
            </a:r>
            <a:endParaRPr lang="zh-CN" altLang="en-US" dirty="0"/>
          </a:p>
        </p:txBody>
      </p:sp>
      <p:sp>
        <p:nvSpPr>
          <p:cNvPr id="3" name="内容占位符 2"/>
          <p:cNvSpPr>
            <a:spLocks noGrp="1"/>
          </p:cNvSpPr>
          <p:nvPr>
            <p:ph idx="1"/>
          </p:nvPr>
        </p:nvSpPr>
        <p:spPr/>
        <p:txBody>
          <a:bodyPr/>
          <a:lstStyle/>
          <a:p>
            <a:r>
              <a:rPr lang="en-US" altLang="zh-CN" dirty="0" smtClean="0"/>
              <a:t>list</a:t>
            </a:r>
            <a:r>
              <a:rPr lang="zh-CN" altLang="en-US" dirty="0" smtClean="0"/>
              <a:t>是一种序列式容器。</a:t>
            </a:r>
            <a:r>
              <a:rPr lang="en-US" altLang="zh-CN" dirty="0" smtClean="0"/>
              <a:t>list</a:t>
            </a:r>
            <a:r>
              <a:rPr lang="zh-CN" altLang="en-US" dirty="0" smtClean="0"/>
              <a:t>中的数据元素是通过链表指针串连成逻辑意义上的线性表，其节点并不要求在一段连续的内存中。其迭代器只能通过“</a:t>
            </a:r>
            <a:r>
              <a:rPr lang="en-US" altLang="zh-CN" dirty="0" smtClean="0"/>
              <a:t>++”</a:t>
            </a:r>
            <a:r>
              <a:rPr lang="zh-CN" altLang="en-US" dirty="0" smtClean="0"/>
              <a:t>或“</a:t>
            </a:r>
            <a:r>
              <a:rPr lang="en-US" altLang="zh-CN" dirty="0" smtClean="0"/>
              <a:t>--”</a:t>
            </a:r>
            <a:r>
              <a:rPr lang="zh-CN" altLang="en-US" dirty="0" smtClean="0"/>
              <a:t>操作将迭代器移动到后继</a:t>
            </a:r>
            <a:r>
              <a:rPr lang="en-US" altLang="zh-CN" dirty="0" smtClean="0"/>
              <a:t>/</a:t>
            </a:r>
            <a:r>
              <a:rPr lang="zh-CN" altLang="en-US" dirty="0" smtClean="0"/>
              <a:t>前驱节点元素处。</a:t>
            </a:r>
          </a:p>
          <a:p>
            <a:r>
              <a:rPr lang="zh-CN" altLang="en-US" dirty="0" smtClean="0"/>
              <a:t>使用</a:t>
            </a:r>
            <a:r>
              <a:rPr lang="en-US" altLang="zh-CN" dirty="0" smtClean="0"/>
              <a:t>list</a:t>
            </a:r>
            <a:r>
              <a:rPr lang="zh-CN" altLang="en-US" dirty="0" smtClean="0"/>
              <a:t>容器之前必须加上头文件：</a:t>
            </a:r>
            <a:endParaRPr lang="en-US" altLang="zh-CN" dirty="0" smtClean="0"/>
          </a:p>
          <a:p>
            <a:pPr lvl="1">
              <a:buNone/>
            </a:pPr>
            <a:r>
              <a:rPr lang="en-US" altLang="zh-CN" dirty="0" smtClean="0"/>
              <a:t>#include &lt;list&gt;; </a:t>
            </a:r>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8.3 </a:t>
            </a:r>
            <a:r>
              <a:rPr lang="zh-CN" altLang="en-US" sz="4800" dirty="0" smtClean="0"/>
              <a:t>约瑟夫问题</a:t>
            </a:r>
            <a:r>
              <a:rPr lang="en-US" altLang="zh-CN" sz="4800" dirty="0" smtClean="0"/>
              <a:t>——list</a:t>
            </a:r>
            <a:r>
              <a:rPr lang="zh-CN" altLang="en-US" sz="4800" dirty="0" smtClean="0"/>
              <a:t>容器实例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8.3.1 </a:t>
            </a:r>
            <a:r>
              <a:rPr lang="zh-CN" altLang="en-US" sz="4400" dirty="0" smtClean="0"/>
              <a:t>构建</a:t>
            </a:r>
            <a:r>
              <a:rPr lang="en-US" altLang="zh-CN" sz="4400" dirty="0" smtClean="0"/>
              <a:t>list</a:t>
            </a:r>
            <a:r>
              <a:rPr lang="zh-CN" altLang="en-US" sz="4400" dirty="0" smtClean="0"/>
              <a:t>对象及其迭代器</a:t>
            </a:r>
            <a:endParaRPr lang="zh-CN" altLang="en-US" sz="4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a:t>
            </a:r>
            <a:r>
              <a:rPr lang="en-US" altLang="zh-CN" dirty="0" smtClean="0"/>
              <a:t>list</a:t>
            </a:r>
            <a:r>
              <a:rPr lang="zh-CN" altLang="en-US" dirty="0" smtClean="0"/>
              <a:t>对象及其迭代器</a:t>
            </a:r>
            <a:endParaRPr lang="zh-CN" altLang="en-US" dirty="0"/>
          </a:p>
        </p:txBody>
      </p:sp>
      <p:sp>
        <p:nvSpPr>
          <p:cNvPr id="3" name="内容占位符 2"/>
          <p:cNvSpPr>
            <a:spLocks noGrp="1"/>
          </p:cNvSpPr>
          <p:nvPr>
            <p:ph idx="1"/>
          </p:nvPr>
        </p:nvSpPr>
        <p:spPr>
          <a:xfrm>
            <a:off x="179512" y="1484784"/>
            <a:ext cx="8784976" cy="2260848"/>
          </a:xfrm>
        </p:spPr>
        <p:txBody>
          <a:bodyPr/>
          <a:lstStyle/>
          <a:p>
            <a:pPr marL="514350" indent="-514350">
              <a:lnSpc>
                <a:spcPts val="2000"/>
              </a:lnSpc>
              <a:buFont typeface="+mj-ea"/>
              <a:buAutoNum type="circleNumDbPlain"/>
            </a:pPr>
            <a:r>
              <a:rPr lang="en-US" altLang="zh-CN" sz="2000" dirty="0" smtClean="0">
                <a:solidFill>
                  <a:schemeClr val="accent2"/>
                </a:solidFill>
              </a:rPr>
              <a:t>list&lt;</a:t>
            </a:r>
            <a:r>
              <a:rPr lang="en-US" altLang="zh-CN" sz="2000" dirty="0" err="1" smtClean="0">
                <a:solidFill>
                  <a:schemeClr val="accent2"/>
                </a:solidFill>
              </a:rPr>
              <a:t>int</a:t>
            </a:r>
            <a:r>
              <a:rPr lang="en-US" altLang="zh-CN" sz="2000" dirty="0" smtClean="0">
                <a:solidFill>
                  <a:schemeClr val="accent2"/>
                </a:solidFill>
              </a:rPr>
              <a:t>&gt; c0;</a:t>
            </a:r>
            <a:r>
              <a:rPr lang="en-US" altLang="zh-CN" sz="2000" dirty="0" smtClean="0"/>
              <a:t> 		// </a:t>
            </a:r>
            <a:r>
              <a:rPr lang="zh-CN" altLang="en-US" sz="2000" dirty="0" smtClean="0"/>
              <a:t>空链表</a:t>
            </a:r>
          </a:p>
          <a:p>
            <a:pPr marL="514350" indent="-514350">
              <a:lnSpc>
                <a:spcPts val="2000"/>
              </a:lnSpc>
              <a:buFont typeface="+mj-ea"/>
              <a:buAutoNum type="circleNumDbPlain"/>
            </a:pPr>
            <a:r>
              <a:rPr lang="en-US" altLang="zh-CN" sz="2000" dirty="0" smtClean="0">
                <a:solidFill>
                  <a:schemeClr val="accent2"/>
                </a:solidFill>
              </a:rPr>
              <a:t>list&lt;</a:t>
            </a:r>
            <a:r>
              <a:rPr lang="en-US" altLang="zh-CN" sz="2000" dirty="0" err="1" smtClean="0">
                <a:solidFill>
                  <a:schemeClr val="accent2"/>
                </a:solidFill>
              </a:rPr>
              <a:t>int</a:t>
            </a:r>
            <a:r>
              <a:rPr lang="en-US" altLang="zh-CN" sz="2000" dirty="0" smtClean="0">
                <a:solidFill>
                  <a:schemeClr val="accent2"/>
                </a:solidFill>
              </a:rPr>
              <a:t>&gt; c1(3);</a:t>
            </a:r>
            <a:r>
              <a:rPr lang="en-US" altLang="zh-CN" sz="2000" dirty="0" smtClean="0"/>
              <a:t> 		// </a:t>
            </a:r>
            <a:r>
              <a:rPr lang="zh-CN" altLang="en-US" sz="2000" dirty="0" smtClean="0"/>
              <a:t>建一个含三个默认值是</a:t>
            </a:r>
            <a:r>
              <a:rPr lang="en-US" altLang="zh-CN" sz="2000" dirty="0" smtClean="0"/>
              <a:t>0</a:t>
            </a:r>
            <a:r>
              <a:rPr lang="zh-CN" altLang="en-US" sz="2000" dirty="0" smtClean="0"/>
              <a:t>的元素的链表</a:t>
            </a:r>
          </a:p>
          <a:p>
            <a:pPr marL="514350" indent="-514350">
              <a:lnSpc>
                <a:spcPts val="2000"/>
              </a:lnSpc>
              <a:buFont typeface="+mj-ea"/>
              <a:buAutoNum type="circleNumDbPlain"/>
            </a:pPr>
            <a:r>
              <a:rPr lang="en-US" altLang="zh-CN" sz="2000" dirty="0" smtClean="0">
                <a:solidFill>
                  <a:schemeClr val="accent2"/>
                </a:solidFill>
              </a:rPr>
              <a:t>list&lt;</a:t>
            </a:r>
            <a:r>
              <a:rPr lang="en-US" altLang="zh-CN" sz="2000" dirty="0" err="1" smtClean="0">
                <a:solidFill>
                  <a:schemeClr val="accent2"/>
                </a:solidFill>
              </a:rPr>
              <a:t>int</a:t>
            </a:r>
            <a:r>
              <a:rPr lang="en-US" altLang="zh-CN" sz="2000" dirty="0" smtClean="0">
                <a:solidFill>
                  <a:schemeClr val="accent2"/>
                </a:solidFill>
              </a:rPr>
              <a:t>&gt; c2(5, 2);</a:t>
            </a:r>
            <a:r>
              <a:rPr lang="en-US" altLang="zh-CN" sz="2000" dirty="0" smtClean="0"/>
              <a:t>		// </a:t>
            </a:r>
            <a:r>
              <a:rPr lang="zh-CN" altLang="en-US" sz="2000" dirty="0" smtClean="0"/>
              <a:t>建一个含五个元素的链表，值都是</a:t>
            </a:r>
            <a:r>
              <a:rPr lang="en-US" altLang="zh-CN" sz="2000" dirty="0" smtClean="0"/>
              <a:t>2</a:t>
            </a:r>
          </a:p>
          <a:p>
            <a:pPr marL="514350" indent="-514350">
              <a:lnSpc>
                <a:spcPts val="2000"/>
              </a:lnSpc>
              <a:buFont typeface="+mj-ea"/>
              <a:buAutoNum type="circleNumDbPlain"/>
            </a:pPr>
            <a:r>
              <a:rPr lang="en-US" altLang="zh-CN" sz="2000" dirty="0" smtClean="0">
                <a:solidFill>
                  <a:schemeClr val="accent2"/>
                </a:solidFill>
              </a:rPr>
              <a:t>list&lt;</a:t>
            </a:r>
            <a:r>
              <a:rPr lang="en-US" altLang="zh-CN" sz="2000" dirty="0" err="1" smtClean="0">
                <a:solidFill>
                  <a:schemeClr val="accent2"/>
                </a:solidFill>
              </a:rPr>
              <a:t>int</a:t>
            </a:r>
            <a:r>
              <a:rPr lang="en-US" altLang="zh-CN" sz="2000" dirty="0" smtClean="0">
                <a:solidFill>
                  <a:schemeClr val="accent2"/>
                </a:solidFill>
              </a:rPr>
              <a:t>&gt; c4(c2);</a:t>
            </a:r>
            <a:r>
              <a:rPr lang="en-US" altLang="zh-CN" sz="2000" dirty="0" smtClean="0"/>
              <a:t> 		// </a:t>
            </a:r>
            <a:r>
              <a:rPr lang="zh-CN" altLang="en-US" sz="2000" dirty="0" smtClean="0"/>
              <a:t>建一个</a:t>
            </a:r>
            <a:r>
              <a:rPr lang="en-US" altLang="zh-CN" sz="2000" dirty="0" smtClean="0"/>
              <a:t>c2</a:t>
            </a:r>
            <a:r>
              <a:rPr lang="zh-CN" altLang="en-US" sz="2000" dirty="0" smtClean="0"/>
              <a:t>的</a:t>
            </a:r>
            <a:r>
              <a:rPr lang="en-US" altLang="zh-CN" sz="2000" dirty="0" smtClean="0"/>
              <a:t>copy</a:t>
            </a:r>
            <a:r>
              <a:rPr lang="zh-CN" altLang="en-US" sz="2000" dirty="0" smtClean="0"/>
              <a:t>链表</a:t>
            </a:r>
          </a:p>
          <a:p>
            <a:pPr marL="514350" indent="-514350">
              <a:lnSpc>
                <a:spcPts val="2000"/>
              </a:lnSpc>
              <a:buFont typeface="+mj-ea"/>
              <a:buAutoNum type="circleNumDbPlain"/>
            </a:pPr>
            <a:r>
              <a:rPr lang="en-US" altLang="zh-CN" sz="2000" dirty="0" smtClean="0">
                <a:solidFill>
                  <a:schemeClr val="accent2"/>
                </a:solidFill>
              </a:rPr>
              <a:t>list&lt;</a:t>
            </a:r>
            <a:r>
              <a:rPr lang="en-US" altLang="zh-CN" sz="2000" dirty="0" err="1" smtClean="0">
                <a:solidFill>
                  <a:schemeClr val="accent2"/>
                </a:solidFill>
              </a:rPr>
              <a:t>int</a:t>
            </a:r>
            <a:r>
              <a:rPr lang="en-US" altLang="zh-CN" sz="2000" dirty="0" smtClean="0">
                <a:solidFill>
                  <a:schemeClr val="accent2"/>
                </a:solidFill>
              </a:rPr>
              <a:t>&gt; c5(c1.begin(), c1.end());</a:t>
            </a:r>
            <a:r>
              <a:rPr lang="en-US" altLang="zh-CN" sz="2000" dirty="0" smtClean="0"/>
              <a:t> // c5</a:t>
            </a:r>
            <a:r>
              <a:rPr lang="zh-CN" altLang="en-US" sz="2000" dirty="0" smtClean="0"/>
              <a:t>含</a:t>
            </a:r>
            <a:r>
              <a:rPr lang="en-US" altLang="zh-CN" sz="2000" dirty="0" smtClean="0"/>
              <a:t>c1</a:t>
            </a:r>
            <a:r>
              <a:rPr lang="zh-CN" altLang="en-US" sz="2000" dirty="0" smtClean="0"/>
              <a:t>一个区域的元素</a:t>
            </a:r>
            <a:r>
              <a:rPr lang="en-US" altLang="zh-CN" sz="2000" dirty="0" smtClean="0"/>
              <a:t>[_First, _Last)</a:t>
            </a:r>
          </a:p>
          <a:p>
            <a:pPr marL="514350" indent="-514350">
              <a:lnSpc>
                <a:spcPts val="2000"/>
              </a:lnSpc>
              <a:buFont typeface="+mj-ea"/>
              <a:buAutoNum type="circleNumDbPlain"/>
            </a:pPr>
            <a:endParaRPr lang="zh-CN" altLang="en-US" sz="2000" dirty="0"/>
          </a:p>
        </p:txBody>
      </p:sp>
      <p:graphicFrame>
        <p:nvGraphicFramePr>
          <p:cNvPr id="4" name="Group 79"/>
          <p:cNvGraphicFramePr>
            <a:graphicFrameLocks/>
          </p:cNvGraphicFramePr>
          <p:nvPr/>
        </p:nvGraphicFramePr>
        <p:xfrm>
          <a:off x="0" y="3546844"/>
          <a:ext cx="9144000" cy="2580484"/>
        </p:xfrm>
        <a:graphic>
          <a:graphicData uri="http://schemas.openxmlformats.org/drawingml/2006/table">
            <a:tbl>
              <a:tblPr/>
              <a:tblGrid>
                <a:gridCol w="3851920"/>
                <a:gridCol w="5292080"/>
              </a:tblGrid>
              <a:tr h="334866">
                <a:tc>
                  <a:txBody>
                    <a:bodyPr/>
                    <a:lstStyle/>
                    <a:p>
                      <a:pPr marL="342900" marR="0" lvl="0" indent="-342900" algn="ctr"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表达式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3278">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创建一个空</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list </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对象</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4866">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size_type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n)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创建一个元素个数为</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n</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的</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对象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3278">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list(size_type</a:t>
                      </a:r>
                      <a:r>
                        <a:rPr kumimoji="0" lang="fr-FR" altLang="zh-CN" sz="2000" b="1" i="0" u="none" strike="noStrike" cap="none" normalizeH="0" baseline="0" dirty="0" smtClean="0">
                          <a:ln>
                            <a:noFill/>
                          </a:ln>
                          <a:solidFill>
                            <a:schemeClr val="tx1"/>
                          </a:solidFill>
                          <a:effectLst/>
                          <a:latin typeface="Arial"/>
                          <a:ea typeface="宋体" pitchFamily="2" charset="-122"/>
                        </a:rPr>
                        <a:t> </a:t>
                      </a: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n,</a:t>
                      </a:r>
                    </a:p>
                    <a:p>
                      <a:pPr marL="0" marR="0" lvl="0" indent="0" algn="l" defTabSz="914400" rtl="0" eaLnBrk="0" fontAlgn="base" latinLnBrk="0" hangingPunct="0">
                        <a:lnSpc>
                          <a:spcPts val="2000"/>
                        </a:lnSpc>
                        <a:spcBef>
                          <a:spcPct val="0"/>
                        </a:spcBef>
                        <a:spcAft>
                          <a:spcPct val="0"/>
                        </a:spcAft>
                        <a:buClrTx/>
                        <a:buSzTx/>
                        <a:buFontTx/>
                        <a:buNone/>
                        <a:tabLst/>
                      </a:pP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const</a:t>
                      </a:r>
                      <a:r>
                        <a:rPr kumimoji="0" lang="fr-FR" altLang="zh-CN" sz="2000" b="1" i="0" u="none" strike="noStrike" cap="none" normalizeH="0" baseline="0" dirty="0" smtClean="0">
                          <a:ln>
                            <a:noFill/>
                          </a:ln>
                          <a:solidFill>
                            <a:schemeClr val="tx1"/>
                          </a:solidFill>
                          <a:effectLst/>
                          <a:latin typeface="Arial"/>
                          <a:ea typeface="宋体" pitchFamily="2" charset="-122"/>
                        </a:rPr>
                        <a:t> T </a:t>
                      </a: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&amp;</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e</a:t>
                      </a: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fr-FR"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创建一个元素个数为</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且元素都为</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e</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的</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对象</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34866">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&amp;e)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创建一个</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，并用一个元素</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e</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去初始化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518010">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first,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last)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创建一个</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用</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[first, last)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范围内的元素初始化</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7" marB="4570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r>
              <a:rPr lang="zh-CN" altLang="en-US" dirty="0" smtClean="0"/>
              <a:t>中与迭代器相关的成员函数</a:t>
            </a:r>
            <a:endParaRPr lang="zh-CN" altLang="en-US" dirty="0"/>
          </a:p>
        </p:txBody>
      </p:sp>
      <p:graphicFrame>
        <p:nvGraphicFramePr>
          <p:cNvPr id="4" name="Group 114"/>
          <p:cNvGraphicFramePr>
            <a:graphicFrameLocks noGrp="1"/>
          </p:cNvGraphicFramePr>
          <p:nvPr/>
        </p:nvGraphicFramePr>
        <p:xfrm>
          <a:off x="179512" y="1507372"/>
          <a:ext cx="8784976" cy="3870780"/>
        </p:xfrm>
        <a:graphic>
          <a:graphicData uri="http://schemas.openxmlformats.org/drawingml/2006/table">
            <a:tbl>
              <a:tblPr/>
              <a:tblGrid>
                <a:gridCol w="4896544"/>
                <a:gridCol w="3888432"/>
              </a:tblGrid>
              <a:tr h="51804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表达式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iterator begin()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返回</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的头指针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iterator end()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返回</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的尾指针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const </a:t>
                      </a:r>
                      <a:r>
                        <a:rPr kumimoji="0" lang="en-US" altLang="zh-CN" sz="20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iterator</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begin()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返回</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的常量头指针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const </a:t>
                      </a:r>
                      <a:r>
                        <a:rPr kumimoji="0" lang="en-US" altLang="zh-CN" sz="20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iterator</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end()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返回</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的常量尾指针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reverse_iterator rbegin()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返回反向</a:t>
                      </a: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的反向头指针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cs typeface="Arial" pitchFamily="34" charset="0"/>
                        </a:rPr>
                        <a:t>reverse_iterator rend()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返回反向</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的反向尾指针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const_reverse_iterator</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r>
                        <a:rPr kumimoji="0" lang="en-US" altLang="zh-CN" sz="20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rbegin</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返回反向</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的反向常量头指针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const_reverse_iterator</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rend()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返回反向</a:t>
                      </a: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list</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的反向常量尾指针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44624"/>
            <a:ext cx="9071992" cy="6504345"/>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8.9 List</a:t>
            </a:r>
            <a:r>
              <a:rPr lang="zh-CN" altLang="en-US" sz="2000" dirty="0" smtClean="0">
                <a:solidFill>
                  <a:schemeClr val="tx1"/>
                </a:solidFill>
              </a:rPr>
              <a:t>容器操作示例。</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:e8_9\main_8_9.cpp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&lt;list&gt;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list&lt;</a:t>
            </a:r>
            <a:r>
              <a:rPr lang="en-US" altLang="zh-CN" sz="2000" dirty="0" err="1" smtClean="0"/>
              <a:t>int</a:t>
            </a:r>
            <a:r>
              <a:rPr lang="en-US" altLang="zh-CN" sz="2000" dirty="0" smtClean="0"/>
              <a:t>&gt; c(10);			</a:t>
            </a:r>
            <a:r>
              <a:rPr lang="en-US" altLang="zh-CN" sz="2000" dirty="0" smtClean="0">
                <a:solidFill>
                  <a:schemeClr val="tx1"/>
                </a:solidFill>
              </a:rPr>
              <a:t>// </a:t>
            </a:r>
            <a:r>
              <a:rPr lang="zh-CN" altLang="en-US" sz="2000" dirty="0" smtClean="0">
                <a:solidFill>
                  <a:schemeClr val="tx1"/>
                </a:solidFill>
              </a:rPr>
              <a:t>定义一个大小为</a:t>
            </a:r>
            <a:r>
              <a:rPr lang="en-US" altLang="zh-CN" sz="2000" dirty="0" smtClean="0">
                <a:solidFill>
                  <a:schemeClr val="tx1"/>
                </a:solidFill>
              </a:rPr>
              <a:t>10</a:t>
            </a:r>
            <a:r>
              <a:rPr lang="zh-CN" altLang="en-US" sz="2000" dirty="0" smtClean="0">
                <a:solidFill>
                  <a:schemeClr val="tx1"/>
                </a:solidFill>
              </a:rPr>
              <a:t>的</a:t>
            </a:r>
            <a:r>
              <a:rPr lang="en-US" altLang="zh-CN" sz="2000" dirty="0" err="1" smtClean="0">
                <a:solidFill>
                  <a:schemeClr val="tx1"/>
                </a:solidFill>
              </a:rPr>
              <a:t>int</a:t>
            </a:r>
            <a:r>
              <a:rPr lang="zh-CN" altLang="en-US" sz="2000" dirty="0" smtClean="0">
                <a:solidFill>
                  <a:schemeClr val="tx1"/>
                </a:solidFill>
              </a:rPr>
              <a:t>类型</a:t>
            </a:r>
            <a:r>
              <a:rPr lang="en-US" altLang="zh-CN" sz="2000" dirty="0" smtClean="0">
                <a:solidFill>
                  <a:schemeClr val="tx1"/>
                </a:solidFill>
              </a:rPr>
              <a:t>list</a:t>
            </a:r>
            <a:r>
              <a:rPr lang="zh-CN" altLang="en-US" sz="2000" dirty="0" smtClean="0">
                <a:solidFill>
                  <a:schemeClr val="tx1"/>
                </a:solidFill>
              </a:rPr>
              <a:t>容器</a:t>
            </a:r>
          </a:p>
          <a:p>
            <a:pPr>
              <a:lnSpc>
                <a:spcPts val="2000"/>
              </a:lnSpc>
            </a:pPr>
            <a:r>
              <a:rPr lang="zh-CN" altLang="en-US" sz="2000" dirty="0" smtClean="0"/>
              <a:t>	</a:t>
            </a:r>
            <a:r>
              <a:rPr lang="en-US" altLang="zh-CN" sz="2000" dirty="0" smtClean="0"/>
              <a:t>list&lt;</a:t>
            </a:r>
            <a:r>
              <a:rPr lang="en-US" altLang="zh-CN" sz="2000" dirty="0" err="1" smtClean="0"/>
              <a:t>int</a:t>
            </a:r>
            <a:r>
              <a:rPr lang="en-US" altLang="zh-CN" sz="2000" dirty="0" smtClean="0"/>
              <a:t>&gt;::</a:t>
            </a:r>
            <a:r>
              <a:rPr lang="en-US" altLang="zh-CN" sz="2000" dirty="0" err="1" smtClean="0"/>
              <a:t>iterator</a:t>
            </a:r>
            <a:r>
              <a:rPr lang="en-US" altLang="zh-CN" sz="2000" dirty="0" smtClean="0"/>
              <a:t> it;		</a:t>
            </a:r>
            <a:r>
              <a:rPr lang="en-US" altLang="zh-CN" sz="2000" dirty="0" smtClean="0">
                <a:solidFill>
                  <a:schemeClr val="tx1"/>
                </a:solidFill>
              </a:rPr>
              <a:t>// </a:t>
            </a:r>
            <a:r>
              <a:rPr lang="zh-CN" altLang="en-US" sz="2000" dirty="0" smtClean="0">
                <a:solidFill>
                  <a:schemeClr val="tx1"/>
                </a:solidFill>
              </a:rPr>
              <a:t>定义一个</a:t>
            </a:r>
            <a:r>
              <a:rPr lang="en-US" altLang="zh-CN" sz="2000" dirty="0" smtClean="0">
                <a:solidFill>
                  <a:schemeClr val="tx1"/>
                </a:solidFill>
              </a:rPr>
              <a:t>list&lt;</a:t>
            </a:r>
            <a:r>
              <a:rPr lang="en-US" altLang="zh-CN" sz="2000" dirty="0" err="1" smtClean="0">
                <a:solidFill>
                  <a:schemeClr val="tx1"/>
                </a:solidFill>
              </a:rPr>
              <a:t>int</a:t>
            </a:r>
            <a:r>
              <a:rPr lang="en-US" altLang="zh-CN" sz="2000" dirty="0" smtClean="0">
                <a:solidFill>
                  <a:schemeClr val="tx1"/>
                </a:solidFill>
              </a:rPr>
              <a:t>&gt;</a:t>
            </a:r>
            <a:r>
              <a:rPr lang="zh-CN" altLang="en-US" sz="2000" dirty="0" smtClean="0">
                <a:solidFill>
                  <a:schemeClr val="tx1"/>
                </a:solidFill>
              </a:rPr>
              <a:t>的迭代器</a:t>
            </a:r>
          </a:p>
          <a:p>
            <a:pPr>
              <a:lnSpc>
                <a:spcPts val="2000"/>
              </a:lnSpc>
            </a:pPr>
            <a:r>
              <a:rPr lang="zh-CN" altLang="en-US" sz="2000" dirty="0" smtClean="0"/>
              <a:t>	</a:t>
            </a:r>
            <a:r>
              <a:rPr lang="en-US" altLang="zh-CN" sz="2000" dirty="0" err="1" smtClean="0"/>
              <a:t>int</a:t>
            </a:r>
            <a:r>
              <a:rPr lang="en-US" altLang="zh-CN" sz="2000" dirty="0" smtClean="0"/>
              <a:t> count = 1;			</a:t>
            </a:r>
            <a:r>
              <a:rPr lang="en-US" altLang="zh-CN" sz="2000" dirty="0" smtClean="0">
                <a:solidFill>
                  <a:schemeClr val="tx1"/>
                </a:solidFill>
              </a:rPr>
              <a:t>// </a:t>
            </a:r>
            <a:r>
              <a:rPr lang="zh-CN" altLang="en-US" sz="2000" dirty="0" smtClean="0">
                <a:solidFill>
                  <a:schemeClr val="tx1"/>
                </a:solidFill>
              </a:rPr>
              <a:t>计数器</a:t>
            </a:r>
          </a:p>
          <a:p>
            <a:pPr>
              <a:lnSpc>
                <a:spcPts val="2000"/>
              </a:lnSpc>
            </a:pPr>
            <a:r>
              <a:rPr lang="zh-CN" altLang="en-US" sz="2000" dirty="0" smtClean="0"/>
              <a:t>	</a:t>
            </a:r>
          </a:p>
          <a:p>
            <a:pPr>
              <a:lnSpc>
                <a:spcPts val="2000"/>
              </a:lnSpc>
            </a:pPr>
            <a:r>
              <a:rPr lang="zh-CN" altLang="en-US" sz="2000" dirty="0" smtClean="0"/>
              <a:t>	</a:t>
            </a:r>
            <a:r>
              <a:rPr lang="en-US" altLang="zh-CN" sz="2000" dirty="0" smtClean="0"/>
              <a:t>for (it = </a:t>
            </a:r>
            <a:r>
              <a:rPr lang="en-US" altLang="zh-CN" sz="2000" dirty="0" err="1" smtClean="0"/>
              <a:t>c.begin</a:t>
            </a:r>
            <a:r>
              <a:rPr lang="en-US" altLang="zh-CN" sz="2000" dirty="0" smtClean="0"/>
              <a:t>(); it != </a:t>
            </a:r>
            <a:r>
              <a:rPr lang="en-US" altLang="zh-CN" sz="2000" dirty="0" err="1" smtClean="0"/>
              <a:t>c.end</a:t>
            </a:r>
            <a:r>
              <a:rPr lang="en-US" altLang="zh-CN" sz="2000" dirty="0" smtClean="0"/>
              <a:t>(); it++)</a:t>
            </a:r>
          </a:p>
          <a:p>
            <a:pPr>
              <a:lnSpc>
                <a:spcPts val="20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向</a:t>
            </a:r>
            <a:r>
              <a:rPr lang="en-US" altLang="zh-CN" sz="2000" dirty="0" smtClean="0">
                <a:solidFill>
                  <a:schemeClr val="tx1"/>
                </a:solidFill>
              </a:rPr>
              <a:t>it</a:t>
            </a:r>
            <a:r>
              <a:rPr lang="zh-CN" altLang="en-US" sz="2000" dirty="0" smtClean="0">
                <a:solidFill>
                  <a:schemeClr val="tx1"/>
                </a:solidFill>
              </a:rPr>
              <a:t>指向元素赋值</a:t>
            </a:r>
          </a:p>
          <a:p>
            <a:pPr>
              <a:lnSpc>
                <a:spcPts val="2000"/>
              </a:lnSpc>
            </a:pPr>
            <a:r>
              <a:rPr lang="zh-CN" altLang="en-US" sz="2000" dirty="0" smtClean="0"/>
              <a:t>		*</a:t>
            </a:r>
            <a:r>
              <a:rPr lang="en-US" altLang="zh-CN" sz="2000" dirty="0" smtClean="0"/>
              <a:t>it = count++;</a:t>
            </a:r>
          </a:p>
          <a:p>
            <a:pPr>
              <a:lnSpc>
                <a:spcPts val="2000"/>
              </a:lnSpc>
            </a:pPr>
            <a:r>
              <a:rPr lang="en-US" altLang="zh-CN" sz="2000" dirty="0" smtClean="0"/>
              <a:t>	}</a:t>
            </a:r>
          </a:p>
          <a:p>
            <a:pPr>
              <a:lnSpc>
                <a:spcPts val="2000"/>
              </a:lnSpc>
            </a:pPr>
            <a:endParaRPr lang="en-US" altLang="zh-CN" sz="2000" dirty="0" smtClean="0"/>
          </a:p>
          <a:p>
            <a:pPr>
              <a:lnSpc>
                <a:spcPts val="2000"/>
              </a:lnSpc>
            </a:pPr>
            <a:r>
              <a:rPr lang="en-US" altLang="zh-CN" sz="2000" dirty="0" smtClean="0"/>
              <a:t>	for (it = </a:t>
            </a:r>
            <a:r>
              <a:rPr lang="en-US" altLang="zh-CN" sz="2000" dirty="0" err="1" smtClean="0"/>
              <a:t>c.begin</a:t>
            </a:r>
            <a:r>
              <a:rPr lang="en-US" altLang="zh-CN" sz="2000" dirty="0" smtClean="0"/>
              <a:t>(); it != </a:t>
            </a:r>
            <a:r>
              <a:rPr lang="en-US" altLang="zh-CN" sz="2000" dirty="0" err="1" smtClean="0"/>
              <a:t>c.end</a:t>
            </a:r>
            <a:r>
              <a:rPr lang="en-US" altLang="zh-CN" sz="2000" dirty="0" smtClean="0"/>
              <a:t>(); it++) </a:t>
            </a:r>
          </a:p>
          <a:p>
            <a:pPr>
              <a:lnSpc>
                <a:spcPts val="20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it</a:t>
            </a:r>
            <a:r>
              <a:rPr lang="zh-CN" altLang="en-US" sz="2000" dirty="0" smtClean="0">
                <a:solidFill>
                  <a:schemeClr val="tx1"/>
                </a:solidFill>
              </a:rPr>
              <a:t>所指向的元素值</a:t>
            </a:r>
          </a:p>
          <a:p>
            <a:pPr>
              <a:lnSpc>
                <a:spcPts val="2000"/>
              </a:lnSpc>
            </a:pPr>
            <a:r>
              <a:rPr lang="zh-CN" altLang="en-US" sz="2000" dirty="0" smtClean="0"/>
              <a:t>		</a:t>
            </a:r>
            <a:r>
              <a:rPr lang="en-US" altLang="zh-CN" sz="2000" dirty="0" err="1" smtClean="0"/>
              <a:t>cout</a:t>
            </a:r>
            <a:r>
              <a:rPr lang="en-US" altLang="zh-CN" sz="2000" dirty="0" smtClean="0"/>
              <a:t> &lt;&lt; *it &lt;&lt; " ";</a:t>
            </a:r>
          </a:p>
          <a:p>
            <a:pPr>
              <a:lnSpc>
                <a:spcPts val="2000"/>
              </a:lnSpc>
            </a:pPr>
            <a:r>
              <a:rPr lang="en-US" altLang="zh-CN" sz="2000" dirty="0" smtClean="0"/>
              <a:t>	}</a:t>
            </a:r>
          </a:p>
          <a:p>
            <a:pPr>
              <a:lnSpc>
                <a:spcPts val="20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000"/>
              </a:lnSpc>
            </a:pPr>
            <a:endParaRPr lang="en-US" altLang="zh-CN" sz="2000" dirty="0" smtClean="0"/>
          </a:p>
          <a:p>
            <a:pPr>
              <a:lnSpc>
                <a:spcPts val="20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000"/>
              </a:lnSpc>
            </a:pPr>
            <a:r>
              <a:rPr lang="en-US" altLang="zh-CN" sz="2000" dirty="0" smtClean="0"/>
              <a:t>}</a:t>
            </a:r>
            <a:endParaRPr lang="zh-CN" altLang="en-US" sz="2000" dirty="0"/>
          </a:p>
        </p:txBody>
      </p:sp>
      <p:sp>
        <p:nvSpPr>
          <p:cNvPr id="3" name="矩形 2"/>
          <p:cNvSpPr/>
          <p:nvPr/>
        </p:nvSpPr>
        <p:spPr bwMode="auto">
          <a:xfrm>
            <a:off x="216024" y="5805264"/>
            <a:ext cx="8748464"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1 2 3 4 5 6 7 8 9 10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8.3 </a:t>
            </a:r>
            <a:r>
              <a:rPr lang="zh-CN" altLang="en-US" sz="4800" dirty="0" smtClean="0"/>
              <a:t>约瑟夫问题</a:t>
            </a:r>
            <a:r>
              <a:rPr lang="en-US" altLang="zh-CN" sz="4800" dirty="0" smtClean="0"/>
              <a:t>——list</a:t>
            </a:r>
            <a:r>
              <a:rPr lang="zh-CN" altLang="en-US" sz="4800" dirty="0" smtClean="0"/>
              <a:t>容器实例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8.3.2 </a:t>
            </a:r>
            <a:r>
              <a:rPr lang="zh-CN" altLang="en-US" sz="4400" dirty="0" smtClean="0"/>
              <a:t>操作</a:t>
            </a:r>
            <a:r>
              <a:rPr lang="en-US" altLang="zh-CN" sz="4400" dirty="0" smtClean="0"/>
              <a:t>list</a:t>
            </a:r>
            <a:r>
              <a:rPr lang="zh-CN" altLang="en-US" sz="4400" dirty="0" smtClean="0"/>
              <a:t>对象</a:t>
            </a:r>
            <a:endParaRPr lang="zh-CN" alt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关联容器</a:t>
            </a:r>
            <a:endParaRPr lang="zh-CN" altLang="en-US" dirty="0"/>
          </a:p>
        </p:txBody>
      </p:sp>
      <p:sp>
        <p:nvSpPr>
          <p:cNvPr id="3" name="内容占位符 2"/>
          <p:cNvSpPr>
            <a:spLocks noGrp="1"/>
          </p:cNvSpPr>
          <p:nvPr>
            <p:ph idx="1"/>
          </p:nvPr>
        </p:nvSpPr>
        <p:spPr/>
        <p:txBody>
          <a:bodyPr/>
          <a:lstStyle/>
          <a:p>
            <a:r>
              <a:rPr lang="zh-CN" altLang="en-US" dirty="0" smtClean="0"/>
              <a:t>关联容器（</a:t>
            </a:r>
            <a:r>
              <a:rPr lang="en-US" altLang="zh-CN" dirty="0" smtClean="0"/>
              <a:t>associative container</a:t>
            </a:r>
            <a:r>
              <a:rPr lang="zh-CN" altLang="en-US" dirty="0" smtClean="0"/>
              <a:t>）有两个基本特点：</a:t>
            </a:r>
          </a:p>
          <a:p>
            <a:pPr marL="971550" lvl="1" indent="-514350">
              <a:buFont typeface="+mj-ea"/>
              <a:buAutoNum type="circleNumDbPlain"/>
            </a:pPr>
            <a:r>
              <a:rPr lang="zh-CN" altLang="en-US" dirty="0" smtClean="0"/>
              <a:t>将</a:t>
            </a:r>
            <a:r>
              <a:rPr lang="zh-CN" altLang="en-US" dirty="0" smtClean="0">
                <a:solidFill>
                  <a:srgbClr val="FF0000"/>
                </a:solidFill>
              </a:rPr>
              <a:t>值</a:t>
            </a:r>
            <a:r>
              <a:rPr lang="zh-CN" altLang="en-US" dirty="0" smtClean="0"/>
              <a:t>与</a:t>
            </a:r>
            <a:r>
              <a:rPr lang="zh-CN" altLang="en-US" dirty="0" smtClean="0">
                <a:solidFill>
                  <a:srgbClr val="FF0000"/>
                </a:solidFill>
              </a:rPr>
              <a:t>键（</a:t>
            </a:r>
            <a:r>
              <a:rPr lang="en-US" altLang="zh-CN" dirty="0" smtClean="0">
                <a:solidFill>
                  <a:srgbClr val="FF0000"/>
                </a:solidFill>
              </a:rPr>
              <a:t>key</a:t>
            </a:r>
            <a:r>
              <a:rPr lang="zh-CN" altLang="en-US" dirty="0" smtClean="0">
                <a:solidFill>
                  <a:srgbClr val="FF0000"/>
                </a:solidFill>
              </a:rPr>
              <a:t>）</a:t>
            </a:r>
            <a:r>
              <a:rPr lang="zh-CN" altLang="en-US" dirty="0" smtClean="0"/>
              <a:t>关联在一起，并使用键查找值，实现了对元素的快速访问。</a:t>
            </a:r>
          </a:p>
          <a:p>
            <a:pPr marL="971550" lvl="1" indent="-514350">
              <a:buFont typeface="+mj-ea"/>
              <a:buAutoNum type="circleNumDbPlain"/>
            </a:pPr>
            <a:r>
              <a:rPr lang="zh-CN" altLang="en-US" dirty="0" smtClean="0"/>
              <a:t>通常采用</a:t>
            </a:r>
            <a:r>
              <a:rPr lang="zh-CN" altLang="en-US" dirty="0" smtClean="0">
                <a:solidFill>
                  <a:srgbClr val="FF0000"/>
                </a:solidFill>
              </a:rPr>
              <a:t>二叉树</a:t>
            </a:r>
            <a:r>
              <a:rPr lang="zh-CN" altLang="en-US" dirty="0" smtClean="0"/>
              <a:t>实现。</a:t>
            </a:r>
          </a:p>
          <a:p>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smtClean="0"/>
              <a:t>面向个别元素的操作 </a:t>
            </a:r>
            <a:endParaRPr lang="zh-CN" altLang="en-US" dirty="0"/>
          </a:p>
        </p:txBody>
      </p:sp>
      <p:graphicFrame>
        <p:nvGraphicFramePr>
          <p:cNvPr id="4" name="Group 136"/>
          <p:cNvGraphicFramePr>
            <a:graphicFrameLocks noGrp="1"/>
          </p:cNvGraphicFramePr>
          <p:nvPr>
            <p:ph sz="half" idx="4294967295"/>
          </p:nvPr>
        </p:nvGraphicFramePr>
        <p:xfrm>
          <a:off x="251520" y="1196752"/>
          <a:ext cx="8661078" cy="5006340"/>
        </p:xfrm>
        <a:graphic>
          <a:graphicData uri="http://schemas.openxmlformats.org/drawingml/2006/table">
            <a:tbl>
              <a:tblPr/>
              <a:tblGrid>
                <a:gridCol w="4608512"/>
                <a:gridCol w="4052566"/>
              </a:tblGrid>
              <a:tr h="306388">
                <a:tc>
                  <a:txBody>
                    <a:bodyPr/>
                    <a:lstStyle/>
                    <a:p>
                      <a:pPr marL="342900" marR="0" lvl="0" indent="-342900" algn="ctr"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表达式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reference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front()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返回第一个元素</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以变量形式返回</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7975">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reference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back()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返回最后一个元素</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以变量形式返回</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const_reference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front()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返回第一个元素</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以常量形式返回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const_reference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back()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返回最后一个元素</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以常量形式返回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push_back</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&amp;</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尾部插入一个元素值为</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void</a:t>
                      </a:r>
                      <a:r>
                        <a:rPr kumimoji="0" lang="fr-FR" altLang="zh-CN" sz="2000" b="1" i="0" u="none" strike="noStrike" cap="none" normalizeH="0" baseline="0" dirty="0" smtClean="0">
                          <a:ln>
                            <a:noFill/>
                          </a:ln>
                          <a:solidFill>
                            <a:schemeClr val="tx1"/>
                          </a:solidFill>
                          <a:effectLst/>
                          <a:latin typeface="Arial"/>
                          <a:ea typeface="宋体" pitchFamily="2" charset="-122"/>
                        </a:rPr>
                        <a:t> </a:t>
                      </a: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push_front(const</a:t>
                      </a:r>
                      <a:r>
                        <a:rPr kumimoji="0" lang="fr-FR" altLang="zh-CN" sz="2000" b="1" i="0" u="none" strike="noStrike" cap="none" normalizeH="0" baseline="0" dirty="0" smtClean="0">
                          <a:ln>
                            <a:noFill/>
                          </a:ln>
                          <a:solidFill>
                            <a:schemeClr val="tx1"/>
                          </a:solidFill>
                          <a:effectLst/>
                          <a:latin typeface="Arial"/>
                          <a:ea typeface="宋体" pitchFamily="2" charset="-122"/>
                        </a:rPr>
                        <a:t> </a:t>
                      </a:r>
                      <a:r>
                        <a:rPr kumimoji="0" lang="fr-FR" altLang="zh-CN" sz="2000" b="1" i="0" u="none" strike="noStrike" cap="none" normalizeH="0" baseline="0" dirty="0" smtClean="0">
                          <a:ln>
                            <a:noFill/>
                          </a:ln>
                          <a:solidFill>
                            <a:schemeClr val="tx1"/>
                          </a:solidFill>
                          <a:effectLst/>
                          <a:latin typeface="Verdana" pitchFamily="34" charset="0"/>
                          <a:ea typeface="宋体" pitchFamily="2" charset="-122"/>
                        </a:rPr>
                        <a:t>T &amp;t) </a:t>
                      </a:r>
                      <a:endParaRPr kumimoji="0" lang="fr-FR"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头部插入一个元素值为</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pop_back</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尾部删除一个元素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7975">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pop_front</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在</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头部删除一个元素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insert(</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&amp;t)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在</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前插入</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t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insert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size_type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n, const</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&amp;t)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1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在</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前插入</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个</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98"/>
          <p:cNvGraphicFramePr>
            <a:graphicFrameLocks/>
          </p:cNvGraphicFramePr>
          <p:nvPr/>
        </p:nvGraphicFramePr>
        <p:xfrm>
          <a:off x="144016" y="116632"/>
          <a:ext cx="8892480" cy="6385560"/>
        </p:xfrm>
        <a:graphic>
          <a:graphicData uri="http://schemas.openxmlformats.org/drawingml/2006/table">
            <a:tbl>
              <a:tblPr/>
              <a:tblGrid>
                <a:gridCol w="5544616"/>
                <a:gridCol w="3347864"/>
              </a:tblGrid>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insert(</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pos, const </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first, </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last);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在</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pos</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位置前插入</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[first, last)</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区间的元素 </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erase(</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pos)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erdana" pitchFamily="34" charset="0"/>
                          <a:ea typeface="宋体" pitchFamily="2" charset="-122"/>
                        </a:rPr>
                        <a:t>删除在</a:t>
                      </a:r>
                      <a:r>
                        <a:rPr kumimoji="0" lang="en-US" altLang="zh-CN" sz="1800" b="1" i="0" u="none" strike="noStrike" cap="none" normalizeH="0" baseline="0" smtClean="0">
                          <a:ln>
                            <a:noFill/>
                          </a:ln>
                          <a:solidFill>
                            <a:schemeClr val="tx1"/>
                          </a:solidFill>
                          <a:effectLst/>
                          <a:latin typeface="Verdana" pitchFamily="34" charset="0"/>
                          <a:ea typeface="宋体" pitchFamily="2" charset="-122"/>
                        </a:rPr>
                        <a:t>pos</a:t>
                      </a:r>
                      <a:r>
                        <a:rPr kumimoji="0" lang="zh-CN" altLang="en-US" sz="1800" b="1" i="0" u="none" strike="noStrike" cap="none" normalizeH="0" baseline="0" smtClean="0">
                          <a:ln>
                            <a:noFill/>
                          </a:ln>
                          <a:solidFill>
                            <a:schemeClr val="tx1"/>
                          </a:solidFill>
                          <a:effectLst/>
                          <a:latin typeface="Verdana" pitchFamily="34" charset="0"/>
                          <a:ea typeface="宋体" pitchFamily="2" charset="-122"/>
                        </a:rPr>
                        <a:t>位置的元素 </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erase(</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first, </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last)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erdana" pitchFamily="34" charset="0"/>
                          <a:ea typeface="宋体" pitchFamily="2" charset="-122"/>
                        </a:rPr>
                        <a:t>删除从</a:t>
                      </a:r>
                      <a:r>
                        <a:rPr kumimoji="0" lang="en-US" altLang="zh-CN" sz="1800" b="1" i="0" u="none" strike="noStrike" cap="none" normalizeH="0" baseline="0" smtClean="0">
                          <a:ln>
                            <a:noFill/>
                          </a:ln>
                          <a:solidFill>
                            <a:schemeClr val="tx1"/>
                          </a:solidFill>
                          <a:effectLst/>
                          <a:latin typeface="Verdana" pitchFamily="34" charset="0"/>
                          <a:ea typeface="宋体" pitchFamily="2" charset="-122"/>
                        </a:rPr>
                        <a:t>first</a:t>
                      </a:r>
                      <a:r>
                        <a:rPr kumimoji="0" lang="zh-CN" altLang="en-US" sz="1800" b="1" i="0" u="none" strike="noStrike" cap="none" normalizeH="0" baseline="0" smtClean="0">
                          <a:ln>
                            <a:noFill/>
                          </a:ln>
                          <a:solidFill>
                            <a:schemeClr val="tx1"/>
                          </a:solidFill>
                          <a:effectLst/>
                          <a:latin typeface="Verdana" pitchFamily="34" charset="0"/>
                          <a:ea typeface="宋体" pitchFamily="2" charset="-122"/>
                        </a:rPr>
                        <a:t>开始到</a:t>
                      </a:r>
                      <a:r>
                        <a:rPr kumimoji="0" lang="en-US" altLang="zh-CN" sz="1800" b="1" i="0" u="none" strike="noStrike" cap="none" normalizeH="0" baseline="0" smtClean="0">
                          <a:ln>
                            <a:noFill/>
                          </a:ln>
                          <a:solidFill>
                            <a:schemeClr val="tx1"/>
                          </a:solidFill>
                          <a:effectLst/>
                          <a:latin typeface="Verdana" pitchFamily="34" charset="0"/>
                          <a:ea typeface="宋体" pitchFamily="2" charset="-122"/>
                        </a:rPr>
                        <a:t>last</a:t>
                      </a:r>
                      <a:r>
                        <a:rPr kumimoji="0" lang="zh-CN" altLang="en-US" sz="1800" b="1" i="0" u="none" strike="noStrike" cap="none" normalizeH="0" baseline="0" smtClean="0">
                          <a:ln>
                            <a:noFill/>
                          </a:ln>
                          <a:solidFill>
                            <a:schemeClr val="tx1"/>
                          </a:solidFill>
                          <a:effectLst/>
                          <a:latin typeface="Verdana" pitchFamily="34" charset="0"/>
                          <a:ea typeface="宋体" pitchFamily="2" charset="-122"/>
                        </a:rPr>
                        <a:t>为止区间的元素 </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assign(</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first,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const_iterator</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last)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将</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first,end</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区间的元素数据赋值给</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list </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Verdana" pitchFamily="34" charset="0"/>
                          <a:ea typeface="宋体" pitchFamily="2" charset="-122"/>
                        </a:rPr>
                        <a:t>VC6</a:t>
                      </a:r>
                      <a:r>
                        <a:rPr kumimoji="0" lang="zh-CN" altLang="en-US" sz="1800" b="1" i="0" u="none" strike="noStrike" cap="none" normalizeH="0" baseline="0" dirty="0" smtClean="0">
                          <a:ln>
                            <a:noFill/>
                          </a:ln>
                          <a:solidFill>
                            <a:srgbClr val="FF0000"/>
                          </a:solidFill>
                          <a:effectLst/>
                          <a:latin typeface="Verdana" pitchFamily="34" charset="0"/>
                          <a:ea typeface="宋体" pitchFamily="2" charset="-122"/>
                        </a:rPr>
                        <a:t>不支持</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assign(</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size_type</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n,</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const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T &amp;x</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将</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个</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x</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的拷贝赋值给</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list </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Verdana" pitchFamily="34" charset="0"/>
                          <a:ea typeface="宋体" pitchFamily="2" charset="-122"/>
                        </a:rPr>
                        <a:t>VC6</a:t>
                      </a:r>
                      <a:r>
                        <a:rPr kumimoji="0" lang="zh-CN" altLang="en-US" sz="1800" b="1" i="0" u="none" strike="noStrike" cap="none" normalizeH="0" baseline="0" dirty="0" smtClean="0">
                          <a:ln>
                            <a:noFill/>
                          </a:ln>
                          <a:solidFill>
                            <a:srgbClr val="FF0000"/>
                          </a:solidFill>
                          <a:effectLst/>
                          <a:latin typeface="Verdana" pitchFamily="34" charset="0"/>
                          <a:ea typeface="宋体" pitchFamily="2" charset="-122"/>
                        </a:rPr>
                        <a:t>不支持</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9888">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fr-FR" altLang="zh-CN" sz="1800" b="1" i="0" u="none" strike="noStrike" cap="none" normalizeH="0" baseline="0" dirty="0" smtClean="0">
                          <a:ln>
                            <a:noFill/>
                          </a:ln>
                          <a:solidFill>
                            <a:schemeClr val="tx1"/>
                          </a:solidFill>
                          <a:effectLst/>
                          <a:latin typeface="Arial"/>
                          <a:ea typeface="宋体" pitchFamily="2" charset="-122"/>
                        </a:rPr>
                        <a:t> </a:t>
                      </a: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resize(size_type</a:t>
                      </a:r>
                      <a:r>
                        <a:rPr kumimoji="0" lang="fr-FR" altLang="zh-CN" sz="1800" b="1" i="0" u="none" strike="noStrike" cap="none" normalizeH="0" baseline="0" dirty="0" smtClean="0">
                          <a:ln>
                            <a:noFill/>
                          </a:ln>
                          <a:solidFill>
                            <a:schemeClr val="tx1"/>
                          </a:solidFill>
                          <a:effectLst/>
                          <a:latin typeface="Arial"/>
                          <a:ea typeface="宋体" pitchFamily="2" charset="-122"/>
                        </a:rPr>
                        <a:t> </a:t>
                      </a: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n,</a:t>
                      </a:r>
                      <a:r>
                        <a:rPr kumimoji="0" lang="fr-FR" altLang="zh-CN" sz="1800" b="1" i="0" u="none" strike="noStrike" cap="none" normalizeH="0" baseline="0" dirty="0" smtClean="0">
                          <a:ln>
                            <a:noFill/>
                          </a:ln>
                          <a:solidFill>
                            <a:schemeClr val="tx1"/>
                          </a:solidFill>
                          <a:effectLst/>
                          <a:latin typeface="Arial"/>
                          <a:ea typeface="宋体" pitchFamily="2" charset="-122"/>
                        </a:rPr>
                        <a:t> </a:t>
                      </a: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T</a:t>
                      </a:r>
                      <a:r>
                        <a:rPr kumimoji="0" lang="fr-FR" altLang="zh-CN" sz="1800" b="1" i="0" u="none" strike="noStrike" cap="none" normalizeH="0" baseline="0" dirty="0" smtClean="0">
                          <a:ln>
                            <a:noFill/>
                          </a:ln>
                          <a:solidFill>
                            <a:schemeClr val="tx1"/>
                          </a:solidFill>
                          <a:effectLst/>
                          <a:latin typeface="Arial"/>
                          <a:ea typeface="宋体" pitchFamily="2" charset="-122"/>
                        </a:rPr>
                        <a:t> &amp;</a:t>
                      </a: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x</a:t>
                      </a:r>
                      <a:r>
                        <a:rPr kumimoji="0" lang="fr-FR" altLang="zh-CN" sz="1800" b="1" i="0" u="none" strike="noStrike" cap="none" normalizeH="0" baseline="0" dirty="0" smtClean="0">
                          <a:ln>
                            <a:noFill/>
                          </a:ln>
                          <a:solidFill>
                            <a:schemeClr val="tx1"/>
                          </a:solidFill>
                          <a:effectLst/>
                          <a:latin typeface="Arial"/>
                          <a:ea typeface="宋体" pitchFamily="2" charset="-122"/>
                        </a:rPr>
                        <a:t> </a:t>
                      </a: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fr-FR" altLang="zh-CN" sz="1800" b="1" i="0" u="none" strike="noStrike" cap="none" normalizeH="0" baseline="0" dirty="0" smtClean="0">
                          <a:ln>
                            <a:noFill/>
                          </a:ln>
                          <a:solidFill>
                            <a:schemeClr val="tx1"/>
                          </a:solidFill>
                          <a:effectLst/>
                          <a:latin typeface="Arial"/>
                          <a:ea typeface="宋体" pitchFamily="2" charset="-122"/>
                        </a:rPr>
                        <a:t> </a:t>
                      </a:r>
                      <a:r>
                        <a:rPr kumimoji="0" lang="fr-FR" altLang="zh-CN" sz="1800" b="1" i="0" u="none" strike="noStrike" cap="none" normalizeH="0" baseline="0" dirty="0" smtClean="0">
                          <a:ln>
                            <a:noFill/>
                          </a:ln>
                          <a:solidFill>
                            <a:schemeClr val="tx1"/>
                          </a:solidFill>
                          <a:effectLst/>
                          <a:latin typeface="Verdana" pitchFamily="34" charset="0"/>
                          <a:ea typeface="宋体" pitchFamily="2" charset="-122"/>
                        </a:rPr>
                        <a:t>T()); </a:t>
                      </a:r>
                      <a:endParaRPr kumimoji="0" lang="fr-FR"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重新指定队列的长度为</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n,</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元素值为</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x</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clear()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删除所有元素 </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remove(const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T &amp;x)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删除链表中匹配值的元素</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匹配元素全部删除</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remove_if</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(binder2nd&lt;</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not_equal_to</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&lt;T&gt;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&gt;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pr)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删除条件满足的元素</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会遍历一遍链表</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unique()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defRPr/>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删除相邻重复元素</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断言已经排序</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Verdana" pitchFamily="34" charset="0"/>
                          <a:ea typeface="宋体" pitchFamily="2" charset="-122"/>
                        </a:rPr>
                        <a:t>VC6</a:t>
                      </a:r>
                      <a:r>
                        <a:rPr kumimoji="0" lang="zh-CN" altLang="en-US" sz="1800" b="1" i="0" u="none" strike="noStrike" cap="none" normalizeH="0" baseline="0" dirty="0" smtClean="0">
                          <a:ln>
                            <a:noFill/>
                          </a:ln>
                          <a:solidFill>
                            <a:srgbClr val="FF0000"/>
                          </a:solidFill>
                          <a:effectLst/>
                          <a:latin typeface="Verdana" pitchFamily="34" charset="0"/>
                          <a:ea typeface="宋体" pitchFamily="2" charset="-122"/>
                        </a:rPr>
                        <a:t>不支持</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Verdana" pitchFamily="34" charset="0"/>
                          <a:ea typeface="宋体" pitchFamily="2" charset="-122"/>
                        </a:rPr>
                        <a:t>VC2017</a:t>
                      </a:r>
                      <a:r>
                        <a:rPr kumimoji="0" lang="zh-CN" altLang="en-US" sz="1800" b="1" i="0" u="none" strike="noStrike" cap="none" normalizeH="0" baseline="0" dirty="0" smtClean="0">
                          <a:ln>
                            <a:noFill/>
                          </a:ln>
                          <a:solidFill>
                            <a:srgbClr val="FF0000"/>
                          </a:solidFill>
                          <a:effectLst/>
                          <a:latin typeface="Verdana" pitchFamily="34" charset="0"/>
                          <a:ea typeface="宋体" pitchFamily="2" charset="-122"/>
                        </a:rPr>
                        <a:t>发生运行时错误</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l" defTabSz="914400" rtl="0" eaLnBrk="0" fontAlgn="base" latinLnBrk="0" hangingPunct="0">
                        <a:lnSpc>
                          <a:spcPts val="19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unique(</a:t>
                      </a:r>
                      <a:r>
                        <a:rPr kumimoji="0" lang="en-US" altLang="zh-CN" sz="1800" b="1" i="0" u="none" strike="noStrike" cap="none" normalizeH="0" baseline="0" dirty="0" err="1" smtClean="0">
                          <a:ln>
                            <a:noFill/>
                          </a:ln>
                          <a:solidFill>
                            <a:schemeClr val="tx1"/>
                          </a:solidFill>
                          <a:effectLst/>
                          <a:latin typeface="Verdana" pitchFamily="34" charset="0"/>
                          <a:ea typeface="宋体" pitchFamily="2" charset="-122"/>
                        </a:rPr>
                        <a:t>not_equal_to</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&lt;T&gt;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pr) </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900"/>
                        </a:lnSpc>
                        <a:spcBef>
                          <a:spcPct val="0"/>
                        </a:spcBef>
                        <a:spcAft>
                          <a:spcPct val="0"/>
                        </a:spcAft>
                        <a:buClrTx/>
                        <a:buSzTx/>
                        <a:buFontTx/>
                        <a:buNone/>
                        <a:tabLst/>
                        <a:defRPr/>
                      </a:pP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删除相邻重复元素</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断言已经排序</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chemeClr val="tx1"/>
                          </a:solidFill>
                          <a:effectLst/>
                          <a:latin typeface="Arial"/>
                          <a:ea typeface="宋体" pitchFamily="2" charset="-122"/>
                        </a:rPr>
                        <a:t> </a:t>
                      </a:r>
                      <a:r>
                        <a:rPr kumimoji="0" lang="en-US" altLang="zh-CN" sz="1800" b="1" i="0" u="none" strike="noStrike" cap="none" normalizeH="0" baseline="0" dirty="0" smtClean="0">
                          <a:ln>
                            <a:noFill/>
                          </a:ln>
                          <a:solidFill>
                            <a:schemeClr val="tx1"/>
                          </a:solidFill>
                          <a:effectLst/>
                          <a:latin typeface="Verdana" pitchFamily="34" charset="0"/>
                          <a:ea typeface="宋体" pitchFamily="2" charset="-122"/>
                        </a:rPr>
                        <a:t> </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Verdana" pitchFamily="34" charset="0"/>
                          <a:ea typeface="宋体" pitchFamily="2" charset="-122"/>
                        </a:rPr>
                        <a:t>VC6</a:t>
                      </a:r>
                      <a:r>
                        <a:rPr kumimoji="0" lang="zh-CN" altLang="en-US" sz="1800" b="1" i="0" u="none" strike="noStrike" cap="none" normalizeH="0" baseline="0" dirty="0" smtClean="0">
                          <a:ln>
                            <a:noFill/>
                          </a:ln>
                          <a:solidFill>
                            <a:srgbClr val="FF0000"/>
                          </a:solidFill>
                          <a:effectLst/>
                          <a:latin typeface="Verdana" pitchFamily="34" charset="0"/>
                          <a:ea typeface="宋体" pitchFamily="2" charset="-122"/>
                        </a:rPr>
                        <a:t>不支持</a:t>
                      </a:r>
                      <a:r>
                        <a:rPr kumimoji="0" lang="zh-CN" altLang="en-US" sz="18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Verdana" pitchFamily="34" charset="0"/>
                          <a:ea typeface="宋体" pitchFamily="2" charset="-122"/>
                        </a:rPr>
                        <a:t>VC2017</a:t>
                      </a:r>
                      <a:r>
                        <a:rPr kumimoji="0" lang="zh-CN" altLang="en-US" sz="1800" b="1" i="0" u="none" strike="noStrike" cap="none" normalizeH="0" baseline="0" dirty="0" smtClean="0">
                          <a:ln>
                            <a:noFill/>
                          </a:ln>
                          <a:solidFill>
                            <a:srgbClr val="FF0000"/>
                          </a:solidFill>
                          <a:effectLst/>
                          <a:latin typeface="Verdana" pitchFamily="34" charset="0"/>
                          <a:ea typeface="宋体" pitchFamily="2" charset="-122"/>
                        </a:rPr>
                        <a:t>发生运行时错误</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42319"/>
            <a:ext cx="8784976" cy="6671057"/>
          </a:xfrm>
          <a:prstGeom prst="rect">
            <a:avLst/>
          </a:prstGeom>
          <a:noFill/>
        </p:spPr>
        <p:txBody>
          <a:bodyPr wrap="square" rtlCol="0">
            <a:spAutoFit/>
          </a:bodyPr>
          <a:lstStyle/>
          <a:p>
            <a:pPr>
              <a:lnSpc>
                <a:spcPts val="1900"/>
              </a:lnSpc>
            </a:pPr>
            <a:r>
              <a:rPr lang="zh-CN" altLang="en-US" sz="2000" dirty="0" smtClean="0">
                <a:solidFill>
                  <a:schemeClr val="tx1"/>
                </a:solidFill>
              </a:rPr>
              <a:t>例</a:t>
            </a:r>
            <a:r>
              <a:rPr lang="en-US" altLang="zh-CN" sz="2000" dirty="0" smtClean="0">
                <a:solidFill>
                  <a:schemeClr val="tx1"/>
                </a:solidFill>
              </a:rPr>
              <a:t>8.10 list</a:t>
            </a:r>
            <a:r>
              <a:rPr lang="zh-CN" altLang="en-US" sz="2000" dirty="0" smtClean="0">
                <a:solidFill>
                  <a:schemeClr val="tx1"/>
                </a:solidFill>
              </a:rPr>
              <a:t>容器中元素操作测试。</a:t>
            </a:r>
          </a:p>
          <a:p>
            <a:pPr>
              <a:lnSpc>
                <a:spcPts val="19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:e8_10_VC2017\main_8_10_VC2017.cpp</a:t>
            </a:r>
          </a:p>
          <a:p>
            <a:pPr>
              <a:lnSpc>
                <a:spcPts val="19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#include &lt;list&gt;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9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900"/>
              </a:lnSpc>
            </a:pPr>
            <a:r>
              <a:rPr lang="en-US" altLang="zh-CN" sz="2000" dirty="0" smtClean="0"/>
              <a:t>{</a:t>
            </a:r>
          </a:p>
          <a:p>
            <a:pPr>
              <a:lnSpc>
                <a:spcPts val="1900"/>
              </a:lnSpc>
            </a:pPr>
            <a:r>
              <a:rPr lang="en-US" altLang="zh-CN" sz="2000" dirty="0" smtClean="0"/>
              <a:t>	</a:t>
            </a:r>
            <a:r>
              <a:rPr lang="en-US" altLang="zh-CN" sz="2000" dirty="0" err="1" smtClean="0"/>
              <a:t>int</a:t>
            </a:r>
            <a:r>
              <a:rPr lang="en-US" altLang="zh-CN" sz="2000" dirty="0" smtClean="0"/>
              <a:t> a[5] = { 1, 2, 3, 4, 5 }, b[8] = { 3 ,7, 2, 8, 6, 4, 9, 5 };</a:t>
            </a:r>
          </a:p>
          <a:p>
            <a:pPr>
              <a:lnSpc>
                <a:spcPts val="1900"/>
              </a:lnSpc>
            </a:pPr>
            <a:r>
              <a:rPr lang="en-US" altLang="zh-CN" sz="2000" dirty="0" smtClean="0"/>
              <a:t>	list&lt;</a:t>
            </a:r>
            <a:r>
              <a:rPr lang="en-US" altLang="zh-CN" sz="2000" dirty="0" err="1" smtClean="0"/>
              <a:t>int</a:t>
            </a:r>
            <a:r>
              <a:rPr lang="en-US" altLang="zh-CN" sz="2000" dirty="0" smtClean="0"/>
              <a:t>&gt; a1, b1;</a:t>
            </a:r>
          </a:p>
          <a:p>
            <a:pPr>
              <a:lnSpc>
                <a:spcPts val="1900"/>
              </a:lnSpc>
            </a:pPr>
            <a:r>
              <a:rPr lang="en-US" altLang="zh-CN" sz="2000" dirty="0" smtClean="0"/>
              <a:t>	list&lt;</a:t>
            </a:r>
            <a:r>
              <a:rPr lang="en-US" altLang="zh-CN" sz="2000" dirty="0" err="1" smtClean="0"/>
              <a:t>int</a:t>
            </a:r>
            <a:r>
              <a:rPr lang="en-US" altLang="zh-CN" sz="2000" dirty="0" smtClean="0"/>
              <a:t>&gt;::</a:t>
            </a:r>
            <a:r>
              <a:rPr lang="en-US" altLang="zh-CN" sz="2000" dirty="0" err="1" smtClean="0"/>
              <a:t>iterator</a:t>
            </a:r>
            <a:r>
              <a:rPr lang="en-US" altLang="zh-CN" sz="2000" dirty="0" smtClean="0"/>
              <a:t> it;</a:t>
            </a:r>
          </a:p>
          <a:p>
            <a:pPr>
              <a:lnSpc>
                <a:spcPts val="1900"/>
              </a:lnSpc>
            </a:pPr>
            <a:r>
              <a:rPr lang="en-US" altLang="zh-CN" sz="2000" dirty="0" smtClean="0"/>
              <a:t>	a1.assign(5, 5);			</a:t>
            </a:r>
            <a:r>
              <a:rPr lang="en-US" altLang="zh-CN" sz="2000" dirty="0" smtClean="0">
                <a:solidFill>
                  <a:schemeClr val="tx1"/>
                </a:solidFill>
              </a:rPr>
              <a:t>// </a:t>
            </a:r>
            <a:r>
              <a:rPr lang="zh-CN" altLang="en-US" sz="2000" dirty="0" smtClean="0">
                <a:solidFill>
                  <a:schemeClr val="tx1"/>
                </a:solidFill>
              </a:rPr>
              <a:t>用</a:t>
            </a:r>
            <a:r>
              <a:rPr lang="en-US" altLang="zh-CN" sz="2000" dirty="0" smtClean="0">
                <a:solidFill>
                  <a:schemeClr val="tx1"/>
                </a:solidFill>
              </a:rPr>
              <a:t>5</a:t>
            </a:r>
            <a:r>
              <a:rPr lang="zh-CN" altLang="en-US" sz="2000" dirty="0" smtClean="0">
                <a:solidFill>
                  <a:schemeClr val="tx1"/>
                </a:solidFill>
              </a:rPr>
              <a:t>填充</a:t>
            </a:r>
            <a:r>
              <a:rPr lang="en-US" altLang="zh-CN" sz="2000" dirty="0" smtClean="0">
                <a:solidFill>
                  <a:schemeClr val="tx1"/>
                </a:solidFill>
              </a:rPr>
              <a:t>a1</a:t>
            </a:r>
          </a:p>
          <a:p>
            <a:pPr>
              <a:lnSpc>
                <a:spcPts val="1900"/>
              </a:lnSpc>
            </a:pPr>
            <a:r>
              <a:rPr lang="en-US" altLang="zh-CN" sz="2000" dirty="0" smtClean="0"/>
              <a:t>	</a:t>
            </a:r>
            <a:r>
              <a:rPr lang="en-US" altLang="zh-CN" sz="2000" dirty="0" err="1" smtClean="0"/>
              <a:t>cout</a:t>
            </a:r>
            <a:r>
              <a:rPr lang="en-US" altLang="zh-CN" sz="2000" dirty="0" smtClean="0"/>
              <a:t> &lt;&lt; "a1</a:t>
            </a:r>
            <a:r>
              <a:rPr lang="zh-CN" altLang="en-US" sz="2000" dirty="0" smtClean="0"/>
              <a:t>中填充</a:t>
            </a:r>
            <a:r>
              <a:rPr lang="en-US" altLang="zh-CN" sz="2000" dirty="0" smtClean="0"/>
              <a:t>5</a:t>
            </a:r>
            <a:r>
              <a:rPr lang="zh-CN" altLang="en-US" sz="2000" dirty="0" smtClean="0"/>
              <a:t>后</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for (it = a1.begin(); it != a1.end(); it++)	</a:t>
            </a:r>
            <a:r>
              <a:rPr lang="en-US" altLang="zh-CN" sz="2000" dirty="0" smtClean="0">
                <a:solidFill>
                  <a:schemeClr val="tx1"/>
                </a:solidFill>
              </a:rPr>
              <a:t>// </a:t>
            </a:r>
            <a:r>
              <a:rPr lang="zh-CN" altLang="en-US" sz="2000" dirty="0" smtClean="0">
                <a:solidFill>
                  <a:schemeClr val="tx1"/>
                </a:solidFill>
              </a:rPr>
              <a:t>输出</a:t>
            </a:r>
            <a:r>
              <a:rPr lang="en-US" altLang="zh-CN" sz="2000" dirty="0" smtClean="0">
                <a:solidFill>
                  <a:schemeClr val="tx1"/>
                </a:solidFill>
              </a:rPr>
              <a:t>a1</a:t>
            </a:r>
            <a:r>
              <a:rPr lang="zh-CN" altLang="en-US" sz="2000" dirty="0" smtClean="0">
                <a:solidFill>
                  <a:schemeClr val="tx1"/>
                </a:solidFill>
              </a:rPr>
              <a:t>内容</a:t>
            </a:r>
          </a:p>
          <a:p>
            <a:pPr>
              <a:lnSpc>
                <a:spcPts val="1900"/>
              </a:lnSpc>
            </a:pPr>
            <a:r>
              <a:rPr lang="zh-CN" altLang="en-US" sz="2000" dirty="0" smtClean="0"/>
              <a:t>		</a:t>
            </a:r>
            <a:r>
              <a:rPr lang="en-US" altLang="zh-CN" sz="2000" dirty="0" err="1" smtClean="0"/>
              <a:t>cout</a:t>
            </a:r>
            <a:r>
              <a:rPr lang="en-US" altLang="zh-CN" sz="2000" dirty="0" smtClean="0"/>
              <a:t> &lt;&lt; *it &lt;&lt; " ";</a:t>
            </a:r>
          </a:p>
          <a:p>
            <a:pPr>
              <a:lnSpc>
                <a:spcPts val="19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a1.assign(a, a + 5);			</a:t>
            </a:r>
            <a:r>
              <a:rPr lang="en-US" altLang="zh-CN" sz="2000" dirty="0" smtClean="0">
                <a:solidFill>
                  <a:schemeClr val="tx1"/>
                </a:solidFill>
              </a:rPr>
              <a:t>// </a:t>
            </a:r>
            <a:r>
              <a:rPr lang="zh-CN" altLang="en-US" sz="2000" dirty="0" smtClean="0">
                <a:solidFill>
                  <a:schemeClr val="tx1"/>
                </a:solidFill>
              </a:rPr>
              <a:t>用</a:t>
            </a:r>
            <a:r>
              <a:rPr lang="en-US" altLang="zh-CN" sz="2000" dirty="0" smtClean="0">
                <a:solidFill>
                  <a:schemeClr val="tx1"/>
                </a:solidFill>
              </a:rPr>
              <a:t>a</a:t>
            </a:r>
            <a:r>
              <a:rPr lang="zh-CN" altLang="en-US" sz="2000" dirty="0" smtClean="0">
                <a:solidFill>
                  <a:schemeClr val="tx1"/>
                </a:solidFill>
              </a:rPr>
              <a:t>填充</a:t>
            </a:r>
            <a:r>
              <a:rPr lang="en-US" altLang="zh-CN" sz="2000" dirty="0" smtClean="0">
                <a:solidFill>
                  <a:schemeClr val="tx1"/>
                </a:solidFill>
              </a:rPr>
              <a:t>a1</a:t>
            </a:r>
            <a:r>
              <a:rPr lang="zh-CN" altLang="en-US" sz="2000" dirty="0" smtClean="0">
                <a:solidFill>
                  <a:schemeClr val="tx1"/>
                </a:solidFill>
              </a:rPr>
              <a:t>，</a:t>
            </a:r>
            <a:r>
              <a:rPr lang="en-US" altLang="zh-CN" sz="2000" dirty="0" smtClean="0">
                <a:solidFill>
                  <a:srgbClr val="FF0000"/>
                </a:solidFill>
              </a:rPr>
              <a:t>VC6</a:t>
            </a:r>
            <a:r>
              <a:rPr lang="zh-CN" altLang="en-US" sz="2000" dirty="0" smtClean="0">
                <a:solidFill>
                  <a:srgbClr val="FF0000"/>
                </a:solidFill>
              </a:rPr>
              <a:t>不支持</a:t>
            </a:r>
          </a:p>
          <a:p>
            <a:pPr>
              <a:lnSpc>
                <a:spcPts val="1900"/>
              </a:lnSpc>
            </a:pPr>
            <a:r>
              <a:rPr lang="zh-CN" altLang="en-US" sz="2000" dirty="0" smtClean="0"/>
              <a:t>	</a:t>
            </a:r>
            <a:r>
              <a:rPr lang="en-US" altLang="zh-CN" sz="2000" dirty="0" err="1" smtClean="0"/>
              <a:t>cout</a:t>
            </a:r>
            <a:r>
              <a:rPr lang="en-US" altLang="zh-CN" sz="2000" dirty="0" smtClean="0"/>
              <a:t> &lt;&lt; "a1</a:t>
            </a:r>
            <a:r>
              <a:rPr lang="zh-CN" altLang="en-US" sz="2000" dirty="0" smtClean="0"/>
              <a:t>用</a:t>
            </a:r>
            <a:r>
              <a:rPr lang="en-US" altLang="zh-CN" sz="2000" dirty="0" smtClean="0"/>
              <a:t>a</a:t>
            </a:r>
            <a:r>
              <a:rPr lang="zh-CN" altLang="en-US" sz="2000" dirty="0" smtClean="0"/>
              <a:t>内容赋值后</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for(it = a1.begin(); it != a1.end(); it++)	</a:t>
            </a:r>
            <a:r>
              <a:rPr lang="en-US" altLang="zh-CN" sz="2000" dirty="0" smtClean="0">
                <a:solidFill>
                  <a:schemeClr val="tx1"/>
                </a:solidFill>
              </a:rPr>
              <a:t>// </a:t>
            </a:r>
            <a:r>
              <a:rPr lang="zh-CN" altLang="en-US" sz="2000" dirty="0" smtClean="0">
                <a:solidFill>
                  <a:schemeClr val="tx1"/>
                </a:solidFill>
              </a:rPr>
              <a:t>输出</a:t>
            </a:r>
            <a:r>
              <a:rPr lang="en-US" altLang="zh-CN" sz="2000" dirty="0" smtClean="0">
                <a:solidFill>
                  <a:schemeClr val="tx1"/>
                </a:solidFill>
              </a:rPr>
              <a:t>a1</a:t>
            </a:r>
            <a:r>
              <a:rPr lang="zh-CN" altLang="en-US" sz="2000" dirty="0" smtClean="0">
                <a:solidFill>
                  <a:schemeClr val="tx1"/>
                </a:solidFill>
              </a:rPr>
              <a:t>内容</a:t>
            </a:r>
          </a:p>
          <a:p>
            <a:pPr>
              <a:lnSpc>
                <a:spcPts val="1900"/>
              </a:lnSpc>
            </a:pPr>
            <a:r>
              <a:rPr lang="zh-CN" altLang="en-US" sz="2000" dirty="0" smtClean="0"/>
              <a:t>		</a:t>
            </a:r>
            <a:r>
              <a:rPr lang="en-US" altLang="zh-CN" sz="2000" dirty="0" err="1" smtClean="0"/>
              <a:t>cout</a:t>
            </a:r>
            <a:r>
              <a:rPr lang="en-US" altLang="zh-CN" sz="2000" dirty="0" smtClean="0"/>
              <a:t> &lt;&lt; *it &lt;&lt; " ";</a:t>
            </a:r>
          </a:p>
          <a:p>
            <a:pPr>
              <a:lnSpc>
                <a:spcPts val="19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b1.assign(b, b + 8); 			</a:t>
            </a:r>
            <a:r>
              <a:rPr lang="en-US" altLang="zh-CN" sz="2000" dirty="0" smtClean="0">
                <a:solidFill>
                  <a:schemeClr val="tx1"/>
                </a:solidFill>
              </a:rPr>
              <a:t>// </a:t>
            </a:r>
            <a:r>
              <a:rPr lang="zh-CN" altLang="en-US" sz="2000" dirty="0" smtClean="0">
                <a:solidFill>
                  <a:schemeClr val="tx1"/>
                </a:solidFill>
              </a:rPr>
              <a:t>用</a:t>
            </a:r>
            <a:r>
              <a:rPr lang="en-US" altLang="zh-CN" sz="2000" dirty="0" smtClean="0">
                <a:solidFill>
                  <a:schemeClr val="tx1"/>
                </a:solidFill>
              </a:rPr>
              <a:t>b</a:t>
            </a:r>
            <a:r>
              <a:rPr lang="zh-CN" altLang="en-US" sz="2000" dirty="0" smtClean="0">
                <a:solidFill>
                  <a:schemeClr val="tx1"/>
                </a:solidFill>
              </a:rPr>
              <a:t>填充</a:t>
            </a:r>
            <a:r>
              <a:rPr lang="en-US" altLang="zh-CN" sz="2000" dirty="0" smtClean="0">
                <a:solidFill>
                  <a:schemeClr val="tx1"/>
                </a:solidFill>
              </a:rPr>
              <a:t>b1</a:t>
            </a:r>
            <a:r>
              <a:rPr lang="zh-CN" altLang="en-US" sz="2000" dirty="0" smtClean="0">
                <a:solidFill>
                  <a:schemeClr val="tx1"/>
                </a:solidFill>
              </a:rPr>
              <a:t>，</a:t>
            </a:r>
            <a:r>
              <a:rPr lang="en-US" altLang="zh-CN" sz="2000" dirty="0" smtClean="0">
                <a:solidFill>
                  <a:srgbClr val="FF0000"/>
                </a:solidFill>
              </a:rPr>
              <a:t>VC6</a:t>
            </a:r>
            <a:r>
              <a:rPr lang="zh-CN" altLang="en-US" sz="2000" dirty="0" smtClean="0">
                <a:solidFill>
                  <a:srgbClr val="FF0000"/>
                </a:solidFill>
              </a:rPr>
              <a:t>不支持</a:t>
            </a:r>
          </a:p>
          <a:p>
            <a:pPr>
              <a:lnSpc>
                <a:spcPts val="1900"/>
              </a:lnSpc>
            </a:pPr>
            <a:r>
              <a:rPr lang="zh-CN" altLang="en-US" sz="2000" dirty="0" smtClean="0"/>
              <a:t>	</a:t>
            </a:r>
            <a:r>
              <a:rPr lang="en-US" altLang="zh-CN" sz="2000" dirty="0" err="1" smtClean="0"/>
              <a:t>cout</a:t>
            </a:r>
            <a:r>
              <a:rPr lang="en-US" altLang="zh-CN" sz="2000" dirty="0" smtClean="0"/>
              <a:t> &lt;&lt; "b1</a:t>
            </a:r>
            <a:r>
              <a:rPr lang="zh-CN" altLang="en-US" sz="2000" dirty="0" smtClean="0"/>
              <a:t>用</a:t>
            </a:r>
            <a:r>
              <a:rPr lang="en-US" altLang="zh-CN" sz="2000" dirty="0" smtClean="0"/>
              <a:t>b</a:t>
            </a:r>
            <a:r>
              <a:rPr lang="zh-CN" altLang="en-US" sz="2000" dirty="0" smtClean="0"/>
              <a:t>内容赋值后</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for(it = b1.begin(); it != b1.end(); it++)	</a:t>
            </a:r>
            <a:r>
              <a:rPr lang="en-US" altLang="zh-CN" sz="2000" dirty="0" smtClean="0">
                <a:solidFill>
                  <a:schemeClr val="tx1"/>
                </a:solidFill>
              </a:rPr>
              <a:t>// </a:t>
            </a:r>
            <a:r>
              <a:rPr lang="zh-CN" altLang="en-US" sz="2000" dirty="0" smtClean="0">
                <a:solidFill>
                  <a:schemeClr val="tx1"/>
                </a:solidFill>
              </a:rPr>
              <a:t>输出</a:t>
            </a:r>
            <a:r>
              <a:rPr lang="en-US" altLang="zh-CN" sz="2000" dirty="0" smtClean="0">
                <a:solidFill>
                  <a:schemeClr val="tx1"/>
                </a:solidFill>
              </a:rPr>
              <a:t>b1</a:t>
            </a:r>
            <a:r>
              <a:rPr lang="zh-CN" altLang="en-US" sz="2000" dirty="0" smtClean="0">
                <a:solidFill>
                  <a:schemeClr val="tx1"/>
                </a:solidFill>
              </a:rPr>
              <a:t>内容</a:t>
            </a:r>
          </a:p>
          <a:p>
            <a:pPr>
              <a:lnSpc>
                <a:spcPts val="1900"/>
              </a:lnSpc>
            </a:pPr>
            <a:r>
              <a:rPr lang="zh-CN" altLang="en-US" sz="2000" dirty="0" smtClean="0"/>
              <a:t>		</a:t>
            </a:r>
            <a:r>
              <a:rPr lang="en-US" altLang="zh-CN" sz="2000" dirty="0" err="1" smtClean="0"/>
              <a:t>cout</a:t>
            </a:r>
            <a:r>
              <a:rPr lang="en-US" altLang="zh-CN" sz="2000" dirty="0" smtClean="0"/>
              <a:t> &lt;&lt; *it &lt;&lt; " ";</a:t>
            </a:r>
          </a:p>
          <a:p>
            <a:pPr>
              <a:lnSpc>
                <a:spcPts val="19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1900"/>
              </a:lnSpc>
            </a:pPr>
            <a:r>
              <a:rPr lang="en-US" altLang="zh-CN" sz="2000" dirty="0" smtClean="0"/>
              <a:t>}</a:t>
            </a:r>
            <a:endParaRPr lang="zh-CN" altLang="en-US" sz="2000" dirty="0"/>
          </a:p>
        </p:txBody>
      </p:sp>
      <p:sp>
        <p:nvSpPr>
          <p:cNvPr id="3" name="矩形 2"/>
          <p:cNvSpPr/>
          <p:nvPr/>
        </p:nvSpPr>
        <p:spPr bwMode="auto">
          <a:xfrm>
            <a:off x="179512" y="4005064"/>
            <a:ext cx="8748464" cy="25922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en-US" altLang="zh-CN" sz="2000" dirty="0" smtClean="0">
                <a:solidFill>
                  <a:schemeClr val="tx1"/>
                </a:solidFill>
              </a:rPr>
              <a:t>a1</a:t>
            </a:r>
            <a:r>
              <a:rPr lang="zh-CN" altLang="en-US" sz="2000" dirty="0" smtClean="0">
                <a:solidFill>
                  <a:schemeClr val="tx1"/>
                </a:solidFill>
              </a:rPr>
              <a:t>中填充</a:t>
            </a:r>
            <a:r>
              <a:rPr lang="en-US" altLang="zh-CN" sz="2000" dirty="0" smtClean="0">
                <a:solidFill>
                  <a:schemeClr val="tx1"/>
                </a:solidFill>
              </a:rPr>
              <a:t>5</a:t>
            </a:r>
            <a:r>
              <a:rPr lang="zh-CN" altLang="en-US" sz="2000" dirty="0" smtClean="0">
                <a:solidFill>
                  <a:schemeClr val="tx1"/>
                </a:solidFill>
              </a:rPr>
              <a:t>后</a:t>
            </a:r>
            <a:r>
              <a:rPr lang="en-US" altLang="zh-CN" sz="2000" dirty="0" smtClean="0">
                <a:solidFill>
                  <a:schemeClr val="tx1"/>
                </a:solidFill>
              </a:rPr>
              <a:t>:</a:t>
            </a:r>
          </a:p>
          <a:p>
            <a:pPr lvl="1">
              <a:lnSpc>
                <a:spcPts val="2200"/>
              </a:lnSpc>
            </a:pPr>
            <a:r>
              <a:rPr lang="en-US" altLang="zh-CN" sz="2000" dirty="0" smtClean="0">
                <a:solidFill>
                  <a:schemeClr val="tx1"/>
                </a:solidFill>
              </a:rPr>
              <a:t>5 5 5 5 5</a:t>
            </a:r>
          </a:p>
          <a:p>
            <a:pPr lvl="1">
              <a:lnSpc>
                <a:spcPts val="2200"/>
              </a:lnSpc>
            </a:pPr>
            <a:endParaRPr lang="en-US" altLang="zh-CN" sz="2000" dirty="0" smtClean="0">
              <a:solidFill>
                <a:schemeClr val="tx1"/>
              </a:solidFill>
            </a:endParaRPr>
          </a:p>
          <a:p>
            <a:pPr lvl="1">
              <a:lnSpc>
                <a:spcPts val="2200"/>
              </a:lnSpc>
            </a:pPr>
            <a:r>
              <a:rPr lang="en-US" altLang="zh-CN" sz="2000" dirty="0" smtClean="0">
                <a:solidFill>
                  <a:schemeClr val="tx1"/>
                </a:solidFill>
              </a:rPr>
              <a:t>a1</a:t>
            </a:r>
            <a:r>
              <a:rPr lang="zh-CN" altLang="en-US" sz="2000" dirty="0" smtClean="0">
                <a:solidFill>
                  <a:schemeClr val="tx1"/>
                </a:solidFill>
              </a:rPr>
              <a:t>用</a:t>
            </a:r>
            <a:r>
              <a:rPr lang="en-US" altLang="zh-CN" sz="2000" dirty="0" smtClean="0">
                <a:solidFill>
                  <a:schemeClr val="tx1"/>
                </a:solidFill>
              </a:rPr>
              <a:t>a</a:t>
            </a:r>
            <a:r>
              <a:rPr lang="zh-CN" altLang="en-US" sz="2000" dirty="0" smtClean="0">
                <a:solidFill>
                  <a:schemeClr val="tx1"/>
                </a:solidFill>
              </a:rPr>
              <a:t>内容赋值后</a:t>
            </a:r>
            <a:r>
              <a:rPr lang="en-US" altLang="zh-CN" sz="2000" dirty="0" smtClean="0">
                <a:solidFill>
                  <a:schemeClr val="tx1"/>
                </a:solidFill>
              </a:rPr>
              <a:t>:</a:t>
            </a:r>
          </a:p>
          <a:p>
            <a:pPr lvl="1">
              <a:lnSpc>
                <a:spcPts val="2200"/>
              </a:lnSpc>
            </a:pPr>
            <a:r>
              <a:rPr lang="en-US" altLang="zh-CN" sz="2000" dirty="0" smtClean="0">
                <a:solidFill>
                  <a:schemeClr val="tx1"/>
                </a:solidFill>
              </a:rPr>
              <a:t>1 2 3 4 5</a:t>
            </a:r>
          </a:p>
          <a:p>
            <a:pPr lvl="1">
              <a:lnSpc>
                <a:spcPts val="2200"/>
              </a:lnSpc>
            </a:pPr>
            <a:endParaRPr lang="en-US" altLang="zh-CN" sz="2000" dirty="0" smtClean="0">
              <a:solidFill>
                <a:schemeClr val="tx1"/>
              </a:solidFill>
            </a:endParaRPr>
          </a:p>
          <a:p>
            <a:pPr lvl="1">
              <a:lnSpc>
                <a:spcPts val="2200"/>
              </a:lnSpc>
            </a:pPr>
            <a:r>
              <a:rPr lang="en-US" altLang="zh-CN" sz="2000" dirty="0" smtClean="0">
                <a:solidFill>
                  <a:schemeClr val="tx1"/>
                </a:solidFill>
              </a:rPr>
              <a:t>b1</a:t>
            </a:r>
            <a:r>
              <a:rPr lang="zh-CN" altLang="en-US" sz="2000" dirty="0" smtClean="0">
                <a:solidFill>
                  <a:schemeClr val="tx1"/>
                </a:solidFill>
              </a:rPr>
              <a:t>用</a:t>
            </a:r>
            <a:r>
              <a:rPr lang="en-US" altLang="zh-CN" sz="2000" dirty="0" smtClean="0">
                <a:solidFill>
                  <a:schemeClr val="tx1"/>
                </a:solidFill>
              </a:rPr>
              <a:t>b</a:t>
            </a:r>
            <a:r>
              <a:rPr lang="zh-CN" altLang="en-US" sz="2000" dirty="0" smtClean="0">
                <a:solidFill>
                  <a:schemeClr val="tx1"/>
                </a:solidFill>
              </a:rPr>
              <a:t>内容赋值后</a:t>
            </a:r>
            <a:r>
              <a:rPr lang="en-US" altLang="zh-CN" sz="2000" dirty="0" smtClean="0">
                <a:solidFill>
                  <a:schemeClr val="tx1"/>
                </a:solidFill>
              </a:rPr>
              <a:t>:</a:t>
            </a:r>
          </a:p>
          <a:p>
            <a:pPr lvl="1">
              <a:lnSpc>
                <a:spcPts val="2200"/>
              </a:lnSpc>
            </a:pPr>
            <a:r>
              <a:rPr lang="en-US" altLang="zh-CN" sz="2000" dirty="0" smtClean="0">
                <a:solidFill>
                  <a:schemeClr val="tx1"/>
                </a:solidFill>
              </a:rPr>
              <a:t>3 7 2 8 6 4 9 5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Garamond" pitchFamily="18" charset="0"/>
                <a:ea typeface="宋体" pitchFamily="2" charset="-122"/>
              </a:rPr>
              <a:t>面向容器的操作</a:t>
            </a:r>
            <a:endParaRPr lang="zh-CN" altLang="en-US" dirty="0"/>
          </a:p>
        </p:txBody>
      </p:sp>
      <p:graphicFrame>
        <p:nvGraphicFramePr>
          <p:cNvPr id="4" name="Group 114"/>
          <p:cNvGraphicFramePr>
            <a:graphicFrameLocks noGrp="1"/>
          </p:cNvGraphicFramePr>
          <p:nvPr/>
        </p:nvGraphicFramePr>
        <p:xfrm>
          <a:off x="0" y="1884180"/>
          <a:ext cx="9144000" cy="4602209"/>
        </p:xfrm>
        <a:graphic>
          <a:graphicData uri="http://schemas.openxmlformats.org/drawingml/2006/table">
            <a:tbl>
              <a:tblPr/>
              <a:tblGrid>
                <a:gridCol w="3707904"/>
                <a:gridCol w="5436096"/>
              </a:tblGrid>
              <a:tr h="51804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表达式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  作    用</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size_type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size()const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返回</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的元素个数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size_type</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max_size</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返回最大可允许的</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元素个数值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Verdana" pitchFamily="34" charset="0"/>
                          <a:ea typeface="宋体" pitchFamily="2" charset="-122"/>
                        </a:rPr>
                        <a:t>bool</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empty() const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判断</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list</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是否为空 </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dirty="0" smtClean="0">
                          <a:ln>
                            <a:noFill/>
                          </a:ln>
                          <a:solidFill>
                            <a:schemeClr val="tx1"/>
                          </a:solidFill>
                          <a:effectLst/>
                          <a:latin typeface="Arial"/>
                          <a:ea typeface="宋体" pitchFamily="2" charset="-122"/>
                        </a:rPr>
                        <a:t> </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merge(list &amp;x)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合并</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x</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到当前链表中的合适位置使部分呈升序 ，</a:t>
                      </a:r>
                      <a:r>
                        <a:rPr kumimoji="0" lang="en-US" altLang="zh-CN" sz="2000" b="1" i="0" u="none" strike="noStrike" cap="none" normalizeH="0" baseline="0" dirty="0" smtClean="0">
                          <a:ln>
                            <a:noFill/>
                          </a:ln>
                          <a:solidFill>
                            <a:srgbClr val="FF0000"/>
                          </a:solidFill>
                          <a:effectLst/>
                          <a:latin typeface="Verdana" pitchFamily="34" charset="0"/>
                          <a:ea typeface="宋体" pitchFamily="2" charset="-122"/>
                        </a:rPr>
                        <a:t>VC6</a:t>
                      </a:r>
                      <a:r>
                        <a:rPr kumimoji="0" lang="zh-CN" altLang="en-US" sz="2000" b="1" i="0" u="none" strike="noStrike" cap="none" normalizeH="0" baseline="0" dirty="0" smtClean="0">
                          <a:ln>
                            <a:noFill/>
                          </a:ln>
                          <a:solidFill>
                            <a:srgbClr val="FF0000"/>
                          </a:solidFill>
                          <a:effectLst/>
                          <a:latin typeface="Verdana" pitchFamily="34" charset="0"/>
                          <a:ea typeface="宋体" pitchFamily="2" charset="-122"/>
                        </a:rPr>
                        <a:t>不支持</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2000" b="1" i="0" u="none" strike="noStrike" cap="none" normalizeH="0" baseline="0" dirty="0" smtClean="0">
                          <a:ln>
                            <a:noFill/>
                          </a:ln>
                          <a:solidFill>
                            <a:srgbClr val="FF0000"/>
                          </a:solidFill>
                          <a:effectLst/>
                          <a:latin typeface="Verdana" pitchFamily="34" charset="0"/>
                          <a:ea typeface="宋体" pitchFamily="2" charset="-122"/>
                        </a:rPr>
                        <a:t>VC2017</a:t>
                      </a:r>
                      <a:r>
                        <a:rPr kumimoji="0" lang="zh-CN" altLang="en-US" sz="2000" b="1" i="0" u="none" strike="noStrike" cap="none" normalizeH="0" baseline="0" dirty="0" smtClean="0">
                          <a:ln>
                            <a:noFill/>
                          </a:ln>
                          <a:solidFill>
                            <a:srgbClr val="FF0000"/>
                          </a:solidFill>
                          <a:effectLst/>
                          <a:latin typeface="Verdana" pitchFamily="34" charset="0"/>
                          <a:ea typeface="宋体" pitchFamily="2" charset="-122"/>
                        </a:rPr>
                        <a:t>发生运行时错误</a:t>
                      </a:r>
                      <a:endParaRPr kumimoji="0" lang="zh-CN" altLang="en-US" sz="2000" b="1" i="0" u="none" strike="noStrike" cap="none" normalizeH="0" baseline="0" dirty="0" smtClean="0">
                        <a:ln>
                          <a:noFill/>
                        </a:ln>
                        <a:solidFill>
                          <a:srgbClr val="FF0000"/>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merge(list&amp;</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x,</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greater&lt;t&gt;</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pr)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合并</a:t>
                      </a:r>
                      <a:r>
                        <a:rPr kumimoji="0" lang="en-US" altLang="zh-CN" sz="2000" b="1" i="0" u="none" strike="noStrike" cap="none" normalizeH="0" baseline="0" dirty="0" smtClean="0">
                          <a:ln>
                            <a:noFill/>
                          </a:ln>
                          <a:solidFill>
                            <a:schemeClr val="tx1"/>
                          </a:solidFill>
                          <a:effectLst/>
                          <a:latin typeface="Verdana" pitchFamily="34" charset="0"/>
                          <a:ea typeface="宋体" pitchFamily="2" charset="-122"/>
                        </a:rPr>
                        <a:t>x</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到当前链表的合适位置使部分呈降序 ，</a:t>
                      </a:r>
                      <a:r>
                        <a:rPr kumimoji="0" lang="en-US" altLang="zh-CN" sz="2000" b="1" i="0" u="none" strike="noStrike" cap="none" normalizeH="0" baseline="0" dirty="0" smtClean="0">
                          <a:ln>
                            <a:noFill/>
                          </a:ln>
                          <a:solidFill>
                            <a:srgbClr val="FF0000"/>
                          </a:solidFill>
                          <a:effectLst/>
                          <a:latin typeface="Verdana" pitchFamily="34" charset="0"/>
                          <a:ea typeface="宋体" pitchFamily="2" charset="-122"/>
                        </a:rPr>
                        <a:t>VC6</a:t>
                      </a:r>
                      <a:r>
                        <a:rPr kumimoji="0" lang="zh-CN" altLang="en-US" sz="2000" b="1" i="0" u="none" strike="noStrike" cap="none" normalizeH="0" baseline="0" dirty="0" smtClean="0">
                          <a:ln>
                            <a:noFill/>
                          </a:ln>
                          <a:solidFill>
                            <a:srgbClr val="FF0000"/>
                          </a:solidFill>
                          <a:effectLst/>
                          <a:latin typeface="Verdana" pitchFamily="34" charset="0"/>
                          <a:ea typeface="宋体" pitchFamily="2" charset="-122"/>
                        </a:rPr>
                        <a:t>不支持</a:t>
                      </a: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a:t>
                      </a:r>
                      <a:r>
                        <a:rPr kumimoji="0" lang="en-US" altLang="zh-CN" sz="2000" b="1" i="0" u="none" strike="noStrike" cap="none" normalizeH="0" baseline="0" dirty="0" smtClean="0">
                          <a:ln>
                            <a:noFill/>
                          </a:ln>
                          <a:solidFill>
                            <a:srgbClr val="FF0000"/>
                          </a:solidFill>
                          <a:effectLst/>
                          <a:latin typeface="Verdana" pitchFamily="34" charset="0"/>
                          <a:ea typeface="宋体" pitchFamily="2" charset="-122"/>
                        </a:rPr>
                        <a:t>VC2017</a:t>
                      </a:r>
                      <a:r>
                        <a:rPr kumimoji="0" lang="zh-CN" altLang="en-US" sz="2000" b="1" i="0" u="none" strike="noStrike" cap="none" normalizeH="0" baseline="0" dirty="0" smtClean="0">
                          <a:ln>
                            <a:noFill/>
                          </a:ln>
                          <a:solidFill>
                            <a:srgbClr val="FF0000"/>
                          </a:solidFill>
                          <a:effectLst/>
                          <a:latin typeface="Verdana" pitchFamily="34" charset="0"/>
                          <a:ea typeface="宋体" pitchFamily="2" charset="-122"/>
                        </a:rPr>
                        <a:t>发生运行时错误</a:t>
                      </a:r>
                      <a:endParaRPr kumimoji="0" lang="zh-CN" altLang="en-US" sz="2000" b="1" i="0" u="none" strike="noStrike" cap="none" normalizeH="0" baseline="0" dirty="0" smtClean="0">
                        <a:ln>
                          <a:noFill/>
                        </a:ln>
                        <a:solidFill>
                          <a:srgbClr val="FF0000"/>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sort()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对链表排序，升序排列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sort(greater&lt;t&gt;</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pr)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对链表排序，降序排列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7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void</a:t>
                      </a:r>
                      <a:r>
                        <a:rPr kumimoji="0" lang="en-US" altLang="zh-CN" sz="2000" b="1" i="0" u="none" strike="noStrike" cap="none" normalizeH="0" baseline="0" smtClean="0">
                          <a:ln>
                            <a:noFill/>
                          </a:ln>
                          <a:solidFill>
                            <a:schemeClr val="tx1"/>
                          </a:solidFill>
                          <a:effectLst/>
                          <a:latin typeface="Arial"/>
                          <a:ea typeface="宋体" pitchFamily="2" charset="-122"/>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reverse()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Verdana" pitchFamily="34" charset="0"/>
                          <a:ea typeface="宋体" pitchFamily="2" charset="-122"/>
                        </a:rPr>
                        <a:t>反转链表中元素的顺序 </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10" marB="457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重载的操作符</a:t>
            </a:r>
            <a:endParaRPr lang="zh-CN" altLang="en-US" dirty="0"/>
          </a:p>
        </p:txBody>
      </p:sp>
      <p:sp>
        <p:nvSpPr>
          <p:cNvPr id="3" name="内容占位符 2"/>
          <p:cNvSpPr>
            <a:spLocks noGrp="1"/>
          </p:cNvSpPr>
          <p:nvPr>
            <p:ph idx="1"/>
          </p:nvPr>
        </p:nvSpPr>
        <p:spPr/>
        <p:txBody>
          <a:bodyPr/>
          <a:lstStyle/>
          <a:p>
            <a:r>
              <a:rPr lang="it-IT" altLang="zh-CN" dirty="0" smtClean="0"/>
              <a:t>operator==</a:t>
            </a:r>
          </a:p>
          <a:p>
            <a:r>
              <a:rPr lang="it-IT" altLang="zh-CN" dirty="0" smtClean="0"/>
              <a:t>operator!=</a:t>
            </a:r>
            <a:endParaRPr lang="en-US" altLang="zh-CN" dirty="0" smtClean="0"/>
          </a:p>
          <a:p>
            <a:r>
              <a:rPr lang="it-IT" altLang="zh-CN" dirty="0" smtClean="0"/>
              <a:t>operator&lt;</a:t>
            </a:r>
            <a:endParaRPr lang="en-US" altLang="zh-CN" dirty="0" smtClean="0"/>
          </a:p>
          <a:p>
            <a:r>
              <a:rPr lang="it-IT" altLang="zh-CN" dirty="0" smtClean="0"/>
              <a:t>operator&lt;=</a:t>
            </a:r>
            <a:endParaRPr lang="en-US" altLang="zh-CN" dirty="0" smtClean="0"/>
          </a:p>
          <a:p>
            <a:r>
              <a:rPr lang="it-IT" altLang="zh-CN" dirty="0" smtClean="0"/>
              <a:t>operator&gt;</a:t>
            </a:r>
            <a:endParaRPr lang="en-US" altLang="zh-CN" dirty="0" smtClean="0"/>
          </a:p>
          <a:p>
            <a:r>
              <a:rPr lang="it-IT" altLang="zh-CN" dirty="0" smtClean="0"/>
              <a:t>operator&gt;=</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197"/>
            <a:ext cx="8640960" cy="6787179"/>
          </a:xfrm>
          <a:prstGeom prst="rect">
            <a:avLst/>
          </a:prstGeom>
          <a:noFill/>
        </p:spPr>
        <p:txBody>
          <a:bodyPr wrap="square" rtlCol="0">
            <a:spAutoFit/>
          </a:bodyPr>
          <a:lstStyle/>
          <a:p>
            <a:pPr>
              <a:lnSpc>
                <a:spcPts val="1800"/>
              </a:lnSpc>
            </a:pPr>
            <a:r>
              <a:rPr lang="zh-CN" altLang="en-US" sz="2000" dirty="0" smtClean="0">
                <a:solidFill>
                  <a:schemeClr val="tx1"/>
                </a:solidFill>
              </a:rPr>
              <a:t>例</a:t>
            </a:r>
            <a:r>
              <a:rPr lang="en-US" altLang="zh-CN" sz="2000" dirty="0" smtClean="0">
                <a:solidFill>
                  <a:schemeClr val="tx1"/>
                </a:solidFill>
              </a:rPr>
              <a:t>8.11 list</a:t>
            </a:r>
            <a:r>
              <a:rPr lang="zh-CN" altLang="en-US" sz="2000" dirty="0" smtClean="0">
                <a:solidFill>
                  <a:schemeClr val="tx1"/>
                </a:solidFill>
              </a:rPr>
              <a:t>操作示例。</a:t>
            </a:r>
          </a:p>
          <a:p>
            <a:pPr>
              <a:lnSpc>
                <a:spcPts val="18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:e8_11\main_8_11.cpp</a:t>
            </a:r>
          </a:p>
          <a:p>
            <a:pPr>
              <a:lnSpc>
                <a:spcPts val="18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800"/>
              </a:lnSpc>
            </a:pPr>
            <a:r>
              <a:rPr lang="en-US" altLang="zh-CN" sz="2000" dirty="0" smtClean="0"/>
              <a:t>#include &lt;list&gt;				</a:t>
            </a:r>
            <a:r>
              <a:rPr lang="en-US" altLang="zh-CN" sz="2000" dirty="0" smtClean="0">
                <a:solidFill>
                  <a:schemeClr val="tx1"/>
                </a:solidFill>
              </a:rPr>
              <a:t>// </a:t>
            </a:r>
            <a:r>
              <a:rPr lang="zh-CN" altLang="en-US" sz="2000" dirty="0" smtClean="0">
                <a:solidFill>
                  <a:schemeClr val="tx1"/>
                </a:solidFill>
              </a:rPr>
              <a:t>编译预处理命令</a:t>
            </a:r>
          </a:p>
          <a:p>
            <a:pPr>
              <a:lnSpc>
                <a:spcPts val="18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800"/>
              </a:lnSpc>
            </a:pPr>
            <a:endParaRPr lang="en-US" altLang="zh-CN" sz="2000" dirty="0" smtClean="0"/>
          </a:p>
          <a:p>
            <a:pPr>
              <a:lnSpc>
                <a:spcPts val="18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800"/>
              </a:lnSpc>
            </a:pPr>
            <a:r>
              <a:rPr lang="en-US" altLang="zh-CN" sz="2000" dirty="0" smtClean="0"/>
              <a:t>{</a:t>
            </a:r>
          </a:p>
          <a:p>
            <a:pPr>
              <a:lnSpc>
                <a:spcPts val="1800"/>
              </a:lnSpc>
            </a:pPr>
            <a:r>
              <a:rPr lang="en-US" altLang="zh-CN" sz="2000" dirty="0" smtClean="0"/>
              <a:t>	</a:t>
            </a:r>
            <a:r>
              <a:rPr lang="en-US" altLang="zh-CN" sz="2000" dirty="0" err="1" smtClean="0"/>
              <a:t>int</a:t>
            </a:r>
            <a:r>
              <a:rPr lang="en-US" altLang="zh-CN" sz="2000" dirty="0" smtClean="0"/>
              <a:t> a[] = {3 ,7, 2, 8, 6, 4, 9, 5}, </a:t>
            </a:r>
            <a:r>
              <a:rPr lang="en-US" altLang="zh-CN" sz="2000" dirty="0" err="1" smtClean="0"/>
              <a:t>i</a:t>
            </a:r>
            <a:r>
              <a:rPr lang="en-US" altLang="zh-CN" sz="2000" dirty="0" smtClean="0"/>
              <a:t>;</a:t>
            </a:r>
          </a:p>
          <a:p>
            <a:pPr>
              <a:lnSpc>
                <a:spcPts val="1800"/>
              </a:lnSpc>
            </a:pPr>
            <a:r>
              <a:rPr lang="en-US" altLang="zh-CN" sz="2000" dirty="0" smtClean="0"/>
              <a:t>	list&lt;</a:t>
            </a:r>
            <a:r>
              <a:rPr lang="en-US" altLang="zh-CN" sz="2000" dirty="0" err="1" smtClean="0"/>
              <a:t>int</a:t>
            </a:r>
            <a:r>
              <a:rPr lang="en-US" altLang="zh-CN" sz="2000" dirty="0" smtClean="0"/>
              <a:t>&gt; </a:t>
            </a:r>
            <a:r>
              <a:rPr lang="en-US" altLang="zh-CN" sz="2000" dirty="0" err="1" smtClean="0"/>
              <a:t>aList</a:t>
            </a:r>
            <a:r>
              <a:rPr lang="en-US" altLang="zh-CN" sz="2000" dirty="0" smtClean="0"/>
              <a:t>;</a:t>
            </a:r>
          </a:p>
          <a:p>
            <a:pPr>
              <a:lnSpc>
                <a:spcPts val="1800"/>
              </a:lnSpc>
            </a:pPr>
            <a:r>
              <a:rPr lang="en-US" altLang="zh-CN" sz="2000" dirty="0" smtClean="0"/>
              <a:t>	list&lt;</a:t>
            </a:r>
            <a:r>
              <a:rPr lang="en-US" altLang="zh-CN" sz="2000" dirty="0" err="1" smtClean="0"/>
              <a:t>int</a:t>
            </a:r>
            <a:r>
              <a:rPr lang="en-US" altLang="zh-CN" sz="2000" dirty="0" smtClean="0"/>
              <a:t>&gt;::</a:t>
            </a:r>
            <a:r>
              <a:rPr lang="en-US" altLang="zh-CN" sz="2000" dirty="0" err="1" smtClean="0"/>
              <a:t>iterator</a:t>
            </a:r>
            <a:r>
              <a:rPr lang="en-US" altLang="zh-CN" sz="2000" dirty="0" smtClean="0"/>
              <a:t> it;</a:t>
            </a:r>
          </a:p>
          <a:p>
            <a:pPr>
              <a:lnSpc>
                <a:spcPts val="1800"/>
              </a:lnSpc>
            </a:pPr>
            <a:endParaRPr lang="en-US" altLang="zh-CN" sz="2000" dirty="0" smtClean="0"/>
          </a:p>
          <a:p>
            <a:pPr>
              <a:lnSpc>
                <a:spcPts val="1800"/>
              </a:lnSpc>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8; </a:t>
            </a:r>
            <a:r>
              <a:rPr lang="en-US" altLang="zh-CN" sz="2000" dirty="0" err="1" smtClean="0"/>
              <a:t>i</a:t>
            </a:r>
            <a:r>
              <a:rPr lang="en-US" altLang="zh-CN" sz="2000" dirty="0" smtClean="0"/>
              <a:t>++)</a:t>
            </a:r>
          </a:p>
          <a:p>
            <a:pPr>
              <a:lnSpc>
                <a:spcPts val="1800"/>
              </a:lnSpc>
            </a:pPr>
            <a:r>
              <a:rPr lang="en-US" altLang="zh-CN" sz="2000" dirty="0" smtClean="0"/>
              <a:t>		</a:t>
            </a:r>
            <a:r>
              <a:rPr lang="en-US" altLang="zh-CN" sz="2000" dirty="0" err="1" smtClean="0"/>
              <a:t>aList.push_back</a:t>
            </a:r>
            <a:r>
              <a:rPr lang="en-US" altLang="zh-CN" sz="2000" dirty="0" smtClean="0"/>
              <a:t>(a[</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将</a:t>
            </a:r>
            <a:r>
              <a:rPr lang="en-US" altLang="zh-CN" sz="2000" dirty="0" smtClean="0">
                <a:solidFill>
                  <a:schemeClr val="tx1"/>
                </a:solidFill>
              </a:rPr>
              <a:t>a[</a:t>
            </a:r>
            <a:r>
              <a:rPr lang="en-US" altLang="zh-CN" sz="2000" dirty="0" err="1" smtClean="0">
                <a:solidFill>
                  <a:schemeClr val="tx1"/>
                </a:solidFill>
              </a:rPr>
              <a:t>i</a:t>
            </a:r>
            <a:r>
              <a:rPr lang="en-US" altLang="zh-CN" sz="2000" dirty="0" smtClean="0">
                <a:solidFill>
                  <a:schemeClr val="tx1"/>
                </a:solidFill>
              </a:rPr>
              <a:t>]</a:t>
            </a:r>
            <a:r>
              <a:rPr lang="zh-CN" altLang="en-US" sz="2000" dirty="0" smtClean="0">
                <a:solidFill>
                  <a:schemeClr val="tx1"/>
                </a:solidFill>
              </a:rPr>
              <a:t>追加</a:t>
            </a:r>
            <a:r>
              <a:rPr lang="en-US" altLang="zh-CN" sz="2000" dirty="0" smtClean="0">
                <a:solidFill>
                  <a:schemeClr val="tx1"/>
                </a:solidFill>
              </a:rPr>
              <a:t>a</a:t>
            </a:r>
            <a:r>
              <a:rPr lang="zh-CN" altLang="en-US" sz="2000" dirty="0" smtClean="0">
                <a:solidFill>
                  <a:schemeClr val="tx1"/>
                </a:solidFill>
              </a:rPr>
              <a:t>的末尾</a:t>
            </a:r>
          </a:p>
          <a:p>
            <a:pPr>
              <a:lnSpc>
                <a:spcPts val="1800"/>
              </a:lnSpc>
            </a:pPr>
            <a:endParaRPr lang="zh-CN" altLang="en-US" sz="2000" dirty="0" smtClean="0"/>
          </a:p>
          <a:p>
            <a:pPr>
              <a:lnSpc>
                <a:spcPts val="1800"/>
              </a:lnSpc>
            </a:pPr>
            <a:r>
              <a:rPr lang="zh-CN" altLang="en-US" sz="2000" dirty="0" smtClean="0"/>
              <a:t>	</a:t>
            </a:r>
            <a:r>
              <a:rPr lang="en-US" altLang="zh-CN" sz="2000" dirty="0" err="1" smtClean="0"/>
              <a:t>cout</a:t>
            </a:r>
            <a:r>
              <a:rPr lang="en-US" altLang="zh-CN" sz="2000" dirty="0" smtClean="0"/>
              <a:t> &lt;&lt; "</a:t>
            </a:r>
            <a:r>
              <a:rPr lang="zh-CN" altLang="en-US" sz="2000" dirty="0" smtClean="0"/>
              <a:t>排序前的</a:t>
            </a:r>
            <a:r>
              <a:rPr lang="en-US" altLang="zh-CN" sz="2000" dirty="0" err="1" smtClean="0"/>
              <a:t>aList</a:t>
            </a:r>
            <a:r>
              <a:rPr lang="zh-CN" altLang="en-US" sz="2000" dirty="0" smtClean="0"/>
              <a:t>排序</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for (it = </a:t>
            </a:r>
            <a:r>
              <a:rPr lang="en-US" altLang="zh-CN" sz="2000" dirty="0" err="1" smtClean="0"/>
              <a:t>aList.begin</a:t>
            </a:r>
            <a:r>
              <a:rPr lang="en-US" altLang="zh-CN" sz="2000" dirty="0" smtClean="0"/>
              <a:t>(); it != </a:t>
            </a:r>
            <a:r>
              <a:rPr lang="en-US" altLang="zh-CN" sz="2000" dirty="0" err="1" smtClean="0"/>
              <a:t>aList.end</a:t>
            </a:r>
            <a:r>
              <a:rPr lang="en-US" altLang="zh-CN" sz="2000" dirty="0" smtClean="0"/>
              <a:t>(); it++)</a:t>
            </a:r>
          </a:p>
          <a:p>
            <a:pPr>
              <a:lnSpc>
                <a:spcPts val="1800"/>
              </a:lnSpc>
            </a:pPr>
            <a:r>
              <a:rPr lang="en-US" altLang="zh-CN" sz="2000" dirty="0" smtClean="0"/>
              <a:t>		</a:t>
            </a:r>
            <a:r>
              <a:rPr lang="en-US" altLang="zh-CN" sz="2000" dirty="0" err="1" smtClean="0"/>
              <a:t>cout</a:t>
            </a:r>
            <a:r>
              <a:rPr lang="en-US" altLang="zh-CN" sz="2000" dirty="0" smtClean="0"/>
              <a:t> &lt;&lt; *it &lt;&lt; " ";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it</a:t>
            </a:r>
            <a:r>
              <a:rPr lang="zh-CN" altLang="en-US" sz="2000" dirty="0" smtClean="0">
                <a:solidFill>
                  <a:schemeClr val="tx1"/>
                </a:solidFill>
              </a:rPr>
              <a:t>所指元素</a:t>
            </a:r>
          </a:p>
          <a:p>
            <a:pPr>
              <a:lnSpc>
                <a:spcPts val="18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800"/>
              </a:lnSpc>
            </a:pPr>
            <a:endParaRPr lang="en-US" altLang="zh-CN" sz="2000" dirty="0" smtClean="0"/>
          </a:p>
          <a:p>
            <a:pPr>
              <a:lnSpc>
                <a:spcPts val="1800"/>
              </a:lnSpc>
            </a:pPr>
            <a:r>
              <a:rPr lang="en-US" altLang="zh-CN" sz="2000" dirty="0" smtClean="0"/>
              <a:t>	</a:t>
            </a:r>
            <a:r>
              <a:rPr lang="en-US" altLang="zh-CN" sz="2000" dirty="0" err="1" smtClean="0"/>
              <a:t>aList.sort</a:t>
            </a:r>
            <a:r>
              <a:rPr lang="en-US" altLang="zh-CN" sz="2000" dirty="0" smtClean="0"/>
              <a:t>();			</a:t>
            </a:r>
            <a:r>
              <a:rPr lang="en-US" altLang="zh-CN" sz="2000" dirty="0" smtClean="0">
                <a:solidFill>
                  <a:schemeClr val="tx1"/>
                </a:solidFill>
              </a:rPr>
              <a:t>// </a:t>
            </a:r>
            <a:r>
              <a:rPr lang="zh-CN" altLang="en-US" sz="2000" dirty="0" smtClean="0">
                <a:solidFill>
                  <a:schemeClr val="tx1"/>
                </a:solidFill>
              </a:rPr>
              <a:t>排序 </a:t>
            </a:r>
          </a:p>
          <a:p>
            <a:pPr>
              <a:lnSpc>
                <a:spcPts val="1800"/>
              </a:lnSpc>
            </a:pPr>
            <a:endParaRPr lang="zh-CN" altLang="en-US" sz="2000" dirty="0" smtClean="0"/>
          </a:p>
          <a:p>
            <a:pPr>
              <a:lnSpc>
                <a:spcPts val="1800"/>
              </a:lnSpc>
            </a:pPr>
            <a:r>
              <a:rPr lang="zh-CN" altLang="en-US" sz="2000" dirty="0" smtClean="0"/>
              <a:t>	</a:t>
            </a:r>
            <a:r>
              <a:rPr lang="en-US" altLang="zh-CN" sz="2000" dirty="0" err="1" smtClean="0"/>
              <a:t>cout</a:t>
            </a:r>
            <a:r>
              <a:rPr lang="en-US" altLang="zh-CN" sz="2000" dirty="0" smtClean="0"/>
              <a:t> &lt;&lt; "</a:t>
            </a:r>
            <a:r>
              <a:rPr lang="zh-CN" altLang="en-US" sz="2000" dirty="0" smtClean="0"/>
              <a:t>排序后的</a:t>
            </a:r>
            <a:r>
              <a:rPr lang="en-US" altLang="zh-CN" sz="2000" dirty="0" err="1" smtClean="0"/>
              <a:t>aList</a:t>
            </a:r>
            <a:r>
              <a:rPr lang="zh-CN" altLang="en-US" sz="2000" dirty="0" smtClean="0"/>
              <a:t>排序</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for (it = </a:t>
            </a:r>
            <a:r>
              <a:rPr lang="en-US" altLang="zh-CN" sz="2000" dirty="0" err="1" smtClean="0"/>
              <a:t>aList.begin</a:t>
            </a:r>
            <a:r>
              <a:rPr lang="en-US" altLang="zh-CN" sz="2000" dirty="0" smtClean="0"/>
              <a:t>(); it != </a:t>
            </a:r>
            <a:r>
              <a:rPr lang="en-US" altLang="zh-CN" sz="2000" dirty="0" err="1" smtClean="0"/>
              <a:t>aList.end</a:t>
            </a:r>
            <a:r>
              <a:rPr lang="en-US" altLang="zh-CN" sz="2000" dirty="0" smtClean="0"/>
              <a:t>(); it++)</a:t>
            </a:r>
          </a:p>
          <a:p>
            <a:pPr>
              <a:lnSpc>
                <a:spcPts val="1800"/>
              </a:lnSpc>
            </a:pPr>
            <a:r>
              <a:rPr lang="en-US" altLang="zh-CN" sz="2000" dirty="0" smtClean="0"/>
              <a:t>		</a:t>
            </a:r>
            <a:r>
              <a:rPr lang="en-US" altLang="zh-CN" sz="2000" dirty="0" err="1" smtClean="0"/>
              <a:t>cout</a:t>
            </a:r>
            <a:r>
              <a:rPr lang="en-US" altLang="zh-CN" sz="2000" dirty="0" smtClean="0"/>
              <a:t> &lt;&lt; *it &lt;&lt; " ";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it</a:t>
            </a:r>
            <a:r>
              <a:rPr lang="zh-CN" altLang="en-US" sz="2000" dirty="0" smtClean="0">
                <a:solidFill>
                  <a:schemeClr val="tx1"/>
                </a:solidFill>
              </a:rPr>
              <a:t>所指元素</a:t>
            </a:r>
          </a:p>
          <a:p>
            <a:pPr>
              <a:lnSpc>
                <a:spcPts val="18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800"/>
              </a:lnSpc>
            </a:pPr>
            <a:endParaRPr lang="en-US" altLang="zh-CN" sz="2000" dirty="0" smtClean="0"/>
          </a:p>
          <a:p>
            <a:pPr>
              <a:lnSpc>
                <a:spcPts val="18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1800"/>
              </a:lnSpc>
            </a:pPr>
            <a:r>
              <a:rPr lang="en-US" altLang="zh-CN" sz="2000" dirty="0" smtClean="0"/>
              <a:t>}</a:t>
            </a:r>
            <a:endParaRPr lang="zh-CN" altLang="en-US" sz="2000" dirty="0"/>
          </a:p>
        </p:txBody>
      </p:sp>
      <p:sp>
        <p:nvSpPr>
          <p:cNvPr id="3" name="矩形 2"/>
          <p:cNvSpPr/>
          <p:nvPr/>
        </p:nvSpPr>
        <p:spPr bwMode="auto">
          <a:xfrm>
            <a:off x="179512" y="5229200"/>
            <a:ext cx="8748464" cy="14401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zh-CN" altLang="en-US" sz="2000" dirty="0" smtClean="0">
                <a:solidFill>
                  <a:schemeClr val="tx1"/>
                </a:solidFill>
              </a:rPr>
              <a:t>排序前的</a:t>
            </a:r>
            <a:r>
              <a:rPr lang="en-US" altLang="zh-CN" sz="2000" dirty="0" err="1" smtClean="0">
                <a:solidFill>
                  <a:schemeClr val="tx1"/>
                </a:solidFill>
              </a:rPr>
              <a:t>aList</a:t>
            </a:r>
            <a:r>
              <a:rPr lang="zh-CN" altLang="en-US" sz="2000" dirty="0" smtClean="0">
                <a:solidFill>
                  <a:schemeClr val="tx1"/>
                </a:solidFill>
              </a:rPr>
              <a:t>排序</a:t>
            </a:r>
            <a:r>
              <a:rPr lang="en-US" altLang="zh-CN" sz="2000" dirty="0" smtClean="0">
                <a:solidFill>
                  <a:schemeClr val="tx1"/>
                </a:solidFill>
              </a:rPr>
              <a:t>:</a:t>
            </a:r>
          </a:p>
          <a:p>
            <a:pPr lvl="1">
              <a:lnSpc>
                <a:spcPts val="2200"/>
              </a:lnSpc>
            </a:pPr>
            <a:r>
              <a:rPr lang="en-US" altLang="zh-CN" sz="2000" dirty="0" smtClean="0">
                <a:solidFill>
                  <a:schemeClr val="tx1"/>
                </a:solidFill>
              </a:rPr>
              <a:t>3 7 2 8 6 4 9 5</a:t>
            </a:r>
          </a:p>
          <a:p>
            <a:pPr lvl="1">
              <a:lnSpc>
                <a:spcPts val="2200"/>
              </a:lnSpc>
            </a:pPr>
            <a:r>
              <a:rPr lang="zh-CN" altLang="en-US" sz="2000" dirty="0" smtClean="0">
                <a:solidFill>
                  <a:schemeClr val="tx1"/>
                </a:solidFill>
              </a:rPr>
              <a:t>排序后的</a:t>
            </a:r>
            <a:r>
              <a:rPr lang="en-US" altLang="zh-CN" sz="2000" dirty="0" err="1" smtClean="0">
                <a:solidFill>
                  <a:schemeClr val="tx1"/>
                </a:solidFill>
              </a:rPr>
              <a:t>aList</a:t>
            </a:r>
            <a:r>
              <a:rPr lang="zh-CN" altLang="en-US" sz="2000" dirty="0" smtClean="0">
                <a:solidFill>
                  <a:schemeClr val="tx1"/>
                </a:solidFill>
              </a:rPr>
              <a:t>排序</a:t>
            </a:r>
            <a:r>
              <a:rPr lang="en-US" altLang="zh-CN" sz="2000" dirty="0" smtClean="0">
                <a:solidFill>
                  <a:schemeClr val="tx1"/>
                </a:solidFill>
              </a:rPr>
              <a:t>:</a:t>
            </a:r>
          </a:p>
          <a:p>
            <a:pPr lvl="1">
              <a:lnSpc>
                <a:spcPts val="2200"/>
              </a:lnSpc>
            </a:pPr>
            <a:r>
              <a:rPr lang="en-US" altLang="zh-CN" sz="2000" dirty="0" smtClean="0">
                <a:solidFill>
                  <a:schemeClr val="tx1"/>
                </a:solidFill>
              </a:rPr>
              <a:t>2 3 4 5 6 7 8 9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8.3 </a:t>
            </a:r>
            <a:r>
              <a:rPr lang="zh-CN" altLang="en-US" sz="4800" dirty="0" smtClean="0"/>
              <a:t>约瑟夫问题</a:t>
            </a:r>
            <a:r>
              <a:rPr lang="en-US" altLang="zh-CN" sz="4800" dirty="0" smtClean="0"/>
              <a:t>——list</a:t>
            </a:r>
            <a:r>
              <a:rPr lang="zh-CN" altLang="en-US" sz="4800" dirty="0" smtClean="0"/>
              <a:t>容器实例</a:t>
            </a:r>
            <a:endParaRPr lang="zh-CN" altLang="en-US" sz="4800" dirty="0"/>
          </a:p>
        </p:txBody>
      </p:sp>
      <p:sp>
        <p:nvSpPr>
          <p:cNvPr id="3" name="副标题 2"/>
          <p:cNvSpPr>
            <a:spLocks noGrp="1"/>
          </p:cNvSpPr>
          <p:nvPr>
            <p:ph type="subTitle" idx="1"/>
          </p:nvPr>
        </p:nvSpPr>
        <p:spPr/>
        <p:txBody>
          <a:bodyPr/>
          <a:lstStyle/>
          <a:p>
            <a:r>
              <a:rPr lang="en-US" altLang="zh-CN" sz="4400" dirty="0" smtClean="0"/>
              <a:t>8.3.3 </a:t>
            </a:r>
            <a:r>
              <a:rPr lang="zh-CN" altLang="en-US" sz="4400" dirty="0" smtClean="0"/>
              <a:t>基于</a:t>
            </a:r>
            <a:r>
              <a:rPr lang="en-US" altLang="zh-CN" sz="4400" dirty="0" smtClean="0"/>
              <a:t>list</a:t>
            </a:r>
            <a:r>
              <a:rPr lang="zh-CN" altLang="en-US" sz="4400" dirty="0" smtClean="0"/>
              <a:t>容器的约瑟夫斯问题求解</a:t>
            </a:r>
            <a:endParaRPr lang="zh-CN" altLang="en-US" sz="4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问题描述</a:t>
            </a:r>
            <a:endParaRPr lang="zh-CN" altLang="en-US" dirty="0"/>
          </a:p>
        </p:txBody>
      </p:sp>
      <p:sp>
        <p:nvSpPr>
          <p:cNvPr id="3" name="内容占位符 2"/>
          <p:cNvSpPr>
            <a:spLocks noGrp="1"/>
          </p:cNvSpPr>
          <p:nvPr>
            <p:ph idx="1"/>
          </p:nvPr>
        </p:nvSpPr>
        <p:spPr>
          <a:xfrm>
            <a:off x="179512" y="1600200"/>
            <a:ext cx="8507288" cy="4525963"/>
          </a:xfrm>
        </p:spPr>
        <p:txBody>
          <a:bodyPr/>
          <a:lstStyle/>
          <a:p>
            <a:r>
              <a:rPr lang="zh-CN" altLang="en-US" dirty="0" smtClean="0"/>
              <a:t>在罗马人占领乔塔帕特后，</a:t>
            </a:r>
            <a:r>
              <a:rPr lang="en-US" altLang="zh-CN" dirty="0" smtClean="0"/>
              <a:t>39 </a:t>
            </a:r>
            <a:r>
              <a:rPr lang="zh-CN" altLang="en-US" dirty="0" smtClean="0"/>
              <a:t>个犹太人与</a:t>
            </a:r>
            <a:r>
              <a:rPr lang="en-US" altLang="zh-CN" dirty="0" smtClean="0">
                <a:solidFill>
                  <a:srgbClr val="FF0000"/>
                </a:solidFill>
              </a:rPr>
              <a:t>Josephus</a:t>
            </a:r>
            <a:r>
              <a:rPr lang="zh-CN" altLang="en-US" dirty="0" smtClean="0"/>
              <a:t>及他的</a:t>
            </a:r>
            <a:r>
              <a:rPr lang="zh-CN" altLang="en-US" dirty="0" smtClean="0">
                <a:solidFill>
                  <a:srgbClr val="FF0000"/>
                </a:solidFill>
              </a:rPr>
              <a:t>朋友</a:t>
            </a:r>
            <a:r>
              <a:rPr lang="zh-CN" altLang="en-US" dirty="0" smtClean="0"/>
              <a:t>躲到一个洞中，决定宁死也不要被敌人抓到，于是决定了一个自杀方式：</a:t>
            </a:r>
            <a:r>
              <a:rPr lang="en-US" altLang="zh-CN" dirty="0" smtClean="0"/>
              <a:t>41</a:t>
            </a:r>
            <a:r>
              <a:rPr lang="zh-CN" altLang="en-US" dirty="0" smtClean="0"/>
              <a:t>个人排成一个圆圈，由第</a:t>
            </a:r>
            <a:r>
              <a:rPr lang="en-US" altLang="zh-CN" dirty="0" smtClean="0"/>
              <a:t>1</a:t>
            </a:r>
            <a:r>
              <a:rPr lang="zh-CN" altLang="en-US" dirty="0" smtClean="0"/>
              <a:t>个人开始报数，每报数到第</a:t>
            </a:r>
            <a:r>
              <a:rPr lang="en-US" altLang="zh-CN" dirty="0" smtClean="0"/>
              <a:t>3</a:t>
            </a:r>
            <a:r>
              <a:rPr lang="zh-CN" altLang="en-US" dirty="0" smtClean="0"/>
              <a:t>人该人就必须自杀；然后再由下一个重新报数，直到剩下一个人为止。</a:t>
            </a:r>
            <a:endParaRPr lang="en-US" altLang="zh-CN" dirty="0" smtClean="0"/>
          </a:p>
          <a:p>
            <a:r>
              <a:rPr lang="zh-CN" altLang="en-US" dirty="0" smtClean="0"/>
              <a:t>然而</a:t>
            </a:r>
            <a:r>
              <a:rPr lang="en-US" altLang="zh-CN" dirty="0" smtClean="0"/>
              <a:t>Josephus </a:t>
            </a:r>
            <a:r>
              <a:rPr lang="zh-CN" altLang="en-US" dirty="0" smtClean="0"/>
              <a:t>和他的朋友并不认可这种死亡游戏，但又无奈。经过思考，他和朋友选择了两个合适位置：</a:t>
            </a:r>
            <a:r>
              <a:rPr lang="en-US" altLang="zh-CN" dirty="0" smtClean="0">
                <a:solidFill>
                  <a:srgbClr val="FF0000"/>
                </a:solidFill>
              </a:rPr>
              <a:t>16</a:t>
            </a:r>
            <a:r>
              <a:rPr lang="zh-CN" altLang="en-US" dirty="0" smtClean="0"/>
              <a:t>和</a:t>
            </a:r>
            <a:r>
              <a:rPr lang="en-US" altLang="zh-CN" dirty="0" smtClean="0">
                <a:solidFill>
                  <a:srgbClr val="FF0000"/>
                </a:solidFill>
              </a:rPr>
              <a:t>31</a:t>
            </a:r>
            <a:r>
              <a:rPr lang="zh-CN" altLang="en-US" dirty="0" smtClean="0"/>
              <a:t>，得以保留性命。</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问题初步分析 </a:t>
            </a:r>
            <a:endParaRPr lang="zh-CN" altLang="en-US" dirty="0"/>
          </a:p>
        </p:txBody>
      </p:sp>
      <p:sp>
        <p:nvSpPr>
          <p:cNvPr id="3" name="内容占位符 2"/>
          <p:cNvSpPr>
            <a:spLocks noGrp="1"/>
          </p:cNvSpPr>
          <p:nvPr>
            <p:ph idx="1"/>
          </p:nvPr>
        </p:nvSpPr>
        <p:spPr/>
        <p:txBody>
          <a:bodyPr/>
          <a:lstStyle/>
          <a:p>
            <a:r>
              <a:rPr lang="zh-CN" altLang="en-US" dirty="0" smtClean="0"/>
              <a:t>首先，这个问题由一个数的序列组成，所以应当采用</a:t>
            </a:r>
            <a:r>
              <a:rPr lang="zh-CN" altLang="en-US" dirty="0" smtClean="0">
                <a:solidFill>
                  <a:srgbClr val="FF0000"/>
                </a:solidFill>
              </a:rPr>
              <a:t>序列模拟</a:t>
            </a:r>
            <a:r>
              <a:rPr lang="zh-CN" altLang="en-US" dirty="0" smtClean="0"/>
              <a:t>。</a:t>
            </a:r>
          </a:p>
          <a:p>
            <a:r>
              <a:rPr lang="zh-CN" altLang="en-US" dirty="0" smtClean="0"/>
              <a:t>其次，删除不是在序列的两端进行，而是在中间的某个位置进行，所以应当采用</a:t>
            </a:r>
            <a:r>
              <a:rPr lang="zh-CN" altLang="en-US" dirty="0" smtClean="0">
                <a:solidFill>
                  <a:srgbClr val="FF0000"/>
                </a:solidFill>
              </a:rPr>
              <a:t>链表</a:t>
            </a:r>
            <a:r>
              <a:rPr lang="en-US" altLang="zh-CN" dirty="0" smtClean="0"/>
              <a:t>——</a:t>
            </a:r>
            <a:r>
              <a:rPr lang="en-US" altLang="zh-CN" dirty="0" smtClean="0">
                <a:solidFill>
                  <a:srgbClr val="FF0000"/>
                </a:solidFill>
              </a:rPr>
              <a:t>list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Josephus</a:t>
            </a:r>
            <a:r>
              <a:rPr lang="zh-CN" altLang="en-US" dirty="0" smtClean="0"/>
              <a:t>类声明</a:t>
            </a:r>
            <a:endParaRPr lang="zh-CN" altLang="en-US" dirty="0"/>
          </a:p>
        </p:txBody>
      </p:sp>
      <p:sp>
        <p:nvSpPr>
          <p:cNvPr id="4" name="TextBox 3"/>
          <p:cNvSpPr txBox="1"/>
          <p:nvPr/>
        </p:nvSpPr>
        <p:spPr>
          <a:xfrm>
            <a:off x="0" y="1340768"/>
            <a:ext cx="8892480" cy="5170646"/>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声明约瑟夫类</a:t>
            </a:r>
            <a:r>
              <a:rPr lang="en-US" altLang="zh-CN" sz="2000" dirty="0" smtClean="0">
                <a:solidFill>
                  <a:schemeClr val="tx1"/>
                </a:solidFill>
              </a:rPr>
              <a:t>Josephus</a:t>
            </a:r>
          </a:p>
          <a:p>
            <a:pPr>
              <a:lnSpc>
                <a:spcPts val="2200"/>
              </a:lnSpc>
            </a:pPr>
            <a:r>
              <a:rPr lang="en-US" altLang="zh-CN" sz="2000" dirty="0" smtClean="0"/>
              <a:t>class Josephus</a:t>
            </a:r>
          </a:p>
          <a:p>
            <a:pPr>
              <a:lnSpc>
                <a:spcPts val="2200"/>
              </a:lnSpc>
            </a:pPr>
            <a:r>
              <a:rPr lang="en-US" altLang="zh-CN" sz="2000" dirty="0" smtClean="0"/>
              <a:t>{</a:t>
            </a:r>
          </a:p>
          <a:p>
            <a:pPr>
              <a:lnSpc>
                <a:spcPts val="2200"/>
              </a:lnSpc>
            </a:pPr>
            <a:r>
              <a:rPr lang="en-US" altLang="zh-CN" sz="2000" dirty="0" smtClean="0"/>
              <a:t>private:</a:t>
            </a:r>
          </a:p>
          <a:p>
            <a:pPr>
              <a:lnSpc>
                <a:spcPts val="22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200"/>
              </a:lnSpc>
            </a:pPr>
            <a:r>
              <a:rPr lang="en-US" altLang="zh-CN" sz="2000" dirty="0" smtClean="0"/>
              <a:t>	</a:t>
            </a:r>
            <a:r>
              <a:rPr lang="en-US" altLang="zh-CN" sz="2000" dirty="0" err="1" smtClean="0"/>
              <a:t>int</a:t>
            </a:r>
            <a:r>
              <a:rPr lang="en-US" altLang="zh-CN" sz="2000" dirty="0" smtClean="0"/>
              <a:t> </a:t>
            </a:r>
            <a:r>
              <a:rPr lang="en-US" altLang="zh-CN" sz="2000" dirty="0" err="1" smtClean="0"/>
              <a:t>listSize</a:t>
            </a:r>
            <a:r>
              <a:rPr lang="en-US" altLang="zh-CN" sz="2000" dirty="0" smtClean="0"/>
              <a:t>;				</a:t>
            </a:r>
            <a:r>
              <a:rPr lang="en-US" altLang="zh-CN" sz="2000" dirty="0" smtClean="0">
                <a:solidFill>
                  <a:schemeClr val="tx1"/>
                </a:solidFill>
              </a:rPr>
              <a:t>// </a:t>
            </a:r>
            <a:r>
              <a:rPr lang="zh-CN" altLang="en-US" sz="2000" dirty="0" smtClean="0">
                <a:solidFill>
                  <a:schemeClr val="tx1"/>
                </a:solidFill>
              </a:rPr>
              <a:t>元素个数</a:t>
            </a:r>
          </a:p>
          <a:p>
            <a:pPr>
              <a:lnSpc>
                <a:spcPts val="2200"/>
              </a:lnSpc>
            </a:pPr>
            <a:r>
              <a:rPr lang="zh-CN" altLang="en-US" sz="2000" dirty="0" smtClean="0"/>
              <a:t>	</a:t>
            </a:r>
            <a:r>
              <a:rPr lang="en-US" altLang="zh-CN" sz="2000" dirty="0" err="1" smtClean="0"/>
              <a:t>int</a:t>
            </a:r>
            <a:r>
              <a:rPr lang="en-US" altLang="zh-CN" sz="2000" dirty="0" smtClean="0"/>
              <a:t> steps;				</a:t>
            </a:r>
            <a:r>
              <a:rPr lang="en-US" altLang="zh-CN" sz="2000" dirty="0" smtClean="0">
                <a:solidFill>
                  <a:schemeClr val="tx1"/>
                </a:solidFill>
              </a:rPr>
              <a:t>// </a:t>
            </a:r>
            <a:r>
              <a:rPr lang="zh-CN" altLang="en-US" sz="2000" dirty="0" smtClean="0">
                <a:solidFill>
                  <a:schemeClr val="tx1"/>
                </a:solidFill>
              </a:rPr>
              <a:t>报数个数</a:t>
            </a:r>
          </a:p>
          <a:p>
            <a:pPr>
              <a:lnSpc>
                <a:spcPts val="2200"/>
              </a:lnSpc>
            </a:pPr>
            <a:r>
              <a:rPr lang="zh-CN" altLang="en-US" sz="2000" dirty="0" smtClean="0"/>
              <a:t>	</a:t>
            </a:r>
            <a:r>
              <a:rPr lang="en-US" altLang="zh-CN" sz="2000" dirty="0" err="1" smtClean="0"/>
              <a:t>int</a:t>
            </a:r>
            <a:r>
              <a:rPr lang="en-US" altLang="zh-CN" sz="2000" dirty="0" smtClean="0"/>
              <a:t> first;				</a:t>
            </a:r>
            <a:r>
              <a:rPr lang="en-US" altLang="zh-CN" sz="2000" dirty="0" smtClean="0">
                <a:solidFill>
                  <a:schemeClr val="tx1"/>
                </a:solidFill>
              </a:rPr>
              <a:t>// </a:t>
            </a:r>
            <a:r>
              <a:rPr lang="zh-CN" altLang="en-US" sz="2000" dirty="0" smtClean="0">
                <a:solidFill>
                  <a:schemeClr val="tx1"/>
                </a:solidFill>
              </a:rPr>
              <a:t>第</a:t>
            </a:r>
            <a:r>
              <a:rPr lang="en-US" altLang="zh-CN" sz="2000" dirty="0" smtClean="0">
                <a:solidFill>
                  <a:schemeClr val="tx1"/>
                </a:solidFill>
              </a:rPr>
              <a:t>1</a:t>
            </a:r>
            <a:r>
              <a:rPr lang="zh-CN" altLang="en-US" sz="2000" dirty="0" smtClean="0">
                <a:solidFill>
                  <a:schemeClr val="tx1"/>
                </a:solidFill>
              </a:rPr>
              <a:t>人报的数</a:t>
            </a:r>
          </a:p>
          <a:p>
            <a:pPr>
              <a:lnSpc>
                <a:spcPts val="2200"/>
              </a:lnSpc>
            </a:pPr>
            <a:r>
              <a:rPr lang="zh-CN" altLang="en-US" sz="2000" dirty="0" smtClean="0"/>
              <a:t>	</a:t>
            </a:r>
            <a:r>
              <a:rPr lang="en-US" altLang="zh-CN" sz="2000" dirty="0" smtClean="0"/>
              <a:t>list&lt;</a:t>
            </a:r>
            <a:r>
              <a:rPr lang="en-US" altLang="zh-CN" sz="2000" dirty="0" err="1" smtClean="0"/>
              <a:t>int</a:t>
            </a:r>
            <a:r>
              <a:rPr lang="en-US" altLang="zh-CN" sz="2000" dirty="0" smtClean="0"/>
              <a:t>&gt; </a:t>
            </a:r>
            <a:r>
              <a:rPr lang="en-US" altLang="zh-CN" sz="2000" dirty="0" err="1" smtClean="0"/>
              <a:t>josephusList</a:t>
            </a:r>
            <a:r>
              <a:rPr lang="en-US" altLang="zh-CN" sz="2000" dirty="0" smtClean="0"/>
              <a:t>;			</a:t>
            </a:r>
            <a:r>
              <a:rPr lang="en-US" altLang="zh-CN" sz="2000" dirty="0" smtClean="0">
                <a:solidFill>
                  <a:schemeClr val="tx1"/>
                </a:solidFill>
              </a:rPr>
              <a:t>// </a:t>
            </a:r>
            <a:r>
              <a:rPr lang="zh-CN" altLang="en-US" sz="2000" dirty="0" smtClean="0">
                <a:solidFill>
                  <a:schemeClr val="tx1"/>
                </a:solidFill>
              </a:rPr>
              <a:t>链表</a:t>
            </a:r>
            <a:endParaRPr lang="en-US" altLang="zh-CN" sz="2000" dirty="0" smtClean="0">
              <a:solidFill>
                <a:schemeClr val="tx1"/>
              </a:solidFill>
            </a:endParaRPr>
          </a:p>
          <a:p>
            <a:pPr>
              <a:lnSpc>
                <a:spcPts val="2200"/>
              </a:lnSpc>
            </a:pPr>
            <a:r>
              <a:rPr lang="en-US" altLang="zh-CN" sz="2000" dirty="0" smtClean="0">
                <a:solidFill>
                  <a:schemeClr val="tx1"/>
                </a:solidFill>
              </a:rPr>
              <a:t>		// </a:t>
            </a:r>
            <a:r>
              <a:rPr lang="zh-CN" altLang="en-US" sz="2000" dirty="0" smtClean="0">
                <a:solidFill>
                  <a:schemeClr val="tx1"/>
                </a:solidFill>
              </a:rPr>
              <a:t>成员函数也可调用</a:t>
            </a:r>
            <a:r>
              <a:rPr lang="en-US" altLang="zh-CN" sz="2000" dirty="0" err="1" smtClean="0">
                <a:solidFill>
                  <a:schemeClr val="tx1"/>
                </a:solidFill>
              </a:rPr>
              <a:t>josephusList</a:t>
            </a:r>
            <a:r>
              <a:rPr lang="zh-CN" altLang="en-US" sz="2000" dirty="0" smtClean="0">
                <a:solidFill>
                  <a:schemeClr val="tx1"/>
                </a:solidFill>
              </a:rPr>
              <a:t>的非</a:t>
            </a:r>
            <a:r>
              <a:rPr lang="en-US" altLang="zh-CN" sz="2000" dirty="0" smtClean="0">
                <a:solidFill>
                  <a:schemeClr val="tx1"/>
                </a:solidFill>
              </a:rPr>
              <a:t>const</a:t>
            </a:r>
            <a:r>
              <a:rPr lang="zh-CN" altLang="en-US" sz="2000" dirty="0" smtClean="0">
                <a:solidFill>
                  <a:schemeClr val="tx1"/>
                </a:solidFill>
              </a:rPr>
              <a:t>成员函数</a:t>
            </a:r>
          </a:p>
          <a:p>
            <a:pPr>
              <a:lnSpc>
                <a:spcPts val="2200"/>
              </a:lnSpc>
            </a:pPr>
            <a:r>
              <a:rPr lang="en-US" altLang="zh-CN" sz="2000" dirty="0" smtClean="0"/>
              <a:t>//	static list&lt;</a:t>
            </a:r>
            <a:r>
              <a:rPr lang="en-US" altLang="zh-CN" sz="2000" dirty="0" err="1" smtClean="0"/>
              <a:t>int</a:t>
            </a:r>
            <a:r>
              <a:rPr lang="en-US" altLang="zh-CN" sz="2000" dirty="0" smtClean="0"/>
              <a:t>&gt; </a:t>
            </a:r>
            <a:r>
              <a:rPr lang="en-US" altLang="zh-CN" sz="2000" dirty="0" err="1" smtClean="0"/>
              <a:t>josephusList</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静态链表，不必要</a:t>
            </a:r>
          </a:p>
          <a:p>
            <a:pPr>
              <a:lnSpc>
                <a:spcPts val="2200"/>
              </a:lnSpc>
            </a:pPr>
            <a:endParaRPr lang="zh-CN" altLang="en-US" sz="2000" dirty="0" smtClean="0"/>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Josephus(</a:t>
            </a:r>
            <a:r>
              <a:rPr lang="en-US" altLang="zh-CN" sz="2000" dirty="0" err="1" smtClean="0"/>
              <a:t>int</a:t>
            </a:r>
            <a:r>
              <a:rPr lang="en-US" altLang="zh-CN" sz="2000" dirty="0" smtClean="0"/>
              <a:t> </a:t>
            </a:r>
            <a:r>
              <a:rPr lang="en-US" altLang="zh-CN" sz="2000" dirty="0" err="1" smtClean="0"/>
              <a:t>ls</a:t>
            </a:r>
            <a:r>
              <a:rPr lang="en-US" altLang="zh-CN" sz="2000" dirty="0" smtClean="0"/>
              <a:t>, </a:t>
            </a:r>
            <a:r>
              <a:rPr lang="en-US" altLang="zh-CN" sz="2000" dirty="0" err="1" smtClean="0"/>
              <a:t>int</a:t>
            </a:r>
            <a:r>
              <a:rPr lang="en-US" altLang="zh-CN" sz="2000" dirty="0" smtClean="0"/>
              <a:t> </a:t>
            </a:r>
            <a:r>
              <a:rPr lang="en-US" altLang="zh-CN" sz="2000" dirty="0" err="1" smtClean="0"/>
              <a:t>st</a:t>
            </a:r>
            <a:r>
              <a:rPr lang="en-US" altLang="zh-CN" sz="2000" dirty="0" smtClean="0"/>
              <a:t>, </a:t>
            </a:r>
            <a:r>
              <a:rPr lang="en-US" altLang="zh-CN" sz="2000" dirty="0" err="1" smtClean="0"/>
              <a:t>int</a:t>
            </a:r>
            <a:r>
              <a:rPr lang="en-US" altLang="zh-CN" sz="2000" dirty="0" smtClean="0"/>
              <a:t> </a:t>
            </a:r>
            <a:r>
              <a:rPr lang="en-US" altLang="zh-CN" sz="2000" dirty="0" err="1" smtClean="0"/>
              <a:t>fr</a:t>
            </a:r>
            <a:r>
              <a:rPr lang="en-US" altLang="zh-CN" sz="2000" dirty="0" smtClean="0"/>
              <a:t>);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zh-CN" altLang="en-US" sz="2000" dirty="0" smtClean="0"/>
              <a:t>	</a:t>
            </a:r>
            <a:r>
              <a:rPr lang="en-US" altLang="zh-CN" sz="2000" dirty="0" smtClean="0"/>
              <a:t>void Show() const;			</a:t>
            </a:r>
            <a:r>
              <a:rPr lang="en-US" altLang="zh-CN" sz="2000" dirty="0" smtClean="0">
                <a:solidFill>
                  <a:schemeClr val="tx1"/>
                </a:solidFill>
              </a:rPr>
              <a:t>// </a:t>
            </a:r>
            <a:r>
              <a:rPr lang="zh-CN" altLang="en-US" sz="2000" dirty="0" smtClean="0">
                <a:solidFill>
                  <a:schemeClr val="tx1"/>
                </a:solidFill>
              </a:rPr>
              <a:t>显示全部元素</a:t>
            </a:r>
          </a:p>
          <a:p>
            <a:pPr>
              <a:lnSpc>
                <a:spcPts val="2200"/>
              </a:lnSpc>
            </a:pPr>
            <a:r>
              <a:rPr lang="zh-CN" altLang="en-US" sz="2000" dirty="0" smtClean="0"/>
              <a:t>	</a:t>
            </a:r>
            <a:r>
              <a:rPr lang="en-US" altLang="zh-CN" sz="2000" dirty="0" smtClean="0"/>
              <a:t>void Run();				</a:t>
            </a:r>
            <a:r>
              <a:rPr lang="en-US" altLang="zh-CN" sz="2000" dirty="0" smtClean="0">
                <a:solidFill>
                  <a:schemeClr val="tx1"/>
                </a:solidFill>
              </a:rPr>
              <a:t>// </a:t>
            </a:r>
            <a:r>
              <a:rPr lang="zh-CN" altLang="en-US" sz="2000" dirty="0" smtClean="0">
                <a:solidFill>
                  <a:schemeClr val="tx1"/>
                </a:solidFill>
              </a:rPr>
              <a:t>运行约瑟夫“游戏”</a:t>
            </a:r>
          </a:p>
          <a:p>
            <a:pPr>
              <a:lnSpc>
                <a:spcPts val="22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STL</a:t>
            </a:r>
            <a:r>
              <a:rPr lang="zh-CN" altLang="en-US" dirty="0" smtClean="0"/>
              <a:t>中</a:t>
            </a:r>
            <a:r>
              <a:rPr lang="en-US" altLang="zh-CN" dirty="0" smtClean="0"/>
              <a:t>3</a:t>
            </a:r>
            <a:r>
              <a:rPr lang="zh-CN" altLang="en-US" dirty="0" smtClean="0"/>
              <a:t>种重要的关联容器特征</a:t>
            </a:r>
            <a:endParaRPr lang="zh-CN" altLang="en-US" dirty="0"/>
          </a:p>
        </p:txBody>
      </p:sp>
      <p:graphicFrame>
        <p:nvGraphicFramePr>
          <p:cNvPr id="4" name="Group 103"/>
          <p:cNvGraphicFramePr>
            <a:graphicFrameLocks noGrp="1"/>
          </p:cNvGraphicFramePr>
          <p:nvPr/>
        </p:nvGraphicFramePr>
        <p:xfrm>
          <a:off x="395536" y="2189754"/>
          <a:ext cx="8280920" cy="2407595"/>
        </p:xfrm>
        <a:graphic>
          <a:graphicData uri="http://schemas.openxmlformats.org/drawingml/2006/table">
            <a:tbl>
              <a:tblPr/>
              <a:tblGrid>
                <a:gridCol w="2376263"/>
                <a:gridCol w="1994084"/>
                <a:gridCol w="3910573"/>
              </a:tblGrid>
              <a:tr h="51797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容器名称</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存储内容</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存储条件</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6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集合</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(set)</a:t>
                      </a:r>
                      <a:endPar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只存键 </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键</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值一一对应，键不可重复</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6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多重集合</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en-US" altLang="zh-CN" sz="2000" b="1" i="0" u="none" strike="noStrike" cap="none" normalizeH="0" baseline="0" dirty="0" err="1" smtClean="0">
                          <a:ln>
                            <a:noFill/>
                          </a:ln>
                          <a:solidFill>
                            <a:schemeClr val="tx1"/>
                          </a:solidFill>
                          <a:effectLst/>
                          <a:latin typeface="Arial" pitchFamily="34" charset="0"/>
                          <a:ea typeface="Times New Roman" pitchFamily="18" charset="0"/>
                          <a:cs typeface="宋体" pitchFamily="2" charset="-122"/>
                        </a:rPr>
                        <a:t>multiset</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键</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(key)</a:t>
                      </a:r>
                      <a:endPar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一键对多值，支持键重复</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6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映射</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(map</a:t>
                      </a: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键</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值组合</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键</a:t>
                      </a:r>
                      <a:r>
                        <a:rPr kumimoji="0" lang="en-US" altLang="zh-CN"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a:t>
                      </a:r>
                      <a:r>
                        <a:rPr kumimoji="0" lang="zh-CN" altLang="en-US" sz="2000" b="1" i="0" u="none" strike="noStrike" cap="none" normalizeH="0" baseline="0" smtClean="0">
                          <a:ln>
                            <a:noFill/>
                          </a:ln>
                          <a:solidFill>
                            <a:schemeClr val="tx1"/>
                          </a:solidFill>
                          <a:effectLst/>
                          <a:latin typeface="Arial" pitchFamily="34" charset="0"/>
                          <a:ea typeface="Times New Roman" pitchFamily="18" charset="0"/>
                          <a:cs typeface="宋体" pitchFamily="2" charset="-122"/>
                        </a:rPr>
                        <a:t>值一对一映射，键不可重复</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046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多重映射</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pt-BR"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multimap</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endParaRPr kumimoji="0" lang="zh-CN" altLang="pt-BR"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endParaRP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键</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值组合</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键</a:t>
                      </a:r>
                      <a:r>
                        <a:rPr kumimoji="0" lang="en-US" altLang="zh-CN"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a:t>
                      </a:r>
                      <a:r>
                        <a:rPr kumimoji="0" lang="zh-CN" altLang="en-US" sz="2000" b="1" i="0" u="none" strike="noStrike" cap="none" normalizeH="0" baseline="0" dirty="0" smtClean="0">
                          <a:ln>
                            <a:noFill/>
                          </a:ln>
                          <a:solidFill>
                            <a:schemeClr val="tx1"/>
                          </a:solidFill>
                          <a:effectLst/>
                          <a:latin typeface="Arial" pitchFamily="34" charset="0"/>
                          <a:ea typeface="Times New Roman" pitchFamily="18" charset="0"/>
                          <a:cs typeface="宋体" pitchFamily="2" charset="-122"/>
                        </a:rPr>
                        <a:t>值一对多映射，允许键重复</a:t>
                      </a:r>
                    </a:p>
                  </a:txBody>
                  <a:tcPr marT="45703" marB="4570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Josephus</a:t>
            </a:r>
            <a:r>
              <a:rPr lang="zh-CN" altLang="en-US" dirty="0" smtClean="0"/>
              <a:t>类构造函数设计及</a:t>
            </a:r>
            <a:r>
              <a:rPr lang="en-US" altLang="zh-CN" dirty="0" smtClean="0"/>
              <a:t>Show()</a:t>
            </a:r>
            <a:r>
              <a:rPr lang="zh-CN" altLang="en-US" dirty="0" smtClean="0"/>
              <a:t>显示函数的设计</a:t>
            </a:r>
            <a:endParaRPr lang="zh-CN" altLang="en-US" dirty="0"/>
          </a:p>
        </p:txBody>
      </p:sp>
      <p:sp>
        <p:nvSpPr>
          <p:cNvPr id="4" name="TextBox 3"/>
          <p:cNvSpPr txBox="1"/>
          <p:nvPr/>
        </p:nvSpPr>
        <p:spPr>
          <a:xfrm>
            <a:off x="179512" y="1700808"/>
            <a:ext cx="8712968" cy="5016758"/>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构造函数</a:t>
            </a:r>
            <a:endParaRPr lang="en-US" altLang="zh-CN" sz="2000" dirty="0" smtClean="0">
              <a:solidFill>
                <a:schemeClr val="tx1"/>
              </a:solidFill>
            </a:endParaRPr>
          </a:p>
          <a:p>
            <a:r>
              <a:rPr lang="en-US" altLang="zh-CN" sz="2000" dirty="0" smtClean="0"/>
              <a:t>Josephus::Josephus(</a:t>
            </a:r>
            <a:r>
              <a:rPr lang="en-US" altLang="zh-CN" sz="2000" dirty="0" err="1" smtClean="0"/>
              <a:t>int</a:t>
            </a:r>
            <a:r>
              <a:rPr lang="en-US" altLang="zh-CN" sz="2000" dirty="0" smtClean="0"/>
              <a:t> </a:t>
            </a:r>
            <a:r>
              <a:rPr lang="en-US" altLang="zh-CN" sz="2000" dirty="0" err="1" smtClean="0"/>
              <a:t>ls</a:t>
            </a:r>
            <a:r>
              <a:rPr lang="en-US" altLang="zh-CN" sz="2000" dirty="0" smtClean="0"/>
              <a:t>, </a:t>
            </a:r>
            <a:r>
              <a:rPr lang="en-US" altLang="zh-CN" sz="2000" dirty="0" err="1" smtClean="0"/>
              <a:t>int</a:t>
            </a:r>
            <a:r>
              <a:rPr lang="en-US" altLang="zh-CN" sz="2000" dirty="0" smtClean="0"/>
              <a:t> </a:t>
            </a:r>
            <a:r>
              <a:rPr lang="en-US" altLang="zh-CN" sz="2000" dirty="0" err="1" smtClean="0"/>
              <a:t>st</a:t>
            </a:r>
            <a:r>
              <a:rPr lang="en-US" altLang="zh-CN" sz="2000" dirty="0" smtClean="0"/>
              <a:t>, </a:t>
            </a:r>
            <a:r>
              <a:rPr lang="en-US" altLang="zh-CN" sz="2000" dirty="0" err="1" smtClean="0"/>
              <a:t>int</a:t>
            </a:r>
            <a:r>
              <a:rPr lang="en-US" altLang="zh-CN" sz="2000" dirty="0" smtClean="0"/>
              <a:t> </a:t>
            </a:r>
            <a:r>
              <a:rPr lang="en-US" altLang="zh-CN" sz="2000" dirty="0" err="1" smtClean="0"/>
              <a:t>fr</a:t>
            </a:r>
            <a:r>
              <a:rPr lang="en-US" altLang="zh-CN" sz="2000" dirty="0" smtClean="0"/>
              <a:t>): </a:t>
            </a:r>
            <a:r>
              <a:rPr lang="en-US" altLang="zh-CN" sz="2000" dirty="0" err="1" smtClean="0"/>
              <a:t>listSize</a:t>
            </a:r>
            <a:r>
              <a:rPr lang="en-US" altLang="zh-CN" sz="2000" dirty="0" smtClean="0"/>
              <a:t>(</a:t>
            </a:r>
            <a:r>
              <a:rPr lang="en-US" altLang="zh-CN" sz="2000" dirty="0" err="1" smtClean="0"/>
              <a:t>ls</a:t>
            </a:r>
            <a:r>
              <a:rPr lang="en-US" altLang="zh-CN" sz="2000" dirty="0" smtClean="0"/>
              <a:t>), steps(</a:t>
            </a:r>
            <a:r>
              <a:rPr lang="en-US" altLang="zh-CN" sz="2000" dirty="0" err="1" smtClean="0"/>
              <a:t>st</a:t>
            </a:r>
            <a:r>
              <a:rPr lang="en-US" altLang="zh-CN" sz="2000" dirty="0" smtClean="0"/>
              <a:t>), first(</a:t>
            </a:r>
            <a:r>
              <a:rPr lang="en-US" altLang="zh-CN" sz="2000" dirty="0" err="1" smtClean="0"/>
              <a:t>fr</a:t>
            </a:r>
            <a:r>
              <a:rPr lang="en-US" altLang="zh-CN" sz="2000" dirty="0" smtClean="0"/>
              <a:t>)</a:t>
            </a:r>
            <a:endParaRPr lang="zh-CN" altLang="en-US" sz="2000" dirty="0" smtClean="0"/>
          </a:p>
          <a:p>
            <a:r>
              <a:rPr lang="en-US" altLang="zh-CN" sz="2000" dirty="0" smtClean="0"/>
              <a:t>{			</a:t>
            </a:r>
          </a:p>
          <a:p>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 = 1; </a:t>
            </a:r>
            <a:r>
              <a:rPr lang="en-US" altLang="zh-CN" sz="2000" dirty="0" err="1" smtClean="0"/>
              <a:t>i</a:t>
            </a:r>
            <a:r>
              <a:rPr lang="en-US" altLang="zh-CN" sz="2000" dirty="0" smtClean="0"/>
              <a:t> &lt;= </a:t>
            </a:r>
            <a:r>
              <a:rPr lang="en-US" altLang="zh-CN" sz="2000" dirty="0" err="1" smtClean="0"/>
              <a:t>listSize</a:t>
            </a:r>
            <a:r>
              <a:rPr lang="en-US" altLang="zh-CN" sz="2000" dirty="0" smtClean="0"/>
              <a:t>; </a:t>
            </a:r>
            <a:r>
              <a:rPr lang="en-US" altLang="zh-CN" sz="2000" dirty="0" err="1" smtClean="0"/>
              <a:t>i</a:t>
            </a:r>
            <a:r>
              <a:rPr lang="en-US" altLang="zh-CN" sz="2000" dirty="0" smtClean="0"/>
              <a:t>++)	</a:t>
            </a:r>
            <a:r>
              <a:rPr lang="en-US" altLang="zh-CN" sz="2000" dirty="0" smtClean="0">
                <a:solidFill>
                  <a:schemeClr val="tx1"/>
                </a:solidFill>
              </a:rPr>
              <a:t>// </a:t>
            </a:r>
            <a:r>
              <a:rPr lang="en-US" altLang="zh-CN" sz="2000" dirty="0" err="1" smtClean="0">
                <a:solidFill>
                  <a:schemeClr val="tx1"/>
                </a:solidFill>
              </a:rPr>
              <a:t>listSize</a:t>
            </a:r>
            <a:r>
              <a:rPr lang="zh-CN" altLang="en-US" sz="2000" dirty="0" smtClean="0">
                <a:solidFill>
                  <a:schemeClr val="tx1"/>
                </a:solidFill>
              </a:rPr>
              <a:t>个有依次占入约瑟夫环</a:t>
            </a:r>
            <a:endParaRPr lang="en-US" altLang="zh-CN" sz="2000" dirty="0" smtClean="0">
              <a:solidFill>
                <a:schemeClr val="tx1"/>
              </a:solidFill>
            </a:endParaRPr>
          </a:p>
          <a:p>
            <a:r>
              <a:rPr lang="en-US" altLang="zh-CN" sz="2000" dirty="0" smtClean="0"/>
              <a:t>		</a:t>
            </a:r>
            <a:r>
              <a:rPr lang="en-US" altLang="zh-CN" sz="2000" dirty="0" err="1" smtClean="0"/>
              <a:t>josephusList.push_back</a:t>
            </a:r>
            <a:r>
              <a:rPr lang="en-US" altLang="zh-CN" sz="2000" dirty="0" smtClean="0"/>
              <a:t>(</a:t>
            </a:r>
            <a:r>
              <a:rPr lang="en-US" altLang="zh-CN" sz="2000" dirty="0" err="1" smtClean="0"/>
              <a:t>i</a:t>
            </a:r>
            <a:r>
              <a:rPr lang="en-US" altLang="zh-CN" sz="2000" dirty="0" smtClean="0"/>
              <a:t>);	</a:t>
            </a:r>
            <a:endParaRPr lang="zh-CN" altLang="en-US" sz="2000" dirty="0" smtClean="0"/>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显示全部元素</a:t>
            </a:r>
          </a:p>
          <a:p>
            <a:r>
              <a:rPr lang="en-US" altLang="zh-CN" sz="2000" dirty="0" smtClean="0"/>
              <a:t>void Josephus::Show() const		</a:t>
            </a:r>
          </a:p>
          <a:p>
            <a:r>
              <a:rPr lang="en-US" altLang="zh-CN" sz="2000" dirty="0" smtClean="0"/>
              <a:t>{				</a:t>
            </a:r>
          </a:p>
          <a:p>
            <a:r>
              <a:rPr lang="en-US" altLang="zh-CN" sz="2000" dirty="0" smtClean="0"/>
              <a:t>	for (list&lt;</a:t>
            </a:r>
            <a:r>
              <a:rPr lang="en-US" altLang="zh-CN" sz="2000" dirty="0" err="1" smtClean="0"/>
              <a:t>int</a:t>
            </a:r>
            <a:r>
              <a:rPr lang="en-US" altLang="zh-CN" sz="2000" dirty="0" smtClean="0"/>
              <a:t>&gt;::</a:t>
            </a:r>
            <a:r>
              <a:rPr lang="en-US" altLang="zh-CN" sz="2000" dirty="0" err="1" smtClean="0"/>
              <a:t>const_iterator</a:t>
            </a:r>
            <a:r>
              <a:rPr lang="en-US" altLang="zh-CN" sz="2000" dirty="0" smtClean="0"/>
              <a:t> it = </a:t>
            </a:r>
            <a:r>
              <a:rPr lang="en-US" altLang="zh-CN" sz="2000" dirty="0" err="1" smtClean="0"/>
              <a:t>josephusList.begin</a:t>
            </a:r>
            <a:r>
              <a:rPr lang="en-US" altLang="zh-CN" sz="2000" dirty="0" smtClean="0"/>
              <a:t>(); </a:t>
            </a:r>
          </a:p>
          <a:p>
            <a:r>
              <a:rPr lang="en-US" altLang="zh-CN" sz="2000" dirty="0" smtClean="0"/>
              <a:t>		it != </a:t>
            </a:r>
            <a:r>
              <a:rPr lang="en-US" altLang="zh-CN" sz="2000" dirty="0" err="1" smtClean="0"/>
              <a:t>josephusList.end</a:t>
            </a:r>
            <a:r>
              <a:rPr lang="en-US" altLang="zh-CN" sz="2000" dirty="0" smtClean="0"/>
              <a:t>(); it++)</a:t>
            </a:r>
          </a:p>
          <a:p>
            <a:r>
              <a:rPr lang="en-US" altLang="zh-CN" sz="2000" dirty="0" smtClean="0"/>
              <a:t>		</a:t>
            </a:r>
            <a:r>
              <a:rPr lang="en-US" altLang="zh-CN" sz="2000" dirty="0" err="1" smtClean="0"/>
              <a:t>cout</a:t>
            </a:r>
            <a:r>
              <a:rPr lang="en-US" altLang="zh-CN" sz="2000" dirty="0" smtClean="0"/>
              <a:t> &lt;&lt; *it &lt;&lt;" ";	</a:t>
            </a:r>
            <a:r>
              <a:rPr lang="en-US" altLang="zh-CN" sz="2000" dirty="0" smtClean="0">
                <a:solidFill>
                  <a:schemeClr val="tx1"/>
                </a:solidFill>
              </a:rPr>
              <a:t>// </a:t>
            </a:r>
            <a:r>
              <a:rPr lang="zh-CN" altLang="en-US" sz="2000" dirty="0" smtClean="0">
                <a:solidFill>
                  <a:schemeClr val="tx1"/>
                </a:solidFill>
              </a:rPr>
              <a:t>依次显示各元素</a:t>
            </a:r>
          </a:p>
          <a:p>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r>
              <a:rPr lang="en-US" altLang="zh-CN" sz="2000" dirty="0" smtClean="0"/>
              <a:t>}</a:t>
            </a:r>
          </a:p>
          <a:p>
            <a:endParaRPr lang="zh-CN" altLang="en-US" sz="2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Josephus</a:t>
            </a:r>
            <a:r>
              <a:rPr lang="zh-CN" altLang="en-US" dirty="0" smtClean="0"/>
              <a:t>类</a:t>
            </a:r>
            <a:r>
              <a:rPr lang="en-US" altLang="zh-CN" dirty="0" smtClean="0"/>
              <a:t>Run ()</a:t>
            </a:r>
            <a:r>
              <a:rPr lang="zh-CN" altLang="en-US" dirty="0" smtClean="0"/>
              <a:t>函数设计</a:t>
            </a:r>
            <a:endParaRPr lang="zh-CN" altLang="en-US" dirty="0"/>
          </a:p>
        </p:txBody>
      </p:sp>
      <p:sp>
        <p:nvSpPr>
          <p:cNvPr id="3" name="内容占位符 2"/>
          <p:cNvSpPr>
            <a:spLocks noGrp="1"/>
          </p:cNvSpPr>
          <p:nvPr>
            <p:ph idx="1"/>
          </p:nvPr>
        </p:nvSpPr>
        <p:spPr/>
        <p:txBody>
          <a:bodyPr/>
          <a:lstStyle/>
          <a:p>
            <a:r>
              <a:rPr lang="zh-CN" altLang="en-US" dirty="0" smtClean="0"/>
              <a:t>要报的数为</a:t>
            </a:r>
            <a:r>
              <a:rPr lang="en-US" altLang="zh-CN" dirty="0" smtClean="0"/>
              <a:t>steps</a:t>
            </a:r>
            <a:r>
              <a:rPr lang="zh-CN" altLang="en-US" dirty="0" smtClean="0"/>
              <a:t>，则问题就变为：从</a:t>
            </a:r>
            <a:r>
              <a:rPr lang="en-US" altLang="zh-CN" dirty="0" smtClean="0"/>
              <a:t>1</a:t>
            </a:r>
            <a:r>
              <a:rPr lang="zh-CN" altLang="en-US" dirty="0" smtClean="0"/>
              <a:t>开始，跳</a:t>
            </a:r>
            <a:r>
              <a:rPr lang="en-US" altLang="zh-CN" dirty="0" smtClean="0"/>
              <a:t>steps-1</a:t>
            </a:r>
            <a:r>
              <a:rPr lang="zh-CN" altLang="en-US" dirty="0" smtClean="0"/>
              <a:t>个数后指向第</a:t>
            </a:r>
            <a:r>
              <a:rPr lang="en-US" altLang="zh-CN" dirty="0" smtClean="0"/>
              <a:t>steps</a:t>
            </a:r>
            <a:r>
              <a:rPr lang="zh-CN" altLang="en-US" dirty="0" smtClean="0"/>
              <a:t>个数，将其删除；接着，再越过</a:t>
            </a:r>
            <a:r>
              <a:rPr lang="en-US" altLang="zh-CN" dirty="0" smtClean="0"/>
              <a:t>steps-1</a:t>
            </a:r>
            <a:r>
              <a:rPr lang="zh-CN" altLang="en-US" dirty="0" smtClean="0"/>
              <a:t>个数，再删除第</a:t>
            </a:r>
            <a:r>
              <a:rPr lang="en-US" altLang="zh-CN" dirty="0" smtClean="0"/>
              <a:t>steps</a:t>
            </a:r>
            <a:r>
              <a:rPr lang="zh-CN" altLang="en-US" dirty="0" smtClean="0"/>
              <a:t>个数。这个过程沿着圆圈一直进行，直到最终只剩下一个数为止。</a:t>
            </a:r>
            <a:endParaRPr lang="en-US" altLang="zh-CN" dirty="0" smtClean="0"/>
          </a:p>
          <a:p>
            <a:pPr lvl="1"/>
            <a:r>
              <a:rPr lang="en-US" altLang="zh-CN" dirty="0" smtClean="0"/>
              <a:t>S1</a:t>
            </a:r>
            <a:r>
              <a:rPr lang="zh-CN" altLang="en-US" dirty="0" smtClean="0"/>
              <a:t>：设置迭代器</a:t>
            </a:r>
            <a:r>
              <a:rPr lang="en-US" altLang="zh-CN" dirty="0" smtClean="0"/>
              <a:t>it</a:t>
            </a:r>
            <a:r>
              <a:rPr lang="zh-CN" altLang="en-US" dirty="0" smtClean="0"/>
              <a:t>，初始化为链表首元素。</a:t>
            </a:r>
          </a:p>
          <a:p>
            <a:pPr lvl="1"/>
            <a:r>
              <a:rPr lang="en-US" altLang="zh-CN" dirty="0" smtClean="0"/>
              <a:t>S2</a:t>
            </a:r>
            <a:r>
              <a:rPr lang="zh-CN" altLang="en-US" dirty="0" smtClean="0"/>
              <a:t>：</a:t>
            </a:r>
            <a:r>
              <a:rPr lang="en-US" altLang="zh-CN" dirty="0" smtClean="0"/>
              <a:t>it</a:t>
            </a:r>
            <a:r>
              <a:rPr lang="zh-CN" altLang="en-US" dirty="0" smtClean="0"/>
              <a:t>跳</a:t>
            </a:r>
            <a:r>
              <a:rPr lang="en-US" altLang="zh-CN" dirty="0" smtClean="0"/>
              <a:t>steps-1</a:t>
            </a:r>
            <a:r>
              <a:rPr lang="zh-CN" altLang="en-US" dirty="0" smtClean="0"/>
              <a:t>步，指向第</a:t>
            </a:r>
            <a:r>
              <a:rPr lang="en-US" altLang="zh-CN" dirty="0" smtClean="0"/>
              <a:t>steps</a:t>
            </a:r>
            <a:r>
              <a:rPr lang="zh-CN" altLang="en-US" dirty="0" smtClean="0"/>
              <a:t>个数，将其删除，并且指针移到下一个数。这一步不断重复，直到只剩下一个数。</a:t>
            </a: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6671057"/>
          </a:xfrm>
          <a:prstGeom prst="rect">
            <a:avLst/>
          </a:prstGeom>
          <a:noFill/>
        </p:spPr>
        <p:txBody>
          <a:bodyPr wrap="square" rtlCol="0">
            <a:spAutoFit/>
          </a:bodyPr>
          <a:lstStyle/>
          <a:p>
            <a:pPr>
              <a:lnSpc>
                <a:spcPts val="1900"/>
              </a:lnSpc>
            </a:pPr>
            <a:r>
              <a:rPr lang="en-US" altLang="zh-CN" sz="2000" dirty="0" smtClean="0"/>
              <a:t>void Josephus::Run()			</a:t>
            </a:r>
            <a:r>
              <a:rPr lang="en-US" altLang="zh-CN" sz="2000" dirty="0" smtClean="0">
                <a:solidFill>
                  <a:schemeClr val="tx1"/>
                </a:solidFill>
              </a:rPr>
              <a:t>// </a:t>
            </a:r>
            <a:r>
              <a:rPr lang="zh-CN" altLang="en-US" sz="2000" dirty="0" smtClean="0">
                <a:solidFill>
                  <a:schemeClr val="tx1"/>
                </a:solidFill>
              </a:rPr>
              <a:t>运行约瑟夫“游戏”</a:t>
            </a:r>
          </a:p>
          <a:p>
            <a:pPr>
              <a:lnSpc>
                <a:spcPts val="1900"/>
              </a:lnSpc>
            </a:pPr>
            <a:r>
              <a:rPr lang="en-US" altLang="zh-CN" sz="2000" dirty="0" smtClean="0"/>
              <a:t>{ </a:t>
            </a:r>
          </a:p>
          <a:p>
            <a:pPr>
              <a:lnSpc>
                <a:spcPts val="1900"/>
              </a:lnSpc>
            </a:pPr>
            <a:r>
              <a:rPr lang="en-US" altLang="zh-CN" sz="2000" dirty="0" smtClean="0"/>
              <a:t>	</a:t>
            </a:r>
            <a:r>
              <a:rPr lang="en-US" altLang="zh-CN" sz="2000" dirty="0" err="1" smtClean="0"/>
              <a:t>cout</a:t>
            </a:r>
            <a:r>
              <a:rPr lang="en-US" altLang="zh-CN" sz="2000" dirty="0" smtClean="0"/>
              <a:t> &lt;&lt; "</a:t>
            </a:r>
            <a:r>
              <a:rPr lang="zh-CN" altLang="en-US" sz="2000" dirty="0" smtClean="0"/>
              <a:t>删除的数依次为</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list&lt;</a:t>
            </a:r>
            <a:r>
              <a:rPr lang="en-US" altLang="zh-CN" sz="2000" dirty="0" err="1" smtClean="0"/>
              <a:t>int</a:t>
            </a:r>
            <a:r>
              <a:rPr lang="en-US" altLang="zh-CN" sz="2000" dirty="0" smtClean="0"/>
              <a:t>&gt;::</a:t>
            </a:r>
            <a:r>
              <a:rPr lang="en-US" altLang="zh-CN" sz="2000" dirty="0" err="1" smtClean="0"/>
              <a:t>iterator</a:t>
            </a:r>
            <a:r>
              <a:rPr lang="en-US" altLang="zh-CN" sz="2000" dirty="0" smtClean="0"/>
              <a:t> it = </a:t>
            </a:r>
            <a:r>
              <a:rPr lang="en-US" altLang="zh-CN" sz="2000" dirty="0" err="1" smtClean="0"/>
              <a:t>josephusList.begin</a:t>
            </a:r>
            <a:r>
              <a:rPr lang="en-US" altLang="zh-CN" sz="2000" dirty="0" smtClean="0"/>
              <a:t>();  </a:t>
            </a:r>
            <a:r>
              <a:rPr lang="en-US" altLang="zh-CN" sz="2000" dirty="0" smtClean="0">
                <a:solidFill>
                  <a:schemeClr val="tx1"/>
                </a:solidFill>
              </a:rPr>
              <a:t>// it</a:t>
            </a:r>
            <a:r>
              <a:rPr lang="zh-CN" altLang="en-US" sz="2000" dirty="0" smtClean="0">
                <a:solidFill>
                  <a:schemeClr val="tx1"/>
                </a:solidFill>
              </a:rPr>
              <a:t>指向链表第一个元素</a:t>
            </a:r>
            <a:endParaRPr lang="en-US" altLang="zh-CN" sz="2000" dirty="0" smtClean="0">
              <a:solidFill>
                <a:schemeClr val="tx1"/>
              </a:solidFill>
            </a:endParaRPr>
          </a:p>
          <a:p>
            <a:pPr>
              <a:lnSpc>
                <a:spcPts val="1900"/>
              </a:lnSpc>
            </a:pPr>
            <a:r>
              <a:rPr lang="en-US" altLang="zh-CN" sz="2000" dirty="0" smtClean="0"/>
              <a:t>	</a:t>
            </a:r>
            <a:r>
              <a:rPr lang="en-US" altLang="zh-CN" sz="2000" dirty="0" err="1" smtClean="0"/>
              <a:t>int</a:t>
            </a:r>
            <a:r>
              <a:rPr lang="en-US" altLang="zh-CN" sz="2000" dirty="0" smtClean="0"/>
              <a:t> cur = first; 				</a:t>
            </a:r>
            <a:r>
              <a:rPr lang="en-US" altLang="zh-CN" sz="2000" dirty="0" smtClean="0">
                <a:solidFill>
                  <a:schemeClr val="tx1"/>
                </a:solidFill>
              </a:rPr>
              <a:t>// cur</a:t>
            </a:r>
            <a:r>
              <a:rPr lang="zh-CN" altLang="en-US" sz="2000" dirty="0" smtClean="0">
                <a:solidFill>
                  <a:schemeClr val="tx1"/>
                </a:solidFill>
              </a:rPr>
              <a:t>表示当前报数数</a:t>
            </a:r>
          </a:p>
          <a:p>
            <a:pPr>
              <a:lnSpc>
                <a:spcPts val="1900"/>
              </a:lnSpc>
            </a:pPr>
            <a:r>
              <a:rPr lang="en-US" altLang="zh-CN" sz="2000" dirty="0" smtClean="0"/>
              <a:t>	while (</a:t>
            </a:r>
            <a:r>
              <a:rPr lang="en-US" altLang="zh-CN" sz="2000" dirty="0" err="1" smtClean="0"/>
              <a:t>josephusList.size</a:t>
            </a:r>
            <a:r>
              <a:rPr lang="en-US" altLang="zh-CN" sz="2000" dirty="0" smtClean="0"/>
              <a:t>() &gt; 1)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约瑟夫环中多于一个人</a:t>
            </a:r>
          </a:p>
          <a:p>
            <a:pPr>
              <a:lnSpc>
                <a:spcPts val="1900"/>
              </a:lnSpc>
            </a:pPr>
            <a:r>
              <a:rPr lang="zh-CN" altLang="en-US" sz="2000" dirty="0" smtClean="0"/>
              <a:t>		</a:t>
            </a:r>
            <a:r>
              <a:rPr lang="en-US" altLang="zh-CN" sz="2000" dirty="0" smtClean="0"/>
              <a:t>while ((cur != steps )&amp;&amp; (</a:t>
            </a:r>
            <a:r>
              <a:rPr lang="en-US" altLang="zh-CN" sz="2000" dirty="0" err="1" smtClean="0"/>
              <a:t>josephusList.size</a:t>
            </a:r>
            <a:r>
              <a:rPr lang="en-US" altLang="zh-CN" sz="2000" dirty="0" smtClean="0"/>
              <a:t>() != 1))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未报数到第</a:t>
            </a:r>
            <a:r>
              <a:rPr lang="en-US" altLang="zh-CN" sz="2000" dirty="0" smtClean="0">
                <a:solidFill>
                  <a:schemeClr val="tx1"/>
                </a:solidFill>
              </a:rPr>
              <a:t>steps</a:t>
            </a:r>
            <a:r>
              <a:rPr lang="zh-CN" altLang="en-US" sz="2000" dirty="0" smtClean="0">
                <a:solidFill>
                  <a:schemeClr val="tx1"/>
                </a:solidFill>
              </a:rPr>
              <a:t>人且约瑟夫环中多于一个人</a:t>
            </a:r>
          </a:p>
          <a:p>
            <a:pPr>
              <a:lnSpc>
                <a:spcPts val="1900"/>
              </a:lnSpc>
            </a:pPr>
            <a:r>
              <a:rPr lang="zh-CN" altLang="en-US" sz="2000" dirty="0" smtClean="0"/>
              <a:t>			</a:t>
            </a:r>
            <a:r>
              <a:rPr lang="en-US" altLang="zh-CN" sz="2000" dirty="0" smtClean="0"/>
              <a:t>it++; cur++;	</a:t>
            </a:r>
            <a:r>
              <a:rPr lang="en-US" altLang="zh-CN" sz="2000" dirty="0" smtClean="0">
                <a:solidFill>
                  <a:schemeClr val="tx1"/>
                </a:solidFill>
              </a:rPr>
              <a:t>// </a:t>
            </a:r>
            <a:r>
              <a:rPr lang="zh-CN" altLang="en-US" sz="2000" dirty="0" smtClean="0">
                <a:solidFill>
                  <a:schemeClr val="tx1"/>
                </a:solidFill>
              </a:rPr>
              <a:t>继续报数</a:t>
            </a:r>
          </a:p>
          <a:p>
            <a:pPr>
              <a:lnSpc>
                <a:spcPts val="1900"/>
              </a:lnSpc>
            </a:pPr>
            <a:r>
              <a:rPr lang="zh-CN" altLang="en-US" sz="2000" dirty="0" smtClean="0"/>
              <a:t>			</a:t>
            </a:r>
            <a:r>
              <a:rPr lang="en-US" altLang="zh-CN" sz="2000" dirty="0" smtClean="0"/>
              <a:t>if (it == </a:t>
            </a:r>
            <a:r>
              <a:rPr lang="en-US" altLang="zh-CN" sz="2000" dirty="0" err="1" smtClean="0"/>
              <a:t>josephusList.end</a:t>
            </a:r>
            <a:r>
              <a:rPr lang="en-US" altLang="zh-CN" sz="2000" dirty="0" smtClean="0"/>
              <a:t>())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报数到链表尾，循环至第一个元素</a:t>
            </a:r>
          </a:p>
          <a:p>
            <a:pPr>
              <a:lnSpc>
                <a:spcPts val="1900"/>
              </a:lnSpc>
            </a:pPr>
            <a:r>
              <a:rPr lang="zh-CN" altLang="en-US" sz="2000" dirty="0" smtClean="0"/>
              <a:t>				</a:t>
            </a:r>
            <a:r>
              <a:rPr lang="en-US" altLang="zh-CN" sz="2000" dirty="0" smtClean="0"/>
              <a:t>it = </a:t>
            </a:r>
            <a:r>
              <a:rPr lang="en-US" altLang="zh-CN" sz="2000" dirty="0" err="1" smtClean="0"/>
              <a:t>josephusList.begin</a:t>
            </a:r>
            <a:r>
              <a:rPr lang="en-US" altLang="zh-CN" sz="2000" dirty="0" smtClean="0"/>
              <a:t>();  </a:t>
            </a:r>
          </a:p>
          <a:p>
            <a:pPr>
              <a:lnSpc>
                <a:spcPts val="1900"/>
              </a:lnSpc>
            </a:pPr>
            <a:r>
              <a:rPr lang="en-US" altLang="zh-CN" sz="2000" dirty="0" smtClean="0"/>
              <a:t>			} </a:t>
            </a:r>
          </a:p>
          <a:p>
            <a:pPr>
              <a:lnSpc>
                <a:spcPts val="1900"/>
              </a:lnSpc>
            </a:pPr>
            <a:r>
              <a:rPr lang="en-US" altLang="zh-CN" sz="2000" dirty="0" smtClean="0"/>
              <a:t>		}</a:t>
            </a:r>
          </a:p>
          <a:p>
            <a:pPr>
              <a:lnSpc>
                <a:spcPts val="1900"/>
              </a:lnSpc>
            </a:pPr>
            <a:r>
              <a:rPr lang="en-US" altLang="zh-CN" sz="2000" dirty="0" smtClean="0"/>
              <a:t>		</a:t>
            </a:r>
            <a:r>
              <a:rPr lang="en-US" altLang="zh-CN" sz="2000" dirty="0" err="1" smtClean="0"/>
              <a:t>cout</a:t>
            </a:r>
            <a:r>
              <a:rPr lang="en-US" altLang="zh-CN" sz="2000" dirty="0" smtClean="0"/>
              <a:t> &lt;&lt; *it &lt;&lt; " ";	</a:t>
            </a:r>
            <a:r>
              <a:rPr lang="en-US" altLang="zh-CN" sz="2000" dirty="0" smtClean="0">
                <a:solidFill>
                  <a:schemeClr val="tx1"/>
                </a:solidFill>
              </a:rPr>
              <a:t>// </a:t>
            </a:r>
            <a:r>
              <a:rPr lang="zh-CN" altLang="en-US" sz="2000" dirty="0" smtClean="0">
                <a:solidFill>
                  <a:schemeClr val="tx1"/>
                </a:solidFill>
              </a:rPr>
              <a:t>报数到第</a:t>
            </a:r>
            <a:r>
              <a:rPr lang="en-US" altLang="zh-CN" sz="2000" dirty="0" smtClean="0">
                <a:solidFill>
                  <a:schemeClr val="tx1"/>
                </a:solidFill>
              </a:rPr>
              <a:t>steps</a:t>
            </a:r>
            <a:r>
              <a:rPr lang="zh-CN" altLang="en-US" sz="2000" dirty="0" smtClean="0">
                <a:solidFill>
                  <a:schemeClr val="tx1"/>
                </a:solidFill>
              </a:rPr>
              <a:t>人，此数出列（自杀）</a:t>
            </a:r>
          </a:p>
          <a:p>
            <a:pPr>
              <a:lnSpc>
                <a:spcPts val="1900"/>
              </a:lnSpc>
            </a:pPr>
            <a:r>
              <a:rPr lang="zh-CN" altLang="en-US" sz="2000" dirty="0" smtClean="0"/>
              <a:t>		</a:t>
            </a:r>
            <a:r>
              <a:rPr lang="en-US" altLang="zh-CN" sz="2000" dirty="0" smtClean="0"/>
              <a:t>it = </a:t>
            </a:r>
            <a:r>
              <a:rPr lang="en-US" altLang="zh-CN" sz="2000" dirty="0" err="1" smtClean="0"/>
              <a:t>josephusList.erase</a:t>
            </a:r>
            <a:r>
              <a:rPr lang="en-US" altLang="zh-CN" sz="2000" dirty="0" smtClean="0"/>
              <a:t>(it);		</a:t>
            </a:r>
            <a:r>
              <a:rPr lang="en-US" altLang="zh-CN" sz="2000" dirty="0" smtClean="0">
                <a:solidFill>
                  <a:schemeClr val="tx1"/>
                </a:solidFill>
              </a:rPr>
              <a:t>// </a:t>
            </a:r>
            <a:r>
              <a:rPr lang="zh-CN" altLang="en-US" sz="2000" dirty="0" smtClean="0">
                <a:solidFill>
                  <a:schemeClr val="tx1"/>
                </a:solidFill>
              </a:rPr>
              <a:t>删除此元素（表自杀） </a:t>
            </a:r>
          </a:p>
          <a:p>
            <a:pPr>
              <a:lnSpc>
                <a:spcPts val="1900"/>
              </a:lnSpc>
            </a:pPr>
            <a:r>
              <a:rPr lang="zh-CN" altLang="en-US" sz="2000" dirty="0" smtClean="0"/>
              <a:t>		</a:t>
            </a:r>
            <a:r>
              <a:rPr lang="en-US" altLang="zh-CN" sz="2000" dirty="0" smtClean="0"/>
              <a:t>cur = 1;		</a:t>
            </a:r>
            <a:r>
              <a:rPr lang="en-US" altLang="zh-CN" sz="2000" dirty="0" smtClean="0">
                <a:solidFill>
                  <a:schemeClr val="tx1"/>
                </a:solidFill>
              </a:rPr>
              <a:t>// </a:t>
            </a:r>
            <a:r>
              <a:rPr lang="zh-CN" altLang="en-US" sz="2000" dirty="0" smtClean="0">
                <a:solidFill>
                  <a:schemeClr val="tx1"/>
                </a:solidFill>
              </a:rPr>
              <a:t>第</a:t>
            </a:r>
            <a:r>
              <a:rPr lang="en-US" altLang="zh-CN" sz="2000" dirty="0" smtClean="0">
                <a:solidFill>
                  <a:schemeClr val="tx1"/>
                </a:solidFill>
              </a:rPr>
              <a:t>steps</a:t>
            </a:r>
            <a:r>
              <a:rPr lang="zh-CN" altLang="en-US" sz="2000" dirty="0" smtClean="0">
                <a:solidFill>
                  <a:schemeClr val="tx1"/>
                </a:solidFill>
              </a:rPr>
              <a:t>人出列（自杀）后，从</a:t>
            </a:r>
            <a:r>
              <a:rPr lang="en-US" altLang="zh-CN" sz="2000" dirty="0" smtClean="0">
                <a:solidFill>
                  <a:schemeClr val="tx1"/>
                </a:solidFill>
              </a:rPr>
              <a:t>1</a:t>
            </a:r>
            <a:r>
              <a:rPr lang="zh-CN" altLang="en-US" sz="2000" dirty="0" smtClean="0">
                <a:solidFill>
                  <a:schemeClr val="tx1"/>
                </a:solidFill>
              </a:rPr>
              <a:t>开始报数</a:t>
            </a:r>
          </a:p>
          <a:p>
            <a:pPr>
              <a:lnSpc>
                <a:spcPts val="1900"/>
              </a:lnSpc>
            </a:pPr>
            <a:r>
              <a:rPr lang="zh-CN" altLang="en-US" sz="2000" dirty="0" smtClean="0"/>
              <a:t>		</a:t>
            </a:r>
            <a:r>
              <a:rPr lang="en-US" altLang="zh-CN" sz="2000" dirty="0" smtClean="0"/>
              <a:t>if (it == </a:t>
            </a:r>
            <a:r>
              <a:rPr lang="en-US" altLang="zh-CN" sz="2000" dirty="0" err="1" smtClean="0"/>
              <a:t>josephusList.end</a:t>
            </a:r>
            <a:r>
              <a:rPr lang="en-US" altLang="zh-CN" sz="2000" dirty="0" smtClean="0"/>
              <a:t>()) </a:t>
            </a:r>
          </a:p>
          <a:p>
            <a:pPr>
              <a:lnSpc>
                <a:spcPts val="1900"/>
              </a:lnSpc>
            </a:pPr>
            <a:r>
              <a:rPr lang="en-US" altLang="zh-CN" sz="2000" dirty="0" smtClean="0"/>
              <a:t>		{	// </a:t>
            </a:r>
            <a:r>
              <a:rPr lang="zh-CN" altLang="en-US" sz="2000" dirty="0" smtClean="0"/>
              <a:t>如果</a:t>
            </a:r>
            <a:r>
              <a:rPr lang="en-US" altLang="zh-CN" sz="2000" dirty="0" smtClean="0"/>
              <a:t>it</a:t>
            </a:r>
            <a:r>
              <a:rPr lang="zh-CN" altLang="en-US" sz="2000" dirty="0" smtClean="0"/>
              <a:t>指向链表尾 </a:t>
            </a:r>
          </a:p>
          <a:p>
            <a:pPr>
              <a:lnSpc>
                <a:spcPts val="1900"/>
              </a:lnSpc>
            </a:pPr>
            <a:r>
              <a:rPr lang="zh-CN" altLang="en-US" sz="2000" dirty="0" smtClean="0"/>
              <a:t>			</a:t>
            </a:r>
            <a:r>
              <a:rPr lang="en-US" altLang="zh-CN" sz="2000" dirty="0" smtClean="0"/>
              <a:t>it = </a:t>
            </a:r>
            <a:r>
              <a:rPr lang="en-US" altLang="zh-CN" sz="2000" dirty="0" err="1" smtClean="0"/>
              <a:t>josephusList.begin</a:t>
            </a:r>
            <a:r>
              <a:rPr lang="en-US" altLang="zh-CN" sz="2000" dirty="0" smtClean="0"/>
              <a:t>();	</a:t>
            </a:r>
            <a:r>
              <a:rPr lang="en-US" altLang="zh-CN" sz="2000" dirty="0" smtClean="0">
                <a:solidFill>
                  <a:schemeClr val="tx1"/>
                </a:solidFill>
              </a:rPr>
              <a:t>// </a:t>
            </a:r>
            <a:r>
              <a:rPr lang="zh-CN" altLang="en-US" sz="2000" dirty="0" smtClean="0">
                <a:solidFill>
                  <a:schemeClr val="tx1"/>
                </a:solidFill>
              </a:rPr>
              <a:t>循环至第一个元素</a:t>
            </a:r>
          </a:p>
          <a:p>
            <a:pPr>
              <a:lnSpc>
                <a:spcPts val="1900"/>
              </a:lnSpc>
            </a:pPr>
            <a:r>
              <a:rPr lang="zh-CN" altLang="en-US" sz="2000" dirty="0" smtClean="0"/>
              <a:t>		</a:t>
            </a:r>
            <a:r>
              <a:rPr lang="en-US" altLang="zh-CN" sz="2000" dirty="0" smtClean="0"/>
              <a:t>} </a:t>
            </a:r>
          </a:p>
          <a:p>
            <a:pPr>
              <a:lnSpc>
                <a:spcPts val="1900"/>
              </a:lnSpc>
            </a:pPr>
            <a:r>
              <a:rPr lang="en-US" altLang="zh-CN" sz="2000" dirty="0" smtClean="0"/>
              <a:t>	}  </a:t>
            </a:r>
          </a:p>
          <a:p>
            <a:pPr>
              <a:lnSpc>
                <a:spcPts val="19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900"/>
              </a:lnSpc>
            </a:pPr>
            <a:endParaRPr lang="en-US" altLang="zh-CN" sz="2000" dirty="0" smtClean="0"/>
          </a:p>
          <a:p>
            <a:pPr>
              <a:lnSpc>
                <a:spcPts val="1900"/>
              </a:lnSpc>
            </a:pPr>
            <a:r>
              <a:rPr lang="en-US" altLang="zh-CN" sz="2000" dirty="0" smtClean="0"/>
              <a:t>	</a:t>
            </a:r>
            <a:r>
              <a:rPr lang="en-US" altLang="zh-CN" sz="2000" dirty="0" err="1" smtClean="0"/>
              <a:t>cout</a:t>
            </a:r>
            <a:r>
              <a:rPr lang="en-US" altLang="zh-CN" sz="2000" dirty="0" smtClean="0"/>
              <a:t> &lt;&lt; "</a:t>
            </a:r>
            <a:r>
              <a:rPr lang="zh-CN" altLang="en-US" sz="2000" dirty="0" smtClean="0"/>
              <a:t>最后剩余者：</a:t>
            </a:r>
            <a:r>
              <a:rPr lang="en-US" altLang="zh-CN" sz="2000" dirty="0" smtClean="0"/>
              <a:t>"&lt;&lt; *(</a:t>
            </a:r>
            <a:r>
              <a:rPr lang="en-US" altLang="zh-CN" sz="2000" dirty="0" err="1" smtClean="0"/>
              <a:t>josephusList.begin</a:t>
            </a:r>
            <a:r>
              <a:rPr lang="en-US" altLang="zh-CN" sz="2000" dirty="0" smtClean="0"/>
              <a:t>()) &lt;&lt; </a:t>
            </a:r>
            <a:r>
              <a:rPr lang="en-US" altLang="zh-CN" sz="2000" dirty="0" err="1" smtClean="0"/>
              <a:t>endl</a:t>
            </a:r>
            <a:r>
              <a:rPr lang="en-US" altLang="zh-CN" sz="2000" dirty="0" smtClean="0"/>
              <a:t>;  </a:t>
            </a:r>
          </a:p>
          <a:p>
            <a:pPr>
              <a:lnSpc>
                <a:spcPts val="19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4624"/>
            <a:ext cx="9108504" cy="6671057"/>
          </a:xfrm>
          <a:prstGeom prst="rect">
            <a:avLst/>
          </a:prstGeom>
          <a:noFill/>
        </p:spPr>
        <p:txBody>
          <a:bodyPr wrap="square" rtlCol="0">
            <a:spAutoFit/>
          </a:bodyPr>
          <a:lstStyle/>
          <a:p>
            <a:pPr>
              <a:lnSpc>
                <a:spcPts val="1900"/>
              </a:lnSpc>
            </a:pPr>
            <a:r>
              <a:rPr lang="zh-CN" altLang="en-US" sz="2000" dirty="0" smtClean="0">
                <a:solidFill>
                  <a:srgbClr val="FF0000"/>
                </a:solidFill>
              </a:rPr>
              <a:t>例</a:t>
            </a:r>
            <a:r>
              <a:rPr lang="en-US" altLang="zh-CN" sz="2000" dirty="0" smtClean="0">
                <a:solidFill>
                  <a:srgbClr val="FF0000"/>
                </a:solidFill>
              </a:rPr>
              <a:t>8.12 </a:t>
            </a:r>
            <a:r>
              <a:rPr lang="zh-CN" altLang="en-US" sz="2000" dirty="0" smtClean="0">
                <a:solidFill>
                  <a:srgbClr val="FF0000"/>
                </a:solidFill>
              </a:rPr>
              <a:t>约瑟夫问题完整程序。</a:t>
            </a:r>
            <a:endParaRPr lang="en-US" altLang="zh-CN" sz="2000" dirty="0" smtClean="0">
              <a:solidFill>
                <a:srgbClr val="FF0000"/>
              </a:solidFill>
            </a:endParaRPr>
          </a:p>
          <a:p>
            <a:pPr>
              <a:lnSpc>
                <a:spcPts val="19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josephus_8_12.h</a:t>
            </a:r>
            <a:r>
              <a:rPr lang="zh-CN" altLang="en-US" sz="2000" dirty="0" smtClean="0">
                <a:solidFill>
                  <a:srgbClr val="C00000"/>
                </a:solidFill>
              </a:rPr>
              <a:t>开始</a:t>
            </a:r>
          </a:p>
          <a:p>
            <a:pPr>
              <a:lnSpc>
                <a:spcPts val="19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:e8_12\josephus_8_12.h</a:t>
            </a:r>
          </a:p>
          <a:p>
            <a:pPr>
              <a:lnSpc>
                <a:spcPts val="1900"/>
              </a:lnSpc>
            </a:pPr>
            <a:r>
              <a:rPr lang="en-US" altLang="zh-CN" sz="2000" dirty="0" smtClean="0"/>
              <a:t>#</a:t>
            </a:r>
            <a:r>
              <a:rPr lang="en-US" altLang="zh-CN" sz="2000" dirty="0" err="1" smtClean="0"/>
              <a:t>pragma</a:t>
            </a:r>
            <a:r>
              <a:rPr lang="en-US" altLang="zh-CN" sz="2000" dirty="0" smtClean="0"/>
              <a:t> once					</a:t>
            </a:r>
            <a:r>
              <a:rPr lang="en-US" altLang="zh-CN" sz="2000" dirty="0" smtClean="0">
                <a:solidFill>
                  <a:schemeClr val="tx1"/>
                </a:solidFill>
              </a:rPr>
              <a:t>// </a:t>
            </a:r>
            <a:r>
              <a:rPr lang="zh-CN" altLang="en-US" sz="2000" dirty="0" smtClean="0">
                <a:solidFill>
                  <a:schemeClr val="tx1"/>
                </a:solidFill>
              </a:rPr>
              <a:t>保证头文件被编译一次</a:t>
            </a:r>
          </a:p>
          <a:p>
            <a:pPr>
              <a:lnSpc>
                <a:spcPts val="1900"/>
              </a:lnSpc>
            </a:pPr>
            <a:endParaRPr lang="zh-CN" altLang="en-US" sz="2000" dirty="0" smtClean="0"/>
          </a:p>
          <a:p>
            <a:pPr>
              <a:lnSpc>
                <a:spcPts val="1900"/>
              </a:lnSpc>
            </a:pPr>
            <a:r>
              <a:rPr lang="en-US" altLang="zh-CN" sz="2000" dirty="0" smtClean="0"/>
              <a:t>#include &lt;list&gt;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声明约瑟夫类</a:t>
            </a:r>
            <a:r>
              <a:rPr lang="en-US" altLang="zh-CN" sz="2000" dirty="0" smtClean="0">
                <a:solidFill>
                  <a:schemeClr val="tx1"/>
                </a:solidFill>
              </a:rPr>
              <a:t>Josephus</a:t>
            </a:r>
          </a:p>
          <a:p>
            <a:pPr>
              <a:lnSpc>
                <a:spcPts val="1900"/>
              </a:lnSpc>
            </a:pPr>
            <a:r>
              <a:rPr lang="en-US" altLang="zh-CN" sz="2000" dirty="0" smtClean="0"/>
              <a:t>class Josephus</a:t>
            </a:r>
          </a:p>
          <a:p>
            <a:pPr>
              <a:lnSpc>
                <a:spcPts val="1900"/>
              </a:lnSpc>
            </a:pPr>
            <a:r>
              <a:rPr lang="en-US" altLang="zh-CN" sz="2000" dirty="0" smtClean="0"/>
              <a:t>{</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a:t>
            </a:r>
            <a:r>
              <a:rPr lang="en-US" altLang="zh-CN" sz="2000" dirty="0" err="1" smtClean="0"/>
              <a:t>int</a:t>
            </a:r>
            <a:r>
              <a:rPr lang="en-US" altLang="zh-CN" sz="2000" dirty="0" smtClean="0"/>
              <a:t> </a:t>
            </a:r>
            <a:r>
              <a:rPr lang="en-US" altLang="zh-CN" sz="2000" dirty="0" err="1" smtClean="0"/>
              <a:t>listSize</a:t>
            </a:r>
            <a:r>
              <a:rPr lang="en-US" altLang="zh-CN" sz="2000" dirty="0" smtClean="0"/>
              <a:t>;				</a:t>
            </a:r>
            <a:r>
              <a:rPr lang="en-US" altLang="zh-CN" sz="2000" dirty="0" smtClean="0">
                <a:solidFill>
                  <a:schemeClr val="tx1"/>
                </a:solidFill>
              </a:rPr>
              <a:t>// </a:t>
            </a:r>
            <a:r>
              <a:rPr lang="zh-CN" altLang="en-US" sz="2000" dirty="0" smtClean="0">
                <a:solidFill>
                  <a:schemeClr val="tx1"/>
                </a:solidFill>
              </a:rPr>
              <a:t>元素个数</a:t>
            </a:r>
          </a:p>
          <a:p>
            <a:pPr>
              <a:lnSpc>
                <a:spcPts val="1900"/>
              </a:lnSpc>
            </a:pPr>
            <a:r>
              <a:rPr lang="zh-CN" altLang="en-US" sz="2000" dirty="0" smtClean="0"/>
              <a:t>	</a:t>
            </a:r>
            <a:r>
              <a:rPr lang="en-US" altLang="zh-CN" sz="2000" dirty="0" err="1" smtClean="0"/>
              <a:t>int</a:t>
            </a:r>
            <a:r>
              <a:rPr lang="en-US" altLang="zh-CN" sz="2000" dirty="0" smtClean="0"/>
              <a:t> steps;				</a:t>
            </a:r>
            <a:r>
              <a:rPr lang="en-US" altLang="zh-CN" sz="2000" dirty="0" smtClean="0">
                <a:solidFill>
                  <a:schemeClr val="tx1"/>
                </a:solidFill>
              </a:rPr>
              <a:t>// </a:t>
            </a:r>
            <a:r>
              <a:rPr lang="zh-CN" altLang="en-US" sz="2000" dirty="0" smtClean="0">
                <a:solidFill>
                  <a:schemeClr val="tx1"/>
                </a:solidFill>
              </a:rPr>
              <a:t>报数个数</a:t>
            </a:r>
          </a:p>
          <a:p>
            <a:pPr>
              <a:lnSpc>
                <a:spcPts val="1900"/>
              </a:lnSpc>
            </a:pPr>
            <a:r>
              <a:rPr lang="zh-CN" altLang="en-US" sz="2000" dirty="0" smtClean="0"/>
              <a:t>	</a:t>
            </a:r>
            <a:r>
              <a:rPr lang="en-US" altLang="zh-CN" sz="2000" dirty="0" err="1" smtClean="0"/>
              <a:t>int</a:t>
            </a:r>
            <a:r>
              <a:rPr lang="en-US" altLang="zh-CN" sz="2000" dirty="0" smtClean="0"/>
              <a:t> first;				</a:t>
            </a:r>
            <a:r>
              <a:rPr lang="en-US" altLang="zh-CN" sz="2000" dirty="0" smtClean="0">
                <a:solidFill>
                  <a:schemeClr val="tx1"/>
                </a:solidFill>
              </a:rPr>
              <a:t>// </a:t>
            </a:r>
            <a:r>
              <a:rPr lang="zh-CN" altLang="en-US" sz="2000" dirty="0" smtClean="0">
                <a:solidFill>
                  <a:schemeClr val="tx1"/>
                </a:solidFill>
              </a:rPr>
              <a:t>第</a:t>
            </a:r>
            <a:r>
              <a:rPr lang="en-US" altLang="zh-CN" sz="2000" dirty="0" smtClean="0">
                <a:solidFill>
                  <a:schemeClr val="tx1"/>
                </a:solidFill>
              </a:rPr>
              <a:t>1</a:t>
            </a:r>
            <a:r>
              <a:rPr lang="zh-CN" altLang="en-US" sz="2000" dirty="0" smtClean="0">
                <a:solidFill>
                  <a:schemeClr val="tx1"/>
                </a:solidFill>
              </a:rPr>
              <a:t>人报的数</a:t>
            </a:r>
          </a:p>
          <a:p>
            <a:pPr>
              <a:lnSpc>
                <a:spcPts val="1900"/>
              </a:lnSpc>
            </a:pPr>
            <a:r>
              <a:rPr lang="zh-CN" altLang="en-US" sz="2000" dirty="0" smtClean="0"/>
              <a:t>	</a:t>
            </a:r>
            <a:r>
              <a:rPr lang="en-US" altLang="zh-CN" sz="2000" dirty="0" smtClean="0"/>
              <a:t>list&lt;</a:t>
            </a:r>
            <a:r>
              <a:rPr lang="en-US" altLang="zh-CN" sz="2000" dirty="0" err="1" smtClean="0"/>
              <a:t>int</a:t>
            </a:r>
            <a:r>
              <a:rPr lang="en-US" altLang="zh-CN" sz="2000" dirty="0" smtClean="0"/>
              <a:t>&gt; </a:t>
            </a:r>
            <a:r>
              <a:rPr lang="en-US" altLang="zh-CN" sz="2000" dirty="0" err="1" smtClean="0"/>
              <a:t>josephusList</a:t>
            </a:r>
            <a:r>
              <a:rPr lang="en-US" altLang="zh-CN" sz="2000" dirty="0" smtClean="0"/>
              <a:t>;			</a:t>
            </a:r>
            <a:r>
              <a:rPr lang="en-US" altLang="zh-CN" sz="2000" dirty="0" smtClean="0">
                <a:solidFill>
                  <a:schemeClr val="tx1"/>
                </a:solidFill>
              </a:rPr>
              <a:t>// </a:t>
            </a:r>
            <a:r>
              <a:rPr lang="zh-CN" altLang="en-US" sz="2000" dirty="0" smtClean="0">
                <a:solidFill>
                  <a:schemeClr val="tx1"/>
                </a:solidFill>
              </a:rPr>
              <a:t>链表</a:t>
            </a:r>
            <a:endParaRPr lang="en-US" altLang="zh-CN" sz="2000" dirty="0" smtClean="0">
              <a:solidFill>
                <a:schemeClr val="tx1"/>
              </a:solidFill>
            </a:endParaRPr>
          </a:p>
          <a:p>
            <a:pPr>
              <a:lnSpc>
                <a:spcPts val="1900"/>
              </a:lnSpc>
            </a:pPr>
            <a:r>
              <a:rPr lang="en-US" altLang="zh-CN" sz="2000" dirty="0" smtClean="0"/>
              <a:t>//	static list&lt;</a:t>
            </a:r>
            <a:r>
              <a:rPr lang="en-US" altLang="zh-CN" sz="2000" dirty="0" err="1" smtClean="0"/>
              <a:t>int</a:t>
            </a:r>
            <a:r>
              <a:rPr lang="en-US" altLang="zh-CN" sz="2000" dirty="0" smtClean="0"/>
              <a:t>&gt; </a:t>
            </a:r>
            <a:r>
              <a:rPr lang="en-US" altLang="zh-CN" sz="2000" dirty="0" err="1" smtClean="0"/>
              <a:t>josephusList</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静态链表，不必要</a:t>
            </a:r>
          </a:p>
          <a:p>
            <a:pPr>
              <a:lnSpc>
                <a:spcPts val="1900"/>
              </a:lnSpc>
            </a:pPr>
            <a:endParaRPr lang="zh-CN" altLang="en-US" sz="2000" dirty="0" smtClean="0"/>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Josephus(</a:t>
            </a:r>
            <a:r>
              <a:rPr lang="en-US" altLang="zh-CN" sz="2000" dirty="0" err="1" smtClean="0"/>
              <a:t>int</a:t>
            </a:r>
            <a:r>
              <a:rPr lang="en-US" altLang="zh-CN" sz="2000" dirty="0" smtClean="0"/>
              <a:t> </a:t>
            </a:r>
            <a:r>
              <a:rPr lang="en-US" altLang="zh-CN" sz="2000" dirty="0" err="1" smtClean="0"/>
              <a:t>ls</a:t>
            </a:r>
            <a:r>
              <a:rPr lang="en-US" altLang="zh-CN" sz="2000" dirty="0" smtClean="0"/>
              <a:t>, </a:t>
            </a:r>
            <a:r>
              <a:rPr lang="en-US" altLang="zh-CN" sz="2000" dirty="0" err="1" smtClean="0"/>
              <a:t>int</a:t>
            </a:r>
            <a:r>
              <a:rPr lang="en-US" altLang="zh-CN" sz="2000" dirty="0" smtClean="0"/>
              <a:t> </a:t>
            </a:r>
            <a:r>
              <a:rPr lang="en-US" altLang="zh-CN" sz="2000" dirty="0" err="1" smtClean="0"/>
              <a:t>st</a:t>
            </a:r>
            <a:r>
              <a:rPr lang="en-US" altLang="zh-CN" sz="2000" dirty="0" smtClean="0"/>
              <a:t>, </a:t>
            </a:r>
            <a:r>
              <a:rPr lang="en-US" altLang="zh-CN" sz="2000" dirty="0" err="1" smtClean="0"/>
              <a:t>int</a:t>
            </a:r>
            <a:r>
              <a:rPr lang="en-US" altLang="zh-CN" sz="2000" dirty="0" smtClean="0"/>
              <a:t> </a:t>
            </a:r>
            <a:r>
              <a:rPr lang="en-US" altLang="zh-CN" sz="2000" dirty="0" err="1" smtClean="0"/>
              <a:t>fr</a:t>
            </a:r>
            <a:r>
              <a:rPr lang="en-US" altLang="zh-CN" sz="2000" dirty="0" smtClean="0"/>
              <a:t>);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void Show() const;			</a:t>
            </a:r>
            <a:r>
              <a:rPr lang="en-US" altLang="zh-CN" sz="2000" dirty="0" smtClean="0">
                <a:solidFill>
                  <a:schemeClr val="tx1"/>
                </a:solidFill>
              </a:rPr>
              <a:t>// </a:t>
            </a:r>
            <a:r>
              <a:rPr lang="zh-CN" altLang="en-US" sz="2000" dirty="0" smtClean="0">
                <a:solidFill>
                  <a:schemeClr val="tx1"/>
                </a:solidFill>
              </a:rPr>
              <a:t>显示全部元素</a:t>
            </a:r>
          </a:p>
          <a:p>
            <a:pPr>
              <a:lnSpc>
                <a:spcPts val="1900"/>
              </a:lnSpc>
            </a:pPr>
            <a:r>
              <a:rPr lang="zh-CN" altLang="en-US" sz="2000" dirty="0" smtClean="0"/>
              <a:t>	</a:t>
            </a:r>
            <a:r>
              <a:rPr lang="en-US" altLang="zh-CN" sz="2000" dirty="0" smtClean="0"/>
              <a:t>void Run();				</a:t>
            </a:r>
            <a:r>
              <a:rPr lang="en-US" altLang="zh-CN" sz="2000" dirty="0" smtClean="0">
                <a:solidFill>
                  <a:schemeClr val="tx1"/>
                </a:solidFill>
              </a:rPr>
              <a:t>// </a:t>
            </a:r>
            <a:r>
              <a:rPr lang="zh-CN" altLang="en-US" sz="2000" dirty="0" smtClean="0">
                <a:solidFill>
                  <a:schemeClr val="tx1"/>
                </a:solidFill>
              </a:rPr>
              <a:t>运行约瑟夫“游戏”</a:t>
            </a:r>
          </a:p>
          <a:p>
            <a:pPr>
              <a:lnSpc>
                <a:spcPts val="1900"/>
              </a:lnSpc>
            </a:pPr>
            <a:r>
              <a:rPr lang="en-US" altLang="zh-CN" sz="2000" dirty="0" smtClean="0"/>
              <a:t>};</a:t>
            </a:r>
            <a:endParaRPr lang="zh-CN" altLang="en-US" sz="2000" dirty="0" smtClean="0"/>
          </a:p>
          <a:p>
            <a:pPr>
              <a:lnSpc>
                <a:spcPts val="19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josephus_8_12.h</a:t>
            </a:r>
            <a:r>
              <a:rPr lang="zh-CN" altLang="en-US" sz="2000" dirty="0" smtClean="0">
                <a:solidFill>
                  <a:srgbClr val="C00000"/>
                </a:solidFill>
              </a:rPr>
              <a:t>结束</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44624"/>
            <a:ext cx="8964488" cy="6760825"/>
          </a:xfrm>
          <a:prstGeom prst="rect">
            <a:avLst/>
          </a:prstGeom>
          <a:noFill/>
        </p:spPr>
        <p:txBody>
          <a:bodyPr wrap="square" rtlCol="0">
            <a:spAutoFit/>
          </a:bodyPr>
          <a:lstStyle/>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josephus_8_12.cpp</a:t>
            </a:r>
            <a:r>
              <a:rPr lang="zh-CN" altLang="en-US" sz="2000" dirty="0" smtClean="0">
                <a:solidFill>
                  <a:srgbClr val="C00000"/>
                </a:solidFill>
              </a:rPr>
              <a:t>开始</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:e8_12\josephus_8_12.cpp</a:t>
            </a:r>
          </a:p>
          <a:p>
            <a:pPr>
              <a:lnSpc>
                <a:spcPts val="2000"/>
              </a:lnSpc>
            </a:pPr>
            <a:r>
              <a:rPr lang="en-US" altLang="zh-CN" sz="2000" dirty="0" smtClean="0"/>
              <a:t>#include "josephus_8_12.h"		</a:t>
            </a:r>
            <a:r>
              <a:rPr lang="en-US" altLang="zh-CN" sz="2000" dirty="0" smtClean="0">
                <a:solidFill>
                  <a:schemeClr val="tx1"/>
                </a:solidFill>
              </a:rPr>
              <a:t>// </a:t>
            </a:r>
            <a:r>
              <a:rPr lang="zh-CN" altLang="en-US" sz="2000" dirty="0" smtClean="0">
                <a:solidFill>
                  <a:schemeClr val="tx1"/>
                </a:solidFill>
              </a:rPr>
              <a:t>包含约瑟夫类</a:t>
            </a:r>
            <a:r>
              <a:rPr lang="en-US" altLang="zh-CN" sz="2000" dirty="0" smtClean="0">
                <a:solidFill>
                  <a:schemeClr val="tx1"/>
                </a:solidFill>
              </a:rPr>
              <a:t>Josephus</a:t>
            </a:r>
            <a:r>
              <a:rPr lang="zh-CN" altLang="en-US" sz="2000" dirty="0" smtClean="0">
                <a:solidFill>
                  <a:schemeClr val="tx1"/>
                </a:solidFill>
              </a:rPr>
              <a:t>的声明</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#include &lt;list&gt;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约瑟夫类</a:t>
            </a:r>
            <a:r>
              <a:rPr lang="en-US" altLang="zh-CN" sz="2000" dirty="0" smtClean="0">
                <a:solidFill>
                  <a:schemeClr val="tx1"/>
                </a:solidFill>
              </a:rPr>
              <a:t>Josephus</a:t>
            </a:r>
            <a:r>
              <a:rPr lang="zh-CN" altLang="en-US" sz="2000" dirty="0" smtClean="0">
                <a:solidFill>
                  <a:schemeClr val="tx1"/>
                </a:solidFill>
              </a:rPr>
              <a:t>的实现</a:t>
            </a:r>
          </a:p>
          <a:p>
            <a:pPr>
              <a:lnSpc>
                <a:spcPts val="2000"/>
              </a:lnSpc>
            </a:pPr>
            <a:endParaRPr lang="zh-CN" altLang="en-US" sz="2000" dirty="0" smtClean="0"/>
          </a:p>
          <a:p>
            <a:pPr>
              <a:lnSpc>
                <a:spcPts val="2000"/>
              </a:lnSpc>
            </a:pPr>
            <a:r>
              <a:rPr lang="en-US" altLang="zh-CN" sz="2000" dirty="0" smtClean="0"/>
              <a:t>// list&lt;</a:t>
            </a:r>
            <a:r>
              <a:rPr lang="en-US" altLang="zh-CN" sz="2000" dirty="0" err="1" smtClean="0"/>
              <a:t>int</a:t>
            </a:r>
            <a:r>
              <a:rPr lang="en-US" altLang="zh-CN" sz="2000" dirty="0" smtClean="0"/>
              <a:t>&gt; Josephus::</a:t>
            </a:r>
            <a:r>
              <a:rPr lang="en-US" altLang="zh-CN" sz="2000" dirty="0" err="1" smtClean="0"/>
              <a:t>josephusList</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静态成员的外部初始化，不必要</a:t>
            </a:r>
            <a:endParaRPr lang="en-US" altLang="zh-CN" sz="2000" dirty="0" smtClean="0">
              <a:solidFill>
                <a:schemeClr val="tx1"/>
              </a:solidFill>
            </a:endParaRP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构造函数</a:t>
            </a:r>
            <a:endParaRPr lang="en-US" altLang="zh-CN" sz="2000" dirty="0" smtClean="0">
              <a:solidFill>
                <a:schemeClr val="tx1"/>
              </a:solidFill>
            </a:endParaRPr>
          </a:p>
          <a:p>
            <a:pPr>
              <a:lnSpc>
                <a:spcPts val="2000"/>
              </a:lnSpc>
            </a:pPr>
            <a:r>
              <a:rPr lang="en-US" altLang="zh-CN" sz="2000" dirty="0" smtClean="0"/>
              <a:t>Josephus::Josephus(</a:t>
            </a:r>
            <a:r>
              <a:rPr lang="en-US" altLang="zh-CN" sz="2000" dirty="0" err="1" smtClean="0"/>
              <a:t>int</a:t>
            </a:r>
            <a:r>
              <a:rPr lang="en-US" altLang="zh-CN" sz="2000" dirty="0" smtClean="0"/>
              <a:t> </a:t>
            </a:r>
            <a:r>
              <a:rPr lang="en-US" altLang="zh-CN" sz="2000" dirty="0" err="1" smtClean="0"/>
              <a:t>ls</a:t>
            </a:r>
            <a:r>
              <a:rPr lang="en-US" altLang="zh-CN" sz="2000" dirty="0" smtClean="0"/>
              <a:t>, </a:t>
            </a:r>
            <a:r>
              <a:rPr lang="en-US" altLang="zh-CN" sz="2000" dirty="0" err="1" smtClean="0"/>
              <a:t>int</a:t>
            </a:r>
            <a:r>
              <a:rPr lang="en-US" altLang="zh-CN" sz="2000" dirty="0" smtClean="0"/>
              <a:t> </a:t>
            </a:r>
            <a:r>
              <a:rPr lang="en-US" altLang="zh-CN" sz="2000" dirty="0" err="1" smtClean="0"/>
              <a:t>st</a:t>
            </a:r>
            <a:r>
              <a:rPr lang="en-US" altLang="zh-CN" sz="2000" dirty="0" smtClean="0"/>
              <a:t>, </a:t>
            </a:r>
            <a:r>
              <a:rPr lang="en-US" altLang="zh-CN" sz="2000" dirty="0" err="1" smtClean="0"/>
              <a:t>int</a:t>
            </a:r>
            <a:r>
              <a:rPr lang="en-US" altLang="zh-CN" sz="2000" dirty="0" smtClean="0"/>
              <a:t> </a:t>
            </a:r>
            <a:r>
              <a:rPr lang="en-US" altLang="zh-CN" sz="2000" dirty="0" err="1" smtClean="0"/>
              <a:t>fr</a:t>
            </a:r>
            <a:r>
              <a:rPr lang="en-US" altLang="zh-CN" sz="2000" dirty="0" smtClean="0"/>
              <a:t>): </a:t>
            </a:r>
            <a:r>
              <a:rPr lang="en-US" altLang="zh-CN" sz="2000" dirty="0" err="1" smtClean="0"/>
              <a:t>listSize</a:t>
            </a:r>
            <a:r>
              <a:rPr lang="en-US" altLang="zh-CN" sz="2000" dirty="0" smtClean="0"/>
              <a:t>(</a:t>
            </a:r>
            <a:r>
              <a:rPr lang="en-US" altLang="zh-CN" sz="2000" dirty="0" err="1" smtClean="0"/>
              <a:t>ls</a:t>
            </a:r>
            <a:r>
              <a:rPr lang="en-US" altLang="zh-CN" sz="2000" dirty="0" smtClean="0"/>
              <a:t>), steps(</a:t>
            </a:r>
            <a:r>
              <a:rPr lang="en-US" altLang="zh-CN" sz="2000" dirty="0" err="1" smtClean="0"/>
              <a:t>st</a:t>
            </a:r>
            <a:r>
              <a:rPr lang="en-US" altLang="zh-CN" sz="2000" dirty="0" smtClean="0"/>
              <a:t>), first(</a:t>
            </a:r>
            <a:r>
              <a:rPr lang="en-US" altLang="zh-CN" sz="2000" dirty="0" err="1" smtClean="0"/>
              <a:t>fr</a:t>
            </a:r>
            <a:r>
              <a:rPr lang="en-US" altLang="zh-CN" sz="2000" dirty="0" smtClean="0"/>
              <a:t>)</a:t>
            </a:r>
            <a:endParaRPr lang="zh-CN" altLang="en-US" sz="2000" dirty="0" smtClean="0"/>
          </a:p>
          <a:p>
            <a:pPr>
              <a:lnSpc>
                <a:spcPts val="2000"/>
              </a:lnSpc>
            </a:pPr>
            <a:r>
              <a:rPr lang="en-US" altLang="zh-CN" sz="2000" dirty="0" smtClean="0"/>
              <a:t>{			</a:t>
            </a:r>
          </a:p>
          <a:p>
            <a:pPr>
              <a:lnSpc>
                <a:spcPts val="2000"/>
              </a:lnSpc>
            </a:pPr>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 = 1; </a:t>
            </a:r>
            <a:r>
              <a:rPr lang="en-US" altLang="zh-CN" sz="2000" dirty="0" err="1" smtClean="0"/>
              <a:t>i</a:t>
            </a:r>
            <a:r>
              <a:rPr lang="en-US" altLang="zh-CN" sz="2000" dirty="0" smtClean="0"/>
              <a:t> &lt;= </a:t>
            </a:r>
            <a:r>
              <a:rPr lang="en-US" altLang="zh-CN" sz="2000" dirty="0" err="1" smtClean="0"/>
              <a:t>listSize</a:t>
            </a:r>
            <a:r>
              <a:rPr lang="en-US" altLang="zh-CN" sz="2000" dirty="0" smtClean="0"/>
              <a:t>; </a:t>
            </a:r>
            <a:r>
              <a:rPr lang="en-US" altLang="zh-CN" sz="2000" dirty="0" err="1" smtClean="0"/>
              <a:t>i</a:t>
            </a:r>
            <a:r>
              <a:rPr lang="en-US" altLang="zh-CN" sz="2000" dirty="0" smtClean="0"/>
              <a:t>++)	</a:t>
            </a:r>
            <a:r>
              <a:rPr lang="en-US" altLang="zh-CN" sz="2000" dirty="0" smtClean="0">
                <a:solidFill>
                  <a:schemeClr val="tx1"/>
                </a:solidFill>
              </a:rPr>
              <a:t>// </a:t>
            </a:r>
            <a:r>
              <a:rPr lang="en-US" altLang="zh-CN" sz="2000" dirty="0" err="1" smtClean="0">
                <a:solidFill>
                  <a:schemeClr val="tx1"/>
                </a:solidFill>
              </a:rPr>
              <a:t>listSize</a:t>
            </a:r>
            <a:r>
              <a:rPr lang="zh-CN" altLang="en-US" sz="2000" dirty="0" smtClean="0">
                <a:solidFill>
                  <a:schemeClr val="tx1"/>
                </a:solidFill>
              </a:rPr>
              <a:t>个有依次占入约瑟夫环</a:t>
            </a:r>
            <a:endParaRPr lang="en-US" altLang="zh-CN" sz="2000" dirty="0" smtClean="0">
              <a:solidFill>
                <a:schemeClr val="tx1"/>
              </a:solidFill>
            </a:endParaRPr>
          </a:p>
          <a:p>
            <a:pPr>
              <a:lnSpc>
                <a:spcPts val="2000"/>
              </a:lnSpc>
            </a:pPr>
            <a:r>
              <a:rPr lang="en-US" altLang="zh-CN" sz="2000" dirty="0" smtClean="0"/>
              <a:t>		</a:t>
            </a:r>
            <a:r>
              <a:rPr lang="en-US" altLang="zh-CN" sz="2000" dirty="0" err="1" smtClean="0"/>
              <a:t>josephusList.push_back</a:t>
            </a:r>
            <a:r>
              <a:rPr lang="en-US" altLang="zh-CN" sz="2000" dirty="0" smtClean="0"/>
              <a:t>(</a:t>
            </a:r>
            <a:r>
              <a:rPr lang="en-US" altLang="zh-CN" sz="2000" dirty="0" err="1" smtClean="0"/>
              <a:t>i</a:t>
            </a:r>
            <a:r>
              <a:rPr lang="en-US" altLang="zh-CN" sz="2000" dirty="0" smtClean="0"/>
              <a:t>);	</a:t>
            </a:r>
            <a:endParaRPr lang="zh-CN" altLang="en-US" sz="2000" dirty="0" smtClean="0"/>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显示全部元素</a:t>
            </a:r>
          </a:p>
          <a:p>
            <a:pPr>
              <a:lnSpc>
                <a:spcPts val="2000"/>
              </a:lnSpc>
            </a:pPr>
            <a:r>
              <a:rPr lang="en-US" altLang="zh-CN" sz="2000" dirty="0" smtClean="0"/>
              <a:t>void Josephus::Show() const		</a:t>
            </a:r>
          </a:p>
          <a:p>
            <a:pPr>
              <a:lnSpc>
                <a:spcPts val="2000"/>
              </a:lnSpc>
            </a:pPr>
            <a:r>
              <a:rPr lang="en-US" altLang="zh-CN" sz="2000" dirty="0" smtClean="0"/>
              <a:t>{				</a:t>
            </a:r>
          </a:p>
          <a:p>
            <a:pPr>
              <a:lnSpc>
                <a:spcPts val="2000"/>
              </a:lnSpc>
            </a:pPr>
            <a:r>
              <a:rPr lang="en-US" altLang="zh-CN" sz="2000" dirty="0" smtClean="0"/>
              <a:t>	for (list&lt;</a:t>
            </a:r>
            <a:r>
              <a:rPr lang="en-US" altLang="zh-CN" sz="2000" dirty="0" err="1" smtClean="0"/>
              <a:t>int</a:t>
            </a:r>
            <a:r>
              <a:rPr lang="en-US" altLang="zh-CN" sz="2000" dirty="0" smtClean="0"/>
              <a:t>&gt;::</a:t>
            </a:r>
            <a:r>
              <a:rPr lang="en-US" altLang="zh-CN" sz="2000" dirty="0" err="1" smtClean="0"/>
              <a:t>const_iterator</a:t>
            </a:r>
            <a:r>
              <a:rPr lang="en-US" altLang="zh-CN" sz="2000" dirty="0" smtClean="0"/>
              <a:t> it = </a:t>
            </a:r>
            <a:r>
              <a:rPr lang="en-US" altLang="zh-CN" sz="2000" dirty="0" err="1" smtClean="0"/>
              <a:t>josephusList.begin</a:t>
            </a:r>
            <a:r>
              <a:rPr lang="en-US" altLang="zh-CN" sz="2000" dirty="0" smtClean="0"/>
              <a:t>(); </a:t>
            </a:r>
          </a:p>
          <a:p>
            <a:pPr>
              <a:lnSpc>
                <a:spcPts val="2000"/>
              </a:lnSpc>
            </a:pPr>
            <a:r>
              <a:rPr lang="en-US" altLang="zh-CN" sz="2000" dirty="0" smtClean="0"/>
              <a:t>		it != </a:t>
            </a:r>
            <a:r>
              <a:rPr lang="en-US" altLang="zh-CN" sz="2000" dirty="0" err="1" smtClean="0"/>
              <a:t>josephusList.end</a:t>
            </a:r>
            <a:r>
              <a:rPr lang="en-US" altLang="zh-CN" sz="2000" dirty="0" smtClean="0"/>
              <a:t>(); it++)</a:t>
            </a:r>
          </a:p>
          <a:p>
            <a:pPr>
              <a:lnSpc>
                <a:spcPts val="2000"/>
              </a:lnSpc>
            </a:pPr>
            <a:r>
              <a:rPr lang="en-US" altLang="zh-CN" sz="2000" dirty="0" smtClean="0"/>
              <a:t>		</a:t>
            </a:r>
            <a:r>
              <a:rPr lang="en-US" altLang="zh-CN" sz="2000" dirty="0" err="1" smtClean="0"/>
              <a:t>cout</a:t>
            </a:r>
            <a:r>
              <a:rPr lang="en-US" altLang="zh-CN" sz="2000" dirty="0" smtClean="0"/>
              <a:t> &lt;&lt; *it &lt;&lt;" ";	</a:t>
            </a:r>
            <a:r>
              <a:rPr lang="en-US" altLang="zh-CN" sz="2000" dirty="0" smtClean="0">
                <a:solidFill>
                  <a:schemeClr val="tx1"/>
                </a:solidFill>
              </a:rPr>
              <a:t>// </a:t>
            </a:r>
            <a:r>
              <a:rPr lang="zh-CN" altLang="en-US" sz="2000" dirty="0" smtClean="0">
                <a:solidFill>
                  <a:schemeClr val="tx1"/>
                </a:solidFill>
              </a:rPr>
              <a:t>依次显示各元素</a:t>
            </a:r>
          </a:p>
          <a:p>
            <a:pPr>
              <a:lnSpc>
                <a:spcPts val="20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20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7158370"/>
          </a:xfrm>
          <a:prstGeom prst="rect">
            <a:avLst/>
          </a:prstGeom>
          <a:noFill/>
        </p:spPr>
        <p:txBody>
          <a:bodyPr wrap="square" rtlCol="0">
            <a:spAutoFit/>
          </a:bodyPr>
          <a:lstStyle/>
          <a:p>
            <a:pPr>
              <a:lnSpc>
                <a:spcPts val="1900"/>
              </a:lnSpc>
            </a:pPr>
            <a:r>
              <a:rPr lang="en-US" altLang="zh-CN" sz="2000" dirty="0" smtClean="0"/>
              <a:t>void Josephus::Run()				</a:t>
            </a:r>
            <a:r>
              <a:rPr lang="en-US" altLang="zh-CN" sz="2000" dirty="0" smtClean="0">
                <a:solidFill>
                  <a:schemeClr val="tx1"/>
                </a:solidFill>
              </a:rPr>
              <a:t>// </a:t>
            </a:r>
            <a:r>
              <a:rPr lang="zh-CN" altLang="en-US" sz="2000" dirty="0" smtClean="0">
                <a:solidFill>
                  <a:schemeClr val="tx1"/>
                </a:solidFill>
              </a:rPr>
              <a:t>运行约瑟夫“游戏”</a:t>
            </a:r>
          </a:p>
          <a:p>
            <a:pPr>
              <a:lnSpc>
                <a:spcPts val="1900"/>
              </a:lnSpc>
            </a:pPr>
            <a:r>
              <a:rPr lang="en-US" altLang="zh-CN" sz="2000" dirty="0" smtClean="0"/>
              <a:t>{ </a:t>
            </a:r>
          </a:p>
          <a:p>
            <a:pPr>
              <a:lnSpc>
                <a:spcPts val="1900"/>
              </a:lnSpc>
            </a:pPr>
            <a:r>
              <a:rPr lang="en-US" altLang="zh-CN" sz="2000" dirty="0" smtClean="0"/>
              <a:t>	</a:t>
            </a:r>
            <a:r>
              <a:rPr lang="en-US" altLang="zh-CN" sz="2000" dirty="0" err="1" smtClean="0"/>
              <a:t>cout</a:t>
            </a:r>
            <a:r>
              <a:rPr lang="en-US" altLang="zh-CN" sz="2000" dirty="0" smtClean="0"/>
              <a:t> &lt;&lt; "</a:t>
            </a:r>
            <a:r>
              <a:rPr lang="zh-CN" altLang="en-US" sz="2000" dirty="0" smtClean="0"/>
              <a:t>删除的数依次为</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	list&lt;</a:t>
            </a:r>
            <a:r>
              <a:rPr lang="en-US" altLang="zh-CN" sz="2000" dirty="0" err="1" smtClean="0"/>
              <a:t>int</a:t>
            </a:r>
            <a:r>
              <a:rPr lang="en-US" altLang="zh-CN" sz="2000" dirty="0" smtClean="0"/>
              <a:t>&gt;::</a:t>
            </a:r>
            <a:r>
              <a:rPr lang="en-US" altLang="zh-CN" sz="2000" dirty="0" err="1" smtClean="0"/>
              <a:t>iterator</a:t>
            </a:r>
            <a:r>
              <a:rPr lang="en-US" altLang="zh-CN" sz="2000" dirty="0" smtClean="0"/>
              <a:t> it = </a:t>
            </a:r>
            <a:r>
              <a:rPr lang="en-US" altLang="zh-CN" sz="2000" dirty="0" err="1" smtClean="0"/>
              <a:t>josephusList.begin</a:t>
            </a:r>
            <a:r>
              <a:rPr lang="en-US" altLang="zh-CN" sz="2000" dirty="0" smtClean="0"/>
              <a:t>();  </a:t>
            </a:r>
            <a:r>
              <a:rPr lang="en-US" altLang="zh-CN" sz="2000" dirty="0" smtClean="0">
                <a:solidFill>
                  <a:schemeClr val="tx1"/>
                </a:solidFill>
              </a:rPr>
              <a:t>// it</a:t>
            </a:r>
            <a:r>
              <a:rPr lang="zh-CN" altLang="en-US" sz="2000" dirty="0" smtClean="0">
                <a:solidFill>
                  <a:schemeClr val="tx1"/>
                </a:solidFill>
              </a:rPr>
              <a:t>指向链表第一个元素</a:t>
            </a:r>
            <a:endParaRPr lang="en-US" altLang="zh-CN" sz="2000" dirty="0" smtClean="0">
              <a:solidFill>
                <a:schemeClr val="tx1"/>
              </a:solidFill>
            </a:endParaRPr>
          </a:p>
          <a:p>
            <a:pPr>
              <a:lnSpc>
                <a:spcPts val="1900"/>
              </a:lnSpc>
            </a:pPr>
            <a:r>
              <a:rPr lang="en-US" altLang="zh-CN" sz="2000" dirty="0" smtClean="0"/>
              <a:t>	</a:t>
            </a:r>
            <a:r>
              <a:rPr lang="en-US" altLang="zh-CN" sz="2000" dirty="0" err="1" smtClean="0"/>
              <a:t>int</a:t>
            </a:r>
            <a:r>
              <a:rPr lang="en-US" altLang="zh-CN" sz="2000" dirty="0" smtClean="0"/>
              <a:t> cur = first; 				</a:t>
            </a:r>
            <a:r>
              <a:rPr lang="en-US" altLang="zh-CN" sz="2000" dirty="0" smtClean="0">
                <a:solidFill>
                  <a:schemeClr val="tx1"/>
                </a:solidFill>
              </a:rPr>
              <a:t>// cur</a:t>
            </a:r>
            <a:r>
              <a:rPr lang="zh-CN" altLang="en-US" sz="2000" dirty="0" smtClean="0">
                <a:solidFill>
                  <a:schemeClr val="tx1"/>
                </a:solidFill>
              </a:rPr>
              <a:t>表示当前报数数</a:t>
            </a:r>
          </a:p>
          <a:p>
            <a:pPr>
              <a:lnSpc>
                <a:spcPts val="1900"/>
              </a:lnSpc>
            </a:pPr>
            <a:r>
              <a:rPr lang="en-US" altLang="zh-CN" sz="2000" dirty="0" smtClean="0"/>
              <a:t>	while (</a:t>
            </a:r>
            <a:r>
              <a:rPr lang="en-US" altLang="zh-CN" sz="2000" dirty="0" err="1" smtClean="0"/>
              <a:t>josephusList.size</a:t>
            </a:r>
            <a:r>
              <a:rPr lang="en-US" altLang="zh-CN" sz="2000" dirty="0" smtClean="0"/>
              <a:t>() &gt; 1)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约瑟夫环中多于一个人</a:t>
            </a:r>
          </a:p>
          <a:p>
            <a:pPr>
              <a:lnSpc>
                <a:spcPts val="1900"/>
              </a:lnSpc>
            </a:pPr>
            <a:r>
              <a:rPr lang="zh-CN" altLang="en-US" sz="2000" dirty="0" smtClean="0"/>
              <a:t>		</a:t>
            </a:r>
            <a:r>
              <a:rPr lang="en-US" altLang="zh-CN" sz="2000" dirty="0" smtClean="0"/>
              <a:t>while ((cur != steps )&amp;&amp; (</a:t>
            </a:r>
            <a:r>
              <a:rPr lang="en-US" altLang="zh-CN" sz="2000" dirty="0" err="1" smtClean="0"/>
              <a:t>josephusList.size</a:t>
            </a:r>
            <a:r>
              <a:rPr lang="en-US" altLang="zh-CN" sz="2000" dirty="0" smtClean="0"/>
              <a:t>() != 1))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未报数到第</a:t>
            </a:r>
            <a:r>
              <a:rPr lang="en-US" altLang="zh-CN" sz="2000" dirty="0" smtClean="0">
                <a:solidFill>
                  <a:schemeClr val="tx1"/>
                </a:solidFill>
              </a:rPr>
              <a:t>steps</a:t>
            </a:r>
            <a:r>
              <a:rPr lang="zh-CN" altLang="en-US" sz="2000" dirty="0" smtClean="0">
                <a:solidFill>
                  <a:schemeClr val="tx1"/>
                </a:solidFill>
              </a:rPr>
              <a:t>人且约瑟夫环中多于一个人</a:t>
            </a:r>
          </a:p>
          <a:p>
            <a:pPr>
              <a:lnSpc>
                <a:spcPts val="1900"/>
              </a:lnSpc>
            </a:pPr>
            <a:r>
              <a:rPr lang="zh-CN" altLang="en-US" sz="2000" dirty="0" smtClean="0"/>
              <a:t>			</a:t>
            </a:r>
            <a:r>
              <a:rPr lang="en-US" altLang="zh-CN" sz="2000" dirty="0" smtClean="0"/>
              <a:t>it++; cur++;		</a:t>
            </a:r>
            <a:r>
              <a:rPr lang="en-US" altLang="zh-CN" sz="2000" dirty="0" smtClean="0">
                <a:solidFill>
                  <a:schemeClr val="tx1"/>
                </a:solidFill>
              </a:rPr>
              <a:t>// </a:t>
            </a:r>
            <a:r>
              <a:rPr lang="zh-CN" altLang="en-US" sz="2000" dirty="0" smtClean="0">
                <a:solidFill>
                  <a:schemeClr val="tx1"/>
                </a:solidFill>
              </a:rPr>
              <a:t>继续报数</a:t>
            </a:r>
          </a:p>
          <a:p>
            <a:pPr>
              <a:lnSpc>
                <a:spcPts val="1900"/>
              </a:lnSpc>
            </a:pPr>
            <a:r>
              <a:rPr lang="zh-CN" altLang="en-US" sz="2000" dirty="0" smtClean="0"/>
              <a:t>			</a:t>
            </a:r>
            <a:r>
              <a:rPr lang="en-US" altLang="zh-CN" sz="2000" dirty="0" smtClean="0"/>
              <a:t>if (it == </a:t>
            </a:r>
            <a:r>
              <a:rPr lang="en-US" altLang="zh-CN" sz="2000" dirty="0" err="1" smtClean="0"/>
              <a:t>josephusList.end</a:t>
            </a:r>
            <a:r>
              <a:rPr lang="en-US" altLang="zh-CN" sz="2000" dirty="0" smtClean="0"/>
              <a:t>())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报数到链表尾，循环至第一个元素</a:t>
            </a:r>
          </a:p>
          <a:p>
            <a:pPr>
              <a:lnSpc>
                <a:spcPts val="1900"/>
              </a:lnSpc>
            </a:pPr>
            <a:r>
              <a:rPr lang="zh-CN" altLang="en-US" sz="2000" dirty="0" smtClean="0"/>
              <a:t>				</a:t>
            </a:r>
            <a:r>
              <a:rPr lang="en-US" altLang="zh-CN" sz="2000" dirty="0" smtClean="0"/>
              <a:t>it = </a:t>
            </a:r>
            <a:r>
              <a:rPr lang="en-US" altLang="zh-CN" sz="2000" dirty="0" err="1" smtClean="0"/>
              <a:t>josephusList.begin</a:t>
            </a:r>
            <a:r>
              <a:rPr lang="en-US" altLang="zh-CN" sz="2000" dirty="0" smtClean="0"/>
              <a:t>();  </a:t>
            </a:r>
          </a:p>
          <a:p>
            <a:pPr>
              <a:lnSpc>
                <a:spcPts val="1900"/>
              </a:lnSpc>
            </a:pPr>
            <a:r>
              <a:rPr lang="en-US" altLang="zh-CN" sz="2000" dirty="0" smtClean="0"/>
              <a:t>			} </a:t>
            </a:r>
          </a:p>
          <a:p>
            <a:pPr>
              <a:lnSpc>
                <a:spcPts val="1900"/>
              </a:lnSpc>
            </a:pPr>
            <a:r>
              <a:rPr lang="en-US" altLang="zh-CN" sz="2000" dirty="0" smtClean="0"/>
              <a:t>		}</a:t>
            </a:r>
          </a:p>
          <a:p>
            <a:pPr>
              <a:lnSpc>
                <a:spcPts val="1900"/>
              </a:lnSpc>
            </a:pPr>
            <a:r>
              <a:rPr lang="en-US" altLang="zh-CN" sz="2000" dirty="0" smtClean="0"/>
              <a:t>		</a:t>
            </a:r>
            <a:r>
              <a:rPr lang="en-US" altLang="zh-CN" sz="2000" dirty="0" err="1" smtClean="0"/>
              <a:t>cout</a:t>
            </a:r>
            <a:r>
              <a:rPr lang="en-US" altLang="zh-CN" sz="2000" dirty="0" smtClean="0"/>
              <a:t> &lt;&lt; *it &lt;&lt; “ ”;	</a:t>
            </a:r>
            <a:r>
              <a:rPr lang="en-US" altLang="zh-CN" sz="2000" dirty="0" smtClean="0">
                <a:solidFill>
                  <a:schemeClr val="tx1"/>
                </a:solidFill>
              </a:rPr>
              <a:t>// </a:t>
            </a:r>
            <a:r>
              <a:rPr lang="zh-CN" altLang="en-US" sz="2000" dirty="0" smtClean="0">
                <a:solidFill>
                  <a:schemeClr val="tx1"/>
                </a:solidFill>
              </a:rPr>
              <a:t>报数到第</a:t>
            </a:r>
            <a:r>
              <a:rPr lang="en-US" altLang="zh-CN" sz="2000" dirty="0" smtClean="0">
                <a:solidFill>
                  <a:schemeClr val="tx1"/>
                </a:solidFill>
              </a:rPr>
              <a:t>steps</a:t>
            </a:r>
            <a:r>
              <a:rPr lang="zh-CN" altLang="en-US" sz="2000" dirty="0" smtClean="0">
                <a:solidFill>
                  <a:schemeClr val="tx1"/>
                </a:solidFill>
              </a:rPr>
              <a:t>人，此人出列（自杀）</a:t>
            </a:r>
          </a:p>
          <a:p>
            <a:pPr>
              <a:lnSpc>
                <a:spcPts val="1900"/>
              </a:lnSpc>
            </a:pPr>
            <a:r>
              <a:rPr lang="zh-CN" altLang="en-US" sz="2000" dirty="0" smtClean="0"/>
              <a:t>		</a:t>
            </a:r>
            <a:r>
              <a:rPr lang="en-US" altLang="zh-CN" sz="2000" dirty="0" smtClean="0"/>
              <a:t>it = </a:t>
            </a:r>
            <a:r>
              <a:rPr lang="en-US" altLang="zh-CN" sz="2000" dirty="0" err="1" smtClean="0"/>
              <a:t>josephusList.erase</a:t>
            </a:r>
            <a:r>
              <a:rPr lang="en-US" altLang="zh-CN" sz="2000" dirty="0" smtClean="0"/>
              <a:t>(it);	</a:t>
            </a:r>
            <a:r>
              <a:rPr lang="en-US" altLang="zh-CN" sz="2000" dirty="0" smtClean="0">
                <a:solidFill>
                  <a:schemeClr val="tx1"/>
                </a:solidFill>
              </a:rPr>
              <a:t>// </a:t>
            </a:r>
            <a:r>
              <a:rPr lang="zh-CN" altLang="en-US" sz="2000" dirty="0" smtClean="0">
                <a:solidFill>
                  <a:schemeClr val="tx1"/>
                </a:solidFill>
              </a:rPr>
              <a:t>删除此元素（表自杀） </a:t>
            </a:r>
          </a:p>
          <a:p>
            <a:pPr>
              <a:lnSpc>
                <a:spcPts val="1900"/>
              </a:lnSpc>
            </a:pPr>
            <a:r>
              <a:rPr lang="zh-CN" altLang="en-US" sz="2000" dirty="0" smtClean="0"/>
              <a:t>		</a:t>
            </a:r>
            <a:r>
              <a:rPr lang="en-US" altLang="zh-CN" sz="2000" dirty="0" smtClean="0"/>
              <a:t>cur = 1;		</a:t>
            </a:r>
            <a:r>
              <a:rPr lang="en-US" altLang="zh-CN" sz="2000" dirty="0" smtClean="0">
                <a:solidFill>
                  <a:schemeClr val="tx1"/>
                </a:solidFill>
              </a:rPr>
              <a:t>// </a:t>
            </a:r>
            <a:r>
              <a:rPr lang="zh-CN" altLang="en-US" sz="2000" dirty="0" smtClean="0">
                <a:solidFill>
                  <a:schemeClr val="tx1"/>
                </a:solidFill>
              </a:rPr>
              <a:t>第</a:t>
            </a:r>
            <a:r>
              <a:rPr lang="en-US" altLang="zh-CN" sz="2000" dirty="0" smtClean="0">
                <a:solidFill>
                  <a:schemeClr val="tx1"/>
                </a:solidFill>
              </a:rPr>
              <a:t>steps</a:t>
            </a:r>
            <a:r>
              <a:rPr lang="zh-CN" altLang="en-US" sz="2000" dirty="0" smtClean="0">
                <a:solidFill>
                  <a:schemeClr val="tx1"/>
                </a:solidFill>
              </a:rPr>
              <a:t>人出列（自杀）后，从</a:t>
            </a:r>
            <a:r>
              <a:rPr lang="en-US" altLang="zh-CN" sz="2000" dirty="0" smtClean="0">
                <a:solidFill>
                  <a:schemeClr val="tx1"/>
                </a:solidFill>
              </a:rPr>
              <a:t>1</a:t>
            </a:r>
            <a:r>
              <a:rPr lang="zh-CN" altLang="en-US" sz="2000" dirty="0" smtClean="0">
                <a:solidFill>
                  <a:schemeClr val="tx1"/>
                </a:solidFill>
              </a:rPr>
              <a:t>开始报数</a:t>
            </a:r>
          </a:p>
          <a:p>
            <a:pPr>
              <a:lnSpc>
                <a:spcPts val="1900"/>
              </a:lnSpc>
            </a:pPr>
            <a:r>
              <a:rPr lang="zh-CN" altLang="en-US" sz="2000" dirty="0" smtClean="0"/>
              <a:t>		</a:t>
            </a:r>
            <a:r>
              <a:rPr lang="en-US" altLang="zh-CN" sz="2000" dirty="0" smtClean="0"/>
              <a:t>if (it == </a:t>
            </a:r>
            <a:r>
              <a:rPr lang="en-US" altLang="zh-CN" sz="2000" dirty="0" err="1" smtClean="0"/>
              <a:t>josephusList.end</a:t>
            </a:r>
            <a:r>
              <a:rPr lang="en-US" altLang="zh-CN" sz="2000" dirty="0" smtClean="0"/>
              <a:t>()) </a:t>
            </a:r>
          </a:p>
          <a:p>
            <a:pPr>
              <a:lnSpc>
                <a:spcPts val="1900"/>
              </a:lnSpc>
            </a:pPr>
            <a:r>
              <a:rPr lang="en-US" altLang="zh-CN" sz="2000" dirty="0" smtClean="0"/>
              <a:t>		{	// </a:t>
            </a:r>
            <a:r>
              <a:rPr lang="zh-CN" altLang="en-US" sz="2000" dirty="0" smtClean="0"/>
              <a:t>如果</a:t>
            </a:r>
            <a:r>
              <a:rPr lang="en-US" altLang="zh-CN" sz="2000" dirty="0" smtClean="0"/>
              <a:t>it</a:t>
            </a:r>
            <a:r>
              <a:rPr lang="zh-CN" altLang="en-US" sz="2000" dirty="0" smtClean="0"/>
              <a:t>指向链表尾 </a:t>
            </a:r>
          </a:p>
          <a:p>
            <a:pPr>
              <a:lnSpc>
                <a:spcPts val="1900"/>
              </a:lnSpc>
            </a:pPr>
            <a:r>
              <a:rPr lang="zh-CN" altLang="en-US" sz="2000" dirty="0" smtClean="0"/>
              <a:t>			</a:t>
            </a:r>
            <a:r>
              <a:rPr lang="en-US" altLang="zh-CN" sz="2000" dirty="0" smtClean="0"/>
              <a:t>it = </a:t>
            </a:r>
            <a:r>
              <a:rPr lang="en-US" altLang="zh-CN" sz="2000" dirty="0" err="1" smtClean="0"/>
              <a:t>josephusList.begin</a:t>
            </a:r>
            <a:r>
              <a:rPr lang="en-US" altLang="zh-CN" sz="2000" dirty="0" smtClean="0"/>
              <a:t>();	</a:t>
            </a:r>
            <a:r>
              <a:rPr lang="en-US" altLang="zh-CN" sz="2000" dirty="0" smtClean="0">
                <a:solidFill>
                  <a:schemeClr val="tx1"/>
                </a:solidFill>
              </a:rPr>
              <a:t>// </a:t>
            </a:r>
            <a:r>
              <a:rPr lang="zh-CN" altLang="en-US" sz="2000" dirty="0" smtClean="0">
                <a:solidFill>
                  <a:schemeClr val="tx1"/>
                </a:solidFill>
              </a:rPr>
              <a:t>循环至第一个元素</a:t>
            </a:r>
          </a:p>
          <a:p>
            <a:pPr>
              <a:lnSpc>
                <a:spcPts val="1900"/>
              </a:lnSpc>
            </a:pPr>
            <a:r>
              <a:rPr lang="zh-CN" altLang="en-US" sz="2000" dirty="0" smtClean="0"/>
              <a:t>		</a:t>
            </a:r>
            <a:r>
              <a:rPr lang="en-US" altLang="zh-CN" sz="2000" dirty="0" smtClean="0"/>
              <a:t>} </a:t>
            </a:r>
          </a:p>
          <a:p>
            <a:pPr>
              <a:lnSpc>
                <a:spcPts val="1900"/>
              </a:lnSpc>
            </a:pPr>
            <a:r>
              <a:rPr lang="en-US" altLang="zh-CN" sz="2000" dirty="0" smtClean="0"/>
              <a:t>	}  </a:t>
            </a:r>
          </a:p>
          <a:p>
            <a:pPr>
              <a:lnSpc>
                <a:spcPts val="19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900"/>
              </a:lnSpc>
            </a:pPr>
            <a:endParaRPr lang="en-US" altLang="zh-CN" sz="2000" dirty="0" smtClean="0"/>
          </a:p>
          <a:p>
            <a:pPr>
              <a:lnSpc>
                <a:spcPts val="1900"/>
              </a:lnSpc>
            </a:pPr>
            <a:r>
              <a:rPr lang="en-US" altLang="zh-CN" sz="2000" dirty="0" smtClean="0"/>
              <a:t>	</a:t>
            </a:r>
            <a:r>
              <a:rPr lang="en-US" altLang="zh-CN" sz="2000" dirty="0" err="1" smtClean="0"/>
              <a:t>cout</a:t>
            </a:r>
            <a:r>
              <a:rPr lang="en-US" altLang="zh-CN" sz="2000" dirty="0" smtClean="0"/>
              <a:t> &lt;&lt; "</a:t>
            </a:r>
            <a:r>
              <a:rPr lang="zh-CN" altLang="en-US" sz="2000" dirty="0" smtClean="0"/>
              <a:t>最后剩余者：</a:t>
            </a:r>
            <a:r>
              <a:rPr lang="en-US" altLang="zh-CN" sz="2000" dirty="0" smtClean="0"/>
              <a:t>"&lt;&lt; *(</a:t>
            </a:r>
            <a:r>
              <a:rPr lang="en-US" altLang="zh-CN" sz="2000" dirty="0" err="1" smtClean="0"/>
              <a:t>josephusList.begin</a:t>
            </a:r>
            <a:r>
              <a:rPr lang="en-US" altLang="zh-CN" sz="2000" dirty="0" smtClean="0"/>
              <a:t>()) &lt;&lt; </a:t>
            </a:r>
            <a:r>
              <a:rPr lang="en-US" altLang="zh-CN" sz="2000" dirty="0" err="1" smtClean="0"/>
              <a:t>endl</a:t>
            </a:r>
            <a:r>
              <a:rPr lang="en-US" altLang="zh-CN" sz="2000" dirty="0" smtClean="0"/>
              <a:t>;  </a:t>
            </a:r>
          </a:p>
          <a:p>
            <a:pPr>
              <a:lnSpc>
                <a:spcPts val="1900"/>
              </a:lnSpc>
            </a:pPr>
            <a:r>
              <a:rPr lang="en-US" altLang="zh-CN" sz="2000" dirty="0" smtClean="0"/>
              <a:t>}</a:t>
            </a:r>
          </a:p>
          <a:p>
            <a:pPr>
              <a:lnSpc>
                <a:spcPts val="19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josephus_8_12.cpp</a:t>
            </a:r>
            <a:r>
              <a:rPr lang="zh-CN" altLang="en-US" sz="2000" dirty="0" smtClean="0">
                <a:solidFill>
                  <a:srgbClr val="C00000"/>
                </a:solidFill>
              </a:rPr>
              <a:t>结束</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568952" cy="5940088"/>
          </a:xfrm>
          <a:prstGeom prst="rect">
            <a:avLst/>
          </a:prstGeom>
          <a:noFill/>
        </p:spPr>
        <p:txBody>
          <a:bodyPr wrap="square" rtlCol="0">
            <a:spAutoFit/>
          </a:bodyPr>
          <a:lstStyle/>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main_8_12.cpp</a:t>
            </a:r>
            <a:r>
              <a:rPr lang="zh-CN" altLang="en-US" sz="2000" dirty="0" smtClean="0">
                <a:solidFill>
                  <a:srgbClr val="C00000"/>
                </a:solidFill>
              </a:rPr>
              <a:t>开始</a:t>
            </a: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:e8_12\main_8_12.cpp</a:t>
            </a:r>
          </a:p>
          <a:p>
            <a:r>
              <a:rPr lang="en-US" altLang="zh-CN" sz="2000" dirty="0" smtClean="0"/>
              <a:t>#include "josephus_8_12.h"		</a:t>
            </a:r>
            <a:r>
              <a:rPr lang="en-US" altLang="zh-CN" sz="2000" dirty="0" smtClean="0">
                <a:solidFill>
                  <a:schemeClr val="tx1"/>
                </a:solidFill>
              </a:rPr>
              <a:t>// </a:t>
            </a:r>
            <a:r>
              <a:rPr lang="zh-CN" altLang="en-US" sz="2000" dirty="0" smtClean="0">
                <a:solidFill>
                  <a:schemeClr val="tx1"/>
                </a:solidFill>
              </a:rPr>
              <a:t>包含约瑟夫类</a:t>
            </a:r>
            <a:r>
              <a:rPr lang="en-US" altLang="zh-CN" sz="2000" dirty="0" smtClean="0">
                <a:solidFill>
                  <a:schemeClr val="tx1"/>
                </a:solidFill>
              </a:rPr>
              <a:t>Josephus</a:t>
            </a:r>
            <a:r>
              <a:rPr lang="zh-CN" altLang="en-US" sz="2000" dirty="0" smtClean="0">
                <a:solidFill>
                  <a:schemeClr val="tx1"/>
                </a:solidFill>
              </a:rPr>
              <a:t>的声明</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err="1" smtClean="0"/>
              <a:t>int</a:t>
            </a:r>
            <a:r>
              <a:rPr lang="en-US" altLang="zh-CN" sz="2000" dirty="0" smtClean="0"/>
              <a:t> main()</a:t>
            </a:r>
          </a:p>
          <a:p>
            <a:r>
              <a:rPr lang="en-US" altLang="zh-CN" sz="2000" dirty="0" smtClean="0"/>
              <a:t>{</a:t>
            </a:r>
          </a:p>
          <a:p>
            <a:r>
              <a:rPr lang="en-US" altLang="zh-CN" sz="2000" dirty="0" smtClean="0"/>
              <a:t>	Josephus </a:t>
            </a:r>
            <a:r>
              <a:rPr lang="en-US" altLang="zh-CN" sz="2000" dirty="0" err="1" smtClean="0"/>
              <a:t>jsp</a:t>
            </a:r>
            <a:r>
              <a:rPr lang="en-US" altLang="zh-CN" sz="2000" dirty="0" smtClean="0"/>
              <a:t>(41, 3, 1);		</a:t>
            </a:r>
            <a:r>
              <a:rPr lang="en-US" altLang="zh-CN" sz="2000" dirty="0" smtClean="0">
                <a:solidFill>
                  <a:schemeClr val="tx1"/>
                </a:solidFill>
              </a:rPr>
              <a:t>// </a:t>
            </a:r>
            <a:r>
              <a:rPr lang="zh-CN" altLang="en-US" sz="2000" dirty="0" smtClean="0">
                <a:solidFill>
                  <a:schemeClr val="tx1"/>
                </a:solidFill>
              </a:rPr>
              <a:t>约瑟夫对象</a:t>
            </a:r>
          </a:p>
          <a:p>
            <a:r>
              <a:rPr lang="zh-CN" altLang="en-US" sz="2000" dirty="0" smtClean="0"/>
              <a:t>	</a:t>
            </a:r>
            <a:r>
              <a:rPr lang="en-US" altLang="zh-CN" sz="2000" dirty="0" err="1" smtClean="0"/>
              <a:t>cout</a:t>
            </a:r>
            <a:r>
              <a:rPr lang="en-US" altLang="zh-CN" sz="2000" dirty="0" smtClean="0"/>
              <a:t> &lt;&lt; "</a:t>
            </a:r>
            <a:r>
              <a:rPr lang="zh-CN" altLang="en-US" sz="2000" dirty="0" smtClean="0"/>
              <a:t>初始的</a:t>
            </a:r>
            <a:r>
              <a:rPr lang="en-US" altLang="zh-CN" sz="2000" dirty="0" smtClean="0"/>
              <a:t>Josephus</a:t>
            </a:r>
            <a:r>
              <a:rPr lang="zh-CN" altLang="en-US" sz="2000" dirty="0" smtClean="0"/>
              <a:t>圈</a:t>
            </a:r>
            <a:r>
              <a:rPr lang="en-US" altLang="zh-CN" sz="2000" dirty="0" smtClean="0"/>
              <a:t>:" &lt;&lt;</a:t>
            </a:r>
            <a:r>
              <a:rPr lang="en-US" altLang="zh-CN" sz="2000" dirty="0" err="1" smtClean="0"/>
              <a:t>endl</a:t>
            </a:r>
            <a:r>
              <a:rPr lang="en-US" altLang="zh-CN" sz="2000" dirty="0" smtClean="0"/>
              <a:t>;</a:t>
            </a:r>
          </a:p>
          <a:p>
            <a:r>
              <a:rPr lang="en-US" altLang="zh-CN" sz="2000" dirty="0" smtClean="0"/>
              <a:t>	</a:t>
            </a:r>
            <a:r>
              <a:rPr lang="en-US" altLang="zh-CN" sz="2000" dirty="0" err="1" smtClean="0"/>
              <a:t>jsp.Show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显示全部元素</a:t>
            </a:r>
          </a:p>
          <a:p>
            <a:r>
              <a:rPr lang="zh-CN" altLang="en-US" sz="2000" dirty="0" smtClean="0"/>
              <a:t>	</a:t>
            </a:r>
            <a:r>
              <a:rPr lang="en-US" altLang="zh-CN" sz="2000" dirty="0" err="1" smtClean="0"/>
              <a:t>jsp.Run</a:t>
            </a:r>
            <a:r>
              <a:rPr lang="en-US" altLang="zh-CN" sz="2000" dirty="0" smtClean="0"/>
              <a:t>();			</a:t>
            </a:r>
            <a:r>
              <a:rPr lang="en-US" altLang="zh-CN" sz="2000" dirty="0" smtClean="0">
                <a:solidFill>
                  <a:schemeClr val="tx1"/>
                </a:solidFill>
              </a:rPr>
              <a:t>// </a:t>
            </a:r>
            <a:r>
              <a:rPr lang="zh-CN" altLang="en-US" sz="2000" dirty="0" smtClean="0">
                <a:solidFill>
                  <a:schemeClr val="tx1"/>
                </a:solidFill>
              </a:rPr>
              <a:t>运行约瑟夫“游戏”</a:t>
            </a:r>
          </a:p>
          <a:p>
            <a:r>
              <a:rPr lang="zh-CN" altLang="en-US" sz="2000" dirty="0" smtClean="0"/>
              <a:t>	</a:t>
            </a:r>
            <a:r>
              <a:rPr lang="en-US" altLang="zh-CN" sz="2000" dirty="0" err="1" smtClean="0"/>
              <a:t>cout</a:t>
            </a:r>
            <a:r>
              <a:rPr lang="en-US" altLang="zh-CN" sz="2000" dirty="0" smtClean="0"/>
              <a:t> &lt;&lt; "</a:t>
            </a:r>
            <a:r>
              <a:rPr lang="zh-CN" altLang="en-US" sz="2000" dirty="0" smtClean="0"/>
              <a:t>最后的</a:t>
            </a:r>
            <a:r>
              <a:rPr lang="en-US" altLang="zh-CN" sz="2000" dirty="0" smtClean="0"/>
              <a:t>Josephus</a:t>
            </a:r>
            <a:r>
              <a:rPr lang="zh-CN" altLang="en-US" sz="2000" dirty="0" smtClean="0"/>
              <a:t>圈</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jsp.Show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显示全部元素</a:t>
            </a:r>
          </a:p>
          <a:p>
            <a:endParaRPr lang="zh-CN" altLang="en-US" sz="2000" dirty="0" smtClean="0"/>
          </a:p>
          <a:p>
            <a:r>
              <a:rPr lang="zh-CN" altLang="en-US" sz="2000" dirty="0" smtClean="0"/>
              <a:t>	</a:t>
            </a:r>
            <a:r>
              <a:rPr lang="en-US" altLang="zh-CN" sz="2000" dirty="0" smtClean="0"/>
              <a:t>return 0;</a:t>
            </a:r>
          </a:p>
          <a:p>
            <a:r>
              <a:rPr lang="en-US" altLang="zh-CN" sz="2000" dirty="0" smtClean="0"/>
              <a:t>}</a:t>
            </a:r>
          </a:p>
          <a:p>
            <a:endParaRPr lang="en-US" altLang="zh-CN" sz="2000" dirty="0" smtClean="0"/>
          </a:p>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main_1_1.cpp</a:t>
            </a:r>
            <a:r>
              <a:rPr lang="zh-CN" altLang="en-US" sz="2000" dirty="0" smtClean="0">
                <a:solidFill>
                  <a:srgbClr val="C00000"/>
                </a:solidFill>
              </a:rPr>
              <a:t>结束</a:t>
            </a:r>
            <a:endParaRPr lang="zh-CN" altLang="en-US" sz="2000" dirty="0"/>
          </a:p>
        </p:txBody>
      </p:sp>
      <p:sp>
        <p:nvSpPr>
          <p:cNvPr id="3" name="矩形 2"/>
          <p:cNvSpPr/>
          <p:nvPr/>
        </p:nvSpPr>
        <p:spPr bwMode="auto">
          <a:xfrm>
            <a:off x="179512" y="3573016"/>
            <a:ext cx="8748464" cy="29523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200"/>
              </a:lnSpc>
            </a:pPr>
            <a:r>
              <a:rPr lang="zh-CN" altLang="en-US" sz="2000" dirty="0" smtClean="0"/>
              <a:t>程序运行时屏幕输出如下：</a:t>
            </a:r>
            <a:endParaRPr lang="en-US" altLang="zh-CN" sz="2000" dirty="0" smtClean="0"/>
          </a:p>
          <a:p>
            <a:pPr lvl="1">
              <a:lnSpc>
                <a:spcPts val="2200"/>
              </a:lnSpc>
            </a:pPr>
            <a:r>
              <a:rPr lang="zh-CN" altLang="en-US" sz="2000" dirty="0" smtClean="0">
                <a:solidFill>
                  <a:schemeClr val="tx1"/>
                </a:solidFill>
              </a:rPr>
              <a:t>初始的</a:t>
            </a:r>
            <a:r>
              <a:rPr lang="en-US" altLang="zh-CN" sz="2000" dirty="0" smtClean="0">
                <a:solidFill>
                  <a:schemeClr val="tx1"/>
                </a:solidFill>
              </a:rPr>
              <a:t>Josephus</a:t>
            </a:r>
            <a:r>
              <a:rPr lang="zh-CN" altLang="en-US" sz="2000" dirty="0" smtClean="0">
                <a:solidFill>
                  <a:schemeClr val="tx1"/>
                </a:solidFill>
              </a:rPr>
              <a:t>圈</a:t>
            </a:r>
            <a:r>
              <a:rPr lang="en-US" altLang="zh-CN" sz="2000" dirty="0" smtClean="0">
                <a:solidFill>
                  <a:schemeClr val="tx1"/>
                </a:solidFill>
              </a:rPr>
              <a:t>:</a:t>
            </a:r>
          </a:p>
          <a:p>
            <a:pPr lvl="1">
              <a:lnSpc>
                <a:spcPts val="2200"/>
              </a:lnSpc>
            </a:pPr>
            <a:r>
              <a:rPr lang="en-US" altLang="zh-CN" sz="2000" dirty="0" smtClean="0">
                <a:solidFill>
                  <a:schemeClr val="tx1"/>
                </a:solidFill>
              </a:rPr>
              <a:t>1 2 3 4 5 6 7 8 9 10 11 12 13 14 15 16 17 18 19 20 21 22 23 24 25 26 27 28 29 30 31 32 33 34 35 36 37 38 39 40 41</a:t>
            </a:r>
          </a:p>
          <a:p>
            <a:pPr lvl="1">
              <a:lnSpc>
                <a:spcPts val="2200"/>
              </a:lnSpc>
            </a:pPr>
            <a:r>
              <a:rPr lang="zh-CN" altLang="en-US" sz="2000" dirty="0" smtClean="0">
                <a:solidFill>
                  <a:schemeClr val="tx1"/>
                </a:solidFill>
              </a:rPr>
              <a:t>删除的数依次为</a:t>
            </a:r>
            <a:r>
              <a:rPr lang="en-US" altLang="zh-CN" sz="2000" dirty="0" smtClean="0">
                <a:solidFill>
                  <a:schemeClr val="tx1"/>
                </a:solidFill>
              </a:rPr>
              <a:t>:</a:t>
            </a:r>
          </a:p>
          <a:p>
            <a:pPr lvl="1">
              <a:lnSpc>
                <a:spcPts val="2200"/>
              </a:lnSpc>
            </a:pPr>
            <a:r>
              <a:rPr lang="en-US" altLang="zh-CN" sz="2000" dirty="0" smtClean="0">
                <a:solidFill>
                  <a:schemeClr val="tx1"/>
                </a:solidFill>
              </a:rPr>
              <a:t>3 6 9 12 15 18 21 24 27 30 33 36 39 1 5 10 14 19 23 28 32 37 41 7 13 20 26 34 40 8 17 29 38 11 25 2 22 4 35 16</a:t>
            </a:r>
          </a:p>
          <a:p>
            <a:pPr lvl="1">
              <a:lnSpc>
                <a:spcPts val="2200"/>
              </a:lnSpc>
            </a:pPr>
            <a:r>
              <a:rPr lang="zh-CN" altLang="en-US" sz="2000" dirty="0" smtClean="0">
                <a:solidFill>
                  <a:schemeClr val="tx1"/>
                </a:solidFill>
              </a:rPr>
              <a:t>最后剩余者：</a:t>
            </a:r>
            <a:r>
              <a:rPr lang="en-US" altLang="zh-CN" sz="2000" dirty="0" smtClean="0">
                <a:solidFill>
                  <a:schemeClr val="tx1"/>
                </a:solidFill>
              </a:rPr>
              <a:t>31</a:t>
            </a:r>
          </a:p>
          <a:p>
            <a:pPr lvl="1">
              <a:lnSpc>
                <a:spcPts val="2200"/>
              </a:lnSpc>
            </a:pPr>
            <a:r>
              <a:rPr lang="zh-CN" altLang="en-US" sz="2000" dirty="0" smtClean="0">
                <a:solidFill>
                  <a:schemeClr val="tx1"/>
                </a:solidFill>
              </a:rPr>
              <a:t>最后的</a:t>
            </a:r>
            <a:r>
              <a:rPr lang="en-US" altLang="zh-CN" sz="2000" dirty="0" smtClean="0">
                <a:solidFill>
                  <a:schemeClr val="tx1"/>
                </a:solidFill>
              </a:rPr>
              <a:t>Josephus</a:t>
            </a:r>
            <a:r>
              <a:rPr lang="zh-CN" altLang="en-US" sz="2000" dirty="0" smtClean="0">
                <a:solidFill>
                  <a:schemeClr val="tx1"/>
                </a:solidFill>
              </a:rPr>
              <a:t>圈</a:t>
            </a:r>
            <a:r>
              <a:rPr lang="en-US" altLang="zh-CN" sz="2000" dirty="0" smtClean="0">
                <a:solidFill>
                  <a:schemeClr val="tx1"/>
                </a:solidFill>
              </a:rPr>
              <a:t>:</a:t>
            </a:r>
          </a:p>
          <a:p>
            <a:pPr lvl="1">
              <a:lnSpc>
                <a:spcPts val="2200"/>
              </a:lnSpc>
            </a:pPr>
            <a:r>
              <a:rPr lang="en-US" altLang="zh-CN" sz="2000" dirty="0" smtClean="0">
                <a:solidFill>
                  <a:schemeClr val="tx1"/>
                </a:solidFill>
              </a:rPr>
              <a:t>31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8.4 string</a:t>
            </a:r>
            <a:endParaRPr lang="zh-CN" altLang="en-US" sz="48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dirty="0" smtClean="0"/>
              <a:t>string</a:t>
            </a:r>
            <a:r>
              <a:rPr lang="zh-CN" altLang="en-US" dirty="0" smtClean="0"/>
              <a:t>类的定义</a:t>
            </a:r>
            <a:endParaRPr lang="en-US" altLang="zh-CN" dirty="0" smtClean="0"/>
          </a:p>
          <a:p>
            <a:pPr lvl="1">
              <a:buNone/>
            </a:pPr>
            <a:r>
              <a:rPr lang="en-US" altLang="zh-CN" dirty="0" smtClean="0"/>
              <a:t>	</a:t>
            </a:r>
            <a:r>
              <a:rPr lang="en-US" altLang="zh-CN" dirty="0" err="1" smtClean="0"/>
              <a:t>typedef</a:t>
            </a:r>
            <a:r>
              <a:rPr lang="en-US" altLang="zh-CN" dirty="0" smtClean="0"/>
              <a:t>  </a:t>
            </a:r>
            <a:r>
              <a:rPr lang="en-US" altLang="zh-CN" dirty="0" err="1" smtClean="0"/>
              <a:t>basic_string</a:t>
            </a:r>
            <a:r>
              <a:rPr lang="en-US" altLang="zh-CN" dirty="0" smtClean="0"/>
              <a:t>&lt;char&gt;  string;</a:t>
            </a:r>
          </a:p>
          <a:p>
            <a:pPr>
              <a:buFont typeface="Arial" pitchFamily="34" charset="0"/>
              <a:buChar char="•"/>
            </a:pPr>
            <a:r>
              <a:rPr lang="en-US" altLang="zh-CN" dirty="0" smtClean="0"/>
              <a:t>string</a:t>
            </a:r>
            <a:r>
              <a:rPr lang="zh-CN" altLang="en-US" dirty="0" smtClean="0"/>
              <a:t>类头文件</a:t>
            </a:r>
            <a:endParaRPr lang="en-US" altLang="zh-CN" dirty="0" smtClean="0"/>
          </a:p>
          <a:p>
            <a:pPr lvl="1">
              <a:buNone/>
            </a:pPr>
            <a:r>
              <a:rPr lang="en-US" altLang="zh-CN" dirty="0" smtClean="0"/>
              <a:t>	string </a:t>
            </a:r>
            <a:r>
              <a:rPr lang="zh-CN" altLang="en-US" dirty="0" smtClean="0"/>
              <a:t>，例如“</a:t>
            </a:r>
            <a:r>
              <a:rPr lang="en-US" altLang="zh-CN" dirty="0" smtClean="0"/>
              <a:t>#include &lt;string&gt;</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8.4 string</a:t>
            </a:r>
            <a:endParaRPr lang="zh-CN" altLang="en-US" sz="4800" dirty="0"/>
          </a:p>
        </p:txBody>
      </p:sp>
      <p:sp>
        <p:nvSpPr>
          <p:cNvPr id="3" name="副标题 2"/>
          <p:cNvSpPr>
            <a:spLocks noGrp="1"/>
          </p:cNvSpPr>
          <p:nvPr>
            <p:ph type="subTitle" idx="1"/>
          </p:nvPr>
        </p:nvSpPr>
        <p:spPr/>
        <p:txBody>
          <a:bodyPr/>
          <a:lstStyle/>
          <a:p>
            <a:r>
              <a:rPr lang="en-US" altLang="zh-CN" sz="4400" dirty="0" smtClean="0"/>
              <a:t>8.4.1 </a:t>
            </a:r>
            <a:r>
              <a:rPr lang="zh-CN" altLang="en-US" sz="4400" dirty="0" smtClean="0"/>
              <a:t>字符串对象的创建与特性描述</a:t>
            </a:r>
            <a:endParaRPr lang="zh-CN" altLang="en-US"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20906</TotalTime>
  <Words>1506</Words>
  <Application>Microsoft Office PowerPoint</Application>
  <PresentationFormat>全屏显示(4:3)</PresentationFormat>
  <Paragraphs>2155</Paragraphs>
  <Slides>146</Slides>
  <Notes>0</Notes>
  <HiddenSlides>0</HiddenSlides>
  <MMClips>0</MMClips>
  <ScaleCrop>false</ScaleCrop>
  <HeadingPairs>
    <vt:vector size="4" baseType="variant">
      <vt:variant>
        <vt:lpstr>主题</vt:lpstr>
      </vt:variant>
      <vt:variant>
        <vt:i4>1</vt:i4>
      </vt:variant>
      <vt:variant>
        <vt:lpstr>幻灯片标题</vt:lpstr>
      </vt:variant>
      <vt:variant>
        <vt:i4>146</vt:i4>
      </vt:variant>
    </vt:vector>
  </HeadingPairs>
  <TitlesOfParts>
    <vt:vector size="147" baseType="lpstr">
      <vt:lpstr>默认设计模板</vt:lpstr>
      <vt:lpstr>新概念C++程序设计大学教程(第3版)</vt:lpstr>
      <vt:lpstr>STL</vt:lpstr>
      <vt:lpstr>8.1 STL概述</vt:lpstr>
      <vt:lpstr>8.1 STL概述</vt:lpstr>
      <vt:lpstr>容器及其分类</vt:lpstr>
      <vt:lpstr>序列容器</vt:lpstr>
      <vt:lpstr>STL中3种重要的序列容器特征</vt:lpstr>
      <vt:lpstr>关联容器</vt:lpstr>
      <vt:lpstr>STL中3种重要的关联容器特征</vt:lpstr>
      <vt:lpstr>适配器</vt:lpstr>
      <vt:lpstr>容器的实例化</vt:lpstr>
      <vt:lpstr>容器对象的操作1</vt:lpstr>
      <vt:lpstr>容器对象的操作2</vt:lpstr>
      <vt:lpstr>8.1 STL概述</vt:lpstr>
      <vt:lpstr>迭代器及其基本类型</vt:lpstr>
      <vt:lpstr>从容器的性质分类</vt:lpstr>
      <vt:lpstr>按照漫游方式分类 </vt:lpstr>
      <vt:lpstr>幻灯片 18</vt:lpstr>
      <vt:lpstr>迭代器的操作</vt:lpstr>
      <vt:lpstr>幻灯片 20</vt:lpstr>
      <vt:lpstr>8.1 STL概述</vt:lpstr>
      <vt:lpstr>STL算法及其类型</vt:lpstr>
      <vt:lpstr>算法参数</vt:lpstr>
      <vt:lpstr>幻灯片 24</vt:lpstr>
      <vt:lpstr>幻灯片 25</vt:lpstr>
      <vt:lpstr>幻灯片 26</vt:lpstr>
      <vt:lpstr>8.1 STL概述</vt:lpstr>
      <vt:lpstr>函数对象的概念</vt:lpstr>
      <vt:lpstr>预定义函数对象</vt:lpstr>
      <vt:lpstr>自定义函数对象</vt:lpstr>
      <vt:lpstr>幻灯片 31</vt:lpstr>
      <vt:lpstr>幻灯片 32</vt:lpstr>
      <vt:lpstr>8.1 STL概述</vt:lpstr>
      <vt:lpstr>8.1.6 基于范围的的for语句</vt:lpstr>
      <vt:lpstr>幻灯片 35</vt:lpstr>
      <vt:lpstr>8.1 STL概述</vt:lpstr>
      <vt:lpstr>STL标准头文件</vt:lpstr>
      <vt:lpstr>8.2 扑克游戏——vector容器应用实例</vt:lpstr>
      <vt:lpstr>8.2 扑克游戏——vector容器应用实例</vt:lpstr>
      <vt:lpstr>vector容器</vt:lpstr>
      <vt:lpstr>8.2 扑克游戏——vector容器应用实例</vt:lpstr>
      <vt:lpstr>扑克游戏对象模型</vt:lpstr>
      <vt:lpstr>8.2 扑克游戏——vector容器应用实例</vt:lpstr>
      <vt:lpstr>vector的构造函数及其应用</vt:lpstr>
      <vt:lpstr>幻灯片 45</vt:lpstr>
      <vt:lpstr>幻灯片 46</vt:lpstr>
      <vt:lpstr>PokerGame类声明</vt:lpstr>
      <vt:lpstr>初始一副扑克牌</vt:lpstr>
      <vt:lpstr>幻灯片 49</vt:lpstr>
      <vt:lpstr>8.2 扑克游戏——vector容器应用实例</vt:lpstr>
      <vt:lpstr>C++的随机数产生函数</vt:lpstr>
      <vt:lpstr>洗牌算法</vt:lpstr>
      <vt:lpstr>洗牌随机数计算公式分析</vt:lpstr>
      <vt:lpstr>Shuffle()函数的实现</vt:lpstr>
      <vt:lpstr>8.2 扑克游戏——vector容器应用实例</vt:lpstr>
      <vt:lpstr>整牌函数设计</vt:lpstr>
      <vt:lpstr>8.2 扑克游戏——vector容器应用实例</vt:lpstr>
      <vt:lpstr>用vector容器存储玩家手中的牌</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8.2 扑克游戏——vector容器应用实例</vt:lpstr>
      <vt:lpstr>对于vector容器对象中元素的有关操作</vt:lpstr>
      <vt:lpstr>在向量容器中声明迭代器</vt:lpstr>
      <vt:lpstr>关于向量容器大小的操作</vt:lpstr>
      <vt:lpstr>8.3 约瑟夫问题——list容器实例</vt:lpstr>
      <vt:lpstr>list容器</vt:lpstr>
      <vt:lpstr>8.3 约瑟夫问题——list容器实例</vt:lpstr>
      <vt:lpstr>构建list对象及其迭代器</vt:lpstr>
      <vt:lpstr>list中与迭代器相关的成员函数</vt:lpstr>
      <vt:lpstr>幻灯片 78</vt:lpstr>
      <vt:lpstr>8.3 约瑟夫问题——list容器实例</vt:lpstr>
      <vt:lpstr>面向个别元素的操作 </vt:lpstr>
      <vt:lpstr>幻灯片 81</vt:lpstr>
      <vt:lpstr>幻灯片 82</vt:lpstr>
      <vt:lpstr>面向容器的操作</vt:lpstr>
      <vt:lpstr>重载的操作符</vt:lpstr>
      <vt:lpstr>幻灯片 85</vt:lpstr>
      <vt:lpstr>8.3 约瑟夫问题——list容器实例</vt:lpstr>
      <vt:lpstr>问题描述</vt:lpstr>
      <vt:lpstr>问题初步分析 </vt:lpstr>
      <vt:lpstr>Josephus类声明</vt:lpstr>
      <vt:lpstr>Josephus类构造函数设计及Show()显示函数的设计</vt:lpstr>
      <vt:lpstr>Josephus类Run ()函数设计</vt:lpstr>
      <vt:lpstr>幻灯片 92</vt:lpstr>
      <vt:lpstr>幻灯片 93</vt:lpstr>
      <vt:lpstr>幻灯片 94</vt:lpstr>
      <vt:lpstr>幻灯片 95</vt:lpstr>
      <vt:lpstr>幻灯片 96</vt:lpstr>
      <vt:lpstr>8.4 string</vt:lpstr>
      <vt:lpstr>string类</vt:lpstr>
      <vt:lpstr>8.4 string</vt:lpstr>
      <vt:lpstr>创建字符串对象</vt:lpstr>
      <vt:lpstr>描述字符串对象特性的成员函数</vt:lpstr>
      <vt:lpstr>8.4 string</vt:lpstr>
      <vt:lpstr>字符串对象的输入输出</vt:lpstr>
      <vt:lpstr>幻灯片 104</vt:lpstr>
      <vt:lpstr>8.4 string</vt:lpstr>
      <vt:lpstr>string类的迭代器操作成员函数</vt:lpstr>
      <vt:lpstr>字符查找成员函数1</vt:lpstr>
      <vt:lpstr>字符查找成员函数2</vt:lpstr>
      <vt:lpstr>幻灯片 109</vt:lpstr>
      <vt:lpstr>string类的字符替换成员函数</vt:lpstr>
      <vt:lpstr>string类的字符插入函数</vt:lpstr>
      <vt:lpstr>string类的字符删除函数</vt:lpstr>
      <vt:lpstr>8.4 string</vt:lpstr>
      <vt:lpstr>两个字符串交换操作</vt:lpstr>
      <vt:lpstr>两个字符串比较操作</vt:lpstr>
      <vt:lpstr>两个字符串的连接操作与字符串间的赋值操作</vt:lpstr>
      <vt:lpstr>8.5 stack容器</vt:lpstr>
      <vt:lpstr>8.5 stack容器</vt:lpstr>
      <vt:lpstr>stack及其特点</vt:lpstr>
      <vt:lpstr>8.5 stack容器</vt:lpstr>
      <vt:lpstr>stack的常用成员函数</vt:lpstr>
      <vt:lpstr>幻灯片 122</vt:lpstr>
      <vt:lpstr>8.5 stack容器</vt:lpstr>
      <vt:lpstr>幻灯片 124</vt:lpstr>
      <vt:lpstr>幻灯片 125</vt:lpstr>
      <vt:lpstr>幻灯片 126</vt:lpstr>
      <vt:lpstr>幻灯片 127</vt:lpstr>
      <vt:lpstr>8.6 关联容器</vt:lpstr>
      <vt:lpstr>8.6 关联容器</vt:lpstr>
      <vt:lpstr>结构体</vt:lpstr>
      <vt:lpstr>pair类模板</vt:lpstr>
      <vt:lpstr>8.6 关联容器</vt:lpstr>
      <vt:lpstr>set和multiset容器的概念</vt:lpstr>
      <vt:lpstr>set和multiset容器的共同操作特点</vt:lpstr>
      <vt:lpstr>幻灯片 135</vt:lpstr>
      <vt:lpstr>幻灯片 136</vt:lpstr>
      <vt:lpstr>幻灯片 137</vt:lpstr>
      <vt:lpstr>幻灯片 138</vt:lpstr>
      <vt:lpstr>幻灯片 139</vt:lpstr>
      <vt:lpstr>8.6 关联容器</vt:lpstr>
      <vt:lpstr>map和multimap容器的概念</vt:lpstr>
      <vt:lpstr>幻灯片 142</vt:lpstr>
      <vt:lpstr>幻灯片 143</vt:lpstr>
      <vt:lpstr>幻灯片 144</vt:lpstr>
      <vt:lpstr>幻灯片 145</vt:lpstr>
      <vt:lpstr>习题8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yhy</dc:creator>
  <cp:lastModifiedBy>hy you</cp:lastModifiedBy>
  <cp:revision>1023</cp:revision>
  <dcterms:created xsi:type="dcterms:W3CDTF">2010-01-13T14:53:29Z</dcterms:created>
  <dcterms:modified xsi:type="dcterms:W3CDTF">2020-05-20T15:06:10Z</dcterms:modified>
</cp:coreProperties>
</file>